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4656" r:id="rId2"/>
    <p:sldId id="9344" r:id="rId3"/>
    <p:sldId id="9303" r:id="rId4"/>
    <p:sldId id="9343" r:id="rId5"/>
  </p:sldIdLst>
  <p:sldSz cx="12192000" cy="6858000"/>
  <p:notesSz cx="7010400" cy="9236075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Light" panose="020F0302020204030203" pitchFamily="34" charset="0"/>
      <p:regular r:id="rId11"/>
      <p:italic r:id="rId12"/>
    </p:embeddedFont>
    <p:embeddedFont>
      <p:font typeface="Playfair Display" panose="00000500000000000000" pitchFamily="50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italic r:id="rId22"/>
    </p:embeddedFont>
    <p:embeddedFont>
      <p:font typeface="Stajn Pro Light" panose="00000400000000000000" pitchFamily="50" charset="0"/>
      <p:regular r:id="rId2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B4E5A2"/>
    <a:srgbClr val="F3B700"/>
    <a:srgbClr val="FFC859"/>
    <a:srgbClr val="FFD695"/>
    <a:srgbClr val="FFDDA7"/>
    <a:srgbClr val="FFF5E5"/>
    <a:srgbClr val="DAA400"/>
    <a:srgbClr val="BC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3014" autoAdjust="0"/>
  </p:normalViewPr>
  <p:slideViewPr>
    <p:cSldViewPr snapToGrid="0">
      <p:cViewPr varScale="1">
        <p:scale>
          <a:sx n="53" d="100"/>
          <a:sy n="53" d="100"/>
        </p:scale>
        <p:origin x="104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14ACAC-E42D-4803-89D5-BF408E2B02D5}" type="datetimeFigureOut">
              <a:rPr lang="es-MX" smtClean="0"/>
              <a:t>26/12/2025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44861"/>
            <a:ext cx="5608320" cy="36367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144CDB-6692-44A7-ADAB-240AB7D4C71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519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44CDB-6692-44A7-ADAB-240AB7D4C710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902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 modelo “Top 10”, los lotes son </a:t>
            </a:r>
            <a:r>
              <a:rPr lang="es-ES" b="1" dirty="0"/>
              <a:t>más pequeños (131 m²)</a:t>
            </a:r>
            <a:r>
              <a:rPr lang="es-ES" dirty="0"/>
              <a:t>, por eso el </a:t>
            </a:r>
            <a:r>
              <a:rPr lang="es-ES" b="1" dirty="0"/>
              <a:t>precio total</a:t>
            </a:r>
            <a:r>
              <a:rPr lang="es-ES" dirty="0"/>
              <a:t> es más accesible</a:t>
            </a:r>
          </a:p>
          <a:p>
            <a:br>
              <a:rPr lang="es-ES" dirty="0"/>
            </a:br>
            <a:r>
              <a:rPr lang="es-ES" dirty="0"/>
              <a:t>En el modelo “Mercado”, los lotes son </a:t>
            </a:r>
            <a:r>
              <a:rPr lang="es-ES" b="1" dirty="0"/>
              <a:t>más grandes (161 m²)</a:t>
            </a:r>
            <a:r>
              <a:rPr lang="es-ES" dirty="0"/>
              <a:t> el cliente percibe </a:t>
            </a:r>
            <a:r>
              <a:rPr lang="es-ES" b="1" dirty="0"/>
              <a:t>más valor por lo que paga</a:t>
            </a:r>
            <a:r>
              <a:rPr lang="es-ES" dirty="0"/>
              <a:t>: más espacio, más plusvalía y una mejor ubicación dentro del segmento.</a:t>
            </a:r>
          </a:p>
          <a:p>
            <a:endParaRPr lang="es-ES" dirty="0"/>
          </a:p>
          <a:p>
            <a:r>
              <a:rPr lang="es-ES" dirty="0"/>
              <a:t>En ambos casos, el comprador siente que </a:t>
            </a:r>
            <a:r>
              <a:rPr lang="es-ES" b="1" dirty="0"/>
              <a:t>“lo que obtiene justifica lo que paga”</a:t>
            </a:r>
            <a:r>
              <a:rPr lang="es-ES" dirty="0"/>
              <a:t>, por eso </a:t>
            </a:r>
            <a:r>
              <a:rPr lang="es-ES" b="1" dirty="0"/>
              <a:t>la velocidad de venta termina siendo muy parecida</a:t>
            </a:r>
            <a:r>
              <a:rPr lang="es-ES" dirty="0"/>
              <a:t>.</a:t>
            </a:r>
          </a:p>
          <a:p>
            <a:endParaRPr lang="es-MX" dirty="0"/>
          </a:p>
          <a:p>
            <a:r>
              <a:rPr lang="es-ES" dirty="0"/>
              <a:t>Huanacaxtle 1 (112 m²) y Huanacaxtle 2 (128 m²) </a:t>
            </a:r>
            <a:endParaRPr lang="es-MX" dirty="0"/>
          </a:p>
          <a:p>
            <a:r>
              <a:rPr lang="es-ES" dirty="0"/>
              <a:t>Porque en este rango de precios, </a:t>
            </a:r>
            <a:r>
              <a:rPr lang="es-ES" b="1" dirty="0"/>
              <a:t>el cliente ya tiene definido cuánto puede pagar en total</a:t>
            </a:r>
            <a:r>
              <a:rPr lang="es-ES" dirty="0"/>
              <a:t>, no cuántos metros quiere.</a:t>
            </a:r>
            <a:br>
              <a:rPr lang="es-ES" dirty="0"/>
            </a:br>
            <a:r>
              <a:rPr lang="es-ES" dirty="0"/>
              <a:t>La gente no dice: “quiero 128 m²”. Dice: “tengo $1 millón para invertir”.</a:t>
            </a:r>
          </a:p>
          <a:p>
            <a:endParaRPr lang="es-ES" dirty="0"/>
          </a:p>
          <a:p>
            <a:r>
              <a:rPr lang="es-ES" dirty="0"/>
              <a:t>Las diferencias en velocidad no son grandes porque el mercado </a:t>
            </a:r>
            <a:r>
              <a:rPr lang="es-ES" b="1" dirty="0"/>
              <a:t>ya encontró su punto de equilibrio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la mayoría de los compradores tiene un presupuesto similar (entre $650,000 y $1,000,000),</a:t>
            </a:r>
            <a:br>
              <a:rPr lang="es-ES" dirty="0"/>
            </a:br>
            <a:r>
              <a:rPr lang="es-ES" dirty="0"/>
              <a:t>y mientras el producto se mantenga dentro de ese rango, </a:t>
            </a:r>
            <a:r>
              <a:rPr lang="es-ES" b="1" dirty="0"/>
              <a:t>las ventas se sostienen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La decisión no es “cuál se vende más rápido”, sino </a:t>
            </a:r>
            <a:r>
              <a:rPr lang="es-ES" b="1" dirty="0"/>
              <a:t>qué estrategia queremos priorizar</a:t>
            </a:r>
            <a:r>
              <a:rPr lang="es-ES" dirty="0"/>
              <a:t>: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EstrategiaEnfoqueResultado</a:t>
            </a:r>
            <a:endParaRPr lang="es-ES" dirty="0"/>
          </a:p>
          <a:p>
            <a:r>
              <a:rPr lang="es-ES" b="1" dirty="0"/>
              <a:t>Top 10 / Huanacaxtle 112</a:t>
            </a:r>
            <a:r>
              <a:rPr lang="es-ES" dirty="0"/>
              <a:t>Más accesible, menor </a:t>
            </a:r>
            <a:r>
              <a:rPr lang="es-ES" dirty="0" err="1"/>
              <a:t>ticketVenta</a:t>
            </a:r>
            <a:r>
              <a:rPr lang="es-ES" dirty="0"/>
              <a:t> constante y rápida</a:t>
            </a:r>
          </a:p>
          <a:p>
            <a:r>
              <a:rPr lang="es-ES" b="1" dirty="0"/>
              <a:t>Mercado / Huanacaxtle 128</a:t>
            </a:r>
            <a:r>
              <a:rPr lang="es-ES" dirty="0"/>
              <a:t>Más valor, mayor </a:t>
            </a:r>
            <a:r>
              <a:rPr lang="es-ES" dirty="0" err="1"/>
              <a:t>ticketMayor</a:t>
            </a:r>
            <a:r>
              <a:rPr lang="es-ES" dirty="0"/>
              <a:t> ingreso total y plusvalía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44CDB-6692-44A7-ADAB-240AB7D4C710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288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35360" y="3221928"/>
            <a:ext cx="1165844" cy="4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513078" y="6385147"/>
            <a:ext cx="1165844" cy="414146"/>
          </a:xfrm>
          <a:prstGeom prst="rect">
            <a:avLst/>
          </a:prstGeom>
        </p:spPr>
      </p:pic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39F6A0E9-C116-4B66-EE7E-C9B909E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139" y="6542287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0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35360" y="6385147"/>
            <a:ext cx="1165844" cy="414146"/>
          </a:xfrm>
          <a:prstGeom prst="rect">
            <a:avLst/>
          </a:prstGeom>
        </p:spPr>
      </p:pic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39F6A0E9-C116-4B66-EE7E-C9B909E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139" y="6592822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1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8397E2B9-5FA6-8354-04AA-B1B63243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3DE851D-4CE5-BA13-9699-AF667609B133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98309B7-ABD3-3922-F6FB-03BE24354547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2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edas">
            <a:extLst>
              <a:ext uri="{FF2B5EF4-FFF2-40B4-BE49-F238E27FC236}">
                <a16:creationId xmlns:a16="http://schemas.microsoft.com/office/drawing/2014/main" id="{15B4387D-1D93-15A6-6C80-036CCFD0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44" y="-1170541"/>
            <a:ext cx="12288644" cy="81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C0E9C28-8354-ADCA-964D-91B34303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DB2639B-DE59-BEF2-0620-5B6DE84C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0" y="4605030"/>
            <a:ext cx="13213080" cy="11482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0244" tIns="508235" rIns="110244" bIns="5512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6000" b="1" dirty="0">
                <a:ln w="47625">
                  <a:noFill/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BENCHMARK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3D70C9-B413-96D2-260A-EC2E4792D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667" b="3269"/>
          <a:stretch/>
        </p:blipFill>
        <p:spPr>
          <a:xfrm>
            <a:off x="5390692" y="517209"/>
            <a:ext cx="1410617" cy="58096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0C91ACD-4088-712D-3E1C-EF64369D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5626787"/>
            <a:ext cx="11295529" cy="669544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algn="ctr"/>
            <a:r>
              <a:rPr lang="es-ES_tradnl" sz="3530" i="1" dirty="0">
                <a:latin typeface="Playfair Display" pitchFamily="2" charset="77"/>
              </a:rPr>
              <a:t>Veredas- Mazatlán, Sin.</a:t>
            </a:r>
          </a:p>
        </p:txBody>
      </p:sp>
    </p:spTree>
    <p:extLst>
      <p:ext uri="{BB962C8B-B14F-4D97-AF65-F5344CB8AC3E}">
        <p14:creationId xmlns:p14="http://schemas.microsoft.com/office/powerpoint/2010/main" val="327767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1E57F-262D-4E8C-AA00-8DDE5DE62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ADF9D194-463B-CF15-D719-14968573D035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2</a:t>
            </a:fld>
            <a:endParaRPr lang="es-MX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F22E22-8815-5B14-CE03-49B7E434C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51920"/>
              </p:ext>
            </p:extLst>
          </p:nvPr>
        </p:nvGraphicFramePr>
        <p:xfrm>
          <a:off x="394136" y="96321"/>
          <a:ext cx="11403723" cy="5920226"/>
        </p:xfrm>
        <a:graphic>
          <a:graphicData uri="http://schemas.openxmlformats.org/drawingml/2006/table">
            <a:tbl>
              <a:tblPr/>
              <a:tblGrid>
                <a:gridCol w="1310838">
                  <a:extLst>
                    <a:ext uri="{9D8B030D-6E8A-4147-A177-3AD203B41FA5}">
                      <a16:colId xmlns:a16="http://schemas.microsoft.com/office/drawing/2014/main" val="267623730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076808603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093558559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469593352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75415743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23486406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832835538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333301116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709073721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58525215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333647765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38387740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565620291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980080467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97544320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1128170333"/>
                    </a:ext>
                  </a:extLst>
                </a:gridCol>
              </a:tblGrid>
              <a:tr h="804934">
                <a:tc gridSpan="1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BENCHMARK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320029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Proyecto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Fecha inicio preventa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Fecha fin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Meses </a:t>
                      </a:r>
                    </a:p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Unidades planeadas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Oferta 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Ritmo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men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ventas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hist.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Venta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últ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mes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inicial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actual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m² promedio 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promedio m²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Zona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Estatus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42206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Balandra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$535,500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$826,000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127.5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$6,478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081237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Malta Green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Dic-23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98.1%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-  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$1,019,388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$1,219,368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131.5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$9,272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74764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Guayacanes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91.6%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7.6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$504,000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$831,600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$5,775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Kraken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83570"/>
                  </a:ext>
                </a:extLst>
              </a:tr>
              <a:tr h="495796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Guayacanes Residencial- Coto 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$820,800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$820,800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Kraken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66958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Sonterra III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Ago-24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156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646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40.4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-  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$1,121,333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$1,173,333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160.0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$7,333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65282"/>
                  </a:ext>
                </a:extLst>
              </a:tr>
              <a:tr h="495796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Lacus Residencial coto 1 y 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Dic-23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78.0%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$913,013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$1,077,800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$7,925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588301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Galerna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88.0%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$822,800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$1,183,200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$8,700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Real del Valle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57100"/>
                  </a:ext>
                </a:extLst>
              </a:tr>
              <a:tr h="495796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Veredas del Mar Coto Huanacaxtle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173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4.4%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0.75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$907,230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$907,230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121.6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$7,460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17367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Totales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2,803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770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2,033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18.6 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153590"/>
                  </a:ext>
                </a:extLst>
              </a:tr>
              <a:tr h="45348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Promedios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28.8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10.06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3.72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$830,508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$1,004,916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137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$7,330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33646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F5B2F35-88BD-229B-1B61-CC6F2568964D}"/>
              </a:ext>
            </a:extLst>
          </p:cNvPr>
          <p:cNvSpPr txBox="1"/>
          <p:nvPr/>
        </p:nvSpPr>
        <p:spPr>
          <a:xfrm>
            <a:off x="394136" y="6016548"/>
            <a:ext cx="11403728" cy="4724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Fuente: Base de datos Ideas Frescas. En esta tabla se modificaron las ventas de ‘Veredas- Huanacaxtle’ a de 29 a 8 dado que se confirmó que la diferencia son bloqueos. Promedios y totales consideran solo proyectos activos, los vendido no se consideran para estos parámetros.  </a:t>
            </a:r>
          </a:p>
        </p:txBody>
      </p:sp>
      <p:pic>
        <p:nvPicPr>
          <p:cNvPr id="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3925AFEE-7D72-A36E-A97A-430C29BB7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11064507" y="6389338"/>
            <a:ext cx="1031240" cy="405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82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49479-57AD-9510-0D15-C15801A43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50DB23A1-DB4E-18BB-1F61-0A1EFE35E31F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3</a:t>
            </a:fld>
            <a:endParaRPr lang="es-MX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CD08E6-A519-9F3F-8F8D-05BD9DE7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79120"/>
              </p:ext>
            </p:extLst>
          </p:nvPr>
        </p:nvGraphicFramePr>
        <p:xfrm>
          <a:off x="154267" y="162545"/>
          <a:ext cx="11883466" cy="5793090"/>
        </p:xfrm>
        <a:graphic>
          <a:graphicData uri="http://schemas.openxmlformats.org/drawingml/2006/table">
            <a:tbl>
              <a:tblPr firstRow="1" firstCol="1" bandRow="1"/>
              <a:tblGrid>
                <a:gridCol w="1206752">
                  <a:extLst>
                    <a:ext uri="{9D8B030D-6E8A-4147-A177-3AD203B41FA5}">
                      <a16:colId xmlns:a16="http://schemas.microsoft.com/office/drawing/2014/main" val="1346492579"/>
                    </a:ext>
                  </a:extLst>
                </a:gridCol>
                <a:gridCol w="621472">
                  <a:extLst>
                    <a:ext uri="{9D8B030D-6E8A-4147-A177-3AD203B41FA5}">
                      <a16:colId xmlns:a16="http://schemas.microsoft.com/office/drawing/2014/main" val="202525142"/>
                    </a:ext>
                  </a:extLst>
                </a:gridCol>
                <a:gridCol w="914112">
                  <a:extLst>
                    <a:ext uri="{9D8B030D-6E8A-4147-A177-3AD203B41FA5}">
                      <a16:colId xmlns:a16="http://schemas.microsoft.com/office/drawing/2014/main" val="3350772694"/>
                    </a:ext>
                  </a:extLst>
                </a:gridCol>
                <a:gridCol w="914112">
                  <a:extLst>
                    <a:ext uri="{9D8B030D-6E8A-4147-A177-3AD203B41FA5}">
                      <a16:colId xmlns:a16="http://schemas.microsoft.com/office/drawing/2014/main" val="1307235263"/>
                    </a:ext>
                  </a:extLst>
                </a:gridCol>
                <a:gridCol w="914112">
                  <a:extLst>
                    <a:ext uri="{9D8B030D-6E8A-4147-A177-3AD203B41FA5}">
                      <a16:colId xmlns:a16="http://schemas.microsoft.com/office/drawing/2014/main" val="2561205576"/>
                    </a:ext>
                  </a:extLst>
                </a:gridCol>
                <a:gridCol w="914112">
                  <a:extLst>
                    <a:ext uri="{9D8B030D-6E8A-4147-A177-3AD203B41FA5}">
                      <a16:colId xmlns:a16="http://schemas.microsoft.com/office/drawing/2014/main" val="4290573950"/>
                    </a:ext>
                  </a:extLst>
                </a:gridCol>
                <a:gridCol w="800904">
                  <a:extLst>
                    <a:ext uri="{9D8B030D-6E8A-4147-A177-3AD203B41FA5}">
                      <a16:colId xmlns:a16="http://schemas.microsoft.com/office/drawing/2014/main" val="2547572857"/>
                    </a:ext>
                  </a:extLst>
                </a:gridCol>
                <a:gridCol w="800904">
                  <a:extLst>
                    <a:ext uri="{9D8B030D-6E8A-4147-A177-3AD203B41FA5}">
                      <a16:colId xmlns:a16="http://schemas.microsoft.com/office/drawing/2014/main" val="3148293974"/>
                    </a:ext>
                  </a:extLst>
                </a:gridCol>
                <a:gridCol w="800904">
                  <a:extLst>
                    <a:ext uri="{9D8B030D-6E8A-4147-A177-3AD203B41FA5}">
                      <a16:colId xmlns:a16="http://schemas.microsoft.com/office/drawing/2014/main" val="2190623854"/>
                    </a:ext>
                  </a:extLst>
                </a:gridCol>
                <a:gridCol w="800904">
                  <a:extLst>
                    <a:ext uri="{9D8B030D-6E8A-4147-A177-3AD203B41FA5}">
                      <a16:colId xmlns:a16="http://schemas.microsoft.com/office/drawing/2014/main" val="2892066650"/>
                    </a:ext>
                  </a:extLst>
                </a:gridCol>
                <a:gridCol w="800904">
                  <a:extLst>
                    <a:ext uri="{9D8B030D-6E8A-4147-A177-3AD203B41FA5}">
                      <a16:colId xmlns:a16="http://schemas.microsoft.com/office/drawing/2014/main" val="2985034278"/>
                    </a:ext>
                  </a:extLst>
                </a:gridCol>
                <a:gridCol w="1197137">
                  <a:extLst>
                    <a:ext uri="{9D8B030D-6E8A-4147-A177-3AD203B41FA5}">
                      <a16:colId xmlns:a16="http://schemas.microsoft.com/office/drawing/2014/main" val="2982481938"/>
                    </a:ext>
                  </a:extLst>
                </a:gridCol>
                <a:gridCol w="1197137">
                  <a:extLst>
                    <a:ext uri="{9D8B030D-6E8A-4147-A177-3AD203B41FA5}">
                      <a16:colId xmlns:a16="http://schemas.microsoft.com/office/drawing/2014/main" val="2484894002"/>
                    </a:ext>
                  </a:extLst>
                </a:gridCol>
              </a:tblGrid>
              <a:tr h="684120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3200" b="0" i="0" kern="10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  <a:ea typeface="Roboto" pitchFamily="2" charset="0"/>
                        </a:rPr>
                        <a:t>RESUMEN COMPARATIVO</a:t>
                      </a:r>
                      <a:endParaRPr lang="es-MX" sz="3200" b="0" i="0" kern="100" dirty="0">
                        <a:effectLst/>
                        <a:latin typeface="Lato Light" panose="020F030202020403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38052"/>
                  </a:ext>
                </a:extLst>
              </a:tr>
              <a:tr h="851495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Modelo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</a:t>
                      </a:r>
                      <a:r>
                        <a:rPr lang="es-MX" sz="1200" b="0" i="0" kern="100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inicial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final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m</a:t>
                      </a:r>
                      <a:r>
                        <a:rPr lang="es-MX" sz="1200" b="0" i="0" kern="100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m</a:t>
                      </a:r>
                      <a:r>
                        <a:rPr lang="es-MX" sz="1200" b="0" i="0" kern="100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final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Abs</a:t>
                      </a: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</a:t>
                      </a:r>
                      <a:r>
                        <a:rPr lang="es-MX" sz="1200" b="0" i="0" kern="1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Abs</a:t>
                      </a: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</a:t>
                      </a:r>
                      <a:r>
                        <a:rPr lang="es-MX" sz="1200" b="0" i="0" kern="1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mín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Abs</a:t>
                      </a: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</a:t>
                      </a:r>
                      <a:r>
                        <a:rPr lang="es-MX" sz="1200" b="0" i="0" kern="1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máx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Mes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Años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Ingreso mensual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200" b="0" i="0" kern="1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Ingreso estim. del proyecto</a:t>
                      </a:r>
                      <a:endParaRPr lang="es-MX" sz="1200" b="0" i="0" kern="1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92984"/>
                  </a:ext>
                </a:extLst>
              </a:tr>
              <a:tr h="851495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Top 10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es-MX" sz="1100" i="1" dirty="0">
                          <a:solidFill>
                            <a:schemeClr val="tx1"/>
                          </a:solidFill>
                          <a:latin typeface="Playfair Display" panose="00000500000000000000" pitchFamily="50" charset="0"/>
                        </a:rPr>
                        <a:t>131 m² a $674,257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Los 10 qué más venden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$674,257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$1,036,429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$5,143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$7,912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$7,112,829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$853,539,422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482933"/>
                  </a:ext>
                </a:extLst>
              </a:tr>
              <a:tr h="851495">
                <a:tc>
                  <a:txBody>
                    <a:bodyPr/>
                    <a:lstStyle/>
                    <a:p>
                      <a:pPr marL="36000" algn="l" rtl="0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Mercado</a:t>
                      </a:r>
                    </a:p>
                    <a:p>
                      <a:pPr marL="36000" algn="l" rtl="0" fontAlgn="b">
                        <a:buNone/>
                      </a:pPr>
                      <a:r>
                        <a:rPr lang="es-MX" sz="1200" i="1" dirty="0">
                          <a:solidFill>
                            <a:schemeClr val="tx1"/>
                          </a:solidFill>
                          <a:latin typeface="Playfair Display" panose="00000500000000000000" pitchFamily="50" charset="0"/>
                        </a:rPr>
                        <a:t>161 m² a $933,478</a:t>
                      </a:r>
                    </a:p>
                    <a:p>
                      <a:pPr marL="36000" algn="l" rtl="0" fontAlgn="b">
                        <a:buNone/>
                      </a:pPr>
                      <a:r>
                        <a:rPr lang="es-MX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. general mercado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$933,478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$1,434,889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$5,798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$8,493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$9,051,504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$1,086,180,505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779622"/>
                  </a:ext>
                </a:extLst>
              </a:tr>
              <a:tr h="851495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Huanacaxtle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Roboto Light" panose="02000000000000000000" pitchFamily="2" charset="0"/>
                          <a:cs typeface="+mn-cs"/>
                        </a:rPr>
                        <a:t>112 m² a $750,064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Roboto Light" panose="02000000000000000000" pitchFamily="2" charset="0"/>
                          <a:cs typeface="+mn-cs"/>
                        </a:rPr>
                        <a:t>Medidas Huanacaxtle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$750,064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$1,152,956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$6,697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$10,294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$7,426,164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$980.253,743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882527"/>
                  </a:ext>
                </a:extLst>
              </a:tr>
              <a:tr h="851495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Huanacaxtle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i="1" dirty="0">
                          <a:solidFill>
                            <a:schemeClr val="tx1"/>
                          </a:solidFill>
                          <a:latin typeface="Playfair Display" panose="00000500000000000000" pitchFamily="50" charset="0"/>
                        </a:rPr>
                        <a:t>128 m² a $1Millon</a:t>
                      </a:r>
                      <a:endParaRPr kumimoji="0" lang="es-MX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layfair Display" panose="00000500000000000000" pitchFamily="50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</a:t>
                      </a:r>
                      <a:r>
                        <a:rPr kumimoji="0" lang="es-MX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Roboto Light" panose="02000000000000000000" pitchFamily="2" charset="0"/>
                          <a:cs typeface="+mn-cs"/>
                        </a:rPr>
                        <a:t>Medidas Huanacaxtle</a:t>
                      </a:r>
                      <a:endParaRPr kumimoji="0" lang="es-MX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layfair Display" panose="00000500000000000000" pitchFamily="50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$1,011,200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$1,631,167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$7,900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$12,743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$9,807,081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$1,294,534,651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375887"/>
                  </a:ext>
                </a:extLst>
              </a:tr>
              <a:tr h="851495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Benchmark</a:t>
                      </a:r>
                      <a:endParaRPr kumimoji="0" lang="es-MX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i="1" dirty="0">
                          <a:solidFill>
                            <a:schemeClr val="tx1"/>
                          </a:solidFill>
                          <a:latin typeface="Playfair Display" panose="00000500000000000000" pitchFamily="50" charset="0"/>
                        </a:rPr>
                        <a:t>137 m² a $1Millon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Roboto Light" panose="02000000000000000000" pitchFamily="2" charset="0"/>
                          <a:cs typeface="+mn-cs"/>
                        </a:rPr>
                        <a:t>Parámetros dados </a:t>
                      </a:r>
                    </a:p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Roboto Light" panose="02000000000000000000" pitchFamily="2" charset="0"/>
                          <a:cs typeface="+mn-cs"/>
                        </a:rPr>
                        <a:t>por </a:t>
                      </a:r>
                      <a:r>
                        <a:rPr kumimoji="0" lang="es-MX" sz="9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Roboto Light" panose="02000000000000000000" pitchFamily="2" charset="0"/>
                          <a:cs typeface="+mn-cs"/>
                        </a:rPr>
                        <a:t>benchmark</a:t>
                      </a:r>
                      <a:endParaRPr kumimoji="0" lang="es-MX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layfair Display" panose="00000500000000000000" pitchFamily="50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$1,008,515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$1,620,979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$7,330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$11,782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$10,786,208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$1,166,860,829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279772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4F7E909-941E-6BCD-5598-50B18B2D8807}"/>
              </a:ext>
            </a:extLst>
          </p:cNvPr>
          <p:cNvSpPr txBox="1"/>
          <p:nvPr/>
        </p:nvSpPr>
        <p:spPr>
          <a:xfrm>
            <a:off x="154265" y="5961533"/>
            <a:ext cx="11883468" cy="4724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Modelo y estimaciones realizadas por Ideas Frescas. Todos los modelos asumen una plusvalía anual de 8.6% nominal, plusvalía del 4.5% real. Al resume se agrego los resultados del modelo con los parámetros del </a:t>
            </a:r>
            <a:r>
              <a:rPr lang="es-ES" sz="1235" i="1" dirty="0" err="1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Benchmark</a:t>
            </a:r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 137 </a:t>
            </a:r>
            <a:r>
              <a:rPr lang="es-MX" sz="1200" i="1" kern="100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Light" panose="02000000000000000000" pitchFamily="2" charset="0"/>
              </a:rPr>
              <a:t>m</a:t>
            </a:r>
            <a:r>
              <a:rPr lang="es-MX" sz="1200" i="1" kern="100" baseline="30000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Light" panose="02000000000000000000" pitchFamily="2" charset="0"/>
              </a:rPr>
              <a:t>2  </a:t>
            </a:r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con un precio de contrato inicial de +$1 Millón.</a:t>
            </a:r>
            <a:endParaRPr lang="es-ES" sz="1240" i="1" dirty="0">
              <a:solidFill>
                <a:schemeClr val="bg1">
                  <a:lumMod val="65000"/>
                </a:schemeClr>
              </a:solidFill>
              <a:latin typeface="Playfair Display" panose="00000500000000000000" pitchFamily="50" charset="0"/>
            </a:endParaRPr>
          </a:p>
        </p:txBody>
      </p:sp>
      <p:pic>
        <p:nvPicPr>
          <p:cNvPr id="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929CFF36-521F-BC4B-9979-C33E888F9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11006493" y="6319305"/>
            <a:ext cx="1031240" cy="405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23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5977" y="3958783"/>
            <a:ext cx="9100046" cy="841582"/>
          </a:xfrm>
          <a:prstGeom prst="rect">
            <a:avLst/>
          </a:prstGeom>
        </p:spPr>
        <p:txBody>
          <a:bodyPr lIns="74746" tIns="37373" rIns="74746" bIns="37373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5396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61785" y="-706572"/>
            <a:ext cx="12774175" cy="7601643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301" y="1208961"/>
            <a:ext cx="6651708" cy="34491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02138" tIns="51068" rIns="102138" bIns="510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353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24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2824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2824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2824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2824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217702" y="5304026"/>
            <a:ext cx="2021955" cy="8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53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25969</TotalTime>
  <Words>842</Words>
  <Application>Microsoft Office PowerPoint</Application>
  <PresentationFormat>Panorámica</PresentationFormat>
  <Paragraphs>300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Lato Light</vt:lpstr>
      <vt:lpstr>Playfair Display</vt:lpstr>
      <vt:lpstr>Roboto Light</vt:lpstr>
      <vt:lpstr>Stajn Pro Light</vt:lpstr>
      <vt:lpstr>Roboto</vt:lpstr>
      <vt:lpstr>Lato</vt:lpstr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olaf gonzalez guzman</dc:creator>
  <cp:lastModifiedBy>julio olaf gonzalez guzman</cp:lastModifiedBy>
  <cp:revision>92</cp:revision>
  <cp:lastPrinted>2025-12-10T16:52:35Z</cp:lastPrinted>
  <dcterms:created xsi:type="dcterms:W3CDTF">2025-05-30T15:50:59Z</dcterms:created>
  <dcterms:modified xsi:type="dcterms:W3CDTF">2025-12-26T18:15:17Z</dcterms:modified>
</cp:coreProperties>
</file>