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56" r:id="rId2"/>
    <p:sldId id="7382" r:id="rId3"/>
    <p:sldId id="7088" r:id="rId4"/>
    <p:sldId id="7399" r:id="rId5"/>
    <p:sldId id="7366" r:id="rId6"/>
    <p:sldId id="8238" r:id="rId7"/>
    <p:sldId id="7368" r:id="rId8"/>
    <p:sldId id="7370" r:id="rId9"/>
    <p:sldId id="7095" r:id="rId10"/>
    <p:sldId id="7371" r:id="rId11"/>
    <p:sldId id="7373" r:id="rId12"/>
    <p:sldId id="7375" r:id="rId13"/>
    <p:sldId id="7374" r:id="rId14"/>
    <p:sldId id="7388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b64a47ee61ae747/Documentos/Trabajo/IdeasFrscas/Proyecto%20Villa%20Union/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50800" cap="rnd">
              <a:solidFill>
                <a:srgbClr val="E97132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97132"/>
              </a:solidFill>
              <a:ln w="38100">
                <a:solidFill>
                  <a:srgbClr val="E9713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Hoja1!$A$3:$A$11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Hoja1!$D$3:$D$11</c:f>
              <c:numCache>
                <c:formatCode>#,##0</c:formatCode>
                <c:ptCount val="9"/>
                <c:pt idx="0">
                  <c:v>262705</c:v>
                </c:pt>
                <c:pt idx="1">
                  <c:v>302808</c:v>
                </c:pt>
                <c:pt idx="2">
                  <c:v>327989</c:v>
                </c:pt>
                <c:pt idx="3">
                  <c:v>352471</c:v>
                </c:pt>
                <c:pt idx="4">
                  <c:v>381583</c:v>
                </c:pt>
                <c:pt idx="5">
                  <c:v>441975</c:v>
                </c:pt>
                <c:pt idx="6">
                  <c:v>488252</c:v>
                </c:pt>
                <c:pt idx="7">
                  <c:v>530696</c:v>
                </c:pt>
                <c:pt idx="8">
                  <c:v>576830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D-490C-BD7D-5C24068B4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391711"/>
        <c:axId val="1486394111"/>
      </c:lineChart>
      <c:lineChart>
        <c:grouping val="stacked"/>
        <c:varyColors val="0"/>
        <c:ser>
          <c:idx val="1"/>
          <c:order val="1"/>
          <c:spPr>
            <a:ln w="635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63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1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Playfair Display" panose="00000500000000000000" pitchFamily="2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EBB-48F4-A0FA-D99D8CC2D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Hoja1!$A$3:$A$11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Hoja1!$E$3:$E$11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0.15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0.15</c:v>
                </c:pt>
                <c:pt idx="6">
                  <c:v>0.1</c:v>
                </c:pt>
                <c:pt idx="7">
                  <c:v>0.08</c:v>
                </c:pt>
                <c:pt idx="8" formatCode="0.00%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D-490C-BD7D-5C24068B4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375967"/>
        <c:axId val="1486396031"/>
      </c:lineChart>
      <c:catAx>
        <c:axId val="148639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486394111"/>
        <c:crosses val="autoZero"/>
        <c:auto val="1"/>
        <c:lblAlgn val="ctr"/>
        <c:lblOffset val="100"/>
        <c:noMultiLvlLbl val="0"/>
      </c:catAx>
      <c:valAx>
        <c:axId val="14863941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486391711"/>
        <c:crosses val="autoZero"/>
        <c:crossBetween val="between"/>
      </c:valAx>
      <c:valAx>
        <c:axId val="1486396031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278375967"/>
        <c:crosses val="max"/>
        <c:crossBetween val="between"/>
      </c:valAx>
      <c:catAx>
        <c:axId val="12783759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6396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6396289618588E-2"/>
          <c:y val="3.0201593193672955E-2"/>
          <c:w val="0.95485844522101415"/>
          <c:h val="0.87343663875794897"/>
        </c:manualLayout>
      </c:layout>
      <c:lineChart>
        <c:grouping val="standard"/>
        <c:varyColors val="0"/>
        <c:ser>
          <c:idx val="1"/>
          <c:order val="0"/>
          <c:tx>
            <c:strRef>
              <c:f>Hoja4!$C$30</c:f>
              <c:strCache>
                <c:ptCount val="1"/>
                <c:pt idx="0">
                  <c:v>Personas x vivienda en Mazatlán</c:v>
                </c:pt>
              </c:strCache>
            </c:strRef>
          </c:tx>
          <c:spPr>
            <a:ln w="38100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Hoja4!$A$31:$A$39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Hoja4!$C$31:$C$39</c:f>
              <c:numCache>
                <c:formatCode>General</c:formatCode>
                <c:ptCount val="9"/>
                <c:pt idx="0">
                  <c:v>4.6399999999999997</c:v>
                </c:pt>
                <c:pt idx="1">
                  <c:v>4.2</c:v>
                </c:pt>
                <c:pt idx="2">
                  <c:v>4.01</c:v>
                </c:pt>
                <c:pt idx="3">
                  <c:v>3.74</c:v>
                </c:pt>
                <c:pt idx="4">
                  <c:v>3.55</c:v>
                </c:pt>
                <c:pt idx="5">
                  <c:v>3.25</c:v>
                </c:pt>
                <c:pt idx="6">
                  <c:v>3.01</c:v>
                </c:pt>
                <c:pt idx="7">
                  <c:v>2.84</c:v>
                </c:pt>
                <c:pt idx="8">
                  <c:v>2.68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C5-4F6B-A451-23E170BB4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285328"/>
        <c:axId val="1425285808"/>
      </c:lineChart>
      <c:catAx>
        <c:axId val="14252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425285808"/>
        <c:crosses val="autoZero"/>
        <c:auto val="1"/>
        <c:lblAlgn val="ctr"/>
        <c:lblOffset val="100"/>
        <c:noMultiLvlLbl val="0"/>
      </c:catAx>
      <c:valAx>
        <c:axId val="1425285808"/>
        <c:scaling>
          <c:orientation val="minMax"/>
          <c:max val="5.4"/>
          <c:min val="2.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42528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NSE!$V$57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NSE!$W$56:$Y$56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NSE!$W$57:$Y$57</c:f>
              <c:numCache>
                <c:formatCode>0</c:formatCode>
                <c:ptCount val="3"/>
                <c:pt idx="0">
                  <c:v>11354.7</c:v>
                </c:pt>
                <c:pt idx="1">
                  <c:v>13080.550000000001</c:v>
                </c:pt>
                <c:pt idx="2">
                  <c:v>15066.45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D-47EA-9D19-9F32BC25C8B1}"/>
            </c:ext>
          </c:extLst>
        </c:ser>
        <c:ser>
          <c:idx val="1"/>
          <c:order val="1"/>
          <c:tx>
            <c:strRef>
              <c:f>NSE!$V$58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NSE!$W$56:$Y$56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NSE!$W$58:$Y$58</c:f>
              <c:numCache>
                <c:formatCode>0</c:formatCode>
                <c:ptCount val="3"/>
                <c:pt idx="0">
                  <c:v>19465.2</c:v>
                </c:pt>
                <c:pt idx="1">
                  <c:v>22423.8</c:v>
                </c:pt>
                <c:pt idx="2">
                  <c:v>25828.2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D-47EA-9D19-9F32BC25C8B1}"/>
            </c:ext>
          </c:extLst>
        </c:ser>
        <c:ser>
          <c:idx val="2"/>
          <c:order val="2"/>
          <c:tx>
            <c:strRef>
              <c:f>NSE!$V$59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NSE!$W$56:$Y$56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NSE!$W$59:$Y$59</c:f>
              <c:numCache>
                <c:formatCode>0</c:formatCode>
                <c:ptCount val="3"/>
                <c:pt idx="0">
                  <c:v>27575.7</c:v>
                </c:pt>
                <c:pt idx="1">
                  <c:v>31767.050000000003</c:v>
                </c:pt>
                <c:pt idx="2">
                  <c:v>36589.950000000004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D-47EA-9D19-9F32BC25C8B1}"/>
            </c:ext>
          </c:extLst>
        </c:ser>
        <c:ser>
          <c:idx val="3"/>
          <c:order val="3"/>
          <c:tx>
            <c:strRef>
              <c:f>NSE!$V$60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294612987104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FD-47EA-9D19-9F32BC25C8B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NSE!$W$56:$Y$56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NSE!$W$60:$Y$60</c:f>
              <c:numCache>
                <c:formatCode>0</c:formatCode>
                <c:ptCount val="3"/>
                <c:pt idx="0">
                  <c:v>28386.75</c:v>
                </c:pt>
                <c:pt idx="1">
                  <c:v>35504.35</c:v>
                </c:pt>
                <c:pt idx="2">
                  <c:v>40894.65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D-47EA-9D19-9F32BC25C8B1}"/>
            </c:ext>
          </c:extLst>
        </c:ser>
        <c:ser>
          <c:idx val="4"/>
          <c:order val="4"/>
          <c:tx>
            <c:strRef>
              <c:f>NSE!$V$61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NSE!$W$56:$Y$56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NSE!$W$61:$Y$61</c:f>
              <c:numCache>
                <c:formatCode>0</c:formatCode>
                <c:ptCount val="3"/>
                <c:pt idx="0">
                  <c:v>26764.65</c:v>
                </c:pt>
                <c:pt idx="1">
                  <c:v>28029.75</c:v>
                </c:pt>
                <c:pt idx="2">
                  <c:v>32285.25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D-47EA-9D19-9F32BC25C8B1}"/>
            </c:ext>
          </c:extLst>
        </c:ser>
        <c:ser>
          <c:idx val="5"/>
          <c:order val="5"/>
          <c:tx>
            <c:strRef>
              <c:f>NSE!$V$62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NSE!$W$56:$Y$56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NSE!$W$62:$Y$62</c:f>
              <c:numCache>
                <c:formatCode>0</c:formatCode>
                <c:ptCount val="3"/>
                <c:pt idx="0">
                  <c:v>38930.400000000001</c:v>
                </c:pt>
                <c:pt idx="1">
                  <c:v>44847.6</c:v>
                </c:pt>
                <c:pt idx="2">
                  <c:v>51656.4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FD-47EA-9D19-9F32BC25C8B1}"/>
            </c:ext>
          </c:extLst>
        </c:ser>
        <c:ser>
          <c:idx val="6"/>
          <c:order val="6"/>
          <c:tx>
            <c:strRef>
              <c:f>NSE!$V$63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NSE!$W$56:$Y$56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NSE!$W$63:$Y$63</c:f>
              <c:numCache>
                <c:formatCode>0</c:formatCode>
                <c:ptCount val="3"/>
                <c:pt idx="0">
                  <c:v>9732.6</c:v>
                </c:pt>
                <c:pt idx="1">
                  <c:v>11211.9</c:v>
                </c:pt>
                <c:pt idx="2">
                  <c:v>12914.1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FD-47EA-9D19-9F32BC25C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4371568"/>
        <c:axId val="1954372048"/>
      </c:barChart>
      <c:catAx>
        <c:axId val="195437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54372048"/>
        <c:crosses val="autoZero"/>
        <c:auto val="1"/>
        <c:lblAlgn val="ctr"/>
        <c:lblOffset val="100"/>
        <c:noMultiLvlLbl val="0"/>
      </c:catAx>
      <c:valAx>
        <c:axId val="195437204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95437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50800" cap="rnd">
              <a:solidFill>
                <a:srgbClr val="E97132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97132"/>
              </a:solidFill>
              <a:ln w="38100">
                <a:solidFill>
                  <a:srgbClr val="E9713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Hoja1!$A$38:$A$44</c:f>
              <c:numCache>
                <c:formatCode>General</c:formatCod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</c:numCache>
            </c:numRef>
          </c:cat>
          <c:val>
            <c:numRef>
              <c:f>Hoja1!$B$38:$B$44</c:f>
              <c:numCache>
                <c:formatCode>#,##0</c:formatCode>
                <c:ptCount val="7"/>
                <c:pt idx="0">
                  <c:v>89277</c:v>
                </c:pt>
                <c:pt idx="1">
                  <c:v>128177</c:v>
                </c:pt>
                <c:pt idx="2">
                  <c:v>168471</c:v>
                </c:pt>
                <c:pt idx="3">
                  <c:v>226148</c:v>
                </c:pt>
                <c:pt idx="4">
                  <c:v>268404</c:v>
                </c:pt>
                <c:pt idx="5">
                  <c:v>310660</c:v>
                </c:pt>
                <c:pt idx="6">
                  <c:v>366301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E5-45B5-9C26-E5F036FC7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5040"/>
        <c:axId val="637413600"/>
      </c:lineChart>
      <c:catAx>
        <c:axId val="11968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37413600"/>
        <c:crosses val="autoZero"/>
        <c:auto val="1"/>
        <c:lblAlgn val="ctr"/>
        <c:lblOffset val="100"/>
        <c:noMultiLvlLbl val="0"/>
      </c:catAx>
      <c:valAx>
        <c:axId val="6374136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68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NSE!$AC$44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NSE!$AD$43:$AF$43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NSE!$AD$44:$AF$44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8-4F41-82BC-3E9BC145FA9E}"/>
            </c:ext>
          </c:extLst>
        </c:ser>
        <c:ser>
          <c:idx val="1"/>
          <c:order val="1"/>
          <c:tx>
            <c:strRef>
              <c:f>NSE!$AC$45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NSE!$AD$43:$AF$43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NSE!$AD$45:$AF$45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B8-4F41-82BC-3E9BC145FA9E}"/>
            </c:ext>
          </c:extLst>
        </c:ser>
        <c:ser>
          <c:idx val="2"/>
          <c:order val="2"/>
          <c:tx>
            <c:strRef>
              <c:f>NSE!$AC$46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3042906280729228E-17"/>
                  <c:y val="-4.061713309562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B8-4F41-82BC-3E9BC145FA9E}"/>
                </c:ext>
              </c:extLst>
            </c:dLbl>
            <c:dLbl>
              <c:idx val="2"/>
              <c:layout>
                <c:manualLayout>
                  <c:x val="0"/>
                  <c:y val="-2.1662470984335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B8-4F41-82BC-3E9BC145FA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NSE!$AD$43:$AF$43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NSE!$AD$46:$AF$46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B8-4F41-82BC-3E9BC145FA9E}"/>
            </c:ext>
          </c:extLst>
        </c:ser>
        <c:ser>
          <c:idx val="3"/>
          <c:order val="3"/>
          <c:tx>
            <c:strRef>
              <c:f>NSE!$AC$47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493706476503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B0-441D-AF12-0A471B2B7FDF}"/>
                </c:ext>
              </c:extLst>
            </c:dLbl>
            <c:dLbl>
              <c:idx val="1"/>
              <c:layout>
                <c:manualLayout>
                  <c:x val="0"/>
                  <c:y val="-4.061713309562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B0-441D-AF12-0A471B2B7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NSE!$AD$43:$AF$43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NSE!$AD$47:$AF$47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B8-4F41-82BC-3E9BC145FA9E}"/>
            </c:ext>
          </c:extLst>
        </c:ser>
        <c:ser>
          <c:idx val="4"/>
          <c:order val="4"/>
          <c:tx>
            <c:strRef>
              <c:f>NSE!$AC$48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NSE!$AD$43:$AF$43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NSE!$AD$48:$AF$48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B8-4F41-82BC-3E9BC145FA9E}"/>
            </c:ext>
          </c:extLst>
        </c:ser>
        <c:ser>
          <c:idx val="5"/>
          <c:order val="5"/>
          <c:tx>
            <c:strRef>
              <c:f>NSE!$AC$49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NSE!$AD$43:$AF$43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NSE!$AD$49:$AF$49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B8-4F41-82BC-3E9BC145FA9E}"/>
            </c:ext>
          </c:extLst>
        </c:ser>
        <c:ser>
          <c:idx val="6"/>
          <c:order val="6"/>
          <c:tx>
            <c:strRef>
              <c:f>NSE!$AC$50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NSE!$AD$43:$AF$43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NSE!$AD$50:$AF$50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B8-4F41-82BC-3E9BC145F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501088"/>
        <c:axId val="1953499648"/>
      </c:barChart>
      <c:catAx>
        <c:axId val="19535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53499648"/>
        <c:crosses val="autoZero"/>
        <c:auto val="1"/>
        <c:lblAlgn val="ctr"/>
        <c:lblOffset val="100"/>
        <c:noMultiLvlLbl val="0"/>
      </c:catAx>
      <c:valAx>
        <c:axId val="195349964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95350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4B4B-D9B3-4F54-9ADA-95B7C7C22E81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1A14-1229-41F1-8B3E-35E0BE4A61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45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9937E-3B01-E37A-45C6-EC3C4EEAD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22B0DB-3BC3-3AE4-C2E1-37897E19F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E36756A-F0CF-AF40-6F6E-1F87D56D0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17CC74-B006-2CCC-FCDB-7A1AF46F5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79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7503A-2FEC-A5A6-88B2-EA4735A20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C9C6AD8-A6BF-D9BE-8234-EEFE74B3B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620636-F3FD-9894-45EC-A1CC4284F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A378E6-0BCB-22F2-49DA-F7ED2E109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371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9ECCD-A768-6D8A-2F0E-D1564DEE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33F8435-EFC9-C0B7-4BF3-390D39297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D5CCA17-7252-4F0C-05CD-79C9B0CAF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BAD115-2A77-2B95-FA38-B65BDFA3C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268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344A-42FA-51A1-20C3-9EDAE997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F4BB49-96E0-231C-F981-7AE296227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777FCE-E7B5-0C05-FC0E-985C72922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1DC4A-8D24-68E9-D6A0-5FB9F7B02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450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DB3D3-48F8-34CF-D9C2-7642CCA40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2542FB-597C-9103-A7C6-12E39F3AB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4D5D5F7-401C-5DF9-1E7F-9B0A4C549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5EC6A0-A3B9-1C54-4CEF-C8355AAF6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039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5A791-36DB-862E-BB77-C4C1D1D5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921B3C-94EB-1B7D-BF6A-6742E3A27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0923673-4649-0757-28E1-D20376F1A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3E85AE-59DF-71DF-75B5-DC69B514F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600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643E1-0F09-349C-A5C5-5D88C52E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321F46-5CAC-920B-3FE2-FEE923955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D57855-D80A-94F3-B03E-43FB9E66E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D7C98C-68F8-FF1F-B291-203AD322A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3235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27055-85EA-3FFF-4456-658FC2ACB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231566-50B9-4355-3030-9DA5B71A5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EC7E9-D92D-3BD7-380C-29BCD1D2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4BD78-FE06-95CA-F787-2EE973F1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FDA86-65D3-2416-9D2C-A7DFA675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04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89246-7F0B-408B-7E8E-B5800780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E87B78-3778-64DA-DD2F-1EBEFE2E6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90E14-B6C0-DAA3-47FB-2AB71064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260A1-32FD-EB9B-C8B2-D5E9D0D5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3B61D-61AF-652D-0E7D-263798A0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C587C2-F3DA-913B-07F4-D5E207A4F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B52C72-411C-4548-8AE3-9EC8F5E53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9ADFD-BFFD-5352-2DCD-67528370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F4D1FA-E030-21C6-DAA6-818ACD2F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C13A8D-7E8C-F505-1DED-07260D4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96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6806" y="6476693"/>
            <a:ext cx="978390" cy="218763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765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88714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4970672" y="6569849"/>
            <a:ext cx="22506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5507" y="6441933"/>
            <a:ext cx="860988" cy="232699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235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59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5CC69-CED4-CBE9-7C74-D67E27E8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4D9499-F11A-E4E6-F11D-E9D73511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D9E65-66F7-C142-03DC-D8ECB5C6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5CC14-231C-F8BE-0853-1F40CD78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D3CC2-E1F2-E2CC-6845-E1455667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32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1918C-A5C3-9E5F-D33F-2FC9E391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995E7B-BCFD-EAB6-78F6-22A2C7EE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119E4-19A3-6988-5506-1165379B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BBDAA-D8F1-EBE9-D552-A719B761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2A3EAB-7507-1B08-991B-73DAC0DB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46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43E5D-5A17-D8F6-955F-3E122138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54F94-0048-974E-D026-45C23CC1F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F00462-2E82-7C65-C2C8-F48C5569D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F3D80B-0DC0-3502-1016-F483B070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504E85-2189-B6CC-5D3C-C1274AD9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273A6A-A1C2-A029-D50F-552A8079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16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11B60-42E9-2F97-6088-5C8AFBB1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40AD10-F575-7256-D3CD-7CEC373E2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5C486-9983-CEA7-5126-99193F85B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68112B-F059-8781-6BE1-F38E665B0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57FB5F-019B-A210-4F1F-2E5CD0C70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EC8D1B-7E43-960F-7E9A-04654FAF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870BAA-795D-88C0-D974-A213F29A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0E44FC-628F-3C05-5ABE-2CDF0487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9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C0D82-DC24-3065-E24F-2FCEA2D1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6AD61B-5ABE-D299-9802-CE77B2C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4FF22C-45C8-E9B6-CBCF-FF76FF93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A00B0B-613D-B46A-9A6E-BAABBE7A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4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B8884A-EEA7-E407-1C53-8968EFBA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A1E1F6-7C63-74DB-A950-138354FA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FFCC32-F2A8-F844-F3E8-0A44588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10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9DDF-F416-8DC6-26D3-3A57CBE9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C4646-B751-11EC-5BEA-732A764D1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090E7D-C1A6-C4EA-E33D-8B220BDED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5B65AC-8742-8C06-C53F-38731186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2C4B8E-9F36-5F98-0746-5EA899D6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A0DC39-DE70-01F4-0E6B-55DBF146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628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59C6B-556B-8FB9-0EEA-374F3B1A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3C644-7A8A-B7C7-AADF-C69676C50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536129-C438-D78C-E88B-60EDC54CD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97EC0E-EBC1-7196-91FB-81D14AA2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FF272A-1640-5421-CB6D-EF5BB7A7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073BB0-4D45-0720-8CA0-06AAFD48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8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3F28F1-2764-F4AF-198E-C9910AA7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AF9AA-1917-7785-1BD7-FBBC8DC4E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D50FCA-9C71-293F-B8D7-009518077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6EDBC-0151-4B1A-9F30-2B63A88B8A73}" type="datetimeFigureOut">
              <a:rPr lang="es-MX" smtClean="0"/>
              <a:t>07/07/2025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9FE33-1160-BC43-0C8B-6F5BCC97A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91B69-B8CC-D008-4254-EB9D92B6D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1533C0-6903-4897-8959-5F686E031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2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6753_1101035699997083_4574868576385084153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1"/>
          <a:stretch/>
        </p:blipFill>
        <p:spPr>
          <a:xfrm>
            <a:off x="-785044" y="-189907"/>
            <a:ext cx="13762090" cy="725443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C0E9C28-8354-ADCA-964D-91B34303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DB2639B-DE59-BEF2-0620-5B6DE84C0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0" y="162544"/>
            <a:ext cx="13213080" cy="11482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0244" tIns="508235" rIns="110244" bIns="5512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6000" b="1" dirty="0">
                <a:ln w="47625">
                  <a:noFill/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NECESIDAD DE VIVIENDA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3D70C9-B413-96D2-260A-EC2E4792D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10063414" y="5903935"/>
            <a:ext cx="1410617" cy="580967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0C91ACD-4088-712D-3E1C-EF64369D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1256017"/>
            <a:ext cx="11295529" cy="669544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algn="ctr"/>
            <a:r>
              <a:rPr lang="es-ES_tradnl" sz="3530" i="1" dirty="0">
                <a:latin typeface="Playfair Display" pitchFamily="2" charset="77"/>
              </a:rPr>
              <a:t>Mazatlán, Sin.; Julio 2025</a:t>
            </a:r>
          </a:p>
        </p:txBody>
      </p:sp>
    </p:spTree>
    <p:extLst>
      <p:ext uri="{BB962C8B-B14F-4D97-AF65-F5344CB8AC3E}">
        <p14:creationId xmlns:p14="http://schemas.microsoft.com/office/powerpoint/2010/main" val="327767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10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584934" y="6000182"/>
            <a:ext cx="840506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Fuente: </a:t>
            </a:r>
            <a:r>
              <a:rPr lang="es-AR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INEGI. Censos y Conteos de Población y Vivienda</a:t>
            </a:r>
            <a:r>
              <a:rPr lang="es-AR" sz="1200" dirty="0">
                <a:ea typeface="Roboto Th" panose="02000000000000000000" pitchFamily="2" charset="0"/>
              </a:rPr>
              <a:t>;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3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30402" y="469741"/>
            <a:ext cx="11331194" cy="52295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2161" tIns="51081" rIns="102161" bIns="51081" rtlCol="0" anchor="t">
            <a:spAutoFit/>
          </a:bodyPr>
          <a:lstStyle/>
          <a:p>
            <a:pPr indent="-577556" algn="ctr" defTabSz="747578">
              <a:lnSpc>
                <a:spcPct val="70000"/>
              </a:lnSpc>
              <a:defRPr/>
            </a:pPr>
            <a:r>
              <a:rPr lang="es-ES" sz="3883" dirty="0">
                <a:solidFill>
                  <a:prstClr val="black"/>
                </a:solidFill>
                <a:latin typeface="Lato Hairline" panose="020F0202020204030203" pitchFamily="34" charset="77"/>
              </a:rPr>
              <a:t>TRABAJADORES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04800" y="828834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4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541118"/>
              </p:ext>
            </p:extLst>
          </p:nvPr>
        </p:nvGraphicFramePr>
        <p:xfrm>
          <a:off x="-1" y="1193180"/>
          <a:ext cx="9483301" cy="480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72FF9576-FAFE-FF55-8C2C-E60ACD551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76383"/>
              </p:ext>
            </p:extLst>
          </p:nvPr>
        </p:nvGraphicFramePr>
        <p:xfrm>
          <a:off x="9622072" y="2174919"/>
          <a:ext cx="3118733" cy="2508162"/>
        </p:xfrm>
        <a:graphic>
          <a:graphicData uri="http://schemas.openxmlformats.org/drawingml/2006/table">
            <a:tbl>
              <a:tblPr/>
              <a:tblGrid>
                <a:gridCol w="997834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120899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3515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$77,975 o más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4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$20,001 – $77,974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$15,001 – $20,000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4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$11,344 – $15,000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$7,501 – $11,343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$4,001 – $7,500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9889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4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$4,000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33" name="Rectángulo 32">
            <a:extLst>
              <a:ext uri="{FF2B5EF4-FFF2-40B4-BE49-F238E27FC236}">
                <a16:creationId xmlns:a16="http://schemas.microsoft.com/office/drawing/2014/main" id="{E5EEA96E-972F-7C0E-B73B-59F9D922FE59}"/>
              </a:ext>
            </a:extLst>
          </p:cNvPr>
          <p:cNvSpPr/>
          <p:nvPr/>
        </p:nvSpPr>
        <p:spPr>
          <a:xfrm>
            <a:off x="9215677" y="4294383"/>
            <a:ext cx="267629" cy="267629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45D2F26-D2F3-DEFC-C1BB-255B8C3B5424}"/>
              </a:ext>
            </a:extLst>
          </p:cNvPr>
          <p:cNvSpPr/>
          <p:nvPr/>
        </p:nvSpPr>
        <p:spPr>
          <a:xfrm>
            <a:off x="9215674" y="3950530"/>
            <a:ext cx="267629" cy="267629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D12845F-15B5-D293-F421-31D676B2BF5B}"/>
              </a:ext>
            </a:extLst>
          </p:cNvPr>
          <p:cNvSpPr/>
          <p:nvPr/>
        </p:nvSpPr>
        <p:spPr>
          <a:xfrm>
            <a:off x="9215673" y="3606677"/>
            <a:ext cx="267629" cy="267629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9EF42FC-A515-603E-A91C-F4116538A288}"/>
              </a:ext>
            </a:extLst>
          </p:cNvPr>
          <p:cNvSpPr/>
          <p:nvPr/>
        </p:nvSpPr>
        <p:spPr>
          <a:xfrm>
            <a:off x="9215673" y="3252994"/>
            <a:ext cx="267629" cy="267629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B700EA7-BD61-E090-90D0-971D8E9F54D1}"/>
              </a:ext>
            </a:extLst>
          </p:cNvPr>
          <p:cNvSpPr/>
          <p:nvPr/>
        </p:nvSpPr>
        <p:spPr>
          <a:xfrm>
            <a:off x="9215672" y="2909141"/>
            <a:ext cx="267629" cy="267629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117C9E1-CA0F-B2E5-F1EA-D7229064098B}"/>
              </a:ext>
            </a:extLst>
          </p:cNvPr>
          <p:cNvSpPr/>
          <p:nvPr/>
        </p:nvSpPr>
        <p:spPr>
          <a:xfrm>
            <a:off x="9215672" y="2565288"/>
            <a:ext cx="267629" cy="267629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A4CF6CA-406A-ACEB-E1DD-EBD6749E97CB}"/>
              </a:ext>
            </a:extLst>
          </p:cNvPr>
          <p:cNvSpPr/>
          <p:nvPr/>
        </p:nvSpPr>
        <p:spPr>
          <a:xfrm>
            <a:off x="9215672" y="2221435"/>
            <a:ext cx="267629" cy="267629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415D1-BE73-051F-CA13-5078CE288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8DDAF5C5-FF6A-DDE6-951D-96F4379D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2" y="1748072"/>
            <a:ext cx="10309860" cy="2850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0269" tIns="55135" rIns="110269" bIns="55135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Precio de vivienda ≈ Ingreso mensual × 36 a 48 veces</a:t>
            </a:r>
          </a:p>
          <a:p>
            <a:pPr algn="just">
              <a:spcAft>
                <a:spcPts val="600"/>
              </a:spcAft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Esto asume: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Plazo de 20 a 25 años.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Tasa de interés fija (≈10% anual).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Pagos mensuales no mayores al 30% del ingreso mensual bruto.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Anticipo del 10%–20% (en algunos casos puede ser menor con apoyos o subsidios).</a:t>
            </a:r>
            <a:endParaRPr lang="es-ES" dirty="0">
              <a:latin typeface="Roboto Th" pitchFamily="2" charset="0"/>
              <a:ea typeface="Roboto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91C2D54-CA83-A8C3-2CB9-229FF92F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2" y="405647"/>
            <a:ext cx="10904218" cy="13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4000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Fórmula estándar usada por bancos para calcular capacidad de compra</a:t>
            </a:r>
            <a:endParaRPr lang="es-ES_tradnl" sz="4000" b="1" dirty="0">
              <a:latin typeface="Lato" panose="020F05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0B78C6F9-BB41-8D9E-2D6B-C5729A41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5284" tIns="19056" rIns="80674" bIns="41289" rtlCol="0" anchor="ctr" anchorCtr="1"/>
          <a:lstStyle>
            <a:defPPr>
              <a:defRPr lang="en-US"/>
            </a:defPPr>
            <a:lvl1pPr marL="0" algn="ctr" defTabSz="518636" rtl="0" eaLnBrk="1" latinLnBrk="0" hangingPunct="1">
              <a:defRPr sz="1412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18636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7273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5910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4546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183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1819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0456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9092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DC727-8E87-A4DE-D14B-6D4F4EE0F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CC333B0-10AE-48C2-D8EE-1C5E0D2F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12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6881F8-E494-530B-0130-108747132A5E}"/>
              </a:ext>
            </a:extLst>
          </p:cNvPr>
          <p:cNvSpPr txBox="1"/>
          <p:nvPr/>
        </p:nvSpPr>
        <p:spPr>
          <a:xfrm>
            <a:off x="624468" y="6048701"/>
            <a:ext cx="10716322" cy="2752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SUPUESTOS CLAVE: Esta tabla indica el número promedio de personas que integran un hogar según su nivel socioeconómico por ingresos. </a:t>
            </a:r>
            <a:endParaRPr lang="es-ES_tradnl" sz="1235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805BBC2-C4B1-BD29-9DE5-C6EF66899D27}"/>
              </a:ext>
            </a:extLst>
          </p:cNvPr>
          <p:cNvGraphicFramePr>
            <a:graphicFrameLocks noGrp="1"/>
          </p:cNvGraphicFramePr>
          <p:nvPr/>
        </p:nvGraphicFramePr>
        <p:xfrm>
          <a:off x="624468" y="735980"/>
          <a:ext cx="10716322" cy="5312721"/>
        </p:xfrm>
        <a:graphic>
          <a:graphicData uri="http://schemas.openxmlformats.org/drawingml/2006/table">
            <a:tbl>
              <a:tblPr/>
              <a:tblGrid>
                <a:gridCol w="5358161">
                  <a:extLst>
                    <a:ext uri="{9D8B030D-6E8A-4147-A177-3AD203B41FA5}">
                      <a16:colId xmlns:a16="http://schemas.microsoft.com/office/drawing/2014/main" val="3693616181"/>
                    </a:ext>
                  </a:extLst>
                </a:gridCol>
                <a:gridCol w="5358161">
                  <a:extLst>
                    <a:ext uri="{9D8B030D-6E8A-4147-A177-3AD203B41FA5}">
                      <a16:colId xmlns:a16="http://schemas.microsoft.com/office/drawing/2014/main" val="633056794"/>
                    </a:ext>
                  </a:extLst>
                </a:gridCol>
              </a:tblGrid>
              <a:tr h="5821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</a:rPr>
                        <a:t>Número personas con el mismo NSE que viven en un Hogar</a:t>
                      </a:r>
                      <a:endParaRPr lang="es-MX" sz="2800" b="0" i="0" u="none" strike="noStrike" dirty="0">
                        <a:solidFill>
                          <a:schemeClr val="tx1"/>
                        </a:solidFill>
                        <a:effectLst/>
                        <a:latin typeface="Lato Hairline" panose="020F0202020204030203" pitchFamily="34" charset="0"/>
                        <a:ea typeface="Roboto Thin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496544"/>
                  </a:ext>
                </a:extLst>
              </a:tr>
              <a:tr h="58218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Nivel socioeconómico</a:t>
                      </a: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Personas por hogar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222951"/>
                  </a:ext>
                </a:extLst>
              </a:tr>
              <a:tr h="58218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Alta</a:t>
                      </a: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1.0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351044"/>
                  </a:ext>
                </a:extLst>
              </a:tr>
              <a:tr h="58218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</a:t>
                      </a:r>
                      <a:r>
                        <a:rPr lang="es-MX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edia</a:t>
                      </a:r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 alta</a:t>
                      </a: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229352"/>
                  </a:ext>
                </a:extLst>
              </a:tr>
              <a:tr h="58218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</a:t>
                      </a:r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edia</a:t>
                      </a: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383492"/>
                  </a:ext>
                </a:extLst>
              </a:tr>
              <a:tr h="58218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Media baja</a:t>
                      </a:r>
                      <a:endParaRPr lang="es-MX" sz="2400" b="0" i="0" u="none" strike="noStrike" dirty="0">
                        <a:solidFill>
                          <a:schemeClr val="tx1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90882"/>
                  </a:ext>
                </a:extLst>
              </a:tr>
              <a:tr h="58218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B</a:t>
                      </a:r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aja alta</a:t>
                      </a: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420471"/>
                  </a:ext>
                </a:extLst>
              </a:tr>
              <a:tr h="58218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Baja</a:t>
                      </a: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501310"/>
                  </a:ext>
                </a:extLst>
              </a:tr>
              <a:tr h="655225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Marginal</a:t>
                      </a:r>
                      <a:endParaRPr lang="es-MX" sz="2400" b="0" i="0" u="none" strike="noStrike" dirty="0">
                        <a:solidFill>
                          <a:schemeClr val="tx1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841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5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DF3E3-A708-9F34-57C1-23111BBE1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479F8FA0-6D2B-4BAA-D353-D762B0B3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13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2640D3-E747-2635-89C6-BE071667DD70}"/>
              </a:ext>
            </a:extLst>
          </p:cNvPr>
          <p:cNvSpPr txBox="1"/>
          <p:nvPr/>
        </p:nvSpPr>
        <p:spPr>
          <a:xfrm>
            <a:off x="251460" y="5816004"/>
            <a:ext cx="11738608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Dado el salario promedio mensual por profesión en México se hace la siguiente propuesta para clasificar el nivel socioeconómico de las personas en función de su ingreso; Fuente Encuesta Nacional de Ocupación y Empleo (ENOE)</a:t>
            </a:r>
            <a:endParaRPr lang="es-ES_tradnl" sz="1235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4974489-5D05-1019-D202-E037FCAC122D}"/>
              </a:ext>
            </a:extLst>
          </p:cNvPr>
          <p:cNvGraphicFramePr>
            <a:graphicFrameLocks noGrp="1"/>
          </p:cNvGraphicFramePr>
          <p:nvPr/>
        </p:nvGraphicFramePr>
        <p:xfrm>
          <a:off x="251461" y="446049"/>
          <a:ext cx="11689080" cy="5369958"/>
        </p:xfrm>
        <a:graphic>
          <a:graphicData uri="http://schemas.openxmlformats.org/drawingml/2006/table">
            <a:tbl>
              <a:tblPr/>
              <a:tblGrid>
                <a:gridCol w="1293081">
                  <a:extLst>
                    <a:ext uri="{9D8B030D-6E8A-4147-A177-3AD203B41FA5}">
                      <a16:colId xmlns:a16="http://schemas.microsoft.com/office/drawing/2014/main" val="2758849319"/>
                    </a:ext>
                  </a:extLst>
                </a:gridCol>
                <a:gridCol w="3120271">
                  <a:extLst>
                    <a:ext uri="{9D8B030D-6E8A-4147-A177-3AD203B41FA5}">
                      <a16:colId xmlns:a16="http://schemas.microsoft.com/office/drawing/2014/main" val="3561274606"/>
                    </a:ext>
                  </a:extLst>
                </a:gridCol>
                <a:gridCol w="7275728">
                  <a:extLst>
                    <a:ext uri="{9D8B030D-6E8A-4147-A177-3AD203B41FA5}">
                      <a16:colId xmlns:a16="http://schemas.microsoft.com/office/drawing/2014/main" val="1069360406"/>
                    </a:ext>
                  </a:extLst>
                </a:gridCol>
              </a:tblGrid>
              <a:tr h="59666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PRECIO DE VIVIENDA AL QUE ACCEDEN POR NSE DE INGRESOS 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560477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NSE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Ingreso mensual estimado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Rango de precio de vivienda alcanzable (aprox.)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388380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A/B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$77,975 o más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$3,100,000 en adelante </a:t>
                      </a:r>
                      <a:r>
                        <a:rPr lang="es-MX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(vivienda residencial o premium)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923430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C+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$20,001 – $77,974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$960,000 – $3,100,000 </a:t>
                      </a:r>
                      <a:r>
                        <a:rPr lang="es-ES" sz="2000" b="0" i="1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(vivienda media residencial)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106031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$15,001 – $20,000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$720,000 – $960,000 </a:t>
                      </a:r>
                      <a:r>
                        <a:rPr lang="es-ES" sz="2000" b="0" i="1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(mercado de interés medio)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01408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C-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$11,344 – $15,000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$545,000 – $720,000 </a:t>
                      </a:r>
                      <a:r>
                        <a:rPr lang="pt-BR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(créditos </a:t>
                      </a:r>
                      <a:r>
                        <a:rPr lang="pt-BR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Infonavit</a:t>
                      </a:r>
                      <a:r>
                        <a:rPr lang="pt-BR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/</a:t>
                      </a:r>
                      <a:r>
                        <a:rPr lang="pt-BR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Fovissste</a:t>
                      </a:r>
                      <a:r>
                        <a:rPr lang="pt-BR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 completos)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338466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D+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$7,501 – $11,343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$300,000 – $545,000 </a:t>
                      </a:r>
                      <a:r>
                        <a:rPr lang="es-E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(posible acceso a subsidios)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62145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D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$4,001 – $7,500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$144,000 – $300,000 </a:t>
                      </a:r>
                      <a:r>
                        <a:rPr lang="es-MX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(vivienda económica / Infonavit básico)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399193"/>
                  </a:ext>
                </a:extLst>
              </a:tr>
              <a:tr h="596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E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$0 – $4,000</a:t>
                      </a: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$0 – $160,000 </a:t>
                      </a:r>
                      <a:r>
                        <a:rPr lang="es-E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(sin acceso a crédito tradicional)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315" marR="1315" marT="131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1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2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D2E79-59F1-1A89-2CCF-66ED8949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BC1F50B1-A7BE-9D19-666A-E58D10DB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14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CC1FA8-CC6B-B375-24A9-03F01AEEC698}"/>
              </a:ext>
            </a:extLst>
          </p:cNvPr>
          <p:cNvSpPr txBox="1"/>
          <p:nvPr/>
        </p:nvSpPr>
        <p:spPr>
          <a:xfrm>
            <a:off x="642685" y="5965398"/>
            <a:ext cx="8328060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Este cálculo permite traducir correctamente la estructura socioeconómica de la población en un número realista de viviendas requeridas, considerando el contexto demográfico y el tamaño habitual de los hogares por nivel de ingreso en Mazatlán y Villa Unión; Fuente: INEGI. Censos y Conteos de Población y Vivienda; Nota: Las proyecciones para los años 2025, 2030 y 2035 fueron elaboradas por Ideas Frescas con base en datos históricos y tendencias poblacionales.</a:t>
            </a:r>
            <a:endParaRPr lang="es-ES_tradnl" sz="123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675E53-B59B-010D-9EB6-B129B78969DB}"/>
              </a:ext>
            </a:extLst>
          </p:cNvPr>
          <p:cNvSpPr txBox="1"/>
          <p:nvPr/>
        </p:nvSpPr>
        <p:spPr bwMode="auto">
          <a:xfrm>
            <a:off x="430402" y="469741"/>
            <a:ext cx="11331194" cy="52295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2161" tIns="51081" rIns="102161" bIns="51081" rtlCol="0" anchor="t">
            <a:spAutoFit/>
          </a:bodyPr>
          <a:lstStyle/>
          <a:p>
            <a:pPr indent="-577556" algn="ctr" defTabSz="747578">
              <a:lnSpc>
                <a:spcPct val="70000"/>
              </a:lnSpc>
              <a:defRPr/>
            </a:pPr>
            <a:r>
              <a:rPr lang="es-ES" sz="3883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C749EE-24CA-3EA6-F129-CCBA14730AF7}"/>
              </a:ext>
            </a:extLst>
          </p:cNvPr>
          <p:cNvSpPr txBox="1"/>
          <p:nvPr/>
        </p:nvSpPr>
        <p:spPr bwMode="auto">
          <a:xfrm>
            <a:off x="-304801" y="865395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4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 y Villa Unión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554FFB-F743-961F-1B5A-5C68FCA6ACE4}"/>
              </a:ext>
            </a:extLst>
          </p:cNvPr>
          <p:cNvGraphicFramePr>
            <a:graphicFrameLocks noGrp="1"/>
          </p:cNvGraphicFramePr>
          <p:nvPr/>
        </p:nvGraphicFramePr>
        <p:xfrm>
          <a:off x="9239295" y="1982729"/>
          <a:ext cx="2978138" cy="3123134"/>
        </p:xfrm>
        <a:graphic>
          <a:graphicData uri="http://schemas.openxmlformats.org/drawingml/2006/table">
            <a:tbl>
              <a:tblPr/>
              <a:tblGrid>
                <a:gridCol w="1006119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1972019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$3,100,000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4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4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4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8008F7C-CF89-2835-9579-4FF5DDDD528F}"/>
              </a:ext>
            </a:extLst>
          </p:cNvPr>
          <p:cNvSpPr/>
          <p:nvPr/>
        </p:nvSpPr>
        <p:spPr>
          <a:xfrm>
            <a:off x="8829787" y="4771237"/>
            <a:ext cx="267629" cy="267629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6C5E420-6172-353B-1AD8-9F1F15897F3C}"/>
              </a:ext>
            </a:extLst>
          </p:cNvPr>
          <p:cNvSpPr/>
          <p:nvPr/>
        </p:nvSpPr>
        <p:spPr>
          <a:xfrm>
            <a:off x="8836924" y="4278929"/>
            <a:ext cx="267629" cy="267629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FAD184F-31C5-A0F3-ADA7-57C13E7DA9D0}"/>
              </a:ext>
            </a:extLst>
          </p:cNvPr>
          <p:cNvSpPr/>
          <p:nvPr/>
        </p:nvSpPr>
        <p:spPr>
          <a:xfrm>
            <a:off x="8840958" y="3844705"/>
            <a:ext cx="267629" cy="267629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167FB1B-8F4F-B2B3-A755-9A7AAF6A6D6F}"/>
              </a:ext>
            </a:extLst>
          </p:cNvPr>
          <p:cNvSpPr/>
          <p:nvPr/>
        </p:nvSpPr>
        <p:spPr>
          <a:xfrm>
            <a:off x="8840958" y="3410481"/>
            <a:ext cx="267629" cy="267629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B6EC72-9623-7BCE-E1DE-9BF89DC73119}"/>
              </a:ext>
            </a:extLst>
          </p:cNvPr>
          <p:cNvSpPr/>
          <p:nvPr/>
        </p:nvSpPr>
        <p:spPr>
          <a:xfrm>
            <a:off x="8832894" y="2976257"/>
            <a:ext cx="267629" cy="267629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A0E8C7-1677-8FE1-EEED-D37E18634E4F}"/>
              </a:ext>
            </a:extLst>
          </p:cNvPr>
          <p:cNvSpPr/>
          <p:nvPr/>
        </p:nvSpPr>
        <p:spPr>
          <a:xfrm>
            <a:off x="8833820" y="2503162"/>
            <a:ext cx="267629" cy="267629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60BB84F-642D-2CD5-2B8B-A9845ED563EC}"/>
              </a:ext>
            </a:extLst>
          </p:cNvPr>
          <p:cNvSpPr/>
          <p:nvPr/>
        </p:nvSpPr>
        <p:spPr>
          <a:xfrm>
            <a:off x="8836925" y="2100820"/>
            <a:ext cx="267629" cy="267629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82AE134D-0E1F-0C4F-6CA3-6AAD79111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413067"/>
              </p:ext>
            </p:extLst>
          </p:nvPr>
        </p:nvGraphicFramePr>
        <p:xfrm>
          <a:off x="53939" y="1275259"/>
          <a:ext cx="8778955" cy="469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585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5AC0-A936-9CAB-3F7F-07506688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28B01297-D333-8081-9B31-98B9285E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0192" y="6517921"/>
            <a:ext cx="978390" cy="218763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64061D-D681-764E-1419-97B643119FEA}"/>
              </a:ext>
            </a:extLst>
          </p:cNvPr>
          <p:cNvSpPr txBox="1"/>
          <p:nvPr/>
        </p:nvSpPr>
        <p:spPr>
          <a:xfrm>
            <a:off x="852170" y="6044406"/>
            <a:ext cx="9596523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80527">
              <a:defRPr/>
            </a:pPr>
            <a:r>
              <a:rPr lang="es-MX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  <a:cs typeface="Roboto Lt" panose="02000000000000000000" pitchFamily="2" charset="0"/>
              </a:rPr>
              <a:t>Fuente: Elaborado con datos de INEGI;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MX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 Th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75F920-2658-45ED-5381-9BACA3887289}"/>
              </a:ext>
            </a:extLst>
          </p:cNvPr>
          <p:cNvSpPr txBox="1"/>
          <p:nvPr/>
        </p:nvSpPr>
        <p:spPr bwMode="auto">
          <a:xfrm>
            <a:off x="883665" y="480413"/>
            <a:ext cx="10447529" cy="52295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2161" tIns="51081" rIns="102161" bIns="51081" rtlCol="0" anchor="t">
            <a:spAutoFit/>
          </a:bodyPr>
          <a:lstStyle/>
          <a:p>
            <a:pPr indent="-577556" algn="ctr" defTabSz="747578">
              <a:lnSpc>
                <a:spcPct val="70000"/>
              </a:lnSpc>
              <a:defRPr/>
            </a:pPr>
            <a:r>
              <a:rPr lang="es-ES_tradnl" sz="3883" dirty="0">
                <a:solidFill>
                  <a:prstClr val="black"/>
                </a:solidFill>
                <a:latin typeface="Lato Hairline" panose="020F0202020204030203" pitchFamily="34" charset="77"/>
              </a:rPr>
              <a:t>POBLACIÓN</a:t>
            </a:r>
            <a:endParaRPr lang="es-ES_tradnl" sz="3883" baseline="30000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DA7DFF-9CDB-014F-36C2-69038968A126}"/>
              </a:ext>
            </a:extLst>
          </p:cNvPr>
          <p:cNvSpPr txBox="1"/>
          <p:nvPr/>
        </p:nvSpPr>
        <p:spPr bwMode="auto">
          <a:xfrm>
            <a:off x="-304801" y="813594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4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DA8644-D39C-6D54-67BE-FC0D8CB2363F}"/>
              </a:ext>
            </a:extLst>
          </p:cNvPr>
          <p:cNvSpPr txBox="1"/>
          <p:nvPr/>
        </p:nvSpPr>
        <p:spPr bwMode="auto">
          <a:xfrm>
            <a:off x="10732392" y="3112461"/>
            <a:ext cx="1638027" cy="43396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0" tIns="62486" rIns="124971" bIns="62486" rtlCol="0" anchor="t">
            <a:spAutoFit/>
          </a:bodyPr>
          <a:lstStyle/>
          <a:p>
            <a:pPr marL="17463" indent="-4763">
              <a:spcAft>
                <a:spcPts val="400"/>
              </a:spcAft>
            </a:pPr>
            <a:r>
              <a:rPr lang="es-ES_tradnl" sz="2000" i="1" dirty="0">
                <a:solidFill>
                  <a:schemeClr val="bg1">
                    <a:lumMod val="75000"/>
                  </a:schemeClr>
                </a:solidFill>
                <a:latin typeface="Playfair Display" panose="00000500000000000000" pitchFamily="2" charset="0"/>
              </a:rPr>
              <a:t>VARIACIÓN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2C538E0-82F1-F20E-13C4-664388048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290950"/>
              </p:ext>
            </p:extLst>
          </p:nvPr>
        </p:nvGraphicFramePr>
        <p:xfrm>
          <a:off x="133815" y="1170878"/>
          <a:ext cx="11206015" cy="487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5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2CAFE-3C52-846D-3A1E-6E0209970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0E1BBE7-7CAB-D7C3-32D5-1564F5E93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269242"/>
              </p:ext>
            </p:extLst>
          </p:nvPr>
        </p:nvGraphicFramePr>
        <p:xfrm>
          <a:off x="-1" y="1244971"/>
          <a:ext cx="11991268" cy="479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C1C3EF0E-F621-C212-6AE8-7C086D51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69135"/>
            <a:ext cx="11295529" cy="5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defTabSz="518636" eaLnBrk="1" hangingPunct="1">
              <a:lnSpc>
                <a:spcPct val="80000"/>
              </a:lnSpc>
              <a:defRPr/>
            </a:pPr>
            <a:r>
              <a:rPr lang="es-ES_tradnl" sz="3883" cap="all" dirty="0">
                <a:solidFill>
                  <a:prstClr val="black"/>
                </a:solidFill>
                <a:latin typeface="Lato Hairline" panose="020F0202020204030203" pitchFamily="34" charset="77"/>
                <a:ea typeface="Stajn Pro Medium" charset="0"/>
                <a:cs typeface="Stajn Pro Medium" charset="0"/>
              </a:rPr>
              <a:t>Habitantes x vivienda</a:t>
            </a:r>
          </a:p>
        </p:txBody>
      </p:sp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4132493-B8C6-6391-7248-53CA48AA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5507" y="6441933"/>
            <a:ext cx="953786" cy="232699"/>
          </a:xfrm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3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8B99AF-88D3-3202-1230-CEBA24FF075F}"/>
              </a:ext>
            </a:extLst>
          </p:cNvPr>
          <p:cNvSpPr txBox="1"/>
          <p:nvPr/>
        </p:nvSpPr>
        <p:spPr>
          <a:xfrm>
            <a:off x="448236" y="6040008"/>
            <a:ext cx="11494720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80527">
              <a:defRPr/>
            </a:pPr>
            <a:r>
              <a:rPr lang="es-MX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  <a:cs typeface="Roboto Lt" panose="02000000000000000000" pitchFamily="2" charset="0"/>
              </a:rPr>
              <a:t>Fuente: Elaborado con datos de INEGI;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MX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 Th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DD6E7E-CC8C-A461-9279-075C191F8812}"/>
              </a:ext>
            </a:extLst>
          </p:cNvPr>
          <p:cNvSpPr txBox="1"/>
          <p:nvPr/>
        </p:nvSpPr>
        <p:spPr bwMode="auto">
          <a:xfrm>
            <a:off x="-304800" y="750160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4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</p:spTree>
    <p:extLst>
      <p:ext uri="{BB962C8B-B14F-4D97-AF65-F5344CB8AC3E}">
        <p14:creationId xmlns:p14="http://schemas.microsoft.com/office/powerpoint/2010/main" val="412425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6B0A9-DA00-9FF7-FE64-FCF139C4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45091A60-2BB3-5B6A-02C4-735449F7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4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E6B04A-B255-1A08-D79E-AC890401C476}"/>
              </a:ext>
            </a:extLst>
          </p:cNvPr>
          <p:cNvGraphicFramePr>
            <a:graphicFrameLocks noGrp="1"/>
          </p:cNvGraphicFramePr>
          <p:nvPr/>
        </p:nvGraphicFramePr>
        <p:xfrm>
          <a:off x="907825" y="1303467"/>
          <a:ext cx="10376348" cy="4251065"/>
        </p:xfrm>
        <a:graphic>
          <a:graphicData uri="http://schemas.openxmlformats.org/drawingml/2006/table">
            <a:tbl>
              <a:tblPr/>
              <a:tblGrid>
                <a:gridCol w="2594087">
                  <a:extLst>
                    <a:ext uri="{9D8B030D-6E8A-4147-A177-3AD203B41FA5}">
                      <a16:colId xmlns:a16="http://schemas.microsoft.com/office/drawing/2014/main" val="3148154318"/>
                    </a:ext>
                  </a:extLst>
                </a:gridCol>
                <a:gridCol w="2594087">
                  <a:extLst>
                    <a:ext uri="{9D8B030D-6E8A-4147-A177-3AD203B41FA5}">
                      <a16:colId xmlns:a16="http://schemas.microsoft.com/office/drawing/2014/main" val="42119477"/>
                    </a:ext>
                  </a:extLst>
                </a:gridCol>
                <a:gridCol w="2594087">
                  <a:extLst>
                    <a:ext uri="{9D8B030D-6E8A-4147-A177-3AD203B41FA5}">
                      <a16:colId xmlns:a16="http://schemas.microsoft.com/office/drawing/2014/main" val="2179961292"/>
                    </a:ext>
                  </a:extLst>
                </a:gridCol>
                <a:gridCol w="2594087">
                  <a:extLst>
                    <a:ext uri="{9D8B030D-6E8A-4147-A177-3AD203B41FA5}">
                      <a16:colId xmlns:a16="http://schemas.microsoft.com/office/drawing/2014/main" val="3689685568"/>
                    </a:ext>
                  </a:extLst>
                </a:gridCol>
              </a:tblGrid>
              <a:tr h="85021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PUNTO DE EQUILIBRIO MAZATLÁN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122160"/>
                  </a:ext>
                </a:extLst>
              </a:tr>
              <a:tr h="850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Población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Habitantes x vivienda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P. Equilibrio viviendas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71023"/>
                  </a:ext>
                </a:extLst>
              </a:tr>
              <a:tr h="850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488,252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162,210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69022"/>
                  </a:ext>
                </a:extLst>
              </a:tr>
              <a:tr h="850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2030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530,696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186,865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873843"/>
                  </a:ext>
                </a:extLst>
              </a:tr>
              <a:tr h="850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2035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576,830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215,235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69709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7D1E9FC-5F7E-E265-1F41-95FA2D8A925D}"/>
              </a:ext>
            </a:extLst>
          </p:cNvPr>
          <p:cNvSpPr txBox="1"/>
          <p:nvPr/>
        </p:nvSpPr>
        <p:spPr>
          <a:xfrm>
            <a:off x="907825" y="5554532"/>
            <a:ext cx="10376349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80527">
              <a:defRPr/>
            </a:pP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Punto de Equilibrio entre Población y Vivienda Se estimó cuántas viviendas se necesitarán en 2025, 2030 y 2035 según el crecimiento de la población. Estas viviendas se dividieron en  cuántas personas viven, en promedio, en cada casa; </a:t>
            </a:r>
            <a:r>
              <a:rPr lang="es-MX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  <a:cs typeface="Roboto Lt" panose="02000000000000000000" pitchFamily="2" charset="0"/>
              </a:rPr>
              <a:t>Fuente: Elaborado con datos de INEGI;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MX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 Th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3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068EE-4A1E-A234-FA6A-49501E501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C883AA11-987D-6417-12BF-327CBBA6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2" y="1414030"/>
            <a:ext cx="10309860" cy="498960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0269" tIns="55135" rIns="110269" bIns="55135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Permite estimar el nivel de satisfacción de las necesidades más importantes del hogar. Esta regla produce un índice que clasifica a los hogares en siete niveles Las seis variables que se consideran son: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Escolaridad del jefe del hogar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Número de dormitorios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Número de baños completos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Número de personas ocupadas de 14 años y más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Número de autos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Tenencia de internet fijo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 Lt" panose="02000000000000000000" pitchFamily="2" charset="0"/>
            </a:endParaRPr>
          </a:p>
          <a:p>
            <a:pPr algn="just"/>
            <a:r>
              <a:rPr lang="es-ES" dirty="0">
                <a:latin typeface="Roboto Th" pitchFamily="2" charset="0"/>
                <a:ea typeface="Roboto" panose="02000000000000000000" pitchFamily="2" charset="0"/>
                <a:cs typeface="Roboto Lt" panose="02000000000000000000" pitchFamily="2" charset="0"/>
              </a:rPr>
              <a:t>El concepto de NSE integra en su medición dimensiones de la calidad de vida más amplias que sólo el bienestar económico determinado por el ingreso.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1C5C3ED-456B-160E-0B95-EDA0D07F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2" y="405647"/>
            <a:ext cx="9715548" cy="7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4000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Nivel Socioeconómico (NSE) AMAI</a:t>
            </a:r>
            <a:endParaRPr lang="es-ES_tradnl" sz="4000" b="1" dirty="0">
              <a:latin typeface="Lato" panose="020F05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02197DDA-F647-2B3B-8D0A-2479997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5284" tIns="19056" rIns="80674" bIns="41289" rtlCol="0" anchor="ctr" anchorCtr="1"/>
          <a:lstStyle>
            <a:defPPr>
              <a:defRPr lang="en-US"/>
            </a:defPPr>
            <a:lvl1pPr marL="0" algn="ctr" defTabSz="518636" rtl="0" eaLnBrk="1" latinLnBrk="0" hangingPunct="1">
              <a:defRPr sz="1412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18636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7273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5910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4546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3183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1819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0456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9092" algn="l" defTabSz="518636" rtl="0" eaLnBrk="1" latinLnBrk="0" hangingPunct="1"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38389-9A22-ABD6-3A86-3CD7D9D32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CC4121CF-1727-37BC-EFA8-49181841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6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CD5C2D-3D45-C589-2D7F-F8EC917E9FCC}"/>
              </a:ext>
            </a:extLst>
          </p:cNvPr>
          <p:cNvSpPr txBox="1"/>
          <p:nvPr/>
        </p:nvSpPr>
        <p:spPr bwMode="auto">
          <a:xfrm>
            <a:off x="430402" y="469741"/>
            <a:ext cx="11331194" cy="5355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2161" tIns="51081" rIns="102161" bIns="51081" rtlCol="0" anchor="t">
            <a:spAutoFit/>
          </a:bodyPr>
          <a:lstStyle/>
          <a:p>
            <a:pPr indent="-577556" algn="ctr" defTabSz="747578">
              <a:lnSpc>
                <a:spcPct val="70000"/>
              </a:lnSpc>
              <a:defRPr/>
            </a:pPr>
            <a:r>
              <a:rPr lang="es-ES" sz="4000" dirty="0">
                <a:solidFill>
                  <a:srgbClr val="000000"/>
                </a:solidFill>
                <a:latin typeface="Lato Hairline" panose="020F0202020204030203" pitchFamily="34" charset="0"/>
              </a:rPr>
              <a:t>PUNTO DE EQUILIBRIO VIVIENDA</a:t>
            </a:r>
            <a:endParaRPr lang="es-ES" sz="3883" dirty="0">
              <a:solidFill>
                <a:prstClr val="black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D5D065-9A0D-60ED-5E5C-182BC81B177B}"/>
              </a:ext>
            </a:extLst>
          </p:cNvPr>
          <p:cNvSpPr txBox="1"/>
          <p:nvPr/>
        </p:nvSpPr>
        <p:spPr bwMode="auto">
          <a:xfrm>
            <a:off x="-304801" y="865395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4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171726C-FD64-9D76-5D7F-21BDC4ECFF41}"/>
              </a:ext>
            </a:extLst>
          </p:cNvPr>
          <p:cNvGraphicFramePr>
            <a:graphicFrameLocks noGrp="1"/>
          </p:cNvGraphicFramePr>
          <p:nvPr/>
        </p:nvGraphicFramePr>
        <p:xfrm>
          <a:off x="10098611" y="2084662"/>
          <a:ext cx="1006119" cy="3123134"/>
        </p:xfrm>
        <a:graphic>
          <a:graphicData uri="http://schemas.openxmlformats.org/drawingml/2006/table">
            <a:tbl>
              <a:tblPr/>
              <a:tblGrid>
                <a:gridCol w="1006119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4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4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4616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4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790" marR="3790" marT="379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204113B-AEAA-1F9A-9441-D45586154472}"/>
              </a:ext>
            </a:extLst>
          </p:cNvPr>
          <p:cNvSpPr/>
          <p:nvPr/>
        </p:nvSpPr>
        <p:spPr>
          <a:xfrm>
            <a:off x="9689103" y="4873170"/>
            <a:ext cx="267629" cy="267629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A274B8-4694-B8E1-0E39-72686C20883D}"/>
              </a:ext>
            </a:extLst>
          </p:cNvPr>
          <p:cNvSpPr/>
          <p:nvPr/>
        </p:nvSpPr>
        <p:spPr>
          <a:xfrm>
            <a:off x="9696240" y="4380862"/>
            <a:ext cx="267629" cy="267629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CBD694F-05F0-D9A7-5628-8878024B6FD0}"/>
              </a:ext>
            </a:extLst>
          </p:cNvPr>
          <p:cNvSpPr/>
          <p:nvPr/>
        </p:nvSpPr>
        <p:spPr>
          <a:xfrm>
            <a:off x="9700274" y="3946638"/>
            <a:ext cx="267629" cy="267629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A14DAB4-A238-E61D-46E8-A034FA380130}"/>
              </a:ext>
            </a:extLst>
          </p:cNvPr>
          <p:cNvSpPr/>
          <p:nvPr/>
        </p:nvSpPr>
        <p:spPr>
          <a:xfrm>
            <a:off x="9700274" y="3512414"/>
            <a:ext cx="267629" cy="267629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BEC50D-1D91-0207-A815-36EB9BF29012}"/>
              </a:ext>
            </a:extLst>
          </p:cNvPr>
          <p:cNvSpPr/>
          <p:nvPr/>
        </p:nvSpPr>
        <p:spPr>
          <a:xfrm>
            <a:off x="9692210" y="3078190"/>
            <a:ext cx="267629" cy="267629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D335F56-25BD-26D7-A5F5-67219B52CB18}"/>
              </a:ext>
            </a:extLst>
          </p:cNvPr>
          <p:cNvSpPr/>
          <p:nvPr/>
        </p:nvSpPr>
        <p:spPr>
          <a:xfrm>
            <a:off x="9693136" y="2605095"/>
            <a:ext cx="267629" cy="267629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C23635F-DA75-2A4E-9F41-2408ED5A9EDA}"/>
              </a:ext>
            </a:extLst>
          </p:cNvPr>
          <p:cNvSpPr/>
          <p:nvPr/>
        </p:nvSpPr>
        <p:spPr>
          <a:xfrm>
            <a:off x="9696241" y="2202753"/>
            <a:ext cx="267629" cy="267629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8000783-72DE-07E3-8EAD-576151B27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991526"/>
              </p:ext>
            </p:extLst>
          </p:nvPr>
        </p:nvGraphicFramePr>
        <p:xfrm>
          <a:off x="-1" y="1233890"/>
          <a:ext cx="9689103" cy="46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AA9D5CE-FCFC-E203-8CB4-EDF3CE5CB561}"/>
              </a:ext>
            </a:extLst>
          </p:cNvPr>
          <p:cNvSpPr txBox="1"/>
          <p:nvPr/>
        </p:nvSpPr>
        <p:spPr>
          <a:xfrm>
            <a:off x="477333" y="5847486"/>
            <a:ext cx="9218908" cy="8271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80527">
              <a:defRPr/>
            </a:pP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Punto de Equilibrio entre Población y Vivienda Se estimó cuántas viviendas se necesitarán en 2025, 2030 y 2035 según el crecimiento de la población. Estas viviendas se dividieron en  cuántas personas viven, en promedio, en cada casa; </a:t>
            </a:r>
            <a:r>
              <a:rPr lang="es-MX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  <a:cs typeface="Roboto Lt" panose="02000000000000000000" pitchFamily="2" charset="0"/>
              </a:rPr>
              <a:t>Fuente: Elaborado con datos de INEGI;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MX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 Th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2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1EF9C-D7E6-5DD9-3920-2E242E3D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813E70-42D8-2D23-0446-772B4F0B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defTabSz="403433">
              <a:defRPr/>
            </a:pPr>
            <a:fld id="{67DDEA5E-EAF7-8246-8A62-7FF7613ECEAE}" type="slidenum">
              <a:rPr lang="en-US" sz="1235">
                <a:solidFill>
                  <a:prstClr val="white">
                    <a:lumMod val="50000"/>
                  </a:prstClr>
                </a:solidFill>
              </a:rPr>
              <a:pPr defTabSz="403433">
                <a:defRPr/>
              </a:pPr>
              <a:t>7</a:t>
            </a:fld>
            <a:endParaRPr lang="en-US" sz="1235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6B99BD-6862-58B8-F5E8-A50091DAF936}"/>
              </a:ext>
            </a:extLst>
          </p:cNvPr>
          <p:cNvSpPr txBox="1">
            <a:spLocks/>
          </p:cNvSpPr>
          <p:nvPr/>
        </p:nvSpPr>
        <p:spPr>
          <a:xfrm>
            <a:off x="448235" y="3136877"/>
            <a:ext cx="11295529" cy="584247"/>
          </a:xfrm>
          <a:prstGeom prst="rect">
            <a:avLst/>
          </a:prstGeom>
        </p:spPr>
        <p:txBody>
          <a:bodyPr vert="horz" lIns="80682" tIns="40341" rIns="80682" bIns="40341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7210">
              <a:lnSpc>
                <a:spcPct val="100000"/>
              </a:lnSpc>
              <a:defRPr/>
            </a:pPr>
            <a:r>
              <a:rPr lang="es-ES" sz="6353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POBLACIÓN por nivel socioeconómico</a:t>
            </a:r>
            <a:endParaRPr lang="es-ES" sz="5294" b="1" cap="all" dirty="0">
              <a:solidFill>
                <a:prstClr val="black"/>
              </a:solidFill>
              <a:latin typeface="Lato" panose="020F0502020204030203" pitchFamily="34" charset="77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2175649-CC28-A68E-FC64-7081CEC1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555940" y="6281912"/>
            <a:ext cx="1080120" cy="4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B3105-C036-B79B-C514-03A3C116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37A2058E-9B91-B23F-D6A8-9531F211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AFCCB8-357F-D91E-101F-D04F94CA154D}"/>
              </a:ext>
            </a:extLst>
          </p:cNvPr>
          <p:cNvSpPr txBox="1"/>
          <p:nvPr/>
        </p:nvSpPr>
        <p:spPr>
          <a:xfrm>
            <a:off x="531927" y="5920857"/>
            <a:ext cx="9480753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80527">
              <a:defRPr/>
            </a:pPr>
            <a:r>
              <a:rPr lang="es-MX" sz="1235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  <a:cs typeface="Roboto Lt" panose="02000000000000000000" pitchFamily="2" charset="0"/>
              </a:rPr>
              <a:t>Fuente: Elaborado con datos de INEGI; </a:t>
            </a:r>
            <a:r>
              <a:rPr lang="es-ES" sz="14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MX" sz="1235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 Th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C3C01F-2840-7FA6-1CD7-B2F2473536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494019"/>
              </p:ext>
            </p:extLst>
          </p:nvPr>
        </p:nvGraphicFramePr>
        <p:xfrm>
          <a:off x="1" y="1346126"/>
          <a:ext cx="11415562" cy="451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163476B-414C-0684-14FE-9E423D73DB4F}"/>
              </a:ext>
            </a:extLst>
          </p:cNvPr>
          <p:cNvSpPr txBox="1"/>
          <p:nvPr/>
        </p:nvSpPr>
        <p:spPr bwMode="auto">
          <a:xfrm>
            <a:off x="883665" y="480413"/>
            <a:ext cx="10447529" cy="52295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2161" tIns="51081" rIns="102161" bIns="51081" rtlCol="0" anchor="t">
            <a:spAutoFit/>
          </a:bodyPr>
          <a:lstStyle/>
          <a:p>
            <a:pPr indent="-577556" algn="ctr" defTabSz="747578">
              <a:lnSpc>
                <a:spcPct val="70000"/>
              </a:lnSpc>
              <a:defRPr/>
            </a:pPr>
            <a:r>
              <a:rPr lang="es-ES_tradnl" sz="3883" dirty="0">
                <a:solidFill>
                  <a:prstClr val="black"/>
                </a:solidFill>
                <a:latin typeface="Lato Hairline" panose="020F0202020204030203" pitchFamily="34" charset="77"/>
              </a:rPr>
              <a:t>POBLACIÓN ECONOMICAMENTE ACTIVA</a:t>
            </a:r>
            <a:endParaRPr lang="es-ES_tradnl" sz="3883" baseline="30000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88E056-732D-8242-ECC8-CB4B40E1004D}"/>
              </a:ext>
            </a:extLst>
          </p:cNvPr>
          <p:cNvSpPr txBox="1"/>
          <p:nvPr/>
        </p:nvSpPr>
        <p:spPr bwMode="auto">
          <a:xfrm>
            <a:off x="-293371" y="884462"/>
            <a:ext cx="12801600" cy="46166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4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</p:spTree>
    <p:extLst>
      <p:ext uri="{BB962C8B-B14F-4D97-AF65-F5344CB8AC3E}">
        <p14:creationId xmlns:p14="http://schemas.microsoft.com/office/powerpoint/2010/main" val="187042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9B68-E127-817C-F43E-E02BFC75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B63FD1A-4386-AC5E-732A-08DBCDC7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95284" tIns="19056" rIns="80674" bIns="41289" rtlCol="0" anchor="ctr" anchorCtr="1"/>
          <a:lstStyle/>
          <a:p>
            <a:fld id="{67DDEA5E-EAF7-8246-8A62-7FF7613ECEAE}" type="slidenum">
              <a:rPr lang="en-US" sz="1471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9</a:t>
            </a:fld>
            <a:endParaRPr lang="en-US" sz="1471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F3A8CC-58B7-2930-2C78-B83DB6EFF73B}"/>
              </a:ext>
            </a:extLst>
          </p:cNvPr>
          <p:cNvSpPr txBox="1"/>
          <p:nvPr/>
        </p:nvSpPr>
        <p:spPr>
          <a:xfrm>
            <a:off x="251460" y="5817871"/>
            <a:ext cx="11738608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rPr>
              <a:t>Dado el salario promedio mensual por profesión en México se hace la siguiente propuesta para clasificar el nivel socioeconómico de las personas en función de su ingreso; Fuente Encuesta Nacional de Ocupación y Empleo (ENOE)</a:t>
            </a:r>
            <a:endParaRPr lang="es-ES_tradnl" sz="1235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F3E1CF-3A63-78B3-53F6-463F5A8B7E8D}"/>
              </a:ext>
            </a:extLst>
          </p:cNvPr>
          <p:cNvGraphicFramePr>
            <a:graphicFrameLocks noGrp="1"/>
          </p:cNvGraphicFramePr>
          <p:nvPr/>
        </p:nvGraphicFramePr>
        <p:xfrm>
          <a:off x="251460" y="578464"/>
          <a:ext cx="11738607" cy="5239404"/>
        </p:xfrm>
        <a:graphic>
          <a:graphicData uri="http://schemas.openxmlformats.org/drawingml/2006/table">
            <a:tbl>
              <a:tblPr/>
              <a:tblGrid>
                <a:gridCol w="3912869">
                  <a:extLst>
                    <a:ext uri="{9D8B030D-6E8A-4147-A177-3AD203B41FA5}">
                      <a16:colId xmlns:a16="http://schemas.microsoft.com/office/drawing/2014/main" val="2201134985"/>
                    </a:ext>
                  </a:extLst>
                </a:gridCol>
                <a:gridCol w="3912869">
                  <a:extLst>
                    <a:ext uri="{9D8B030D-6E8A-4147-A177-3AD203B41FA5}">
                      <a16:colId xmlns:a16="http://schemas.microsoft.com/office/drawing/2014/main" val="3137564970"/>
                    </a:ext>
                  </a:extLst>
                </a:gridCol>
                <a:gridCol w="3912869">
                  <a:extLst>
                    <a:ext uri="{9D8B030D-6E8A-4147-A177-3AD203B41FA5}">
                      <a16:colId xmlns:a16="http://schemas.microsoft.com/office/drawing/2014/main" val="327832322"/>
                    </a:ext>
                  </a:extLst>
                </a:gridCol>
              </a:tblGrid>
              <a:tr h="58215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</a:rPr>
                        <a:t>PROPUESTA DE CLASIFICACIÓN POR INGRESO MENSUAL INDIVIDUAL (MXN)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060004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Nivel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Ingreso mensual estimado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Clasificación general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819799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A/B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$77,975 o más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Clase alta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18460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C+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$20,001 – $77,974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Clase media alta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436564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$15,001 – $20,000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Clase media 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780827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C-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$11,344 – $15,000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Clase media baja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013525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D+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$7,501 – $11,343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Clase baja (alta)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345310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D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$4,001 – $7,500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Clase baja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650977"/>
                  </a:ext>
                </a:extLst>
              </a:tr>
              <a:tr h="582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E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$0 – $4,000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Clase baja (marginal extrema)</a:t>
                      </a:r>
                    </a:p>
                  </a:txBody>
                  <a:tcPr marL="3694" marR="3694" marT="369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70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32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1106</Words>
  <Application>Microsoft Office PowerPoint</Application>
  <PresentationFormat>Panorámica</PresentationFormat>
  <Paragraphs>191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Lato</vt:lpstr>
      <vt:lpstr>Lato Hairline</vt:lpstr>
      <vt:lpstr>Playfair Display</vt:lpstr>
      <vt:lpstr>Roboto</vt:lpstr>
      <vt:lpstr>Roboto Lt</vt:lpstr>
      <vt:lpstr>Roboto Th</vt:lpstr>
      <vt:lpstr>Roboto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julio olaf gonzalez guzman</dc:creator>
  <cp:lastModifiedBy>julio olaf gonzalez guzman</cp:lastModifiedBy>
  <cp:revision>1</cp:revision>
  <dcterms:created xsi:type="dcterms:W3CDTF">2025-07-07T16:41:41Z</dcterms:created>
  <dcterms:modified xsi:type="dcterms:W3CDTF">2025-07-07T16:58:09Z</dcterms:modified>
</cp:coreProperties>
</file>