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5.xml" ContentType="application/vnd.openxmlformats-officedocument.themeOverrid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6.xml" ContentType="application/vnd.openxmlformats-officedocument.themeOverride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7.xml" ContentType="application/vnd.openxmlformats-officedocument.themeOverrid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8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9.xml" ContentType="application/vnd.openxmlformats-officedocument.themeOverride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0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1.xml" ContentType="application/vnd.openxmlformats-officedocument.themeOverride+xml"/>
  <Override PartName="/ppt/notesSlides/notesSlide11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2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12.xml" ContentType="application/vnd.openxmlformats-officedocument.presentationml.notesSl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3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8312" r:id="rId2"/>
    <p:sldId id="8314" r:id="rId3"/>
    <p:sldId id="8313" r:id="rId4"/>
    <p:sldId id="8302" r:id="rId5"/>
    <p:sldId id="8303" r:id="rId6"/>
    <p:sldId id="8305" r:id="rId7"/>
    <p:sldId id="8304" r:id="rId8"/>
    <p:sldId id="8306" r:id="rId9"/>
    <p:sldId id="8308" r:id="rId10"/>
    <p:sldId id="8310" r:id="rId11"/>
    <p:sldId id="8311" r:id="rId12"/>
    <p:sldId id="8297" r:id="rId13"/>
    <p:sldId id="8298" r:id="rId14"/>
    <p:sldId id="8299" r:id="rId15"/>
  </p:sldIdLst>
  <p:sldSz cx="12192000" cy="6858000"/>
  <p:notesSz cx="7315200" cy="9601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E5A2"/>
    <a:srgbClr val="FFD786"/>
    <a:srgbClr val="A7E292"/>
    <a:srgbClr val="FF797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5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package" Target="../embeddings/Microsoft_Excel_Worksheet7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package" Target="../embeddings/Microsoft_Excel_Worksheet8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package" Target="../embeddings/Microsoft_Excel_Worksheet9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package" Target="../embeddings/Microsoft_Excel_Worksheet10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package" Target="../embeddings/Microsoft_Excel_Worksheet11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21818pm.xls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192025110946am.xls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9.xml"/><Relationship Id="rId1" Type="http://schemas.microsoft.com/office/2011/relationships/chartStyle" Target="style19.xml"/><Relationship Id="rId4" Type="http://schemas.openxmlformats.org/officeDocument/2006/relationships/package" Target="../embeddings/Microsoft_Excel_Worksheet12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2810202532231pm.xls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1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Downloads\financiamiento_2810202532231pm.xls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4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5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financiamiento_2810202532231pm!$D$17</c:f>
              <c:strCache>
                <c:ptCount val="1"/>
                <c:pt idx="0">
                  <c:v>Vivienda existente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4.2131554836789667E-2"/>
                  <c:y val="2.463993421407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02-4F12-AAFB-D4481DECFB3C}"/>
                </c:ext>
              </c:extLst>
            </c:dLbl>
            <c:dLbl>
              <c:idx val="5"/>
              <c:layout>
                <c:manualLayout>
                  <c:x val="-4.213155483678975E-2"/>
                  <c:y val="-1.83492904972600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02-4F12-AAFB-D4481DECFB3C}"/>
                </c:ext>
              </c:extLst>
            </c:dLbl>
            <c:dLbl>
              <c:idx val="6"/>
              <c:layout>
                <c:manualLayout>
                  <c:x val="-3.8754954341448662E-2"/>
                  <c:y val="-4.414282532406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02-4F12-AAFB-D4481DECFB3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financiamiento_2810202532231pm!$D$18:$D$26</c:f>
              <c:numCache>
                <c:formatCode>General</c:formatCode>
                <c:ptCount val="9"/>
                <c:pt idx="0">
                  <c:v>3398</c:v>
                </c:pt>
                <c:pt idx="1">
                  <c:v>4068</c:v>
                </c:pt>
                <c:pt idx="2">
                  <c:v>3328</c:v>
                </c:pt>
                <c:pt idx="3">
                  <c:v>3214</c:v>
                </c:pt>
                <c:pt idx="4">
                  <c:v>4707</c:v>
                </c:pt>
                <c:pt idx="5">
                  <c:v>4274</c:v>
                </c:pt>
                <c:pt idx="6">
                  <c:v>4867</c:v>
                </c:pt>
                <c:pt idx="7">
                  <c:v>6498</c:v>
                </c:pt>
                <c:pt idx="8">
                  <c:v>2457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02-4F12-AAFB-D4481DECFB3C}"/>
            </c:ext>
          </c:extLst>
        </c:ser>
        <c:ser>
          <c:idx val="2"/>
          <c:order val="1"/>
          <c:tx>
            <c:strRef>
              <c:f>financiamiento_2810202532231pm!$E$17</c:f>
              <c:strCache>
                <c:ptCount val="1"/>
                <c:pt idx="0">
                  <c:v>Vivienda nueva</c:v>
                </c:pt>
              </c:strCache>
            </c:strRef>
          </c:tx>
          <c:spPr>
            <a:ln w="57150" cap="rnd">
              <a:solidFill>
                <a:srgbClr val="B4E5A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B4E5A2"/>
              </a:solidFill>
              <a:ln w="57150">
                <a:solidFill>
                  <a:srgbClr val="B4E5A2"/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4.2131554836789667E-2"/>
                  <c:y val="3.037183084225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02-4F12-AAFB-D4481DECFB3C}"/>
                </c:ext>
              </c:extLst>
            </c:dLbl>
            <c:dLbl>
              <c:idx val="8"/>
              <c:layout>
                <c:manualLayout>
                  <c:x val="-2.8405275012146177E-2"/>
                  <c:y val="-2.12152388113490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02-4F12-AAFB-D4481DECFB3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financiamiento_2810202532231pm!$E$18:$E$26</c:f>
              <c:numCache>
                <c:formatCode>General</c:formatCode>
                <c:ptCount val="9"/>
                <c:pt idx="0">
                  <c:v>6030</c:v>
                </c:pt>
                <c:pt idx="1">
                  <c:v>5414</c:v>
                </c:pt>
                <c:pt idx="2">
                  <c:v>5705</c:v>
                </c:pt>
                <c:pt idx="3">
                  <c:v>5986</c:v>
                </c:pt>
                <c:pt idx="4">
                  <c:v>4828</c:v>
                </c:pt>
                <c:pt idx="5">
                  <c:v>4692</c:v>
                </c:pt>
                <c:pt idx="6">
                  <c:v>4670</c:v>
                </c:pt>
                <c:pt idx="7">
                  <c:v>3815</c:v>
                </c:pt>
                <c:pt idx="8">
                  <c:v>1749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02-4F12-AAFB-D4481DECFB3C}"/>
            </c:ext>
          </c:extLst>
        </c:ser>
        <c:ser>
          <c:idx val="3"/>
          <c:order val="2"/>
          <c:tx>
            <c:strRef>
              <c:f>financiamiento_2810202532231pm!$F$17</c:f>
              <c:strCache>
                <c:ptCount val="1"/>
                <c:pt idx="0">
                  <c:v>Total</c:v>
                </c:pt>
              </c:strCache>
            </c:strRef>
          </c:tx>
          <c:spPr>
            <a:ln w="57150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57150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financiamiento_2810202532231pm!$F$18:$F$26</c:f>
              <c:numCache>
                <c:formatCode>#,##0</c:formatCode>
                <c:ptCount val="9"/>
                <c:pt idx="0">
                  <c:v>9463</c:v>
                </c:pt>
                <c:pt idx="1">
                  <c:v>9526</c:v>
                </c:pt>
                <c:pt idx="2">
                  <c:v>9065</c:v>
                </c:pt>
                <c:pt idx="3">
                  <c:v>9243</c:v>
                </c:pt>
                <c:pt idx="4">
                  <c:v>9591</c:v>
                </c:pt>
                <c:pt idx="5">
                  <c:v>9027</c:v>
                </c:pt>
                <c:pt idx="6">
                  <c:v>9639</c:v>
                </c:pt>
                <c:pt idx="7">
                  <c:v>10465</c:v>
                </c:pt>
                <c:pt idx="8">
                  <c:v>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02-4F12-AAFB-D4481DECF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66127"/>
        <c:axId val="1169880527"/>
      </c:lineChart>
      <c:catAx>
        <c:axId val="116986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169880527"/>
        <c:crosses val="autoZero"/>
        <c:auto val="1"/>
        <c:lblAlgn val="ctr"/>
        <c:lblOffset val="100"/>
        <c:noMultiLvlLbl val="0"/>
      </c:catAx>
      <c:valAx>
        <c:axId val="1169880527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1698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281</c:v>
                </c:pt>
                <c:pt idx="1">
                  <c:v>265</c:v>
                </c:pt>
                <c:pt idx="2">
                  <c:v>303</c:v>
                </c:pt>
                <c:pt idx="3">
                  <c:v>227</c:v>
                </c:pt>
                <c:pt idx="4">
                  <c:v>270</c:v>
                </c:pt>
                <c:pt idx="5">
                  <c:v>295</c:v>
                </c:pt>
                <c:pt idx="6">
                  <c:v>192</c:v>
                </c:pt>
                <c:pt idx="7">
                  <c:v>239</c:v>
                </c:pt>
                <c:pt idx="8">
                  <c:v>190</c:v>
                </c:pt>
                <c:pt idx="9">
                  <c:v>214</c:v>
                </c:pt>
                <c:pt idx="10">
                  <c:v>225</c:v>
                </c:pt>
                <c:pt idx="11">
                  <c:v>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3E-47C3-AC23-F53E9CE1198B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E-47C3-AC23-F53E9CE1198B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217</c:v>
                </c:pt>
                <c:pt idx="1">
                  <c:v>217</c:v>
                </c:pt>
                <c:pt idx="2">
                  <c:v>209</c:v>
                </c:pt>
                <c:pt idx="3">
                  <c:v>221</c:v>
                </c:pt>
                <c:pt idx="4">
                  <c:v>276</c:v>
                </c:pt>
                <c:pt idx="5">
                  <c:v>284</c:v>
                </c:pt>
                <c:pt idx="6">
                  <c:v>234</c:v>
                </c:pt>
                <c:pt idx="7">
                  <c:v>238</c:v>
                </c:pt>
                <c:pt idx="8">
                  <c:v>242</c:v>
                </c:pt>
                <c:pt idx="9">
                  <c:v>245</c:v>
                </c:pt>
                <c:pt idx="10">
                  <c:v>234</c:v>
                </c:pt>
                <c:pt idx="11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3E-47C3-AC23-F53E9CE11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ax val="310"/>
          <c:min val="18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42432332448941E-2"/>
          <c:y val="1.4954572248600098E-2"/>
          <c:w val="0.97299165554288269"/>
          <c:h val="0.93419988210615956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[financiamiento_192025121818pm.xls]Hoja2!$G$3:$G$14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[financiamiento_192025121818pm.xls]Hoja2!$H$3:$H$14</c:f>
              <c:numCache>
                <c:formatCode>0.00%</c:formatCode>
                <c:ptCount val="12"/>
                <c:pt idx="0">
                  <c:v>-0.22775800711743771</c:v>
                </c:pt>
                <c:pt idx="1">
                  <c:v>-0.1811320754716981</c:v>
                </c:pt>
                <c:pt idx="2">
                  <c:v>-0.31023102310231021</c:v>
                </c:pt>
                <c:pt idx="3">
                  <c:v>-2.643171806167401E-2</c:v>
                </c:pt>
                <c:pt idx="4">
                  <c:v>2.2222222222222223E-2</c:v>
                </c:pt>
                <c:pt idx="5">
                  <c:v>-3.7288135593220341E-2</c:v>
                </c:pt>
                <c:pt idx="6">
                  <c:v>0.21875</c:v>
                </c:pt>
                <c:pt idx="7">
                  <c:v>-4.1841004184100415E-3</c:v>
                </c:pt>
                <c:pt idx="8">
                  <c:v>0.27368421052631581</c:v>
                </c:pt>
                <c:pt idx="9">
                  <c:v>0.14485981308411214</c:v>
                </c:pt>
                <c:pt idx="10">
                  <c:v>0.04</c:v>
                </c:pt>
                <c:pt idx="11">
                  <c:v>0.13618677042801555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4D-49F1-BC63-ABB323F4BD67}"/>
            </c:ext>
          </c:extLst>
        </c:ser>
        <c:ser>
          <c:idx val="1"/>
          <c:order val="1"/>
          <c:spPr>
            <a:ln w="1270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63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[financiamiento_192025121818pm.xls]Hoja2!$G$3:$G$14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[financiamiento_192025121818pm.xls]Hoja2!$I$3:$I$14</c:f>
              <c:numCache>
                <c:formatCode>0.00%</c:formatCode>
                <c:ptCount val="12"/>
                <c:pt idx="0">
                  <c:v>3.3333333333333333E-2</c:v>
                </c:pt>
                <c:pt idx="1">
                  <c:v>7.9601990049751242E-2</c:v>
                </c:pt>
                <c:pt idx="2">
                  <c:v>-5.4298642533936653E-2</c:v>
                </c:pt>
                <c:pt idx="3">
                  <c:v>4.2452830188679243E-2</c:v>
                </c:pt>
                <c:pt idx="4">
                  <c:v>0.23766816143497757</c:v>
                </c:pt>
                <c:pt idx="5">
                  <c:v>4.4117647058823532E-2</c:v>
                </c:pt>
                <c:pt idx="6">
                  <c:v>0.14705882352941177</c:v>
                </c:pt>
                <c:pt idx="7">
                  <c:v>-7.03125E-2</c:v>
                </c:pt>
                <c:pt idx="8">
                  <c:v>-6.9230769230769235E-2</c:v>
                </c:pt>
                <c:pt idx="9">
                  <c:v>3.8135593220338986E-2</c:v>
                </c:pt>
                <c:pt idx="10">
                  <c:v>-0.12686567164179105</c:v>
                </c:pt>
                <c:pt idx="11">
                  <c:v>0.16334661354581673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D4D-49F1-BC63-ABB323F4BD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7008768"/>
        <c:axId val="1474060512"/>
      </c:lineChart>
      <c:catAx>
        <c:axId val="147700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74060512"/>
        <c:crosses val="autoZero"/>
        <c:auto val="1"/>
        <c:lblAlgn val="ctr"/>
        <c:lblOffset val="100"/>
        <c:noMultiLvlLbl val="0"/>
      </c:catAx>
      <c:valAx>
        <c:axId val="147406051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77008768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15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124</c:v>
                </c:pt>
                <c:pt idx="1">
                  <c:v>191</c:v>
                </c:pt>
                <c:pt idx="2">
                  <c:v>200</c:v>
                </c:pt>
                <c:pt idx="3">
                  <c:v>175</c:v>
                </c:pt>
                <c:pt idx="4">
                  <c:v>227</c:v>
                </c:pt>
                <c:pt idx="5">
                  <c:v>242</c:v>
                </c:pt>
                <c:pt idx="6">
                  <c:v>236</c:v>
                </c:pt>
                <c:pt idx="7">
                  <c:v>260</c:v>
                </c:pt>
                <c:pt idx="8">
                  <c:v>265</c:v>
                </c:pt>
                <c:pt idx="9">
                  <c:v>235</c:v>
                </c:pt>
                <c:pt idx="10">
                  <c:v>255</c:v>
                </c:pt>
                <c:pt idx="11">
                  <c:v>322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4D-477F-9244-4430AF28973D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4D-477F-9244-4430AF28973D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184</c:v>
                </c:pt>
                <c:pt idx="1">
                  <c:v>274</c:v>
                </c:pt>
                <c:pt idx="2">
                  <c:v>305</c:v>
                </c:pt>
                <c:pt idx="3">
                  <c:v>256</c:v>
                </c:pt>
                <c:pt idx="4">
                  <c:v>301</c:v>
                </c:pt>
                <c:pt idx="5">
                  <c:v>264</c:v>
                </c:pt>
                <c:pt idx="6">
                  <c:v>253</c:v>
                </c:pt>
                <c:pt idx="7">
                  <c:v>248</c:v>
                </c:pt>
                <c:pt idx="8">
                  <c:v>233</c:v>
                </c:pt>
                <c:pt idx="9">
                  <c:v>258</c:v>
                </c:pt>
                <c:pt idx="10">
                  <c:v>229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4D-477F-9244-4430AF289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in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15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124</c:v>
                </c:pt>
                <c:pt idx="1">
                  <c:v>191</c:v>
                </c:pt>
                <c:pt idx="2">
                  <c:v>200</c:v>
                </c:pt>
                <c:pt idx="3">
                  <c:v>175</c:v>
                </c:pt>
                <c:pt idx="4">
                  <c:v>227</c:v>
                </c:pt>
                <c:pt idx="5">
                  <c:v>242</c:v>
                </c:pt>
                <c:pt idx="6">
                  <c:v>236</c:v>
                </c:pt>
                <c:pt idx="7">
                  <c:v>260</c:v>
                </c:pt>
                <c:pt idx="8">
                  <c:v>265</c:v>
                </c:pt>
                <c:pt idx="9">
                  <c:v>235</c:v>
                </c:pt>
                <c:pt idx="10">
                  <c:v>255</c:v>
                </c:pt>
                <c:pt idx="11">
                  <c:v>322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4D-477F-9244-4430AF28973D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44D-477F-9244-4430AF28973D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184</c:v>
                </c:pt>
                <c:pt idx="1">
                  <c:v>274</c:v>
                </c:pt>
                <c:pt idx="2">
                  <c:v>305</c:v>
                </c:pt>
                <c:pt idx="3">
                  <c:v>256</c:v>
                </c:pt>
                <c:pt idx="4">
                  <c:v>301</c:v>
                </c:pt>
                <c:pt idx="5">
                  <c:v>264</c:v>
                </c:pt>
                <c:pt idx="6">
                  <c:v>253</c:v>
                </c:pt>
                <c:pt idx="7">
                  <c:v>248</c:v>
                </c:pt>
                <c:pt idx="8">
                  <c:v>233</c:v>
                </c:pt>
                <c:pt idx="9">
                  <c:v>258</c:v>
                </c:pt>
                <c:pt idx="10">
                  <c:v>229</c:v>
                </c:pt>
                <c:pt idx="11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44D-477F-9244-4430AF2897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in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Hoja2!$H$3:$H$14</c:f>
              <c:numCache>
                <c:formatCode>0.00%</c:formatCode>
                <c:ptCount val="12"/>
                <c:pt idx="0">
                  <c:v>0.4838709677419355</c:v>
                </c:pt>
                <c:pt idx="1">
                  <c:v>0.43455497382198954</c:v>
                </c:pt>
                <c:pt idx="2">
                  <c:v>0.52500000000000002</c:v>
                </c:pt>
                <c:pt idx="3">
                  <c:v>0.46285714285714286</c:v>
                </c:pt>
                <c:pt idx="4">
                  <c:v>0.32599118942731276</c:v>
                </c:pt>
                <c:pt idx="5">
                  <c:v>9.0909090909090912E-2</c:v>
                </c:pt>
                <c:pt idx="6">
                  <c:v>7.2033898305084748E-2</c:v>
                </c:pt>
                <c:pt idx="7">
                  <c:v>-4.6153846153846156E-2</c:v>
                </c:pt>
                <c:pt idx="8">
                  <c:v>-0.12075471698113208</c:v>
                </c:pt>
                <c:pt idx="9">
                  <c:v>9.7872340425531917E-2</c:v>
                </c:pt>
                <c:pt idx="10">
                  <c:v>-0.10196078431372549</c:v>
                </c:pt>
                <c:pt idx="11">
                  <c:v>-9.627329192546584E-2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16-400E-8665-5B7D29D3815E}"/>
            </c:ext>
          </c:extLst>
        </c:ser>
        <c:ser>
          <c:idx val="1"/>
          <c:order val="1"/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Hoja2!$G$3:$G$14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Hoja2!$I$3:$I$14</c:f>
              <c:numCache>
                <c:formatCode>0.00%</c:formatCode>
                <c:ptCount val="12"/>
                <c:pt idx="0">
                  <c:v>0.30496453900709219</c:v>
                </c:pt>
                <c:pt idx="1">
                  <c:v>9.6000000000000002E-2</c:v>
                </c:pt>
                <c:pt idx="2">
                  <c:v>0.26556016597510373</c:v>
                </c:pt>
                <c:pt idx="3">
                  <c:v>-0.14093959731543623</c:v>
                </c:pt>
                <c:pt idx="4">
                  <c:v>0.20399999999999999</c:v>
                </c:pt>
                <c:pt idx="5">
                  <c:v>-6.3829787234042548E-2</c:v>
                </c:pt>
                <c:pt idx="6">
                  <c:v>-0.19169329073482427</c:v>
                </c:pt>
                <c:pt idx="7">
                  <c:v>-0.13286713286713286</c:v>
                </c:pt>
                <c:pt idx="8">
                  <c:v>-0.11406844106463879</c:v>
                </c:pt>
                <c:pt idx="9">
                  <c:v>-0.1650485436893204</c:v>
                </c:pt>
                <c:pt idx="10">
                  <c:v>-0.13909774436090225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16-400E-8665-5B7D29D38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77008768"/>
        <c:axId val="1474060512"/>
      </c:lineChart>
      <c:catAx>
        <c:axId val="147700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74060512"/>
        <c:crosses val="autoZero"/>
        <c:auto val="1"/>
        <c:lblAlgn val="ctr"/>
        <c:lblOffset val="100"/>
        <c:noMultiLvlLbl val="0"/>
      </c:catAx>
      <c:valAx>
        <c:axId val="147406051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77008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Hoja3!$B$20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Hoja3!$B$21:$B$32</c:f>
              <c:numCache>
                <c:formatCode>General</c:formatCode>
                <c:ptCount val="12"/>
                <c:pt idx="0">
                  <c:v>11</c:v>
                </c:pt>
                <c:pt idx="1">
                  <c:v>9</c:v>
                </c:pt>
                <c:pt idx="2">
                  <c:v>25</c:v>
                </c:pt>
                <c:pt idx="3">
                  <c:v>16</c:v>
                </c:pt>
                <c:pt idx="4">
                  <c:v>10</c:v>
                </c:pt>
                <c:pt idx="5">
                  <c:v>9</c:v>
                </c:pt>
                <c:pt idx="6">
                  <c:v>20</c:v>
                </c:pt>
                <c:pt idx="7">
                  <c:v>14</c:v>
                </c:pt>
                <c:pt idx="8">
                  <c:v>22</c:v>
                </c:pt>
                <c:pt idx="9">
                  <c:v>27</c:v>
                </c:pt>
                <c:pt idx="10">
                  <c:v>12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D-42EE-A811-AAFBE9489780}"/>
            </c:ext>
          </c:extLst>
        </c:ser>
        <c:ser>
          <c:idx val="1"/>
          <c:order val="1"/>
          <c:tx>
            <c:strRef>
              <c:f>Hoja3!$C$20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Hoja3!$C$21:$C$32</c:f>
              <c:numCache>
                <c:formatCode>General</c:formatCode>
                <c:ptCount val="12"/>
                <c:pt idx="0">
                  <c:v>22</c:v>
                </c:pt>
                <c:pt idx="1">
                  <c:v>26</c:v>
                </c:pt>
                <c:pt idx="2">
                  <c:v>13</c:v>
                </c:pt>
                <c:pt idx="3">
                  <c:v>12</c:v>
                </c:pt>
                <c:pt idx="4">
                  <c:v>15</c:v>
                </c:pt>
                <c:pt idx="5">
                  <c:v>31</c:v>
                </c:pt>
                <c:pt idx="6">
                  <c:v>40</c:v>
                </c:pt>
                <c:pt idx="7">
                  <c:v>32</c:v>
                </c:pt>
                <c:pt idx="8">
                  <c:v>25</c:v>
                </c:pt>
                <c:pt idx="9">
                  <c:v>23</c:v>
                </c:pt>
                <c:pt idx="10">
                  <c:v>16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D-42EE-A811-AAFBE9489780}"/>
            </c:ext>
          </c:extLst>
        </c:ser>
        <c:ser>
          <c:idx val="2"/>
          <c:order val="2"/>
          <c:tx>
            <c:strRef>
              <c:f>Hoja3!$D$20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Hoja3!$D$21:$D$32</c:f>
              <c:numCache>
                <c:formatCode>General</c:formatCode>
                <c:ptCount val="12"/>
                <c:pt idx="0">
                  <c:v>19</c:v>
                </c:pt>
                <c:pt idx="1">
                  <c:v>8</c:v>
                </c:pt>
                <c:pt idx="2">
                  <c:v>2</c:v>
                </c:pt>
                <c:pt idx="3">
                  <c:v>8</c:v>
                </c:pt>
                <c:pt idx="4">
                  <c:v>13</c:v>
                </c:pt>
                <c:pt idx="5">
                  <c:v>22</c:v>
                </c:pt>
                <c:pt idx="6">
                  <c:v>23</c:v>
                </c:pt>
                <c:pt idx="7">
                  <c:v>19</c:v>
                </c:pt>
                <c:pt idx="8">
                  <c:v>19</c:v>
                </c:pt>
                <c:pt idx="9">
                  <c:v>22</c:v>
                </c:pt>
                <c:pt idx="10">
                  <c:v>20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D-42EE-A811-AAFBE9489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540272"/>
        <c:axId val="1300537392"/>
      </c:lineChart>
      <c:catAx>
        <c:axId val="130054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37392"/>
        <c:crosses val="autoZero"/>
        <c:auto val="1"/>
        <c:lblAlgn val="ctr"/>
        <c:lblOffset val="100"/>
        <c:noMultiLvlLbl val="0"/>
      </c:catAx>
      <c:valAx>
        <c:axId val="1300537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40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Hoja3!$B$20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Hoja3!$B$21:$B$32</c:f>
              <c:numCache>
                <c:formatCode>General</c:formatCode>
                <c:ptCount val="12"/>
                <c:pt idx="0">
                  <c:v>11</c:v>
                </c:pt>
                <c:pt idx="1">
                  <c:v>9</c:v>
                </c:pt>
                <c:pt idx="2">
                  <c:v>25</c:v>
                </c:pt>
                <c:pt idx="3">
                  <c:v>16</c:v>
                </c:pt>
                <c:pt idx="4">
                  <c:v>10</c:v>
                </c:pt>
                <c:pt idx="5">
                  <c:v>9</c:v>
                </c:pt>
                <c:pt idx="6">
                  <c:v>20</c:v>
                </c:pt>
                <c:pt idx="7">
                  <c:v>14</c:v>
                </c:pt>
                <c:pt idx="8">
                  <c:v>22</c:v>
                </c:pt>
                <c:pt idx="9">
                  <c:v>27</c:v>
                </c:pt>
                <c:pt idx="10">
                  <c:v>12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DD-42EE-A811-AAFBE9489780}"/>
            </c:ext>
          </c:extLst>
        </c:ser>
        <c:ser>
          <c:idx val="1"/>
          <c:order val="1"/>
          <c:tx>
            <c:strRef>
              <c:f>Hoja3!$C$20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Hoja3!$C$21:$C$32</c:f>
              <c:numCache>
                <c:formatCode>General</c:formatCode>
                <c:ptCount val="12"/>
                <c:pt idx="0">
                  <c:v>22</c:v>
                </c:pt>
                <c:pt idx="1">
                  <c:v>26</c:v>
                </c:pt>
                <c:pt idx="2">
                  <c:v>13</c:v>
                </c:pt>
                <c:pt idx="3">
                  <c:v>12</c:v>
                </c:pt>
                <c:pt idx="4">
                  <c:v>15</c:v>
                </c:pt>
                <c:pt idx="5">
                  <c:v>31</c:v>
                </c:pt>
                <c:pt idx="6">
                  <c:v>40</c:v>
                </c:pt>
                <c:pt idx="7">
                  <c:v>32</c:v>
                </c:pt>
                <c:pt idx="8">
                  <c:v>25</c:v>
                </c:pt>
                <c:pt idx="9">
                  <c:v>23</c:v>
                </c:pt>
                <c:pt idx="10">
                  <c:v>16</c:v>
                </c:pt>
                <c:pt idx="11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DD-42EE-A811-AAFBE9489780}"/>
            </c:ext>
          </c:extLst>
        </c:ser>
        <c:ser>
          <c:idx val="2"/>
          <c:order val="2"/>
          <c:tx>
            <c:strRef>
              <c:f>Hoja3!$D$20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Hoja3!$A$21:$A$32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Hoja3!$D$21:$D$32</c:f>
              <c:numCache>
                <c:formatCode>General</c:formatCode>
                <c:ptCount val="12"/>
                <c:pt idx="0">
                  <c:v>19</c:v>
                </c:pt>
                <c:pt idx="1">
                  <c:v>8</c:v>
                </c:pt>
                <c:pt idx="2">
                  <c:v>2</c:v>
                </c:pt>
                <c:pt idx="3">
                  <c:v>8</c:v>
                </c:pt>
                <c:pt idx="4">
                  <c:v>13</c:v>
                </c:pt>
                <c:pt idx="5">
                  <c:v>22</c:v>
                </c:pt>
                <c:pt idx="6">
                  <c:v>23</c:v>
                </c:pt>
                <c:pt idx="7">
                  <c:v>19</c:v>
                </c:pt>
                <c:pt idx="8">
                  <c:v>19</c:v>
                </c:pt>
                <c:pt idx="9">
                  <c:v>22</c:v>
                </c:pt>
                <c:pt idx="10">
                  <c:v>20</c:v>
                </c:pt>
                <c:pt idx="11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FDD-42EE-A811-AAFBE94897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540272"/>
        <c:axId val="1300537392"/>
      </c:lineChart>
      <c:catAx>
        <c:axId val="130054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37392"/>
        <c:crosses val="autoZero"/>
        <c:auto val="1"/>
        <c:lblAlgn val="ctr"/>
        <c:lblOffset val="100"/>
        <c:noMultiLvlLbl val="0"/>
      </c:catAx>
      <c:valAx>
        <c:axId val="1300537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005402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8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85000"/>
                </a:schemeClr>
              </a:solidFill>
              <a:ln w="6350">
                <a:solidFill>
                  <a:schemeClr val="bg1">
                    <a:lumMod val="8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Hoja3!$F$21:$F$32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Hoja3!$G$21:$G$32</c:f>
              <c:numCache>
                <c:formatCode>0%</c:formatCode>
                <c:ptCount val="12"/>
                <c:pt idx="0">
                  <c:v>0.72727272727272729</c:v>
                </c:pt>
                <c:pt idx="1">
                  <c:v>-0.1111111111111111</c:v>
                </c:pt>
                <c:pt idx="2">
                  <c:v>-0.92</c:v>
                </c:pt>
                <c:pt idx="3">
                  <c:v>-0.5</c:v>
                </c:pt>
                <c:pt idx="4">
                  <c:v>0.3</c:v>
                </c:pt>
                <c:pt idx="5">
                  <c:v>1.4444444444444444</c:v>
                </c:pt>
                <c:pt idx="6">
                  <c:v>0.15</c:v>
                </c:pt>
                <c:pt idx="7">
                  <c:v>0.35714285714285715</c:v>
                </c:pt>
                <c:pt idx="8">
                  <c:v>-0.13636363636363635</c:v>
                </c:pt>
                <c:pt idx="9">
                  <c:v>-0.18518518518518517</c:v>
                </c:pt>
                <c:pt idx="10">
                  <c:v>0.66666666666666663</c:v>
                </c:pt>
                <c:pt idx="11">
                  <c:v>0.26315789473684209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B37-437D-9003-2C5EFAF6336D}"/>
            </c:ext>
          </c:extLst>
        </c:ser>
        <c:ser>
          <c:idx val="1"/>
          <c:order val="1"/>
          <c:spPr>
            <a:ln w="19050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65000"/>
                </a:schemeClr>
              </a:solidFill>
              <a:ln w="6350">
                <a:solidFill>
                  <a:schemeClr val="bg1">
                    <a:lumMod val="6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Hoja3!$F$21:$F$32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Hoja3!$H$21:$H$32</c:f>
              <c:numCache>
                <c:formatCode>0%</c:formatCode>
                <c:ptCount val="12"/>
                <c:pt idx="0">
                  <c:v>-0.13636363636363635</c:v>
                </c:pt>
                <c:pt idx="1">
                  <c:v>-0.69230769230769229</c:v>
                </c:pt>
                <c:pt idx="2">
                  <c:v>-0.84615384615384615</c:v>
                </c:pt>
                <c:pt idx="3">
                  <c:v>-0.33333333333333331</c:v>
                </c:pt>
                <c:pt idx="4">
                  <c:v>-0.13333333333333333</c:v>
                </c:pt>
                <c:pt idx="5">
                  <c:v>-0.29032258064516131</c:v>
                </c:pt>
                <c:pt idx="6">
                  <c:v>-0.42499999999999999</c:v>
                </c:pt>
                <c:pt idx="7">
                  <c:v>-0.40625</c:v>
                </c:pt>
                <c:pt idx="8">
                  <c:v>-0.24</c:v>
                </c:pt>
                <c:pt idx="9">
                  <c:v>-4.3478260869565216E-2</c:v>
                </c:pt>
                <c:pt idx="10">
                  <c:v>0.25</c:v>
                </c:pt>
                <c:pt idx="11">
                  <c:v>0.26315789473684209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B37-437D-9003-2C5EFAF633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6403120"/>
        <c:axId val="1316397840"/>
      </c:lineChart>
      <c:catAx>
        <c:axId val="1316403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6397840"/>
        <c:crosses val="autoZero"/>
        <c:auto val="1"/>
        <c:lblAlgn val="ctr"/>
        <c:lblOffset val="100"/>
        <c:noMultiLvlLbl val="0"/>
      </c:catAx>
      <c:valAx>
        <c:axId val="13163978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131640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financiamiento_192025110946am!$C$3</c:f>
              <c:strCache>
                <c:ptCount val="1"/>
                <c:pt idx="0">
                  <c:v>Económica</c:v>
                </c:pt>
              </c:strCache>
            </c:strRef>
          </c:tx>
          <c:spPr>
            <a:ln w="38100" cap="rnd">
              <a:solidFill>
                <a:schemeClr val="tx2">
                  <a:lumMod val="25000"/>
                  <a:lumOff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25000"/>
                  <a:lumOff val="75000"/>
                </a:schemeClr>
              </a:solidFill>
              <a:ln w="25400">
                <a:solidFill>
                  <a:schemeClr val="tx2">
                    <a:lumMod val="25000"/>
                    <a:lumOff val="75000"/>
                  </a:scheme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085905905158348E-2"/>
                  <c:y val="-2.38732132841049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financiamiento_192025110946am!$C$4:$C$12</c:f>
              <c:numCache>
                <c:formatCode>General</c:formatCode>
                <c:ptCount val="9"/>
                <c:pt idx="0">
                  <c:v>76</c:v>
                </c:pt>
                <c:pt idx="1">
                  <c:v>862</c:v>
                </c:pt>
                <c:pt idx="2">
                  <c:v>470</c:v>
                </c:pt>
                <c:pt idx="3">
                  <c:v>44</c:v>
                </c:pt>
                <c:pt idx="4">
                  <c:v>3</c:v>
                </c:pt>
                <c:pt idx="5">
                  <c:v>2</c:v>
                </c:pt>
                <c:pt idx="6">
                  <c:v>3</c:v>
                </c:pt>
                <c:pt idx="8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B02-4444-AFC4-DA2B15728AE3}"/>
            </c:ext>
          </c:extLst>
        </c:ser>
        <c:ser>
          <c:idx val="1"/>
          <c:order val="1"/>
          <c:tx>
            <c:strRef>
              <c:f>financiamiento_192025110946am!$D$3</c:f>
              <c:strCache>
                <c:ptCount val="1"/>
                <c:pt idx="0">
                  <c:v>Media</c:v>
                </c:pt>
              </c:strCache>
            </c:strRef>
          </c:tx>
          <c:spPr>
            <a:ln w="38100" cap="rnd">
              <a:solidFill>
                <a:schemeClr val="accent2">
                  <a:lumMod val="20000"/>
                  <a:lumOff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accent2">
                    <a:lumMod val="20000"/>
                    <a:lumOff val="80000"/>
                  </a:schemeClr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2326384210050636E-2"/>
                  <c:y val="3.46451103756000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financiamiento_192025110946am!$D$4:$D$12</c:f>
              <c:numCache>
                <c:formatCode>#,##0</c:formatCode>
                <c:ptCount val="9"/>
                <c:pt idx="0">
                  <c:v>1317</c:v>
                </c:pt>
                <c:pt idx="1">
                  <c:v>1150</c:v>
                </c:pt>
                <c:pt idx="2">
                  <c:v>1457</c:v>
                </c:pt>
                <c:pt idx="3">
                  <c:v>1437</c:v>
                </c:pt>
                <c:pt idx="4">
                  <c:v>1623</c:v>
                </c:pt>
                <c:pt idx="5">
                  <c:v>1685</c:v>
                </c:pt>
                <c:pt idx="6">
                  <c:v>1344</c:v>
                </c:pt>
                <c:pt idx="7">
                  <c:v>1277</c:v>
                </c:pt>
                <c:pt idx="8" formatCode="General">
                  <c:v>429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B02-4444-AFC4-DA2B15728AE3}"/>
            </c:ext>
          </c:extLst>
        </c:ser>
        <c:ser>
          <c:idx val="3"/>
          <c:order val="2"/>
          <c:tx>
            <c:strRef>
              <c:f>financiamiento_192025110946am!$F$3</c:f>
              <c:strCache>
                <c:ptCount val="1"/>
                <c:pt idx="0">
                  <c:v>Popular</c:v>
                </c:pt>
              </c:strCache>
            </c:strRef>
          </c:tx>
          <c:spPr>
            <a:ln w="38100" cap="rnd">
              <a:solidFill>
                <a:schemeClr val="tx2">
                  <a:lumMod val="10000"/>
                  <a:lumOff val="9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10000"/>
                  <a:lumOff val="90000"/>
                </a:schemeClr>
              </a:solidFill>
              <a:ln w="25400">
                <a:solidFill>
                  <a:schemeClr val="tx2">
                    <a:lumMod val="10000"/>
                    <a:lumOff val="90000"/>
                  </a:schemeClr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2.5446638515167992E-2"/>
                  <c:y val="-1.03228424078413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financiamiento_192025110946am!$F$4:$F$12</c:f>
              <c:numCache>
                <c:formatCode>#,##0</c:formatCode>
                <c:ptCount val="9"/>
                <c:pt idx="0">
                  <c:v>1596</c:v>
                </c:pt>
                <c:pt idx="1">
                  <c:v>1431</c:v>
                </c:pt>
                <c:pt idx="2">
                  <c:v>1290</c:v>
                </c:pt>
                <c:pt idx="3">
                  <c:v>1308</c:v>
                </c:pt>
                <c:pt idx="4">
                  <c:v>1164</c:v>
                </c:pt>
                <c:pt idx="5" formatCode="General">
                  <c:v>305</c:v>
                </c:pt>
                <c:pt idx="6" formatCode="General">
                  <c:v>318</c:v>
                </c:pt>
                <c:pt idx="7" formatCode="General">
                  <c:v>421</c:v>
                </c:pt>
                <c:pt idx="8" formatCode="General">
                  <c:v>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B02-4444-AFC4-DA2B15728AE3}"/>
            </c:ext>
          </c:extLst>
        </c:ser>
        <c:ser>
          <c:idx val="4"/>
          <c:order val="3"/>
          <c:tx>
            <c:strRef>
              <c:f>financiamiento_192025110946am!$G$3</c:f>
              <c:strCache>
                <c:ptCount val="1"/>
                <c:pt idx="0">
                  <c:v>Residencial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financiamiento_192025110946am!$G$4:$G$12</c:f>
              <c:numCache>
                <c:formatCode>General</c:formatCode>
                <c:ptCount val="9"/>
                <c:pt idx="0">
                  <c:v>171</c:v>
                </c:pt>
                <c:pt idx="1">
                  <c:v>237</c:v>
                </c:pt>
                <c:pt idx="2">
                  <c:v>325</c:v>
                </c:pt>
                <c:pt idx="3">
                  <c:v>350</c:v>
                </c:pt>
                <c:pt idx="4">
                  <c:v>556</c:v>
                </c:pt>
                <c:pt idx="5">
                  <c:v>819</c:v>
                </c:pt>
                <c:pt idx="6">
                  <c:v>845</c:v>
                </c:pt>
                <c:pt idx="7">
                  <c:v>764</c:v>
                </c:pt>
                <c:pt idx="8">
                  <c:v>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DB02-4444-AFC4-DA2B15728AE3}"/>
            </c:ext>
          </c:extLst>
        </c:ser>
        <c:ser>
          <c:idx val="5"/>
          <c:order val="4"/>
          <c:tx>
            <c:strRef>
              <c:f>financiamiento_192025110946am!$H$3</c:f>
              <c:strCache>
                <c:ptCount val="1"/>
                <c:pt idx="0">
                  <c:v>Residencial plus</c:v>
                </c:pt>
              </c:strCache>
            </c:strRef>
          </c:tx>
          <c:spPr>
            <a:ln w="38100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accent2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085905905158348E-2"/>
                  <c:y val="-2.35487108735593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financiamiento_192025110946am!$H$4:$H$12</c:f>
              <c:numCache>
                <c:formatCode>General</c:formatCode>
                <c:ptCount val="9"/>
                <c:pt idx="0">
                  <c:v>50</c:v>
                </c:pt>
                <c:pt idx="1">
                  <c:v>75</c:v>
                </c:pt>
                <c:pt idx="2">
                  <c:v>107</c:v>
                </c:pt>
                <c:pt idx="3">
                  <c:v>93</c:v>
                </c:pt>
                <c:pt idx="4">
                  <c:v>140</c:v>
                </c:pt>
                <c:pt idx="5">
                  <c:v>171</c:v>
                </c:pt>
                <c:pt idx="6">
                  <c:v>181</c:v>
                </c:pt>
                <c:pt idx="7">
                  <c:v>152</c:v>
                </c:pt>
                <c:pt idx="8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B02-4444-AFC4-DA2B15728AE3}"/>
            </c:ext>
          </c:extLst>
        </c:ser>
        <c:ser>
          <c:idx val="6"/>
          <c:order val="5"/>
          <c:tx>
            <c:strRef>
              <c:f>financiamiento_192025110946am!$I$3</c:f>
              <c:strCache>
                <c:ptCount val="1"/>
                <c:pt idx="0">
                  <c:v>Tradicional</c:v>
                </c:pt>
              </c:strCache>
            </c:strRef>
          </c:tx>
          <c:spPr>
            <a:ln w="38100" cap="rnd">
              <a:solidFill>
                <a:schemeClr val="accent6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40000"/>
                  <a:lumOff val="60000"/>
                </a:schemeClr>
              </a:solidFill>
              <a:ln w="25400">
                <a:solidFill>
                  <a:schemeClr val="accent6">
                    <a:lumMod val="40000"/>
                    <a:lumOff val="60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3.3700947961938656E-2"/>
                  <c:y val="4.25806314550308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B02-4444-AFC4-DA2B15728AE3}"/>
                </c:ext>
              </c:extLst>
            </c:dLbl>
            <c:dLbl>
              <c:idx val="2"/>
              <c:layout>
                <c:manualLayout>
                  <c:x val="-3.0951820458162714E-2"/>
                  <c:y val="3.9935457761887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B02-4444-AFC4-DA2B15728AE3}"/>
                </c:ext>
              </c:extLst>
            </c:dLbl>
            <c:dLbl>
              <c:idx val="6"/>
              <c:layout>
                <c:manualLayout>
                  <c:x val="-2.5446638515167992E-2"/>
                  <c:y val="-5.26456214981389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B02-4444-AFC4-DA2B15728A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financiamiento_192025110946am!$I$4:$I$12</c:f>
              <c:numCache>
                <c:formatCode>#,##0</c:formatCode>
                <c:ptCount val="9"/>
                <c:pt idx="0">
                  <c:v>1287</c:v>
                </c:pt>
                <c:pt idx="1">
                  <c:v>1169</c:v>
                </c:pt>
                <c:pt idx="2">
                  <c:v>1249</c:v>
                </c:pt>
                <c:pt idx="3">
                  <c:v>1187</c:v>
                </c:pt>
                <c:pt idx="4" formatCode="General">
                  <c:v>886</c:v>
                </c:pt>
                <c:pt idx="5" formatCode="General">
                  <c:v>912</c:v>
                </c:pt>
                <c:pt idx="6" formatCode="General">
                  <c:v>326</c:v>
                </c:pt>
                <c:pt idx="7" formatCode="General">
                  <c:v>240</c:v>
                </c:pt>
                <c:pt idx="8" formatCode="General">
                  <c:v>222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DB02-4444-AFC4-DA2B15728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0915408"/>
        <c:axId val="1380913488"/>
      </c:lineChart>
      <c:catAx>
        <c:axId val="138091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3488"/>
        <c:crosses val="autoZero"/>
        <c:auto val="1"/>
        <c:lblAlgn val="ctr"/>
        <c:lblOffset val="100"/>
        <c:noMultiLvlLbl val="0"/>
      </c:catAx>
      <c:valAx>
        <c:axId val="1380913488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financiamiento_192025110946am!$J$3</c:f>
              <c:strCache>
                <c:ptCount val="1"/>
                <c:pt idx="0">
                  <c:v>Económica</c:v>
                </c:pt>
              </c:strCache>
            </c:strRef>
          </c:tx>
          <c:spPr>
            <a:ln w="38100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25400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financiamiento_192025110946am!$J$4:$J$12</c:f>
              <c:numCache>
                <c:formatCode>General</c:formatCode>
                <c:ptCount val="9"/>
                <c:pt idx="0">
                  <c:v>119</c:v>
                </c:pt>
                <c:pt idx="1">
                  <c:v>416</c:v>
                </c:pt>
                <c:pt idx="2">
                  <c:v>261</c:v>
                </c:pt>
                <c:pt idx="3">
                  <c:v>131</c:v>
                </c:pt>
                <c:pt idx="4">
                  <c:v>21</c:v>
                </c:pt>
                <c:pt idx="5">
                  <c:v>13</c:v>
                </c:pt>
                <c:pt idx="6">
                  <c:v>8</c:v>
                </c:pt>
                <c:pt idx="8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F29-47BE-8178-A384319FE38E}"/>
            </c:ext>
          </c:extLst>
        </c:ser>
        <c:ser>
          <c:idx val="1"/>
          <c:order val="1"/>
          <c:tx>
            <c:strRef>
              <c:f>financiamiento_192025110946am!$K$3</c:f>
              <c:strCache>
                <c:ptCount val="1"/>
                <c:pt idx="0">
                  <c:v>Media</c:v>
                </c:pt>
              </c:strCache>
            </c:strRef>
          </c:tx>
          <c:spPr>
            <a:ln w="38100" cap="rnd">
              <a:solidFill>
                <a:srgbClr val="E97132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20000"/>
                  <a:lumOff val="80000"/>
                </a:srgbClr>
              </a:solidFill>
              <a:ln w="25400">
                <a:solidFill>
                  <a:srgbClr val="E97132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financiamiento_192025110946am!$K$4:$K$12</c:f>
              <c:numCache>
                <c:formatCode>General</c:formatCode>
                <c:ptCount val="9"/>
                <c:pt idx="0">
                  <c:v>364</c:v>
                </c:pt>
                <c:pt idx="1">
                  <c:v>625</c:v>
                </c:pt>
                <c:pt idx="2">
                  <c:v>344</c:v>
                </c:pt>
                <c:pt idx="3">
                  <c:v>374</c:v>
                </c:pt>
                <c:pt idx="4">
                  <c:v>589</c:v>
                </c:pt>
                <c:pt idx="5">
                  <c:v>532</c:v>
                </c:pt>
                <c:pt idx="6">
                  <c:v>735</c:v>
                </c:pt>
                <c:pt idx="7" formatCode="#,##0">
                  <c:v>1049</c:v>
                </c:pt>
                <c:pt idx="8">
                  <c:v>471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F29-47BE-8178-A384319FE38E}"/>
            </c:ext>
          </c:extLst>
        </c:ser>
        <c:ser>
          <c:idx val="3"/>
          <c:order val="2"/>
          <c:tx>
            <c:strRef>
              <c:f>financiamiento_192025110946am!$M$3</c:f>
              <c:strCache>
                <c:ptCount val="1"/>
                <c:pt idx="0">
                  <c:v>Popular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financiamiento_192025110946am!$M$4:$M$12</c:f>
              <c:numCache>
                <c:formatCode>#,##0</c:formatCode>
                <c:ptCount val="9"/>
                <c:pt idx="0">
                  <c:v>1623</c:v>
                </c:pt>
                <c:pt idx="1">
                  <c:v>1510</c:v>
                </c:pt>
                <c:pt idx="2">
                  <c:v>1205</c:v>
                </c:pt>
                <c:pt idx="3">
                  <c:v>1020</c:v>
                </c:pt>
                <c:pt idx="4" formatCode="General">
                  <c:v>693</c:v>
                </c:pt>
                <c:pt idx="5" formatCode="General">
                  <c:v>607</c:v>
                </c:pt>
                <c:pt idx="6" formatCode="General">
                  <c:v>457</c:v>
                </c:pt>
                <c:pt idx="7" formatCode="General">
                  <c:v>451</c:v>
                </c:pt>
                <c:pt idx="8" formatCode="General">
                  <c:v>137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F29-47BE-8178-A384319FE38E}"/>
            </c:ext>
          </c:extLst>
        </c:ser>
        <c:ser>
          <c:idx val="4"/>
          <c:order val="3"/>
          <c:tx>
            <c:strRef>
              <c:f>financiamiento_192025110946am!$N$3</c:f>
              <c:strCache>
                <c:ptCount val="1"/>
                <c:pt idx="0">
                  <c:v>Residencial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financiamiento_192025110946am!$N$4:$N$12</c:f>
              <c:numCache>
                <c:formatCode>General</c:formatCode>
                <c:ptCount val="9"/>
                <c:pt idx="0">
                  <c:v>46</c:v>
                </c:pt>
                <c:pt idx="1">
                  <c:v>105</c:v>
                </c:pt>
                <c:pt idx="2">
                  <c:v>51</c:v>
                </c:pt>
                <c:pt idx="3">
                  <c:v>80</c:v>
                </c:pt>
                <c:pt idx="4">
                  <c:v>155</c:v>
                </c:pt>
                <c:pt idx="5">
                  <c:v>160</c:v>
                </c:pt>
                <c:pt idx="6">
                  <c:v>204</c:v>
                </c:pt>
                <c:pt idx="7">
                  <c:v>228</c:v>
                </c:pt>
                <c:pt idx="8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F29-47BE-8178-A384319FE38E}"/>
            </c:ext>
          </c:extLst>
        </c:ser>
        <c:ser>
          <c:idx val="5"/>
          <c:order val="4"/>
          <c:tx>
            <c:strRef>
              <c:f>financiamiento_192025110946am!$O$3</c:f>
              <c:strCache>
                <c:ptCount val="1"/>
                <c:pt idx="0">
                  <c:v>Residencial plus</c:v>
                </c:pt>
              </c:strCache>
            </c:strRef>
          </c:tx>
          <c:spPr>
            <a:ln w="38100" cap="rnd">
              <a:solidFill>
                <a:srgbClr val="E97132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60000"/>
                  <a:lumOff val="40000"/>
                </a:srgbClr>
              </a:solidFill>
              <a:ln w="25400">
                <a:solidFill>
                  <a:srgbClr val="E97132">
                    <a:lumMod val="60000"/>
                    <a:lumOff val="4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financiamiento_192025110946am!$O$4:$O$12</c:f>
              <c:numCache>
                <c:formatCode>General</c:formatCode>
                <c:ptCount val="9"/>
                <c:pt idx="0">
                  <c:v>11</c:v>
                </c:pt>
                <c:pt idx="1">
                  <c:v>14</c:v>
                </c:pt>
                <c:pt idx="2">
                  <c:v>8</c:v>
                </c:pt>
                <c:pt idx="3">
                  <c:v>23</c:v>
                </c:pt>
                <c:pt idx="4">
                  <c:v>34</c:v>
                </c:pt>
                <c:pt idx="5">
                  <c:v>35</c:v>
                </c:pt>
                <c:pt idx="6">
                  <c:v>53</c:v>
                </c:pt>
                <c:pt idx="7">
                  <c:v>65</c:v>
                </c:pt>
                <c:pt idx="8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F29-47BE-8178-A384319FE38E}"/>
            </c:ext>
          </c:extLst>
        </c:ser>
        <c:ser>
          <c:idx val="6"/>
          <c:order val="5"/>
          <c:tx>
            <c:strRef>
              <c:f>financiamiento_192025110946am!$P$3</c:f>
              <c:strCache>
                <c:ptCount val="1"/>
                <c:pt idx="0">
                  <c:v>Tradicional</c:v>
                </c:pt>
              </c:strCache>
            </c:strRef>
          </c:tx>
          <c:spPr>
            <a:ln w="38100" cap="rnd">
              <a:solidFill>
                <a:srgbClr val="4EA72E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40000"/>
                  <a:lumOff val="60000"/>
                </a:srgbClr>
              </a:solidFill>
              <a:ln w="25400">
                <a:solidFill>
                  <a:srgbClr val="4EA72E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financiamiento_192025110946am!$B$4:$B$12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financiamiento_192025110946am!$P$4:$P$12</c:f>
              <c:numCache>
                <c:formatCode>General</c:formatCode>
                <c:ptCount val="9"/>
                <c:pt idx="0">
                  <c:v>841</c:v>
                </c:pt>
                <c:pt idx="1">
                  <c:v>772</c:v>
                </c:pt>
                <c:pt idx="2">
                  <c:v>727</c:v>
                </c:pt>
                <c:pt idx="3">
                  <c:v>893</c:v>
                </c:pt>
                <c:pt idx="4" formatCode="#,##0">
                  <c:v>1247</c:v>
                </c:pt>
                <c:pt idx="5">
                  <c:v>999</c:v>
                </c:pt>
                <c:pt idx="6" formatCode="#,##0">
                  <c:v>1275</c:v>
                </c:pt>
                <c:pt idx="7" formatCode="#,##0">
                  <c:v>1397</c:v>
                </c:pt>
                <c:pt idx="8">
                  <c:v>605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F29-47BE-8178-A384319FE3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80915408"/>
        <c:axId val="1380913488"/>
      </c:lineChart>
      <c:catAx>
        <c:axId val="138091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3488"/>
        <c:crosses val="autoZero"/>
        <c:auto val="1"/>
        <c:lblAlgn val="ctr"/>
        <c:lblOffset val="100"/>
        <c:noMultiLvlLbl val="0"/>
      </c:catAx>
      <c:valAx>
        <c:axId val="1380913488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8091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financiamiento_2810202532231pm!$C$17</c:f>
              <c:strCache>
                <c:ptCount val="1"/>
                <c:pt idx="0">
                  <c:v>Adquisición de suelo</c:v>
                </c:pt>
              </c:strCache>
            </c:strRef>
          </c:tx>
          <c:spPr>
            <a:ln w="57150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financiamiento_2810202532231pm!$C$18:$C$26</c:f>
              <c:numCache>
                <c:formatCode>General</c:formatCode>
                <c:ptCount val="9"/>
                <c:pt idx="0">
                  <c:v>35</c:v>
                </c:pt>
                <c:pt idx="1">
                  <c:v>44</c:v>
                </c:pt>
                <c:pt idx="2">
                  <c:v>32</c:v>
                </c:pt>
                <c:pt idx="3">
                  <c:v>43</c:v>
                </c:pt>
                <c:pt idx="4">
                  <c:v>56</c:v>
                </c:pt>
                <c:pt idx="5">
                  <c:v>61</c:v>
                </c:pt>
                <c:pt idx="6">
                  <c:v>102</c:v>
                </c:pt>
                <c:pt idx="7">
                  <c:v>152</c:v>
                </c:pt>
                <c:pt idx="8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14-4F55-BCAD-5C64EE1B0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50767"/>
        <c:axId val="1169834447"/>
      </c:lineChart>
      <c:catAx>
        <c:axId val="11698507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9834447"/>
        <c:crosses val="autoZero"/>
        <c:auto val="1"/>
        <c:lblAlgn val="ctr"/>
        <c:lblOffset val="100"/>
        <c:noMultiLvlLbl val="0"/>
      </c:catAx>
      <c:valAx>
        <c:axId val="1169834447"/>
        <c:scaling>
          <c:orientation val="minMax"/>
          <c:max val="600"/>
        </c:scaling>
        <c:delete val="1"/>
        <c:axPos val="l"/>
        <c:numFmt formatCode="General" sourceLinked="1"/>
        <c:majorTickMark val="none"/>
        <c:minorTickMark val="none"/>
        <c:tickLblPos val="nextTo"/>
        <c:crossAx val="1169850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2"/>
          <c:order val="0"/>
          <c:tx>
            <c:strRef>
              <c:f>financiamiento_2810202532231pm!$E$17</c:f>
              <c:strCache>
                <c:ptCount val="1"/>
                <c:pt idx="0">
                  <c:v>Vivienda nueva</c:v>
                </c:pt>
              </c:strCache>
            </c:strRef>
          </c:tx>
          <c:spPr>
            <a:ln w="57150" cap="rnd">
              <a:solidFill>
                <a:sysClr val="window" lastClr="FFFFFF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ysClr val="window" lastClr="FFFFFF">
                  <a:lumMod val="95000"/>
                </a:sysClr>
              </a:solidFill>
              <a:ln w="57150">
                <a:solidFill>
                  <a:sysClr val="window" lastClr="FFFFFF">
                    <a:lumMod val="95000"/>
                  </a:sysClr>
                </a:solidFill>
              </a:ln>
              <a:effectLst/>
            </c:spPr>
          </c:marker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financiamiento_2810202532231pm!$E$18:$E$26</c:f>
              <c:numCache>
                <c:formatCode>General</c:formatCode>
                <c:ptCount val="9"/>
                <c:pt idx="0">
                  <c:v>6030</c:v>
                </c:pt>
                <c:pt idx="1">
                  <c:v>5414</c:v>
                </c:pt>
                <c:pt idx="2">
                  <c:v>5705</c:v>
                </c:pt>
                <c:pt idx="3">
                  <c:v>5986</c:v>
                </c:pt>
                <c:pt idx="4">
                  <c:v>4828</c:v>
                </c:pt>
                <c:pt idx="5">
                  <c:v>4692</c:v>
                </c:pt>
                <c:pt idx="6">
                  <c:v>4670</c:v>
                </c:pt>
                <c:pt idx="7">
                  <c:v>3815</c:v>
                </c:pt>
                <c:pt idx="8">
                  <c:v>1749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02-4F12-AAFB-D4481DECF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66127"/>
        <c:axId val="1169880527"/>
      </c:lineChart>
      <c:catAx>
        <c:axId val="116986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169880527"/>
        <c:crosses val="autoZero"/>
        <c:auto val="1"/>
        <c:lblAlgn val="ctr"/>
        <c:lblOffset val="100"/>
        <c:noMultiLvlLbl val="0"/>
      </c:catAx>
      <c:valAx>
        <c:axId val="1169880527"/>
        <c:scaling>
          <c:orientation val="minMax"/>
        </c:scaling>
        <c:delete val="1"/>
        <c:axPos val="l"/>
        <c:numFmt formatCode="&quot;$&quot;#,##0" sourceLinked="0"/>
        <c:majorTickMark val="none"/>
        <c:minorTickMark val="none"/>
        <c:tickLblPos val="nextTo"/>
        <c:crossAx val="11698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financiamiento_2810202532231pm!$C$28</c:f>
              <c:strCache>
                <c:ptCount val="1"/>
                <c:pt idx="0">
                  <c:v>Adquisición de suelo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financiamiento_2810202532231pm!$B$29:$B$37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financiamiento_2810202532231pm!$C$29:$C$37</c:f>
              <c:numCache>
                <c:formatCode>0%</c:formatCode>
                <c:ptCount val="9"/>
                <c:pt idx="1">
                  <c:v>0.25714285714285712</c:v>
                </c:pt>
                <c:pt idx="2">
                  <c:v>-0.27272727272727271</c:v>
                </c:pt>
                <c:pt idx="3">
                  <c:v>0.34375</c:v>
                </c:pt>
                <c:pt idx="4">
                  <c:v>0.30232558139534882</c:v>
                </c:pt>
                <c:pt idx="5">
                  <c:v>8.9285714285714288E-2</c:v>
                </c:pt>
                <c:pt idx="6">
                  <c:v>0.67213114754098358</c:v>
                </c:pt>
                <c:pt idx="7">
                  <c:v>0.49019607843137253</c:v>
                </c:pt>
                <c:pt idx="8">
                  <c:v>-0.48026315789473684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0F-42A4-876D-4D4576040D42}"/>
            </c:ext>
          </c:extLst>
        </c:ser>
        <c:ser>
          <c:idx val="1"/>
          <c:order val="1"/>
          <c:tx>
            <c:strRef>
              <c:f>financiamiento_2810202532231pm!$D$28</c:f>
              <c:strCache>
                <c:ptCount val="1"/>
                <c:pt idx="0">
                  <c:v>Vivienda existente</c:v>
                </c:pt>
              </c:strCache>
            </c:strRef>
          </c:tx>
          <c:spPr>
            <a:ln w="57150" cap="rnd">
              <a:solidFill>
                <a:srgbClr val="B4E5A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B4E5A2"/>
              </a:solidFill>
              <a:ln w="57150">
                <a:solidFill>
                  <a:srgbClr val="B4E5A2"/>
                </a:solidFill>
              </a:ln>
              <a:effectLst/>
            </c:spPr>
          </c:marker>
          <c:cat>
            <c:numRef>
              <c:f>financiamiento_2810202532231pm!$B$29:$B$37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financiamiento_2810202532231pm!$D$29:$D$37</c:f>
              <c:numCache>
                <c:formatCode>0%</c:formatCode>
                <c:ptCount val="9"/>
                <c:pt idx="1">
                  <c:v>0.19717480871100648</c:v>
                </c:pt>
                <c:pt idx="2">
                  <c:v>-0.18190757128810225</c:v>
                </c:pt>
                <c:pt idx="3">
                  <c:v>-3.4254807692307696E-2</c:v>
                </c:pt>
                <c:pt idx="4">
                  <c:v>0.46453018046048539</c:v>
                </c:pt>
                <c:pt idx="5">
                  <c:v>-9.1990652220097724E-2</c:v>
                </c:pt>
                <c:pt idx="6">
                  <c:v>0.1387459054749649</c:v>
                </c:pt>
                <c:pt idx="7">
                  <c:v>0.33511403328539141</c:v>
                </c:pt>
                <c:pt idx="8">
                  <c:v>-0.62188365650969524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0F-42A4-876D-4D4576040D42}"/>
            </c:ext>
          </c:extLst>
        </c:ser>
        <c:ser>
          <c:idx val="2"/>
          <c:order val="2"/>
          <c:tx>
            <c:strRef>
              <c:f>financiamiento_2810202532231pm!$E$28</c:f>
              <c:strCache>
                <c:ptCount val="1"/>
                <c:pt idx="0">
                  <c:v>Vivienda nueva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cat>
            <c:numRef>
              <c:f>financiamiento_2810202532231pm!$B$29:$B$37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financiamiento_2810202532231pm!$E$29:$E$37</c:f>
              <c:numCache>
                <c:formatCode>0%</c:formatCode>
                <c:ptCount val="9"/>
                <c:pt idx="1">
                  <c:v>-0.10215588723051409</c:v>
                </c:pt>
                <c:pt idx="2">
                  <c:v>5.3749538234207611E-2</c:v>
                </c:pt>
                <c:pt idx="3">
                  <c:v>4.9255039439088516E-2</c:v>
                </c:pt>
                <c:pt idx="4">
                  <c:v>-0.19345138656866021</c:v>
                </c:pt>
                <c:pt idx="5">
                  <c:v>-2.8169014084507043E-2</c:v>
                </c:pt>
                <c:pt idx="6">
                  <c:v>-4.6888320545609551E-3</c:v>
                </c:pt>
                <c:pt idx="7">
                  <c:v>-0.18308351177730192</c:v>
                </c:pt>
                <c:pt idx="8">
                  <c:v>-0.54154652686762783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F0F-42A4-876D-4D4576040D42}"/>
            </c:ext>
          </c:extLst>
        </c:ser>
        <c:ser>
          <c:idx val="3"/>
          <c:order val="3"/>
          <c:tx>
            <c:strRef>
              <c:f>financiamiento_2810202532231pm!$F$28</c:f>
              <c:strCache>
                <c:ptCount val="1"/>
                <c:pt idx="0">
                  <c:v>Total</c:v>
                </c:pt>
              </c:strCache>
            </c:strRef>
          </c:tx>
          <c:spPr>
            <a:ln w="57150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57150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financiamiento_2810202532231pm!$B$29:$B$37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financiamiento_2810202532231pm!$F$29:$F$37</c:f>
              <c:numCache>
                <c:formatCode>0%</c:formatCode>
                <c:ptCount val="9"/>
                <c:pt idx="1">
                  <c:v>6.6575081897918206E-3</c:v>
                </c:pt>
                <c:pt idx="2">
                  <c:v>-4.8393869410035692E-2</c:v>
                </c:pt>
                <c:pt idx="3">
                  <c:v>1.9635962493105352E-2</c:v>
                </c:pt>
                <c:pt idx="4">
                  <c:v>3.7650113599480686E-2</c:v>
                </c:pt>
                <c:pt idx="5">
                  <c:v>-5.8805129809196124E-2</c:v>
                </c:pt>
                <c:pt idx="6">
                  <c:v>6.7796610169491525E-2</c:v>
                </c:pt>
                <c:pt idx="7">
                  <c:v>8.569353667392883E-2</c:v>
                </c:pt>
                <c:pt idx="8">
                  <c:v>-0.59053989488772096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F0F-42A4-876D-4D4576040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98287"/>
        <c:axId val="1169895887"/>
      </c:lineChart>
      <c:catAx>
        <c:axId val="116989828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9895887"/>
        <c:crosses val="autoZero"/>
        <c:auto val="1"/>
        <c:lblAlgn val="ctr"/>
        <c:lblOffset val="100"/>
        <c:noMultiLvlLbl val="0"/>
      </c:catAx>
      <c:valAx>
        <c:axId val="1169895887"/>
        <c:scaling>
          <c:orientation val="minMax"/>
          <c:max val="0.8"/>
          <c:min val="-0.70000000000000007"/>
        </c:scaling>
        <c:delete val="1"/>
        <c:axPos val="l"/>
        <c:numFmt formatCode="General" sourceLinked="1"/>
        <c:majorTickMark val="none"/>
        <c:minorTickMark val="none"/>
        <c:tickLblPos val="nextTo"/>
        <c:crossAx val="1169898287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financiamiento_2810202532231pm!$D$17</c:f>
              <c:strCache>
                <c:ptCount val="1"/>
                <c:pt idx="0">
                  <c:v>Vivienda existente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4.2131554836789667E-2"/>
                  <c:y val="2.463993421407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02-4F12-AAFB-D4481DECFB3C}"/>
                </c:ext>
              </c:extLst>
            </c:dLbl>
            <c:dLbl>
              <c:idx val="5"/>
              <c:layout>
                <c:manualLayout>
                  <c:x val="-4.213155483678975E-2"/>
                  <c:y val="-1.83492904972600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02-4F12-AAFB-D4481DECFB3C}"/>
                </c:ext>
              </c:extLst>
            </c:dLbl>
            <c:dLbl>
              <c:idx val="6"/>
              <c:layout>
                <c:manualLayout>
                  <c:x val="-3.8754954341448662E-2"/>
                  <c:y val="-4.414282532406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02-4F12-AAFB-D4481DECFB3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financiamiento_2810202532231pm!$D$18:$D$26</c:f>
              <c:numCache>
                <c:formatCode>General</c:formatCode>
                <c:ptCount val="9"/>
                <c:pt idx="0">
                  <c:v>3398</c:v>
                </c:pt>
                <c:pt idx="1">
                  <c:v>4068</c:v>
                </c:pt>
                <c:pt idx="2">
                  <c:v>3328</c:v>
                </c:pt>
                <c:pt idx="3">
                  <c:v>3214</c:v>
                </c:pt>
                <c:pt idx="4">
                  <c:v>4707</c:v>
                </c:pt>
                <c:pt idx="5">
                  <c:v>4274</c:v>
                </c:pt>
                <c:pt idx="6">
                  <c:v>4867</c:v>
                </c:pt>
                <c:pt idx="7">
                  <c:v>6498</c:v>
                </c:pt>
                <c:pt idx="8">
                  <c:v>2457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502-4F12-AAFB-D4481DECFB3C}"/>
            </c:ext>
          </c:extLst>
        </c:ser>
        <c:ser>
          <c:idx val="2"/>
          <c:order val="1"/>
          <c:tx>
            <c:strRef>
              <c:f>financiamiento_2810202532231pm!$E$17</c:f>
              <c:strCache>
                <c:ptCount val="1"/>
                <c:pt idx="0">
                  <c:v>Vivienda nueva</c:v>
                </c:pt>
              </c:strCache>
            </c:strRef>
          </c:tx>
          <c:spPr>
            <a:ln w="57150" cap="rnd">
              <a:solidFill>
                <a:srgbClr val="B4E5A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B4E5A2"/>
              </a:solidFill>
              <a:ln w="57150">
                <a:solidFill>
                  <a:srgbClr val="B4E5A2"/>
                </a:solidFill>
              </a:ln>
              <a:effectLst/>
            </c:spPr>
          </c:marker>
          <c:dLbls>
            <c:dLbl>
              <c:idx val="6"/>
              <c:layout>
                <c:manualLayout>
                  <c:x val="-4.2131554836789667E-2"/>
                  <c:y val="3.03718308422525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02-4F12-AAFB-D4481DECFB3C}"/>
                </c:ext>
              </c:extLst>
            </c:dLbl>
            <c:dLbl>
              <c:idx val="8"/>
              <c:layout>
                <c:manualLayout>
                  <c:x val="-2.8405275012146177E-2"/>
                  <c:y val="-2.12152388113490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02-4F12-AAFB-D4481DECFB3C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financiamiento_2810202532231pm!$E$18:$E$26</c:f>
              <c:numCache>
                <c:formatCode>General</c:formatCode>
                <c:ptCount val="9"/>
                <c:pt idx="0">
                  <c:v>6030</c:v>
                </c:pt>
                <c:pt idx="1">
                  <c:v>5414</c:v>
                </c:pt>
                <c:pt idx="2">
                  <c:v>5705</c:v>
                </c:pt>
                <c:pt idx="3">
                  <c:v>5986</c:v>
                </c:pt>
                <c:pt idx="4">
                  <c:v>4828</c:v>
                </c:pt>
                <c:pt idx="5">
                  <c:v>4692</c:v>
                </c:pt>
                <c:pt idx="6">
                  <c:v>4670</c:v>
                </c:pt>
                <c:pt idx="7">
                  <c:v>3815</c:v>
                </c:pt>
                <c:pt idx="8">
                  <c:v>1749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502-4F12-AAFB-D4481DECFB3C}"/>
            </c:ext>
          </c:extLst>
        </c:ser>
        <c:ser>
          <c:idx val="3"/>
          <c:order val="2"/>
          <c:tx>
            <c:strRef>
              <c:f>financiamiento_2810202532231pm!$F$17</c:f>
              <c:strCache>
                <c:ptCount val="1"/>
                <c:pt idx="0">
                  <c:v>Total</c:v>
                </c:pt>
              </c:strCache>
            </c:strRef>
          </c:tx>
          <c:spPr>
            <a:ln w="57150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57150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financiamiento_2810202532231pm!$F$18:$F$26</c:f>
              <c:numCache>
                <c:formatCode>#,##0</c:formatCode>
                <c:ptCount val="9"/>
                <c:pt idx="0">
                  <c:v>9463</c:v>
                </c:pt>
                <c:pt idx="1">
                  <c:v>9526</c:v>
                </c:pt>
                <c:pt idx="2">
                  <c:v>9065</c:v>
                </c:pt>
                <c:pt idx="3">
                  <c:v>9243</c:v>
                </c:pt>
                <c:pt idx="4">
                  <c:v>9591</c:v>
                </c:pt>
                <c:pt idx="5">
                  <c:v>9027</c:v>
                </c:pt>
                <c:pt idx="6">
                  <c:v>9639</c:v>
                </c:pt>
                <c:pt idx="7">
                  <c:v>10465</c:v>
                </c:pt>
                <c:pt idx="8">
                  <c:v>4285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502-4F12-AAFB-D4481DECFB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66127"/>
        <c:axId val="1169880527"/>
      </c:lineChart>
      <c:catAx>
        <c:axId val="1169866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169880527"/>
        <c:crosses val="autoZero"/>
        <c:auto val="1"/>
        <c:lblAlgn val="ctr"/>
        <c:lblOffset val="100"/>
        <c:noMultiLvlLbl val="0"/>
      </c:catAx>
      <c:valAx>
        <c:axId val="1169880527"/>
        <c:scaling>
          <c:orientation val="minMax"/>
        </c:scaling>
        <c:delete val="0"/>
        <c:axPos val="l"/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pPr>
            <a:endParaRPr lang="es-MX"/>
          </a:p>
        </c:txPr>
        <c:crossAx val="11698661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financiamiento_2810202532231pm!$C$17</c:f>
              <c:strCache>
                <c:ptCount val="1"/>
                <c:pt idx="0">
                  <c:v>Adquisición de suelo</c:v>
                </c:pt>
              </c:strCache>
            </c:strRef>
          </c:tx>
          <c:spPr>
            <a:ln w="57150" cap="rnd">
              <a:solidFill>
                <a:schemeClr val="accent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40000"/>
                  <a:lumOff val="60000"/>
                </a:schemeClr>
              </a:solidFill>
              <a:ln w="57150">
                <a:solidFill>
                  <a:schemeClr val="accent2">
                    <a:lumMod val="40000"/>
                    <a:lumOff val="6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Light" panose="02000000000000000000" pitchFamily="2" charset="0"/>
                    <a:ea typeface="Roboto Light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financiamiento_2810202532231pm!$B$18:$B$26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financiamiento_2810202532231pm!$C$18:$C$26</c:f>
              <c:numCache>
                <c:formatCode>General</c:formatCode>
                <c:ptCount val="9"/>
                <c:pt idx="0">
                  <c:v>35</c:v>
                </c:pt>
                <c:pt idx="1">
                  <c:v>44</c:v>
                </c:pt>
                <c:pt idx="2">
                  <c:v>32</c:v>
                </c:pt>
                <c:pt idx="3">
                  <c:v>43</c:v>
                </c:pt>
                <c:pt idx="4">
                  <c:v>56</c:v>
                </c:pt>
                <c:pt idx="5">
                  <c:v>61</c:v>
                </c:pt>
                <c:pt idx="6">
                  <c:v>102</c:v>
                </c:pt>
                <c:pt idx="7">
                  <c:v>152</c:v>
                </c:pt>
                <c:pt idx="8">
                  <c:v>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14-4F55-BCAD-5C64EE1B02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69850767"/>
        <c:axId val="1169834447"/>
      </c:lineChart>
      <c:catAx>
        <c:axId val="116985076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69834447"/>
        <c:crosses val="autoZero"/>
        <c:auto val="1"/>
        <c:lblAlgn val="ctr"/>
        <c:lblOffset val="100"/>
        <c:noMultiLvlLbl val="0"/>
      </c:catAx>
      <c:valAx>
        <c:axId val="1169834447"/>
        <c:scaling>
          <c:orientation val="minMax"/>
          <c:max val="600"/>
        </c:scaling>
        <c:delete val="1"/>
        <c:axPos val="l"/>
        <c:numFmt formatCode="General" sourceLinked="1"/>
        <c:majorTickMark val="none"/>
        <c:minorTickMark val="none"/>
        <c:tickLblPos val="nextTo"/>
        <c:crossAx val="11698507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Roboto Light" panose="02000000000000000000" pitchFamily="2" charset="0"/>
          <a:ea typeface="Roboto Light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[financiamiento_192025121818pm.xls]financiamiento_192025121818pm!TablaDinámica3</c:name>
    <c:fmtId val="8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financiamiento_192025121818pm!$J$1</c:f>
              <c:strCache>
                <c:ptCount val="1"/>
                <c:pt idx="0">
                  <c:v>Suma de Vivienda nueva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financiamiento_192025121818pm!$J$2:$J$11</c:f>
              <c:numCache>
                <c:formatCode>General</c:formatCode>
                <c:ptCount val="9"/>
                <c:pt idx="0">
                  <c:v>4266</c:v>
                </c:pt>
                <c:pt idx="1">
                  <c:v>4688</c:v>
                </c:pt>
                <c:pt idx="2">
                  <c:v>4629</c:v>
                </c:pt>
                <c:pt idx="3">
                  <c:v>4270</c:v>
                </c:pt>
                <c:pt idx="4">
                  <c:v>4039</c:v>
                </c:pt>
                <c:pt idx="5">
                  <c:v>3792</c:v>
                </c:pt>
                <c:pt idx="6">
                  <c:v>2958</c:v>
                </c:pt>
                <c:pt idx="7">
                  <c:v>2814</c:v>
                </c:pt>
                <c:pt idx="8">
                  <c:v>2909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0A-432C-ACA3-2D1B4F5C44D8}"/>
            </c:ext>
          </c:extLst>
        </c:ser>
        <c:ser>
          <c:idx val="1"/>
          <c:order val="1"/>
          <c:tx>
            <c:strRef>
              <c:f>financiamiento_192025121818pm!$K$1</c:f>
              <c:strCache>
                <c:ptCount val="1"/>
                <c:pt idx="0">
                  <c:v>Suma de Vivienda existente</c:v>
                </c:pt>
              </c:strCache>
            </c:strRef>
          </c:tx>
          <c:spPr>
            <a:ln w="38100" cap="rnd">
              <a:solidFill>
                <a:srgbClr val="E971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40000"/>
                  <a:lumOff val="60000"/>
                </a:srgbClr>
              </a:solidFill>
              <a:ln w="25400">
                <a:solidFill>
                  <a:srgbClr val="E97132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financiamiento_192025121818pm!$K$2:$K$11</c:f>
              <c:numCache>
                <c:formatCode>General</c:formatCode>
                <c:ptCount val="9"/>
                <c:pt idx="0">
                  <c:v>3004</c:v>
                </c:pt>
                <c:pt idx="1">
                  <c:v>3442</c:v>
                </c:pt>
                <c:pt idx="2">
                  <c:v>2596</c:v>
                </c:pt>
                <c:pt idx="3">
                  <c:v>2521</c:v>
                </c:pt>
                <c:pt idx="4">
                  <c:v>2739</c:v>
                </c:pt>
                <c:pt idx="5">
                  <c:v>2346</c:v>
                </c:pt>
                <c:pt idx="6">
                  <c:v>2732</c:v>
                </c:pt>
                <c:pt idx="7">
                  <c:v>3190</c:v>
                </c:pt>
                <c:pt idx="8">
                  <c:v>3096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0A-432C-ACA3-2D1B4F5C44D8}"/>
            </c:ext>
          </c:extLst>
        </c:ser>
        <c:ser>
          <c:idx val="2"/>
          <c:order val="2"/>
          <c:tx>
            <c:strRef>
              <c:f>financiamiento_192025121818pm!$L$1</c:f>
              <c:strCache>
                <c:ptCount val="1"/>
                <c:pt idx="0">
                  <c:v>Suma de Con disponibilidad de terreno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2.7255997458811271E-2"/>
                  <c:y val="-5.69547446280743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90A-432C-ACA3-2D1B4F5C44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financiamiento_192025121818pm!$L$2:$L$11</c:f>
              <c:numCache>
                <c:formatCode>General</c:formatCode>
                <c:ptCount val="9"/>
                <c:pt idx="0">
                  <c:v>271</c:v>
                </c:pt>
                <c:pt idx="1">
                  <c:v>262</c:v>
                </c:pt>
                <c:pt idx="2">
                  <c:v>269</c:v>
                </c:pt>
                <c:pt idx="3">
                  <c:v>149</c:v>
                </c:pt>
                <c:pt idx="4">
                  <c:v>333</c:v>
                </c:pt>
                <c:pt idx="5">
                  <c:v>256</c:v>
                </c:pt>
                <c:pt idx="6">
                  <c:v>149</c:v>
                </c:pt>
                <c:pt idx="7">
                  <c:v>222</c:v>
                </c:pt>
                <c:pt idx="8">
                  <c:v>150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90A-432C-ACA3-2D1B4F5C44D8}"/>
            </c:ext>
          </c:extLst>
        </c:ser>
        <c:ser>
          <c:idx val="3"/>
          <c:order val="3"/>
          <c:tx>
            <c:strRef>
              <c:f>financiamiento_192025121818pm!$M$1</c:f>
              <c:strCache>
                <c:ptCount val="1"/>
                <c:pt idx="0">
                  <c:v>Suma de Adquisición de suelo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financiamiento_192025121818pm!$I$2:$I$11</c:f>
              <c:strCach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strCache>
            </c:strRef>
          </c:cat>
          <c:val>
            <c:numRef>
              <c:f>financiamiento_192025121818pm!$M$2:$M$11</c:f>
              <c:numCache>
                <c:formatCode>General</c:formatCode>
                <c:ptCount val="9"/>
                <c:pt idx="0">
                  <c:v>9</c:v>
                </c:pt>
                <c:pt idx="1">
                  <c:v>17</c:v>
                </c:pt>
                <c:pt idx="2">
                  <c:v>8</c:v>
                </c:pt>
                <c:pt idx="3">
                  <c:v>7</c:v>
                </c:pt>
                <c:pt idx="4">
                  <c:v>20</c:v>
                </c:pt>
                <c:pt idx="5">
                  <c:v>20</c:v>
                </c:pt>
                <c:pt idx="6">
                  <c:v>45</c:v>
                </c:pt>
                <c:pt idx="7">
                  <c:v>52</c:v>
                </c:pt>
                <c:pt idx="8">
                  <c:v>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A90A-432C-ACA3-2D1B4F5C44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5901440"/>
        <c:axId val="1315905760"/>
      </c:lineChart>
      <c:catAx>
        <c:axId val="131590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15905760"/>
        <c:crosses val="autoZero"/>
        <c:auto val="1"/>
        <c:lblAlgn val="ctr"/>
        <c:lblOffset val="100"/>
        <c:noMultiLvlLbl val="0"/>
      </c:catAx>
      <c:valAx>
        <c:axId val="1315905760"/>
        <c:scaling>
          <c:orientation val="minMax"/>
        </c:scaling>
        <c:delete val="0"/>
        <c:axPos val="l"/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159014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[financiamiento_192025121818pm.xls]Hoja1!TablaDinámica4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4"/>
            </a:solidFill>
            <a:ln w="9525">
              <a:solidFill>
                <a:schemeClr val="accent4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Hoja1!$B$3</c:f>
              <c:strCache>
                <c:ptCount val="1"/>
                <c:pt idx="0">
                  <c:v>Suma de Vivienda existente</c:v>
                </c:pt>
              </c:strCache>
            </c:strRef>
          </c:tx>
          <c:spPr>
            <a:ln w="38100" cap="rnd">
              <a:solidFill>
                <a:srgbClr val="E97132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E97132">
                  <a:lumMod val="40000"/>
                  <a:lumOff val="60000"/>
                </a:srgbClr>
              </a:solidFill>
              <a:ln w="25400">
                <a:solidFill>
                  <a:srgbClr val="E97132">
                    <a:lumMod val="40000"/>
                    <a:lumOff val="6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Hoja1!$B$4:$B$30</c:f>
              <c:numCache>
                <c:formatCode>General</c:formatCode>
                <c:ptCount val="24"/>
                <c:pt idx="0">
                  <c:v>141</c:v>
                </c:pt>
                <c:pt idx="1">
                  <c:v>250</c:v>
                </c:pt>
                <c:pt idx="2">
                  <c:v>241</c:v>
                </c:pt>
                <c:pt idx="3">
                  <c:v>298</c:v>
                </c:pt>
                <c:pt idx="4">
                  <c:v>250</c:v>
                </c:pt>
                <c:pt idx="5">
                  <c:v>282</c:v>
                </c:pt>
                <c:pt idx="6">
                  <c:v>313</c:v>
                </c:pt>
                <c:pt idx="7">
                  <c:v>286</c:v>
                </c:pt>
                <c:pt idx="8">
                  <c:v>263</c:v>
                </c:pt>
                <c:pt idx="9">
                  <c:v>309</c:v>
                </c:pt>
                <c:pt idx="10">
                  <c:v>266</c:v>
                </c:pt>
                <c:pt idx="11">
                  <c:v>291</c:v>
                </c:pt>
                <c:pt idx="12">
                  <c:v>184</c:v>
                </c:pt>
                <c:pt idx="13">
                  <c:v>274</c:v>
                </c:pt>
                <c:pt idx="14">
                  <c:v>305</c:v>
                </c:pt>
                <c:pt idx="15">
                  <c:v>256</c:v>
                </c:pt>
                <c:pt idx="16">
                  <c:v>301</c:v>
                </c:pt>
                <c:pt idx="17">
                  <c:v>264</c:v>
                </c:pt>
                <c:pt idx="18">
                  <c:v>253</c:v>
                </c:pt>
                <c:pt idx="19">
                  <c:v>248</c:v>
                </c:pt>
                <c:pt idx="20">
                  <c:v>233</c:v>
                </c:pt>
                <c:pt idx="21">
                  <c:v>258</c:v>
                </c:pt>
                <c:pt idx="22">
                  <c:v>229</c:v>
                </c:pt>
                <c:pt idx="23">
                  <c:v>291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66-408A-8BBE-3F72D76B3370}"/>
            </c:ext>
          </c:extLst>
        </c:ser>
        <c:ser>
          <c:idx val="1"/>
          <c:order val="1"/>
          <c:tx>
            <c:strRef>
              <c:f>Hoja1!$C$3</c:f>
              <c:strCache>
                <c:ptCount val="1"/>
                <c:pt idx="0">
                  <c:v>Suma de Vivienda nueva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Hoja1!$C$4:$C$30</c:f>
              <c:numCache>
                <c:formatCode>General</c:formatCode>
                <c:ptCount val="24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  <c:pt idx="12">
                  <c:v>217</c:v>
                </c:pt>
                <c:pt idx="13">
                  <c:v>217</c:v>
                </c:pt>
                <c:pt idx="14">
                  <c:v>209</c:v>
                </c:pt>
                <c:pt idx="15">
                  <c:v>221</c:v>
                </c:pt>
                <c:pt idx="16">
                  <c:v>276</c:v>
                </c:pt>
                <c:pt idx="17">
                  <c:v>284</c:v>
                </c:pt>
                <c:pt idx="18">
                  <c:v>234</c:v>
                </c:pt>
                <c:pt idx="19">
                  <c:v>238</c:v>
                </c:pt>
                <c:pt idx="20">
                  <c:v>242</c:v>
                </c:pt>
                <c:pt idx="21">
                  <c:v>245</c:v>
                </c:pt>
                <c:pt idx="22">
                  <c:v>234</c:v>
                </c:pt>
                <c:pt idx="23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66-408A-8BBE-3F72D76B3370}"/>
            </c:ext>
          </c:extLst>
        </c:ser>
        <c:ser>
          <c:idx val="2"/>
          <c:order val="2"/>
          <c:tx>
            <c:strRef>
              <c:f>Hoja1!$D$3</c:f>
              <c:strCache>
                <c:ptCount val="1"/>
                <c:pt idx="0">
                  <c:v>Suma de Con disponibilidad de terreno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Hoja1!$D$4:$D$30</c:f>
              <c:numCache>
                <c:formatCode>General</c:formatCode>
                <c:ptCount val="24"/>
                <c:pt idx="0">
                  <c:v>19</c:v>
                </c:pt>
                <c:pt idx="1">
                  <c:v>19</c:v>
                </c:pt>
                <c:pt idx="2">
                  <c:v>9</c:v>
                </c:pt>
                <c:pt idx="3">
                  <c:v>7</c:v>
                </c:pt>
                <c:pt idx="4">
                  <c:v>12</c:v>
                </c:pt>
                <c:pt idx="5">
                  <c:v>24</c:v>
                </c:pt>
                <c:pt idx="6">
                  <c:v>37</c:v>
                </c:pt>
                <c:pt idx="7">
                  <c:v>30</c:v>
                </c:pt>
                <c:pt idx="8">
                  <c:v>22</c:v>
                </c:pt>
                <c:pt idx="9">
                  <c:v>16</c:v>
                </c:pt>
                <c:pt idx="10">
                  <c:v>13</c:v>
                </c:pt>
                <c:pt idx="11">
                  <c:v>14</c:v>
                </c:pt>
                <c:pt idx="12">
                  <c:v>12</c:v>
                </c:pt>
                <c:pt idx="13">
                  <c:v>2</c:v>
                </c:pt>
                <c:pt idx="14">
                  <c:v>2</c:v>
                </c:pt>
                <c:pt idx="15">
                  <c:v>6</c:v>
                </c:pt>
                <c:pt idx="16">
                  <c:v>7</c:v>
                </c:pt>
                <c:pt idx="17">
                  <c:v>18</c:v>
                </c:pt>
                <c:pt idx="18">
                  <c:v>19</c:v>
                </c:pt>
                <c:pt idx="19">
                  <c:v>14</c:v>
                </c:pt>
                <c:pt idx="20">
                  <c:v>15</c:v>
                </c:pt>
                <c:pt idx="21">
                  <c:v>18</c:v>
                </c:pt>
                <c:pt idx="22">
                  <c:v>17</c:v>
                </c:pt>
                <c:pt idx="23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A66-408A-8BBE-3F72D76B3370}"/>
            </c:ext>
          </c:extLst>
        </c:ser>
        <c:ser>
          <c:idx val="3"/>
          <c:order val="3"/>
          <c:tx>
            <c:strRef>
              <c:f>Hoja1!$E$3</c:f>
              <c:strCache>
                <c:ptCount val="1"/>
                <c:pt idx="0">
                  <c:v>Suma de Adquisición de suelo</c:v>
                </c:pt>
              </c:strCache>
            </c:strRef>
          </c:tx>
          <c:spPr>
            <a:ln w="38100" cap="rnd">
              <a:solidFill>
                <a:srgbClr val="FFD786">
                  <a:alpha val="96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Hoja1!$A$4:$A$30</c:f>
              <c:multiLvlStrCache>
                <c:ptCount val="24"/>
                <c:lvl>
                  <c:pt idx="0">
                    <c:v>enero</c:v>
                  </c:pt>
                  <c:pt idx="1">
                    <c:v>febrero</c:v>
                  </c:pt>
                  <c:pt idx="2">
                    <c:v>marzo</c:v>
                  </c:pt>
                  <c:pt idx="3">
                    <c:v>abril</c:v>
                  </c:pt>
                  <c:pt idx="4">
                    <c:v>mayo</c:v>
                  </c:pt>
                  <c:pt idx="5">
                    <c:v>junio</c:v>
                  </c:pt>
                  <c:pt idx="6">
                    <c:v>julio</c:v>
                  </c:pt>
                  <c:pt idx="7">
                    <c:v>agosto</c:v>
                  </c:pt>
                  <c:pt idx="8">
                    <c:v>septiembre</c:v>
                  </c:pt>
                  <c:pt idx="9">
                    <c:v>octubre</c:v>
                  </c:pt>
                  <c:pt idx="10">
                    <c:v>noviembre</c:v>
                  </c:pt>
                  <c:pt idx="11">
                    <c:v>diciembre</c:v>
                  </c:pt>
                  <c:pt idx="12">
                    <c:v>enero</c:v>
                  </c:pt>
                  <c:pt idx="13">
                    <c:v>febrero</c:v>
                  </c:pt>
                  <c:pt idx="14">
                    <c:v>marzo</c:v>
                  </c:pt>
                  <c:pt idx="15">
                    <c:v>abril</c:v>
                  </c:pt>
                  <c:pt idx="16">
                    <c:v>mayo</c:v>
                  </c:pt>
                  <c:pt idx="17">
                    <c:v>junio</c:v>
                  </c:pt>
                  <c:pt idx="18">
                    <c:v>julio</c:v>
                  </c:pt>
                  <c:pt idx="19">
                    <c:v>agosto</c:v>
                  </c:pt>
                  <c:pt idx="20">
                    <c:v>septiembre</c:v>
                  </c:pt>
                  <c:pt idx="21">
                    <c:v>octubre</c:v>
                  </c:pt>
                  <c:pt idx="22">
                    <c:v>noviembre</c:v>
                  </c:pt>
                  <c:pt idx="23">
                    <c:v>diciembre</c:v>
                  </c:pt>
                </c:lvl>
                <c:lvl>
                  <c:pt idx="0">
                    <c:v>2024</c:v>
                  </c:pt>
                  <c:pt idx="12">
                    <c:v>2025</c:v>
                  </c:pt>
                </c:lvl>
              </c:multiLvlStrCache>
            </c:multiLvlStrRef>
          </c:cat>
          <c:val>
            <c:numRef>
              <c:f>Hoja1!$E$4:$E$30</c:f>
              <c:numCache>
                <c:formatCode>General</c:formatCode>
                <c:ptCount val="24"/>
                <c:pt idx="0">
                  <c:v>3</c:v>
                </c:pt>
                <c:pt idx="1">
                  <c:v>7</c:v>
                </c:pt>
                <c:pt idx="2">
                  <c:v>4</c:v>
                </c:pt>
                <c:pt idx="3">
                  <c:v>5</c:v>
                </c:pt>
                <c:pt idx="4">
                  <c:v>3</c:v>
                </c:pt>
                <c:pt idx="5">
                  <c:v>7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7</c:v>
                </c:pt>
                <c:pt idx="10">
                  <c:v>3</c:v>
                </c:pt>
                <c:pt idx="11">
                  <c:v>5</c:v>
                </c:pt>
                <c:pt idx="12">
                  <c:v>7</c:v>
                </c:pt>
                <c:pt idx="13">
                  <c:v>6</c:v>
                </c:pt>
                <c:pt idx="14">
                  <c:v>0</c:v>
                </c:pt>
                <c:pt idx="15">
                  <c:v>2</c:v>
                </c:pt>
                <c:pt idx="16">
                  <c:v>6</c:v>
                </c:pt>
                <c:pt idx="17">
                  <c:v>4</c:v>
                </c:pt>
                <c:pt idx="18">
                  <c:v>4</c:v>
                </c:pt>
                <c:pt idx="19">
                  <c:v>5</c:v>
                </c:pt>
                <c:pt idx="20">
                  <c:v>4</c:v>
                </c:pt>
                <c:pt idx="21">
                  <c:v>4</c:v>
                </c:pt>
                <c:pt idx="22">
                  <c:v>3</c:v>
                </c:pt>
                <c:pt idx="23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A66-408A-8BBE-3F72D76B3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1104"/>
        <c:axId val="1348962064"/>
      </c:lineChart>
      <c:catAx>
        <c:axId val="134896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2064"/>
        <c:crosses val="autoZero"/>
        <c:auto val="1"/>
        <c:lblAlgn val="ctr"/>
        <c:lblOffset val="100"/>
        <c:noMultiLvlLbl val="0"/>
      </c:catAx>
      <c:valAx>
        <c:axId val="13489620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1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[financiamiento_192025121818pm.xls]Hoja2!TablaDinámica5</c:name>
    <c:fmtId val="7"/>
  </c:pivotSource>
  <c:chart>
    <c:autoTitleDeleted val="0"/>
    <c:pivotFmts>
      <c:pivotFmt>
        <c:idx val="0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2"/>
            </a:solidFill>
            <a:ln w="9525">
              <a:solidFill>
                <a:schemeClr val="accent2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 w="28575" cap="rnd">
            <a:solidFill>
              <a:schemeClr val="accent1"/>
            </a:solidFill>
            <a:round/>
          </a:ln>
          <a:effectLst/>
        </c:spPr>
        <c:marker>
          <c:symbol val="circle"/>
          <c:size val="5"/>
          <c:spPr>
            <a:solidFill>
              <a:schemeClr val="accent3"/>
            </a:solidFill>
            <a:ln w="9525">
              <a:solidFill>
                <a:schemeClr val="accent3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MX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lineChart>
        <c:grouping val="standard"/>
        <c:varyColors val="0"/>
        <c:ser>
          <c:idx val="0"/>
          <c:order val="0"/>
          <c:tx>
            <c:strRef>
              <c:f>Hoja2!$B$1:$B$2</c:f>
              <c:strCache>
                <c:ptCount val="1"/>
                <c:pt idx="0">
                  <c:v>2023</c:v>
                </c:pt>
              </c:strCache>
            </c:strRef>
          </c:tx>
          <c:spPr>
            <a:ln w="38100" cap="rnd">
              <a:solidFill>
                <a:srgbClr val="0E2841">
                  <a:lumMod val="10000"/>
                  <a:lumOff val="9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10000"/>
                  <a:lumOff val="90000"/>
                </a:srgbClr>
              </a:solidFill>
              <a:ln w="25400">
                <a:solidFill>
                  <a:srgbClr val="0E2841">
                    <a:lumMod val="10000"/>
                    <a:lumOff val="9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Hoja2!$B$3:$B$15</c:f>
              <c:numCache>
                <c:formatCode>General</c:formatCode>
                <c:ptCount val="12"/>
                <c:pt idx="0">
                  <c:v>281</c:v>
                </c:pt>
                <c:pt idx="1">
                  <c:v>265</c:v>
                </c:pt>
                <c:pt idx="2">
                  <c:v>303</c:v>
                </c:pt>
                <c:pt idx="3">
                  <c:v>227</c:v>
                </c:pt>
                <c:pt idx="4">
                  <c:v>270</c:v>
                </c:pt>
                <c:pt idx="5">
                  <c:v>295</c:v>
                </c:pt>
                <c:pt idx="6">
                  <c:v>192</c:v>
                </c:pt>
                <c:pt idx="7">
                  <c:v>239</c:v>
                </c:pt>
                <c:pt idx="8">
                  <c:v>190</c:v>
                </c:pt>
                <c:pt idx="9">
                  <c:v>214</c:v>
                </c:pt>
                <c:pt idx="10">
                  <c:v>225</c:v>
                </c:pt>
                <c:pt idx="11">
                  <c:v>257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3E-47C3-AC23-F53E9CE1198B}"/>
            </c:ext>
          </c:extLst>
        </c:ser>
        <c:ser>
          <c:idx val="1"/>
          <c:order val="1"/>
          <c:tx>
            <c:strRef>
              <c:f>Hoja2!$C$1:$C$2</c:f>
              <c:strCache>
                <c:ptCount val="1"/>
                <c:pt idx="0">
                  <c:v>2024</c:v>
                </c:pt>
              </c:strCache>
            </c:strRef>
          </c:tx>
          <c:spPr>
            <a:ln w="38100" cap="rnd">
              <a:solidFill>
                <a:srgbClr val="FFD78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D786"/>
              </a:solidFill>
              <a:ln w="25400">
                <a:solidFill>
                  <a:srgbClr val="FFD78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Hoja2!$C$3:$C$15</c:f>
              <c:numCache>
                <c:formatCode>General</c:formatCode>
                <c:ptCount val="12"/>
                <c:pt idx="0">
                  <c:v>210</c:v>
                </c:pt>
                <c:pt idx="1">
                  <c:v>201</c:v>
                </c:pt>
                <c:pt idx="2">
                  <c:v>221</c:v>
                </c:pt>
                <c:pt idx="3">
                  <c:v>212</c:v>
                </c:pt>
                <c:pt idx="4">
                  <c:v>223</c:v>
                </c:pt>
                <c:pt idx="5">
                  <c:v>272</c:v>
                </c:pt>
                <c:pt idx="6">
                  <c:v>204</c:v>
                </c:pt>
                <c:pt idx="7">
                  <c:v>256</c:v>
                </c:pt>
                <c:pt idx="8">
                  <c:v>260</c:v>
                </c:pt>
                <c:pt idx="9">
                  <c:v>236</c:v>
                </c:pt>
                <c:pt idx="10">
                  <c:v>268</c:v>
                </c:pt>
                <c:pt idx="11">
                  <c:v>251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3E-47C3-AC23-F53E9CE1198B}"/>
            </c:ext>
          </c:extLst>
        </c:ser>
        <c:ser>
          <c:idx val="2"/>
          <c:order val="2"/>
          <c:tx>
            <c:strRef>
              <c:f>Hoja2!$D$1:$D$2</c:f>
              <c:strCache>
                <c:ptCount val="1"/>
                <c:pt idx="0">
                  <c:v>2025</c:v>
                </c:pt>
              </c:strCache>
            </c:strRef>
          </c:tx>
          <c:spPr>
            <a:ln w="38100" cap="rnd">
              <a:solidFill>
                <a:srgbClr val="4EA72E">
                  <a:lumMod val="20000"/>
                  <a:lumOff val="8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20000"/>
                  <a:lumOff val="80000"/>
                </a:srgbClr>
              </a:solidFill>
              <a:ln w="25400">
                <a:solidFill>
                  <a:srgbClr val="4EA72E">
                    <a:lumMod val="20000"/>
                    <a:lumOff val="80000"/>
                  </a:srgb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 panose="0200000000000000000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Hoja2!$A$3:$A$15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Hoja2!$D$3:$D$15</c:f>
              <c:numCache>
                <c:formatCode>General</c:formatCode>
                <c:ptCount val="12"/>
                <c:pt idx="0">
                  <c:v>217</c:v>
                </c:pt>
                <c:pt idx="1">
                  <c:v>217</c:v>
                </c:pt>
                <c:pt idx="2">
                  <c:v>209</c:v>
                </c:pt>
                <c:pt idx="3">
                  <c:v>221</c:v>
                </c:pt>
                <c:pt idx="4">
                  <c:v>276</c:v>
                </c:pt>
                <c:pt idx="5">
                  <c:v>284</c:v>
                </c:pt>
                <c:pt idx="6">
                  <c:v>234</c:v>
                </c:pt>
                <c:pt idx="7">
                  <c:v>238</c:v>
                </c:pt>
                <c:pt idx="8">
                  <c:v>242</c:v>
                </c:pt>
                <c:pt idx="9">
                  <c:v>245</c:v>
                </c:pt>
                <c:pt idx="10">
                  <c:v>234</c:v>
                </c:pt>
                <c:pt idx="11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3E-47C3-AC23-F53E9CE119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8963504"/>
        <c:axId val="1348960624"/>
      </c:lineChart>
      <c:catAx>
        <c:axId val="1348963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0624"/>
        <c:crosses val="autoZero"/>
        <c:auto val="1"/>
        <c:lblAlgn val="ctr"/>
        <c:lblOffset val="100"/>
        <c:noMultiLvlLbl val="0"/>
      </c:catAx>
      <c:valAx>
        <c:axId val="1348960624"/>
        <c:scaling>
          <c:orientation val="minMax"/>
          <c:max val="310"/>
          <c:min val="18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 panose="02000000000000000000"/>
                <a:ea typeface="+mn-ea"/>
                <a:cs typeface="+mn-cs"/>
              </a:defRPr>
            </a:pPr>
            <a:endParaRPr lang="es-MX"/>
          </a:p>
        </c:txPr>
        <c:crossAx val="134896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86D2AE82-5FCB-4621-85A2-A1542D42B399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1F8EEF1-7FC2-4F58-91AE-29F4DF16572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5870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BF621-0428-7A4D-BCF0-D11711F87D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B2969B5-EFD0-7323-4080-F02614660F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638FA9A-CA1B-3EC3-7B3D-C455332F5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BA1D2C-31E4-6B12-CFE4-C2DB0A3443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7568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9AD715-844A-B406-E467-9DAA59535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F6A31B8-FF79-CC96-B077-71154EBD16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2286B44-0B07-914E-921B-BE56314150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179D66C-377F-F959-1ABC-309EDFB4AE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86965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055654-B57F-E522-7A61-BFC09617A6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158D536-F0F9-B45F-CBBC-C2E47306C3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06EF495-4C2B-C542-3F33-57B862515C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1ABE59-E2AC-62DB-B755-6F61398F32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53342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50459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D5F4D-9BAD-6FDB-B130-CE2B440CD0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D07475D9-CF3E-F1B2-1994-BDD4547BCA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413844A4-F4AC-5941-E619-BF46757594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40EE3F6-D6D1-4CD8-A6E3-311DD74400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14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43276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9A2F40-8081-5282-CBC9-CE1AADE223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E435FD3-01FE-0075-767A-CDF51BF61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A172C1D-08B6-6A50-8923-F877069C43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32E33EE-0E71-1E37-D881-6CC9FA3D2A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83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920F2-BD8F-6BB5-055F-808BB6706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F7DB93CD-8993-E792-3034-DABAF8AD51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A09A905-02B3-9744-AA88-487D0F3590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5CD093F-D31D-7F62-E8A0-DE6BCBDE41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38625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18664D-CBBF-652E-2D53-936559571C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71F82CC-E101-9BCD-A002-93DDF8D703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D909AAA-9656-9C9D-CA7C-C300AF7AB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6217786-65D3-0280-F3E5-06ED8ABC69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4174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5D52A3-8A3C-3996-08C1-5BD0AC6F5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D764920-F2B4-A489-32E9-C8BD9C6C20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31CFBB6-F681-D6AC-1A10-6CDC7A7097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2ABFEEC-038C-1ED3-BD4C-B3590C38D2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0162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0A17-4472-6E03-71C2-5E25B3520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0FBF5C53-24AC-1803-A99D-2183FC215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5DA356E-E212-DCBA-BDEE-71848B2404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B776DDE-BA99-79E7-300E-DB7E5BF7D1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6255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3A1301-4882-5F65-D240-64C988519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1B29C30-DD6B-37D6-F0E3-A810F5C248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B1DAA37E-1611-FF5C-F8F7-801E564153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3C0E2E-E3B5-9C84-2E0D-ED19DC568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9781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F2349A-07DD-F057-D350-BB1EE9F746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7E01A3B-AAB3-419D-B52A-F25B6D86F6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71FF824-9EB0-6484-113D-F74B13951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26406E-0F73-0908-EF60-16D0A606D7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8831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6E189F-C299-FAF2-3FEA-BBE326418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22918C1-C103-28D0-B156-46C5DF7CBF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F56C3F3-160A-8C1C-F09F-4F861BCA26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C6AED95-0F94-581D-B873-7A8D026319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F8EEF1-7FC2-4F58-91AE-29F4DF16572C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934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C198D5-98E1-9059-B86A-5EB2D6B98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0B325DE-070A-E319-AF25-BF8C9A18C3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CF48CD-B9A8-8282-5713-2E1AEF20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9D3191-F555-6921-DE6B-E29C33297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CD5E1C-D17B-ABF6-F56D-DC42AD51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313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B3808F-2A61-3BB8-2ABC-68CFC9684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C56382-085A-2EB9-EFFD-960FF978E5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4A339F-3560-1402-A96B-3CE97BAC1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AD96900-9CFD-41F5-0331-9F7D18464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9556B-5EA7-0C8C-3B00-2CCBCF24E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953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8E1D5FB-FB03-5257-EBDD-91D0AC910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AAEA9E-93EF-74C5-1047-B451817BC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F530CA-6636-1BE8-B5C5-8D44E57DD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0E9A44-8CBC-E8AE-F680-7239EC00D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9AAB7D-A203-7F3C-6EE0-925D454D7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7576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606806" y="6476693"/>
            <a:ext cx="978390" cy="218763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765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334877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74144F-AB40-32EB-5453-ABD7E76D3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55EBA7-D699-AF2F-0727-CF6F33CDD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D66511-B79E-C231-4B32-98812BB85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A415593-40A1-85AC-A483-40018BCF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FFA6DD-AF4A-D51A-070E-C031D5DF1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8566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8B9F5C-B0D7-8CF8-E30B-7C11A3CDF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C6275F-BA7F-60CB-B67A-BF96B6915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600C97-DA3F-AB59-0CF5-A7A362972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B5E1C2-2024-6C00-7F80-D419CB146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1D7698-AC1B-E0CA-FA7D-1AD04B124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6208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93CAF4-682C-2A05-E770-A0DBA1AA0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584361-B493-C0B2-58A5-833C74012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A66D7C-00B1-E23B-27C7-CAE3364F98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FEF200F-090E-126C-5447-595010BA8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6FC0347-6538-36D8-5CBA-DC8DE2F38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588D9F-0294-1BF3-450C-FEF60A15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216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37EB4-8996-576A-E504-AE383CC4F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BA20DD-73F0-6D40-0A4F-F3D69D0D46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06C29E-48AD-7E17-1E26-F67514C54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ED0F58C-CC44-14C9-808D-0DE1FAE37F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2CF644-E31A-E345-8162-E1E420475B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B9DD959-22E2-B634-887E-CEFC6FD8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8F15D4E-BE4B-9486-8046-5DEF048B1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F24D49D-9B54-E761-AF50-6DAE46AF0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6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12D74-22FD-EB17-B497-7D03DA058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D520D-0420-C9E4-6C5F-86F40412E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500A011-01C8-5227-2390-F2116019E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F71244-0456-989B-1266-EA7A22C00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5055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2FC666-039D-A338-4E7E-2CFD346E1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0BD75FE-A03F-8DB7-0FB7-E60BB07C3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CFD5609-D469-5BB4-4AB1-0C380EAF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662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99F91-7BC0-A80B-AC64-CAAADCB60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69850D6-9649-60DB-F3A0-DF6F2D203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377DE7-FA35-C5DE-64DD-D75677120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A90E752-A90E-7CB6-9CB0-007EE33BD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7998F6-0F72-5DC1-F9B8-5D8ED5B15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CA7375-4477-3AC1-A8B4-805808A0F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491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4934C4-A69C-018B-74E4-35B372A5A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8489959-8AF5-633E-9A30-9484BAC0D7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5D132E-DF43-21DE-8C1C-79DCC545A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2AF18D-4E7C-24D1-4A6D-CED198A0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8AFB3F-2478-1264-0D37-57CEAFE86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B63AAB1-B6B3-BC04-F563-D11C2E9E5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8816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6A1DB1-FC12-19B3-6CD8-7DBB850F7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3E2B26-EAD2-EDAF-864A-D9881DF82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60FBAE-E6CC-FFD3-3D55-FA98C8A970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864460-B6CB-4CDF-A540-1338C70AF878}" type="datetimeFigureOut">
              <a:rPr lang="es-MX" smtClean="0"/>
              <a:t>28/10/2025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68C647-38F1-E0AA-6068-C84D973C7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703DA3-1C06-145B-AB02-DC37C1EA6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2EB900-5128-4ED8-B324-ACAD4B32440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707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niiv.sedatu.gob.mx/Reporte/Datos_abiertos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98F793-2A64-D815-DFFC-DE4709F7E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2AEFBF3-24F0-61C4-6EAA-E07984398C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0158952"/>
              </p:ext>
            </p:extLst>
          </p:nvPr>
        </p:nvGraphicFramePr>
        <p:xfrm>
          <a:off x="199901" y="1686297"/>
          <a:ext cx="11131293" cy="456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E1958EE-2580-599F-5E58-143A7B0BAD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6286540"/>
              </p:ext>
            </p:extLst>
          </p:nvPr>
        </p:nvGraphicFramePr>
        <p:xfrm>
          <a:off x="692746" y="4144488"/>
          <a:ext cx="10731316" cy="1834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DC5887F2-7207-5A70-B1D2-1D81F19EB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4C97339-7B96-0319-31FF-BF7F681A91C8}"/>
              </a:ext>
            </a:extLst>
          </p:cNvPr>
          <p:cNvSpPr txBox="1"/>
          <p:nvPr/>
        </p:nvSpPr>
        <p:spPr bwMode="auto">
          <a:xfrm>
            <a:off x="883665" y="575413"/>
            <a:ext cx="10447529" cy="70069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44AB63B-C1A1-8489-FBE9-F8A0F59C754A}"/>
              </a:ext>
            </a:extLst>
          </p:cNvPr>
          <p:cNvSpPr txBox="1"/>
          <p:nvPr/>
        </p:nvSpPr>
        <p:spPr bwMode="auto">
          <a:xfrm>
            <a:off x="0" y="1122348"/>
            <a:ext cx="12192000" cy="47243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León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E5FCFB1-99A6-6016-94AD-E040CB803EA0}"/>
              </a:ext>
            </a:extLst>
          </p:cNvPr>
          <p:cNvSpPr txBox="1"/>
          <p:nvPr/>
        </p:nvSpPr>
        <p:spPr>
          <a:xfrm>
            <a:off x="708561" y="6240474"/>
            <a:ext cx="10622633" cy="4724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08F4683-5CA5-2160-456C-70778A789575}"/>
              </a:ext>
            </a:extLst>
          </p:cNvPr>
          <p:cNvSpPr txBox="1"/>
          <p:nvPr/>
        </p:nvSpPr>
        <p:spPr bwMode="auto">
          <a:xfrm>
            <a:off x="10979646" y="4262973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Total</a:t>
            </a:r>
            <a:endParaRPr lang="es-ES_tradnl" sz="1588" b="1" dirty="0">
              <a:solidFill>
                <a:schemeClr val="tx2">
                  <a:lumMod val="25000"/>
                  <a:lumOff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C1F8D5D-A74C-FCDC-6A31-BEEFC8086751}"/>
              </a:ext>
            </a:extLst>
          </p:cNvPr>
          <p:cNvSpPr txBox="1"/>
          <p:nvPr/>
        </p:nvSpPr>
        <p:spPr bwMode="auto">
          <a:xfrm>
            <a:off x="10979646" y="4832621"/>
            <a:ext cx="124909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rgbClr val="F3B700"/>
                </a:solidFill>
                <a:latin typeface="Lato" panose="020F0502020204030203" pitchFamily="34" charset="77"/>
                <a:ea typeface="Roboto Th" pitchFamily="2" charset="0"/>
              </a:rPr>
              <a:t>Viv. nueva</a:t>
            </a:r>
            <a:endParaRPr lang="es-ES_tradnl" sz="1588" b="1" dirty="0">
              <a:solidFill>
                <a:schemeClr val="bg1">
                  <a:lumMod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8EFBE236-56E3-3BE0-1405-73C45F1F2098}"/>
              </a:ext>
            </a:extLst>
          </p:cNvPr>
          <p:cNvSpPr txBox="1"/>
          <p:nvPr/>
        </p:nvSpPr>
        <p:spPr bwMode="auto">
          <a:xfrm>
            <a:off x="10991106" y="5507550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Lotes</a:t>
            </a:r>
            <a:endParaRPr lang="es-ES_tradnl" sz="1588" b="1" dirty="0">
              <a:solidFill>
                <a:schemeClr val="accent2">
                  <a:lumMod val="40000"/>
                  <a:lumOff val="6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6FC71F1-DE5E-8E59-65A2-271DF790D142}"/>
              </a:ext>
            </a:extLst>
          </p:cNvPr>
          <p:cNvSpPr txBox="1"/>
          <p:nvPr/>
        </p:nvSpPr>
        <p:spPr bwMode="auto">
          <a:xfrm>
            <a:off x="10979646" y="5126224"/>
            <a:ext cx="105237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Reventa</a:t>
            </a:r>
            <a:endParaRPr lang="es-ES_tradnl" sz="1588" b="1" dirty="0">
              <a:solidFill>
                <a:schemeClr val="accent6">
                  <a:lumMod val="60000"/>
                  <a:lumOff val="4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1736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1F01-73C8-0298-70D4-2015F4BC0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1A1E9F67-7736-DF43-C0E6-03392855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1EB730C-F708-2E40-654E-22FF87A315DF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D491038-6DDA-845B-4A7D-A17F67E1A69F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Terrenos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FCF8F46-D6B4-83DA-9E4F-9D1E0352CAE7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5EF74F-4790-A387-4CB3-2414EA442566}"/>
              </a:ext>
            </a:extLst>
          </p:cNvPr>
          <p:cNvSpPr txBox="1"/>
          <p:nvPr/>
        </p:nvSpPr>
        <p:spPr bwMode="auto">
          <a:xfrm>
            <a:off x="10848008" y="318754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15C2ED3-A6BE-70AC-1A3E-5E25E67C9C78}"/>
              </a:ext>
            </a:extLst>
          </p:cNvPr>
          <p:cNvSpPr txBox="1"/>
          <p:nvPr/>
        </p:nvSpPr>
        <p:spPr bwMode="auto">
          <a:xfrm>
            <a:off x="10848008" y="383185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5F31152-8DE3-5B2D-1768-D65253345466}"/>
              </a:ext>
            </a:extLst>
          </p:cNvPr>
          <p:cNvSpPr txBox="1"/>
          <p:nvPr/>
        </p:nvSpPr>
        <p:spPr bwMode="auto">
          <a:xfrm>
            <a:off x="10848008" y="35097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A54A4C7-D835-A2ED-4443-581AAB80DCDB}"/>
              </a:ext>
            </a:extLst>
          </p:cNvPr>
          <p:cNvSpPr txBox="1"/>
          <p:nvPr/>
        </p:nvSpPr>
        <p:spPr bwMode="auto">
          <a:xfrm>
            <a:off x="10848008" y="4656694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8F270DC-8D04-22E7-E7FE-8EF3B3FE6425}"/>
              </a:ext>
            </a:extLst>
          </p:cNvPr>
          <p:cNvSpPr txBox="1"/>
          <p:nvPr/>
        </p:nvSpPr>
        <p:spPr bwMode="auto">
          <a:xfrm>
            <a:off x="10848008" y="5041758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A042BBF2-3C48-5716-E498-09EFB339AE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4918165"/>
              </p:ext>
            </p:extLst>
          </p:nvPr>
        </p:nvGraphicFramePr>
        <p:xfrm>
          <a:off x="1" y="1275259"/>
          <a:ext cx="10995948" cy="52014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31528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C183-16CF-BED9-7A91-52D68858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EF8DE9AA-E03C-3575-1F75-F021D2935CB0}"/>
              </a:ext>
            </a:extLst>
          </p:cNvPr>
          <p:cNvGraphicFramePr>
            <a:graphicFrameLocks noGrp="1" noDrilldown="1" noMove="1" noResize="1"/>
          </p:cNvGraphicFramePr>
          <p:nvPr>
            <p:extLst>
              <p:ext uri="{D42A27DB-BD31-4B8C-83A1-F6EECF244321}">
                <p14:modId xmlns:p14="http://schemas.microsoft.com/office/powerpoint/2010/main" val="3990020971"/>
              </p:ext>
            </p:extLst>
          </p:nvPr>
        </p:nvGraphicFramePr>
        <p:xfrm>
          <a:off x="1" y="1275259"/>
          <a:ext cx="10995948" cy="50745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9AA130B2-0782-69CD-709F-FDCFCBCF3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2C7C7A3-2B65-5FA2-8FF7-BF5285E0C2C0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6D106B-B95A-C772-FFCF-32FE75F35B16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Terrenos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9ACBCCF-EEC2-78C7-E2C6-8568D0E0C60D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125AA05-55D7-20D9-1164-447D6C51D179}"/>
              </a:ext>
            </a:extLst>
          </p:cNvPr>
          <p:cNvSpPr txBox="1"/>
          <p:nvPr/>
        </p:nvSpPr>
        <p:spPr bwMode="auto">
          <a:xfrm>
            <a:off x="10848008" y="318754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769765-645C-3BB1-F538-59DF3417421A}"/>
              </a:ext>
            </a:extLst>
          </p:cNvPr>
          <p:cNvSpPr txBox="1"/>
          <p:nvPr/>
        </p:nvSpPr>
        <p:spPr bwMode="auto">
          <a:xfrm>
            <a:off x="10848008" y="383185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DBEDE20-BF7B-064A-4E23-6A7CA8A34AB9}"/>
              </a:ext>
            </a:extLst>
          </p:cNvPr>
          <p:cNvSpPr txBox="1"/>
          <p:nvPr/>
        </p:nvSpPr>
        <p:spPr bwMode="auto">
          <a:xfrm>
            <a:off x="10848008" y="35097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99AA59B9-0363-11E7-328E-55A6796CFDD6}"/>
              </a:ext>
            </a:extLst>
          </p:cNvPr>
          <p:cNvSpPr txBox="1"/>
          <p:nvPr/>
        </p:nvSpPr>
        <p:spPr bwMode="auto">
          <a:xfrm>
            <a:off x="10664711" y="2722507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EA3644F-C641-75BF-5F5E-D1B96D11AE26}"/>
              </a:ext>
            </a:extLst>
          </p:cNvPr>
          <p:cNvSpPr txBox="1"/>
          <p:nvPr/>
        </p:nvSpPr>
        <p:spPr bwMode="auto">
          <a:xfrm>
            <a:off x="10664712" y="2435241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44890B7-A34B-AB04-6831-8AC1EDEF39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6001231"/>
              </p:ext>
            </p:extLst>
          </p:nvPr>
        </p:nvGraphicFramePr>
        <p:xfrm>
          <a:off x="189571" y="968959"/>
          <a:ext cx="10806378" cy="36408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84153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3F8BB-0B4B-4154-D1D6-62C3A712F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4494F143-01FB-07E6-9439-AE6A471AA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6039302-C984-4BB5-E72C-036375A190BD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08D791-FC2A-BFB9-4E4B-BE836A784B5F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BE7BA659-754A-423D-B73E-8D5E64964700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</a:t>
            </a:r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  <a:hlinkClick r:id="rId2"/>
              </a:rPr>
              <a:t>https://sniiv.sedatu.gob.mx/Reporte/Datos_abiertos</a:t>
            </a:r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11" name="Tabla 10">
            <a:extLst>
              <a:ext uri="{FF2B5EF4-FFF2-40B4-BE49-F238E27FC236}">
                <a16:creationId xmlns:a16="http://schemas.microsoft.com/office/drawing/2014/main" id="{CF33E450-5599-50D9-DDBE-7D212667C5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57254"/>
              </p:ext>
            </p:extLst>
          </p:nvPr>
        </p:nvGraphicFramePr>
        <p:xfrm>
          <a:off x="89209" y="1548873"/>
          <a:ext cx="11250096" cy="3736804"/>
        </p:xfrm>
        <a:graphic>
          <a:graphicData uri="http://schemas.openxmlformats.org/drawingml/2006/table">
            <a:tbl>
              <a:tblPr/>
              <a:tblGrid>
                <a:gridCol w="1764000">
                  <a:extLst>
                    <a:ext uri="{9D8B030D-6E8A-4147-A177-3AD203B41FA5}">
                      <a16:colId xmlns:a16="http://schemas.microsoft.com/office/drawing/2014/main" val="1387670847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44135343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026256229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674070157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77117675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733558902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482244892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21334064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900044415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3031122803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141186216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693910171"/>
                    </a:ext>
                  </a:extLst>
                </a:gridCol>
                <a:gridCol w="790508">
                  <a:extLst>
                    <a:ext uri="{9D8B030D-6E8A-4147-A177-3AD203B41FA5}">
                      <a16:colId xmlns:a16="http://schemas.microsoft.com/office/drawing/2014/main" val="228921001"/>
                    </a:ext>
                  </a:extLst>
                </a:gridCol>
              </a:tblGrid>
              <a:tr h="4255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2024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2025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% 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6681066"/>
                  </a:ext>
                </a:extLst>
              </a:tr>
              <a:tr h="42556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s-MX" sz="1200" b="0" i="0" u="none" strike="noStrike" dirty="0">
                        <a:solidFill>
                          <a:srgbClr val="000000"/>
                        </a:solidFill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</a:endParaRP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III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IV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1251341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REVENTA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632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830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862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866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763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821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734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778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-15%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52771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MX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Vivienda nueva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632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707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720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755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643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781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714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771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10%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-1%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551749"/>
                  </a:ext>
                </a:extLst>
              </a:tr>
              <a:tr h="1028408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Disponibilidad de terreno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47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89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16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31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48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55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-66%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-28%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-46%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28%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600886"/>
                  </a:ext>
                </a:extLst>
              </a:tr>
              <a:tr h="619092">
                <a:tc>
                  <a:txBody>
                    <a:bodyPr/>
                    <a:lstStyle/>
                    <a:p>
                      <a:pPr marL="108000" algn="l" fontAlgn="b">
                        <a:buNone/>
                      </a:pPr>
                      <a:r>
                        <a:rPr lang="es-E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Adquisición de suelo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14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8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15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12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13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>
                          <a:solidFill>
                            <a:srgbClr val="000000"/>
                          </a:solidFill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</a:rPr>
                        <a:t>11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-7%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78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-20%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63%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E29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s-MX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Roboto Th" panose="02000000000000000000"/>
                          <a:ea typeface="Roboto Thin" panose="02000000000000000000" pitchFamily="2" charset="0"/>
                        </a:rPr>
                        <a:t>-27%</a:t>
                      </a:r>
                    </a:p>
                  </a:txBody>
                  <a:tcPr marL="4572" marR="4572" marT="457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9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686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085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29236-4F85-9EA7-0FEA-7D91BF162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026176B1-4504-BBAA-1D0B-311861529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F59D07B-2015-671B-A572-80C3655C7983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3102CB-EB6C-E41E-AEDE-7CEE1D81E74A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A86EFA-DBBD-9108-6C24-01E11F6C9036}"/>
              </a:ext>
            </a:extLst>
          </p:cNvPr>
          <p:cNvSpPr txBox="1"/>
          <p:nvPr/>
        </p:nvSpPr>
        <p:spPr>
          <a:xfrm>
            <a:off x="422035" y="6002521"/>
            <a:ext cx="10011256" cy="6624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Económica. Hasta 118 UMA, Popular. Mayor a 118 UMA hasta 200 UMA ,Tradicional. Mayor a 200 UMA hasta 350 UMA, Media. Mayor a 350 UMA hasta 750 UMA, Residencial. Mayor a 750 UMA hasta 1,500 UMA, Residencial plus. Mayor a 1,500 UMA, Valor UMA a pesos 2025 </a:t>
            </a:r>
            <a:r>
              <a:rPr lang="pt-BR" sz="1235" i="1" dirty="0" err="1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diaria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 $113.14;</a:t>
            </a:r>
            <a:endParaRPr lang="es-ES" sz="1235" i="1" dirty="0">
              <a:solidFill>
                <a:schemeClr val="bg1">
                  <a:lumMod val="65000"/>
                </a:schemeClr>
              </a:solidFill>
              <a:latin typeface="Playfair Display" panose="00000500000000000000" pitchFamily="50" charset="0"/>
            </a:endParaRPr>
          </a:p>
        </p:txBody>
      </p:sp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5F66AAE5-03AC-90B5-6669-BDD1B93AE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5118953"/>
              </p:ext>
            </p:extLst>
          </p:nvPr>
        </p:nvGraphicFramePr>
        <p:xfrm>
          <a:off x="-1" y="1170877"/>
          <a:ext cx="9239295" cy="4801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A48BB6EE-1E53-4FA0-D075-8FA78DEF3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629221"/>
              </p:ext>
            </p:extLst>
          </p:nvPr>
        </p:nvGraphicFramePr>
        <p:xfrm>
          <a:off x="9080500" y="5240065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8482542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625927990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Economica</a:t>
                      </a:r>
                      <a:endParaRPr lang="es-MX" sz="1400" b="0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032238"/>
                  </a:ext>
                </a:extLst>
              </a:tr>
            </a:tbl>
          </a:graphicData>
        </a:graphic>
      </p:graphicFrame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1086D263-0337-A51B-5865-E1C4456C07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171497"/>
              </p:ext>
            </p:extLst>
          </p:nvPr>
        </p:nvGraphicFramePr>
        <p:xfrm>
          <a:off x="9080499" y="4954218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273149971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126574917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Residencial +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87783"/>
                  </a:ext>
                </a:extLst>
              </a:tr>
            </a:tbl>
          </a:graphicData>
        </a:graphic>
      </p:graphicFrame>
      <p:graphicFrame>
        <p:nvGraphicFramePr>
          <p:cNvPr id="37" name="Tabla 36">
            <a:extLst>
              <a:ext uri="{FF2B5EF4-FFF2-40B4-BE49-F238E27FC236}">
                <a16:creationId xmlns:a16="http://schemas.microsoft.com/office/drawing/2014/main" id="{151DA1BB-9967-2D7C-F595-6303483E2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064873"/>
              </p:ext>
            </p:extLst>
          </p:nvPr>
        </p:nvGraphicFramePr>
        <p:xfrm>
          <a:off x="9080498" y="4681894"/>
          <a:ext cx="3136933" cy="338956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760897187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555198042"/>
                    </a:ext>
                  </a:extLst>
                </a:gridCol>
              </a:tblGrid>
              <a:tr h="33895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Popular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95649"/>
                  </a:ext>
                </a:extLst>
              </a:tr>
            </a:tbl>
          </a:graphicData>
        </a:graphic>
      </p:graphicFrame>
      <p:graphicFrame>
        <p:nvGraphicFramePr>
          <p:cNvPr id="38" name="Tabla 37">
            <a:extLst>
              <a:ext uri="{FF2B5EF4-FFF2-40B4-BE49-F238E27FC236}">
                <a16:creationId xmlns:a16="http://schemas.microsoft.com/office/drawing/2014/main" id="{C180A621-1FEA-A26F-CC6F-6A020CE512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102869"/>
              </p:ext>
            </p:extLst>
          </p:nvPr>
        </p:nvGraphicFramePr>
        <p:xfrm>
          <a:off x="9080498" y="424398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11048520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780570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Tradional</a:t>
                      </a:r>
                      <a:endParaRPr lang="es-MX" sz="1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633418"/>
                  </a:ext>
                </a:extLst>
              </a:tr>
            </a:tbl>
          </a:graphicData>
        </a:graphic>
      </p:graphicFrame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EBA5163C-EA01-049E-187A-EAFC616DA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185979"/>
              </p:ext>
            </p:extLst>
          </p:nvPr>
        </p:nvGraphicFramePr>
        <p:xfrm>
          <a:off x="9080498" y="3471578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37506730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378205173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079420"/>
                  </a:ext>
                </a:extLst>
              </a:tr>
            </a:tbl>
          </a:graphicData>
        </a:graphic>
      </p:graphicFrame>
      <p:graphicFrame>
        <p:nvGraphicFramePr>
          <p:cNvPr id="41" name="Tabla 40">
            <a:extLst>
              <a:ext uri="{FF2B5EF4-FFF2-40B4-BE49-F238E27FC236}">
                <a16:creationId xmlns:a16="http://schemas.microsoft.com/office/drawing/2014/main" id="{077BCD2C-0F27-1E4C-A6F5-58D581A73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470324"/>
              </p:ext>
            </p:extLst>
          </p:nvPr>
        </p:nvGraphicFramePr>
        <p:xfrm>
          <a:off x="9080498" y="385280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2170734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313961454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rgbClr val="FFD786"/>
                          </a:solidFill>
                          <a:effectLst/>
                          <a:latin typeface="Lato" panose="020F0502020204030203" pitchFamily="34" charset="0"/>
                        </a:rPr>
                        <a:t>Residencial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88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682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D5975-FF90-4308-18B4-F1D19672A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7E15E115-6B4C-BEF0-EDAE-0493955CB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D0E36B0-88EF-0A0A-45CB-4904069577F5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87909E-428A-0F2E-E64C-612DA4789C29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71E6AD5-ECB9-BB66-2A65-F8FFB51B6DC5}"/>
              </a:ext>
            </a:extLst>
          </p:cNvPr>
          <p:cNvSpPr txBox="1"/>
          <p:nvPr/>
        </p:nvSpPr>
        <p:spPr>
          <a:xfrm>
            <a:off x="422035" y="6002521"/>
            <a:ext cx="10011256" cy="662489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Económica. Hasta 118 UMA, Popular. Mayor a 118 UMA hasta 200 UMA ,Tradicional. Mayor a 200 UMA hasta 350 UMA, Media. Mayor a 350 UMA hasta 750 UMA, Residencial. Mayor a 750 UMA hasta 1,500 UMA, Residencial plus. Mayor a 1,500 UMA, Valor UMA a pesos 2025 </a:t>
            </a:r>
            <a:r>
              <a:rPr lang="pt-BR" sz="1235" i="1" dirty="0" err="1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diaria</a:t>
            </a:r>
            <a:r>
              <a:rPr lang="pt-BR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 $113.14;</a:t>
            </a:r>
            <a:endParaRPr lang="es-ES" sz="1235" i="1" dirty="0">
              <a:solidFill>
                <a:schemeClr val="bg1">
                  <a:lumMod val="65000"/>
                </a:schemeClr>
              </a:solidFill>
              <a:latin typeface="Playfair Display" panose="00000500000000000000" pitchFamily="50" charset="0"/>
            </a:endParaRPr>
          </a:p>
        </p:txBody>
      </p:sp>
      <p:graphicFrame>
        <p:nvGraphicFramePr>
          <p:cNvPr id="35" name="Tabla 34">
            <a:extLst>
              <a:ext uri="{FF2B5EF4-FFF2-40B4-BE49-F238E27FC236}">
                <a16:creationId xmlns:a16="http://schemas.microsoft.com/office/drawing/2014/main" id="{C715AD50-4056-5C33-FB4C-00656EEC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959583"/>
              </p:ext>
            </p:extLst>
          </p:nvPr>
        </p:nvGraphicFramePr>
        <p:xfrm>
          <a:off x="9211763" y="5328474"/>
          <a:ext cx="3136933" cy="350781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8482542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625927990"/>
                    </a:ext>
                  </a:extLst>
                </a:gridCol>
              </a:tblGrid>
              <a:tr h="350781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 err="1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Economica</a:t>
                      </a:r>
                      <a:endParaRPr lang="es-MX" sz="1400" b="0" i="0" u="none" strike="noStrike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$0 – $160,000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2032238"/>
                  </a:ext>
                </a:extLst>
              </a:tr>
            </a:tbl>
          </a:graphicData>
        </a:graphic>
      </p:graphicFrame>
      <p:graphicFrame>
        <p:nvGraphicFramePr>
          <p:cNvPr id="36" name="Tabla 35">
            <a:extLst>
              <a:ext uri="{FF2B5EF4-FFF2-40B4-BE49-F238E27FC236}">
                <a16:creationId xmlns:a16="http://schemas.microsoft.com/office/drawing/2014/main" id="{72B1CE1A-1F56-21CC-98D5-D1384E6B83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16436"/>
              </p:ext>
            </p:extLst>
          </p:nvPr>
        </p:nvGraphicFramePr>
        <p:xfrm>
          <a:off x="9211763" y="4978827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3273149971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126574917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Residencial +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4587783"/>
                  </a:ext>
                </a:extLst>
              </a:tr>
            </a:tbl>
          </a:graphicData>
        </a:graphic>
      </p:graphicFrame>
      <p:graphicFrame>
        <p:nvGraphicFramePr>
          <p:cNvPr id="37" name="Tabla 36">
            <a:extLst>
              <a:ext uri="{FF2B5EF4-FFF2-40B4-BE49-F238E27FC236}">
                <a16:creationId xmlns:a16="http://schemas.microsoft.com/office/drawing/2014/main" id="{B1B738E1-B5FB-A1E4-2356-D8AF99A1A2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84783"/>
              </p:ext>
            </p:extLst>
          </p:nvPr>
        </p:nvGraphicFramePr>
        <p:xfrm>
          <a:off x="9186333" y="4486559"/>
          <a:ext cx="3136933" cy="332009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760897187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555198042"/>
                    </a:ext>
                  </a:extLst>
                </a:gridCol>
              </a:tblGrid>
              <a:tr h="33200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chemeClr val="tx2">
                              <a:lumMod val="25000"/>
                              <a:lumOff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Popular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$144,000 – $300,000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6295649"/>
                  </a:ext>
                </a:extLst>
              </a:tr>
            </a:tbl>
          </a:graphicData>
        </a:graphic>
      </p:graphicFrame>
      <p:graphicFrame>
        <p:nvGraphicFramePr>
          <p:cNvPr id="38" name="Tabla 37">
            <a:extLst>
              <a:ext uri="{FF2B5EF4-FFF2-40B4-BE49-F238E27FC236}">
                <a16:creationId xmlns:a16="http://schemas.microsoft.com/office/drawing/2014/main" id="{57819A09-D2B8-6C0F-F817-29FFF78198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072255"/>
              </p:ext>
            </p:extLst>
          </p:nvPr>
        </p:nvGraphicFramePr>
        <p:xfrm>
          <a:off x="9211763" y="3828380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1104852092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7805701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Tradicional</a:t>
                      </a:r>
                      <a:endParaRPr lang="es-MX" sz="14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Lato" panose="020F0502020204030203" pitchFamily="34" charset="0"/>
                      </a:endParaRP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$545,000 – $720,000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8633418"/>
                  </a:ext>
                </a:extLst>
              </a:tr>
            </a:tbl>
          </a:graphicData>
        </a:graphic>
      </p:graphicFrame>
      <p:graphicFrame>
        <p:nvGraphicFramePr>
          <p:cNvPr id="40" name="Tabla 39">
            <a:extLst>
              <a:ext uri="{FF2B5EF4-FFF2-40B4-BE49-F238E27FC236}">
                <a16:creationId xmlns:a16="http://schemas.microsoft.com/office/drawing/2014/main" id="{506408D3-80C7-B3FF-30BB-62C2DD61A3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82709"/>
              </p:ext>
            </p:extLst>
          </p:nvPr>
        </p:nvGraphicFramePr>
        <p:xfrm>
          <a:off x="9211763" y="4135569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37506730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2378205173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ES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M</a:t>
                      </a:r>
                      <a:r>
                        <a:rPr lang="es-MX" sz="1400" b="0" i="0" u="none" strike="noStrike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edia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$720,000 – $960,000 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2079420"/>
                  </a:ext>
                </a:extLst>
              </a:tr>
            </a:tbl>
          </a:graphicData>
        </a:graphic>
      </p:graphicFrame>
      <p:graphicFrame>
        <p:nvGraphicFramePr>
          <p:cNvPr id="41" name="Tabla 40">
            <a:extLst>
              <a:ext uri="{FF2B5EF4-FFF2-40B4-BE49-F238E27FC236}">
                <a16:creationId xmlns:a16="http://schemas.microsoft.com/office/drawing/2014/main" id="{5B358508-483B-BF2D-86CA-22838C530D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631642"/>
              </p:ext>
            </p:extLst>
          </p:nvPr>
        </p:nvGraphicFramePr>
        <p:xfrm>
          <a:off x="9186333" y="4714096"/>
          <a:ext cx="3136933" cy="446162"/>
        </p:xfrm>
        <a:graphic>
          <a:graphicData uri="http://schemas.openxmlformats.org/drawingml/2006/table">
            <a:tbl>
              <a:tblPr/>
              <a:tblGrid>
                <a:gridCol w="1059765">
                  <a:extLst>
                    <a:ext uri="{9D8B030D-6E8A-4147-A177-3AD203B41FA5}">
                      <a16:colId xmlns:a16="http://schemas.microsoft.com/office/drawing/2014/main" val="202170734"/>
                    </a:ext>
                  </a:extLst>
                </a:gridCol>
                <a:gridCol w="2077168">
                  <a:extLst>
                    <a:ext uri="{9D8B030D-6E8A-4147-A177-3AD203B41FA5}">
                      <a16:colId xmlns:a16="http://schemas.microsoft.com/office/drawing/2014/main" val="313961454"/>
                    </a:ext>
                  </a:extLst>
                </a:gridCol>
              </a:tblGrid>
              <a:tr h="4461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0" i="0" u="none" strike="noStrike" dirty="0">
                          <a:solidFill>
                            <a:srgbClr val="FFD786"/>
                          </a:solidFill>
                          <a:effectLst/>
                          <a:latin typeface="Lato" panose="020F0502020204030203" pitchFamily="34" charset="0"/>
                        </a:rPr>
                        <a:t>Residencial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400" b="0" i="0" u="none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Lato" panose="020F0502020204030203" pitchFamily="34" charset="0"/>
                        </a:rPr>
                        <a:t>$960,000 – $3,100,000</a:t>
                      </a:r>
                    </a:p>
                  </a:txBody>
                  <a:tcPr marL="3790" marR="3790" marT="379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68849"/>
                  </a:ext>
                </a:extLst>
              </a:tr>
            </a:tbl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5F66AAE5-03AC-90B5-6669-BDD1B93AE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712242"/>
              </p:ext>
            </p:extLst>
          </p:nvPr>
        </p:nvGraphicFramePr>
        <p:xfrm>
          <a:off x="-1" y="1354135"/>
          <a:ext cx="9186334" cy="4617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8186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C2A7A-907B-53AE-194E-EB3DBC9CA7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6616278-0372-D2B9-DABA-ED5457C291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9912728"/>
              </p:ext>
            </p:extLst>
          </p:nvPr>
        </p:nvGraphicFramePr>
        <p:xfrm>
          <a:off x="199901" y="1686297"/>
          <a:ext cx="11131293" cy="456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B9885E3D-1FF5-A8C9-5633-9C528FD88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6B0F1A0-B960-B858-0A60-51D0BE5D0CEA}"/>
              </a:ext>
            </a:extLst>
          </p:cNvPr>
          <p:cNvSpPr txBox="1"/>
          <p:nvPr/>
        </p:nvSpPr>
        <p:spPr bwMode="auto">
          <a:xfrm>
            <a:off x="883665" y="575413"/>
            <a:ext cx="10447529" cy="70069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EC0C1EE-A832-5BA4-2FAB-B30739D3A18E}"/>
              </a:ext>
            </a:extLst>
          </p:cNvPr>
          <p:cNvSpPr txBox="1"/>
          <p:nvPr/>
        </p:nvSpPr>
        <p:spPr bwMode="auto">
          <a:xfrm>
            <a:off x="0" y="1122348"/>
            <a:ext cx="12192000" cy="47243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León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BEB41A-860A-7815-12E7-64496D6A16FB}"/>
              </a:ext>
            </a:extLst>
          </p:cNvPr>
          <p:cNvSpPr txBox="1"/>
          <p:nvPr/>
        </p:nvSpPr>
        <p:spPr>
          <a:xfrm>
            <a:off x="708561" y="6240474"/>
            <a:ext cx="10622633" cy="4724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401CE44-2354-146D-4EEB-B614608BF7B7}"/>
              </a:ext>
            </a:extLst>
          </p:cNvPr>
          <p:cNvSpPr txBox="1"/>
          <p:nvPr/>
        </p:nvSpPr>
        <p:spPr bwMode="auto">
          <a:xfrm>
            <a:off x="10979646" y="4262973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Total</a:t>
            </a:r>
            <a:endParaRPr lang="es-ES_tradnl" sz="1588" b="1" dirty="0">
              <a:solidFill>
                <a:schemeClr val="tx2">
                  <a:lumMod val="25000"/>
                  <a:lumOff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9D9973D-3489-9B44-9073-332D1BD5A493}"/>
              </a:ext>
            </a:extLst>
          </p:cNvPr>
          <p:cNvSpPr txBox="1"/>
          <p:nvPr/>
        </p:nvSpPr>
        <p:spPr bwMode="auto">
          <a:xfrm>
            <a:off x="10979646" y="4832621"/>
            <a:ext cx="124909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rgbClr val="F3B700"/>
                </a:solidFill>
                <a:latin typeface="Lato" panose="020F0502020204030203" pitchFamily="34" charset="77"/>
                <a:ea typeface="Roboto Th" pitchFamily="2" charset="0"/>
              </a:rPr>
              <a:t>Viv. nueva</a:t>
            </a:r>
            <a:endParaRPr lang="es-ES_tradnl" sz="1588" b="1" dirty="0">
              <a:solidFill>
                <a:schemeClr val="bg1">
                  <a:lumMod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826EDD5-022E-695D-A468-E0ECFF530348}"/>
              </a:ext>
            </a:extLst>
          </p:cNvPr>
          <p:cNvSpPr txBox="1"/>
          <p:nvPr/>
        </p:nvSpPr>
        <p:spPr bwMode="auto">
          <a:xfrm>
            <a:off x="10991106" y="5507550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Lotes</a:t>
            </a:r>
            <a:endParaRPr lang="es-ES_tradnl" sz="1588" b="1" dirty="0">
              <a:solidFill>
                <a:schemeClr val="accent2">
                  <a:lumMod val="40000"/>
                  <a:lumOff val="6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EFF942B-5893-6257-FE73-285B72958059}"/>
              </a:ext>
            </a:extLst>
          </p:cNvPr>
          <p:cNvSpPr txBox="1"/>
          <p:nvPr/>
        </p:nvSpPr>
        <p:spPr bwMode="auto">
          <a:xfrm>
            <a:off x="10979646" y="5126224"/>
            <a:ext cx="105237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Reventa</a:t>
            </a:r>
            <a:endParaRPr lang="es-ES_tradnl" sz="1588" b="1" dirty="0">
              <a:solidFill>
                <a:schemeClr val="accent6">
                  <a:lumMod val="60000"/>
                  <a:lumOff val="4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32D6A8F0-5734-64EE-D9C4-9F2E4AB77D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5855069"/>
              </p:ext>
            </p:extLst>
          </p:nvPr>
        </p:nvGraphicFramePr>
        <p:xfrm>
          <a:off x="232514" y="1650490"/>
          <a:ext cx="11131293" cy="4128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6216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D4DF2-D332-40F4-369B-68013EE24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9CC6E37-220A-39F8-DA90-EFC97A5E409F}"/>
              </a:ext>
            </a:extLst>
          </p:cNvPr>
          <p:cNvGraphicFramePr>
            <a:graphicFrameLocks/>
          </p:cNvGraphicFramePr>
          <p:nvPr/>
        </p:nvGraphicFramePr>
        <p:xfrm>
          <a:off x="199901" y="1686297"/>
          <a:ext cx="11131293" cy="4565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57B56A2A-2BFC-FEA5-43B9-DE3F4C9A69E5}"/>
              </a:ext>
            </a:extLst>
          </p:cNvPr>
          <p:cNvGraphicFramePr>
            <a:graphicFrameLocks/>
          </p:cNvGraphicFramePr>
          <p:nvPr/>
        </p:nvGraphicFramePr>
        <p:xfrm>
          <a:off x="692746" y="4144488"/>
          <a:ext cx="10731316" cy="1834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CD2D7F45-0A8B-5E79-F669-985FD03C5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87D48EA-64A6-2B9B-5512-4A7090BB10C4}"/>
              </a:ext>
            </a:extLst>
          </p:cNvPr>
          <p:cNvSpPr txBox="1"/>
          <p:nvPr/>
        </p:nvSpPr>
        <p:spPr bwMode="auto">
          <a:xfrm>
            <a:off x="883665" y="575413"/>
            <a:ext cx="10447529" cy="70069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1FC9226-B9A1-7977-48E1-B9B90A89D12D}"/>
              </a:ext>
            </a:extLst>
          </p:cNvPr>
          <p:cNvSpPr txBox="1"/>
          <p:nvPr/>
        </p:nvSpPr>
        <p:spPr bwMode="auto">
          <a:xfrm>
            <a:off x="0" y="1122348"/>
            <a:ext cx="12192000" cy="47243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León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DA05F7E2-B9A7-4451-4B45-2238372A0AC7}"/>
              </a:ext>
            </a:extLst>
          </p:cNvPr>
          <p:cNvSpPr txBox="1"/>
          <p:nvPr/>
        </p:nvSpPr>
        <p:spPr>
          <a:xfrm>
            <a:off x="708561" y="6240474"/>
            <a:ext cx="10622633" cy="472437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630F088-05D2-F026-E9B7-B0106F4C6FC1}"/>
              </a:ext>
            </a:extLst>
          </p:cNvPr>
          <p:cNvSpPr txBox="1"/>
          <p:nvPr/>
        </p:nvSpPr>
        <p:spPr bwMode="auto">
          <a:xfrm>
            <a:off x="10979646" y="4262973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Total</a:t>
            </a:r>
            <a:endParaRPr lang="es-ES_tradnl" sz="1588" b="1" dirty="0">
              <a:solidFill>
                <a:schemeClr val="tx2">
                  <a:lumMod val="25000"/>
                  <a:lumOff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0E96F4BA-28C5-D66E-7427-B74A80663C6C}"/>
              </a:ext>
            </a:extLst>
          </p:cNvPr>
          <p:cNvSpPr txBox="1"/>
          <p:nvPr/>
        </p:nvSpPr>
        <p:spPr bwMode="auto">
          <a:xfrm>
            <a:off x="10979646" y="4832621"/>
            <a:ext cx="124909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rgbClr val="F3B700"/>
                </a:solidFill>
                <a:latin typeface="Lato" panose="020F0502020204030203" pitchFamily="34" charset="77"/>
                <a:ea typeface="Roboto Th" pitchFamily="2" charset="0"/>
              </a:rPr>
              <a:t>Viv. nueva</a:t>
            </a:r>
            <a:endParaRPr lang="es-ES_tradnl" sz="1588" b="1" dirty="0">
              <a:solidFill>
                <a:schemeClr val="bg1">
                  <a:lumMod val="7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4E858E1-D1E8-B32F-EFA8-57F8C8C25E5C}"/>
              </a:ext>
            </a:extLst>
          </p:cNvPr>
          <p:cNvSpPr txBox="1"/>
          <p:nvPr/>
        </p:nvSpPr>
        <p:spPr bwMode="auto">
          <a:xfrm>
            <a:off x="10991106" y="5507550"/>
            <a:ext cx="979839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Lotes</a:t>
            </a:r>
            <a:endParaRPr lang="es-ES_tradnl" sz="1588" b="1" dirty="0">
              <a:solidFill>
                <a:schemeClr val="accent2">
                  <a:lumMod val="40000"/>
                  <a:lumOff val="6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2DAFE2C8-52E5-C0FD-3E1D-42FBA832B493}"/>
              </a:ext>
            </a:extLst>
          </p:cNvPr>
          <p:cNvSpPr txBox="1"/>
          <p:nvPr/>
        </p:nvSpPr>
        <p:spPr bwMode="auto">
          <a:xfrm>
            <a:off x="10979646" y="5126224"/>
            <a:ext cx="1052375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Reventa</a:t>
            </a:r>
            <a:endParaRPr lang="es-ES_tradnl" sz="1588" b="1" dirty="0">
              <a:solidFill>
                <a:schemeClr val="accent6">
                  <a:lumMod val="60000"/>
                  <a:lumOff val="40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78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28455C-FCA6-0C28-E83F-80E2CB10AC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830D19D0-C543-D896-E218-0E9433EE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2FE1AE3-F37E-06AB-BB7F-520AB69C8D58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1FCCAA1-8934-C23D-FADE-3683C7FE6905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C389E38-303B-7109-8E30-9215510DCDFA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6955106-C1A0-9B43-6E6E-9D3489382B5D}"/>
              </a:ext>
            </a:extLst>
          </p:cNvPr>
          <p:cNvSpPr txBox="1"/>
          <p:nvPr/>
        </p:nvSpPr>
        <p:spPr bwMode="auto">
          <a:xfrm>
            <a:off x="10143359" y="5008424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Disp. Terreno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20B50CB-9BBD-68ED-A70F-AC1400F8A6EF}"/>
              </a:ext>
            </a:extLst>
          </p:cNvPr>
          <p:cNvSpPr txBox="1"/>
          <p:nvPr/>
        </p:nvSpPr>
        <p:spPr bwMode="auto">
          <a:xfrm>
            <a:off x="10024946" y="2569749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  <a:latin typeface="Lato" panose="020F0502020204030203" pitchFamily="34" charset="77"/>
              </a:rPr>
              <a:t>Reventas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AF701D-76FD-01E3-48CB-E6C8FB68DE88}"/>
              </a:ext>
            </a:extLst>
          </p:cNvPr>
          <p:cNvSpPr txBox="1"/>
          <p:nvPr/>
        </p:nvSpPr>
        <p:spPr bwMode="auto">
          <a:xfrm>
            <a:off x="10143358" y="533966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 err="1">
                <a:solidFill>
                  <a:srgbClr val="FFD786"/>
                </a:solidFill>
                <a:latin typeface="Lato" panose="020F0502020204030203" pitchFamily="34" charset="77"/>
              </a:rPr>
              <a:t>Adq</a:t>
            </a: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. SUELO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EFB40F0-EB5E-3481-6C9E-BF7502307CB3}"/>
              </a:ext>
            </a:extLst>
          </p:cNvPr>
          <p:cNvSpPr txBox="1"/>
          <p:nvPr/>
        </p:nvSpPr>
        <p:spPr bwMode="auto">
          <a:xfrm>
            <a:off x="10024946" y="294785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Vivienda nueva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853B9AC3-03EC-4475-E24E-C48AE0B74D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7445352"/>
              </p:ext>
            </p:extLst>
          </p:nvPr>
        </p:nvGraphicFramePr>
        <p:xfrm>
          <a:off x="0" y="1275259"/>
          <a:ext cx="10181062" cy="4727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45930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4A09A-9BF9-6A94-4103-D0EB2949A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5AC4FCFF-BDD6-8973-45E8-FD62AF2F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BC8875E-4F09-4270-DEC4-9D1499870FC4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D29EE8F-D197-5568-1149-E7285C8B55BD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191C070-3F2C-3807-7A50-4409E631C221}"/>
              </a:ext>
            </a:extLst>
          </p:cNvPr>
          <p:cNvSpPr txBox="1"/>
          <p:nvPr/>
        </p:nvSpPr>
        <p:spPr>
          <a:xfrm>
            <a:off x="422035" y="6002521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7918534-72AE-EE86-816A-2F8F627DBF37}"/>
              </a:ext>
            </a:extLst>
          </p:cNvPr>
          <p:cNvSpPr txBox="1"/>
          <p:nvPr/>
        </p:nvSpPr>
        <p:spPr bwMode="auto">
          <a:xfrm>
            <a:off x="10551704" y="412517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Disp. Terreno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93FCB64-1EAA-9CF7-0A85-CD22E07968DC}"/>
              </a:ext>
            </a:extLst>
          </p:cNvPr>
          <p:cNvSpPr txBox="1"/>
          <p:nvPr/>
        </p:nvSpPr>
        <p:spPr bwMode="auto">
          <a:xfrm>
            <a:off x="10433291" y="16864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2">
                    <a:lumMod val="60000"/>
                    <a:lumOff val="40000"/>
                  </a:schemeClr>
                </a:solidFill>
                <a:latin typeface="Lato" panose="020F0502020204030203" pitchFamily="34" charset="77"/>
              </a:rPr>
              <a:t>Reventas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B81FE2B-4BE9-0CFB-6A17-4E4C4D20D7B2}"/>
              </a:ext>
            </a:extLst>
          </p:cNvPr>
          <p:cNvSpPr txBox="1"/>
          <p:nvPr/>
        </p:nvSpPr>
        <p:spPr bwMode="auto">
          <a:xfrm>
            <a:off x="10551703" y="445641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 err="1">
                <a:solidFill>
                  <a:srgbClr val="FFD786"/>
                </a:solidFill>
                <a:latin typeface="Lato" panose="020F0502020204030203" pitchFamily="34" charset="77"/>
              </a:rPr>
              <a:t>Adq</a:t>
            </a: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. SUELO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71242CD-5DB1-3118-5137-2BB5F86D9EB0}"/>
              </a:ext>
            </a:extLst>
          </p:cNvPr>
          <p:cNvSpPr txBox="1"/>
          <p:nvPr/>
        </p:nvSpPr>
        <p:spPr bwMode="auto">
          <a:xfrm>
            <a:off x="10433291" y="2064601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Vivienda nueva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ACA78306-5DF6-E26A-6E1A-0E989DA4B3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5582325"/>
              </p:ext>
            </p:extLst>
          </p:nvPr>
        </p:nvGraphicFramePr>
        <p:xfrm>
          <a:off x="-1" y="1234674"/>
          <a:ext cx="10551703" cy="4619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440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277E-CAFF-3E4F-459C-1C801B154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C4F836BF-B9CF-D83B-F7E2-941A96A23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B973244-6623-69EE-0456-6DC634CE020D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B9DC5C4-8CB2-FFB5-7052-5549CB5A92CB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35847D5-B460-0AC3-EB07-8FD03A7D0685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03AAD51-281A-BF39-CA2F-05D931266285}"/>
              </a:ext>
            </a:extLst>
          </p:cNvPr>
          <p:cNvGraphicFramePr>
            <a:graphicFrameLocks/>
          </p:cNvGraphicFramePr>
          <p:nvPr/>
        </p:nvGraphicFramePr>
        <p:xfrm>
          <a:off x="0" y="1275259"/>
          <a:ext cx="11331194" cy="507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E1CF6EDF-5C39-6192-C191-9E59536A6881}"/>
              </a:ext>
            </a:extLst>
          </p:cNvPr>
          <p:cNvSpPr txBox="1"/>
          <p:nvPr/>
        </p:nvSpPr>
        <p:spPr bwMode="auto">
          <a:xfrm>
            <a:off x="10995950" y="1701496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8A04164-5480-71B0-FA61-275D06C6A9CA}"/>
              </a:ext>
            </a:extLst>
          </p:cNvPr>
          <p:cNvSpPr txBox="1"/>
          <p:nvPr/>
        </p:nvSpPr>
        <p:spPr bwMode="auto">
          <a:xfrm>
            <a:off x="10995950" y="324279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AEDCCD-8581-41C4-C380-E3D80F6DE3EA}"/>
              </a:ext>
            </a:extLst>
          </p:cNvPr>
          <p:cNvSpPr txBox="1"/>
          <p:nvPr/>
        </p:nvSpPr>
        <p:spPr bwMode="auto">
          <a:xfrm>
            <a:off x="10995950" y="272224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010858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596E5-D255-9796-604A-D049D85B5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E7595E60-6CF2-88C3-728E-44C1D2074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E2A9235-E2A2-C4B7-7FDD-4A155539E044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E6F4750-CF9B-4169-A8B9-E4FBB33DF918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Viviendas nuevas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D6ECB68-BCF4-5510-7C5F-BE26DF878021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C5B89B8-5D76-3329-7AFD-858C409F40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5869808"/>
              </p:ext>
            </p:extLst>
          </p:nvPr>
        </p:nvGraphicFramePr>
        <p:xfrm>
          <a:off x="0" y="1275259"/>
          <a:ext cx="11331194" cy="50745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16477137-FA6C-73F5-12F8-F5C47D871CE3}"/>
              </a:ext>
            </a:extLst>
          </p:cNvPr>
          <p:cNvSpPr txBox="1"/>
          <p:nvPr/>
        </p:nvSpPr>
        <p:spPr bwMode="auto">
          <a:xfrm>
            <a:off x="10995950" y="1701496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15B6E66-9774-F14A-EED6-6C8F426F91C0}"/>
              </a:ext>
            </a:extLst>
          </p:cNvPr>
          <p:cNvSpPr txBox="1"/>
          <p:nvPr/>
        </p:nvSpPr>
        <p:spPr bwMode="auto">
          <a:xfrm>
            <a:off x="10995950" y="3242793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BD9FFB7-4736-E5CA-19CC-EC5A866CEB3D}"/>
              </a:ext>
            </a:extLst>
          </p:cNvPr>
          <p:cNvSpPr txBox="1"/>
          <p:nvPr/>
        </p:nvSpPr>
        <p:spPr bwMode="auto">
          <a:xfrm>
            <a:off x="10995950" y="2722247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CD8D0FAE-0ED5-D7B7-1684-22D0F2A57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0076123"/>
              </p:ext>
            </p:extLst>
          </p:nvPr>
        </p:nvGraphicFramePr>
        <p:xfrm>
          <a:off x="503058" y="985678"/>
          <a:ext cx="10344951" cy="4246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CuadroTexto 13">
            <a:extLst>
              <a:ext uri="{FF2B5EF4-FFF2-40B4-BE49-F238E27FC236}">
                <a16:creationId xmlns:a16="http://schemas.microsoft.com/office/drawing/2014/main" id="{20A1527B-09FF-5E19-9E92-C04DB9D678AE}"/>
              </a:ext>
            </a:extLst>
          </p:cNvPr>
          <p:cNvSpPr txBox="1"/>
          <p:nvPr/>
        </p:nvSpPr>
        <p:spPr bwMode="auto">
          <a:xfrm>
            <a:off x="10848009" y="2298183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  <a:endParaRPr lang="es-ES_tradnl" sz="1400" b="1" dirty="0">
              <a:solidFill>
                <a:schemeClr val="bg1">
                  <a:lumMod val="65000"/>
                </a:schemeClr>
              </a:solidFill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F0DAAAB-46A8-C633-5B29-48FA24197EBE}"/>
              </a:ext>
            </a:extLst>
          </p:cNvPr>
          <p:cNvSpPr txBox="1"/>
          <p:nvPr/>
        </p:nvSpPr>
        <p:spPr bwMode="auto">
          <a:xfrm>
            <a:off x="10848009" y="2025676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</p:spTree>
    <p:extLst>
      <p:ext uri="{BB962C8B-B14F-4D97-AF65-F5344CB8AC3E}">
        <p14:creationId xmlns:p14="http://schemas.microsoft.com/office/powerpoint/2010/main" val="826752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6C0AE-AFBA-7F5E-408F-ED16F7672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BA5340EA-5EBE-C6BB-DF95-EB17213BB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8E70849-79CE-CE74-9122-5283819D58DF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431DC9-EAEB-C559-32A8-444E70DCAB78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FBBDCAE-058C-F35B-82DF-BD0FB81AE1B4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EE8673B-02C7-2AEF-FFE5-4A4B9100D5D1}"/>
              </a:ext>
            </a:extLst>
          </p:cNvPr>
          <p:cNvSpPr txBox="1"/>
          <p:nvPr/>
        </p:nvSpPr>
        <p:spPr bwMode="auto">
          <a:xfrm>
            <a:off x="10995949" y="239581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A3BAD62-8A5D-CA17-FB18-DE839706A99F}"/>
              </a:ext>
            </a:extLst>
          </p:cNvPr>
          <p:cNvSpPr txBox="1"/>
          <p:nvPr/>
        </p:nvSpPr>
        <p:spPr bwMode="auto">
          <a:xfrm>
            <a:off x="10995950" y="1319980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F393DC78-5BA8-38C8-D8A4-2078DFDE69D4}"/>
              </a:ext>
            </a:extLst>
          </p:cNvPr>
          <p:cNvSpPr txBox="1"/>
          <p:nvPr/>
        </p:nvSpPr>
        <p:spPr bwMode="auto">
          <a:xfrm>
            <a:off x="10995949" y="20233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2024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CC5B89B8-5D76-3329-7AFD-858C409F401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0183595"/>
              </p:ext>
            </p:extLst>
          </p:nvPr>
        </p:nvGraphicFramePr>
        <p:xfrm>
          <a:off x="335244" y="1157938"/>
          <a:ext cx="10995950" cy="521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71375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F90C9-F9B0-5923-FBC8-A3E5BAE76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1">
            <a:extLst>
              <a:ext uri="{FF2B5EF4-FFF2-40B4-BE49-F238E27FC236}">
                <a16:creationId xmlns:a16="http://schemas.microsoft.com/office/drawing/2014/main" id="{28C13AF0-C954-095B-9F63-23029F9B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5284" tIns="19056" rIns="80674" bIns="41289" rtlCol="0" anchor="ctr" anchorCtr="1"/>
          <a:lstStyle>
            <a:defPPr>
              <a:defRPr lang="en-US"/>
            </a:defPPr>
            <a:lvl1pPr marL="0" algn="ctr" defTabSz="518636" rtl="0" eaLnBrk="1" latinLnBrk="0" hangingPunct="1">
              <a:defRPr sz="1412" kern="1200">
                <a:solidFill>
                  <a:schemeClr val="bg1">
                    <a:lumMod val="50000"/>
                  </a:schemeClr>
                </a:solidFill>
                <a:latin typeface="Stajn Pro Light"/>
                <a:ea typeface="+mn-ea"/>
                <a:cs typeface="Stajn Pro Light"/>
              </a:defRPr>
            </a:lvl1pPr>
            <a:lvl2pPr marL="51863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3727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55910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7454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93183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111819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30456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49092" algn="l" defTabSz="518636" rtl="0" eaLnBrk="1" latinLnBrk="0" hangingPunct="1">
              <a:defRPr sz="20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E4043A9-BB0C-3D12-FA57-0CD3A4EA5523}"/>
              </a:ext>
            </a:extLst>
          </p:cNvPr>
          <p:cNvSpPr txBox="1"/>
          <p:nvPr/>
        </p:nvSpPr>
        <p:spPr bwMode="auto">
          <a:xfrm>
            <a:off x="883665" y="480413"/>
            <a:ext cx="10447529" cy="52295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2161" tIns="51081" rIns="102161" bIns="51081" rtlCol="0" anchor="t">
            <a:spAutoFit/>
          </a:bodyPr>
          <a:lstStyle/>
          <a:p>
            <a:pPr indent="-577556" algn="ctr" defTabSz="747578">
              <a:lnSpc>
                <a:spcPct val="70000"/>
              </a:lnSpc>
              <a:defRPr/>
            </a:pPr>
            <a:r>
              <a:rPr lang="es-ES_tradnl" sz="3883" dirty="0">
                <a:solidFill>
                  <a:prstClr val="black"/>
                </a:solidFill>
                <a:latin typeface="Lato Hairline" panose="020F0202020204030203" pitchFamily="34" charset="77"/>
              </a:rPr>
              <a:t>CRÉDITO HIPOTECARIO</a:t>
            </a:r>
            <a:endParaRPr lang="es-ES_tradnl" sz="3883" baseline="30000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C4F69E-941B-AB87-7A30-50E914C58E3D}"/>
              </a:ext>
            </a:extLst>
          </p:cNvPr>
          <p:cNvSpPr txBox="1"/>
          <p:nvPr/>
        </p:nvSpPr>
        <p:spPr bwMode="auto">
          <a:xfrm>
            <a:off x="-304801" y="813594"/>
            <a:ext cx="12801600" cy="461665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20725" indent="-708025" algn="ctr">
              <a:spcAft>
                <a:spcPts val="400"/>
              </a:spcAft>
            </a:pPr>
            <a:r>
              <a:rPr lang="es-MX" sz="2400" i="1" dirty="0">
                <a:solidFill>
                  <a:srgbClr val="FF0000"/>
                </a:solidFill>
                <a:latin typeface="Playfair Display" panose="00000500000000000000" pitchFamily="2" charset="0"/>
                <a:ea typeface="Roboto Th" pitchFamily="2" charset="0"/>
              </a:rPr>
              <a:t>Culiacán por tipo de vivienda- Reventa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BAB03AD-3893-9C16-959B-12A8816B0073}"/>
              </a:ext>
            </a:extLst>
          </p:cNvPr>
          <p:cNvSpPr txBox="1"/>
          <p:nvPr/>
        </p:nvSpPr>
        <p:spPr>
          <a:xfrm>
            <a:off x="503058" y="6349855"/>
            <a:ext cx="10011256" cy="472437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235" i="1" dirty="0">
                <a:solidFill>
                  <a:schemeClr val="bg1">
                    <a:lumMod val="65000"/>
                  </a:schemeClr>
                </a:solidFill>
                <a:latin typeface="Playfair Display" panose="00000500000000000000" pitchFamily="50" charset="0"/>
              </a:rPr>
              <a:t>Fuente: SNIVV en conjunto con la CNBV. https://sniiv.sedatu.gob.mx/Reporte/Datos_abiertos. ‘DISP TERRENO’  y ‘ADQ SUELO’: se consideran como créditos otorgados para terrenos. Proyecciones para 2025 realizado por ideas frescas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5BD846C-E1E4-92BE-09E1-85B1871B5E0F}"/>
              </a:ext>
            </a:extLst>
          </p:cNvPr>
          <p:cNvSpPr txBox="1"/>
          <p:nvPr/>
        </p:nvSpPr>
        <p:spPr bwMode="auto">
          <a:xfrm>
            <a:off x="10995949" y="2395812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accent6"/>
                </a:solidFill>
                <a:latin typeface="Lato" panose="020F0502020204030203" pitchFamily="34" charset="77"/>
              </a:rPr>
              <a:t>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D2EA561-BACE-19FF-F084-53BC8CD57DA5}"/>
              </a:ext>
            </a:extLst>
          </p:cNvPr>
          <p:cNvSpPr txBox="1"/>
          <p:nvPr/>
        </p:nvSpPr>
        <p:spPr bwMode="auto">
          <a:xfrm>
            <a:off x="10995950" y="1319980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rgbClr val="FFD786"/>
                </a:solidFill>
                <a:latin typeface="Lato" panose="020F0502020204030203" pitchFamily="34" charset="77"/>
              </a:rPr>
              <a:t>2023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9B404E6-639D-8B89-63E2-1C822BC3CE18}"/>
              </a:ext>
            </a:extLst>
          </p:cNvPr>
          <p:cNvSpPr txBox="1"/>
          <p:nvPr/>
        </p:nvSpPr>
        <p:spPr bwMode="auto">
          <a:xfrm>
            <a:off x="10995949" y="2023398"/>
            <a:ext cx="1944027" cy="37241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0" tIns="62486" rIns="124971" bIns="62486" rtlCol="0" anchor="t">
            <a:spAutoFit/>
          </a:bodyPr>
          <a:lstStyle/>
          <a:p>
            <a:pPr marL="720725" indent="-708025">
              <a:spcAft>
                <a:spcPts val="400"/>
              </a:spcAft>
            </a:pPr>
            <a:r>
              <a:rPr lang="es-ES_tradnl" sz="1600" b="1" cap="all" dirty="0">
                <a:solidFill>
                  <a:schemeClr val="tx2">
                    <a:lumMod val="25000"/>
                    <a:lumOff val="75000"/>
                  </a:schemeClr>
                </a:solidFill>
                <a:latin typeface="Lato" panose="020F0502020204030203" pitchFamily="34" charset="77"/>
              </a:rPr>
              <a:t>2024</a:t>
            </a:r>
          </a:p>
        </p:txBody>
      </p:sp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EBC63E4E-D35B-613E-2E34-A36D94EF2241}"/>
              </a:ext>
            </a:extLst>
          </p:cNvPr>
          <p:cNvGraphicFramePr>
            <a:graphicFrameLocks/>
          </p:cNvGraphicFramePr>
          <p:nvPr/>
        </p:nvGraphicFramePr>
        <p:xfrm>
          <a:off x="335244" y="1157938"/>
          <a:ext cx="10995950" cy="521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CD8D0FAE-0ED5-D7B7-1684-22D0F2A570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3883616"/>
              </p:ext>
            </p:extLst>
          </p:nvPr>
        </p:nvGraphicFramePr>
        <p:xfrm>
          <a:off x="609454" y="2984188"/>
          <a:ext cx="10721740" cy="2956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0F0A43C5-57BF-3AD8-DCA1-72242D3DB658}"/>
              </a:ext>
            </a:extLst>
          </p:cNvPr>
          <p:cNvSpPr txBox="1"/>
          <p:nvPr/>
        </p:nvSpPr>
        <p:spPr bwMode="auto">
          <a:xfrm>
            <a:off x="10848008" y="4656694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6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2025-2024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5B0F360-5C20-0633-ACD7-EE3607E8DB0E}"/>
              </a:ext>
            </a:extLst>
          </p:cNvPr>
          <p:cNvSpPr txBox="1"/>
          <p:nvPr/>
        </p:nvSpPr>
        <p:spPr bwMode="auto">
          <a:xfrm>
            <a:off x="10848008" y="5041758"/>
            <a:ext cx="1460109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lvl="0" indent="3175" defTabSz="423605">
              <a:spcAft>
                <a:spcPts val="390"/>
              </a:spcAft>
              <a:defRPr/>
            </a:pPr>
            <a:r>
              <a:rPr lang="es-ES_tradnl" sz="1400" b="1" dirty="0">
                <a:solidFill>
                  <a:schemeClr val="bg1">
                    <a:lumMod val="8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% 2025-2023</a:t>
            </a:r>
          </a:p>
        </p:txBody>
      </p:sp>
    </p:spTree>
    <p:extLst>
      <p:ext uri="{BB962C8B-B14F-4D97-AF65-F5344CB8AC3E}">
        <p14:creationId xmlns:p14="http://schemas.microsoft.com/office/powerpoint/2010/main" val="41509095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1125</Words>
  <Application>Microsoft Office PowerPoint</Application>
  <PresentationFormat>Panorámica</PresentationFormat>
  <Paragraphs>217</Paragraphs>
  <Slides>14</Slides>
  <Notes>13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Lato</vt:lpstr>
      <vt:lpstr>Lato Hairline</vt:lpstr>
      <vt:lpstr>Playfair Display</vt:lpstr>
      <vt:lpstr>Roboto Th</vt:lpstr>
      <vt:lpstr>Roboto Thin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julio olaf gonzalez guzman</dc:creator>
  <cp:lastModifiedBy>julio olaf gonzalez guzman</cp:lastModifiedBy>
  <cp:revision>2</cp:revision>
  <cp:lastPrinted>2025-09-01T20:01:48Z</cp:lastPrinted>
  <dcterms:created xsi:type="dcterms:W3CDTF">2025-09-01T18:11:46Z</dcterms:created>
  <dcterms:modified xsi:type="dcterms:W3CDTF">2025-10-29T15:51:13Z</dcterms:modified>
</cp:coreProperties>
</file>