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3586" r:id="rId2"/>
    <p:sldId id="6728" r:id="rId3"/>
    <p:sldId id="6729" r:id="rId4"/>
    <p:sldId id="3580" r:id="rId5"/>
    <p:sldId id="3581" r:id="rId6"/>
    <p:sldId id="3582" r:id="rId7"/>
    <p:sldId id="3584" r:id="rId8"/>
    <p:sldId id="3585" r:id="rId9"/>
  </p:sldIdLst>
  <p:sldSz cx="12801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6D9F1"/>
    <a:srgbClr val="FFCC66"/>
    <a:srgbClr val="FFA900"/>
    <a:srgbClr val="FFCC65"/>
    <a:srgbClr val="FFDE9B"/>
    <a:srgbClr val="FFE2A7"/>
    <a:srgbClr val="FFBF3F"/>
    <a:srgbClr val="FFDF9F"/>
    <a:srgbClr val="FFC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D75CCB-8A57-41C2-B1A8-A7F3FF9CFA9F}" v="91" dt="2025-03-04T00:35:03.9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4"/>
    <p:restoredTop sz="94621"/>
  </p:normalViewPr>
  <p:slideViewPr>
    <p:cSldViewPr snapToGrid="0" showGuides="1">
      <p:cViewPr>
        <p:scale>
          <a:sx n="60" d="100"/>
          <a:sy n="60" d="100"/>
        </p:scale>
        <p:origin x="680" y="-40"/>
      </p:cViewPr>
      <p:guideLst>
        <p:guide orient="horz" pos="2448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o olaf gonzalez guzman" userId="fb64a47ee61ae747" providerId="LiveId" clId="{C2D75CCB-8A57-41C2-B1A8-A7F3FF9CFA9F}"/>
    <pc:docChg chg="undo custSel modSld">
      <pc:chgData name="julio olaf gonzalez guzman" userId="fb64a47ee61ae747" providerId="LiveId" clId="{C2D75CCB-8A57-41C2-B1A8-A7F3FF9CFA9F}" dt="2025-03-04T00:35:03.997" v="159"/>
      <pc:docMkLst>
        <pc:docMk/>
      </pc:docMkLst>
      <pc:sldChg chg="modSp">
        <pc:chgData name="julio olaf gonzalez guzman" userId="fb64a47ee61ae747" providerId="LiveId" clId="{C2D75CCB-8A57-41C2-B1A8-A7F3FF9CFA9F}" dt="2025-03-04T00:23:10.359" v="121" actId="2711"/>
        <pc:sldMkLst>
          <pc:docMk/>
          <pc:sldMk cId="408437876" sldId="3582"/>
        </pc:sldMkLst>
        <pc:graphicFrameChg chg="mod">
          <ac:chgData name="julio olaf gonzalez guzman" userId="fb64a47ee61ae747" providerId="LiveId" clId="{C2D75CCB-8A57-41C2-B1A8-A7F3FF9CFA9F}" dt="2025-03-04T00:23:10.359" v="121" actId="2711"/>
          <ac:graphicFrameMkLst>
            <pc:docMk/>
            <pc:sldMk cId="408437876" sldId="3582"/>
            <ac:graphicFrameMk id="2" creationId="{4E6F9D7D-9A4D-D15C-A422-10C3E514224A}"/>
          </ac:graphicFrameMkLst>
        </pc:graphicFrameChg>
      </pc:sldChg>
      <pc:sldChg chg="modSp mod">
        <pc:chgData name="julio olaf gonzalez guzman" userId="fb64a47ee61ae747" providerId="LiveId" clId="{C2D75CCB-8A57-41C2-B1A8-A7F3FF9CFA9F}" dt="2025-03-04T00:22:57.761" v="120" actId="2711"/>
        <pc:sldMkLst>
          <pc:docMk/>
          <pc:sldMk cId="2190209889" sldId="3584"/>
        </pc:sldMkLst>
        <pc:spChg chg="mod">
          <ac:chgData name="julio olaf gonzalez guzman" userId="fb64a47ee61ae747" providerId="LiveId" clId="{C2D75CCB-8A57-41C2-B1A8-A7F3FF9CFA9F}" dt="2025-03-04T00:22:49.089" v="119" actId="20577"/>
          <ac:spMkLst>
            <pc:docMk/>
            <pc:sldMk cId="2190209889" sldId="3584"/>
            <ac:spMk id="8" creationId="{70657997-66A4-D8D0-83EA-6F0B738B8C9E}"/>
          </ac:spMkLst>
        </pc:spChg>
        <pc:graphicFrameChg chg="mod">
          <ac:chgData name="julio olaf gonzalez guzman" userId="fb64a47ee61ae747" providerId="LiveId" clId="{C2D75CCB-8A57-41C2-B1A8-A7F3FF9CFA9F}" dt="2025-03-04T00:22:57.761" v="120" actId="2711"/>
          <ac:graphicFrameMkLst>
            <pc:docMk/>
            <pc:sldMk cId="2190209889" sldId="3584"/>
            <ac:graphicFrameMk id="2" creationId="{80543570-9C32-1335-0A6F-0AB87FC3156B}"/>
          </ac:graphicFrameMkLst>
        </pc:graphicFrameChg>
      </pc:sldChg>
      <pc:sldChg chg="addSp delSp modSp mod">
        <pc:chgData name="julio olaf gonzalez guzman" userId="fb64a47ee61ae747" providerId="LiveId" clId="{C2D75CCB-8A57-41C2-B1A8-A7F3FF9CFA9F}" dt="2025-03-04T00:22:25.818" v="112" actId="403"/>
        <pc:sldMkLst>
          <pc:docMk/>
          <pc:sldMk cId="2607495997" sldId="3585"/>
        </pc:sldMkLst>
        <pc:spChg chg="mod">
          <ac:chgData name="julio olaf gonzalez guzman" userId="fb64a47ee61ae747" providerId="LiveId" clId="{C2D75CCB-8A57-41C2-B1A8-A7F3FF9CFA9F}" dt="2025-03-04T00:16:57.828" v="15" actId="1076"/>
          <ac:spMkLst>
            <pc:docMk/>
            <pc:sldMk cId="2607495997" sldId="3585"/>
            <ac:spMk id="5" creationId="{0C1C136A-5FA9-240F-1B04-93E2F3B346E1}"/>
          </ac:spMkLst>
        </pc:spChg>
        <pc:spChg chg="mod">
          <ac:chgData name="julio olaf gonzalez guzman" userId="fb64a47ee61ae747" providerId="LiveId" clId="{C2D75CCB-8A57-41C2-B1A8-A7F3FF9CFA9F}" dt="2025-03-04T00:19:56.760" v="49" actId="1076"/>
          <ac:spMkLst>
            <pc:docMk/>
            <pc:sldMk cId="2607495997" sldId="3585"/>
            <ac:spMk id="11" creationId="{1DA92234-D097-8069-0203-B4CA016A37BC}"/>
          </ac:spMkLst>
        </pc:spChg>
        <pc:spChg chg="mod">
          <ac:chgData name="julio olaf gonzalez guzman" userId="fb64a47ee61ae747" providerId="LiveId" clId="{C2D75CCB-8A57-41C2-B1A8-A7F3FF9CFA9F}" dt="2025-03-04T00:20:08.312" v="54" actId="20577"/>
          <ac:spMkLst>
            <pc:docMk/>
            <pc:sldMk cId="2607495997" sldId="3585"/>
            <ac:spMk id="14" creationId="{74ADAAB0-0710-8D15-EB76-F9BAE7DE92D6}"/>
          </ac:spMkLst>
        </pc:spChg>
        <pc:spChg chg="mod">
          <ac:chgData name="julio olaf gonzalez guzman" userId="fb64a47ee61ae747" providerId="LiveId" clId="{C2D75CCB-8A57-41C2-B1A8-A7F3FF9CFA9F}" dt="2025-03-04T00:19:50.120" v="48" actId="1076"/>
          <ac:spMkLst>
            <pc:docMk/>
            <pc:sldMk cId="2607495997" sldId="3585"/>
            <ac:spMk id="17" creationId="{1EE26A39-A3E2-69A5-256F-124FDC6940EC}"/>
          </ac:spMkLst>
        </pc:spChg>
        <pc:graphicFrameChg chg="del">
          <ac:chgData name="julio olaf gonzalez guzman" userId="fb64a47ee61ae747" providerId="LiveId" clId="{C2D75CCB-8A57-41C2-B1A8-A7F3FF9CFA9F}" dt="2025-03-04T00:16:32.553" v="0" actId="478"/>
          <ac:graphicFrameMkLst>
            <pc:docMk/>
            <pc:sldMk cId="2607495997" sldId="3585"/>
            <ac:graphicFrameMk id="7" creationId="{895F8DD5-7C96-2558-5A89-FD04B97C69A5}"/>
          </ac:graphicFrameMkLst>
        </pc:graphicFrameChg>
        <pc:graphicFrameChg chg="add mod">
          <ac:chgData name="julio olaf gonzalez guzman" userId="fb64a47ee61ae747" providerId="LiveId" clId="{C2D75CCB-8A57-41C2-B1A8-A7F3FF9CFA9F}" dt="2025-03-04T00:22:25.818" v="112" actId="403"/>
          <ac:graphicFrameMkLst>
            <pc:docMk/>
            <pc:sldMk cId="2607495997" sldId="3585"/>
            <ac:graphicFrameMk id="20" creationId="{895F8DD5-7C96-2558-5A89-FD04B97C69A5}"/>
          </ac:graphicFrameMkLst>
        </pc:graphicFrameChg>
      </pc:sldChg>
      <pc:sldChg chg="addSp delSp modSp mod">
        <pc:chgData name="julio olaf gonzalez guzman" userId="fb64a47ee61ae747" providerId="LiveId" clId="{C2D75CCB-8A57-41C2-B1A8-A7F3FF9CFA9F}" dt="2025-03-04T00:35:03.997" v="159"/>
        <pc:sldMkLst>
          <pc:docMk/>
          <pc:sldMk cId="3477445063" sldId="6729"/>
        </pc:sldMkLst>
        <pc:graphicFrameChg chg="add del mod modGraphic">
          <ac:chgData name="julio olaf gonzalez guzman" userId="fb64a47ee61ae747" providerId="LiveId" clId="{C2D75CCB-8A57-41C2-B1A8-A7F3FF9CFA9F}" dt="2025-03-04T00:31:50.967" v="133" actId="478"/>
          <ac:graphicFrameMkLst>
            <pc:docMk/>
            <pc:sldMk cId="3477445063" sldId="6729"/>
            <ac:graphicFrameMk id="2" creationId="{53A8C901-63E4-842C-8D9E-B406B6B499C7}"/>
          </ac:graphicFrameMkLst>
        </pc:graphicFrameChg>
        <pc:graphicFrameChg chg="add mod modGraphic">
          <ac:chgData name="julio olaf gonzalez guzman" userId="fb64a47ee61ae747" providerId="LiveId" clId="{C2D75CCB-8A57-41C2-B1A8-A7F3FF9CFA9F}" dt="2025-03-04T00:35:03.997" v="159"/>
          <ac:graphicFrameMkLst>
            <pc:docMk/>
            <pc:sldMk cId="3477445063" sldId="6729"/>
            <ac:graphicFrameMk id="7" creationId="{84651C6E-643C-3884-D4E3-1857549F3942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ulio_2h7cnt5\OneDrive\Documentos\Ideas%20Frescas\Sthelare\Pronostico%20Precio%20trimestal%20Torre%20Stelarhe.csv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d.docs.live.net/fb64a47ee61ae747/Documentos/Ideas%20Frescas/Sthelare/Pronostico%20Precio%20trimestal%20Torre%20Stelarhe%20F.csv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julio_2h7cnt5\OneDrive\Documentos\Ideas%20Frescas\Sthelare\Pronostico%20Precio%20trimestal%20Torre%20Stelarhe%20F.csv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d.docs.live.net/fb64a47ee61ae747/Documentos/Ideas%20Frescas/Sthelare/Pronostico%20Precio%20trimestal%20Torre%20Stelarhe%20F.csv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ulio_2h7cnt5\OneDrive\Documentos\Ideas%20Frescas\Sthelare\Pronostico%20Precio%20trimestal%20Torre%20Stelarhe%20F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2569490298534509"/>
          <c:h val="0.79910605829806525"/>
        </c:manualLayout>
      </c:layout>
      <c:lineChart>
        <c:grouping val="standard"/>
        <c:varyColors val="0"/>
        <c:ser>
          <c:idx val="1"/>
          <c:order val="0"/>
          <c:tx>
            <c:strRef>
              <c:f>'Pronostico Precio trimestal Tor'!$D$16</c:f>
              <c:strCache>
                <c:ptCount val="1"/>
                <c:pt idx="0">
                  <c:v>Precio M2  Stelarhe Historico 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</c:marker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Tor'!$D$17:$D$28</c:f>
              <c:numCache>
                <c:formatCode>_("$"* #,##0.00_);_("$"* \(#,##0.00\);_("$"* "-"??_);_(@_)</c:formatCode>
                <c:ptCount val="12"/>
                <c:pt idx="0">
                  <c:v>74287.058185000002</c:v>
                </c:pt>
                <c:pt idx="1">
                  <c:v>74922.808713999999</c:v>
                </c:pt>
                <c:pt idx="2">
                  <c:v>75565.018442000001</c:v>
                </c:pt>
                <c:pt idx="3">
                  <c:v>76214.146699000004</c:v>
                </c:pt>
                <c:pt idx="4">
                  <c:v>76867.071857000003</c:v>
                </c:pt>
                <c:pt idx="5">
                  <c:v>77526.208098000003</c:v>
                </c:pt>
                <c:pt idx="6">
                  <c:v>78190.844735999999</c:v>
                </c:pt>
                <c:pt idx="7">
                  <c:v>78860.403005</c:v>
                </c:pt>
                <c:pt idx="8">
                  <c:v>79537.397433000006</c:v>
                </c:pt>
                <c:pt idx="9">
                  <c:v>80219.016549000007</c:v>
                </c:pt>
                <c:pt idx="10">
                  <c:v>80907.762910000005</c:v>
                </c:pt>
                <c:pt idx="11">
                  <c:v>81600.282919000005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EA-4FD4-9E80-CE6156147211}"/>
            </c:ext>
          </c:extLst>
        </c:ser>
        <c:ser>
          <c:idx val="3"/>
          <c:order val="1"/>
          <c:tx>
            <c:strRef>
              <c:f>'Pronostico Precio trimestal Tor'!$F$16</c:f>
              <c:strCache>
                <c:ptCount val="1"/>
                <c:pt idx="0">
                  <c:v>Precio metro cuadrado Mazatlan</c:v>
                </c:pt>
              </c:strCache>
            </c:strRef>
          </c:tx>
          <c:spPr>
            <a:ln w="38100" cap="rnd">
              <a:solidFill>
                <a:srgbClr val="FFD6A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Tor'!$F$17:$F$28</c:f>
              <c:numCache>
                <c:formatCode>"$"#,##0_);[Red]\("$"#,##0\)</c:formatCode>
                <c:ptCount val="12"/>
                <c:pt idx="0">
                  <c:v>59218</c:v>
                </c:pt>
                <c:pt idx="1">
                  <c:v>59729</c:v>
                </c:pt>
                <c:pt idx="2">
                  <c:v>60245</c:v>
                </c:pt>
                <c:pt idx="3">
                  <c:v>60764</c:v>
                </c:pt>
                <c:pt idx="4">
                  <c:v>63127</c:v>
                </c:pt>
                <c:pt idx="5">
                  <c:v>63668</c:v>
                </c:pt>
                <c:pt idx="6">
                  <c:v>64217</c:v>
                </c:pt>
                <c:pt idx="7">
                  <c:v>64770</c:v>
                </c:pt>
                <c:pt idx="8">
                  <c:v>67288</c:v>
                </c:pt>
                <c:pt idx="9">
                  <c:v>67870</c:v>
                </c:pt>
                <c:pt idx="10">
                  <c:v>68453</c:v>
                </c:pt>
                <c:pt idx="11">
                  <c:v>69046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EA-4FD4-9E80-CE6156147211}"/>
            </c:ext>
          </c:extLst>
        </c:ser>
        <c:ser>
          <c:idx val="4"/>
          <c:order val="2"/>
          <c:tx>
            <c:strRef>
              <c:f>'Pronostico Precio trimestal Tor'!$G$16</c:f>
              <c:strCache>
                <c:ptCount val="1"/>
                <c:pt idx="0">
                  <c:v>Precio M2 OceanView</c:v>
                </c:pt>
              </c:strCache>
            </c:strRef>
          </c:tx>
          <c:spPr>
            <a:ln w="38100" cap="rnd">
              <a:solidFill>
                <a:srgbClr val="DCEAF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/>
              </a:solidFill>
              <a:ln w="19050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Tor'!$G$17:$G$28</c:f>
              <c:numCache>
                <c:formatCode>"$"#,##0_);[Red]\("$"#,##0\)</c:formatCode>
                <c:ptCount val="12"/>
                <c:pt idx="0">
                  <c:v>70001</c:v>
                </c:pt>
                <c:pt idx="1">
                  <c:v>70603</c:v>
                </c:pt>
                <c:pt idx="2">
                  <c:v>71213</c:v>
                </c:pt>
                <c:pt idx="3">
                  <c:v>71825</c:v>
                </c:pt>
                <c:pt idx="4">
                  <c:v>74622</c:v>
                </c:pt>
                <c:pt idx="5">
                  <c:v>75267</c:v>
                </c:pt>
                <c:pt idx="6">
                  <c:v>75916</c:v>
                </c:pt>
                <c:pt idx="7">
                  <c:v>76571</c:v>
                </c:pt>
                <c:pt idx="8">
                  <c:v>79549</c:v>
                </c:pt>
                <c:pt idx="9">
                  <c:v>80238</c:v>
                </c:pt>
                <c:pt idx="10">
                  <c:v>80932</c:v>
                </c:pt>
                <c:pt idx="11">
                  <c:v>81634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EA-4FD4-9E80-CE6156147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in val="58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Roboto Light" pitchFamily="2" charset="0"/>
                <a:ea typeface="Roboto Light" pitchFamily="2" charset="0"/>
                <a:cs typeface="Arial" panose="020B0604020202020204" pitchFamily="34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0" i="0">
          <a:latin typeface="Roboto Light" pitchFamily="2" charset="0"/>
          <a:ea typeface="Roboto Light" pitchFamily="2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5123766856729111"/>
          <c:h val="0.79910605829806525"/>
        </c:manualLayout>
      </c:layout>
      <c:lineChart>
        <c:grouping val="standard"/>
        <c:varyColors val="0"/>
        <c:ser>
          <c:idx val="3"/>
          <c:order val="0"/>
          <c:tx>
            <c:strRef>
              <c:f>'Pronostico Precio trimestal Tor'!$D$64</c:f>
              <c:strCache>
                <c:ptCount val="1"/>
                <c:pt idx="0">
                  <c:v>Precio Stelarhe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Tor'!$A$65:$B$76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Tor'!$D$65:$D$76</c:f>
              <c:numCache>
                <c:formatCode>_-"$"* #,##0_-;\-"$"* #,##0_-;_-"$"* "-"??_-;_-@_-</c:formatCode>
                <c:ptCount val="12"/>
                <c:pt idx="0">
                  <c:v>11126715.5749493</c:v>
                </c:pt>
                <c:pt idx="1">
                  <c:v>11221938.28918292</c:v>
                </c:pt>
                <c:pt idx="2">
                  <c:v>11318128.46224276</c:v>
                </c:pt>
                <c:pt idx="3">
                  <c:v>11415354.892576221</c:v>
                </c:pt>
                <c:pt idx="4">
                  <c:v>11513150.022741461</c:v>
                </c:pt>
                <c:pt idx="5">
                  <c:v>11611875.448918441</c:v>
                </c:pt>
                <c:pt idx="6">
                  <c:v>11711424.72455808</c:v>
                </c:pt>
                <c:pt idx="7">
                  <c:v>11811711.162088901</c:v>
                </c:pt>
                <c:pt idx="8">
                  <c:v>11913111.38751474</c:v>
                </c:pt>
                <c:pt idx="9">
                  <c:v>12015204.298709221</c:v>
                </c:pt>
                <c:pt idx="10">
                  <c:v>12118364.728659801</c:v>
                </c:pt>
                <c:pt idx="11">
                  <c:v>12222090.37560782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EA-4FD4-9E80-CE6156147211}"/>
            </c:ext>
          </c:extLst>
        </c:ser>
        <c:ser>
          <c:idx val="0"/>
          <c:order val="1"/>
          <c:tx>
            <c:strRef>
              <c:f>'Pronostico Precio trimestal Tor'!$F$64</c:f>
              <c:strCache>
                <c:ptCount val="1"/>
                <c:pt idx="0">
                  <c:v>Precio Mazatlán</c:v>
                </c:pt>
              </c:strCache>
            </c:strRef>
          </c:tx>
          <c:spPr>
            <a:ln w="38100" cap="rnd">
              <a:solidFill>
                <a:srgbClr val="FFD6A9">
                  <a:alpha val="92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Tor'!$A$65:$B$76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Tor'!$F$65:$F$76</c:f>
              <c:numCache>
                <c:formatCode>"$"#,##0_);[Red]\("$"#,##0\)</c:formatCode>
                <c:ptCount val="12"/>
                <c:pt idx="0">
                  <c:v>5203555.1455564154</c:v>
                </c:pt>
                <c:pt idx="1">
                  <c:v>5248457.315156525</c:v>
                </c:pt>
                <c:pt idx="2">
                  <c:v>5293798.8406235641</c:v>
                </c:pt>
                <c:pt idx="3">
                  <c:v>5339403.9796107607</c:v>
                </c:pt>
                <c:pt idx="4">
                  <c:v>5547043.5623212503</c:v>
                </c:pt>
                <c:pt idx="5">
                  <c:v>5594581.8671229333</c:v>
                </c:pt>
                <c:pt idx="6">
                  <c:v>5642823.1413117014</c:v>
                </c:pt>
                <c:pt idx="7">
                  <c:v>5691415.9001940126</c:v>
                </c:pt>
                <c:pt idx="8">
                  <c:v>5912675.5147792911</c:v>
                </c:pt>
                <c:pt idx="9">
                  <c:v>5963816.5376897883</c:v>
                </c:pt>
                <c:pt idx="10">
                  <c:v>6015045.4317736719</c:v>
                </c:pt>
                <c:pt idx="11">
                  <c:v>6067153.0375914117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E20-41C8-86FA-7F6D4BBE8BCD}"/>
            </c:ext>
          </c:extLst>
        </c:ser>
        <c:ser>
          <c:idx val="5"/>
          <c:order val="2"/>
          <c:tx>
            <c:strRef>
              <c:f>'Pronostico Precio trimestal Tor'!$H$64</c:f>
              <c:strCache>
                <c:ptCount val="1"/>
                <c:pt idx="0">
                  <c:v>Precio Ocean View</c:v>
                </c:pt>
              </c:strCache>
            </c:strRef>
          </c:tx>
          <c:spPr>
            <a:ln w="38100" cap="rnd">
              <a:solidFill>
                <a:srgbClr val="DCEAF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/>
              </a:solidFill>
              <a:ln w="19050">
                <a:solidFill>
                  <a:srgbClr val="4BACC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Tor'!$A$65:$B$76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Tor'!$H$65:$H$76</c:f>
              <c:numCache>
                <c:formatCode>"$"#,##0_);[Red]\("$"#,##0\)</c:formatCode>
                <c:ptCount val="12"/>
                <c:pt idx="0">
                  <c:v>6069050.9395441478</c:v>
                </c:pt>
                <c:pt idx="1">
                  <c:v>6121244.0320086209</c:v>
                </c:pt>
                <c:pt idx="2">
                  <c:v>6174130.7203862434</c:v>
                </c:pt>
                <c:pt idx="3">
                  <c:v>6227190.8077421524</c:v>
                </c:pt>
                <c:pt idx="4">
                  <c:v>6469689.2788769221</c:v>
                </c:pt>
                <c:pt idx="5">
                  <c:v>6525610.4493745714</c:v>
                </c:pt>
                <c:pt idx="6">
                  <c:v>6581878.4178287964</c:v>
                </c:pt>
                <c:pt idx="7">
                  <c:v>6638666.5832178826</c:v>
                </c:pt>
                <c:pt idx="8">
                  <c:v>6896857.6618876504</c:v>
                </c:pt>
                <c:pt idx="9">
                  <c:v>6956593.6099076206</c:v>
                </c:pt>
                <c:pt idx="10">
                  <c:v>7016763.0553733092</c:v>
                </c:pt>
                <c:pt idx="11">
                  <c:v>7077626.0967521463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E20-41C8-86FA-7F6D4BBE8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in val="480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Roboto Light" pitchFamily="2" charset="0"/>
                <a:ea typeface="Roboto Light" pitchFamily="2" charset="0"/>
                <a:cs typeface="Arial" panose="020B0604020202020204" pitchFamily="34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0" i="0">
          <a:latin typeface="Roboto Light" pitchFamily="2" charset="0"/>
          <a:ea typeface="Roboto Light" pitchFamily="2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20274341413309E-2"/>
          <c:y val="0.13007632938936489"/>
          <c:w val="0.86811405438634348"/>
          <c:h val="0.78949753425759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'Pronostico Precio trimestal Tor'!$A$2</c:f>
              <c:strCache>
                <c:ptCount val="1"/>
                <c:pt idx="0">
                  <c:v>01/02/2025</c:v>
                </c:pt>
              </c:strCache>
            </c:strRef>
          </c:tx>
          <c:spPr>
            <a:solidFill>
              <a:srgbClr val="FFA9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E6-4878-9EF0-0065B1C1A909}"/>
              </c:ext>
            </c:extLst>
          </c:dPt>
          <c:dPt>
            <c:idx val="1"/>
            <c:invertIfNegative val="0"/>
            <c:bubble3D val="0"/>
            <c:spPr>
              <a:solidFill>
                <a:srgbClr val="FFCC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5E6-4878-9EF0-0065B1C1A909}"/>
              </c:ext>
            </c:extLst>
          </c:dPt>
          <c:dPt>
            <c:idx val="2"/>
            <c:invertIfNegative val="0"/>
            <c:bubble3D val="0"/>
            <c:spPr>
              <a:solidFill>
                <a:srgbClr val="FFDE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5E6-4878-9EF0-0065B1C1A9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'Pronostico Precio trimestal Tor'!$B$1:$D$1</c:f>
              <c:strCache>
                <c:ptCount val="3"/>
                <c:pt idx="0">
                  <c:v>ABSORCIÓN VIVIENDA V.</c:v>
                </c:pt>
                <c:pt idx="1">
                  <c:v>ABSORCIÓN MALECON OV</c:v>
                </c:pt>
                <c:pt idx="2">
                  <c:v>ABSORCIÓN STELARHE</c:v>
                </c:pt>
              </c:strCache>
            </c:strRef>
          </c:cat>
          <c:val>
            <c:numRef>
              <c:f>'Pronostico Precio trimestal Tor'!$B$2:$D$2</c:f>
              <c:numCache>
                <c:formatCode>0.0</c:formatCode>
                <c:ptCount val="3"/>
                <c:pt idx="0">
                  <c:v>441.29999999999995</c:v>
                </c:pt>
                <c:pt idx="1">
                  <c:v>84.300000000000011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E6-4878-9EF0-0065B1C1A9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70856415"/>
        <c:axId val="950881280"/>
      </c:barChart>
      <c:catAx>
        <c:axId val="1570856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950881280"/>
        <c:crosses val="autoZero"/>
        <c:auto val="1"/>
        <c:lblAlgn val="ctr"/>
        <c:lblOffset val="100"/>
        <c:noMultiLvlLbl val="0"/>
      </c:catAx>
      <c:valAx>
        <c:axId val="950881280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570856415"/>
        <c:crosses val="autoZero"/>
        <c:crossBetween val="between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20274341413309E-2"/>
          <c:y val="0.13007632938936489"/>
          <c:w val="0.90847354237960865"/>
          <c:h val="0.80074985243978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'Obsorción ultimo trimestre'!$A$26</c:f>
              <c:strCache>
                <c:ptCount val="1"/>
                <c:pt idx="0">
                  <c:v>01/02/2025</c:v>
                </c:pt>
              </c:strCache>
            </c:strRef>
          </c:tx>
          <c:spPr>
            <a:solidFill>
              <a:srgbClr val="FFA9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C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1A-437B-A5CB-06796E02E71D}"/>
              </c:ext>
            </c:extLst>
          </c:dPt>
          <c:dPt>
            <c:idx val="1"/>
            <c:invertIfNegative val="0"/>
            <c:bubble3D val="0"/>
            <c:spPr>
              <a:solidFill>
                <a:srgbClr val="FF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1A-437B-A5CB-06796E02E71D}"/>
              </c:ext>
            </c:extLst>
          </c:dPt>
          <c:dPt>
            <c:idx val="2"/>
            <c:invertIfNegative val="0"/>
            <c:bubble3D val="0"/>
            <c:spPr>
              <a:solidFill>
                <a:srgbClr val="FFDE9B">
                  <a:alpha val="83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B1A-437B-A5CB-06796E02E7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'Obsorción ultimo trimestre'!$B$25:$D$25</c:f>
              <c:strCache>
                <c:ptCount val="3"/>
                <c:pt idx="0">
                  <c:v>ABSORCIÓN VIVIENDA V.</c:v>
                </c:pt>
                <c:pt idx="1">
                  <c:v>ABSORCIÓN MALECÓN OV</c:v>
                </c:pt>
                <c:pt idx="2">
                  <c:v>ABSORCIÓN STELARHE</c:v>
                </c:pt>
              </c:strCache>
            </c:strRef>
          </c:cat>
          <c:val>
            <c:numRef>
              <c:f>'Obsorción ultimo trimestre'!$B$26:$D$26</c:f>
              <c:numCache>
                <c:formatCode>0.00</c:formatCode>
                <c:ptCount val="3"/>
                <c:pt idx="0">
                  <c:v>1.1000000000000001</c:v>
                </c:pt>
                <c:pt idx="1">
                  <c:v>1.9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1A-437B-A5CB-06796E02E71D}"/>
            </c:ext>
          </c:extLst>
        </c:ser>
        <c:ser>
          <c:idx val="1"/>
          <c:order val="1"/>
          <c:tx>
            <c:strRef>
              <c:f>'Obsorción ultimo trimestre'!$A$27</c:f>
              <c:strCache>
                <c:ptCount val="1"/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'Obsorción ultimo trimestre'!$B$25:$D$25</c:f>
              <c:strCache>
                <c:ptCount val="3"/>
                <c:pt idx="0">
                  <c:v>ABSORCIÓN VIVIENDA V.</c:v>
                </c:pt>
                <c:pt idx="1">
                  <c:v>ABSORCIÓN MALECÓN OV</c:v>
                </c:pt>
                <c:pt idx="2">
                  <c:v>ABSORCIÓN STELARHE</c:v>
                </c:pt>
              </c:strCache>
            </c:strRef>
          </c:cat>
          <c:val>
            <c:numRef>
              <c:f>'Obsorción ultimo trimestre'!$B$27:$D$27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9-D7F5-421F-A14C-2ED27C248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0856415"/>
        <c:axId val="950881280"/>
      </c:barChart>
      <c:catAx>
        <c:axId val="1570856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950881280"/>
        <c:crosses val="autoZero"/>
        <c:auto val="1"/>
        <c:lblAlgn val="ctr"/>
        <c:lblOffset val="100"/>
        <c:noMultiLvlLbl val="0"/>
      </c:catAx>
      <c:valAx>
        <c:axId val="950881280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570856415"/>
        <c:crosses val="autoZero"/>
        <c:crossBetween val="between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889500407679196E-2"/>
          <c:y val="2.273319013213565E-2"/>
          <c:w val="0.87221471721888666"/>
          <c:h val="0.876000781097441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'Pronostico Precio trimestal Tor'!$C$24</c:f>
              <c:strCache>
                <c:ptCount val="1"/>
                <c:pt idx="0">
                  <c:v>ABSORCIÓN VIVIENDA V.</c:v>
                </c:pt>
              </c:strCache>
            </c:strRef>
          </c:tx>
          <c:spPr>
            <a:solidFill>
              <a:srgbClr val="C6D9F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767103995256097E-3"/>
                  <c:y val="2.47998437805116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46-4C1B-89BC-2FED725AF26A}"/>
                </c:ext>
              </c:extLst>
            </c:dLbl>
            <c:dLbl>
              <c:idx val="4"/>
              <c:layout>
                <c:manualLayout>
                  <c:x val="-1.1767103995256097E-3"/>
                  <c:y val="8.26661459350372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46-4C1B-89BC-2FED725AF2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Tor'!$A$25:$B$36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Tor'!$C$25:$C$36</c:f>
              <c:numCache>
                <c:formatCode>0.0</c:formatCode>
                <c:ptCount val="12"/>
                <c:pt idx="0">
                  <c:v>378.53494000000001</c:v>
                </c:pt>
                <c:pt idx="1">
                  <c:v>381.86524300000002</c:v>
                </c:pt>
                <c:pt idx="2">
                  <c:v>385.22550799999999</c:v>
                </c:pt>
                <c:pt idx="3">
                  <c:v>388.61005</c:v>
                </c:pt>
                <c:pt idx="4">
                  <c:v>392.01943599999998</c:v>
                </c:pt>
                <c:pt idx="5">
                  <c:v>395.46547299999997</c:v>
                </c:pt>
                <c:pt idx="6">
                  <c:v>398.94688100000002</c:v>
                </c:pt>
                <c:pt idx="7">
                  <c:v>402.45078799999999</c:v>
                </c:pt>
                <c:pt idx="8">
                  <c:v>405.991623</c:v>
                </c:pt>
                <c:pt idx="9">
                  <c:v>409.54977700000001</c:v>
                </c:pt>
                <c:pt idx="10">
                  <c:v>413.14617299999998</c:v>
                </c:pt>
                <c:pt idx="11">
                  <c:v>416.78499299999999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46-4C1B-89BC-2FED725AF26A}"/>
            </c:ext>
          </c:extLst>
        </c:ser>
        <c:ser>
          <c:idx val="1"/>
          <c:order val="1"/>
          <c:tx>
            <c:strRef>
              <c:f>'Pronostico Precio trimestal Tor'!$D$24</c:f>
              <c:strCache>
                <c:ptCount val="1"/>
                <c:pt idx="0">
                  <c:v>ABSORCIÓN MALECÓN O.V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Tor'!$A$25:$B$36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Tor'!$D$25:$D$36</c:f>
              <c:numCache>
                <c:formatCode>0.0</c:formatCode>
                <c:ptCount val="12"/>
                <c:pt idx="0">
                  <c:v>135.28062800000001</c:v>
                </c:pt>
                <c:pt idx="1">
                  <c:v>136.466058</c:v>
                </c:pt>
                <c:pt idx="2">
                  <c:v>137.67383599999999</c:v>
                </c:pt>
                <c:pt idx="3">
                  <c:v>138.88936200000001</c:v>
                </c:pt>
                <c:pt idx="4">
                  <c:v>140.116634</c:v>
                </c:pt>
                <c:pt idx="5">
                  <c:v>141.347961</c:v>
                </c:pt>
                <c:pt idx="6">
                  <c:v>142.59545700000001</c:v>
                </c:pt>
                <c:pt idx="7">
                  <c:v>143.85038499999999</c:v>
                </c:pt>
                <c:pt idx="8">
                  <c:v>145.113181</c:v>
                </c:pt>
                <c:pt idx="9">
                  <c:v>146.385143</c:v>
                </c:pt>
                <c:pt idx="10">
                  <c:v>147.67811499999999</c:v>
                </c:pt>
                <c:pt idx="11">
                  <c:v>148.972745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46-4C1B-89BC-2FED725AF26A}"/>
            </c:ext>
          </c:extLst>
        </c:ser>
        <c:ser>
          <c:idx val="3"/>
          <c:order val="3"/>
          <c:tx>
            <c:strRef>
              <c:f>'Pronostico Precio trimestal Tor'!$E$24</c:f>
              <c:strCache>
                <c:ptCount val="1"/>
                <c:pt idx="0">
                  <c:v>ABSORCIÓN STELARHE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'Pronostico Precio trimestal Tor'!$F$25:$F$36</c:f>
              <c:numCache>
                <c:formatCode>0.0</c:formatCode>
                <c:ptCount val="12"/>
                <c:pt idx="0">
                  <c:v>4.4675100000000008</c:v>
                </c:pt>
                <c:pt idx="1">
                  <c:v>4.5066930000000003</c:v>
                </c:pt>
                <c:pt idx="2">
                  <c:v>4.5462210000000001</c:v>
                </c:pt>
                <c:pt idx="3">
                  <c:v>4.5862769999999999</c:v>
                </c:pt>
                <c:pt idx="4">
                  <c:v>4.6265070000000001</c:v>
                </c:pt>
                <c:pt idx="5">
                  <c:v>4.6671180000000003</c:v>
                </c:pt>
                <c:pt idx="6">
                  <c:v>4.7080769999999994</c:v>
                </c:pt>
                <c:pt idx="7">
                  <c:v>4.7495940000000001</c:v>
                </c:pt>
                <c:pt idx="8">
                  <c:v>4.7915729999999996</c:v>
                </c:pt>
                <c:pt idx="9">
                  <c:v>4.8337529999999997</c:v>
                </c:pt>
                <c:pt idx="10">
                  <c:v>4.8763290000000001</c:v>
                </c:pt>
                <c:pt idx="11">
                  <c:v>4.919232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46-4C1B-89BC-2FED725AF2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45097168"/>
        <c:axId val="64507508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'Pronostico Precio trimestal Tor'!$E$24</c15:sqref>
                        </c15:formulaRef>
                      </c:ext>
                    </c:extLst>
                    <c:strCache>
                      <c:ptCount val="1"/>
                      <c:pt idx="0">
                        <c:v>ABSORCIÓN STELARHE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defRPr>
                      </a:pPr>
                      <a:endParaRPr lang="es-MX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'Pronostico Precio trimestal Tor'!$A$25:$B$36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'Pronostico Precio trimestal Tor'!$E$25:$E$36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1.4891700000000001</c:v>
                      </c:pt>
                      <c:pt idx="1">
                        <c:v>1.5022310000000001</c:v>
                      </c:pt>
                      <c:pt idx="2">
                        <c:v>1.5154069999999999</c:v>
                      </c:pt>
                      <c:pt idx="3">
                        <c:v>1.528759</c:v>
                      </c:pt>
                      <c:pt idx="4">
                        <c:v>1.5421689999999999</c:v>
                      </c:pt>
                      <c:pt idx="5">
                        <c:v>1.555706</c:v>
                      </c:pt>
                      <c:pt idx="6">
                        <c:v>1.5693589999999999</c:v>
                      </c:pt>
                      <c:pt idx="7">
                        <c:v>1.5831980000000001</c:v>
                      </c:pt>
                      <c:pt idx="8">
                        <c:v>1.597191</c:v>
                      </c:pt>
                      <c:pt idx="9">
                        <c:v>1.611251</c:v>
                      </c:pt>
                      <c:pt idx="10">
                        <c:v>1.625443</c:v>
                      </c:pt>
                      <c:pt idx="11">
                        <c:v>1.6397440000000001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3E46-4C1B-89BC-2FED725AF26A}"/>
                  </c:ext>
                </c:extLst>
              </c15:ser>
            </c15:filteredBarSeries>
          </c:ext>
        </c:extLst>
      </c:barChart>
      <c:catAx>
        <c:axId val="64509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645075088"/>
        <c:crosses val="autoZero"/>
        <c:auto val="1"/>
        <c:lblAlgn val="ctr"/>
        <c:lblOffset val="100"/>
        <c:noMultiLvlLbl val="0"/>
      </c:catAx>
      <c:valAx>
        <c:axId val="64507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64509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Roboto Thin" panose="02000000000000000000" pitchFamily="2" charset="0"/>
          <a:ea typeface="Roboto Thin" panose="02000000000000000000" pitchFamily="2" charset="0"/>
          <a:cs typeface="Roboto Thin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0.73642</cdr:x>
      <cdr:y>0.19759</cdr:y>
    </cdr:from>
    <cdr:to>
      <cdr:x>0.98566</cdr:x>
      <cdr:y>0.32666</cdr:y>
    </cdr:to>
    <cdr:sp macro="" textlink="">
      <cdr:nvSpPr>
        <cdr:cNvPr id="2" name="CuadroTexto 21">
          <a:extLst xmlns:a="http://schemas.openxmlformats.org/drawingml/2006/main">
            <a:ext uri="{FF2B5EF4-FFF2-40B4-BE49-F238E27FC236}">
              <a16:creationId xmlns:a16="http://schemas.microsoft.com/office/drawing/2014/main" id="{0F86EB1E-B522-34B7-613B-8FF23B1F2563}"/>
            </a:ext>
          </a:extLst>
        </cdr:cNvPr>
        <cdr:cNvSpPr txBox="1"/>
      </cdr:nvSpPr>
      <cdr:spPr bwMode="auto">
        <a:xfrm xmlns:a="http://schemas.openxmlformats.org/drawingml/2006/main">
          <a:off x="9076833" y="1208185"/>
          <a:ext cx="3072029" cy="78921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chemeClr val="bg1">
              <a:lumMod val="85000"/>
            </a:schemeClr>
          </a:solidFill>
          <a:prstDash val="solid"/>
          <a:miter lim="800000"/>
          <a:headEnd/>
          <a:tailEnd/>
        </a:ln>
      </cdr:spPr>
      <cdr:txBody>
        <a:bodyPr xmlns:a="http://schemas.openxmlformats.org/drawingml/2006/main" wrap="square" lIns="124971" tIns="62486" rIns="124971" bIns="62486" rtlCol="0" anchor="t">
          <a:spAutoFit/>
        </a:bodyPr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5875" indent="-3175">
            <a:lnSpc>
              <a:spcPct val="80000"/>
            </a:lnSpc>
            <a:spcAft>
              <a:spcPts val="400"/>
            </a:spcAft>
          </a:pPr>
          <a:r>
            <a:rPr lang="es-AR" sz="18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Vivienda V. vs </a:t>
          </a:r>
          <a:r>
            <a:rPr lang="es-AR" sz="1800" dirty="0" err="1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Stelarhe</a:t>
          </a:r>
          <a:endParaRPr lang="es-AR" sz="4400" dirty="0">
            <a:latin typeface="Roboto Th" panose="02000000000000000000" pitchFamily="2" charset="0"/>
            <a:ea typeface="Roboto Th" panose="02000000000000000000" pitchFamily="2" charset="0"/>
            <a:cs typeface="Roboto Th" panose="02000000000000000000" pitchFamily="2" charset="0"/>
          </a:endParaRPr>
        </a:p>
        <a:p xmlns:a="http://schemas.openxmlformats.org/drawingml/2006/main">
          <a:pPr marL="17463" indent="-4763">
            <a:lnSpc>
              <a:spcPct val="80000"/>
            </a:lnSpc>
            <a:spcAft>
              <a:spcPts val="400"/>
            </a:spcAft>
          </a:pPr>
          <a:r>
            <a:rPr lang="es-AR" sz="32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0.22%</a:t>
          </a:r>
          <a:endParaRPr lang="es-MX" sz="3200" i="1" dirty="0">
            <a:latin typeface="Playfair Display" panose="00000500000000000000" pitchFamily="2" charset="0"/>
            <a:ea typeface="Roboto Th" panose="02000000000000000000" pitchFamily="2" charset="0"/>
            <a:cs typeface="Roboto Th" panose="02000000000000000000" pitchFamily="2" charset="0"/>
          </a:endParaRPr>
        </a:p>
      </cdr:txBody>
    </cdr:sp>
  </cdr:relSizeAnchor>
  <cdr:relSizeAnchor xmlns:cdr="http://schemas.openxmlformats.org/drawingml/2006/chartDrawing">
    <cdr:from>
      <cdr:x>0.7354</cdr:x>
      <cdr:y>0.36029</cdr:y>
    </cdr:from>
    <cdr:to>
      <cdr:x>0.98623</cdr:x>
      <cdr:y>0.48936</cdr:y>
    </cdr:to>
    <cdr:sp macro="" textlink="">
      <cdr:nvSpPr>
        <cdr:cNvPr id="3" name="CuadroTexto 21">
          <a:extLst xmlns:a="http://schemas.openxmlformats.org/drawingml/2006/main">
            <a:ext uri="{FF2B5EF4-FFF2-40B4-BE49-F238E27FC236}">
              <a16:creationId xmlns:a16="http://schemas.microsoft.com/office/drawing/2014/main" id="{A022ACDC-9F91-7CE0-9D42-7D2612C718F3}"/>
            </a:ext>
          </a:extLst>
        </cdr:cNvPr>
        <cdr:cNvSpPr txBox="1"/>
      </cdr:nvSpPr>
      <cdr:spPr bwMode="auto">
        <a:xfrm xmlns:a="http://schemas.openxmlformats.org/drawingml/2006/main">
          <a:off x="9064307" y="2203031"/>
          <a:ext cx="3091580" cy="78921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chemeClr val="bg1">
              <a:lumMod val="85000"/>
            </a:schemeClr>
          </a:solidFill>
          <a:prstDash val="solid"/>
          <a:miter lim="800000"/>
          <a:headEnd/>
          <a:tailEnd/>
        </a:ln>
      </cdr:spPr>
      <cdr:txBody>
        <a:bodyPr xmlns:a="http://schemas.openxmlformats.org/drawingml/2006/main" wrap="square" lIns="124971" tIns="62486" rIns="124971" bIns="62486" rtlCol="0" anchor="t">
          <a:spAutoFit/>
        </a:bodyPr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5875" indent="-3175">
            <a:lnSpc>
              <a:spcPct val="80000"/>
            </a:lnSpc>
            <a:spcAft>
              <a:spcPts val="400"/>
            </a:spcAft>
          </a:pPr>
          <a:r>
            <a:rPr lang="es-AR" sz="1800" dirty="0" err="1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Malecon</a:t>
          </a:r>
          <a:r>
            <a:rPr lang="es-AR" sz="18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 OV. vs </a:t>
          </a:r>
          <a:r>
            <a:rPr lang="es-AR" sz="1800" dirty="0" err="1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Stelarhe</a:t>
          </a:r>
          <a:endParaRPr lang="es-AR" sz="4400" dirty="0">
            <a:latin typeface="Roboto Th" panose="02000000000000000000" pitchFamily="2" charset="0"/>
            <a:ea typeface="Roboto Th" panose="02000000000000000000" pitchFamily="2" charset="0"/>
            <a:cs typeface="Roboto Th" panose="02000000000000000000" pitchFamily="2" charset="0"/>
          </a:endParaRPr>
        </a:p>
        <a:p xmlns:a="http://schemas.openxmlformats.org/drawingml/2006/main">
          <a:pPr marL="17463" indent="-4763">
            <a:lnSpc>
              <a:spcPct val="80000"/>
            </a:lnSpc>
            <a:spcAft>
              <a:spcPts val="400"/>
            </a:spcAft>
          </a:pPr>
          <a:r>
            <a:rPr lang="es-AR" sz="32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1.18%</a:t>
          </a:r>
          <a:endParaRPr lang="es-MX" sz="3200" i="1" dirty="0">
            <a:latin typeface="Playfair Display" panose="00000500000000000000" pitchFamily="2" charset="0"/>
            <a:ea typeface="Roboto Th" panose="02000000000000000000" pitchFamily="2" charset="0"/>
            <a:cs typeface="Roboto Th" panose="02000000000000000000" pitchFamily="2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60E84-613B-0942-A309-DF0D53D118F4}" type="datetimeFigureOut">
              <a:rPr lang="es-MX" smtClean="0"/>
              <a:t>03/03/2025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1143000"/>
            <a:ext cx="5083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EF50C-542C-464A-AAB5-7642EE03DB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41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0404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0429AA0-3452-AC8A-01C5-78E87A4EC8C1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058A9DE3-DDDC-3062-1265-6E0BF6CB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43815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A4472AC8-9634-62AC-C353-CA131D9667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566"/>
          <a:stretch/>
        </p:blipFill>
        <p:spPr>
          <a:xfrm>
            <a:off x="225365" y="7126560"/>
            <a:ext cx="1440160" cy="551191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F548C3B8-9FA6-2802-D8E8-C693632A8294}"/>
              </a:ext>
            </a:extLst>
          </p:cNvPr>
          <p:cNvSpPr txBox="1"/>
          <p:nvPr userDrawn="1"/>
        </p:nvSpPr>
        <p:spPr>
          <a:xfrm>
            <a:off x="5835488" y="7270576"/>
            <a:ext cx="5893904" cy="400097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. Todos los derechos reservados. </a:t>
            </a:r>
          </a:p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BF4965F8-7296-2439-F607-34B917E27121}"/>
              </a:ext>
            </a:extLst>
          </p:cNvPr>
          <p:cNvSpPr/>
          <p:nvPr userDrawn="1"/>
        </p:nvSpPr>
        <p:spPr>
          <a:xfrm>
            <a:off x="11801400" y="7270576"/>
            <a:ext cx="648072" cy="401214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4" rIns="91430" bIns="45714" rtlCol="0" anchor="ctr"/>
          <a:lstStyle/>
          <a:p>
            <a:pPr algn="ctr"/>
            <a:endParaRPr lang="en-US" sz="160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B08A076-B989-F300-5C83-208EEEAC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7404" y="7354183"/>
            <a:ext cx="576064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50000"/>
                  </a:schemeClr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9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7">
            <a:extLst>
              <a:ext uri="{FF2B5EF4-FFF2-40B4-BE49-F238E27FC236}">
                <a16:creationId xmlns:a16="http://schemas.microsoft.com/office/drawing/2014/main" id="{43A497A2-013B-4E66-0CA9-8D780B5E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0750" y="7354183"/>
            <a:ext cx="900100" cy="234000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A376A79-2166-D3C1-C7BB-2D2C1ADDE957}"/>
              </a:ext>
            </a:extLst>
          </p:cNvPr>
          <p:cNvCxnSpPr>
            <a:cxnSpLocks/>
          </p:cNvCxnSpPr>
          <p:nvPr userDrawn="1"/>
        </p:nvCxnSpPr>
        <p:spPr>
          <a:xfrm>
            <a:off x="5397498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44FCD41-9808-4972-B741-38E04764E7D2}"/>
              </a:ext>
            </a:extLst>
          </p:cNvPr>
          <p:cNvCxnSpPr>
            <a:cxnSpLocks/>
          </p:cNvCxnSpPr>
          <p:nvPr userDrawn="1"/>
        </p:nvCxnSpPr>
        <p:spPr>
          <a:xfrm>
            <a:off x="6844794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628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9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BE1A16-2227-F94B-997D-1E9759874D28}"/>
              </a:ext>
            </a:extLst>
          </p:cNvPr>
          <p:cNvSpPr txBox="1">
            <a:spLocks/>
          </p:cNvSpPr>
          <p:nvPr/>
        </p:nvSpPr>
        <p:spPr>
          <a:xfrm>
            <a:off x="640160" y="1725960"/>
            <a:ext cx="8136904" cy="1797968"/>
          </a:xfrm>
          <a:prstGeom prst="rect">
            <a:avLst/>
          </a:prstGeom>
          <a:noFill/>
        </p:spPr>
        <p:txBody>
          <a:bodyPr lIns="91435" tIns="1007999" rIns="91435" bIns="45717" anchor="ctr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60000"/>
              </a:lnSpc>
            </a:pPr>
            <a:r>
              <a:rPr lang="es-ES_tradnl" sz="9600" b="1" dirty="0">
                <a:solidFill>
                  <a:schemeClr val="bg1"/>
                </a:solidFill>
                <a:latin typeface="Rockeby Cd Bold" pitchFamily="2" charset="77"/>
                <a:cs typeface="Stajn Pro Medium"/>
              </a:rPr>
              <a:t>Aportamos bases para decisiones rentables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E1FDAB8-6DA1-0141-8819-B6FDA08219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/>
          <a:stretch/>
        </p:blipFill>
        <p:spPr>
          <a:xfrm>
            <a:off x="784176" y="5110336"/>
            <a:ext cx="2882622" cy="136315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704E486-2E97-F84B-B8A8-B6220EECAA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93" r="15450"/>
          <a:stretch/>
        </p:blipFill>
        <p:spPr>
          <a:xfrm>
            <a:off x="-1489588" y="-504984"/>
            <a:ext cx="15780776" cy="85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9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36BADF4-EF84-1F46-A8DC-E6E35E81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 w="12700">
            <a:miter lim="400000"/>
          </a:ln>
        </p:spPr>
        <p:txBody>
          <a:bodyPr wrap="none" lIns="31407" tIns="31407" rIns="31407" bIns="31407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547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Roboto Lt"/>
                <a:ea typeface="Roboto Lt"/>
                <a:cs typeface="Roboto Lt"/>
                <a:sym typeface="Roboto Light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6CB4B4D-7CA3-9044-876B-883B54F8677D}" type="slidenum">
              <a:rPr lang="es-MX" smtClean="0"/>
              <a:pPr/>
              <a:t>2</a:t>
            </a:fld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64CEBE-2AAF-2E41-96B9-581B675A3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8417" y="-583095"/>
            <a:ext cx="13318435" cy="998882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9C526F-CEC3-74F4-5D40-6D4F6ECE78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667" b="3269"/>
          <a:stretch/>
        </p:blipFill>
        <p:spPr>
          <a:xfrm>
            <a:off x="5601451" y="6683759"/>
            <a:ext cx="1598699" cy="658429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29D84593-A68C-C1D3-CBA6-9CCE79DF1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13" y="720909"/>
            <a:ext cx="12293575" cy="123415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7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ＭＳ Ｐゴシック" charset="0"/>
                <a:cs typeface="Stajn Pro bold"/>
              </a:rPr>
              <a:t>Proyecciones 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346A766-8F1E-513E-35B3-69D41C6ED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85" y="1824442"/>
            <a:ext cx="11399531" cy="697122"/>
          </a:xfrm>
          <a:prstGeom prst="roundRect">
            <a:avLst>
              <a:gd name="adj" fmla="val 0"/>
            </a:avLst>
          </a:prstGeom>
        </p:spPr>
        <p:txBody>
          <a:bodyPr/>
          <a:lstStyle>
            <a:defPPr>
              <a:defRPr lang="en-US"/>
            </a:defPPr>
            <a:lvl1pPr marR="0" lvl="0" indent="0" defTabSz="587756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660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eby Cd Light" pitchFamily="2" charset="77"/>
                <a:ea typeface="Roboto Cn" pitchFamily="2" charset="0"/>
                <a:cs typeface="Stajn Pro Light"/>
              </a:defRPr>
            </a:lvl1pPr>
            <a:lvl2pPr marL="955105" indent="-367348" defTabSz="587756">
              <a:spcBef>
                <a:spcPct val="20000"/>
              </a:spcBef>
              <a:buFont typeface="Arial"/>
              <a:buChar char="–"/>
              <a:defRPr sz="3600"/>
            </a:lvl2pPr>
            <a:lvl3pPr marL="1469392" indent="-293879" defTabSz="587756">
              <a:spcBef>
                <a:spcPct val="20000"/>
              </a:spcBef>
              <a:buFont typeface="Arial"/>
              <a:buChar char="•"/>
              <a:defRPr sz="3100"/>
            </a:lvl3pPr>
            <a:lvl4pPr marL="2057148" indent="-293879" defTabSz="587756">
              <a:spcBef>
                <a:spcPct val="20000"/>
              </a:spcBef>
              <a:buFont typeface="Arial"/>
              <a:buChar char="–"/>
              <a:defRPr sz="2600"/>
            </a:lvl4pPr>
            <a:lvl5pPr marL="2644905" indent="-293879" defTabSz="587756">
              <a:spcBef>
                <a:spcPct val="20000"/>
              </a:spcBef>
              <a:buFont typeface="Arial"/>
              <a:buChar char="»"/>
              <a:defRPr sz="2600"/>
            </a:lvl5pPr>
            <a:lvl6pPr marL="3232661" indent="-293879" defTabSz="587756">
              <a:spcBef>
                <a:spcPct val="20000"/>
              </a:spcBef>
              <a:buFont typeface="Arial"/>
              <a:buChar char="•"/>
              <a:defRPr sz="2600"/>
            </a:lvl6pPr>
            <a:lvl7pPr marL="3820419" indent="-293879" defTabSz="587756">
              <a:spcBef>
                <a:spcPct val="20000"/>
              </a:spcBef>
              <a:buFont typeface="Arial"/>
              <a:buChar char="•"/>
              <a:defRPr sz="2600"/>
            </a:lvl7pPr>
            <a:lvl8pPr marL="4408175" indent="-293879" defTabSz="587756">
              <a:spcBef>
                <a:spcPct val="20000"/>
              </a:spcBef>
              <a:buFont typeface="Arial"/>
              <a:buChar char="•"/>
              <a:defRPr sz="2600"/>
            </a:lvl8pPr>
            <a:lvl9pPr marL="4995932" indent="-293879" defTabSz="587756">
              <a:spcBef>
                <a:spcPct val="20000"/>
              </a:spcBef>
              <a:buFont typeface="Arial"/>
              <a:buChar char="•"/>
              <a:defRPr sz="2600"/>
            </a:lvl9pPr>
          </a:lstStyle>
          <a:p>
            <a:pPr marL="0" marR="0" lvl="0" indent="0" algn="ctr" defTabSz="587756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77"/>
                <a:ea typeface="Roboto Cn" pitchFamily="2" charset="0"/>
              </a:rPr>
              <a:t>Stelarhe</a:t>
            </a: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77"/>
                <a:ea typeface="Roboto Cn" pitchFamily="2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777559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BBC00-87FD-0D04-F67C-A2BFA7B79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9227F-9B08-A9C5-2E16-D01C206C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963BBD-B029-F4A7-C2E9-6BCCC4441273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INDICADORES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D870FD-4C14-6124-1A74-F84BD46CDA7B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Macroeconómicos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9EDE743-E7E1-943E-0F34-8C2EC3E58F8C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4651C6E-643C-3884-D4E3-1857549F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833761"/>
              </p:ext>
            </p:extLst>
          </p:nvPr>
        </p:nvGraphicFramePr>
        <p:xfrm>
          <a:off x="946299" y="1701000"/>
          <a:ext cx="11453760" cy="4608684"/>
        </p:xfrm>
        <a:graphic>
          <a:graphicData uri="http://schemas.openxmlformats.org/drawingml/2006/table">
            <a:tbl>
              <a:tblPr/>
              <a:tblGrid>
                <a:gridCol w="3817920">
                  <a:extLst>
                    <a:ext uri="{9D8B030D-6E8A-4147-A177-3AD203B41FA5}">
                      <a16:colId xmlns:a16="http://schemas.microsoft.com/office/drawing/2014/main" val="3377302543"/>
                    </a:ext>
                  </a:extLst>
                </a:gridCol>
                <a:gridCol w="3817920">
                  <a:extLst>
                    <a:ext uri="{9D8B030D-6E8A-4147-A177-3AD203B41FA5}">
                      <a16:colId xmlns:a16="http://schemas.microsoft.com/office/drawing/2014/main" val="3401591223"/>
                    </a:ext>
                  </a:extLst>
                </a:gridCol>
                <a:gridCol w="3817920">
                  <a:extLst>
                    <a:ext uri="{9D8B030D-6E8A-4147-A177-3AD203B41FA5}">
                      <a16:colId xmlns:a16="http://schemas.microsoft.com/office/drawing/2014/main" val="3239564639"/>
                    </a:ext>
                  </a:extLst>
                </a:gridCol>
              </a:tblGrid>
              <a:tr h="91933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INCREMENTO</a:t>
                      </a:r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</a:rPr>
                        <a:t> POR FASE ECONÓMICA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49248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Fase Económica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Probabilidad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Incremento % Precio Metro Cuadrado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868419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Depresión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0.0%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-0.5%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843304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Expansión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0.0%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7.8%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255627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Normal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81.4%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1.0%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484807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Recesión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18.6%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0.4%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58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445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D077634-EE97-5911-2DBA-303CDEC5BE4A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PRECIO M</a:t>
            </a:r>
            <a:r>
              <a:rPr kumimoji="0" lang="es-ES_tradnl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kumimoji="0" lang="es-ES_tradnl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Hairline" panose="020F020202020403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AE383B-6CCC-F867-AFA6-49D35821DE35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endParaRPr lang="es-MX" sz="2800" i="1" dirty="0">
              <a:solidFill>
                <a:srgbClr val="FF0000"/>
              </a:solidFill>
              <a:latin typeface="Playfair Display" panose="00000500000000000000" pitchFamily="2" charset="0"/>
              <a:ea typeface="Roboto Th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C01375B-B49B-EAF0-D26C-708462D22C9C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B55DB7C-748D-5CF2-D7AE-8CA8FD76B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922837"/>
              </p:ext>
            </p:extLst>
          </p:nvPr>
        </p:nvGraphicFramePr>
        <p:xfrm>
          <a:off x="58886" y="1525292"/>
          <a:ext cx="12742714" cy="536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EDC2E637-3E11-280A-19B7-2DC7C11A1182}"/>
              </a:ext>
            </a:extLst>
          </p:cNvPr>
          <p:cNvSpPr txBox="1"/>
          <p:nvPr/>
        </p:nvSpPr>
        <p:spPr>
          <a:xfrm>
            <a:off x="11181423" y="1323378"/>
            <a:ext cx="201197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endParaRPr kumimoji="0" lang="es-MX" sz="2800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3BD85EA-2414-A752-E68B-5F73ED9C607E}"/>
              </a:ext>
            </a:extLst>
          </p:cNvPr>
          <p:cNvSpPr txBox="1"/>
          <p:nvPr/>
        </p:nvSpPr>
        <p:spPr>
          <a:xfrm>
            <a:off x="11181423" y="1855766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Malecón 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OV</a:t>
            </a:r>
            <a:r>
              <a:rPr kumimoji="0" lang="es-ES_tradnl" sz="1600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.</a:t>
            </a:r>
            <a:endParaRPr kumimoji="0" lang="es-MX" sz="1600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9CC62BA-AC13-537A-ECA2-8F7E0D172079}"/>
              </a:ext>
            </a:extLst>
          </p:cNvPr>
          <p:cNvSpPr txBox="1"/>
          <p:nvPr/>
        </p:nvSpPr>
        <p:spPr>
          <a:xfrm>
            <a:off x="11181423" y="3729234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Vivienda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Ver.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117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5188D-354B-94CA-EA11-757BA1F4A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784A52C-43BB-8FAE-A7FA-FD2CE62FB5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430298"/>
              </p:ext>
            </p:extLst>
          </p:nvPr>
        </p:nvGraphicFramePr>
        <p:xfrm>
          <a:off x="160020" y="1335689"/>
          <a:ext cx="11825503" cy="5699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8CF71-B2B4-1CAD-5A73-55EBB293F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2C0F51-E64F-FD51-F303-3C7B1EED6FF7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PRECIO FINAL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6701DEB-43EC-2EC6-60BF-EBFD8F507DFA}"/>
              </a:ext>
            </a:extLst>
          </p:cNvPr>
          <p:cNvSpPr txBox="1"/>
          <p:nvPr/>
        </p:nvSpPr>
        <p:spPr bwMode="auto">
          <a:xfrm>
            <a:off x="45567" y="893098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endParaRPr lang="es-MX" sz="2800" i="1" dirty="0">
              <a:solidFill>
                <a:srgbClr val="FF0000"/>
              </a:solidFill>
              <a:latin typeface="Playfair Display" panose="00000500000000000000" pitchFamily="2" charset="0"/>
              <a:ea typeface="Roboto Th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4D2B93-6854-5239-554D-290DAC00DA9D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7D81F2-2482-58DA-DE0E-64E19A610C9B}"/>
              </a:ext>
            </a:extLst>
          </p:cNvPr>
          <p:cNvSpPr txBox="1"/>
          <p:nvPr/>
        </p:nvSpPr>
        <p:spPr>
          <a:xfrm>
            <a:off x="10986705" y="1608988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endParaRPr kumimoji="0" lang="es-ES_tradnl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u="none" strike="noStrike" kern="1200" cap="all" spc="0" normalizeH="0" noProof="0" dirty="0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149 M</a:t>
            </a:r>
            <a:r>
              <a:rPr kumimoji="0" lang="es-MX" b="1" u="none" strike="noStrike" kern="1200" cap="all" spc="0" normalizeH="0" baseline="30000" noProof="0" dirty="0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63F0690-6C7D-0C46-1FC8-A60034DF95D5}"/>
              </a:ext>
            </a:extLst>
          </p:cNvPr>
          <p:cNvSpPr txBox="1"/>
          <p:nvPr/>
        </p:nvSpPr>
        <p:spPr>
          <a:xfrm>
            <a:off x="10986705" y="4559515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Malecón OV.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4BACC6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87 M</a:t>
            </a:r>
            <a:r>
              <a:rPr lang="es-ES_tradnl" b="1" cap="all" baseline="30000" dirty="0">
                <a:solidFill>
                  <a:srgbClr val="4BACC6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B9A272C-0621-7574-C532-9FF9F91943F7}"/>
              </a:ext>
            </a:extLst>
          </p:cNvPr>
          <p:cNvSpPr txBox="1"/>
          <p:nvPr/>
        </p:nvSpPr>
        <p:spPr>
          <a:xfrm>
            <a:off x="10986705" y="5145830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Vivienda Ver.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FFAA41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88 M</a:t>
            </a:r>
            <a:r>
              <a:rPr kumimoji="0" lang="es-ES_tradnl" b="1" u="none" strike="noStrike" kern="1200" cap="all" spc="0" normalizeH="0" baseline="30000" noProof="0" dirty="0">
                <a:ln>
                  <a:noFill/>
                </a:ln>
                <a:solidFill>
                  <a:srgbClr val="FFAA41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1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D6439-66A8-742B-DE0C-EA8E68659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CEE31-B05B-7722-9853-5CCBD743D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89C697-9B89-E4BF-6612-A66371A26E8A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ABSORPCIÓN ÚLTIMO TRIMESTRE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52C475-3E2F-F616-444B-85AD156803F1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 vs Mercado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CC8B0699-AD24-9991-8BA7-D977620665A3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Investigación realizada por Ideas Frescas</a:t>
            </a:r>
            <a:r>
              <a:rPr lang="es-MX" dirty="0"/>
              <a:t>. Informació correspondiente a Febrero de 2025.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E6F9D7D-9A4D-D15C-A422-10C3E51422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744060"/>
              </p:ext>
            </p:extLst>
          </p:nvPr>
        </p:nvGraphicFramePr>
        <p:xfrm>
          <a:off x="200026" y="883671"/>
          <a:ext cx="12556008" cy="6114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437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73880-EC11-4AB7-9142-6FD9B0172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0543570-9C32-1335-0A6F-0AB87FC315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340282"/>
              </p:ext>
            </p:extLst>
          </p:nvPr>
        </p:nvGraphicFramePr>
        <p:xfrm>
          <a:off x="303950" y="905213"/>
          <a:ext cx="12272211" cy="5961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12E23-3D7A-6CED-D7AD-85FCBADA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C0465F-2A23-AFD7-F55A-35FA949F1073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ABSORPCIÓN ÚLTIMO MES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48933E-D891-C8BD-4948-0209DE027104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Primer trimestre 2025 </a:t>
            </a: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 vs Proyectos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70657997-66A4-D8D0-83EA-6F0B738B8C9E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Investigación realizada por Ideas Frescas</a:t>
            </a:r>
            <a:r>
              <a:rPr lang="es-MX" dirty="0"/>
              <a:t>. Información correspondiente a Febrero de 2025.</a:t>
            </a:r>
          </a:p>
        </p:txBody>
      </p:sp>
    </p:spTree>
    <p:extLst>
      <p:ext uri="{BB962C8B-B14F-4D97-AF65-F5344CB8AC3E}">
        <p14:creationId xmlns:p14="http://schemas.microsoft.com/office/powerpoint/2010/main" val="219020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12B54-9C85-7383-2559-75B4F2E72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18044-B806-B041-317C-E448D03F3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2BA1F5-C3FF-14C8-C9B2-EB7268611DA5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ABSORPCIÓN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1C136A-5FA9-240F-1B04-93E2F3B346E1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 vs Mercado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10E964EC-E80A-947B-FF22-13A0B2034694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Proyecciones realizadas por Ideas Frescas</a:t>
            </a:r>
            <a:r>
              <a:rPr lang="es-MX" dirty="0"/>
              <a:t>.</a:t>
            </a:r>
          </a:p>
        </p:txBody>
      </p:sp>
      <p:sp>
        <p:nvSpPr>
          <p:cNvPr id="11" name="9 CuadroTexto">
            <a:extLst>
              <a:ext uri="{FF2B5EF4-FFF2-40B4-BE49-F238E27FC236}">
                <a16:creationId xmlns:a16="http://schemas.microsoft.com/office/drawing/2014/main" id="{1DA92234-D097-8069-0203-B4CA016A37BC}"/>
              </a:ext>
            </a:extLst>
          </p:cNvPr>
          <p:cNvSpPr txBox="1"/>
          <p:nvPr/>
        </p:nvSpPr>
        <p:spPr>
          <a:xfrm>
            <a:off x="11261712" y="1971848"/>
            <a:ext cx="192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Calibri"/>
              </a:rPr>
              <a:t>MALECÓN </a:t>
            </a:r>
            <a:r>
              <a:rPr lang="es-ES_tradnl" sz="1600" b="1" dirty="0">
                <a:solidFill>
                  <a:srgbClr val="FFCC66"/>
                </a:solidFill>
                <a:latin typeface="Lato" panose="020F0502020204030203" pitchFamily="34" charset="77"/>
                <a:ea typeface="Roboto Th" pitchFamily="2" charset="0"/>
                <a:cs typeface="Calibri"/>
              </a:rPr>
              <a:t>O.V</a:t>
            </a:r>
            <a:endParaRPr kumimoji="0" lang="es-ES_tradnl" sz="1600" b="1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Calibri"/>
            </a:endParaRPr>
          </a:p>
        </p:txBody>
      </p:sp>
      <p:sp>
        <p:nvSpPr>
          <p:cNvPr id="14" name="9 CuadroTexto">
            <a:extLst>
              <a:ext uri="{FF2B5EF4-FFF2-40B4-BE49-F238E27FC236}">
                <a16:creationId xmlns:a16="http://schemas.microsoft.com/office/drawing/2014/main" id="{74ADAAB0-0710-8D15-EB76-F9BAE7DE92D6}"/>
              </a:ext>
            </a:extLst>
          </p:cNvPr>
          <p:cNvSpPr txBox="1"/>
          <p:nvPr/>
        </p:nvSpPr>
        <p:spPr>
          <a:xfrm>
            <a:off x="11242085" y="4397933"/>
            <a:ext cx="155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u="none" strike="noStrike" kern="1200" cap="none" spc="0" normalizeH="0" baseline="0" noProof="0" dirty="0">
                <a:ln>
                  <a:noFill/>
                </a:ln>
                <a:solidFill>
                  <a:srgbClr val="C6D9F1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Calibri"/>
              </a:rPr>
              <a:t>VIVIENDA V.</a:t>
            </a:r>
          </a:p>
        </p:txBody>
      </p:sp>
      <p:sp>
        <p:nvSpPr>
          <p:cNvPr id="17" name="9 CuadroTexto">
            <a:extLst>
              <a:ext uri="{FF2B5EF4-FFF2-40B4-BE49-F238E27FC236}">
                <a16:creationId xmlns:a16="http://schemas.microsoft.com/office/drawing/2014/main" id="{1EE26A39-A3E2-69A5-256F-124FDC6940EC}"/>
              </a:ext>
            </a:extLst>
          </p:cNvPr>
          <p:cNvSpPr txBox="1"/>
          <p:nvPr/>
        </p:nvSpPr>
        <p:spPr>
          <a:xfrm>
            <a:off x="11261712" y="1344503"/>
            <a:ext cx="155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Calibri"/>
              </a:rPr>
              <a:t>STELARHE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895F8DD5-7C96-2558-5A89-FD04B97C69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122192"/>
              </p:ext>
            </p:extLst>
          </p:nvPr>
        </p:nvGraphicFramePr>
        <p:xfrm>
          <a:off x="532849" y="1181786"/>
          <a:ext cx="11525088" cy="5739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74959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1477</TotalTime>
  <Words>187</Words>
  <Application>Microsoft Office PowerPoint</Application>
  <PresentationFormat>Personalizado</PresentationFormat>
  <Paragraphs>66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8" baseType="lpstr">
      <vt:lpstr>Aptos</vt:lpstr>
      <vt:lpstr>Arial</vt:lpstr>
      <vt:lpstr>Lato</vt:lpstr>
      <vt:lpstr>Lato Hairline</vt:lpstr>
      <vt:lpstr>Playfair Display</vt:lpstr>
      <vt:lpstr>Roboto Lt</vt:lpstr>
      <vt:lpstr>Roboto Th</vt:lpstr>
      <vt:lpstr>Roboto Thin</vt:lpstr>
      <vt:lpstr>Rockeby Cd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Acosta</dc:creator>
  <cp:lastModifiedBy>julio olaf gonzalez guzman</cp:lastModifiedBy>
  <cp:revision>24</cp:revision>
  <dcterms:created xsi:type="dcterms:W3CDTF">2024-08-19T18:58:59Z</dcterms:created>
  <dcterms:modified xsi:type="dcterms:W3CDTF">2025-03-04T00:35:11Z</dcterms:modified>
</cp:coreProperties>
</file>