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5"/>
  </p:notesMasterIdLst>
  <p:sldIdLst>
    <p:sldId id="8357" r:id="rId2"/>
    <p:sldId id="8358" r:id="rId3"/>
    <p:sldId id="8359" r:id="rId4"/>
    <p:sldId id="8360" r:id="rId5"/>
    <p:sldId id="8361" r:id="rId6"/>
    <p:sldId id="8362" r:id="rId7"/>
    <p:sldId id="8363" r:id="rId8"/>
    <p:sldId id="8364" r:id="rId9"/>
    <p:sldId id="8365" r:id="rId10"/>
    <p:sldId id="8366" r:id="rId11"/>
    <p:sldId id="8367" r:id="rId12"/>
    <p:sldId id="8368" r:id="rId13"/>
    <p:sldId id="8369" r:id="rId14"/>
    <p:sldId id="8370" r:id="rId15"/>
    <p:sldId id="8371" r:id="rId16"/>
    <p:sldId id="8372" r:id="rId17"/>
    <p:sldId id="8373" r:id="rId18"/>
    <p:sldId id="8374" r:id="rId19"/>
    <p:sldId id="8375" r:id="rId20"/>
    <p:sldId id="8376" r:id="rId21"/>
    <p:sldId id="8377" r:id="rId22"/>
    <p:sldId id="8378" r:id="rId23"/>
    <p:sldId id="8379" r:id="rId24"/>
    <p:sldId id="8380" r:id="rId25"/>
    <p:sldId id="8381" r:id="rId26"/>
    <p:sldId id="8382" r:id="rId27"/>
    <p:sldId id="8383" r:id="rId28"/>
    <p:sldId id="8384" r:id="rId29"/>
    <p:sldId id="8385" r:id="rId30"/>
    <p:sldId id="8386" r:id="rId31"/>
    <p:sldId id="8387" r:id="rId32"/>
    <p:sldId id="8388" r:id="rId33"/>
    <p:sldId id="8389" r:id="rId34"/>
    <p:sldId id="8390" r:id="rId35"/>
    <p:sldId id="8391" r:id="rId36"/>
    <p:sldId id="8392" r:id="rId37"/>
    <p:sldId id="8393" r:id="rId38"/>
    <p:sldId id="8394" r:id="rId39"/>
    <p:sldId id="8397" r:id="rId40"/>
    <p:sldId id="8396" r:id="rId41"/>
    <p:sldId id="8398" r:id="rId42"/>
    <p:sldId id="8399" r:id="rId43"/>
    <p:sldId id="8400" r:id="rId44"/>
    <p:sldId id="8401" r:id="rId45"/>
    <p:sldId id="8402" r:id="rId46"/>
    <p:sldId id="8403" r:id="rId47"/>
    <p:sldId id="8404" r:id="rId48"/>
    <p:sldId id="8405" r:id="rId49"/>
    <p:sldId id="8406" r:id="rId50"/>
    <p:sldId id="8407" r:id="rId51"/>
    <p:sldId id="8408" r:id="rId52"/>
    <p:sldId id="8409" r:id="rId53"/>
    <p:sldId id="8410" r:id="rId54"/>
    <p:sldId id="8411" r:id="rId55"/>
    <p:sldId id="8412" r:id="rId56"/>
    <p:sldId id="8413" r:id="rId57"/>
    <p:sldId id="8414" r:id="rId58"/>
    <p:sldId id="8415" r:id="rId59"/>
    <p:sldId id="8416" r:id="rId60"/>
    <p:sldId id="7567" r:id="rId61"/>
    <p:sldId id="8305" r:id="rId62"/>
    <p:sldId id="8306" r:id="rId63"/>
    <p:sldId id="7534" r:id="rId64"/>
    <p:sldId id="8329" r:id="rId65"/>
    <p:sldId id="8330" r:id="rId66"/>
    <p:sldId id="8331" r:id="rId67"/>
    <p:sldId id="8332" r:id="rId68"/>
    <p:sldId id="8333" r:id="rId69"/>
    <p:sldId id="8334" r:id="rId70"/>
    <p:sldId id="8335" r:id="rId71"/>
    <p:sldId id="8336" r:id="rId72"/>
    <p:sldId id="8337" r:id="rId73"/>
    <p:sldId id="8327" r:id="rId74"/>
    <p:sldId id="8307" r:id="rId75"/>
    <p:sldId id="8308" r:id="rId76"/>
    <p:sldId id="7575" r:id="rId77"/>
    <p:sldId id="8314" r:id="rId78"/>
    <p:sldId id="8315" r:id="rId79"/>
    <p:sldId id="8316" r:id="rId80"/>
    <p:sldId id="8317" r:id="rId81"/>
    <p:sldId id="8318" r:id="rId82"/>
    <p:sldId id="8320" r:id="rId83"/>
    <p:sldId id="8321" r:id="rId84"/>
    <p:sldId id="8322" r:id="rId85"/>
    <p:sldId id="8323" r:id="rId86"/>
    <p:sldId id="8324" r:id="rId87"/>
    <p:sldId id="8325" r:id="rId88"/>
    <p:sldId id="8326" r:id="rId89"/>
    <p:sldId id="8313" r:id="rId90"/>
    <p:sldId id="8309" r:id="rId91"/>
    <p:sldId id="8310" r:id="rId92"/>
    <p:sldId id="8303" r:id="rId93"/>
    <p:sldId id="8340" r:id="rId94"/>
    <p:sldId id="8339" r:id="rId95"/>
    <p:sldId id="8351" r:id="rId96"/>
    <p:sldId id="8341" r:id="rId97"/>
    <p:sldId id="8343" r:id="rId98"/>
    <p:sldId id="8352" r:id="rId99"/>
    <p:sldId id="8342" r:id="rId100"/>
    <p:sldId id="8344" r:id="rId101"/>
    <p:sldId id="8353" r:id="rId102"/>
    <p:sldId id="8345" r:id="rId103"/>
    <p:sldId id="8348" r:id="rId104"/>
    <p:sldId id="8354" r:id="rId105"/>
    <p:sldId id="8346" r:id="rId106"/>
    <p:sldId id="8349" r:id="rId107"/>
    <p:sldId id="8355" r:id="rId108"/>
    <p:sldId id="8347" r:id="rId109"/>
    <p:sldId id="8350" r:id="rId110"/>
    <p:sldId id="8356" r:id="rId111"/>
    <p:sldId id="8338" r:id="rId112"/>
    <p:sldId id="8311" r:id="rId113"/>
    <p:sldId id="8312" r:id="rId114"/>
  </p:sldIdLst>
  <p:sldSz cx="12801600" cy="777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lazas Tezal" id="{0B830358-3FAD-48D8-9089-F1FBECCC8F55}">
          <p14:sldIdLst>
            <p14:sldId id="8357"/>
            <p14:sldId id="8358"/>
            <p14:sldId id="8359"/>
            <p14:sldId id="8360"/>
            <p14:sldId id="8361"/>
            <p14:sldId id="8362"/>
            <p14:sldId id="8363"/>
            <p14:sldId id="8364"/>
            <p14:sldId id="8365"/>
            <p14:sldId id="8366"/>
            <p14:sldId id="8367"/>
            <p14:sldId id="8368"/>
            <p14:sldId id="8369"/>
            <p14:sldId id="8370"/>
            <p14:sldId id="8371"/>
            <p14:sldId id="8372"/>
            <p14:sldId id="8373"/>
            <p14:sldId id="8374"/>
            <p14:sldId id="8375"/>
            <p14:sldId id="8376"/>
            <p14:sldId id="8377"/>
            <p14:sldId id="8378"/>
            <p14:sldId id="8379"/>
            <p14:sldId id="8380"/>
            <p14:sldId id="8381"/>
            <p14:sldId id="8382"/>
            <p14:sldId id="8383"/>
            <p14:sldId id="8384"/>
            <p14:sldId id="8385"/>
            <p14:sldId id="8386"/>
            <p14:sldId id="8387"/>
            <p14:sldId id="8388"/>
            <p14:sldId id="8389"/>
            <p14:sldId id="8390"/>
            <p14:sldId id="8391"/>
            <p14:sldId id="8392"/>
            <p14:sldId id="8393"/>
            <p14:sldId id="8394"/>
            <p14:sldId id="8397"/>
            <p14:sldId id="8396"/>
            <p14:sldId id="8398"/>
            <p14:sldId id="8399"/>
            <p14:sldId id="8400"/>
            <p14:sldId id="8401"/>
            <p14:sldId id="8402"/>
            <p14:sldId id="8403"/>
            <p14:sldId id="8404"/>
            <p14:sldId id="8405"/>
            <p14:sldId id="8406"/>
            <p14:sldId id="8407"/>
            <p14:sldId id="8408"/>
            <p14:sldId id="8409"/>
            <p14:sldId id="8410"/>
            <p14:sldId id="8411"/>
            <p14:sldId id="8412"/>
            <p14:sldId id="8413"/>
            <p14:sldId id="8414"/>
            <p14:sldId id="8415"/>
            <p14:sldId id="8416"/>
            <p14:sldId id="7567"/>
            <p14:sldId id="8305"/>
            <p14:sldId id="8306"/>
          </p14:sldIdLst>
        </p14:section>
        <p14:section name="Plazas Puertos Turisticos" id="{72582A5D-D794-4962-9525-ED1865874AB8}">
          <p14:sldIdLst>
            <p14:sldId id="7534"/>
            <p14:sldId id="8329"/>
            <p14:sldId id="8330"/>
            <p14:sldId id="8331"/>
            <p14:sldId id="8332"/>
            <p14:sldId id="8333"/>
            <p14:sldId id="8334"/>
            <p14:sldId id="8335"/>
            <p14:sldId id="8336"/>
            <p14:sldId id="8337"/>
            <p14:sldId id="8327"/>
            <p14:sldId id="8307"/>
            <p14:sldId id="8308"/>
          </p14:sldIdLst>
        </p14:section>
        <p14:section name="Plazas Metropilis" id="{59CBD932-DA33-4309-A85E-79B414C1E862}">
          <p14:sldIdLst>
            <p14:sldId id="7575"/>
            <p14:sldId id="8314"/>
            <p14:sldId id="8315"/>
            <p14:sldId id="8316"/>
            <p14:sldId id="8317"/>
            <p14:sldId id="8318"/>
            <p14:sldId id="8320"/>
            <p14:sldId id="8321"/>
            <p14:sldId id="8322"/>
            <p14:sldId id="8323"/>
            <p14:sldId id="8324"/>
            <p14:sldId id="8325"/>
            <p14:sldId id="8326"/>
            <p14:sldId id="8313"/>
            <p14:sldId id="8309"/>
            <p14:sldId id="8310"/>
          </p14:sldIdLst>
        </p14:section>
        <p14:section name="Plazas LifeStyle" id="{D9265EF6-0B60-45E4-997A-E0715BD327A3}">
          <p14:sldIdLst>
            <p14:sldId id="8303"/>
            <p14:sldId id="8340"/>
            <p14:sldId id="8339"/>
            <p14:sldId id="8351"/>
            <p14:sldId id="8341"/>
            <p14:sldId id="8343"/>
            <p14:sldId id="8352"/>
            <p14:sldId id="8342"/>
            <p14:sldId id="8344"/>
            <p14:sldId id="8353"/>
            <p14:sldId id="8345"/>
            <p14:sldId id="8348"/>
            <p14:sldId id="8354"/>
            <p14:sldId id="8346"/>
            <p14:sldId id="8349"/>
            <p14:sldId id="8355"/>
            <p14:sldId id="8347"/>
            <p14:sldId id="8350"/>
            <p14:sldId id="8356"/>
            <p14:sldId id="8338"/>
            <p14:sldId id="8311"/>
            <p14:sldId id="831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448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79"/>
    <a:srgbClr val="FFFFFF"/>
    <a:srgbClr val="C7D9F2"/>
    <a:srgbClr val="E5EFFA"/>
    <a:srgbClr val="E3EDF6"/>
    <a:srgbClr val="78AAD6"/>
    <a:srgbClr val="A8D241"/>
    <a:srgbClr val="E3F1DA"/>
    <a:srgbClr val="FF82D6"/>
    <a:srgbClr val="FF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A883B0-04A7-45EC-807A-C421658D38D9}" v="54" dt="2025-03-11T23:47:58.407"/>
    <p1510:client id="{D227B957-494E-47BD-896C-61E20C860895}" v="278" dt="2025-03-12T19:45:48.6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/>
    <p:restoredTop sz="94697"/>
  </p:normalViewPr>
  <p:slideViewPr>
    <p:cSldViewPr snapToGrid="0" showGuides="1">
      <p:cViewPr>
        <p:scale>
          <a:sx n="57" d="100"/>
          <a:sy n="57" d="100"/>
        </p:scale>
        <p:origin x="160" y="60"/>
      </p:cViewPr>
      <p:guideLst>
        <p:guide orient="horz" pos="2448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viewProps" Target="viewProp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theme" Target="theme/theme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microsoft.com/office/2015/10/relationships/revisionInfo" Target="revisionInfo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notesMaster" Target="notesMasters/notesMaster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60E84-613B-0942-A309-DF0D53D118F4}" type="datetimeFigureOut">
              <a:rPr lang="es-MX" smtClean="0"/>
              <a:t>12/03/2025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EF50C-542C-464A-AAB5-7642EE03DB8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6418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F0429AA0-3452-AC8A-01C5-78E87A4EC8C1}"/>
              </a:ext>
            </a:extLst>
          </p:cNvPr>
          <p:cNvCxnSpPr>
            <a:cxnSpLocks/>
          </p:cNvCxnSpPr>
          <p:nvPr userDrawn="1"/>
        </p:nvCxnSpPr>
        <p:spPr>
          <a:xfrm>
            <a:off x="5219205" y="7445829"/>
            <a:ext cx="2363190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8" name="Slide Number Placeholder 17">
            <a:extLst>
              <a:ext uri="{FF2B5EF4-FFF2-40B4-BE49-F238E27FC236}">
                <a16:creationId xmlns:a16="http://schemas.microsoft.com/office/drawing/2014/main" id="{058A9DE3-DDDC-3062-1265-6E0BF6CBE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48782" y="7300857"/>
            <a:ext cx="904037" cy="263725"/>
          </a:xfrm>
          <a:prstGeom prst="rect">
            <a:avLst/>
          </a:prstGeom>
          <a:solidFill>
            <a:schemeClr val="bg1"/>
          </a:solidFill>
        </p:spPr>
        <p:txBody>
          <a:bodyPr lIns="107989" tIns="21597" rIns="91430" bIns="46794" anchor="ctr" anchorCtr="1"/>
          <a:lstStyle>
            <a:lvl1pPr algn="ctr">
              <a:defRPr sz="1400" i="1">
                <a:solidFill>
                  <a:schemeClr val="bg1">
                    <a:lumMod val="50000"/>
                  </a:schemeClr>
                </a:solidFill>
                <a:latin typeface="Playfair Display" pitchFamily="2" charset="77"/>
                <a:cs typeface="Playfair Display" pitchFamily="2" charset="77"/>
              </a:defRPr>
            </a:lvl1pPr>
          </a:lstStyle>
          <a:p>
            <a:fld id="{67DDEA5E-EAF7-8246-8A62-7FF7613ECEAE}" type="slidenum">
              <a:rPr lang="es-ES_tradnl" smtClean="0"/>
              <a:pPr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438158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>
            <a:extLst>
              <a:ext uri="{FF2B5EF4-FFF2-40B4-BE49-F238E27FC236}">
                <a16:creationId xmlns:a16="http://schemas.microsoft.com/office/drawing/2014/main" id="{A4472AC8-9634-62AC-C353-CA131D96672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566"/>
          <a:stretch/>
        </p:blipFill>
        <p:spPr>
          <a:xfrm>
            <a:off x="225365" y="7126560"/>
            <a:ext cx="1440160" cy="551191"/>
          </a:xfrm>
          <a:prstGeom prst="rect">
            <a:avLst/>
          </a:prstGeom>
        </p:spPr>
      </p:pic>
      <p:sp>
        <p:nvSpPr>
          <p:cNvPr id="4" name="TextBox 6">
            <a:extLst>
              <a:ext uri="{FF2B5EF4-FFF2-40B4-BE49-F238E27FC236}">
                <a16:creationId xmlns:a16="http://schemas.microsoft.com/office/drawing/2014/main" id="{F548C3B8-9FA6-2802-D8E8-C693632A8294}"/>
              </a:ext>
            </a:extLst>
          </p:cNvPr>
          <p:cNvSpPr txBox="1"/>
          <p:nvPr userDrawn="1"/>
        </p:nvSpPr>
        <p:spPr>
          <a:xfrm>
            <a:off x="5835488" y="7270576"/>
            <a:ext cx="5893904" cy="400097"/>
          </a:xfrm>
          <a:prstGeom prst="rect">
            <a:avLst/>
          </a:prstGeom>
          <a:noFill/>
        </p:spPr>
        <p:txBody>
          <a:bodyPr wrap="square" lIns="91430" tIns="45714" rIns="91430" bIns="45714" rtlCol="0">
            <a:spAutoFit/>
          </a:bodyPr>
          <a:lstStyle/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Copyright© 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Fernando Fuentevilla</a:t>
            </a: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. Todos los derechos reservados. </a:t>
            </a:r>
          </a:p>
          <a:p>
            <a:pPr marL="0" marR="0" lvl="0" indent="0" algn="r" defTabSz="58775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1000" b="0" i="0" u="none" strike="noStrike" kern="1200" cap="none" spc="0" normalizeH="0" baseline="0" noProof="0" dirty="0">
                <a:ln>
                  <a:noFill/>
                </a:ln>
                <a:solidFill>
                  <a:srgbClr val="7F7F7F"/>
                </a:solidFill>
                <a:effectLst/>
                <a:uLnTx/>
                <a:uFillTx/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rPr>
              <a:t>Prohibida la reproducción parcial o total de este material sin la autorización escrita de la empresa.</a:t>
            </a:r>
          </a:p>
        </p:txBody>
      </p:sp>
      <p:sp>
        <p:nvSpPr>
          <p:cNvPr id="5" name="Double Bracket 4">
            <a:extLst>
              <a:ext uri="{FF2B5EF4-FFF2-40B4-BE49-F238E27FC236}">
                <a16:creationId xmlns:a16="http://schemas.microsoft.com/office/drawing/2014/main" id="{BF4965F8-7296-2439-F607-34B917E27121}"/>
              </a:ext>
            </a:extLst>
          </p:cNvPr>
          <p:cNvSpPr/>
          <p:nvPr userDrawn="1"/>
        </p:nvSpPr>
        <p:spPr>
          <a:xfrm>
            <a:off x="11801400" y="7270576"/>
            <a:ext cx="648072" cy="401214"/>
          </a:xfrm>
          <a:prstGeom prst="bracketPair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lIns="91430" tIns="45714" rIns="91430" bIns="45714" rtlCol="0" anchor="ctr"/>
          <a:lstStyle/>
          <a:p>
            <a:pPr algn="ctr"/>
            <a:endParaRPr lang="en-US" sz="1600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6B08A076-B989-F300-5C83-208EEEAC6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837404" y="7354183"/>
            <a:ext cx="576064" cy="234000"/>
          </a:xfrm>
          <a:prstGeom prst="rect">
            <a:avLst/>
          </a:prstGeom>
        </p:spPr>
        <p:txBody>
          <a:bodyPr lIns="107989" tIns="21597" rIns="91430" bIns="46794" anchor="ctr" anchorCtr="1"/>
          <a:lstStyle>
            <a:lvl1pPr algn="ctr">
              <a:defRPr sz="1600" b="0" i="0">
                <a:solidFill>
                  <a:schemeClr val="bg1">
                    <a:lumMod val="50000"/>
                  </a:schemeClr>
                </a:solidFill>
                <a:latin typeface="Roboto Lt" panose="02000000000000000000" pitchFamily="2" charset="0"/>
                <a:ea typeface="Roboto Lt" panose="02000000000000000000" pitchFamily="2" charset="0"/>
                <a:cs typeface="Roboto Lt" panose="02000000000000000000" pitchFamily="2" charset="0"/>
              </a:defRPr>
            </a:lvl1pPr>
          </a:lstStyle>
          <a:p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799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48" userDrawn="1">
          <p15:clr>
            <a:srgbClr val="FBAE40"/>
          </p15:clr>
        </p15:guide>
        <p15:guide id="2" pos="403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91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60120" rtl="0" eaLnBrk="1" latinLnBrk="0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0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0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0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3CDA49-46E2-EDD4-E879-38F65C6CD6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71ADCE6-C603-BD48-B3F0-9486A3D90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D001CE4-1BE3-D851-3D6B-6F0365201D9F}"/>
              </a:ext>
            </a:extLst>
          </p:cNvPr>
          <p:cNvSpPr txBox="1"/>
          <p:nvPr/>
        </p:nvSpPr>
        <p:spPr bwMode="auto">
          <a:xfrm>
            <a:off x="0" y="3037144"/>
            <a:ext cx="12801599" cy="169811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PLAZAS DE REFERENCIA: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TEZAL</a:t>
            </a:r>
          </a:p>
        </p:txBody>
      </p:sp>
    </p:spTree>
    <p:extLst>
      <p:ext uri="{BB962C8B-B14F-4D97-AF65-F5344CB8AC3E}">
        <p14:creationId xmlns:p14="http://schemas.microsoft.com/office/powerpoint/2010/main" val="428579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D8E5B4-E74B-F13C-C965-DD099A27AF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28FC0CB-21FA-D709-9933-C14715FA4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4E8B5C5-1B66-A542-C915-D11A05A52C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588839"/>
              </p:ext>
            </p:extLst>
          </p:nvPr>
        </p:nvGraphicFramePr>
        <p:xfrm>
          <a:off x="3240823" y="1590676"/>
          <a:ext cx="6319953" cy="4591048"/>
        </p:xfrm>
        <a:graphic>
          <a:graphicData uri="http://schemas.openxmlformats.org/drawingml/2006/table">
            <a:tbl>
              <a:tblPr/>
              <a:tblGrid>
                <a:gridCol w="2106651">
                  <a:extLst>
                    <a:ext uri="{9D8B030D-6E8A-4147-A177-3AD203B41FA5}">
                      <a16:colId xmlns:a16="http://schemas.microsoft.com/office/drawing/2014/main" val="2059059184"/>
                    </a:ext>
                  </a:extLst>
                </a:gridCol>
                <a:gridCol w="2106651">
                  <a:extLst>
                    <a:ext uri="{9D8B030D-6E8A-4147-A177-3AD203B41FA5}">
                      <a16:colId xmlns:a16="http://schemas.microsoft.com/office/drawing/2014/main" val="1262629048"/>
                    </a:ext>
                  </a:extLst>
                </a:gridCol>
                <a:gridCol w="2106651">
                  <a:extLst>
                    <a:ext uri="{9D8B030D-6E8A-4147-A177-3AD203B41FA5}">
                      <a16:colId xmlns:a16="http://schemas.microsoft.com/office/drawing/2014/main" val="991025799"/>
                    </a:ext>
                  </a:extLst>
                </a:gridCol>
              </a:tblGrid>
              <a:tr h="655864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SAN LUCAS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624588"/>
                  </a:ext>
                </a:extLst>
              </a:tr>
              <a:tr h="6558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951175"/>
                  </a:ext>
                </a:extLst>
              </a:tr>
              <a:tr h="6558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43%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021284"/>
                  </a:ext>
                </a:extLst>
              </a:tr>
              <a:tr h="6558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14%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9699374"/>
                  </a:ext>
                </a:extLst>
              </a:tr>
              <a:tr h="6558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14%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368937"/>
                  </a:ext>
                </a:extLst>
              </a:tr>
              <a:tr h="6558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14%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9716377"/>
                  </a:ext>
                </a:extLst>
              </a:tr>
              <a:tr h="6558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0982" marT="7321" marB="732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86%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8356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9903667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FBF107-2B64-21BB-DD56-74B7D67603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831980F2-42CD-1366-D66E-3EAEAF4CD6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111746"/>
              </p:ext>
            </p:extLst>
          </p:nvPr>
        </p:nvGraphicFramePr>
        <p:xfrm>
          <a:off x="3091815" y="1361794"/>
          <a:ext cx="6617970" cy="5048811"/>
        </p:xfrm>
        <a:graphic>
          <a:graphicData uri="http://schemas.openxmlformats.org/drawingml/2006/table">
            <a:tbl>
              <a:tblPr/>
              <a:tblGrid>
                <a:gridCol w="2205990">
                  <a:extLst>
                    <a:ext uri="{9D8B030D-6E8A-4147-A177-3AD203B41FA5}">
                      <a16:colId xmlns:a16="http://schemas.microsoft.com/office/drawing/2014/main" val="1038993477"/>
                    </a:ext>
                  </a:extLst>
                </a:gridCol>
                <a:gridCol w="2205990">
                  <a:extLst>
                    <a:ext uri="{9D8B030D-6E8A-4147-A177-3AD203B41FA5}">
                      <a16:colId xmlns:a16="http://schemas.microsoft.com/office/drawing/2014/main" val="399831714"/>
                    </a:ext>
                  </a:extLst>
                </a:gridCol>
                <a:gridCol w="2205990">
                  <a:extLst>
                    <a:ext uri="{9D8B030D-6E8A-4147-A177-3AD203B41FA5}">
                      <a16:colId xmlns:a16="http://schemas.microsoft.com/office/drawing/2014/main" val="1015748951"/>
                    </a:ext>
                  </a:extLst>
                </a:gridCol>
              </a:tblGrid>
              <a:tr h="560979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404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3719"/>
                  </a:ext>
                </a:extLst>
              </a:tr>
              <a:tr h="56097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9764776"/>
                  </a:ext>
                </a:extLst>
              </a:tr>
              <a:tr h="56097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35%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0870365"/>
                  </a:ext>
                </a:extLst>
              </a:tr>
              <a:tr h="56097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25%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5497956"/>
                  </a:ext>
                </a:extLst>
              </a:tr>
              <a:tr h="56097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2865107"/>
                  </a:ext>
                </a:extLst>
              </a:tr>
              <a:tr h="56097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1928956"/>
                  </a:ext>
                </a:extLst>
              </a:tr>
              <a:tr h="56097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1387731"/>
                  </a:ext>
                </a:extLst>
              </a:tr>
              <a:tr h="56097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Jurídico y Legal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3721503"/>
                  </a:ext>
                </a:extLst>
              </a:tr>
              <a:tr h="56097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94301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521131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53EE20-C191-89AF-2B90-0B0AFE88B6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FBFD9D74-6658-57B1-E7DE-6927D6FBE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552165"/>
              </p:ext>
            </p:extLst>
          </p:nvPr>
        </p:nvGraphicFramePr>
        <p:xfrm>
          <a:off x="2957940" y="1922773"/>
          <a:ext cx="6885720" cy="3926853"/>
        </p:xfrm>
        <a:graphic>
          <a:graphicData uri="http://schemas.openxmlformats.org/drawingml/2006/table">
            <a:tbl>
              <a:tblPr/>
              <a:tblGrid>
                <a:gridCol w="2295240">
                  <a:extLst>
                    <a:ext uri="{9D8B030D-6E8A-4147-A177-3AD203B41FA5}">
                      <a16:colId xmlns:a16="http://schemas.microsoft.com/office/drawing/2014/main" val="1038993477"/>
                    </a:ext>
                  </a:extLst>
                </a:gridCol>
                <a:gridCol w="2295240">
                  <a:extLst>
                    <a:ext uri="{9D8B030D-6E8A-4147-A177-3AD203B41FA5}">
                      <a16:colId xmlns:a16="http://schemas.microsoft.com/office/drawing/2014/main" val="399831714"/>
                    </a:ext>
                  </a:extLst>
                </a:gridCol>
                <a:gridCol w="2295240">
                  <a:extLst>
                    <a:ext uri="{9D8B030D-6E8A-4147-A177-3AD203B41FA5}">
                      <a16:colId xmlns:a16="http://schemas.microsoft.com/office/drawing/2014/main" val="1015748951"/>
                    </a:ext>
                  </a:extLst>
                </a:gridCol>
              </a:tblGrid>
              <a:tr h="560979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404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53719"/>
                  </a:ext>
                </a:extLst>
              </a:tr>
              <a:tr h="56097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9764776"/>
                  </a:ext>
                </a:extLst>
              </a:tr>
              <a:tr h="56097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35%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0870365"/>
                  </a:ext>
                </a:extLst>
              </a:tr>
              <a:tr h="56097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25%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5497956"/>
                  </a:ext>
                </a:extLst>
              </a:tr>
              <a:tr h="56097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2865107"/>
                  </a:ext>
                </a:extLst>
              </a:tr>
              <a:tr h="56097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1928956"/>
                  </a:ext>
                </a:extLst>
              </a:tr>
              <a:tr h="56097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17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85%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301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8000014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DDDDC5-28B4-7C87-EBFF-E22C4F8DF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B9E556D-A652-DAE1-AD49-906614E9D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102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1679C4E-0ADD-74A4-121D-D47E3200AAC3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Las palmas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4055277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27A03D-ED94-F113-54A3-3119F80C94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8B91EFDB-E7A8-BDD8-17B2-D8A6D749B5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9571793"/>
              </p:ext>
            </p:extLst>
          </p:nvPr>
        </p:nvGraphicFramePr>
        <p:xfrm>
          <a:off x="2991802" y="955590"/>
          <a:ext cx="6817995" cy="5861219"/>
        </p:xfrm>
        <a:graphic>
          <a:graphicData uri="http://schemas.openxmlformats.org/drawingml/2006/table">
            <a:tbl>
              <a:tblPr/>
              <a:tblGrid>
                <a:gridCol w="2272665">
                  <a:extLst>
                    <a:ext uri="{9D8B030D-6E8A-4147-A177-3AD203B41FA5}">
                      <a16:colId xmlns:a16="http://schemas.microsoft.com/office/drawing/2014/main" val="1836003850"/>
                    </a:ext>
                  </a:extLst>
                </a:gridCol>
                <a:gridCol w="2272665">
                  <a:extLst>
                    <a:ext uri="{9D8B030D-6E8A-4147-A177-3AD203B41FA5}">
                      <a16:colId xmlns:a16="http://schemas.microsoft.com/office/drawing/2014/main" val="3341013397"/>
                    </a:ext>
                  </a:extLst>
                </a:gridCol>
                <a:gridCol w="2272665">
                  <a:extLst>
                    <a:ext uri="{9D8B030D-6E8A-4147-A177-3AD203B41FA5}">
                      <a16:colId xmlns:a16="http://schemas.microsoft.com/office/drawing/2014/main" val="1876903577"/>
                    </a:ext>
                  </a:extLst>
                </a:gridCol>
              </a:tblGrid>
              <a:tr h="837317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LAS PALMAS 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556458"/>
                  </a:ext>
                </a:extLst>
              </a:tr>
              <a:tr h="83731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3017263"/>
                  </a:ext>
                </a:extLst>
              </a:tr>
              <a:tr h="83731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44%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2979465"/>
                  </a:ext>
                </a:extLst>
              </a:tr>
              <a:tr h="83731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22%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109889"/>
                  </a:ext>
                </a:extLst>
              </a:tr>
              <a:tr h="83731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22%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6289508"/>
                  </a:ext>
                </a:extLst>
              </a:tr>
              <a:tr h="83731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11%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8508169"/>
                  </a:ext>
                </a:extLst>
              </a:tr>
              <a:tr h="83731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1418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6364183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2C93A1-6A16-6BB1-9D29-773EC61CA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5319DD4F-71DB-A315-56CE-CEE6597996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7652193"/>
              </p:ext>
            </p:extLst>
          </p:nvPr>
        </p:nvGraphicFramePr>
        <p:xfrm>
          <a:off x="2991802" y="955590"/>
          <a:ext cx="6817995" cy="5023902"/>
        </p:xfrm>
        <a:graphic>
          <a:graphicData uri="http://schemas.openxmlformats.org/drawingml/2006/table">
            <a:tbl>
              <a:tblPr/>
              <a:tblGrid>
                <a:gridCol w="2272665">
                  <a:extLst>
                    <a:ext uri="{9D8B030D-6E8A-4147-A177-3AD203B41FA5}">
                      <a16:colId xmlns:a16="http://schemas.microsoft.com/office/drawing/2014/main" val="1836003850"/>
                    </a:ext>
                  </a:extLst>
                </a:gridCol>
                <a:gridCol w="2272665">
                  <a:extLst>
                    <a:ext uri="{9D8B030D-6E8A-4147-A177-3AD203B41FA5}">
                      <a16:colId xmlns:a16="http://schemas.microsoft.com/office/drawing/2014/main" val="3341013397"/>
                    </a:ext>
                  </a:extLst>
                </a:gridCol>
                <a:gridCol w="2272665">
                  <a:extLst>
                    <a:ext uri="{9D8B030D-6E8A-4147-A177-3AD203B41FA5}">
                      <a16:colId xmlns:a16="http://schemas.microsoft.com/office/drawing/2014/main" val="1876903577"/>
                    </a:ext>
                  </a:extLst>
                </a:gridCol>
              </a:tblGrid>
              <a:tr h="837317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LAS PALMAS 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4556458"/>
                  </a:ext>
                </a:extLst>
              </a:tr>
              <a:tr h="83731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3017263"/>
                  </a:ext>
                </a:extLst>
              </a:tr>
              <a:tr h="83731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44%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2979465"/>
                  </a:ext>
                </a:extLst>
              </a:tr>
              <a:tr h="83731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22%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0109889"/>
                  </a:ext>
                </a:extLst>
              </a:tr>
              <a:tr h="83731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22%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6289508"/>
                  </a:ext>
                </a:extLst>
              </a:tr>
              <a:tr h="83731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3251" marT="8834" marB="8834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89%</a:t>
                      </a:r>
                    </a:p>
                  </a:txBody>
                  <a:tcPr marL="13251" marR="13251" marT="8834" marB="8834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4184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729383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0BA4CD-04FD-266F-79E8-ABCBF67760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D24FDEF-45E1-F58F-FD78-0C08CC007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105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02C4F01-D819-6C60-7AC8-D4EE155350AF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Landmark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105876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41AD9-03BF-A642-90BF-E97E23B87F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C7563EF3-BC1B-BAE4-6F69-A0A055C01C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398729"/>
              </p:ext>
            </p:extLst>
          </p:nvPr>
        </p:nvGraphicFramePr>
        <p:xfrm>
          <a:off x="2611755" y="1237127"/>
          <a:ext cx="7578090" cy="5298146"/>
        </p:xfrm>
        <a:graphic>
          <a:graphicData uri="http://schemas.openxmlformats.org/drawingml/2006/table">
            <a:tbl>
              <a:tblPr/>
              <a:tblGrid>
                <a:gridCol w="2526030">
                  <a:extLst>
                    <a:ext uri="{9D8B030D-6E8A-4147-A177-3AD203B41FA5}">
                      <a16:colId xmlns:a16="http://schemas.microsoft.com/office/drawing/2014/main" val="1148206060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32094231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020583069"/>
                    </a:ext>
                  </a:extLst>
                </a:gridCol>
              </a:tblGrid>
              <a:tr h="378439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LANDMARK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705553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570820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14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23%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1188136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1726295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052160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12%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4790895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12%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6941086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9149210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3596618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Jurídico y Legal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3539811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9704122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Automotriz y Refacciones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7906364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Deportes y Aire Libre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8605475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60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2585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1715093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43E41-73FC-6FB9-61D9-A281F9B605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CB8AC57E-7805-5869-0757-EA1FCEEED2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5402782"/>
              </p:ext>
            </p:extLst>
          </p:nvPr>
        </p:nvGraphicFramePr>
        <p:xfrm>
          <a:off x="2611755" y="2183224"/>
          <a:ext cx="7578090" cy="3405951"/>
        </p:xfrm>
        <a:graphic>
          <a:graphicData uri="http://schemas.openxmlformats.org/drawingml/2006/table">
            <a:tbl>
              <a:tblPr/>
              <a:tblGrid>
                <a:gridCol w="2526030">
                  <a:extLst>
                    <a:ext uri="{9D8B030D-6E8A-4147-A177-3AD203B41FA5}">
                      <a16:colId xmlns:a16="http://schemas.microsoft.com/office/drawing/2014/main" val="1148206060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320942313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020583069"/>
                    </a:ext>
                  </a:extLst>
                </a:gridCol>
              </a:tblGrid>
              <a:tr h="378439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LANDMARK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705553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570820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14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23%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1188136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1726295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052160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12%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44790895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12%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6941086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9149210"/>
                  </a:ext>
                </a:extLst>
              </a:tr>
              <a:tr h="37843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52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87%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25851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5167952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4BEFD8-CFAD-5D77-60D7-7EB6B289A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0834BC2-AF93-30D5-68AC-5AFE3DBEF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108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07B6CB9-5CB8-3EDE-DA11-690604A9FAFE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CABANA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09782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5019E3-D8FB-BB98-5F8D-236C892881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0C30F9FC-52B2-909D-1532-AC5D88645F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4565539"/>
              </p:ext>
            </p:extLst>
          </p:nvPr>
        </p:nvGraphicFramePr>
        <p:xfrm>
          <a:off x="3211558" y="1119953"/>
          <a:ext cx="6378483" cy="5532494"/>
        </p:xfrm>
        <a:graphic>
          <a:graphicData uri="http://schemas.openxmlformats.org/drawingml/2006/table">
            <a:tbl>
              <a:tblPr/>
              <a:tblGrid>
                <a:gridCol w="2126161">
                  <a:extLst>
                    <a:ext uri="{9D8B030D-6E8A-4147-A177-3AD203B41FA5}">
                      <a16:colId xmlns:a16="http://schemas.microsoft.com/office/drawing/2014/main" val="1517495061"/>
                    </a:ext>
                  </a:extLst>
                </a:gridCol>
                <a:gridCol w="2126161">
                  <a:extLst>
                    <a:ext uri="{9D8B030D-6E8A-4147-A177-3AD203B41FA5}">
                      <a16:colId xmlns:a16="http://schemas.microsoft.com/office/drawing/2014/main" val="3407276881"/>
                    </a:ext>
                  </a:extLst>
                </a:gridCol>
                <a:gridCol w="2126161">
                  <a:extLst>
                    <a:ext uri="{9D8B030D-6E8A-4147-A177-3AD203B41FA5}">
                      <a16:colId xmlns:a16="http://schemas.microsoft.com/office/drawing/2014/main" val="1916412114"/>
                    </a:ext>
                  </a:extLst>
                </a:gridCol>
              </a:tblGrid>
              <a:tr h="502954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CABANA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266643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4715079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26%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0184792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26%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780157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16%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9879547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207298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4806512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9852603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Mascotas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4434373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4673023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19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2024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1268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4E95CF-21F3-CEE1-EA9E-1B393074C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0FEF99E-EE53-4163-4FD4-B7C6CEB83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4F42AD3-5665-DC03-AF07-CA3756E7C8EF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S. Juan DIEGO</a:t>
            </a:r>
          </a:p>
        </p:txBody>
      </p:sp>
    </p:spTree>
    <p:extLst>
      <p:ext uri="{BB962C8B-B14F-4D97-AF65-F5344CB8AC3E}">
        <p14:creationId xmlns:p14="http://schemas.microsoft.com/office/powerpoint/2010/main" val="3483065263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9C780C-B0BD-D362-1C86-8C30495B35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660D61B9-43A5-EE54-0373-542F56467A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049727"/>
              </p:ext>
            </p:extLst>
          </p:nvPr>
        </p:nvGraphicFramePr>
        <p:xfrm>
          <a:off x="3211558" y="1965773"/>
          <a:ext cx="6378483" cy="4023632"/>
        </p:xfrm>
        <a:graphic>
          <a:graphicData uri="http://schemas.openxmlformats.org/drawingml/2006/table">
            <a:tbl>
              <a:tblPr/>
              <a:tblGrid>
                <a:gridCol w="2126161">
                  <a:extLst>
                    <a:ext uri="{9D8B030D-6E8A-4147-A177-3AD203B41FA5}">
                      <a16:colId xmlns:a16="http://schemas.microsoft.com/office/drawing/2014/main" val="1517495061"/>
                    </a:ext>
                  </a:extLst>
                </a:gridCol>
                <a:gridCol w="2126161">
                  <a:extLst>
                    <a:ext uri="{9D8B030D-6E8A-4147-A177-3AD203B41FA5}">
                      <a16:colId xmlns:a16="http://schemas.microsoft.com/office/drawing/2014/main" val="3407276881"/>
                    </a:ext>
                  </a:extLst>
                </a:gridCol>
                <a:gridCol w="2126161">
                  <a:extLst>
                    <a:ext uri="{9D8B030D-6E8A-4147-A177-3AD203B41FA5}">
                      <a16:colId xmlns:a16="http://schemas.microsoft.com/office/drawing/2014/main" val="1916412114"/>
                    </a:ext>
                  </a:extLst>
                </a:gridCol>
              </a:tblGrid>
              <a:tr h="502954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CABANA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6266643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4715079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26%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0184792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26%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780157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16%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9879547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9207298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4806512"/>
                  </a:ext>
                </a:extLst>
              </a:tr>
              <a:tr h="50295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7962" marT="5308" marB="5308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16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84%</a:t>
                      </a:r>
                    </a:p>
                  </a:txBody>
                  <a:tcPr marL="7962" marR="7962" marT="5308" marB="5308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20241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3164406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AFF5F8-30D3-6834-4042-0AA7864E13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C3D5A24-ABAA-7D0B-7799-E2B210951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111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9312F78-7965-6F7B-BF07-901CC60E2FA6}"/>
              </a:ext>
            </a:extLst>
          </p:cNvPr>
          <p:cNvSpPr txBox="1"/>
          <p:nvPr/>
        </p:nvSpPr>
        <p:spPr bwMode="auto">
          <a:xfrm>
            <a:off x="0" y="3037144"/>
            <a:ext cx="12801599" cy="169811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TIPO COMERCIOS EN: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Life</a:t>
            </a: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 </a:t>
            </a: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style</a:t>
            </a:r>
            <a:endParaRPr lang="es-ES_tradnl" sz="7200" b="1" cap="all" dirty="0">
              <a:solidFill>
                <a:prstClr val="black"/>
              </a:solidFill>
              <a:latin typeface="Lato" panose="020F0202020204030203" pitchFamily="34" charset="77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9319432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40F2EA57-D223-FD93-799B-1F1156276F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3848381"/>
              </p:ext>
            </p:extLst>
          </p:nvPr>
        </p:nvGraphicFramePr>
        <p:xfrm>
          <a:off x="1207294" y="678654"/>
          <a:ext cx="10387012" cy="6415091"/>
        </p:xfrm>
        <a:graphic>
          <a:graphicData uri="http://schemas.openxmlformats.org/drawingml/2006/table">
            <a:tbl>
              <a:tblPr/>
              <a:tblGrid>
                <a:gridCol w="2596753">
                  <a:extLst>
                    <a:ext uri="{9D8B030D-6E8A-4147-A177-3AD203B41FA5}">
                      <a16:colId xmlns:a16="http://schemas.microsoft.com/office/drawing/2014/main" val="535047989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89293407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3315267645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1448681710"/>
                    </a:ext>
                  </a:extLst>
                </a:gridCol>
              </a:tblGrid>
              <a:tr h="65036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Life</a:t>
                      </a:r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 Style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443147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25775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53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700825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40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7270711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29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986861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73%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48402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16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903139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86%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7868653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215850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86803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5061261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479067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483616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Deportes y Aire Libre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61729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2460208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 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196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014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2165071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CF9247-CC41-99DA-08F1-7CA59E964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ECDF27E-9CA0-4345-9A59-0FF37F50B0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13337"/>
              </p:ext>
            </p:extLst>
          </p:nvPr>
        </p:nvGraphicFramePr>
        <p:xfrm>
          <a:off x="1207294" y="678654"/>
          <a:ext cx="10387012" cy="6415091"/>
        </p:xfrm>
        <a:graphic>
          <a:graphicData uri="http://schemas.openxmlformats.org/drawingml/2006/table">
            <a:tbl>
              <a:tblPr/>
              <a:tblGrid>
                <a:gridCol w="2596753">
                  <a:extLst>
                    <a:ext uri="{9D8B030D-6E8A-4147-A177-3AD203B41FA5}">
                      <a16:colId xmlns:a16="http://schemas.microsoft.com/office/drawing/2014/main" val="535047989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89293407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3315267645"/>
                    </a:ext>
                  </a:extLst>
                </a:gridCol>
                <a:gridCol w="2596753">
                  <a:extLst>
                    <a:ext uri="{9D8B030D-6E8A-4147-A177-3AD203B41FA5}">
                      <a16:colId xmlns:a16="http://schemas.microsoft.com/office/drawing/2014/main" val="1448681710"/>
                    </a:ext>
                  </a:extLst>
                </a:gridCol>
              </a:tblGrid>
              <a:tr h="650366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Life</a:t>
                      </a:r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 Style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0443147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25775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53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700825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40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270711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29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986861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73%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148402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16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903139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86%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7868653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8215850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94%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1868032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5061261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479067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483616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Deportes y Aire Libre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5617294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2460208"/>
                  </a:ext>
                </a:extLst>
              </a:tr>
              <a:tr h="38431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 </a:t>
                      </a:r>
                    </a:p>
                  </a:txBody>
                  <a:tcPr marL="108000" marR="5692" marT="11383" marB="113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196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692" marR="5692" marT="5692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20149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7180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BF266-42B7-025B-FC53-8CC1F0C967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91896BE-9951-B5FA-43CC-89C06E16B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78F99F29-0DEA-3953-6A48-E4941210D5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702197"/>
              </p:ext>
            </p:extLst>
          </p:nvPr>
        </p:nvGraphicFramePr>
        <p:xfrm>
          <a:off x="2904892" y="1420016"/>
          <a:ext cx="6991815" cy="4932367"/>
        </p:xfrm>
        <a:graphic>
          <a:graphicData uri="http://schemas.openxmlformats.org/drawingml/2006/table">
            <a:tbl>
              <a:tblPr/>
              <a:tblGrid>
                <a:gridCol w="2330605">
                  <a:extLst>
                    <a:ext uri="{9D8B030D-6E8A-4147-A177-3AD203B41FA5}">
                      <a16:colId xmlns:a16="http://schemas.microsoft.com/office/drawing/2014/main" val="3135668123"/>
                    </a:ext>
                  </a:extLst>
                </a:gridCol>
                <a:gridCol w="2330605">
                  <a:extLst>
                    <a:ext uri="{9D8B030D-6E8A-4147-A177-3AD203B41FA5}">
                      <a16:colId xmlns:a16="http://schemas.microsoft.com/office/drawing/2014/main" val="2054624198"/>
                    </a:ext>
                  </a:extLst>
                </a:gridCol>
                <a:gridCol w="2330605">
                  <a:extLst>
                    <a:ext uri="{9D8B030D-6E8A-4147-A177-3AD203B41FA5}">
                      <a16:colId xmlns:a16="http://schemas.microsoft.com/office/drawing/2014/main" val="750034238"/>
                    </a:ext>
                  </a:extLst>
                </a:gridCol>
              </a:tblGrid>
              <a:tr h="448397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S. JUAN DIEGO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350317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9624426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7738420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9393569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2781812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0714155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9543696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2379552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6691037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Seguridad y Protección Civil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0675874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2558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872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57C020-CFA3-46ED-D362-C341021EC5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1DAEEB7-A231-6785-482D-EA2DD4B5C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DC15DBB8-9C0C-719C-5169-C901C3CB61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286862"/>
              </p:ext>
            </p:extLst>
          </p:nvPr>
        </p:nvGraphicFramePr>
        <p:xfrm>
          <a:off x="2904892" y="1868413"/>
          <a:ext cx="6991815" cy="4035573"/>
        </p:xfrm>
        <a:graphic>
          <a:graphicData uri="http://schemas.openxmlformats.org/drawingml/2006/table">
            <a:tbl>
              <a:tblPr/>
              <a:tblGrid>
                <a:gridCol w="2330605">
                  <a:extLst>
                    <a:ext uri="{9D8B030D-6E8A-4147-A177-3AD203B41FA5}">
                      <a16:colId xmlns:a16="http://schemas.microsoft.com/office/drawing/2014/main" val="3135668123"/>
                    </a:ext>
                  </a:extLst>
                </a:gridCol>
                <a:gridCol w="2330605">
                  <a:extLst>
                    <a:ext uri="{9D8B030D-6E8A-4147-A177-3AD203B41FA5}">
                      <a16:colId xmlns:a16="http://schemas.microsoft.com/office/drawing/2014/main" val="2054624198"/>
                    </a:ext>
                  </a:extLst>
                </a:gridCol>
                <a:gridCol w="2330605">
                  <a:extLst>
                    <a:ext uri="{9D8B030D-6E8A-4147-A177-3AD203B41FA5}">
                      <a16:colId xmlns:a16="http://schemas.microsoft.com/office/drawing/2014/main" val="750034238"/>
                    </a:ext>
                  </a:extLst>
                </a:gridCol>
              </a:tblGrid>
              <a:tr h="448397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S. JUAN DIEGO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4350317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59624426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7738420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9393569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2781812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0714155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9543696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2379552"/>
                  </a:ext>
                </a:extLst>
              </a:tr>
              <a:tr h="44839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7254" marT="4836" marB="4836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7254" marR="7254" marT="4836" marB="4836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25584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87377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83D0CC-3881-0B43-BD9E-3E4C0BFF18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3370995-0935-2CE2-0EFC-50384AFE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D894EB8-3561-D7B3-246E-43C72EEC4F15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punto </a:t>
            </a: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tezal</a:t>
            </a:r>
            <a:endParaRPr lang="es-ES_tradnl" sz="7200" b="1" cap="all" dirty="0">
              <a:solidFill>
                <a:prstClr val="black"/>
              </a:solidFill>
              <a:latin typeface="Lato" panose="020F0202020204030203" pitchFamily="34" charset="77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656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B4753-2E98-10E2-09F0-A839BB0BB3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6A6F0E5-5173-3C91-EE6A-D055CB33A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703ACF0-566C-D6D7-9BB2-E0DD8AD112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7520328"/>
              </p:ext>
            </p:extLst>
          </p:nvPr>
        </p:nvGraphicFramePr>
        <p:xfrm>
          <a:off x="3423798" y="1417762"/>
          <a:ext cx="5954004" cy="4936876"/>
        </p:xfrm>
        <a:graphic>
          <a:graphicData uri="http://schemas.openxmlformats.org/drawingml/2006/table">
            <a:tbl>
              <a:tblPr/>
              <a:tblGrid>
                <a:gridCol w="1984668">
                  <a:extLst>
                    <a:ext uri="{9D8B030D-6E8A-4147-A177-3AD203B41FA5}">
                      <a16:colId xmlns:a16="http://schemas.microsoft.com/office/drawing/2014/main" val="3552012307"/>
                    </a:ext>
                  </a:extLst>
                </a:gridCol>
                <a:gridCol w="1984668">
                  <a:extLst>
                    <a:ext uri="{9D8B030D-6E8A-4147-A177-3AD203B41FA5}">
                      <a16:colId xmlns:a16="http://schemas.microsoft.com/office/drawing/2014/main" val="1823516937"/>
                    </a:ext>
                  </a:extLst>
                </a:gridCol>
                <a:gridCol w="1984668">
                  <a:extLst>
                    <a:ext uri="{9D8B030D-6E8A-4147-A177-3AD203B41FA5}">
                      <a16:colId xmlns:a16="http://schemas.microsoft.com/office/drawing/2014/main" val="4129813346"/>
                    </a:ext>
                  </a:extLst>
                </a:gridCol>
              </a:tblGrid>
              <a:tr h="705268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PUNTO TEZAL 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04140"/>
                  </a:ext>
                </a:extLst>
              </a:tr>
              <a:tr h="70526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279134"/>
                  </a:ext>
                </a:extLst>
              </a:tr>
              <a:tr h="70526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67%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9843889"/>
                  </a:ext>
                </a:extLst>
              </a:tr>
              <a:tr h="70526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0170580"/>
                  </a:ext>
                </a:extLst>
              </a:tr>
              <a:tr h="70526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6040582"/>
                  </a:ext>
                </a:extLst>
              </a:tr>
              <a:tr h="70526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Mascotas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1654463"/>
                  </a:ext>
                </a:extLst>
              </a:tr>
              <a:tr h="70526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397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47889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E21D69-1AB1-554A-66EF-FBBC0103BD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F503384-B8B5-3148-7378-44FAE67C2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A653D42-3AD3-E1BE-E316-074F33E500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401826"/>
              </p:ext>
            </p:extLst>
          </p:nvPr>
        </p:nvGraphicFramePr>
        <p:xfrm>
          <a:off x="3423798" y="1417762"/>
          <a:ext cx="5954004" cy="4231608"/>
        </p:xfrm>
        <a:graphic>
          <a:graphicData uri="http://schemas.openxmlformats.org/drawingml/2006/table">
            <a:tbl>
              <a:tblPr/>
              <a:tblGrid>
                <a:gridCol w="1984668">
                  <a:extLst>
                    <a:ext uri="{9D8B030D-6E8A-4147-A177-3AD203B41FA5}">
                      <a16:colId xmlns:a16="http://schemas.microsoft.com/office/drawing/2014/main" val="3552012307"/>
                    </a:ext>
                  </a:extLst>
                </a:gridCol>
                <a:gridCol w="1984668">
                  <a:extLst>
                    <a:ext uri="{9D8B030D-6E8A-4147-A177-3AD203B41FA5}">
                      <a16:colId xmlns:a16="http://schemas.microsoft.com/office/drawing/2014/main" val="1823516937"/>
                    </a:ext>
                  </a:extLst>
                </a:gridCol>
                <a:gridCol w="1984668">
                  <a:extLst>
                    <a:ext uri="{9D8B030D-6E8A-4147-A177-3AD203B41FA5}">
                      <a16:colId xmlns:a16="http://schemas.microsoft.com/office/drawing/2014/main" val="4129813346"/>
                    </a:ext>
                  </a:extLst>
                </a:gridCol>
              </a:tblGrid>
              <a:tr h="705268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PUNTO TEZAL 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04140"/>
                  </a:ext>
                </a:extLst>
              </a:tr>
              <a:tr h="70526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279134"/>
                  </a:ext>
                </a:extLst>
              </a:tr>
              <a:tr h="70526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67%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9843889"/>
                  </a:ext>
                </a:extLst>
              </a:tr>
              <a:tr h="70526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0170580"/>
                  </a:ext>
                </a:extLst>
              </a:tr>
              <a:tr h="70526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6040582"/>
                  </a:ext>
                </a:extLst>
              </a:tr>
              <a:tr h="70526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89%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971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1421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7DD416-3985-8071-7B34-9253644706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3FF6C6C-D0D8-A252-6B65-4EDFF137BE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C127D1E-4F4C-DF64-1E1E-905044166CB6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PROVIDENCIA</a:t>
            </a:r>
          </a:p>
        </p:txBody>
      </p:sp>
    </p:spTree>
    <p:extLst>
      <p:ext uri="{BB962C8B-B14F-4D97-AF65-F5344CB8AC3E}">
        <p14:creationId xmlns:p14="http://schemas.microsoft.com/office/powerpoint/2010/main" val="16035864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0E54B8-0FB3-8878-8B83-8313B7B041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6E8E39D-E029-43E9-EA3D-7B403C4C7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AA075B3D-E14D-10EF-9B10-5A2AFD7967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2301439"/>
              </p:ext>
            </p:extLst>
          </p:nvPr>
        </p:nvGraphicFramePr>
        <p:xfrm>
          <a:off x="2740182" y="1270428"/>
          <a:ext cx="7321236" cy="5231544"/>
        </p:xfrm>
        <a:graphic>
          <a:graphicData uri="http://schemas.openxmlformats.org/drawingml/2006/table">
            <a:tbl>
              <a:tblPr/>
              <a:tblGrid>
                <a:gridCol w="2440412">
                  <a:extLst>
                    <a:ext uri="{9D8B030D-6E8A-4147-A177-3AD203B41FA5}">
                      <a16:colId xmlns:a16="http://schemas.microsoft.com/office/drawing/2014/main" val="56139324"/>
                    </a:ext>
                  </a:extLst>
                </a:gridCol>
                <a:gridCol w="2440412">
                  <a:extLst>
                    <a:ext uri="{9D8B030D-6E8A-4147-A177-3AD203B41FA5}">
                      <a16:colId xmlns:a16="http://schemas.microsoft.com/office/drawing/2014/main" val="3988314162"/>
                    </a:ext>
                  </a:extLst>
                </a:gridCol>
                <a:gridCol w="2440412">
                  <a:extLst>
                    <a:ext uri="{9D8B030D-6E8A-4147-A177-3AD203B41FA5}">
                      <a16:colId xmlns:a16="http://schemas.microsoft.com/office/drawing/2014/main" val="1122652164"/>
                    </a:ext>
                  </a:extLst>
                </a:gridCol>
              </a:tblGrid>
              <a:tr h="435962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PROVIDENCIA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817901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789687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52%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7036250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0512419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9718294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78909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0938982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753591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3751247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4856970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041871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25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8430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30261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D4613B-5946-56EE-0BC4-2540227202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D537E42-0768-4420-0E4E-0DE35C1F4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19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29FC08F3-4CED-06B0-252B-5945FE6A54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9745207"/>
              </p:ext>
            </p:extLst>
          </p:nvPr>
        </p:nvGraphicFramePr>
        <p:xfrm>
          <a:off x="2740182" y="2142352"/>
          <a:ext cx="7321236" cy="3487696"/>
        </p:xfrm>
        <a:graphic>
          <a:graphicData uri="http://schemas.openxmlformats.org/drawingml/2006/table">
            <a:tbl>
              <a:tblPr/>
              <a:tblGrid>
                <a:gridCol w="2440412">
                  <a:extLst>
                    <a:ext uri="{9D8B030D-6E8A-4147-A177-3AD203B41FA5}">
                      <a16:colId xmlns:a16="http://schemas.microsoft.com/office/drawing/2014/main" val="56139324"/>
                    </a:ext>
                  </a:extLst>
                </a:gridCol>
                <a:gridCol w="2440412">
                  <a:extLst>
                    <a:ext uri="{9D8B030D-6E8A-4147-A177-3AD203B41FA5}">
                      <a16:colId xmlns:a16="http://schemas.microsoft.com/office/drawing/2014/main" val="3988314162"/>
                    </a:ext>
                  </a:extLst>
                </a:gridCol>
                <a:gridCol w="2440412">
                  <a:extLst>
                    <a:ext uri="{9D8B030D-6E8A-4147-A177-3AD203B41FA5}">
                      <a16:colId xmlns:a16="http://schemas.microsoft.com/office/drawing/2014/main" val="1122652164"/>
                    </a:ext>
                  </a:extLst>
                </a:gridCol>
              </a:tblGrid>
              <a:tr h="435962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PROVIDENCIA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6817901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0789687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52%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7036250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0512419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9718294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78909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0938982"/>
                  </a:ext>
                </a:extLst>
              </a:tr>
              <a:tr h="43596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21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84%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8430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42528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ABF49B-5556-09DB-D3F9-0687460C75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F4ABC59-B177-88A3-8A6E-04D8A1EF6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D87EDB0-670F-A417-7A83-2C465AA3FE51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Starbucks bonita mall</a:t>
            </a:r>
          </a:p>
        </p:txBody>
      </p:sp>
    </p:spTree>
    <p:extLst>
      <p:ext uri="{BB962C8B-B14F-4D97-AF65-F5344CB8AC3E}">
        <p14:creationId xmlns:p14="http://schemas.microsoft.com/office/powerpoint/2010/main" val="31060675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A5441-598B-4BFA-01D7-099286307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D99E802-0679-F23B-D063-24173E95E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0586E42-5787-45BB-53E2-434BE28C6C5E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PENÍNSULA</a:t>
            </a:r>
          </a:p>
        </p:txBody>
      </p:sp>
    </p:spTree>
    <p:extLst>
      <p:ext uri="{BB962C8B-B14F-4D97-AF65-F5344CB8AC3E}">
        <p14:creationId xmlns:p14="http://schemas.microsoft.com/office/powerpoint/2010/main" val="32938250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5ACA6-5C15-8D33-A3F2-B4FF564AB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AE77D12-EB60-4C17-F7E6-05FD05F7F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EB1448A-AAA9-57B2-337A-5283804A3C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585421"/>
              </p:ext>
            </p:extLst>
          </p:nvPr>
        </p:nvGraphicFramePr>
        <p:xfrm>
          <a:off x="3189249" y="1025833"/>
          <a:ext cx="6423102" cy="5720733"/>
        </p:xfrm>
        <a:graphic>
          <a:graphicData uri="http://schemas.openxmlformats.org/drawingml/2006/table">
            <a:tbl>
              <a:tblPr/>
              <a:tblGrid>
                <a:gridCol w="2141034">
                  <a:extLst>
                    <a:ext uri="{9D8B030D-6E8A-4147-A177-3AD203B41FA5}">
                      <a16:colId xmlns:a16="http://schemas.microsoft.com/office/drawing/2014/main" val="1433359213"/>
                    </a:ext>
                  </a:extLst>
                </a:gridCol>
                <a:gridCol w="2141034">
                  <a:extLst>
                    <a:ext uri="{9D8B030D-6E8A-4147-A177-3AD203B41FA5}">
                      <a16:colId xmlns:a16="http://schemas.microsoft.com/office/drawing/2014/main" val="1991055941"/>
                    </a:ext>
                  </a:extLst>
                </a:gridCol>
                <a:gridCol w="2141034">
                  <a:extLst>
                    <a:ext uri="{9D8B030D-6E8A-4147-A177-3AD203B41FA5}">
                      <a16:colId xmlns:a16="http://schemas.microsoft.com/office/drawing/2014/main" val="274401476"/>
                    </a:ext>
                  </a:extLst>
                </a:gridCol>
              </a:tblGrid>
              <a:tr h="635637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PENINSULA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854951"/>
                  </a:ext>
                </a:extLst>
              </a:tr>
              <a:tr h="6356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3165281"/>
                  </a:ext>
                </a:extLst>
              </a:tr>
              <a:tr h="6356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33%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1323588"/>
                  </a:ext>
                </a:extLst>
              </a:tr>
              <a:tr h="6356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25%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7625600"/>
                  </a:ext>
                </a:extLst>
              </a:tr>
              <a:tr h="6356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17%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6523162"/>
                  </a:ext>
                </a:extLst>
              </a:tr>
              <a:tr h="6356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3842883"/>
                  </a:ext>
                </a:extLst>
              </a:tr>
              <a:tr h="6356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4693326"/>
                  </a:ext>
                </a:extLst>
              </a:tr>
              <a:tr h="6356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Jurídico y Legal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3026041"/>
                  </a:ext>
                </a:extLst>
              </a:tr>
              <a:tr h="6356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12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1447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24308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95A9B0-0169-92EE-532A-5C496DD7CE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0299320-3D4E-26E4-0E8D-E860FFE9D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22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74BCD3CF-B322-16BC-916F-298C9821A1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469287"/>
              </p:ext>
            </p:extLst>
          </p:nvPr>
        </p:nvGraphicFramePr>
        <p:xfrm>
          <a:off x="3189249" y="1661470"/>
          <a:ext cx="6423102" cy="4449459"/>
        </p:xfrm>
        <a:graphic>
          <a:graphicData uri="http://schemas.openxmlformats.org/drawingml/2006/table">
            <a:tbl>
              <a:tblPr/>
              <a:tblGrid>
                <a:gridCol w="2141034">
                  <a:extLst>
                    <a:ext uri="{9D8B030D-6E8A-4147-A177-3AD203B41FA5}">
                      <a16:colId xmlns:a16="http://schemas.microsoft.com/office/drawing/2014/main" val="1433359213"/>
                    </a:ext>
                  </a:extLst>
                </a:gridCol>
                <a:gridCol w="2141034">
                  <a:extLst>
                    <a:ext uri="{9D8B030D-6E8A-4147-A177-3AD203B41FA5}">
                      <a16:colId xmlns:a16="http://schemas.microsoft.com/office/drawing/2014/main" val="1991055941"/>
                    </a:ext>
                  </a:extLst>
                </a:gridCol>
                <a:gridCol w="2141034">
                  <a:extLst>
                    <a:ext uri="{9D8B030D-6E8A-4147-A177-3AD203B41FA5}">
                      <a16:colId xmlns:a16="http://schemas.microsoft.com/office/drawing/2014/main" val="274401476"/>
                    </a:ext>
                  </a:extLst>
                </a:gridCol>
              </a:tblGrid>
              <a:tr h="635637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PENINSULA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8854951"/>
                  </a:ext>
                </a:extLst>
              </a:tr>
              <a:tr h="6356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3165281"/>
                  </a:ext>
                </a:extLst>
              </a:tr>
              <a:tr h="6356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33%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91323588"/>
                  </a:ext>
                </a:extLst>
              </a:tr>
              <a:tr h="6356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25%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7625600"/>
                  </a:ext>
                </a:extLst>
              </a:tr>
              <a:tr h="6356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17%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76523162"/>
                  </a:ext>
                </a:extLst>
              </a:tr>
              <a:tr h="6356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3842883"/>
                  </a:ext>
                </a:extLst>
              </a:tr>
              <a:tr h="6356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83%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14472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91567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8FD5F-C8B9-FD9D-46C4-9EA6C2760C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36809637-3C60-05B0-2EDD-51117BB56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AA89F83-C6C3-A254-2AB1-2CA8150249A9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PASEO LOS ARCOS</a:t>
            </a:r>
          </a:p>
        </p:txBody>
      </p:sp>
    </p:spTree>
    <p:extLst>
      <p:ext uri="{BB962C8B-B14F-4D97-AF65-F5344CB8AC3E}">
        <p14:creationId xmlns:p14="http://schemas.microsoft.com/office/powerpoint/2010/main" val="289636514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366A4A-29FF-5D8B-38B3-C8E3084B1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080C75E-B6AA-1021-1E38-214AE43EC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B96905B4-3A50-01EB-8F3F-A257238420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541697"/>
              </p:ext>
            </p:extLst>
          </p:nvPr>
        </p:nvGraphicFramePr>
        <p:xfrm>
          <a:off x="4009114" y="1399252"/>
          <a:ext cx="4783371" cy="4973896"/>
        </p:xfrm>
        <a:graphic>
          <a:graphicData uri="http://schemas.openxmlformats.org/drawingml/2006/table">
            <a:tbl>
              <a:tblPr/>
              <a:tblGrid>
                <a:gridCol w="1594457">
                  <a:extLst>
                    <a:ext uri="{9D8B030D-6E8A-4147-A177-3AD203B41FA5}">
                      <a16:colId xmlns:a16="http://schemas.microsoft.com/office/drawing/2014/main" val="188101027"/>
                    </a:ext>
                  </a:extLst>
                </a:gridCol>
                <a:gridCol w="1594457">
                  <a:extLst>
                    <a:ext uri="{9D8B030D-6E8A-4147-A177-3AD203B41FA5}">
                      <a16:colId xmlns:a16="http://schemas.microsoft.com/office/drawing/2014/main" val="2433598284"/>
                    </a:ext>
                  </a:extLst>
                </a:gridCol>
                <a:gridCol w="1594457">
                  <a:extLst>
                    <a:ext uri="{9D8B030D-6E8A-4147-A177-3AD203B41FA5}">
                      <a16:colId xmlns:a16="http://schemas.microsoft.com/office/drawing/2014/main" val="1739386858"/>
                    </a:ext>
                  </a:extLst>
                </a:gridCol>
              </a:tblGrid>
              <a:tr h="621737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PESEO LOS ARCOS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284853"/>
                  </a:ext>
                </a:extLst>
              </a:tr>
              <a:tr h="6217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294710"/>
                  </a:ext>
                </a:extLst>
              </a:tr>
              <a:tr h="6217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30%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3167308"/>
                  </a:ext>
                </a:extLst>
              </a:tr>
              <a:tr h="6217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30%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8722876"/>
                  </a:ext>
                </a:extLst>
              </a:tr>
              <a:tr h="6217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5016058"/>
                  </a:ext>
                </a:extLst>
              </a:tr>
              <a:tr h="6217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3464974"/>
                  </a:ext>
                </a:extLst>
              </a:tr>
              <a:tr h="6217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0606929"/>
                  </a:ext>
                </a:extLst>
              </a:tr>
              <a:tr h="6217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390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79656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3FA22-CA53-FC41-8107-6F03BD312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651DD0A-8635-41EE-17B9-D7F4C66D2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25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3A135511-1235-AD05-5830-16A6834535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9057025"/>
              </p:ext>
            </p:extLst>
          </p:nvPr>
        </p:nvGraphicFramePr>
        <p:xfrm>
          <a:off x="4009114" y="2020989"/>
          <a:ext cx="4783371" cy="3730422"/>
        </p:xfrm>
        <a:graphic>
          <a:graphicData uri="http://schemas.openxmlformats.org/drawingml/2006/table">
            <a:tbl>
              <a:tblPr/>
              <a:tblGrid>
                <a:gridCol w="1594457">
                  <a:extLst>
                    <a:ext uri="{9D8B030D-6E8A-4147-A177-3AD203B41FA5}">
                      <a16:colId xmlns:a16="http://schemas.microsoft.com/office/drawing/2014/main" val="188101027"/>
                    </a:ext>
                  </a:extLst>
                </a:gridCol>
                <a:gridCol w="1594457">
                  <a:extLst>
                    <a:ext uri="{9D8B030D-6E8A-4147-A177-3AD203B41FA5}">
                      <a16:colId xmlns:a16="http://schemas.microsoft.com/office/drawing/2014/main" val="2433598284"/>
                    </a:ext>
                  </a:extLst>
                </a:gridCol>
                <a:gridCol w="1594457">
                  <a:extLst>
                    <a:ext uri="{9D8B030D-6E8A-4147-A177-3AD203B41FA5}">
                      <a16:colId xmlns:a16="http://schemas.microsoft.com/office/drawing/2014/main" val="1739386858"/>
                    </a:ext>
                  </a:extLst>
                </a:gridCol>
              </a:tblGrid>
              <a:tr h="621737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PESEO LOS ARCOS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7284853"/>
                  </a:ext>
                </a:extLst>
              </a:tr>
              <a:tr h="6217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294710"/>
                  </a:ext>
                </a:extLst>
              </a:tr>
              <a:tr h="6217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30%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3167308"/>
                  </a:ext>
                </a:extLst>
              </a:tr>
              <a:tr h="6217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30%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8722876"/>
                  </a:ext>
                </a:extLst>
              </a:tr>
              <a:tr h="6217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5016058"/>
                  </a:ext>
                </a:extLst>
              </a:tr>
              <a:tr h="621737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80%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906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33444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D2469-D623-461F-3774-DCD50000D7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08D31A2-4FED-DF72-EB8E-FCE6CC768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EDF2881-7ECA-C8E4-B8B6-9E22C9FA5EF3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paraiso</a:t>
            </a:r>
            <a:endParaRPr lang="es-ES_tradnl" sz="7200" b="1" cap="all" dirty="0">
              <a:solidFill>
                <a:prstClr val="black"/>
              </a:solidFill>
              <a:latin typeface="Lato" panose="020F0202020204030203" pitchFamily="34" charset="77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82801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A551BF-A0F2-6AA5-E1CA-2E81D0C09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1F3F6DB-1DC8-3A11-C9BD-D580C1C03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27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78E111E-5124-3E27-912B-F15F37DBDF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490497"/>
              </p:ext>
            </p:extLst>
          </p:nvPr>
        </p:nvGraphicFramePr>
        <p:xfrm>
          <a:off x="2929983" y="1056139"/>
          <a:ext cx="6941634" cy="5660122"/>
        </p:xfrm>
        <a:graphic>
          <a:graphicData uri="http://schemas.openxmlformats.org/drawingml/2006/table">
            <a:tbl>
              <a:tblPr/>
              <a:tblGrid>
                <a:gridCol w="2313878">
                  <a:extLst>
                    <a:ext uri="{9D8B030D-6E8A-4147-A177-3AD203B41FA5}">
                      <a16:colId xmlns:a16="http://schemas.microsoft.com/office/drawing/2014/main" val="1706366907"/>
                    </a:ext>
                  </a:extLst>
                </a:gridCol>
                <a:gridCol w="2313878">
                  <a:extLst>
                    <a:ext uri="{9D8B030D-6E8A-4147-A177-3AD203B41FA5}">
                      <a16:colId xmlns:a16="http://schemas.microsoft.com/office/drawing/2014/main" val="1743444912"/>
                    </a:ext>
                  </a:extLst>
                </a:gridCol>
                <a:gridCol w="2313878">
                  <a:extLst>
                    <a:ext uri="{9D8B030D-6E8A-4147-A177-3AD203B41FA5}">
                      <a16:colId xmlns:a16="http://schemas.microsoft.com/office/drawing/2014/main" val="2924469603"/>
                    </a:ext>
                  </a:extLst>
                </a:gridCol>
              </a:tblGrid>
              <a:tr h="435394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PARAISO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402380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216515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28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60%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4697531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2232086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949603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4461206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729336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9159625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769353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Deportes y Aire Libre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628074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Mascotas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5752345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0963209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47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95067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30802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524D60-BBC6-DE95-6941-3539097D0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7CFEEA9-6784-D099-2885-8B7317D03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91683F0-484E-014F-E0FC-1695981492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02779"/>
              </p:ext>
            </p:extLst>
          </p:nvPr>
        </p:nvGraphicFramePr>
        <p:xfrm>
          <a:off x="2929983" y="2362321"/>
          <a:ext cx="6941634" cy="3047758"/>
        </p:xfrm>
        <a:graphic>
          <a:graphicData uri="http://schemas.openxmlformats.org/drawingml/2006/table">
            <a:tbl>
              <a:tblPr/>
              <a:tblGrid>
                <a:gridCol w="2313878">
                  <a:extLst>
                    <a:ext uri="{9D8B030D-6E8A-4147-A177-3AD203B41FA5}">
                      <a16:colId xmlns:a16="http://schemas.microsoft.com/office/drawing/2014/main" val="1706366907"/>
                    </a:ext>
                  </a:extLst>
                </a:gridCol>
                <a:gridCol w="2313878">
                  <a:extLst>
                    <a:ext uri="{9D8B030D-6E8A-4147-A177-3AD203B41FA5}">
                      <a16:colId xmlns:a16="http://schemas.microsoft.com/office/drawing/2014/main" val="1743444912"/>
                    </a:ext>
                  </a:extLst>
                </a:gridCol>
                <a:gridCol w="2313878">
                  <a:extLst>
                    <a:ext uri="{9D8B030D-6E8A-4147-A177-3AD203B41FA5}">
                      <a16:colId xmlns:a16="http://schemas.microsoft.com/office/drawing/2014/main" val="2924469603"/>
                    </a:ext>
                  </a:extLst>
                </a:gridCol>
              </a:tblGrid>
              <a:tr h="435394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PARAISO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75402380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216515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28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60%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4697531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12232086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949603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4461206"/>
                  </a:ext>
                </a:extLst>
              </a:tr>
              <a:tr h="43539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38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81%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0671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56954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77C2D-64B7-9A2D-D4CA-AC9A79214B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19E8AB3-2631-4F86-0ADB-DBE103C06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6F19E02-EDA5-87C3-B2EE-66159F79313D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Ocean</a:t>
            </a:r>
            <a:endParaRPr lang="es-ES_tradnl" sz="7200" b="1" cap="all" dirty="0">
              <a:solidFill>
                <a:prstClr val="black"/>
              </a:solidFill>
              <a:latin typeface="Lato" panose="020F0202020204030203" pitchFamily="34" charset="77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192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B1725-E761-5052-10C2-738C01CD21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4624B4A-118C-8953-B970-CAE4739D6D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70F82F59-714E-BB88-CECF-BA5CBEC2C7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277357"/>
              </p:ext>
            </p:extLst>
          </p:nvPr>
        </p:nvGraphicFramePr>
        <p:xfrm>
          <a:off x="2638539" y="1284408"/>
          <a:ext cx="7524522" cy="5203584"/>
        </p:xfrm>
        <a:graphic>
          <a:graphicData uri="http://schemas.openxmlformats.org/drawingml/2006/table">
            <a:tbl>
              <a:tblPr/>
              <a:tblGrid>
                <a:gridCol w="2508174">
                  <a:extLst>
                    <a:ext uri="{9D8B030D-6E8A-4147-A177-3AD203B41FA5}">
                      <a16:colId xmlns:a16="http://schemas.microsoft.com/office/drawing/2014/main" val="615599356"/>
                    </a:ext>
                  </a:extLst>
                </a:gridCol>
                <a:gridCol w="2508174">
                  <a:extLst>
                    <a:ext uri="{9D8B030D-6E8A-4147-A177-3AD203B41FA5}">
                      <a16:colId xmlns:a16="http://schemas.microsoft.com/office/drawing/2014/main" val="3179425997"/>
                    </a:ext>
                  </a:extLst>
                </a:gridCol>
                <a:gridCol w="2508174">
                  <a:extLst>
                    <a:ext uri="{9D8B030D-6E8A-4147-A177-3AD203B41FA5}">
                      <a16:colId xmlns:a16="http://schemas.microsoft.com/office/drawing/2014/main" val="3710508967"/>
                    </a:ext>
                  </a:extLst>
                </a:gridCol>
              </a:tblGrid>
              <a:tr h="433632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STARBUCKS BONITA MALL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039323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0928542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27%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8932247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9551386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17%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842500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7203835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49047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8759287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550955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2057792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8681719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30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7809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06036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D71D34-CDA9-1FCD-96DE-0E0DE9483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9C19E6D-78DB-FDBB-A333-156C4E884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30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BF0945B-FB0B-D85A-DED0-E5F602E41F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6275285"/>
              </p:ext>
            </p:extLst>
          </p:nvPr>
        </p:nvGraphicFramePr>
        <p:xfrm>
          <a:off x="3829920" y="1417932"/>
          <a:ext cx="5141760" cy="4936536"/>
        </p:xfrm>
        <a:graphic>
          <a:graphicData uri="http://schemas.openxmlformats.org/drawingml/2006/table">
            <a:tbl>
              <a:tblPr/>
              <a:tblGrid>
                <a:gridCol w="1713920">
                  <a:extLst>
                    <a:ext uri="{9D8B030D-6E8A-4147-A177-3AD203B41FA5}">
                      <a16:colId xmlns:a16="http://schemas.microsoft.com/office/drawing/2014/main" val="504104747"/>
                    </a:ext>
                  </a:extLst>
                </a:gridCol>
                <a:gridCol w="1713920">
                  <a:extLst>
                    <a:ext uri="{9D8B030D-6E8A-4147-A177-3AD203B41FA5}">
                      <a16:colId xmlns:a16="http://schemas.microsoft.com/office/drawing/2014/main" val="2755680792"/>
                    </a:ext>
                  </a:extLst>
                </a:gridCol>
                <a:gridCol w="1713920">
                  <a:extLst>
                    <a:ext uri="{9D8B030D-6E8A-4147-A177-3AD203B41FA5}">
                      <a16:colId xmlns:a16="http://schemas.microsoft.com/office/drawing/2014/main" val="1478818641"/>
                    </a:ext>
                  </a:extLst>
                </a:gridCol>
              </a:tblGrid>
              <a:tr h="548504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OCEAN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906409"/>
                  </a:ext>
                </a:extLst>
              </a:tr>
              <a:tr h="54850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43084"/>
                  </a:ext>
                </a:extLst>
              </a:tr>
              <a:tr h="54850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30%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6275022"/>
                  </a:ext>
                </a:extLst>
              </a:tr>
              <a:tr h="54850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26%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4822153"/>
                  </a:ext>
                </a:extLst>
              </a:tr>
              <a:tr h="54850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26%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7021944"/>
                  </a:ext>
                </a:extLst>
              </a:tr>
              <a:tr h="54850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9%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0946308"/>
                  </a:ext>
                </a:extLst>
              </a:tr>
              <a:tr h="54850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Mascotas</a:t>
                      </a:r>
                    </a:p>
                  </a:txBody>
                  <a:tcPr marL="108000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4%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0043524"/>
                  </a:ext>
                </a:extLst>
              </a:tr>
              <a:tr h="54850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Jurídico y Legal</a:t>
                      </a:r>
                    </a:p>
                  </a:txBody>
                  <a:tcPr marL="108000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4%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689440"/>
                  </a:ext>
                </a:extLst>
              </a:tr>
              <a:tr h="54850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23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69564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419336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1CAAA3-BC50-A05A-12FA-38AB7FA35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E29D8AF-9E18-DE4C-1C2F-73A0F1BA9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31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14DFEA1-9B8F-F173-9FC8-227640EC71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4343941"/>
              </p:ext>
            </p:extLst>
          </p:nvPr>
        </p:nvGraphicFramePr>
        <p:xfrm>
          <a:off x="3829920" y="2240688"/>
          <a:ext cx="5141760" cy="3291024"/>
        </p:xfrm>
        <a:graphic>
          <a:graphicData uri="http://schemas.openxmlformats.org/drawingml/2006/table">
            <a:tbl>
              <a:tblPr/>
              <a:tblGrid>
                <a:gridCol w="1713920">
                  <a:extLst>
                    <a:ext uri="{9D8B030D-6E8A-4147-A177-3AD203B41FA5}">
                      <a16:colId xmlns:a16="http://schemas.microsoft.com/office/drawing/2014/main" val="504104747"/>
                    </a:ext>
                  </a:extLst>
                </a:gridCol>
                <a:gridCol w="1713920">
                  <a:extLst>
                    <a:ext uri="{9D8B030D-6E8A-4147-A177-3AD203B41FA5}">
                      <a16:colId xmlns:a16="http://schemas.microsoft.com/office/drawing/2014/main" val="2755680792"/>
                    </a:ext>
                  </a:extLst>
                </a:gridCol>
                <a:gridCol w="1713920">
                  <a:extLst>
                    <a:ext uri="{9D8B030D-6E8A-4147-A177-3AD203B41FA5}">
                      <a16:colId xmlns:a16="http://schemas.microsoft.com/office/drawing/2014/main" val="1478818641"/>
                    </a:ext>
                  </a:extLst>
                </a:gridCol>
              </a:tblGrid>
              <a:tr h="548504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OCEAN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9906409"/>
                  </a:ext>
                </a:extLst>
              </a:tr>
              <a:tr h="54850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443084"/>
                  </a:ext>
                </a:extLst>
              </a:tr>
              <a:tr h="54850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30%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6275022"/>
                  </a:ext>
                </a:extLst>
              </a:tr>
              <a:tr h="54850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26%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4822153"/>
                  </a:ext>
                </a:extLst>
              </a:tr>
              <a:tr h="54850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26%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7021944"/>
                  </a:ext>
                </a:extLst>
              </a:tr>
              <a:tr h="54850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0949" marT="7299" marB="729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19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83%</a:t>
                      </a:r>
                    </a:p>
                  </a:txBody>
                  <a:tcPr marL="10949" marR="10949" marT="7299" marB="729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9564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532754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8AD7E5-9759-1728-FFCA-17DE64CD31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5A6909F-E0DF-961D-2351-871CA1430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8E132C0-32F1-228E-5452-364640F5470F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NOVVA</a:t>
            </a:r>
          </a:p>
        </p:txBody>
      </p:sp>
    </p:spTree>
    <p:extLst>
      <p:ext uri="{BB962C8B-B14F-4D97-AF65-F5344CB8AC3E}">
        <p14:creationId xmlns:p14="http://schemas.microsoft.com/office/powerpoint/2010/main" val="159690928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29D59A-3C8B-95D5-9387-E43D7AFA5D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34EF8A3D-AF2D-B73F-FEB9-1F684CB38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33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8CBEF673-C41A-E554-A182-AE08198756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1741849"/>
              </p:ext>
            </p:extLst>
          </p:nvPr>
        </p:nvGraphicFramePr>
        <p:xfrm>
          <a:off x="3954739" y="1397884"/>
          <a:ext cx="4892121" cy="4976631"/>
        </p:xfrm>
        <a:graphic>
          <a:graphicData uri="http://schemas.openxmlformats.org/drawingml/2006/table">
            <a:tbl>
              <a:tblPr/>
              <a:tblGrid>
                <a:gridCol w="1630707">
                  <a:extLst>
                    <a:ext uri="{9D8B030D-6E8A-4147-A177-3AD203B41FA5}">
                      <a16:colId xmlns:a16="http://schemas.microsoft.com/office/drawing/2014/main" val="64481169"/>
                    </a:ext>
                  </a:extLst>
                </a:gridCol>
                <a:gridCol w="1630707">
                  <a:extLst>
                    <a:ext uri="{9D8B030D-6E8A-4147-A177-3AD203B41FA5}">
                      <a16:colId xmlns:a16="http://schemas.microsoft.com/office/drawing/2014/main" val="1213102378"/>
                    </a:ext>
                  </a:extLst>
                </a:gridCol>
                <a:gridCol w="1630707">
                  <a:extLst>
                    <a:ext uri="{9D8B030D-6E8A-4147-A177-3AD203B41FA5}">
                      <a16:colId xmlns:a16="http://schemas.microsoft.com/office/drawing/2014/main" val="2555835092"/>
                    </a:ext>
                  </a:extLst>
                </a:gridCol>
              </a:tblGrid>
              <a:tr h="552959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strike="noStrike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NOVVA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0758872"/>
                  </a:ext>
                </a:extLst>
              </a:tr>
              <a:tr h="55295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440985"/>
                  </a:ext>
                </a:extLst>
              </a:tr>
              <a:tr h="55295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33%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278149"/>
                  </a:ext>
                </a:extLst>
              </a:tr>
              <a:tr h="55295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strike="noStrike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30%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0257312"/>
                  </a:ext>
                </a:extLst>
              </a:tr>
              <a:tr h="55295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19%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4275214"/>
                  </a:ext>
                </a:extLst>
              </a:tr>
              <a:tr h="55295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11%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155158"/>
                  </a:ext>
                </a:extLst>
              </a:tr>
              <a:tr h="55295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Mascotas</a:t>
                      </a:r>
                    </a:p>
                  </a:txBody>
                  <a:tcPr marL="108000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4%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8648327"/>
                  </a:ext>
                </a:extLst>
              </a:tr>
              <a:tr h="55295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Jurídico y Legal</a:t>
                      </a:r>
                    </a:p>
                  </a:txBody>
                  <a:tcPr marL="108000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4%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3495648"/>
                  </a:ext>
                </a:extLst>
              </a:tr>
              <a:tr h="55295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27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3307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323399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360F1-9688-A6C4-5BB3-EC18F57ECE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936A8F4C-2519-DF06-9066-ACE446E8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34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B80A9E25-4841-1B93-EAAA-A332445BDF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905210"/>
              </p:ext>
            </p:extLst>
          </p:nvPr>
        </p:nvGraphicFramePr>
        <p:xfrm>
          <a:off x="3954739" y="2227323"/>
          <a:ext cx="4892121" cy="3317754"/>
        </p:xfrm>
        <a:graphic>
          <a:graphicData uri="http://schemas.openxmlformats.org/drawingml/2006/table">
            <a:tbl>
              <a:tblPr/>
              <a:tblGrid>
                <a:gridCol w="1630707">
                  <a:extLst>
                    <a:ext uri="{9D8B030D-6E8A-4147-A177-3AD203B41FA5}">
                      <a16:colId xmlns:a16="http://schemas.microsoft.com/office/drawing/2014/main" val="64481169"/>
                    </a:ext>
                  </a:extLst>
                </a:gridCol>
                <a:gridCol w="1630707">
                  <a:extLst>
                    <a:ext uri="{9D8B030D-6E8A-4147-A177-3AD203B41FA5}">
                      <a16:colId xmlns:a16="http://schemas.microsoft.com/office/drawing/2014/main" val="1213102378"/>
                    </a:ext>
                  </a:extLst>
                </a:gridCol>
                <a:gridCol w="1630707">
                  <a:extLst>
                    <a:ext uri="{9D8B030D-6E8A-4147-A177-3AD203B41FA5}">
                      <a16:colId xmlns:a16="http://schemas.microsoft.com/office/drawing/2014/main" val="2555835092"/>
                    </a:ext>
                  </a:extLst>
                </a:gridCol>
              </a:tblGrid>
              <a:tr h="552959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strike="noStrike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NOVVA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0758872"/>
                  </a:ext>
                </a:extLst>
              </a:tr>
              <a:tr h="55295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7440985"/>
                  </a:ext>
                </a:extLst>
              </a:tr>
              <a:tr h="55295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33%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278149"/>
                  </a:ext>
                </a:extLst>
              </a:tr>
              <a:tr h="55295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strike="noStrike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30%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20257312"/>
                  </a:ext>
                </a:extLst>
              </a:tr>
              <a:tr h="55295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19%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4275214"/>
                  </a:ext>
                </a:extLst>
              </a:tr>
              <a:tr h="55295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2647" marT="8431" marB="843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22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strike="noStrike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81%</a:t>
                      </a:r>
                    </a:p>
                  </a:txBody>
                  <a:tcPr marL="12647" marR="12647" marT="8431" marB="843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3307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8562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B425CD-CB13-28DC-4CCC-C46BF6010B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63CB1F9-8EA9-EDDC-D45F-2E4932563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26EDEAD-ED40-2023-A7E0-50E28C88E2FE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la cascada</a:t>
            </a:r>
          </a:p>
        </p:txBody>
      </p:sp>
    </p:spTree>
    <p:extLst>
      <p:ext uri="{BB962C8B-B14F-4D97-AF65-F5344CB8AC3E}">
        <p14:creationId xmlns:p14="http://schemas.microsoft.com/office/powerpoint/2010/main" val="376700203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B0EE5-2E84-0F96-7CB8-65CC4BA86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18A39DE-9C3B-3A16-2E1D-A67B0AFD3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36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4F7FA348-C6C5-F9E4-81C7-80EE4EA217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726044"/>
              </p:ext>
            </p:extLst>
          </p:nvPr>
        </p:nvGraphicFramePr>
        <p:xfrm>
          <a:off x="3324963" y="1366588"/>
          <a:ext cx="6151674" cy="5039224"/>
        </p:xfrm>
        <a:graphic>
          <a:graphicData uri="http://schemas.openxmlformats.org/drawingml/2006/table">
            <a:tbl>
              <a:tblPr/>
              <a:tblGrid>
                <a:gridCol w="2050558">
                  <a:extLst>
                    <a:ext uri="{9D8B030D-6E8A-4147-A177-3AD203B41FA5}">
                      <a16:colId xmlns:a16="http://schemas.microsoft.com/office/drawing/2014/main" val="3832251328"/>
                    </a:ext>
                  </a:extLst>
                </a:gridCol>
                <a:gridCol w="2050558">
                  <a:extLst>
                    <a:ext uri="{9D8B030D-6E8A-4147-A177-3AD203B41FA5}">
                      <a16:colId xmlns:a16="http://schemas.microsoft.com/office/drawing/2014/main" val="3272984538"/>
                    </a:ext>
                  </a:extLst>
                </a:gridCol>
                <a:gridCol w="2050558">
                  <a:extLst>
                    <a:ext uri="{9D8B030D-6E8A-4147-A177-3AD203B41FA5}">
                      <a16:colId xmlns:a16="http://schemas.microsoft.com/office/drawing/2014/main" val="2061223255"/>
                    </a:ext>
                  </a:extLst>
                </a:gridCol>
              </a:tblGrid>
              <a:tr h="629903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LA CASCADA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747163"/>
                  </a:ext>
                </a:extLst>
              </a:tr>
              <a:tr h="62990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7711170"/>
                  </a:ext>
                </a:extLst>
              </a:tr>
              <a:tr h="62990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50%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785226"/>
                  </a:ext>
                </a:extLst>
              </a:tr>
              <a:tr h="62990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13%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050750"/>
                  </a:ext>
                </a:extLst>
              </a:tr>
              <a:tr h="62990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Automotriz y Refacciones</a:t>
                      </a:r>
                    </a:p>
                  </a:txBody>
                  <a:tcPr marL="108000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13%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0005583"/>
                  </a:ext>
                </a:extLst>
              </a:tr>
              <a:tr h="62990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13%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2108936"/>
                  </a:ext>
                </a:extLst>
              </a:tr>
              <a:tr h="62990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13%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3864945"/>
                  </a:ext>
                </a:extLst>
              </a:tr>
              <a:tr h="62990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6776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184483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03B2FC-33D6-3E29-A2E8-A9011613C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B91920C6-5DB2-83C8-C724-6AE3A8227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37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4A7ECE4C-6AE5-0A56-5947-1336CC3703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9908509"/>
              </p:ext>
            </p:extLst>
          </p:nvPr>
        </p:nvGraphicFramePr>
        <p:xfrm>
          <a:off x="3324963" y="1681539"/>
          <a:ext cx="6151674" cy="4409321"/>
        </p:xfrm>
        <a:graphic>
          <a:graphicData uri="http://schemas.openxmlformats.org/drawingml/2006/table">
            <a:tbl>
              <a:tblPr/>
              <a:tblGrid>
                <a:gridCol w="2050558">
                  <a:extLst>
                    <a:ext uri="{9D8B030D-6E8A-4147-A177-3AD203B41FA5}">
                      <a16:colId xmlns:a16="http://schemas.microsoft.com/office/drawing/2014/main" val="3832251328"/>
                    </a:ext>
                  </a:extLst>
                </a:gridCol>
                <a:gridCol w="2050558">
                  <a:extLst>
                    <a:ext uri="{9D8B030D-6E8A-4147-A177-3AD203B41FA5}">
                      <a16:colId xmlns:a16="http://schemas.microsoft.com/office/drawing/2014/main" val="3272984538"/>
                    </a:ext>
                  </a:extLst>
                </a:gridCol>
                <a:gridCol w="2050558">
                  <a:extLst>
                    <a:ext uri="{9D8B030D-6E8A-4147-A177-3AD203B41FA5}">
                      <a16:colId xmlns:a16="http://schemas.microsoft.com/office/drawing/2014/main" val="2061223255"/>
                    </a:ext>
                  </a:extLst>
                </a:gridCol>
              </a:tblGrid>
              <a:tr h="629903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LA CASCADA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747163"/>
                  </a:ext>
                </a:extLst>
              </a:tr>
              <a:tr h="62990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7711170"/>
                  </a:ext>
                </a:extLst>
              </a:tr>
              <a:tr h="62990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50%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4785226"/>
                  </a:ext>
                </a:extLst>
              </a:tr>
              <a:tr h="62990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13%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0050750"/>
                  </a:ext>
                </a:extLst>
              </a:tr>
              <a:tr h="62990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Automotriz y Refacciones</a:t>
                      </a:r>
                    </a:p>
                  </a:txBody>
                  <a:tcPr marL="108000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13%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0005583"/>
                  </a:ext>
                </a:extLst>
              </a:tr>
              <a:tr h="62990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13%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2108936"/>
                  </a:ext>
                </a:extLst>
              </a:tr>
              <a:tr h="62990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0624" marT="7083" marB="7083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88%</a:t>
                      </a:r>
                    </a:p>
                  </a:txBody>
                  <a:tcPr marL="10624" marR="10624" marT="7083" marB="7083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6776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1240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B6FDA2-892B-4422-9F16-954357DBD7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52B91D4-8C56-A75C-A1B5-6E2F650E0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1ABD549-37B0-4880-8A5C-0FE9B01ADAB1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DEL REY</a:t>
            </a:r>
          </a:p>
        </p:txBody>
      </p:sp>
    </p:spTree>
    <p:extLst>
      <p:ext uri="{BB962C8B-B14F-4D97-AF65-F5344CB8AC3E}">
        <p14:creationId xmlns:p14="http://schemas.microsoft.com/office/powerpoint/2010/main" val="31750652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4082EC-4C40-5159-C747-6136A3CEE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9586B6B0-D7DC-C1B4-2151-9B0C3F4A4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39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86E3FA8E-8A7F-9422-42D7-906201C09EF1}"/>
              </a:ext>
            </a:extLst>
          </p:cNvPr>
          <p:cNvGraphicFramePr>
            <a:graphicFrameLocks noGrp="1"/>
          </p:cNvGraphicFramePr>
          <p:nvPr/>
        </p:nvGraphicFramePr>
        <p:xfrm>
          <a:off x="3685477" y="887770"/>
          <a:ext cx="5430645" cy="5996860"/>
        </p:xfrm>
        <a:graphic>
          <a:graphicData uri="http://schemas.openxmlformats.org/drawingml/2006/table">
            <a:tbl>
              <a:tblPr/>
              <a:tblGrid>
                <a:gridCol w="1810215">
                  <a:extLst>
                    <a:ext uri="{9D8B030D-6E8A-4147-A177-3AD203B41FA5}">
                      <a16:colId xmlns:a16="http://schemas.microsoft.com/office/drawing/2014/main" val="2325557590"/>
                    </a:ext>
                  </a:extLst>
                </a:gridCol>
                <a:gridCol w="1810215">
                  <a:extLst>
                    <a:ext uri="{9D8B030D-6E8A-4147-A177-3AD203B41FA5}">
                      <a16:colId xmlns:a16="http://schemas.microsoft.com/office/drawing/2014/main" val="1404754936"/>
                    </a:ext>
                  </a:extLst>
                </a:gridCol>
                <a:gridCol w="1810215">
                  <a:extLst>
                    <a:ext uri="{9D8B030D-6E8A-4147-A177-3AD203B41FA5}">
                      <a16:colId xmlns:a16="http://schemas.microsoft.com/office/drawing/2014/main" val="3627865974"/>
                    </a:ext>
                  </a:extLst>
                </a:gridCol>
              </a:tblGrid>
              <a:tr h="599686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DEL REY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376540"/>
                  </a:ext>
                </a:extLst>
              </a:tr>
              <a:tr h="5996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4205352"/>
                  </a:ext>
                </a:extLst>
              </a:tr>
              <a:tr h="5996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25%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1593574"/>
                  </a:ext>
                </a:extLst>
              </a:tr>
              <a:tr h="5996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25%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6358064"/>
                  </a:ext>
                </a:extLst>
              </a:tr>
              <a:tr h="5996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398367"/>
                  </a:ext>
                </a:extLst>
              </a:tr>
              <a:tr h="5996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770146"/>
                  </a:ext>
                </a:extLst>
              </a:tr>
              <a:tr h="5996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1785294"/>
                  </a:ext>
                </a:extLst>
              </a:tr>
              <a:tr h="5996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8626375"/>
                  </a:ext>
                </a:extLst>
              </a:tr>
              <a:tr h="5996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185514"/>
                  </a:ext>
                </a:extLst>
              </a:tr>
              <a:tr h="5996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713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0685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6F6A1F-2646-2BEA-743D-59AC90B33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85B53A7-5AE9-9C81-1E8D-57D8BDCB39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73EB886-1BE1-396C-B7BF-3AE030F0AA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270798"/>
              </p:ext>
            </p:extLst>
          </p:nvPr>
        </p:nvGraphicFramePr>
        <p:xfrm>
          <a:off x="2638539" y="2246309"/>
          <a:ext cx="7524522" cy="3469056"/>
        </p:xfrm>
        <a:graphic>
          <a:graphicData uri="http://schemas.openxmlformats.org/drawingml/2006/table">
            <a:tbl>
              <a:tblPr/>
              <a:tblGrid>
                <a:gridCol w="2508174">
                  <a:extLst>
                    <a:ext uri="{9D8B030D-6E8A-4147-A177-3AD203B41FA5}">
                      <a16:colId xmlns:a16="http://schemas.microsoft.com/office/drawing/2014/main" val="615599356"/>
                    </a:ext>
                  </a:extLst>
                </a:gridCol>
                <a:gridCol w="2508174">
                  <a:extLst>
                    <a:ext uri="{9D8B030D-6E8A-4147-A177-3AD203B41FA5}">
                      <a16:colId xmlns:a16="http://schemas.microsoft.com/office/drawing/2014/main" val="3179425997"/>
                    </a:ext>
                  </a:extLst>
                </a:gridCol>
                <a:gridCol w="2508174">
                  <a:extLst>
                    <a:ext uri="{9D8B030D-6E8A-4147-A177-3AD203B41FA5}">
                      <a16:colId xmlns:a16="http://schemas.microsoft.com/office/drawing/2014/main" val="3710508967"/>
                    </a:ext>
                  </a:extLst>
                </a:gridCol>
              </a:tblGrid>
              <a:tr h="433632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STARBUCKS BONITA MALL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1039323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0928542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27%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8932247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9551386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17%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3842500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7203835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449047"/>
                  </a:ext>
                </a:extLst>
              </a:tr>
              <a:tr h="43363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6788" marT="4525" marB="452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24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80%</a:t>
                      </a:r>
                    </a:p>
                  </a:txBody>
                  <a:tcPr marL="6788" marR="6788" marT="4525" marB="452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7809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12462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7F74ED-2A00-2A00-BCD5-7FA12F550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23B3EAE-75BB-D2DA-A91C-F1D8622F3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40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B7CE0B31-DFAE-A0D0-878D-C6F2513348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251618"/>
              </p:ext>
            </p:extLst>
          </p:nvPr>
        </p:nvGraphicFramePr>
        <p:xfrm>
          <a:off x="3685477" y="1487456"/>
          <a:ext cx="5430645" cy="4797488"/>
        </p:xfrm>
        <a:graphic>
          <a:graphicData uri="http://schemas.openxmlformats.org/drawingml/2006/table">
            <a:tbl>
              <a:tblPr/>
              <a:tblGrid>
                <a:gridCol w="1810215">
                  <a:extLst>
                    <a:ext uri="{9D8B030D-6E8A-4147-A177-3AD203B41FA5}">
                      <a16:colId xmlns:a16="http://schemas.microsoft.com/office/drawing/2014/main" val="2325557590"/>
                    </a:ext>
                  </a:extLst>
                </a:gridCol>
                <a:gridCol w="1810215">
                  <a:extLst>
                    <a:ext uri="{9D8B030D-6E8A-4147-A177-3AD203B41FA5}">
                      <a16:colId xmlns:a16="http://schemas.microsoft.com/office/drawing/2014/main" val="1404754936"/>
                    </a:ext>
                  </a:extLst>
                </a:gridCol>
                <a:gridCol w="1810215">
                  <a:extLst>
                    <a:ext uri="{9D8B030D-6E8A-4147-A177-3AD203B41FA5}">
                      <a16:colId xmlns:a16="http://schemas.microsoft.com/office/drawing/2014/main" val="3627865974"/>
                    </a:ext>
                  </a:extLst>
                </a:gridCol>
              </a:tblGrid>
              <a:tr h="599686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DEL REY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376540"/>
                  </a:ext>
                </a:extLst>
              </a:tr>
              <a:tr h="5996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4205352"/>
                  </a:ext>
                </a:extLst>
              </a:tr>
              <a:tr h="5996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25%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1593574"/>
                  </a:ext>
                </a:extLst>
              </a:tr>
              <a:tr h="5996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25%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6358064"/>
                  </a:ext>
                </a:extLst>
              </a:tr>
              <a:tr h="5996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4398367"/>
                  </a:ext>
                </a:extLst>
              </a:tr>
              <a:tr h="5996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770146"/>
                  </a:ext>
                </a:extLst>
              </a:tr>
              <a:tr h="5996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1785294"/>
                  </a:ext>
                </a:extLst>
              </a:tr>
              <a:tr h="599686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16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80%</a:t>
                      </a:r>
                    </a:p>
                  </a:txBody>
                  <a:tcPr marL="10232" marR="10232" marT="6821" marB="682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4713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2917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0ADBD-5787-1816-AADE-A9090D127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EA10517-DB3C-45C8-285D-C56F93256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661BA8C-95F1-C0DB-6D2D-86A1DB6DB154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DEL PESCADOR</a:t>
            </a:r>
          </a:p>
        </p:txBody>
      </p:sp>
    </p:spTree>
    <p:extLst>
      <p:ext uri="{BB962C8B-B14F-4D97-AF65-F5344CB8AC3E}">
        <p14:creationId xmlns:p14="http://schemas.microsoft.com/office/powerpoint/2010/main" val="4714012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ADC128-3647-268C-44B4-CBADDE61EE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56459DE-486D-1D00-C3F5-9E8D80152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42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9935C8C7-D100-5748-1E78-2B9A9192F3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543910"/>
              </p:ext>
            </p:extLst>
          </p:nvPr>
        </p:nvGraphicFramePr>
        <p:xfrm>
          <a:off x="2888166" y="1363162"/>
          <a:ext cx="7025268" cy="5046075"/>
        </p:xfrm>
        <a:graphic>
          <a:graphicData uri="http://schemas.openxmlformats.org/drawingml/2006/table">
            <a:tbl>
              <a:tblPr/>
              <a:tblGrid>
                <a:gridCol w="2341756">
                  <a:extLst>
                    <a:ext uri="{9D8B030D-6E8A-4147-A177-3AD203B41FA5}">
                      <a16:colId xmlns:a16="http://schemas.microsoft.com/office/drawing/2014/main" val="563823070"/>
                    </a:ext>
                  </a:extLst>
                </a:gridCol>
                <a:gridCol w="2341756">
                  <a:extLst>
                    <a:ext uri="{9D8B030D-6E8A-4147-A177-3AD203B41FA5}">
                      <a16:colId xmlns:a16="http://schemas.microsoft.com/office/drawing/2014/main" val="1843047333"/>
                    </a:ext>
                  </a:extLst>
                </a:gridCol>
                <a:gridCol w="2341756">
                  <a:extLst>
                    <a:ext uri="{9D8B030D-6E8A-4147-A177-3AD203B41FA5}">
                      <a16:colId xmlns:a16="http://schemas.microsoft.com/office/drawing/2014/main" val="3995889846"/>
                    </a:ext>
                  </a:extLst>
                </a:gridCol>
              </a:tblGrid>
              <a:tr h="560675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DEL PESCADOR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392480"/>
                  </a:ext>
                </a:extLst>
              </a:tr>
              <a:tr h="56067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 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8255981"/>
                  </a:ext>
                </a:extLst>
              </a:tr>
              <a:tr h="56067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37%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0562771"/>
                  </a:ext>
                </a:extLst>
              </a:tr>
              <a:tr h="56067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26%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4318943"/>
                  </a:ext>
                </a:extLst>
              </a:tr>
              <a:tr h="56067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22%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7348811"/>
                  </a:ext>
                </a:extLst>
              </a:tr>
              <a:tr h="56067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1441182"/>
                  </a:ext>
                </a:extLst>
              </a:tr>
              <a:tr h="56067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Jurídico y Legal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11582167"/>
                  </a:ext>
                </a:extLst>
              </a:tr>
              <a:tr h="56067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4106742"/>
                  </a:ext>
                </a:extLst>
              </a:tr>
              <a:tr h="56067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27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38166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81137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FA17B-FA50-4066-BEE0-D1F28F0D6C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B5919A26-72FA-8C08-50FE-EDCFBF89A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43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D6B2F324-7D63-B1C6-4E94-5A8AF8CC20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878924"/>
              </p:ext>
            </p:extLst>
          </p:nvPr>
        </p:nvGraphicFramePr>
        <p:xfrm>
          <a:off x="2888166" y="2204175"/>
          <a:ext cx="7025268" cy="3364050"/>
        </p:xfrm>
        <a:graphic>
          <a:graphicData uri="http://schemas.openxmlformats.org/drawingml/2006/table">
            <a:tbl>
              <a:tblPr/>
              <a:tblGrid>
                <a:gridCol w="2341756">
                  <a:extLst>
                    <a:ext uri="{9D8B030D-6E8A-4147-A177-3AD203B41FA5}">
                      <a16:colId xmlns:a16="http://schemas.microsoft.com/office/drawing/2014/main" val="563823070"/>
                    </a:ext>
                  </a:extLst>
                </a:gridCol>
                <a:gridCol w="2341756">
                  <a:extLst>
                    <a:ext uri="{9D8B030D-6E8A-4147-A177-3AD203B41FA5}">
                      <a16:colId xmlns:a16="http://schemas.microsoft.com/office/drawing/2014/main" val="1843047333"/>
                    </a:ext>
                  </a:extLst>
                </a:gridCol>
                <a:gridCol w="2341756">
                  <a:extLst>
                    <a:ext uri="{9D8B030D-6E8A-4147-A177-3AD203B41FA5}">
                      <a16:colId xmlns:a16="http://schemas.microsoft.com/office/drawing/2014/main" val="3995889846"/>
                    </a:ext>
                  </a:extLst>
                </a:gridCol>
              </a:tblGrid>
              <a:tr h="560675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DEL PESCADOR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392480"/>
                  </a:ext>
                </a:extLst>
              </a:tr>
              <a:tr h="56067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 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8255981"/>
                  </a:ext>
                </a:extLst>
              </a:tr>
              <a:tr h="56067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37%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0562771"/>
                  </a:ext>
                </a:extLst>
              </a:tr>
              <a:tr h="56067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26%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4318943"/>
                  </a:ext>
                </a:extLst>
              </a:tr>
              <a:tr h="56067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22%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7348811"/>
                  </a:ext>
                </a:extLst>
              </a:tr>
              <a:tr h="560675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0260" marT="6840" marB="684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23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85%</a:t>
                      </a:r>
                    </a:p>
                  </a:txBody>
                  <a:tcPr marL="10260" marR="10260" marT="6840" marB="684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166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20262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6C2CAC-26F8-A7AD-5477-0C2758B32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3F39F311-D7FE-724F-B8B9-1FB4289D56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EAE3A88-A605-7EC2-A81F-DE7C0028DE7C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COSTAMAR</a:t>
            </a:r>
          </a:p>
        </p:txBody>
      </p:sp>
    </p:spTree>
    <p:extLst>
      <p:ext uri="{BB962C8B-B14F-4D97-AF65-F5344CB8AC3E}">
        <p14:creationId xmlns:p14="http://schemas.microsoft.com/office/powerpoint/2010/main" val="299769867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7C78A-323E-1A6D-C1B6-BF3AF7A221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8048889-4943-4DAE-683E-9D2FAC889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45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9A21968-F615-CAE9-1821-98E8721271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350343"/>
              </p:ext>
            </p:extLst>
          </p:nvPr>
        </p:nvGraphicFramePr>
        <p:xfrm>
          <a:off x="3535188" y="1302284"/>
          <a:ext cx="5731224" cy="5167832"/>
        </p:xfrm>
        <a:graphic>
          <a:graphicData uri="http://schemas.openxmlformats.org/drawingml/2006/table">
            <a:tbl>
              <a:tblPr/>
              <a:tblGrid>
                <a:gridCol w="1910408">
                  <a:extLst>
                    <a:ext uri="{9D8B030D-6E8A-4147-A177-3AD203B41FA5}">
                      <a16:colId xmlns:a16="http://schemas.microsoft.com/office/drawing/2014/main" val="3795700247"/>
                    </a:ext>
                  </a:extLst>
                </a:gridCol>
                <a:gridCol w="1910408">
                  <a:extLst>
                    <a:ext uri="{9D8B030D-6E8A-4147-A177-3AD203B41FA5}">
                      <a16:colId xmlns:a16="http://schemas.microsoft.com/office/drawing/2014/main" val="4145624633"/>
                    </a:ext>
                  </a:extLst>
                </a:gridCol>
                <a:gridCol w="1910408">
                  <a:extLst>
                    <a:ext uri="{9D8B030D-6E8A-4147-A177-3AD203B41FA5}">
                      <a16:colId xmlns:a16="http://schemas.microsoft.com/office/drawing/2014/main" val="3918554151"/>
                    </a:ext>
                  </a:extLst>
                </a:gridCol>
              </a:tblGrid>
              <a:tr h="645979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COSTAMAR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144326"/>
                  </a:ext>
                </a:extLst>
              </a:tr>
              <a:tr h="645979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7901907"/>
                  </a:ext>
                </a:extLst>
              </a:tr>
              <a:tr h="645979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45%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2079904"/>
                  </a:ext>
                </a:extLst>
              </a:tr>
              <a:tr h="645979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27%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026495"/>
                  </a:ext>
                </a:extLst>
              </a:tr>
              <a:tr h="645979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2403659"/>
                  </a:ext>
                </a:extLst>
              </a:tr>
              <a:tr h="645979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6118064"/>
                  </a:ext>
                </a:extLst>
              </a:tr>
              <a:tr h="645979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57806594"/>
                  </a:ext>
                </a:extLst>
              </a:tr>
              <a:tr h="645979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1323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8216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EC11E-0313-A305-7B61-49B86CFCC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0889BF5-D108-D9B4-6C80-C50E7319D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46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8EF1D0D-2FE9-8616-B502-DC85427499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731029"/>
              </p:ext>
            </p:extLst>
          </p:nvPr>
        </p:nvGraphicFramePr>
        <p:xfrm>
          <a:off x="3535188" y="1948263"/>
          <a:ext cx="5731224" cy="3875874"/>
        </p:xfrm>
        <a:graphic>
          <a:graphicData uri="http://schemas.openxmlformats.org/drawingml/2006/table">
            <a:tbl>
              <a:tblPr/>
              <a:tblGrid>
                <a:gridCol w="1910408">
                  <a:extLst>
                    <a:ext uri="{9D8B030D-6E8A-4147-A177-3AD203B41FA5}">
                      <a16:colId xmlns:a16="http://schemas.microsoft.com/office/drawing/2014/main" val="3795700247"/>
                    </a:ext>
                  </a:extLst>
                </a:gridCol>
                <a:gridCol w="1910408">
                  <a:extLst>
                    <a:ext uri="{9D8B030D-6E8A-4147-A177-3AD203B41FA5}">
                      <a16:colId xmlns:a16="http://schemas.microsoft.com/office/drawing/2014/main" val="4145624633"/>
                    </a:ext>
                  </a:extLst>
                </a:gridCol>
                <a:gridCol w="1910408">
                  <a:extLst>
                    <a:ext uri="{9D8B030D-6E8A-4147-A177-3AD203B41FA5}">
                      <a16:colId xmlns:a16="http://schemas.microsoft.com/office/drawing/2014/main" val="3918554151"/>
                    </a:ext>
                  </a:extLst>
                </a:gridCol>
              </a:tblGrid>
              <a:tr h="645979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COSTAMAR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144326"/>
                  </a:ext>
                </a:extLst>
              </a:tr>
              <a:tr h="645979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7901907"/>
                  </a:ext>
                </a:extLst>
              </a:tr>
              <a:tr h="645979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45%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2079904"/>
                  </a:ext>
                </a:extLst>
              </a:tr>
              <a:tr h="645979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27%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4026495"/>
                  </a:ext>
                </a:extLst>
              </a:tr>
              <a:tr h="645979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2403659"/>
                  </a:ext>
                </a:extLst>
              </a:tr>
              <a:tr h="645979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82%</a:t>
                      </a:r>
                    </a:p>
                  </a:txBody>
                  <a:tcPr marL="11364" marR="11364" marT="7576" marB="7576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3231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61394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CB4B0D-A2F5-9D97-69BC-1F88D6E02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69296E1-5869-108F-81C4-5A284437F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A107924-B590-28A3-3D2E-3969A0C95F39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COSTA SUR</a:t>
            </a:r>
          </a:p>
        </p:txBody>
      </p:sp>
    </p:spTree>
    <p:extLst>
      <p:ext uri="{BB962C8B-B14F-4D97-AF65-F5344CB8AC3E}">
        <p14:creationId xmlns:p14="http://schemas.microsoft.com/office/powerpoint/2010/main" val="2047631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26E7B9-7A1D-B967-CA36-436DD6CEDB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9903ED4-A57D-82B1-391B-16454004B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208E6BD-F99B-CBEE-033A-1C1B49143199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CORONADO</a:t>
            </a:r>
          </a:p>
        </p:txBody>
      </p:sp>
    </p:spTree>
    <p:extLst>
      <p:ext uri="{BB962C8B-B14F-4D97-AF65-F5344CB8AC3E}">
        <p14:creationId xmlns:p14="http://schemas.microsoft.com/office/powerpoint/2010/main" val="65440893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C29E6-6567-A218-C3EB-6C594B8ED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338B561-1845-1076-8CFE-B0CF57C74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49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5A051549-40D6-8924-A724-6A70355F71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7148117"/>
              </p:ext>
            </p:extLst>
          </p:nvPr>
        </p:nvGraphicFramePr>
        <p:xfrm>
          <a:off x="2949498" y="1308488"/>
          <a:ext cx="6902604" cy="5155424"/>
        </p:xfrm>
        <a:graphic>
          <a:graphicData uri="http://schemas.openxmlformats.org/drawingml/2006/table">
            <a:tbl>
              <a:tblPr/>
              <a:tblGrid>
                <a:gridCol w="2300868">
                  <a:extLst>
                    <a:ext uri="{9D8B030D-6E8A-4147-A177-3AD203B41FA5}">
                      <a16:colId xmlns:a16="http://schemas.microsoft.com/office/drawing/2014/main" val="2071397872"/>
                    </a:ext>
                  </a:extLst>
                </a:gridCol>
                <a:gridCol w="2300868">
                  <a:extLst>
                    <a:ext uri="{9D8B030D-6E8A-4147-A177-3AD203B41FA5}">
                      <a16:colId xmlns:a16="http://schemas.microsoft.com/office/drawing/2014/main" val="1803945147"/>
                    </a:ext>
                  </a:extLst>
                </a:gridCol>
                <a:gridCol w="2300868">
                  <a:extLst>
                    <a:ext uri="{9D8B030D-6E8A-4147-A177-3AD203B41FA5}">
                      <a16:colId xmlns:a16="http://schemas.microsoft.com/office/drawing/2014/main" val="2252303595"/>
                    </a:ext>
                  </a:extLst>
                </a:gridCol>
              </a:tblGrid>
              <a:tr h="644428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CORONADO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242919"/>
                  </a:ext>
                </a:extLst>
              </a:tr>
              <a:tr h="64442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9816012"/>
                  </a:ext>
                </a:extLst>
              </a:tr>
              <a:tr h="64442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50%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0625757"/>
                  </a:ext>
                </a:extLst>
              </a:tr>
              <a:tr h="64442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8000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17%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291424"/>
                  </a:ext>
                </a:extLst>
              </a:tr>
              <a:tr h="64442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17%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8612711"/>
                  </a:ext>
                </a:extLst>
              </a:tr>
              <a:tr h="64442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407799"/>
                  </a:ext>
                </a:extLst>
              </a:tr>
              <a:tr h="64442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3621376"/>
                  </a:ext>
                </a:extLst>
              </a:tr>
              <a:tr h="64442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12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9286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1662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66C6EF-86E3-A82F-9222-216CEB1F17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D52EE33-156E-1A24-D714-A3A5907BE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B5A6650-A613-D4E1-DD50-759C0879927F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Transpeninsular</a:t>
            </a:r>
          </a:p>
        </p:txBody>
      </p:sp>
    </p:spTree>
    <p:extLst>
      <p:ext uri="{BB962C8B-B14F-4D97-AF65-F5344CB8AC3E}">
        <p14:creationId xmlns:p14="http://schemas.microsoft.com/office/powerpoint/2010/main" val="2077795709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79AD7C-6E84-20B0-9FA9-600701D7E0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E4D9A47-3675-B44D-99CD-72F33344A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50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63962088-18BF-84DF-43BF-378E94F2CF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709401"/>
              </p:ext>
            </p:extLst>
          </p:nvPr>
        </p:nvGraphicFramePr>
        <p:xfrm>
          <a:off x="2949498" y="1952916"/>
          <a:ext cx="6902604" cy="3866568"/>
        </p:xfrm>
        <a:graphic>
          <a:graphicData uri="http://schemas.openxmlformats.org/drawingml/2006/table">
            <a:tbl>
              <a:tblPr/>
              <a:tblGrid>
                <a:gridCol w="2300868">
                  <a:extLst>
                    <a:ext uri="{9D8B030D-6E8A-4147-A177-3AD203B41FA5}">
                      <a16:colId xmlns:a16="http://schemas.microsoft.com/office/drawing/2014/main" val="2071397872"/>
                    </a:ext>
                  </a:extLst>
                </a:gridCol>
                <a:gridCol w="2300868">
                  <a:extLst>
                    <a:ext uri="{9D8B030D-6E8A-4147-A177-3AD203B41FA5}">
                      <a16:colId xmlns:a16="http://schemas.microsoft.com/office/drawing/2014/main" val="1803945147"/>
                    </a:ext>
                  </a:extLst>
                </a:gridCol>
                <a:gridCol w="2300868">
                  <a:extLst>
                    <a:ext uri="{9D8B030D-6E8A-4147-A177-3AD203B41FA5}">
                      <a16:colId xmlns:a16="http://schemas.microsoft.com/office/drawing/2014/main" val="2252303595"/>
                    </a:ext>
                  </a:extLst>
                </a:gridCol>
              </a:tblGrid>
              <a:tr h="644428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CORONADO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0242919"/>
                  </a:ext>
                </a:extLst>
              </a:tr>
              <a:tr h="64442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9816012"/>
                  </a:ext>
                </a:extLst>
              </a:tr>
              <a:tr h="64442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50%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0625757"/>
                  </a:ext>
                </a:extLst>
              </a:tr>
              <a:tr h="64442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8000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17%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0291424"/>
                  </a:ext>
                </a:extLst>
              </a:tr>
              <a:tr h="64442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17%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8612711"/>
                  </a:ext>
                </a:extLst>
              </a:tr>
              <a:tr h="64442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1774" marT="7850" marB="785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83%</a:t>
                      </a:r>
                    </a:p>
                  </a:txBody>
                  <a:tcPr marL="11774" marR="11774" marT="7850" marB="785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92862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681352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C3AED-7A0C-4EB2-C6A2-CF2A9D416C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4519E99-99D8-09F1-5599-643BCAEBD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0B44D76-CCE9-DE0B-C89E-B245F879A885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Atrium San José del cabo</a:t>
            </a:r>
          </a:p>
        </p:txBody>
      </p:sp>
    </p:spTree>
    <p:extLst>
      <p:ext uri="{BB962C8B-B14F-4D97-AF65-F5344CB8AC3E}">
        <p14:creationId xmlns:p14="http://schemas.microsoft.com/office/powerpoint/2010/main" val="286469827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37631-86E0-DB75-817E-5C96B1BDA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901E3231-CDD9-A5B4-1011-989469712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52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BB4B62E-FA5B-47FA-0DEF-20A13F2EC7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508750"/>
              </p:ext>
            </p:extLst>
          </p:nvPr>
        </p:nvGraphicFramePr>
        <p:xfrm>
          <a:off x="3295185" y="1434335"/>
          <a:ext cx="6211230" cy="4903730"/>
        </p:xfrm>
        <a:graphic>
          <a:graphicData uri="http://schemas.openxmlformats.org/drawingml/2006/table">
            <a:tbl>
              <a:tblPr/>
              <a:tblGrid>
                <a:gridCol w="2070410">
                  <a:extLst>
                    <a:ext uri="{9D8B030D-6E8A-4147-A177-3AD203B41FA5}">
                      <a16:colId xmlns:a16="http://schemas.microsoft.com/office/drawing/2014/main" val="1876891655"/>
                    </a:ext>
                  </a:extLst>
                </a:gridCol>
                <a:gridCol w="2070410">
                  <a:extLst>
                    <a:ext uri="{9D8B030D-6E8A-4147-A177-3AD203B41FA5}">
                      <a16:colId xmlns:a16="http://schemas.microsoft.com/office/drawing/2014/main" val="1850833430"/>
                    </a:ext>
                  </a:extLst>
                </a:gridCol>
                <a:gridCol w="2070410">
                  <a:extLst>
                    <a:ext uri="{9D8B030D-6E8A-4147-A177-3AD203B41FA5}">
                      <a16:colId xmlns:a16="http://schemas.microsoft.com/office/drawing/2014/main" val="4052631630"/>
                    </a:ext>
                  </a:extLst>
                </a:gridCol>
              </a:tblGrid>
              <a:tr h="490373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ATRIUM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464573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613425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12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34%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901182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26%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6844002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20%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648150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11%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3805046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Jurídico y Legal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9676482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798363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4557143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35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09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45696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81560-2AD4-1A23-B77F-AC3174878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CB58B8D-1326-62DD-606B-36CADE873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53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F67C437-550D-8D41-B48A-F99623BF02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910826"/>
              </p:ext>
            </p:extLst>
          </p:nvPr>
        </p:nvGraphicFramePr>
        <p:xfrm>
          <a:off x="3295185" y="2415081"/>
          <a:ext cx="6211230" cy="2942238"/>
        </p:xfrm>
        <a:graphic>
          <a:graphicData uri="http://schemas.openxmlformats.org/drawingml/2006/table">
            <a:tbl>
              <a:tblPr/>
              <a:tblGrid>
                <a:gridCol w="2070410">
                  <a:extLst>
                    <a:ext uri="{9D8B030D-6E8A-4147-A177-3AD203B41FA5}">
                      <a16:colId xmlns:a16="http://schemas.microsoft.com/office/drawing/2014/main" val="1876891655"/>
                    </a:ext>
                  </a:extLst>
                </a:gridCol>
                <a:gridCol w="2070410">
                  <a:extLst>
                    <a:ext uri="{9D8B030D-6E8A-4147-A177-3AD203B41FA5}">
                      <a16:colId xmlns:a16="http://schemas.microsoft.com/office/drawing/2014/main" val="1850833430"/>
                    </a:ext>
                  </a:extLst>
                </a:gridCol>
                <a:gridCol w="2070410">
                  <a:extLst>
                    <a:ext uri="{9D8B030D-6E8A-4147-A177-3AD203B41FA5}">
                      <a16:colId xmlns:a16="http://schemas.microsoft.com/office/drawing/2014/main" val="4052631630"/>
                    </a:ext>
                  </a:extLst>
                </a:gridCol>
              </a:tblGrid>
              <a:tr h="490373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ATRIUM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464573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9613425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12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34%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901182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26%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86844002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20%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4648150"/>
                  </a:ext>
                </a:extLst>
              </a:tr>
              <a:tr h="490373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28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80%</a:t>
                      </a:r>
                    </a:p>
                  </a:txBody>
                  <a:tcPr marL="9352" marR="9352" marT="6235" marB="623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93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491027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1CE93-9E7A-72D9-5CEE-50F3C40BD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AA4860B-79E7-E311-9B99-F04EC8487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8CA4D41-5A7E-712F-590B-E21ABD5A905F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Koral</a:t>
            </a: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 center</a:t>
            </a:r>
          </a:p>
        </p:txBody>
      </p:sp>
    </p:spTree>
    <p:extLst>
      <p:ext uri="{BB962C8B-B14F-4D97-AF65-F5344CB8AC3E}">
        <p14:creationId xmlns:p14="http://schemas.microsoft.com/office/powerpoint/2010/main" val="73603152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3273B6-E980-1160-2F0B-2D2A67D85D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7FBA02B-7A10-2916-FC03-9E1623DEF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55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6F22B525-B4AC-5976-0C41-85F36EBBDD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4619569"/>
              </p:ext>
            </p:extLst>
          </p:nvPr>
        </p:nvGraphicFramePr>
        <p:xfrm>
          <a:off x="3238968" y="1105764"/>
          <a:ext cx="6323664" cy="5560872"/>
        </p:xfrm>
        <a:graphic>
          <a:graphicData uri="http://schemas.openxmlformats.org/drawingml/2006/table">
            <a:tbl>
              <a:tblPr/>
              <a:tblGrid>
                <a:gridCol w="2107888">
                  <a:extLst>
                    <a:ext uri="{9D8B030D-6E8A-4147-A177-3AD203B41FA5}">
                      <a16:colId xmlns:a16="http://schemas.microsoft.com/office/drawing/2014/main" val="3836405001"/>
                    </a:ext>
                  </a:extLst>
                </a:gridCol>
                <a:gridCol w="2107888">
                  <a:extLst>
                    <a:ext uri="{9D8B030D-6E8A-4147-A177-3AD203B41FA5}">
                      <a16:colId xmlns:a16="http://schemas.microsoft.com/office/drawing/2014/main" val="2627905919"/>
                    </a:ext>
                  </a:extLst>
                </a:gridCol>
                <a:gridCol w="2107888">
                  <a:extLst>
                    <a:ext uri="{9D8B030D-6E8A-4147-A177-3AD203B41FA5}">
                      <a16:colId xmlns:a16="http://schemas.microsoft.com/office/drawing/2014/main" val="1389804592"/>
                    </a:ext>
                  </a:extLst>
                </a:gridCol>
              </a:tblGrid>
              <a:tr h="463406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KORAL CENTER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6003814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0698541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24%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107790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24%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0135897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19%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0176866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12%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5858754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3321081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Jurídico y Legal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6222842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3932211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4255760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2482896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42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7012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0267833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CE899E-1C6E-4301-0D51-8E74EF6ED6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CE5413D-0703-BFC1-EA78-5695E437D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56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DC9CB9A9-20AA-7C3F-174B-8858C36FB6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848612"/>
              </p:ext>
            </p:extLst>
          </p:nvPr>
        </p:nvGraphicFramePr>
        <p:xfrm>
          <a:off x="3238968" y="2032576"/>
          <a:ext cx="6323664" cy="3707248"/>
        </p:xfrm>
        <a:graphic>
          <a:graphicData uri="http://schemas.openxmlformats.org/drawingml/2006/table">
            <a:tbl>
              <a:tblPr/>
              <a:tblGrid>
                <a:gridCol w="2107888">
                  <a:extLst>
                    <a:ext uri="{9D8B030D-6E8A-4147-A177-3AD203B41FA5}">
                      <a16:colId xmlns:a16="http://schemas.microsoft.com/office/drawing/2014/main" val="3836405001"/>
                    </a:ext>
                  </a:extLst>
                </a:gridCol>
                <a:gridCol w="2107888">
                  <a:extLst>
                    <a:ext uri="{9D8B030D-6E8A-4147-A177-3AD203B41FA5}">
                      <a16:colId xmlns:a16="http://schemas.microsoft.com/office/drawing/2014/main" val="2627905919"/>
                    </a:ext>
                  </a:extLst>
                </a:gridCol>
                <a:gridCol w="2107888">
                  <a:extLst>
                    <a:ext uri="{9D8B030D-6E8A-4147-A177-3AD203B41FA5}">
                      <a16:colId xmlns:a16="http://schemas.microsoft.com/office/drawing/2014/main" val="1389804592"/>
                    </a:ext>
                  </a:extLst>
                </a:gridCol>
              </a:tblGrid>
              <a:tr h="463406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KORAL CENTER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6003814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0698541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24%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7107790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24%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0135897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19%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0176866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12%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5858754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23321081"/>
                  </a:ext>
                </a:extLst>
              </a:tr>
              <a:tr h="463406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6932" marT="4621" marB="462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37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87%</a:t>
                      </a:r>
                    </a:p>
                  </a:txBody>
                  <a:tcPr marL="6932" marR="6932" marT="4621" marB="462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7012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914772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272604-A42D-2DB3-B7E1-9500872A6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9104CEF-DB5B-6773-E03A-406085156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D20B3E9-A89F-A6B7-3F4C-E1807E27518B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DOLCE VILLA WALMART</a:t>
            </a:r>
          </a:p>
        </p:txBody>
      </p:sp>
    </p:spTree>
    <p:extLst>
      <p:ext uri="{BB962C8B-B14F-4D97-AF65-F5344CB8AC3E}">
        <p14:creationId xmlns:p14="http://schemas.microsoft.com/office/powerpoint/2010/main" val="182513210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79F6A-8FC4-2D31-DB8F-6DB633FBE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3369705-BAF4-5F32-C196-2EF968224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58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20E23359-1223-427D-0F05-21826B0CD1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8970352"/>
              </p:ext>
            </p:extLst>
          </p:nvPr>
        </p:nvGraphicFramePr>
        <p:xfrm>
          <a:off x="2670718" y="1378440"/>
          <a:ext cx="7460163" cy="5015520"/>
        </p:xfrm>
        <a:graphic>
          <a:graphicData uri="http://schemas.openxmlformats.org/drawingml/2006/table">
            <a:tbl>
              <a:tblPr/>
              <a:tblGrid>
                <a:gridCol w="2486721">
                  <a:extLst>
                    <a:ext uri="{9D8B030D-6E8A-4147-A177-3AD203B41FA5}">
                      <a16:colId xmlns:a16="http://schemas.microsoft.com/office/drawing/2014/main" val="3420309936"/>
                    </a:ext>
                  </a:extLst>
                </a:gridCol>
                <a:gridCol w="2486721">
                  <a:extLst>
                    <a:ext uri="{9D8B030D-6E8A-4147-A177-3AD203B41FA5}">
                      <a16:colId xmlns:a16="http://schemas.microsoft.com/office/drawing/2014/main" val="1893030226"/>
                    </a:ext>
                  </a:extLst>
                </a:gridCol>
                <a:gridCol w="2486721">
                  <a:extLst>
                    <a:ext uri="{9D8B030D-6E8A-4147-A177-3AD203B41FA5}">
                      <a16:colId xmlns:a16="http://schemas.microsoft.com/office/drawing/2014/main" val="3289352187"/>
                    </a:ext>
                  </a:extLst>
                </a:gridCol>
              </a:tblGrid>
              <a:tr h="501552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DOLCE VILLA WALMART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941605"/>
                  </a:ext>
                </a:extLst>
              </a:tr>
              <a:tr h="50155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7591396"/>
                  </a:ext>
                </a:extLst>
              </a:tr>
              <a:tr h="50155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35%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1501082"/>
                  </a:ext>
                </a:extLst>
              </a:tr>
              <a:tr h="50155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20%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24222"/>
                  </a:ext>
                </a:extLst>
              </a:tr>
              <a:tr h="50155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410078"/>
                  </a:ext>
                </a:extLst>
              </a:tr>
              <a:tr h="50155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420595"/>
                  </a:ext>
                </a:extLst>
              </a:tr>
              <a:tr h="50155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Jurídico y Legal</a:t>
                      </a:r>
                    </a:p>
                  </a:txBody>
                  <a:tcPr marL="108000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0245768"/>
                  </a:ext>
                </a:extLst>
              </a:tr>
              <a:tr h="50155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2339438"/>
                  </a:ext>
                </a:extLst>
              </a:tr>
              <a:tr h="50155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8000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1881119"/>
                  </a:ext>
                </a:extLst>
              </a:tr>
              <a:tr h="50155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6092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514031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5ECD68-1011-7C16-CB22-46304A268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1597259-D412-DB13-1DB8-8D007C6DA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59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2B08BBD-5021-64D0-CC7E-992A3B460D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773854"/>
              </p:ext>
            </p:extLst>
          </p:nvPr>
        </p:nvGraphicFramePr>
        <p:xfrm>
          <a:off x="2670718" y="2130768"/>
          <a:ext cx="7460163" cy="3510864"/>
        </p:xfrm>
        <a:graphic>
          <a:graphicData uri="http://schemas.openxmlformats.org/drawingml/2006/table">
            <a:tbl>
              <a:tblPr/>
              <a:tblGrid>
                <a:gridCol w="2486721">
                  <a:extLst>
                    <a:ext uri="{9D8B030D-6E8A-4147-A177-3AD203B41FA5}">
                      <a16:colId xmlns:a16="http://schemas.microsoft.com/office/drawing/2014/main" val="3420309936"/>
                    </a:ext>
                  </a:extLst>
                </a:gridCol>
                <a:gridCol w="2486721">
                  <a:extLst>
                    <a:ext uri="{9D8B030D-6E8A-4147-A177-3AD203B41FA5}">
                      <a16:colId xmlns:a16="http://schemas.microsoft.com/office/drawing/2014/main" val="1893030226"/>
                    </a:ext>
                  </a:extLst>
                </a:gridCol>
                <a:gridCol w="2486721">
                  <a:extLst>
                    <a:ext uri="{9D8B030D-6E8A-4147-A177-3AD203B41FA5}">
                      <a16:colId xmlns:a16="http://schemas.microsoft.com/office/drawing/2014/main" val="3289352187"/>
                    </a:ext>
                  </a:extLst>
                </a:gridCol>
              </a:tblGrid>
              <a:tr h="501552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DOLCE VILLA WALMART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941605"/>
                  </a:ext>
                </a:extLst>
              </a:tr>
              <a:tr h="50155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7591396"/>
                  </a:ext>
                </a:extLst>
              </a:tr>
              <a:tr h="50155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35%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1501082"/>
                  </a:ext>
                </a:extLst>
              </a:tr>
              <a:tr h="50155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20%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624222"/>
                  </a:ext>
                </a:extLst>
              </a:tr>
              <a:tr h="50155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410078"/>
                  </a:ext>
                </a:extLst>
              </a:tr>
              <a:tr h="50155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3420595"/>
                  </a:ext>
                </a:extLst>
              </a:tr>
              <a:tr h="50155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8611" marT="5741" marB="574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16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80%</a:t>
                      </a:r>
                    </a:p>
                  </a:txBody>
                  <a:tcPr marL="8611" marR="8611" marT="5741" marB="574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6092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9282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6171C-AF30-2072-8782-AE829A0E09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9893518-8845-17D2-7FDD-F20D1A203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FA6C4E61-BCDB-D2E4-709E-53796D4D62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9888664"/>
              </p:ext>
            </p:extLst>
          </p:nvPr>
        </p:nvGraphicFramePr>
        <p:xfrm>
          <a:off x="3497644" y="1293291"/>
          <a:ext cx="5806311" cy="5185818"/>
        </p:xfrm>
        <a:graphic>
          <a:graphicData uri="http://schemas.openxmlformats.org/drawingml/2006/table">
            <a:tbl>
              <a:tblPr/>
              <a:tblGrid>
                <a:gridCol w="1935437">
                  <a:extLst>
                    <a:ext uri="{9D8B030D-6E8A-4147-A177-3AD203B41FA5}">
                      <a16:colId xmlns:a16="http://schemas.microsoft.com/office/drawing/2014/main" val="2068039285"/>
                    </a:ext>
                  </a:extLst>
                </a:gridCol>
                <a:gridCol w="1935437">
                  <a:extLst>
                    <a:ext uri="{9D8B030D-6E8A-4147-A177-3AD203B41FA5}">
                      <a16:colId xmlns:a16="http://schemas.microsoft.com/office/drawing/2014/main" val="2043675190"/>
                    </a:ext>
                  </a:extLst>
                </a:gridCol>
                <a:gridCol w="1935437">
                  <a:extLst>
                    <a:ext uri="{9D8B030D-6E8A-4147-A177-3AD203B41FA5}">
                      <a16:colId xmlns:a16="http://schemas.microsoft.com/office/drawing/2014/main" val="2996193729"/>
                    </a:ext>
                  </a:extLst>
                </a:gridCol>
              </a:tblGrid>
              <a:tr h="576202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TRANSPENINSULAR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789298"/>
                  </a:ext>
                </a:extLst>
              </a:tr>
              <a:tr h="57620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4432165"/>
                  </a:ext>
                </a:extLst>
              </a:tr>
              <a:tr h="57620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47%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3015821"/>
                  </a:ext>
                </a:extLst>
              </a:tr>
              <a:tr h="57620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20%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357138"/>
                  </a:ext>
                </a:extLst>
              </a:tr>
              <a:tr h="57620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13%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3942"/>
                  </a:ext>
                </a:extLst>
              </a:tr>
              <a:tr h="57620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7%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9987554"/>
                  </a:ext>
                </a:extLst>
              </a:tr>
              <a:tr h="57620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7%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5767576"/>
                  </a:ext>
                </a:extLst>
              </a:tr>
              <a:tr h="57620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8000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7%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3160691"/>
                  </a:ext>
                </a:extLst>
              </a:tr>
              <a:tr h="57620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850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183772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3B8C8-BCD6-1786-C243-0BC3E2B770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73E3B53-AFA9-387E-7E86-9DCC66F75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0C6057E-E654-2BCF-CCFF-996C8FFAC475}"/>
              </a:ext>
            </a:extLst>
          </p:cNvPr>
          <p:cNvSpPr txBox="1"/>
          <p:nvPr/>
        </p:nvSpPr>
        <p:spPr bwMode="auto">
          <a:xfrm>
            <a:off x="0" y="3037144"/>
            <a:ext cx="12801599" cy="169811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PLAZAS DE REFERENCIA: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TEZAL</a:t>
            </a:r>
          </a:p>
        </p:txBody>
      </p:sp>
    </p:spTree>
    <p:extLst>
      <p:ext uri="{BB962C8B-B14F-4D97-AF65-F5344CB8AC3E}">
        <p14:creationId xmlns:p14="http://schemas.microsoft.com/office/powerpoint/2010/main" val="115803510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41BF82-511E-B011-3FDA-A3B9827B4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27411E7-A615-F27C-4214-3349E76BEE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61</a:t>
            </a:fld>
            <a:endParaRPr lang="en-U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61D1BB1-92F6-1FC1-8AB1-BDAABD287F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758660"/>
              </p:ext>
            </p:extLst>
          </p:nvPr>
        </p:nvGraphicFramePr>
        <p:xfrm>
          <a:off x="1710886" y="207818"/>
          <a:ext cx="9379828" cy="6898025"/>
        </p:xfrm>
        <a:graphic>
          <a:graphicData uri="http://schemas.openxmlformats.org/drawingml/2006/table">
            <a:tbl>
              <a:tblPr/>
              <a:tblGrid>
                <a:gridCol w="2344957">
                  <a:extLst>
                    <a:ext uri="{9D8B030D-6E8A-4147-A177-3AD203B41FA5}">
                      <a16:colId xmlns:a16="http://schemas.microsoft.com/office/drawing/2014/main" val="2756380732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1115834496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751846567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3311316687"/>
                    </a:ext>
                  </a:extLst>
                </a:gridCol>
              </a:tblGrid>
              <a:tr h="46286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Tezal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43845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615955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88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0836558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78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0369613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72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238847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55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832307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33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254329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87%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16883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12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5690951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84075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95%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737070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37717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5405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581826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78021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Deportes y Aire Libre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56263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Seguridad y Protección Civil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188273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394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37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524233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BBD22-7FC0-3B9C-55AB-017808BCB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BF4DCCEF-A04A-8FE5-B64C-824C1A535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62</a:t>
            </a:fld>
            <a:endParaRPr lang="en-U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211B635F-AB57-2016-F370-0B524E2FF3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738890"/>
              </p:ext>
            </p:extLst>
          </p:nvPr>
        </p:nvGraphicFramePr>
        <p:xfrm>
          <a:off x="1710886" y="207818"/>
          <a:ext cx="9379828" cy="6898025"/>
        </p:xfrm>
        <a:graphic>
          <a:graphicData uri="http://schemas.openxmlformats.org/drawingml/2006/table">
            <a:tbl>
              <a:tblPr/>
              <a:tblGrid>
                <a:gridCol w="2344957">
                  <a:extLst>
                    <a:ext uri="{9D8B030D-6E8A-4147-A177-3AD203B41FA5}">
                      <a16:colId xmlns:a16="http://schemas.microsoft.com/office/drawing/2014/main" val="2756380732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1115834496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751846567"/>
                    </a:ext>
                  </a:extLst>
                </a:gridCol>
                <a:gridCol w="2344957">
                  <a:extLst>
                    <a:ext uri="{9D8B030D-6E8A-4147-A177-3AD203B41FA5}">
                      <a16:colId xmlns:a16="http://schemas.microsoft.com/office/drawing/2014/main" val="3311316687"/>
                    </a:ext>
                  </a:extLst>
                </a:gridCol>
              </a:tblGrid>
              <a:tr h="46286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Tezal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543845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7615955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88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0836558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78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369613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72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238847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55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832307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33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254329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87%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16883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12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5690951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684075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95%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8737070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337717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65405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5818264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0780216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Deportes y Aire Libre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2562632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Seguridad y Protección Civil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188273"/>
                  </a:ext>
                </a:extLst>
              </a:tr>
              <a:tr h="37320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4900" marT="9800" marB="9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394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4900" marR="4900" marT="490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3377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041702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411EF-050F-968C-FE6C-5B0CB138C2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8667C92B-C8EA-F6C0-4AD9-1853DE3B73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E22C513-A6E9-7EAB-CFF1-6613D5D2F7F7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PLAZAS DE REFERENCIA: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Puertos turísticos 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939069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E857C-5BD6-52FE-C39B-3A428F2F60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023F831-5E1D-CCA4-70A3-36E92D526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CE50C4A-B643-CBD2-D47A-ABEBCA375823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ISLA SHOPPING PUETO V.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70310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36B967-911F-0EBE-A1EF-D71BDEFFF2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39EBDBED-456F-91A3-2E1C-9D0581396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65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34AB7EA5-0CD0-A16B-B354-A1526CC04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1173922"/>
              </p:ext>
            </p:extLst>
          </p:nvPr>
        </p:nvGraphicFramePr>
        <p:xfrm>
          <a:off x="3351580" y="467445"/>
          <a:ext cx="6098439" cy="6833412"/>
        </p:xfrm>
        <a:graphic>
          <a:graphicData uri="http://schemas.openxmlformats.org/drawingml/2006/table">
            <a:tbl>
              <a:tblPr/>
              <a:tblGrid>
                <a:gridCol w="2032813">
                  <a:extLst>
                    <a:ext uri="{9D8B030D-6E8A-4147-A177-3AD203B41FA5}">
                      <a16:colId xmlns:a16="http://schemas.microsoft.com/office/drawing/2014/main" val="1708465390"/>
                    </a:ext>
                  </a:extLst>
                </a:gridCol>
                <a:gridCol w="2032813">
                  <a:extLst>
                    <a:ext uri="{9D8B030D-6E8A-4147-A177-3AD203B41FA5}">
                      <a16:colId xmlns:a16="http://schemas.microsoft.com/office/drawing/2014/main" val="180596023"/>
                    </a:ext>
                  </a:extLst>
                </a:gridCol>
                <a:gridCol w="2032813">
                  <a:extLst>
                    <a:ext uri="{9D8B030D-6E8A-4147-A177-3AD203B41FA5}">
                      <a16:colId xmlns:a16="http://schemas.microsoft.com/office/drawing/2014/main" val="322222078"/>
                    </a:ext>
                  </a:extLst>
                </a:gridCol>
              </a:tblGrid>
              <a:tr h="569451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2400" u="none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ISLA SHOPPING PUETO V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976656"/>
                  </a:ext>
                </a:extLst>
              </a:tr>
              <a:tr h="56945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5188276"/>
                  </a:ext>
                </a:extLst>
              </a:tr>
              <a:tr h="56945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36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59%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1390770"/>
                  </a:ext>
                </a:extLst>
              </a:tr>
              <a:tr h="56945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13%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52688"/>
                  </a:ext>
                </a:extLst>
              </a:tr>
              <a:tr h="56945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2557850"/>
                  </a:ext>
                </a:extLst>
              </a:tr>
              <a:tr h="56945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7%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326637"/>
                  </a:ext>
                </a:extLst>
              </a:tr>
              <a:tr h="56945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7589332"/>
                  </a:ext>
                </a:extLst>
              </a:tr>
              <a:tr h="56945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0327457"/>
                  </a:ext>
                </a:extLst>
              </a:tr>
              <a:tr h="56945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4328181"/>
                  </a:ext>
                </a:extLst>
              </a:tr>
              <a:tr h="56945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568660"/>
                  </a:ext>
                </a:extLst>
              </a:tr>
              <a:tr h="56945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8000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689494"/>
                  </a:ext>
                </a:extLst>
              </a:tr>
              <a:tr h="56945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61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1291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419395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23432B-C197-5A0E-D4C5-FA91FCA1BA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E415E93-22D8-FC86-8A35-6EB0E280A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66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46916FC3-111E-13CE-01F6-B350E245FE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1523083"/>
              </p:ext>
            </p:extLst>
          </p:nvPr>
        </p:nvGraphicFramePr>
        <p:xfrm>
          <a:off x="3351580" y="2261955"/>
          <a:ext cx="6098439" cy="3416706"/>
        </p:xfrm>
        <a:graphic>
          <a:graphicData uri="http://schemas.openxmlformats.org/drawingml/2006/table">
            <a:tbl>
              <a:tblPr/>
              <a:tblGrid>
                <a:gridCol w="2032813">
                  <a:extLst>
                    <a:ext uri="{9D8B030D-6E8A-4147-A177-3AD203B41FA5}">
                      <a16:colId xmlns:a16="http://schemas.microsoft.com/office/drawing/2014/main" val="1708465390"/>
                    </a:ext>
                  </a:extLst>
                </a:gridCol>
                <a:gridCol w="2032813">
                  <a:extLst>
                    <a:ext uri="{9D8B030D-6E8A-4147-A177-3AD203B41FA5}">
                      <a16:colId xmlns:a16="http://schemas.microsoft.com/office/drawing/2014/main" val="180596023"/>
                    </a:ext>
                  </a:extLst>
                </a:gridCol>
                <a:gridCol w="2032813">
                  <a:extLst>
                    <a:ext uri="{9D8B030D-6E8A-4147-A177-3AD203B41FA5}">
                      <a16:colId xmlns:a16="http://schemas.microsoft.com/office/drawing/2014/main" val="322222078"/>
                    </a:ext>
                  </a:extLst>
                </a:gridCol>
              </a:tblGrid>
              <a:tr h="569451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n-US" sz="2400" u="none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ISLA SHOPPING PUETO V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976656"/>
                  </a:ext>
                </a:extLst>
              </a:tr>
              <a:tr h="56945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25188276"/>
                  </a:ext>
                </a:extLst>
              </a:tr>
              <a:tr h="56945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36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59%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1390770"/>
                  </a:ext>
                </a:extLst>
              </a:tr>
              <a:tr h="56945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13%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52688"/>
                  </a:ext>
                </a:extLst>
              </a:tr>
              <a:tr h="56945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2557850"/>
                  </a:ext>
                </a:extLst>
              </a:tr>
              <a:tr h="56945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3018" marT="8679" marB="867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50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82%</a:t>
                      </a:r>
                    </a:p>
                  </a:txBody>
                  <a:tcPr marL="13018" marR="13018" marT="8679" marB="8679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1291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841597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9B783-D9C1-A3AE-4C4F-3B3490E66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92E233A-9DBB-F4CE-7363-90EB7474C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67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7E12934-73A4-4FEA-B175-862584D00892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MARINA PUERTO CANCUN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00065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C8ACCD-AAA3-87E8-A801-111C6F5250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59E11F78-8A9B-6AB3-2AC1-BAC9F2B67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68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B2FB44F3-C03E-E62E-FECC-BDE8C04B91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877238"/>
              </p:ext>
            </p:extLst>
          </p:nvPr>
        </p:nvGraphicFramePr>
        <p:xfrm>
          <a:off x="2634615" y="825816"/>
          <a:ext cx="7532370" cy="6120768"/>
        </p:xfrm>
        <a:graphic>
          <a:graphicData uri="http://schemas.openxmlformats.org/drawingml/2006/table">
            <a:tbl>
              <a:tblPr/>
              <a:tblGrid>
                <a:gridCol w="2510790">
                  <a:extLst>
                    <a:ext uri="{9D8B030D-6E8A-4147-A177-3AD203B41FA5}">
                      <a16:colId xmlns:a16="http://schemas.microsoft.com/office/drawing/2014/main" val="3914229057"/>
                    </a:ext>
                  </a:extLst>
                </a:gridCol>
                <a:gridCol w="2510790">
                  <a:extLst>
                    <a:ext uri="{9D8B030D-6E8A-4147-A177-3AD203B41FA5}">
                      <a16:colId xmlns:a16="http://schemas.microsoft.com/office/drawing/2014/main" val="104006486"/>
                    </a:ext>
                  </a:extLst>
                </a:gridCol>
                <a:gridCol w="2510790">
                  <a:extLst>
                    <a:ext uri="{9D8B030D-6E8A-4147-A177-3AD203B41FA5}">
                      <a16:colId xmlns:a16="http://schemas.microsoft.com/office/drawing/2014/main" val="2639874082"/>
                    </a:ext>
                  </a:extLst>
                </a:gridCol>
              </a:tblGrid>
              <a:tr h="382548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MARINA PUERTO CANCUN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475178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679523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52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36%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574805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32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22%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9050692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28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19%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7875764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34002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3966011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4379855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Automotriz y Refacciones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4807075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Jurídico y Legal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949648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0472222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1358115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Mascotas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77675676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8394261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1059239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144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9722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6201081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243D6-569A-9CCA-47DE-B596D4D2BD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9F4AB2C-5720-C706-6962-CA72740A9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69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C705041-68B1-651B-E9F4-86EB82F183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9359086"/>
              </p:ext>
            </p:extLst>
          </p:nvPr>
        </p:nvGraphicFramePr>
        <p:xfrm>
          <a:off x="2634615" y="2547282"/>
          <a:ext cx="7532370" cy="2677836"/>
        </p:xfrm>
        <a:graphic>
          <a:graphicData uri="http://schemas.openxmlformats.org/drawingml/2006/table">
            <a:tbl>
              <a:tblPr/>
              <a:tblGrid>
                <a:gridCol w="2510790">
                  <a:extLst>
                    <a:ext uri="{9D8B030D-6E8A-4147-A177-3AD203B41FA5}">
                      <a16:colId xmlns:a16="http://schemas.microsoft.com/office/drawing/2014/main" val="3914229057"/>
                    </a:ext>
                  </a:extLst>
                </a:gridCol>
                <a:gridCol w="2510790">
                  <a:extLst>
                    <a:ext uri="{9D8B030D-6E8A-4147-A177-3AD203B41FA5}">
                      <a16:colId xmlns:a16="http://schemas.microsoft.com/office/drawing/2014/main" val="104006486"/>
                    </a:ext>
                  </a:extLst>
                </a:gridCol>
                <a:gridCol w="2510790">
                  <a:extLst>
                    <a:ext uri="{9D8B030D-6E8A-4147-A177-3AD203B41FA5}">
                      <a16:colId xmlns:a16="http://schemas.microsoft.com/office/drawing/2014/main" val="2639874082"/>
                    </a:ext>
                  </a:extLst>
                </a:gridCol>
              </a:tblGrid>
              <a:tr h="382548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MARINA PUERTO CANCUN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4475178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8679523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52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36%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5574805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32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22%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9050692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28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19%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7875764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2934002"/>
                  </a:ext>
                </a:extLst>
              </a:tr>
              <a:tr h="38254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5065" marT="3376" marB="3376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124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87%</a:t>
                      </a:r>
                    </a:p>
                  </a:txBody>
                  <a:tcPr marL="5065" marR="5065" marT="3376" marB="3376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9722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78131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59958-626E-ED85-D4E3-392C0457EE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32987C04-87A7-B9D9-4FC5-FA1D4EB79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10C9F27D-512F-125A-1192-1398D50C7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789926"/>
              </p:ext>
            </p:extLst>
          </p:nvPr>
        </p:nvGraphicFramePr>
        <p:xfrm>
          <a:off x="3497644" y="2157594"/>
          <a:ext cx="5806311" cy="3457212"/>
        </p:xfrm>
        <a:graphic>
          <a:graphicData uri="http://schemas.openxmlformats.org/drawingml/2006/table">
            <a:tbl>
              <a:tblPr/>
              <a:tblGrid>
                <a:gridCol w="1935437">
                  <a:extLst>
                    <a:ext uri="{9D8B030D-6E8A-4147-A177-3AD203B41FA5}">
                      <a16:colId xmlns:a16="http://schemas.microsoft.com/office/drawing/2014/main" val="2068039285"/>
                    </a:ext>
                  </a:extLst>
                </a:gridCol>
                <a:gridCol w="1935437">
                  <a:extLst>
                    <a:ext uri="{9D8B030D-6E8A-4147-A177-3AD203B41FA5}">
                      <a16:colId xmlns:a16="http://schemas.microsoft.com/office/drawing/2014/main" val="2043675190"/>
                    </a:ext>
                  </a:extLst>
                </a:gridCol>
                <a:gridCol w="1935437">
                  <a:extLst>
                    <a:ext uri="{9D8B030D-6E8A-4147-A177-3AD203B41FA5}">
                      <a16:colId xmlns:a16="http://schemas.microsoft.com/office/drawing/2014/main" val="2996193729"/>
                    </a:ext>
                  </a:extLst>
                </a:gridCol>
              </a:tblGrid>
              <a:tr h="576202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TRANSPENINSULAR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789298"/>
                  </a:ext>
                </a:extLst>
              </a:tr>
              <a:tr h="57620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4432165"/>
                  </a:ext>
                </a:extLst>
              </a:tr>
              <a:tr h="57620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47%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3015821"/>
                  </a:ext>
                </a:extLst>
              </a:tr>
              <a:tr h="57620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20%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8357138"/>
                  </a:ext>
                </a:extLst>
              </a:tr>
              <a:tr h="57620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13%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73942"/>
                  </a:ext>
                </a:extLst>
              </a:tr>
              <a:tr h="576202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9653" marT="6435" marB="643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12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80%</a:t>
                      </a:r>
                    </a:p>
                  </a:txBody>
                  <a:tcPr marL="9653" marR="9653" marT="6435" marB="643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507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90450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925A09-4ED6-FED0-327E-A6C1227FA8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BF9B9525-92CF-0CD3-B856-7A535F0B25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70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1A97F72-8C8A-313A-A470-F0975D0125F5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ISLA SHOPPING CANCUN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35912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980197-3FAA-1C60-CAE2-3467C01005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1A5607D-274B-02ED-AAD7-F6A5BDA5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71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3043B32A-4AAA-DD72-C894-13679DDC80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2873015"/>
              </p:ext>
            </p:extLst>
          </p:nvPr>
        </p:nvGraphicFramePr>
        <p:xfrm>
          <a:off x="2434590" y="1019055"/>
          <a:ext cx="7932420" cy="5734290"/>
        </p:xfrm>
        <a:graphic>
          <a:graphicData uri="http://schemas.openxmlformats.org/drawingml/2006/table">
            <a:tbl>
              <a:tblPr/>
              <a:tblGrid>
                <a:gridCol w="2644140">
                  <a:extLst>
                    <a:ext uri="{9D8B030D-6E8A-4147-A177-3AD203B41FA5}">
                      <a16:colId xmlns:a16="http://schemas.microsoft.com/office/drawing/2014/main" val="10575163"/>
                    </a:ext>
                  </a:extLst>
                </a:gridCol>
                <a:gridCol w="2644140">
                  <a:extLst>
                    <a:ext uri="{9D8B030D-6E8A-4147-A177-3AD203B41FA5}">
                      <a16:colId xmlns:a16="http://schemas.microsoft.com/office/drawing/2014/main" val="3474278638"/>
                    </a:ext>
                  </a:extLst>
                </a:gridCol>
                <a:gridCol w="2644140">
                  <a:extLst>
                    <a:ext uri="{9D8B030D-6E8A-4147-A177-3AD203B41FA5}">
                      <a16:colId xmlns:a16="http://schemas.microsoft.com/office/drawing/2014/main" val="2587977611"/>
                    </a:ext>
                  </a:extLst>
                </a:gridCol>
              </a:tblGrid>
              <a:tr h="573429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ISLA SHOPPIN CANCUN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04072"/>
                  </a:ext>
                </a:extLst>
              </a:tr>
              <a:tr h="57342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3213493"/>
                  </a:ext>
                </a:extLst>
              </a:tr>
              <a:tr h="57342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63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59%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886742"/>
                  </a:ext>
                </a:extLst>
              </a:tr>
              <a:tr h="57342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17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16%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5604127"/>
                  </a:ext>
                </a:extLst>
              </a:tr>
              <a:tr h="57342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16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975021"/>
                  </a:ext>
                </a:extLst>
              </a:tr>
              <a:tr h="57342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6%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5315013"/>
                  </a:ext>
                </a:extLst>
              </a:tr>
              <a:tr h="57342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8173354"/>
                  </a:ext>
                </a:extLst>
              </a:tr>
              <a:tr h="57342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3045135"/>
                  </a:ext>
                </a:extLst>
              </a:tr>
              <a:tr h="57342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294846"/>
                  </a:ext>
                </a:extLst>
              </a:tr>
              <a:tr h="57342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106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81170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097009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2E1BCF-A3D5-CE2C-583B-6EF39C08B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E442027-1BFF-7E2F-9B2A-5FEBE09C3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72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3B479A9B-4BBB-E367-F8C8-4B8FE792CF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7130190"/>
              </p:ext>
            </p:extLst>
          </p:nvPr>
        </p:nvGraphicFramePr>
        <p:xfrm>
          <a:off x="2434590" y="2165913"/>
          <a:ext cx="7932420" cy="3440574"/>
        </p:xfrm>
        <a:graphic>
          <a:graphicData uri="http://schemas.openxmlformats.org/drawingml/2006/table">
            <a:tbl>
              <a:tblPr/>
              <a:tblGrid>
                <a:gridCol w="2644140">
                  <a:extLst>
                    <a:ext uri="{9D8B030D-6E8A-4147-A177-3AD203B41FA5}">
                      <a16:colId xmlns:a16="http://schemas.microsoft.com/office/drawing/2014/main" val="10575163"/>
                    </a:ext>
                  </a:extLst>
                </a:gridCol>
                <a:gridCol w="2644140">
                  <a:extLst>
                    <a:ext uri="{9D8B030D-6E8A-4147-A177-3AD203B41FA5}">
                      <a16:colId xmlns:a16="http://schemas.microsoft.com/office/drawing/2014/main" val="3474278638"/>
                    </a:ext>
                  </a:extLst>
                </a:gridCol>
                <a:gridCol w="2644140">
                  <a:extLst>
                    <a:ext uri="{9D8B030D-6E8A-4147-A177-3AD203B41FA5}">
                      <a16:colId xmlns:a16="http://schemas.microsoft.com/office/drawing/2014/main" val="2587977611"/>
                    </a:ext>
                  </a:extLst>
                </a:gridCol>
              </a:tblGrid>
              <a:tr h="573429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ISLA SHOPPIN CANCUN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904072"/>
                  </a:ext>
                </a:extLst>
              </a:tr>
              <a:tr h="57342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3213493"/>
                  </a:ext>
                </a:extLst>
              </a:tr>
              <a:tr h="57342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63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59%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9886742"/>
                  </a:ext>
                </a:extLst>
              </a:tr>
              <a:tr h="57342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17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16%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5604127"/>
                  </a:ext>
                </a:extLst>
              </a:tr>
              <a:tr h="57342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16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4975021"/>
                  </a:ext>
                </a:extLst>
              </a:tr>
              <a:tr h="573429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8180" marT="5453" marB="5453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106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8180" marR="8180" marT="5453" marB="5453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1709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001053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BAE0E-AD74-B59C-0062-6DB72324E8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41DDC41-F9E5-4E98-841A-857D20E5C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73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6E8203E-FCD5-A678-7D07-DDF8622A4232}"/>
              </a:ext>
            </a:extLst>
          </p:cNvPr>
          <p:cNvSpPr txBox="1"/>
          <p:nvPr/>
        </p:nvSpPr>
        <p:spPr bwMode="auto">
          <a:xfrm>
            <a:off x="0" y="3037144"/>
            <a:ext cx="12801599" cy="169811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TIPO COMERCIOS EN: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PUERTOS TURISTICOS</a:t>
            </a:r>
          </a:p>
        </p:txBody>
      </p:sp>
    </p:spTree>
    <p:extLst>
      <p:ext uri="{BB962C8B-B14F-4D97-AF65-F5344CB8AC3E}">
        <p14:creationId xmlns:p14="http://schemas.microsoft.com/office/powerpoint/2010/main" val="165979540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C5E40-F23D-6A5D-A463-3DB40553F0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64E43F9-7BC6-F853-979F-4EF55C870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74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402FED55-BBE3-F7C3-4725-EC20DDDE84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271425"/>
              </p:ext>
            </p:extLst>
          </p:nvPr>
        </p:nvGraphicFramePr>
        <p:xfrm>
          <a:off x="2207420" y="620278"/>
          <a:ext cx="8386760" cy="6531843"/>
        </p:xfrm>
        <a:graphic>
          <a:graphicData uri="http://schemas.openxmlformats.org/drawingml/2006/table">
            <a:tbl>
              <a:tblPr/>
              <a:tblGrid>
                <a:gridCol w="2096690">
                  <a:extLst>
                    <a:ext uri="{9D8B030D-6E8A-4147-A177-3AD203B41FA5}">
                      <a16:colId xmlns:a16="http://schemas.microsoft.com/office/drawing/2014/main" val="3497495234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2255791346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2546122962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3501752087"/>
                    </a:ext>
                  </a:extLst>
                </a:gridCol>
              </a:tblGrid>
              <a:tr h="39075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Puerto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Turisticos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328462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44304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621985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56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67%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008544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16%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217913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25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866093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93%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7177484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95%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42525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3037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35234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815683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005520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562401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6284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15239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311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8985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91928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3A910-C35F-C9DB-0B02-3704E49397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FE72E178-208A-CF1E-9560-291F38726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75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31B227C-8861-D258-F00C-9889A345C7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3244199"/>
              </p:ext>
            </p:extLst>
          </p:nvPr>
        </p:nvGraphicFramePr>
        <p:xfrm>
          <a:off x="2207420" y="620278"/>
          <a:ext cx="8386760" cy="6531843"/>
        </p:xfrm>
        <a:graphic>
          <a:graphicData uri="http://schemas.openxmlformats.org/drawingml/2006/table">
            <a:tbl>
              <a:tblPr/>
              <a:tblGrid>
                <a:gridCol w="2096690">
                  <a:extLst>
                    <a:ext uri="{9D8B030D-6E8A-4147-A177-3AD203B41FA5}">
                      <a16:colId xmlns:a16="http://schemas.microsoft.com/office/drawing/2014/main" val="3497495234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2255791346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2546122962"/>
                    </a:ext>
                  </a:extLst>
                </a:gridCol>
                <a:gridCol w="2096690">
                  <a:extLst>
                    <a:ext uri="{9D8B030D-6E8A-4147-A177-3AD203B41FA5}">
                      <a16:colId xmlns:a16="http://schemas.microsoft.com/office/drawing/2014/main" val="3501752087"/>
                    </a:ext>
                  </a:extLst>
                </a:gridCol>
              </a:tblGrid>
              <a:tr h="390751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Puerto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Turisticos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3328462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144304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151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21985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56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67%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008544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49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16%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6217913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25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9866093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93%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7177484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95%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1442525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5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93037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7352347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58156839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5005520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562401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6284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8152396"/>
                  </a:ext>
                </a:extLst>
              </a:tr>
              <a:tr h="390751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5556" marT="11111" marB="1111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311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556" marR="5556" marT="5556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8985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753216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452E22-AF4A-5FD5-59BD-452309250C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100A3C2-87E4-9949-919C-A6625CF1A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76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741B9B4-75DA-49A5-A303-E29D4794A65F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PLAZAS DE REFERENCIA: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Metropolis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81208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BB944-2706-5FCD-9916-61A289068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BC4C42D6-93E5-C6D0-0FA7-3404B575C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77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E517DAC6-6026-2E42-2FAB-9718586B4AAF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Punto Sur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79429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CB8B04-491C-D69A-16B7-8ADD1F039C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DE7ABC42-86F7-16AD-0FC5-5BDB593C1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78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9FD96629-4E95-B933-5B10-0027030F01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2837114"/>
              </p:ext>
            </p:extLst>
          </p:nvPr>
        </p:nvGraphicFramePr>
        <p:xfrm>
          <a:off x="2677887" y="857048"/>
          <a:ext cx="7445826" cy="6058304"/>
        </p:xfrm>
        <a:graphic>
          <a:graphicData uri="http://schemas.openxmlformats.org/drawingml/2006/table">
            <a:tbl>
              <a:tblPr/>
              <a:tblGrid>
                <a:gridCol w="2481942">
                  <a:extLst>
                    <a:ext uri="{9D8B030D-6E8A-4147-A177-3AD203B41FA5}">
                      <a16:colId xmlns:a16="http://schemas.microsoft.com/office/drawing/2014/main" val="3018611937"/>
                    </a:ext>
                  </a:extLst>
                </a:gridCol>
                <a:gridCol w="2481942">
                  <a:extLst>
                    <a:ext uri="{9D8B030D-6E8A-4147-A177-3AD203B41FA5}">
                      <a16:colId xmlns:a16="http://schemas.microsoft.com/office/drawing/2014/main" val="3477970582"/>
                    </a:ext>
                  </a:extLst>
                </a:gridCol>
                <a:gridCol w="2481942">
                  <a:extLst>
                    <a:ext uri="{9D8B030D-6E8A-4147-A177-3AD203B41FA5}">
                      <a16:colId xmlns:a16="http://schemas.microsoft.com/office/drawing/2014/main" val="2162789008"/>
                    </a:ext>
                  </a:extLst>
                </a:gridCol>
              </a:tblGrid>
              <a:tr h="378644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PUNTO SUR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874461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8990386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48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42%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104310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28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24%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1185790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0679370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264838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7150292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3563834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Automotriz y Refacciones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9045965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9843380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1247768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Jurídico y Legal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3322815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50825544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4809577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Seguridad y Protección Civil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786134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115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2102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167629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787071-F068-662B-E6E5-63FFA447BA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4C602B63-6977-D808-369D-AC78B67FA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79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AA362C6-C50B-22C3-8DF2-7C1859791E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0463735"/>
              </p:ext>
            </p:extLst>
          </p:nvPr>
        </p:nvGraphicFramePr>
        <p:xfrm>
          <a:off x="2677887" y="2560946"/>
          <a:ext cx="7445826" cy="2650508"/>
        </p:xfrm>
        <a:graphic>
          <a:graphicData uri="http://schemas.openxmlformats.org/drawingml/2006/table">
            <a:tbl>
              <a:tblPr/>
              <a:tblGrid>
                <a:gridCol w="2481942">
                  <a:extLst>
                    <a:ext uri="{9D8B030D-6E8A-4147-A177-3AD203B41FA5}">
                      <a16:colId xmlns:a16="http://schemas.microsoft.com/office/drawing/2014/main" val="3018611937"/>
                    </a:ext>
                  </a:extLst>
                </a:gridCol>
                <a:gridCol w="2481942">
                  <a:extLst>
                    <a:ext uri="{9D8B030D-6E8A-4147-A177-3AD203B41FA5}">
                      <a16:colId xmlns:a16="http://schemas.microsoft.com/office/drawing/2014/main" val="3477970582"/>
                    </a:ext>
                  </a:extLst>
                </a:gridCol>
                <a:gridCol w="2481942">
                  <a:extLst>
                    <a:ext uri="{9D8B030D-6E8A-4147-A177-3AD203B41FA5}">
                      <a16:colId xmlns:a16="http://schemas.microsoft.com/office/drawing/2014/main" val="2162789008"/>
                    </a:ext>
                  </a:extLst>
                </a:gridCol>
              </a:tblGrid>
              <a:tr h="378644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PUNTO SUR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874461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8990386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48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42%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4104310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28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24%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1185790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10679370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64264838"/>
                  </a:ext>
                </a:extLst>
              </a:tr>
              <a:tr h="3786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4912" marT="3275" marB="327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94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82%</a:t>
                      </a:r>
                    </a:p>
                  </a:txBody>
                  <a:tcPr marL="4912" marR="4912" marT="3275" marB="327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102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9839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A78A4F-8372-A143-8FB4-30368B3812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286EE75-334B-3C73-C9B0-FD4458EF7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6ACD7C6-DBB2-344A-6840-D1BB30D4BAC5}"/>
              </a:ext>
            </a:extLst>
          </p:cNvPr>
          <p:cNvSpPr txBox="1"/>
          <p:nvPr/>
        </p:nvSpPr>
        <p:spPr bwMode="auto">
          <a:xfrm>
            <a:off x="0" y="3050769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San Lucas</a:t>
            </a:r>
          </a:p>
        </p:txBody>
      </p:sp>
    </p:spTree>
    <p:extLst>
      <p:ext uri="{BB962C8B-B14F-4D97-AF65-F5344CB8AC3E}">
        <p14:creationId xmlns:p14="http://schemas.microsoft.com/office/powerpoint/2010/main" val="805789725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6D9E0-AA9E-C1B6-B4FA-313CDAA978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8A841EC-0284-DA3F-B83C-C4E2CD33F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80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BD4AEFD-E869-48FC-6F87-94CD5841960B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MIDTOWN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651715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FE334-940A-416D-E32E-6F82A9E071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34060E2-F381-3A30-D099-588BBA7B7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81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D8CE0D1B-D38D-84BB-1B78-67B8CD2CCD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0298719"/>
              </p:ext>
            </p:extLst>
          </p:nvPr>
        </p:nvGraphicFramePr>
        <p:xfrm>
          <a:off x="2352102" y="757412"/>
          <a:ext cx="8097396" cy="6257575"/>
        </p:xfrm>
        <a:graphic>
          <a:graphicData uri="http://schemas.openxmlformats.org/drawingml/2006/table">
            <a:tbl>
              <a:tblPr/>
              <a:tblGrid>
                <a:gridCol w="2699132">
                  <a:extLst>
                    <a:ext uri="{9D8B030D-6E8A-4147-A177-3AD203B41FA5}">
                      <a16:colId xmlns:a16="http://schemas.microsoft.com/office/drawing/2014/main" val="1301034718"/>
                    </a:ext>
                  </a:extLst>
                </a:gridCol>
                <a:gridCol w="2699132">
                  <a:extLst>
                    <a:ext uri="{9D8B030D-6E8A-4147-A177-3AD203B41FA5}">
                      <a16:colId xmlns:a16="http://schemas.microsoft.com/office/drawing/2014/main" val="4171595732"/>
                    </a:ext>
                  </a:extLst>
                </a:gridCol>
                <a:gridCol w="2699132">
                  <a:extLst>
                    <a:ext uri="{9D8B030D-6E8A-4147-A177-3AD203B41FA5}">
                      <a16:colId xmlns:a16="http://schemas.microsoft.com/office/drawing/2014/main" val="2739576036"/>
                    </a:ext>
                  </a:extLst>
                </a:gridCol>
              </a:tblGrid>
              <a:tr h="468981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MIDTOWN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908132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7844863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33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38%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872401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23%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2466022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3527939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3726982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313107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75744556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0959287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6906225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274939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Automotriz y Refacciones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2162759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Mascotas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8548172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9499353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86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5586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849624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222445-FB65-BAF5-3AC1-B5B7396D5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E1A57BD0-0FF1-3E0C-B4FE-E821B63761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82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FBAFF5CF-FF32-2E1E-62D6-1614D5CE00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6392801"/>
              </p:ext>
            </p:extLst>
          </p:nvPr>
        </p:nvGraphicFramePr>
        <p:xfrm>
          <a:off x="2352102" y="2411296"/>
          <a:ext cx="8097396" cy="2949807"/>
        </p:xfrm>
        <a:graphic>
          <a:graphicData uri="http://schemas.openxmlformats.org/drawingml/2006/table">
            <a:tbl>
              <a:tblPr/>
              <a:tblGrid>
                <a:gridCol w="2699132">
                  <a:extLst>
                    <a:ext uri="{9D8B030D-6E8A-4147-A177-3AD203B41FA5}">
                      <a16:colId xmlns:a16="http://schemas.microsoft.com/office/drawing/2014/main" val="1301034718"/>
                    </a:ext>
                  </a:extLst>
                </a:gridCol>
                <a:gridCol w="2699132">
                  <a:extLst>
                    <a:ext uri="{9D8B030D-6E8A-4147-A177-3AD203B41FA5}">
                      <a16:colId xmlns:a16="http://schemas.microsoft.com/office/drawing/2014/main" val="4171595732"/>
                    </a:ext>
                  </a:extLst>
                </a:gridCol>
                <a:gridCol w="2699132">
                  <a:extLst>
                    <a:ext uri="{9D8B030D-6E8A-4147-A177-3AD203B41FA5}">
                      <a16:colId xmlns:a16="http://schemas.microsoft.com/office/drawing/2014/main" val="2739576036"/>
                    </a:ext>
                  </a:extLst>
                </a:gridCol>
              </a:tblGrid>
              <a:tr h="468981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MIDTOWN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908132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7844863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33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38%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872401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23%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2466022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3527939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3726982"/>
                  </a:ext>
                </a:extLst>
              </a:tr>
              <a:tr h="41347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5408" marT="3605" marB="360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70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81%</a:t>
                      </a:r>
                    </a:p>
                  </a:txBody>
                  <a:tcPr marL="5408" marR="5408" marT="3605" marB="3605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5586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4419879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E7CE55-9BFD-04F2-8A4F-9D14825EA4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AF5689F-1734-BD26-9231-079E333FB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83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D044FB0-8D83-4152-3AC0-FFCEE6464AA9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ANTARÁ CDMX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55091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E4806E-5ABF-BF86-6C15-31FF11131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2F50877-CD7B-FF6A-023E-77A04092AC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84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6FDFB660-8941-84C6-B046-2B4721280A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7684746"/>
              </p:ext>
            </p:extLst>
          </p:nvPr>
        </p:nvGraphicFramePr>
        <p:xfrm>
          <a:off x="2263140" y="531493"/>
          <a:ext cx="8275320" cy="6709413"/>
        </p:xfrm>
        <a:graphic>
          <a:graphicData uri="http://schemas.openxmlformats.org/drawingml/2006/table">
            <a:tbl>
              <a:tblPr/>
              <a:tblGrid>
                <a:gridCol w="2758440">
                  <a:extLst>
                    <a:ext uri="{9D8B030D-6E8A-4147-A177-3AD203B41FA5}">
                      <a16:colId xmlns:a16="http://schemas.microsoft.com/office/drawing/2014/main" val="747559800"/>
                    </a:ext>
                  </a:extLst>
                </a:gridCol>
                <a:gridCol w="2758440">
                  <a:extLst>
                    <a:ext uri="{9D8B030D-6E8A-4147-A177-3AD203B41FA5}">
                      <a16:colId xmlns:a16="http://schemas.microsoft.com/office/drawing/2014/main" val="2792806051"/>
                    </a:ext>
                  </a:extLst>
                </a:gridCol>
                <a:gridCol w="2758440">
                  <a:extLst>
                    <a:ext uri="{9D8B030D-6E8A-4147-A177-3AD203B41FA5}">
                      <a16:colId xmlns:a16="http://schemas.microsoft.com/office/drawing/2014/main" val="3651477559"/>
                    </a:ext>
                  </a:extLst>
                </a:gridCol>
              </a:tblGrid>
              <a:tr h="504721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ANTARÁ </a:t>
                      </a:r>
                      <a:endParaRPr lang="es-MX" sz="2400" dirty="0">
                        <a:effectLst/>
                        <a:latin typeface="Lato Hairline" panose="020F0202020204030203" pitchFamily="34" charset="0"/>
                        <a:ea typeface="Roboto Thin" panose="02000000000000000000" pitchFamily="2" charset="0"/>
                        <a:cs typeface="Roboto Thin" panose="02000000000000000000" pitchFamily="2" charset="0"/>
                      </a:endParaRP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789932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  <a:endParaRPr lang="es-MX" sz="1400" b="1" dirty="0">
                        <a:effectLst/>
                        <a:latin typeface="Roboto Thin" panose="02000000000000000000" pitchFamily="2" charset="0"/>
                        <a:ea typeface="Roboto Thin" panose="02000000000000000000" pitchFamily="2" charset="0"/>
                        <a:cs typeface="Roboto Thin" panose="02000000000000000000" pitchFamily="2" charset="0"/>
                      </a:endParaRP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  <a:endParaRPr lang="es-MX" sz="1400" b="1" dirty="0">
                        <a:effectLst/>
                        <a:latin typeface="Roboto Thin" panose="02000000000000000000" pitchFamily="2" charset="0"/>
                        <a:ea typeface="Roboto Thin" panose="02000000000000000000" pitchFamily="2" charset="0"/>
                        <a:cs typeface="Roboto Thin" panose="02000000000000000000" pitchFamily="2" charset="0"/>
                      </a:endParaRP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  <a:endParaRPr lang="es-MX" sz="1400" b="1" dirty="0">
                        <a:effectLst/>
                        <a:latin typeface="Roboto Thin" panose="02000000000000000000" pitchFamily="2" charset="0"/>
                        <a:ea typeface="Roboto Thin" panose="02000000000000000000" pitchFamily="2" charset="0"/>
                        <a:cs typeface="Roboto Thin" panose="02000000000000000000" pitchFamily="2" charset="0"/>
                      </a:endParaRP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4773910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50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51%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8873986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16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16%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9230365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2321309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2026793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9882145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0851821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1418129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Jurídico y Legal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8936871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1130784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Automotriz y Refacciones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5931308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9189996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99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8819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3959742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030B34-AB51-FC54-6345-2618DC99F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64F71C73-B15A-D78C-FEC5-DC79FB456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85</a:t>
            </a:fld>
            <a:endParaRPr lang="en-US"/>
          </a:p>
        </p:txBody>
      </p:sp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5F3DCF7F-919F-D8CB-E7B6-3B5775AA1E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047097"/>
              </p:ext>
            </p:extLst>
          </p:nvPr>
        </p:nvGraphicFramePr>
        <p:xfrm>
          <a:off x="2263140" y="2201987"/>
          <a:ext cx="8275320" cy="3368425"/>
        </p:xfrm>
        <a:graphic>
          <a:graphicData uri="http://schemas.openxmlformats.org/drawingml/2006/table">
            <a:tbl>
              <a:tblPr/>
              <a:tblGrid>
                <a:gridCol w="2758440">
                  <a:extLst>
                    <a:ext uri="{9D8B030D-6E8A-4147-A177-3AD203B41FA5}">
                      <a16:colId xmlns:a16="http://schemas.microsoft.com/office/drawing/2014/main" val="747559800"/>
                    </a:ext>
                  </a:extLst>
                </a:gridCol>
                <a:gridCol w="2758440">
                  <a:extLst>
                    <a:ext uri="{9D8B030D-6E8A-4147-A177-3AD203B41FA5}">
                      <a16:colId xmlns:a16="http://schemas.microsoft.com/office/drawing/2014/main" val="2792806051"/>
                    </a:ext>
                  </a:extLst>
                </a:gridCol>
                <a:gridCol w="2758440">
                  <a:extLst>
                    <a:ext uri="{9D8B030D-6E8A-4147-A177-3AD203B41FA5}">
                      <a16:colId xmlns:a16="http://schemas.microsoft.com/office/drawing/2014/main" val="3651477559"/>
                    </a:ext>
                  </a:extLst>
                </a:gridCol>
              </a:tblGrid>
              <a:tr h="504721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ANTARÁ 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789932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4773910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50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51%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8873986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16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16%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9230365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2321309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2026793"/>
                  </a:ext>
                </a:extLst>
              </a:tr>
              <a:tr h="47728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5700" marT="3800" marB="3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84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85%</a:t>
                      </a:r>
                    </a:p>
                  </a:txBody>
                  <a:tcPr marL="5700" marR="5700" marT="3800" marB="380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8196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0060337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A09F3-E3A0-4BEC-770F-C9FB635D82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022FA65-5DA5-F42A-7A97-2CE7C3E8D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86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9E5C955-9082-FE66-5E7C-F4FE5E90CE0E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Almanara</a:t>
            </a: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 </a:t>
            </a: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torreon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48916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73D7F6-E55E-ED31-1DCC-5F2A65CA2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B0E51FC-EFE2-91DE-2A0A-21DC8CBDC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87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EABD9F29-CE72-989A-E67A-A163E9EA65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8333038"/>
              </p:ext>
            </p:extLst>
          </p:nvPr>
        </p:nvGraphicFramePr>
        <p:xfrm>
          <a:off x="2240280" y="1057114"/>
          <a:ext cx="8321040" cy="5658172"/>
        </p:xfrm>
        <a:graphic>
          <a:graphicData uri="http://schemas.openxmlformats.org/drawingml/2006/table">
            <a:tbl>
              <a:tblPr/>
              <a:tblGrid>
                <a:gridCol w="2773680">
                  <a:extLst>
                    <a:ext uri="{9D8B030D-6E8A-4147-A177-3AD203B41FA5}">
                      <a16:colId xmlns:a16="http://schemas.microsoft.com/office/drawing/2014/main" val="102758929"/>
                    </a:ext>
                  </a:extLst>
                </a:gridCol>
                <a:gridCol w="2773680">
                  <a:extLst>
                    <a:ext uri="{9D8B030D-6E8A-4147-A177-3AD203B41FA5}">
                      <a16:colId xmlns:a16="http://schemas.microsoft.com/office/drawing/2014/main" val="2688344595"/>
                    </a:ext>
                  </a:extLst>
                </a:gridCol>
                <a:gridCol w="2773680">
                  <a:extLst>
                    <a:ext uri="{9D8B030D-6E8A-4147-A177-3AD203B41FA5}">
                      <a16:colId xmlns:a16="http://schemas.microsoft.com/office/drawing/2014/main" val="208072995"/>
                    </a:ext>
                  </a:extLst>
                </a:gridCol>
              </a:tblGrid>
              <a:tr h="435244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ALMANARÁ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183147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5578618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36%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8920312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26%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3060215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14%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8568764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751894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936671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Mascotas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1437049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3675734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8291966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20139956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Hoteles y Hospedaje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6372030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42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4563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6090823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BECA1-07DF-0617-7901-441F6B0DD7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18534D8F-052B-A5F4-6E30-8C8669F77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88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4E5527D-5971-170A-8B08-650B8258C2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0249774"/>
              </p:ext>
            </p:extLst>
          </p:nvPr>
        </p:nvGraphicFramePr>
        <p:xfrm>
          <a:off x="2240280" y="2362846"/>
          <a:ext cx="8321040" cy="3046708"/>
        </p:xfrm>
        <a:graphic>
          <a:graphicData uri="http://schemas.openxmlformats.org/drawingml/2006/table">
            <a:tbl>
              <a:tblPr/>
              <a:tblGrid>
                <a:gridCol w="2773680">
                  <a:extLst>
                    <a:ext uri="{9D8B030D-6E8A-4147-A177-3AD203B41FA5}">
                      <a16:colId xmlns:a16="http://schemas.microsoft.com/office/drawing/2014/main" val="102758929"/>
                    </a:ext>
                  </a:extLst>
                </a:gridCol>
                <a:gridCol w="2773680">
                  <a:extLst>
                    <a:ext uri="{9D8B030D-6E8A-4147-A177-3AD203B41FA5}">
                      <a16:colId xmlns:a16="http://schemas.microsoft.com/office/drawing/2014/main" val="2688344595"/>
                    </a:ext>
                  </a:extLst>
                </a:gridCol>
                <a:gridCol w="2773680">
                  <a:extLst>
                    <a:ext uri="{9D8B030D-6E8A-4147-A177-3AD203B41FA5}">
                      <a16:colId xmlns:a16="http://schemas.microsoft.com/office/drawing/2014/main" val="208072995"/>
                    </a:ext>
                  </a:extLst>
                </a:gridCol>
              </a:tblGrid>
              <a:tr h="435244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ALMANARÁ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183147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5578618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36%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8920312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11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26%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3060215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14%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8568764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9751894"/>
                  </a:ext>
                </a:extLst>
              </a:tr>
              <a:tr h="43524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6505" marT="4337" marB="433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34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81%</a:t>
                      </a:r>
                    </a:p>
                  </a:txBody>
                  <a:tcPr marL="6505" marR="6505" marT="4337" marB="4337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5636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918339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5EB51C-D091-3983-30EB-1EE7F69FF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021A8FA-21C1-D3B7-CCC1-54547C375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89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D40F8AF-3D67-246D-F064-B29D67AC2618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PLAZAS DE REFERENCIA: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Metropolis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8912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5E0C83-37BF-6998-CC86-4BB9D8CE7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0AA163F4-F2D0-285F-DEE2-D5490B6BB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942BE41B-A7B6-12DB-8DAA-D8255BE0D8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292728"/>
              </p:ext>
            </p:extLst>
          </p:nvPr>
        </p:nvGraphicFramePr>
        <p:xfrm>
          <a:off x="3056827" y="1262744"/>
          <a:ext cx="6687945" cy="5246912"/>
        </p:xfrm>
        <a:graphic>
          <a:graphicData uri="http://schemas.openxmlformats.org/drawingml/2006/table">
            <a:tbl>
              <a:tblPr/>
              <a:tblGrid>
                <a:gridCol w="2229315">
                  <a:extLst>
                    <a:ext uri="{9D8B030D-6E8A-4147-A177-3AD203B41FA5}">
                      <a16:colId xmlns:a16="http://schemas.microsoft.com/office/drawing/2014/main" val="2059059184"/>
                    </a:ext>
                  </a:extLst>
                </a:gridCol>
                <a:gridCol w="2229315">
                  <a:extLst>
                    <a:ext uri="{9D8B030D-6E8A-4147-A177-3AD203B41FA5}">
                      <a16:colId xmlns:a16="http://schemas.microsoft.com/office/drawing/2014/main" val="1262629048"/>
                    </a:ext>
                  </a:extLst>
                </a:gridCol>
                <a:gridCol w="2229315">
                  <a:extLst>
                    <a:ext uri="{9D8B030D-6E8A-4147-A177-3AD203B41FA5}">
                      <a16:colId xmlns:a16="http://schemas.microsoft.com/office/drawing/2014/main" val="991025799"/>
                    </a:ext>
                  </a:extLst>
                </a:gridCol>
              </a:tblGrid>
              <a:tr h="655864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SAN LUCAS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1624588"/>
                  </a:ext>
                </a:extLst>
              </a:tr>
              <a:tr h="6558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951175"/>
                  </a:ext>
                </a:extLst>
              </a:tr>
              <a:tr h="6558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43%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021284"/>
                  </a:ext>
                </a:extLst>
              </a:tr>
              <a:tr h="6558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14%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9699374"/>
                  </a:ext>
                </a:extLst>
              </a:tr>
              <a:tr h="6558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14%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0368937"/>
                  </a:ext>
                </a:extLst>
              </a:tr>
              <a:tr h="6558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Finanzas y Contabilidad</a:t>
                      </a:r>
                    </a:p>
                  </a:txBody>
                  <a:tcPr marL="108000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14%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9716377"/>
                  </a:ext>
                </a:extLst>
              </a:tr>
              <a:tr h="6558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14%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960697"/>
                  </a:ext>
                </a:extLst>
              </a:tr>
              <a:tr h="655864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10982" marR="10982" marT="7321" marB="732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8356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247529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4743D9-F7CA-E6AD-C69E-C2755BBE0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3E61C32-7C21-66A5-A191-8C9CEC6B3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90</a:t>
            </a:fld>
            <a:endParaRPr lang="en-U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3EDF45CB-8D49-F4CF-7681-D1586E574E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7840912"/>
              </p:ext>
            </p:extLst>
          </p:nvPr>
        </p:nvGraphicFramePr>
        <p:xfrm>
          <a:off x="1643063" y="374737"/>
          <a:ext cx="9686924" cy="6926120"/>
        </p:xfrm>
        <a:graphic>
          <a:graphicData uri="http://schemas.openxmlformats.org/drawingml/2006/table">
            <a:tbl>
              <a:tblPr/>
              <a:tblGrid>
                <a:gridCol w="2421731">
                  <a:extLst>
                    <a:ext uri="{9D8B030D-6E8A-4147-A177-3AD203B41FA5}">
                      <a16:colId xmlns:a16="http://schemas.microsoft.com/office/drawing/2014/main" val="217973886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2288907613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1887377481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3381409753"/>
                    </a:ext>
                  </a:extLst>
                </a:gridCol>
              </a:tblGrid>
              <a:tr h="39827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METROPOLIS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193658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92797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142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673231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65%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381302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31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506832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6173536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86%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90576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488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153843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797304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35413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804233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44477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928347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620384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Seguridad y Protección Civil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421466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342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7954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514381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397C1-C59A-4F6B-E99F-58CF9CFC78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1E5B5B0-FA9E-5A48-D551-CDBBF044D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91</a:t>
            </a:fld>
            <a:endParaRPr lang="en-US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74AACA40-DE42-7A45-FD81-477F33AE2C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7086708"/>
              </p:ext>
            </p:extLst>
          </p:nvPr>
        </p:nvGraphicFramePr>
        <p:xfrm>
          <a:off x="1643063" y="374737"/>
          <a:ext cx="9686924" cy="6926120"/>
        </p:xfrm>
        <a:graphic>
          <a:graphicData uri="http://schemas.openxmlformats.org/drawingml/2006/table">
            <a:tbl>
              <a:tblPr/>
              <a:tblGrid>
                <a:gridCol w="2421731">
                  <a:extLst>
                    <a:ext uri="{9D8B030D-6E8A-4147-A177-3AD203B41FA5}">
                      <a16:colId xmlns:a16="http://schemas.microsoft.com/office/drawing/2014/main" val="217973886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2288907613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1887377481"/>
                    </a:ext>
                  </a:extLst>
                </a:gridCol>
                <a:gridCol w="2421731">
                  <a:extLst>
                    <a:ext uri="{9D8B030D-6E8A-4147-A177-3AD203B41FA5}">
                      <a16:colId xmlns:a16="http://schemas.microsoft.com/office/drawing/2014/main" val="3381409753"/>
                    </a:ext>
                  </a:extLst>
                </a:gridCol>
              </a:tblGrid>
              <a:tr h="39827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3600" b="0" i="0" u="none" strike="noStrike" dirty="0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Plazas </a:t>
                      </a:r>
                      <a:r>
                        <a:rPr lang="es-MX" sz="3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Lato Hairline" panose="020F0202020204030203" pitchFamily="34" charset="0"/>
                        </a:rPr>
                        <a:t>Metropolis</a:t>
                      </a:r>
                      <a:endParaRPr lang="es-MX" sz="3600" b="0" i="0" u="none" strike="noStrike" dirty="0">
                        <a:solidFill>
                          <a:srgbClr val="000000"/>
                        </a:solidFill>
                        <a:effectLst/>
                        <a:latin typeface="Lato Hairline" panose="020F0202020204030203" pitchFamily="34" charset="0"/>
                      </a:endParaRP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193658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Categoría</a:t>
                      </a:r>
                    </a:p>
                  </a:txBody>
                  <a:tcPr marL="10800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Unidad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% Acumulado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092797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Ropa y Moda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142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4673231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Alimentos y Bebidas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65%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81302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Servicios y Oficinas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31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06832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Belleza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173536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Hogar y Muebles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14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86%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490576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Finanzas y Contabilidad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89%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488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Entretenimiento y Cultura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2153843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Salud y Medicina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94%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0797304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Tecnología y Electrónica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7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2%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96%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354135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Automotriz y Refacciones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4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97%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78042332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Hoteles y Hospedaje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98%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97444776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Jurídico y Legal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99%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9928347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Mascotas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620384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Seguridad y Protección Civil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4214661"/>
                  </a:ext>
                </a:extLst>
              </a:tr>
              <a:tr h="398275"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Total</a:t>
                      </a:r>
                    </a:p>
                  </a:txBody>
                  <a:tcPr marL="108000" marR="5080" marT="10159" marB="10159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342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100%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Th"/>
                        </a:rPr>
                        <a:t> </a:t>
                      </a:r>
                    </a:p>
                  </a:txBody>
                  <a:tcPr marL="5080" marR="5080" marT="5080" marB="0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7954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535366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28E103-DA63-5B2E-6BA4-9C93A369D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2F55F7F2-00F1-75CA-8D9A-F530BA6AF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92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DE27E99-8D3E-1B1F-AD6F-479B11C1DCD8}"/>
              </a:ext>
            </a:extLst>
          </p:cNvPr>
          <p:cNvSpPr txBox="1"/>
          <p:nvPr/>
        </p:nvSpPr>
        <p:spPr bwMode="auto">
          <a:xfrm>
            <a:off x="0" y="3037144"/>
            <a:ext cx="12801599" cy="1698117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TIPO COMERCIOS EN: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Life</a:t>
            </a: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 </a:t>
            </a:r>
            <a:r>
              <a:rPr lang="es-ES_tradnl" sz="7200" b="1" cap="all" dirty="0" err="1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style</a:t>
            </a:r>
            <a:endParaRPr lang="es-ES_tradnl" sz="7200" b="1" cap="all" dirty="0">
              <a:solidFill>
                <a:prstClr val="black"/>
              </a:solidFill>
              <a:latin typeface="Lato" panose="020F0202020204030203" pitchFamily="34" charset="77"/>
              <a:ea typeface="Robo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06720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741069-BBF2-9B1D-E432-1068755C99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C121684-1A8A-BC73-4AD2-FCD1CBB3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93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178B6169-A7B1-3B75-A8FE-7A73DCA4C7BD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Ventura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9114373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CF62B4-7C38-D284-CA8E-EB96A8B9B0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A6AFF7CB-9DCE-7569-BA32-15A318525E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382663"/>
              </p:ext>
            </p:extLst>
          </p:nvPr>
        </p:nvGraphicFramePr>
        <p:xfrm>
          <a:off x="3194685" y="662941"/>
          <a:ext cx="6412230" cy="6446517"/>
        </p:xfrm>
        <a:graphic>
          <a:graphicData uri="http://schemas.openxmlformats.org/drawingml/2006/table">
            <a:tbl>
              <a:tblPr/>
              <a:tblGrid>
                <a:gridCol w="2137410">
                  <a:extLst>
                    <a:ext uri="{9D8B030D-6E8A-4147-A177-3AD203B41FA5}">
                      <a16:colId xmlns:a16="http://schemas.microsoft.com/office/drawing/2014/main" val="644906868"/>
                    </a:ext>
                  </a:extLst>
                </a:gridCol>
                <a:gridCol w="2137410">
                  <a:extLst>
                    <a:ext uri="{9D8B030D-6E8A-4147-A177-3AD203B41FA5}">
                      <a16:colId xmlns:a16="http://schemas.microsoft.com/office/drawing/2014/main" val="1987692577"/>
                    </a:ext>
                  </a:extLst>
                </a:gridCol>
                <a:gridCol w="2137410">
                  <a:extLst>
                    <a:ext uri="{9D8B030D-6E8A-4147-A177-3AD203B41FA5}">
                      <a16:colId xmlns:a16="http://schemas.microsoft.com/office/drawing/2014/main" val="3676316279"/>
                    </a:ext>
                  </a:extLst>
                </a:gridCol>
              </a:tblGrid>
              <a:tr h="920931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VENTURA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427777"/>
                  </a:ext>
                </a:extLst>
              </a:tr>
              <a:tr h="92093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942647"/>
                  </a:ext>
                </a:extLst>
              </a:tr>
              <a:tr h="92093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47%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4063496"/>
                  </a:ext>
                </a:extLst>
              </a:tr>
              <a:tr h="92093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40%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8323736"/>
                  </a:ext>
                </a:extLst>
              </a:tr>
              <a:tr h="92093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7951350"/>
                  </a:ext>
                </a:extLst>
              </a:tr>
              <a:tr h="92093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2831411"/>
                  </a:ext>
                </a:extLst>
              </a:tr>
              <a:tr h="920931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0362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148507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4601B7-ECC3-DE0F-2293-1B6FFF333F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F8ADD84-683C-1EF7-20F9-4C1BDFEA4B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971728"/>
              </p:ext>
            </p:extLst>
          </p:nvPr>
        </p:nvGraphicFramePr>
        <p:xfrm>
          <a:off x="3146107" y="1889217"/>
          <a:ext cx="6509385" cy="3993965"/>
        </p:xfrm>
        <a:graphic>
          <a:graphicData uri="http://schemas.openxmlformats.org/drawingml/2006/table">
            <a:tbl>
              <a:tblPr/>
              <a:tblGrid>
                <a:gridCol w="2169795">
                  <a:extLst>
                    <a:ext uri="{9D8B030D-6E8A-4147-A177-3AD203B41FA5}">
                      <a16:colId xmlns:a16="http://schemas.microsoft.com/office/drawing/2014/main" val="644906868"/>
                    </a:ext>
                  </a:extLst>
                </a:gridCol>
                <a:gridCol w="2169795">
                  <a:extLst>
                    <a:ext uri="{9D8B030D-6E8A-4147-A177-3AD203B41FA5}">
                      <a16:colId xmlns:a16="http://schemas.microsoft.com/office/drawing/2014/main" val="1987692577"/>
                    </a:ext>
                  </a:extLst>
                </a:gridCol>
                <a:gridCol w="2169795">
                  <a:extLst>
                    <a:ext uri="{9D8B030D-6E8A-4147-A177-3AD203B41FA5}">
                      <a16:colId xmlns:a16="http://schemas.microsoft.com/office/drawing/2014/main" val="3676316279"/>
                    </a:ext>
                  </a:extLst>
                </a:gridCol>
              </a:tblGrid>
              <a:tr h="798793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VENTURA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427777"/>
                  </a:ext>
                </a:extLst>
              </a:tr>
              <a:tr h="79879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8942647"/>
                  </a:ext>
                </a:extLst>
              </a:tr>
              <a:tr h="79879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47%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4063496"/>
                  </a:ext>
                </a:extLst>
              </a:tr>
              <a:tr h="79879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6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40%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88323736"/>
                  </a:ext>
                </a:extLst>
              </a:tr>
              <a:tr h="798793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</a:t>
                      </a:r>
                    </a:p>
                  </a:txBody>
                  <a:tcPr marL="108000" marR="13813" marT="9208" marB="9208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13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87%</a:t>
                      </a:r>
                    </a:p>
                  </a:txBody>
                  <a:tcPr marL="13813" marR="13813" marT="9208" marB="9208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3625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75683875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684030-71E6-EB5D-ABB8-82F6A9B1B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7B293CDA-00EF-8293-CA14-BF495F8AF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96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59967AC-3055-58A3-C21B-AB47D261AB42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ALAMEDA TIJUANA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035602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A2807-FAA5-5D7B-0B59-DDA7778049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53E6A2E7-1AD5-44B5-C154-368398801B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763652"/>
              </p:ext>
            </p:extLst>
          </p:nvPr>
        </p:nvGraphicFramePr>
        <p:xfrm>
          <a:off x="2868930" y="771671"/>
          <a:ext cx="7063740" cy="6229058"/>
        </p:xfrm>
        <a:graphic>
          <a:graphicData uri="http://schemas.openxmlformats.org/drawingml/2006/table">
            <a:tbl>
              <a:tblPr/>
              <a:tblGrid>
                <a:gridCol w="2354580">
                  <a:extLst>
                    <a:ext uri="{9D8B030D-6E8A-4147-A177-3AD203B41FA5}">
                      <a16:colId xmlns:a16="http://schemas.microsoft.com/office/drawing/2014/main" val="3908235508"/>
                    </a:ext>
                  </a:extLst>
                </a:gridCol>
                <a:gridCol w="2354580">
                  <a:extLst>
                    <a:ext uri="{9D8B030D-6E8A-4147-A177-3AD203B41FA5}">
                      <a16:colId xmlns:a16="http://schemas.microsoft.com/office/drawing/2014/main" val="2113213866"/>
                    </a:ext>
                  </a:extLst>
                </a:gridCol>
                <a:gridCol w="2354580">
                  <a:extLst>
                    <a:ext uri="{9D8B030D-6E8A-4147-A177-3AD203B41FA5}">
                      <a16:colId xmlns:a16="http://schemas.microsoft.com/office/drawing/2014/main" val="2032468203"/>
                    </a:ext>
                  </a:extLst>
                </a:gridCol>
              </a:tblGrid>
              <a:tr h="566278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ALAMEDA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689557"/>
                  </a:ext>
                </a:extLst>
              </a:tr>
              <a:tr h="56627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2890990"/>
                  </a:ext>
                </a:extLst>
              </a:tr>
              <a:tr h="56627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24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30%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205986"/>
                  </a:ext>
                </a:extLst>
              </a:tr>
              <a:tr h="56627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25%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6012998"/>
                  </a:ext>
                </a:extLst>
              </a:tr>
              <a:tr h="56627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14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18%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6794305"/>
                  </a:ext>
                </a:extLst>
              </a:tr>
              <a:tr h="56627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12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1415859"/>
                  </a:ext>
                </a:extLst>
              </a:tr>
              <a:tr h="56627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Tecnología y Electrónica</a:t>
                      </a:r>
                    </a:p>
                  </a:txBody>
                  <a:tcPr marL="108000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5%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5001613"/>
                  </a:ext>
                </a:extLst>
              </a:tr>
              <a:tr h="56627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Servicios y Oficinas</a:t>
                      </a:r>
                    </a:p>
                  </a:txBody>
                  <a:tcPr marL="108000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4%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0056908"/>
                  </a:ext>
                </a:extLst>
              </a:tr>
              <a:tr h="56627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Entretenimiento y Cultura</a:t>
                      </a:r>
                    </a:p>
                  </a:txBody>
                  <a:tcPr marL="108000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3%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7234649"/>
                  </a:ext>
                </a:extLst>
              </a:tr>
              <a:tr h="56627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Hogar y Muebles</a:t>
                      </a:r>
                    </a:p>
                  </a:txBody>
                  <a:tcPr marL="108000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1%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4567162"/>
                  </a:ext>
                </a:extLst>
              </a:tr>
              <a:tr h="56627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 </a:t>
                      </a:r>
                    </a:p>
                  </a:txBody>
                  <a:tcPr marL="108000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80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100%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289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4515930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3BE7-4C0C-C835-4F1C-8F995AC7FC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A6FF1367-352A-C94E-E226-E876EEDD5D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856246"/>
              </p:ext>
            </p:extLst>
          </p:nvPr>
        </p:nvGraphicFramePr>
        <p:xfrm>
          <a:off x="2868930" y="1904227"/>
          <a:ext cx="7063740" cy="3963946"/>
        </p:xfrm>
        <a:graphic>
          <a:graphicData uri="http://schemas.openxmlformats.org/drawingml/2006/table">
            <a:tbl>
              <a:tblPr/>
              <a:tblGrid>
                <a:gridCol w="2354580">
                  <a:extLst>
                    <a:ext uri="{9D8B030D-6E8A-4147-A177-3AD203B41FA5}">
                      <a16:colId xmlns:a16="http://schemas.microsoft.com/office/drawing/2014/main" val="3908235508"/>
                    </a:ext>
                  </a:extLst>
                </a:gridCol>
                <a:gridCol w="2354580">
                  <a:extLst>
                    <a:ext uri="{9D8B030D-6E8A-4147-A177-3AD203B41FA5}">
                      <a16:colId xmlns:a16="http://schemas.microsoft.com/office/drawing/2014/main" val="2113213866"/>
                    </a:ext>
                  </a:extLst>
                </a:gridCol>
                <a:gridCol w="2354580">
                  <a:extLst>
                    <a:ext uri="{9D8B030D-6E8A-4147-A177-3AD203B41FA5}">
                      <a16:colId xmlns:a16="http://schemas.microsoft.com/office/drawing/2014/main" val="2032468203"/>
                    </a:ext>
                  </a:extLst>
                </a:gridCol>
              </a:tblGrid>
              <a:tr h="566278">
                <a:tc gridSpan="3">
                  <a:txBody>
                    <a:bodyPr/>
                    <a:lstStyle/>
                    <a:p>
                      <a:pPr algn="ctr" rtl="0" fontAlgn="b"/>
                      <a:r>
                        <a:rPr lang="es-MX" sz="2400" dirty="0">
                          <a:effectLst/>
                          <a:latin typeface="Lato Hairline" panose="020F0202020204030203" pitchFamily="34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PLAZA ALAMEDA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0689557"/>
                  </a:ext>
                </a:extLst>
              </a:tr>
              <a:tr h="56627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Categoría</a:t>
                      </a:r>
                    </a:p>
                  </a:txBody>
                  <a:tcPr marL="108000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Cantidad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b="1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%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2890990"/>
                  </a:ext>
                </a:extLst>
              </a:tr>
              <a:tr h="56627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Alimentos y Bebidas</a:t>
                      </a:r>
                    </a:p>
                  </a:txBody>
                  <a:tcPr marL="108000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24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30%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84205986"/>
                  </a:ext>
                </a:extLst>
              </a:tr>
              <a:tr h="56627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Ropa y Moda</a:t>
                      </a:r>
                    </a:p>
                  </a:txBody>
                  <a:tcPr marL="108000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20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25%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6012998"/>
                  </a:ext>
                </a:extLst>
              </a:tr>
              <a:tr h="56627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Medicina</a:t>
                      </a:r>
                    </a:p>
                  </a:txBody>
                  <a:tcPr marL="108000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14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18%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6794305"/>
                  </a:ext>
                </a:extLst>
              </a:tr>
              <a:tr h="56627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Salud y Belleza</a:t>
                      </a:r>
                    </a:p>
                  </a:txBody>
                  <a:tcPr marL="108000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12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15%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1415859"/>
                  </a:ext>
                </a:extLst>
              </a:tr>
              <a:tr h="566278">
                <a:tc>
                  <a:txBody>
                    <a:bodyPr/>
                    <a:lstStyle/>
                    <a:p>
                      <a:pPr algn="l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Total </a:t>
                      </a:r>
                    </a:p>
                  </a:txBody>
                  <a:tcPr marL="108000" marR="7592" marT="5061" marB="506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70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1400" dirty="0">
                          <a:effectLst/>
                          <a:latin typeface="Roboto Thin" panose="02000000000000000000" pitchFamily="2" charset="0"/>
                          <a:ea typeface="Roboto Thin" panose="02000000000000000000" pitchFamily="2" charset="0"/>
                          <a:cs typeface="Roboto Thin" panose="02000000000000000000" pitchFamily="2" charset="0"/>
                        </a:rPr>
                        <a:t>88%</a:t>
                      </a:r>
                    </a:p>
                  </a:txBody>
                  <a:tcPr marL="7592" marR="7592" marT="5061" marB="5061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5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289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70084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4C875F-3D70-8542-8995-3831D582AD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35222AB7-8447-03B3-ED8D-4CFE32A3B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99</a:t>
            </a:fld>
            <a:endParaRPr lang="en-U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1FA79B2-1FC7-96B3-0CED-D2CA56A49348}"/>
              </a:ext>
            </a:extLst>
          </p:cNvPr>
          <p:cNvSpPr txBox="1"/>
          <p:nvPr/>
        </p:nvSpPr>
        <p:spPr bwMode="auto">
          <a:xfrm>
            <a:off x="0" y="3050768"/>
            <a:ext cx="12801599" cy="1670866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15782" tIns="57892" rIns="115782" bIns="57892" rtlCol="0" anchor="ctr">
            <a:spAutoFit/>
          </a:bodyPr>
          <a:lstStyle/>
          <a:p>
            <a:pPr indent="-654529" algn="ctr" defTabSz="423605">
              <a:lnSpc>
                <a:spcPct val="70000"/>
              </a:lnSpc>
            </a:pPr>
            <a:r>
              <a:rPr lang="es-ES_tradnl" sz="7200" cap="all" dirty="0">
                <a:solidFill>
                  <a:prstClr val="black"/>
                </a:solidFill>
                <a:latin typeface="Lato Hairline" panose="020F0202020204030203" pitchFamily="34" charset="77"/>
                <a:ea typeface="Roboto" pitchFamily="2" charset="0"/>
              </a:rPr>
              <a:t>PLAZA</a:t>
            </a:r>
          </a:p>
          <a:p>
            <a:pPr indent="-654529" algn="ctr" defTabSz="423605">
              <a:lnSpc>
                <a:spcPct val="70000"/>
              </a:lnSpc>
            </a:pPr>
            <a:r>
              <a:rPr lang="es-ES_tradnl" sz="7200" b="1" cap="all" dirty="0">
                <a:solidFill>
                  <a:prstClr val="black"/>
                </a:solidFill>
                <a:latin typeface="Lato" panose="020F0202020204030203" pitchFamily="34" charset="77"/>
                <a:ea typeface="Roboto" pitchFamily="2" charset="0"/>
              </a:rPr>
              <a:t>404</a:t>
            </a:r>
            <a:endParaRPr lang="es-ES_tradnl" sz="7200" b="1" cap="all" dirty="0">
              <a:solidFill>
                <a:srgbClr val="FF0000"/>
              </a:solidFill>
              <a:latin typeface="Lato" panose="020F0202020204030203" pitchFamily="34" charset="77"/>
              <a:ea typeface="Roboto Th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29480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 2007 - 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12370</TotalTime>
  <Words>4030</Words>
  <Application>Microsoft Office PowerPoint</Application>
  <PresentationFormat>Personalizado</PresentationFormat>
  <Paragraphs>2233</Paragraphs>
  <Slides>113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113</vt:i4>
      </vt:variant>
    </vt:vector>
  </HeadingPairs>
  <TitlesOfParts>
    <vt:vector size="122" baseType="lpstr">
      <vt:lpstr>Aptos</vt:lpstr>
      <vt:lpstr>Arial</vt:lpstr>
      <vt:lpstr>Lato</vt:lpstr>
      <vt:lpstr>Lato Hairline</vt:lpstr>
      <vt:lpstr>Playfair Display</vt:lpstr>
      <vt:lpstr>Roboto Lt</vt:lpstr>
      <vt:lpstr>Roboto Th</vt:lpstr>
      <vt:lpstr>Roboto Thin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Patricia Acosta</dc:creator>
  <cp:lastModifiedBy>julio olaf gonzalez guzman</cp:lastModifiedBy>
  <cp:revision>179</cp:revision>
  <dcterms:created xsi:type="dcterms:W3CDTF">2024-08-19T18:58:59Z</dcterms:created>
  <dcterms:modified xsi:type="dcterms:W3CDTF">2025-03-12T19:48:10Z</dcterms:modified>
</cp:coreProperties>
</file>