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89" r:id="rId5"/>
    <p:sldId id="291" r:id="rId6"/>
    <p:sldId id="294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A82"/>
    <a:srgbClr val="DC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A4072-F399-413B-8777-7B5C51B80397}" v="178" dt="2025-02-20T19:35:51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58"/>
  </p:normalViewPr>
  <p:slideViewPr>
    <p:cSldViewPr snapToGrid="0">
      <p:cViewPr varScale="1">
        <p:scale>
          <a:sx n="116" d="100"/>
          <a:sy n="116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0D102-939A-7A82-5917-10ADC4C6E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1A2398-64BB-226C-DC54-312375E1B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3C9CB0-AA7C-2930-9CA9-2B767E34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5922E4-8C30-0238-E1C8-1C5338C1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05903D-DF02-31F3-6985-1582EA9DF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136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D39CF-1F46-6036-3660-17FF091C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608331-1E28-46C0-A7D4-607EABABF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3EE33C-894F-84BE-83AD-BAC3AC648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08FACA-2D1E-B825-DCCB-5951D02FE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9C95D4-2EDA-0FFB-61F3-3E7C5389D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1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F592B0-6877-C18D-BB17-DD4E99301D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FC7873-413C-0A96-5829-39C2401C3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CF5F6D-C625-714B-1A59-34F22620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477CB7-E39E-7A31-4974-72926E4E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EFDEA7-DEAE-5F17-7D11-3360332B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69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55E46-8AEE-BE4A-F5A1-7516A4908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A1B5A4-73A2-1575-B71F-C51C23A98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A557BF-2359-CF9D-7C61-40056DE2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D861BC-F09F-BC63-37D1-429D249F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26F96E-F725-CD7E-DD41-253C78C4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521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2BD57-8694-8943-97ED-BEA73F3A6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2F6330-CAA8-D4C8-9BAD-EECA8C89E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69C8A9-7EDB-07C3-33C0-6D168718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C552F9-C1C3-23BD-EFBC-F006CE04E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A9E458-01C9-9AB7-EC4E-65C022FBF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707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FA196-0235-396E-6FE2-D0B7979AE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D1EC1B-DA4E-D9EC-2DC4-73F70A4C3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8FD82B-03BA-FB77-6599-7AA9940D0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D2113B-FDD2-F815-0C6A-E1F9256BC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97DF9B-F042-958D-1D47-9E3DA69EA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4ABF08-4973-F3B7-2C91-4EC487E6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615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7D6CD-A409-FC20-E753-08C2FA6DF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C9D60A-B77B-BBB4-F098-0056F813F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D9CB88-2D09-8AB9-9E5B-D6826B8D1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70C7895-7F67-A048-E226-A211CBB9C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F64F0E-3043-0C07-C804-644E38CEE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FB4A89-CEC0-1271-D60F-FC7949A1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4DEB6A-8E38-E204-7AE9-051C76D2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BC8F004-E354-DDFD-2FDC-F7B2A58F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276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7C85E-E2A0-0CDC-199A-ACF83E84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395350-7C63-D737-09BA-B1384590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B667B7E-FEB6-DFB4-FD81-BEB82BC7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3C27939-1BAC-1B5B-FD4D-84802D86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43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C88D3ED-44F7-648C-1DC7-DA56E6766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031461-957A-4211-053D-35AA94A96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0CA0F8-3AB1-A2C0-CF23-B294ADFA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14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9B5CB-4EFB-A729-D176-3CA99134F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AD5C98-EECA-CAA5-6256-1A276EB14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8FA5BB-4C0D-586C-1EBC-13B4E875E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49E3A4-5E5B-CA87-6C40-4F558C2B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EFBD11-BBBF-4105-49B4-717FA4FA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618458-8765-1702-B440-45CBB23BC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913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DAD7F-1C31-D7ED-EBD8-BF022E67A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8DE248-206E-25C6-0752-F9A67DF58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D5B084-5058-3CCD-C660-A3653FBC0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0D3C62-0406-73E9-75BC-1603C978D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E6DDF0-A664-3AC9-879A-C6461974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D7895F-79E6-62ED-0226-E1C7FD3B5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23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36C1D4-23DB-B225-AB7C-39B7DF1E1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7B7F40-484F-ECBA-9760-0068C3C7D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79C1C8-E417-089D-92CF-796193689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341BFF-6B26-493D-9F9E-89A60BE32234}" type="datetimeFigureOut">
              <a:rPr lang="es-MX" smtClean="0"/>
              <a:t>13/03/25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258BBC-34C5-F5F6-A7C9-ADA338B52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A0614-D97D-5F20-8F0C-FF365D27C1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62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5B01835-8C47-C005-32D0-40C77904781C}"/>
              </a:ext>
            </a:extLst>
          </p:cNvPr>
          <p:cNvSpPr txBox="1"/>
          <p:nvPr/>
        </p:nvSpPr>
        <p:spPr bwMode="auto">
          <a:xfrm>
            <a:off x="-304800" y="2862712"/>
            <a:ext cx="12801599" cy="113257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/>
            <a:r>
              <a:rPr lang="es-ES_tradnl" sz="66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Analítica oceánica</a:t>
            </a:r>
            <a:endParaRPr lang="es-ES_tradnl" sz="6600" cap="all" dirty="0">
              <a:solidFill>
                <a:srgbClr val="FF0000"/>
              </a:solidFill>
              <a:latin typeface="Lato Hairline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238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D0704-FAF5-6178-8793-8CE36A4F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5D958BE-D6BB-D43B-3DAA-97143100FD06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RESUMEN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20FB1CD2-F0F0-03D2-30FB-2E9DD5285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455814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2200" dirty="0">
                <a:latin typeface="Roboto Th "/>
              </a:rPr>
              <a:t>La base de datos cuenta con información de </a:t>
            </a:r>
            <a:r>
              <a:rPr lang="es-ES" sz="2200" b="1" dirty="0">
                <a:latin typeface="Roboto Th "/>
              </a:rPr>
              <a:t>49 clientes</a:t>
            </a:r>
            <a:r>
              <a:rPr lang="es-ES" sz="2200" dirty="0">
                <a:latin typeface="Roboto Th "/>
              </a:rPr>
              <a:t>, con un total de </a:t>
            </a:r>
            <a:r>
              <a:rPr lang="es-ES" sz="2200" b="1" dirty="0">
                <a:latin typeface="Roboto Th "/>
              </a:rPr>
              <a:t>56 variables</a:t>
            </a:r>
            <a:r>
              <a:rPr lang="es-ES" sz="2200" dirty="0">
                <a:latin typeface="Roboto Th "/>
              </a:rPr>
              <a:t>. Sin embargo, la calidad y cobertura de los datos presenta algunas áreas de oportunidad que deben ser atendidas para mejorar su utilidad en los análisis y la toma de decisiones. </a:t>
            </a:r>
          </a:p>
          <a:p>
            <a:endParaRPr lang="es-ES" sz="2200" dirty="0">
              <a:latin typeface="Roboto Th "/>
            </a:endParaRPr>
          </a:p>
          <a:p>
            <a:pPr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Cobertura general de datos: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54.6% </a:t>
            </a:r>
            <a:r>
              <a:rPr lang="es-ES" sz="2200" dirty="0">
                <a:latin typeface="Roboto Th" pitchFamily="2" charset="0"/>
                <a:ea typeface="Roboto Th" pitchFamily="2" charset="0"/>
              </a:rPr>
              <a:t>están </a:t>
            </a:r>
            <a:r>
              <a:rPr lang="es-ES" sz="2200" b="1" dirty="0">
                <a:latin typeface="Roboto Th "/>
              </a:rPr>
              <a:t>completos.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46.4% </a:t>
            </a:r>
            <a:r>
              <a:rPr lang="es-ES" sz="2200" dirty="0">
                <a:latin typeface="Roboto Th" pitchFamily="2" charset="0"/>
                <a:ea typeface="Roboto Th" pitchFamily="2" charset="0"/>
              </a:rPr>
              <a:t>están</a:t>
            </a:r>
            <a:r>
              <a:rPr lang="es-ES" sz="2200" b="1" dirty="0">
                <a:latin typeface="Roboto Th "/>
              </a:rPr>
              <a:t> faltantes.</a:t>
            </a:r>
          </a:p>
          <a:p>
            <a:pPr marL="742950" lvl="1" indent="-285750">
              <a:buFont typeface="+mj-lt"/>
              <a:buAutoNum type="arabicPeriod"/>
            </a:pPr>
            <a:endParaRPr lang="es-ES" sz="2200" dirty="0">
              <a:latin typeface="Roboto Th "/>
            </a:endParaRPr>
          </a:p>
          <a:p>
            <a:pPr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Análisis por sección de datos: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Datos del Cliente:</a:t>
            </a:r>
            <a:r>
              <a:rPr lang="es-ES" sz="2200" dirty="0">
                <a:latin typeface="Roboto Th "/>
              </a:rPr>
              <a:t> Solo el </a:t>
            </a:r>
            <a:r>
              <a:rPr lang="es-ES" sz="2200" b="1" dirty="0">
                <a:latin typeface="Roboto Th "/>
              </a:rPr>
              <a:t>40% están completos</a:t>
            </a:r>
            <a:r>
              <a:rPr lang="es-ES" sz="2200" dirty="0">
                <a:latin typeface="Roboto Th "/>
              </a:rPr>
              <a:t>, mientras que el </a:t>
            </a:r>
            <a:r>
              <a:rPr lang="es-ES" sz="2200" b="1" dirty="0">
                <a:latin typeface="Roboto Th "/>
              </a:rPr>
              <a:t>60% está faltante</a:t>
            </a:r>
            <a:r>
              <a:rPr lang="es-ES" sz="2200" dirty="0">
                <a:latin typeface="Roboto Th 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Historial Comercial:</a:t>
            </a:r>
            <a:r>
              <a:rPr lang="es-ES" sz="2200" dirty="0">
                <a:latin typeface="Roboto Th "/>
              </a:rPr>
              <a:t> Un </a:t>
            </a:r>
            <a:r>
              <a:rPr lang="es-ES" sz="2200" b="1" dirty="0">
                <a:latin typeface="Roboto Th "/>
              </a:rPr>
              <a:t>93.8% están completos.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Seguimiento al Cliente:</a:t>
            </a:r>
            <a:r>
              <a:rPr lang="es-ES" sz="2200" dirty="0">
                <a:latin typeface="Roboto Th "/>
              </a:rPr>
              <a:t> Solo el </a:t>
            </a:r>
            <a:r>
              <a:rPr lang="es-ES" sz="2200" b="1" dirty="0">
                <a:latin typeface="Roboto Th "/>
              </a:rPr>
              <a:t>48.5% están completos</a:t>
            </a:r>
            <a:r>
              <a:rPr lang="es-ES" sz="2200" dirty="0">
                <a:latin typeface="Roboto Th "/>
              </a:rPr>
              <a:t>, con un </a:t>
            </a:r>
            <a:r>
              <a:rPr lang="es-ES" sz="2200" b="1" dirty="0">
                <a:latin typeface="Roboto Th "/>
              </a:rPr>
              <a:t>51.5% faltante</a:t>
            </a:r>
            <a:r>
              <a:rPr lang="es-ES" sz="2200" dirty="0">
                <a:latin typeface="Roboto Th "/>
              </a:rPr>
              <a:t>.</a:t>
            </a:r>
          </a:p>
          <a:p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F06D030D-93D3-0361-3E95-2F0C4958E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Registro de clientes en diferentes partes del proceso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46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CB41902-AAD4-A02F-0063-11C3158B651F}"/>
              </a:ext>
            </a:extLst>
          </p:cNvPr>
          <p:cNvSpPr txBox="1"/>
          <p:nvPr/>
        </p:nvSpPr>
        <p:spPr bwMode="auto">
          <a:xfrm>
            <a:off x="59639" y="-140903"/>
            <a:ext cx="4898148" cy="11708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200" kern="1200" dirty="0">
                <a:latin typeface="Lato Hairline" panose="020F0202020204030203" pitchFamily="34" charset="77"/>
                <a:ea typeface="Roboto Th" pitchFamily="2" charset="0"/>
                <a:cs typeface="+mj-cs"/>
              </a:rPr>
              <a:t>ESTRUCTURA SUGERIDA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2800" i="1" kern="1200" dirty="0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Datos del </a:t>
            </a:r>
            <a:r>
              <a:rPr lang="en-US" sz="2800" i="1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c</a:t>
            </a:r>
            <a:r>
              <a:rPr lang="en-US" sz="2800" i="1" kern="1200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liente</a:t>
            </a:r>
            <a:endParaRPr lang="en-US" sz="2800" i="1" kern="1200" dirty="0">
              <a:solidFill>
                <a:srgbClr val="FF0000"/>
              </a:solidFill>
              <a:latin typeface="Playfair Display" pitchFamily="2" charset="77"/>
              <a:ea typeface="+mj-ea"/>
              <a:cs typeface="+mj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3CBC546-A5AB-C611-F12C-1EF9D82CF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30" y="1014375"/>
            <a:ext cx="4084366" cy="565175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EF3D5A8-C843-3C92-1349-EF6822C7D6DA}"/>
              </a:ext>
            </a:extLst>
          </p:cNvPr>
          <p:cNvSpPr txBox="1"/>
          <p:nvPr/>
        </p:nvSpPr>
        <p:spPr bwMode="auto">
          <a:xfrm>
            <a:off x="5664819" y="5500"/>
            <a:ext cx="5683408" cy="100887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36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87ACD41F-2726-CF3E-74F4-E765BC366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2169" y="1054849"/>
            <a:ext cx="6848708" cy="603547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 Segmentación de clientes para estrategias de marketing personalizadas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dirty="0">
                <a:latin typeface="Roboto Th "/>
              </a:rPr>
              <a:t>Permite enviar campañas de marketing más efectivas y personalizadas, como promociones en tratamientos, contenido educativo o recordatorios de seguimiento.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 Modelo predictivo para identificar riesgo de abandono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</a:t>
            </a:r>
            <a:r>
              <a:rPr lang="es-ES" sz="1800" b="1" dirty="0">
                <a:latin typeface="Roboto Th "/>
              </a:rPr>
              <a:t>acciones preventivas</a:t>
            </a:r>
            <a:r>
              <a:rPr lang="es-ES" sz="1800" dirty="0">
                <a:latin typeface="Roboto Th "/>
              </a:rPr>
              <a:t>, como seguimiento proactivo, descuentos en sesiones o intervenciones personalizadas antes de que el cliente abandone el programa.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Optimización de servicios con análisis de perfiles de clientes</a:t>
            </a:r>
            <a:endParaRPr lang="es-ES" sz="1800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invertir en los tratamientos más solicitados, capacitar mejor al personal y mejorar la experiencia del cliente.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Programas de referidos basados en contactos de emergencia y red de apoyo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Aumenta la captación de nuevos clientes de manera orgánica y refuerza la lealtad de los clientes actuales.</a:t>
            </a:r>
          </a:p>
          <a:p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019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AFD58E-F438-4B4A-37FE-C21914F29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26C0AD5-2322-7C66-E9E5-9B810BAB6FB7}"/>
              </a:ext>
            </a:extLst>
          </p:cNvPr>
          <p:cNvSpPr txBox="1"/>
          <p:nvPr/>
        </p:nvSpPr>
        <p:spPr bwMode="auto">
          <a:xfrm>
            <a:off x="183821" y="-547244"/>
            <a:ext cx="5568671" cy="16536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200" kern="1200" dirty="0">
                <a:latin typeface="Lato Hairline" panose="020F0202020204030203" pitchFamily="34" charset="77"/>
                <a:ea typeface="Roboto Th" pitchFamily="2" charset="0"/>
                <a:cs typeface="+mj-cs"/>
              </a:rPr>
              <a:t>ESTRUCTURA SUGERIDA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2800" i="1" kern="1200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Historial</a:t>
            </a:r>
            <a:r>
              <a:rPr lang="en-US" sz="2800" i="1" kern="1200" dirty="0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c</a:t>
            </a:r>
            <a:r>
              <a:rPr lang="en-US" sz="2800" i="1" kern="1200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omercial</a:t>
            </a:r>
            <a:r>
              <a:rPr lang="en-US" sz="2800" i="1" kern="1200" dirty="0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 del </a:t>
            </a:r>
            <a:r>
              <a:rPr lang="en-US" sz="2800" i="1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c</a:t>
            </a:r>
            <a:r>
              <a:rPr lang="en-US" sz="2800" i="1" kern="1200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liente</a:t>
            </a:r>
            <a:endParaRPr lang="en-US" sz="2800" i="1" kern="1200" dirty="0">
              <a:solidFill>
                <a:srgbClr val="FF0000"/>
              </a:solidFill>
              <a:latin typeface="Playfair Display" pitchFamily="2" charset="77"/>
              <a:ea typeface="+mj-ea"/>
              <a:cs typeface="+mj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F9FA498-8272-F797-D71F-D10ABA47D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06" y="1281470"/>
            <a:ext cx="5694884" cy="523410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BC40548-37A0-5EA4-2E74-A6FC051DAC42}"/>
              </a:ext>
            </a:extLst>
          </p:cNvPr>
          <p:cNvSpPr txBox="1"/>
          <p:nvPr/>
        </p:nvSpPr>
        <p:spPr bwMode="auto">
          <a:xfrm>
            <a:off x="6468441" y="97540"/>
            <a:ext cx="5192599" cy="100887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36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15CE6DB6-74CE-4456-423C-50DA37C31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098" y="1203955"/>
            <a:ext cx="5506845" cy="538914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Análisis de flujo de caja y predicción de ingresos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</a:t>
            </a:r>
            <a:r>
              <a:rPr lang="es-ES" sz="1800" b="1" dirty="0">
                <a:latin typeface="Roboto Th "/>
              </a:rPr>
              <a:t>anticipar fluctuaciones en el flujo de caja</a:t>
            </a:r>
            <a:r>
              <a:rPr lang="es-ES" sz="1800" dirty="0">
                <a:latin typeface="Roboto Th "/>
              </a:rPr>
              <a:t>, asegurando que haya suficiente liquidez para cubrir costos operativos y planificar inversiones.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Identificación de clientes con alto riesgo de deuda y optimización de cobros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Se pueden diseñar estrategias de </a:t>
            </a:r>
            <a:r>
              <a:rPr lang="es-ES" sz="1800" b="1" dirty="0">
                <a:latin typeface="Roboto Th "/>
              </a:rPr>
              <a:t>cobranza personalizada</a:t>
            </a:r>
            <a:r>
              <a:rPr lang="es-ES" sz="1800" dirty="0">
                <a:latin typeface="Roboto Th "/>
              </a:rPr>
              <a:t> (recordatorios automatizados, renegociación de pagos, incentivos por pago puntual) y reducir la cartera vencida.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Optimización de estrategias de financiamiento y límite de crédito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ofrecer </a:t>
            </a:r>
            <a:r>
              <a:rPr lang="es-ES" sz="1800" b="1" dirty="0">
                <a:latin typeface="Roboto Th "/>
              </a:rPr>
              <a:t>planes de financiamiento más rentables</a:t>
            </a:r>
            <a:r>
              <a:rPr lang="es-ES" sz="1800" dirty="0">
                <a:latin typeface="Roboto Th "/>
              </a:rPr>
              <a:t> y reducir el riesgo de impago, asegurando que el centro no pierda dinero en créditos incobrables.</a:t>
            </a:r>
          </a:p>
        </p:txBody>
      </p:sp>
    </p:spTree>
    <p:extLst>
      <p:ext uri="{BB962C8B-B14F-4D97-AF65-F5344CB8AC3E}">
        <p14:creationId xmlns:p14="http://schemas.microsoft.com/office/powerpoint/2010/main" val="207573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670774-4C72-1570-2597-6835112B6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2B1F7C-A896-C312-AC2F-6BDE2575D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612" y="1226098"/>
            <a:ext cx="3148314" cy="555631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6688771-BFC3-7A8A-0728-6373D7A02925}"/>
              </a:ext>
            </a:extLst>
          </p:cNvPr>
          <p:cNvSpPr txBox="1"/>
          <p:nvPr/>
        </p:nvSpPr>
        <p:spPr bwMode="auto">
          <a:xfrm>
            <a:off x="5505150" y="141639"/>
            <a:ext cx="6508766" cy="100887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36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</a:t>
            </a:r>
          </a:p>
          <a:p>
            <a:pPr algn="ctr" defTabSz="615748">
              <a:lnSpc>
                <a:spcPct val="80000"/>
              </a:lnSpc>
              <a:defRPr/>
            </a:pPr>
            <a:r>
              <a:rPr lang="es-ES_tradnl" sz="36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9D88CF08-5478-DF94-CA9E-5950128EF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439" y="1150514"/>
            <a:ext cx="6950784" cy="508136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Modelos predictivos para identificar clientes con mayor probabilidad de compra </a:t>
            </a:r>
            <a:r>
              <a:rPr lang="es-ES" sz="1800" b="1" i="1" dirty="0">
                <a:latin typeface="Roboto Th "/>
              </a:rPr>
              <a:t>(</a:t>
            </a:r>
            <a:r>
              <a:rPr lang="es-ES" sz="1800" i="1" dirty="0">
                <a:latin typeface="Playfair Display" pitchFamily="2" charset="77"/>
              </a:rPr>
              <a:t>Optimización de procesos y ventas</a:t>
            </a:r>
            <a:r>
              <a:rPr lang="es-ES" sz="1800" b="1" i="1" dirty="0">
                <a:latin typeface="Roboto Th "/>
              </a:rPr>
              <a:t>)</a:t>
            </a:r>
            <a:endParaRPr lang="es-ES" sz="18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Priorizar el esfuerzo del equipo de ventas en clientes con mayor probabilidad de conversión, optimizando el tiempo de los asesores.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Optimización:</a:t>
            </a:r>
            <a:r>
              <a:rPr lang="es-ES" sz="1800" dirty="0">
                <a:latin typeface="Roboto Th "/>
              </a:rPr>
              <a:t> Automatizar recordatorios y seguimientos estratégicos basados en la probabilidad de cierre de venta.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Automatización y reducción de tiempos en el proceso de ventas </a:t>
            </a:r>
            <a:r>
              <a:rPr lang="es-ES" sz="1800" b="1" i="1" dirty="0">
                <a:latin typeface="Roboto Th "/>
              </a:rPr>
              <a:t>(</a:t>
            </a:r>
            <a:r>
              <a:rPr lang="es-ES" sz="1800" i="1" dirty="0">
                <a:latin typeface="Playfair Display" pitchFamily="2" charset="77"/>
              </a:rPr>
              <a:t>Optimización de procesos y administración</a:t>
            </a:r>
            <a:r>
              <a:rPr lang="es-ES" sz="1800" b="1" i="1" dirty="0">
                <a:latin typeface="Roboto Th "/>
              </a:rPr>
              <a:t>)</a:t>
            </a:r>
            <a:endParaRPr lang="es-ES" sz="18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Reducir el tiempo de respuesta a clientes, mejorar la experiencia y cerrar más ventas en menos tiempo.</a:t>
            </a:r>
          </a:p>
          <a:p>
            <a:pPr marL="228600" indent="-228600">
              <a:buFont typeface="+mj-lt"/>
              <a:buAutoNum type="arabicPeriod"/>
            </a:pPr>
            <a:r>
              <a:rPr lang="es-ES" sz="1800" b="1" dirty="0">
                <a:latin typeface="Roboto Th "/>
              </a:rPr>
              <a:t> Segmentación de clientes para estrategias de ventas personalizadas </a:t>
            </a:r>
            <a:r>
              <a:rPr lang="es-ES" sz="1800" b="1" i="1" dirty="0">
                <a:latin typeface="Roboto Th "/>
              </a:rPr>
              <a:t>(</a:t>
            </a:r>
            <a:r>
              <a:rPr lang="es-ES" sz="1800" i="1" dirty="0">
                <a:latin typeface="Playfair Display" pitchFamily="2" charset="77"/>
              </a:rPr>
              <a:t>Administración y ventas</a:t>
            </a:r>
            <a:r>
              <a:rPr lang="es-ES" sz="1800" b="1" i="1" dirty="0">
                <a:latin typeface="Roboto Th "/>
              </a:rPr>
              <a:t>)</a:t>
            </a:r>
            <a:endParaRPr lang="es-ES" sz="18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800" b="1" dirty="0">
                <a:latin typeface="Roboto Th "/>
              </a:rPr>
              <a:t>Beneficio:</a:t>
            </a:r>
            <a:r>
              <a:rPr lang="es-ES" sz="1800" dirty="0">
                <a:latin typeface="Roboto Th "/>
              </a:rPr>
              <a:t> Permite enviar campañas de ventas y promociones específicas para cada grupo, aumentando la tasa de conversión y retención.</a:t>
            </a:r>
            <a:endParaRPr lang="es-ES" sz="1100" dirty="0"/>
          </a:p>
          <a:p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C1B51D0-72BC-1F2F-EBCF-B39EE4E477FD}"/>
              </a:ext>
            </a:extLst>
          </p:cNvPr>
          <p:cNvSpPr txBox="1"/>
          <p:nvPr/>
        </p:nvSpPr>
        <p:spPr bwMode="auto">
          <a:xfrm>
            <a:off x="-189828" y="-540455"/>
            <a:ext cx="5568671" cy="16536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200" kern="1200" dirty="0">
                <a:latin typeface="Lato Hairline" panose="020F0202020204030203" pitchFamily="34" charset="77"/>
                <a:ea typeface="Roboto Th" pitchFamily="2" charset="0"/>
                <a:cs typeface="+mj-cs"/>
              </a:rPr>
              <a:t>ESTRUCTURA SUGERIDA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2800" i="1" kern="1200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Seguimiento</a:t>
            </a:r>
            <a:r>
              <a:rPr lang="en-US" sz="2800" i="1" kern="1200" dirty="0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 del </a:t>
            </a:r>
            <a:r>
              <a:rPr lang="en-US" sz="2800" i="1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c</a:t>
            </a:r>
            <a:r>
              <a:rPr lang="en-US" sz="2800" i="1" kern="1200" dirty="0" err="1">
                <a:solidFill>
                  <a:srgbClr val="FF0000"/>
                </a:solidFill>
                <a:latin typeface="Playfair Display" pitchFamily="2" charset="77"/>
                <a:ea typeface="+mj-ea"/>
                <a:cs typeface="+mj-cs"/>
              </a:rPr>
              <a:t>liente</a:t>
            </a:r>
            <a:endParaRPr lang="en-US" sz="2800" i="1" kern="1200" dirty="0">
              <a:solidFill>
                <a:srgbClr val="FF0000"/>
              </a:solidFill>
              <a:latin typeface="Playfair Display" pitchFamily="2" charset="77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7754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6EC24-F60A-9062-3BAD-F1724F959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BB562D-3C6D-91CB-1EE1-8E7F900A86C4}"/>
              </a:ext>
            </a:extLst>
          </p:cNvPr>
          <p:cNvSpPr txBox="1"/>
          <p:nvPr/>
        </p:nvSpPr>
        <p:spPr bwMode="auto">
          <a:xfrm>
            <a:off x="14697" y="368339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PLATAFORMAS SUGERIDAS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1A985405-9DB6-4D90-F23E-6CD3F78B4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369637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740664" algn="l" rtl="0" eaLnBrk="0" latinLnBrk="0" hangingPunc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Plataforma más efectiva para el seguimiento de ventas</a:t>
            </a:r>
            <a:endParaRPr lang="es-ES" sz="2200" b="1" dirty="0">
              <a:solidFill>
                <a:srgbClr val="000000"/>
              </a:solidFill>
              <a:latin typeface="Roboto Th "/>
            </a:endParaRPr>
          </a:p>
          <a:p>
            <a:pPr marL="1088136" indent="-347472" algn="l" rtl="0" eaLnBrk="0" latinLnBrk="0" hangingPunct="0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HubSpot CRM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: Excelente para administrar el pipeline de ventas, realizar seguimientos y asignar clientes a asesores.</a:t>
            </a:r>
          </a:p>
          <a:p>
            <a:pPr marL="740664" algn="l" rtl="0" eaLnBrk="0" latinLnBrk="0" hangingPunc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Mejor herramienta para recopilar información del cliente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 err="1">
                <a:solidFill>
                  <a:srgbClr val="000000"/>
                </a:solidFill>
                <a:effectLst/>
                <a:latin typeface="Roboto Th "/>
              </a:rPr>
              <a:t>Airtable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: Ideal para crear un </a:t>
            </a: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registro organizado y flexible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 de datos de clientes.</a:t>
            </a:r>
          </a:p>
          <a:p>
            <a:pPr marL="857250" lvl="2" indent="0"/>
            <a:endParaRPr lang="es-ES" sz="2200" dirty="0">
              <a:solidFill>
                <a:srgbClr val="000000"/>
              </a:solidFill>
              <a:effectLst/>
              <a:latin typeface="Roboto Th "/>
            </a:endParaRPr>
          </a:p>
          <a:p>
            <a:pPr marL="857250" lvl="2" inden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Salesforce </a:t>
            </a:r>
            <a:r>
              <a:rPr lang="es-ES" sz="2200" b="1" dirty="0" err="1">
                <a:solidFill>
                  <a:srgbClr val="000000"/>
                </a:solidFill>
                <a:effectLst/>
                <a:latin typeface="Roboto Th "/>
              </a:rPr>
              <a:t>Health</a:t>
            </a: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 Cloud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 se presenta como una solución más integral, específicamente diseñada para el sector de la salud, permitiendo la integración de datos clínicos y comerciales en una única plataforma.</a:t>
            </a:r>
            <a:endParaRPr lang="es-ES" sz="2200" dirty="0">
              <a:solidFill>
                <a:srgbClr val="000000"/>
              </a:solidFill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ES" sz="1200" b="1" dirty="0"/>
              <a:t>	</a:t>
            </a:r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937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621</Words>
  <Application>Microsoft Macintosh PowerPoint</Application>
  <PresentationFormat>Panorámica</PresentationFormat>
  <Paragraphs>52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6" baseType="lpstr">
      <vt:lpstr>Aptos</vt:lpstr>
      <vt:lpstr>Aptos Display</vt:lpstr>
      <vt:lpstr>Arial</vt:lpstr>
      <vt:lpstr>Lato</vt:lpstr>
      <vt:lpstr>Lato Hairline</vt:lpstr>
      <vt:lpstr>Playfair Display</vt:lpstr>
      <vt:lpstr>Roboto</vt:lpstr>
      <vt:lpstr>Roboto Th</vt:lpstr>
      <vt:lpstr>Roboto Th 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KEVIN ALFREDO CANSINO TORTOLEDO</cp:lastModifiedBy>
  <cp:revision>4</cp:revision>
  <dcterms:created xsi:type="dcterms:W3CDTF">2025-02-19T16:24:25Z</dcterms:created>
  <dcterms:modified xsi:type="dcterms:W3CDTF">2025-03-13T16:54:49Z</dcterms:modified>
</cp:coreProperties>
</file>