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8109" r:id="rId2"/>
    <p:sldId id="8147" r:id="rId3"/>
    <p:sldId id="8108" r:id="rId4"/>
    <p:sldId id="8115" r:id="rId5"/>
    <p:sldId id="8120" r:id="rId6"/>
    <p:sldId id="8123" r:id="rId7"/>
    <p:sldId id="8121" r:id="rId8"/>
    <p:sldId id="8122" r:id="rId9"/>
    <p:sldId id="8144" r:id="rId10"/>
    <p:sldId id="8125" r:id="rId11"/>
    <p:sldId id="8126" r:id="rId12"/>
    <p:sldId id="8128" r:id="rId13"/>
    <p:sldId id="8136" r:id="rId14"/>
    <p:sldId id="8141" r:id="rId15"/>
    <p:sldId id="8137" r:id="rId16"/>
    <p:sldId id="8138" r:id="rId17"/>
    <p:sldId id="8140" r:id="rId18"/>
    <p:sldId id="8142" r:id="rId19"/>
    <p:sldId id="8145" r:id="rId20"/>
    <p:sldId id="8143" r:id="rId21"/>
    <p:sldId id="8146" r:id="rId22"/>
    <p:sldId id="8131" r:id="rId23"/>
    <p:sldId id="8129" r:id="rId24"/>
    <p:sldId id="8133" r:id="rId25"/>
    <p:sldId id="8132" r:id="rId26"/>
    <p:sldId id="8135" r:id="rId27"/>
    <p:sldId id="8134" r:id="rId28"/>
    <p:sldId id="8114" r:id="rId29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8" userDrawn="1">
          <p15:clr>
            <a:srgbClr val="A4A3A4"/>
          </p15:clr>
        </p15:guide>
        <p15:guide id="2" pos="6572" userDrawn="1">
          <p15:clr>
            <a:srgbClr val="A4A3A4"/>
          </p15:clr>
        </p15:guide>
        <p15:guide id="3" orient="horz" pos="543" userDrawn="1">
          <p15:clr>
            <a:srgbClr val="A4A3A4"/>
          </p15:clr>
        </p15:guide>
        <p15:guide id="4" pos="880" userDrawn="1">
          <p15:clr>
            <a:srgbClr val="A4A3A4"/>
          </p15:clr>
        </p15:guide>
        <p15:guide id="5" pos="7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8A0"/>
    <a:srgbClr val="FFD579"/>
    <a:srgbClr val="8EB4E3"/>
    <a:srgbClr val="8ED973"/>
    <a:srgbClr val="A6CAEC"/>
    <a:srgbClr val="FAC090"/>
    <a:srgbClr val="196B24"/>
    <a:srgbClr val="4E95D9"/>
    <a:srgbClr val="61CB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79" autoAdjust="0"/>
    <p:restoredTop sz="96197"/>
  </p:normalViewPr>
  <p:slideViewPr>
    <p:cSldViewPr snapToGrid="0" showGuides="1">
      <p:cViewPr varScale="1">
        <p:scale>
          <a:sx n="48" d="100"/>
          <a:sy n="48" d="100"/>
        </p:scale>
        <p:origin x="548" y="264"/>
      </p:cViewPr>
      <p:guideLst>
        <p:guide orient="horz" pos="1768"/>
        <p:guide pos="6572"/>
        <p:guide orient="horz" pos="543"/>
        <p:guide pos="880"/>
        <p:guide pos="7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Gran%20Acuario\Resultado_clust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6D8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36-40FD-A24C-61BF8581BC55}"/>
              </c:ext>
            </c:extLst>
          </c:dPt>
          <c:dPt>
            <c:idx val="1"/>
            <c:bubble3D val="0"/>
            <c:spPr>
              <a:solidFill>
                <a:srgbClr val="FFD5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36-40FD-A24C-61BF8581BC55}"/>
              </c:ext>
            </c:extLst>
          </c:dPt>
          <c:dPt>
            <c:idx val="2"/>
            <c:bubble3D val="0"/>
            <c:spPr>
              <a:solidFill>
                <a:srgbClr val="8EB4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36-40FD-A24C-61BF8581BC55}"/>
              </c:ext>
            </c:extLst>
          </c:dPt>
          <c:val>
            <c:numRef>
              <c:f>Hoja1!$I$21:$I$23</c:f>
              <c:numCache>
                <c:formatCode>0%</c:formatCode>
                <c:ptCount val="3"/>
                <c:pt idx="0">
                  <c:v>0.71</c:v>
                </c:pt>
                <c:pt idx="1">
                  <c:v>0.16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6-40FD-A24C-61BF8581B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Hoja2!$B$17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Hoja2!$A$18:$A$20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Hoja2!$B$18:$B$20</c:f>
              <c:numCache>
                <c:formatCode>0.0</c:formatCode>
                <c:ptCount val="3"/>
                <c:pt idx="0">
                  <c:v>4.3949999999999996</c:v>
                </c:pt>
                <c:pt idx="1">
                  <c:v>4.681</c:v>
                </c:pt>
                <c:pt idx="2">
                  <c:v>5.1479999999999997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1-4D8B-AE58-1B851CC90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81088"/>
        <c:axId val="1475280608"/>
      </c:barChart>
      <c:catAx>
        <c:axId val="147528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0608"/>
        <c:crosses val="autoZero"/>
        <c:auto val="1"/>
        <c:lblAlgn val="ctr"/>
        <c:lblOffset val="100"/>
        <c:noMultiLvlLbl val="0"/>
      </c:catAx>
      <c:valAx>
        <c:axId val="14752806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95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cat>
            <c:numRef>
              <c:f>Hoja1!$C$89:$C$101</c:f>
              <c:numCache>
                <c:formatCode>General</c:formatCode>
                <c:ptCount val="13"/>
                <c:pt idx="0">
                  <c:v>250</c:v>
                </c:pt>
                <c:pt idx="1">
                  <c:v>275</c:v>
                </c:pt>
                <c:pt idx="2">
                  <c:v>300</c:v>
                </c:pt>
                <c:pt idx="3">
                  <c:v>325</c:v>
                </c:pt>
                <c:pt idx="4">
                  <c:v>350</c:v>
                </c:pt>
                <c:pt idx="5">
                  <c:v>375</c:v>
                </c:pt>
                <c:pt idx="6">
                  <c:v>400</c:v>
                </c:pt>
                <c:pt idx="7">
                  <c:v>425</c:v>
                </c:pt>
                <c:pt idx="8">
                  <c:v>450</c:v>
                </c:pt>
                <c:pt idx="9">
                  <c:v>475</c:v>
                </c:pt>
                <c:pt idx="10">
                  <c:v>500</c:v>
                </c:pt>
                <c:pt idx="11">
                  <c:v>525</c:v>
                </c:pt>
                <c:pt idx="12">
                  <c:v>550</c:v>
                </c:pt>
              </c:numCache>
            </c:numRef>
          </c:cat>
          <c:val>
            <c:numRef>
              <c:f>Hoja1!$D$89:$D$101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40-4C46-9749-8D0895C96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5980480"/>
        <c:axId val="2025984800"/>
      </c:lineChart>
      <c:catAx>
        <c:axId val="20259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25984800"/>
        <c:crosses val="autoZero"/>
        <c:auto val="1"/>
        <c:lblAlgn val="ctr"/>
        <c:lblOffset val="100"/>
        <c:noMultiLvlLbl val="0"/>
      </c:catAx>
      <c:valAx>
        <c:axId val="2025984800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202598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1'!$M$1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1'!$M$2:$M$37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0.13157894736842105</c:v>
                </c:pt>
                <c:pt idx="18">
                  <c:v>0.13157894736842105</c:v>
                </c:pt>
                <c:pt idx="19">
                  <c:v>0.15789473684210525</c:v>
                </c:pt>
                <c:pt idx="20">
                  <c:v>0.15789473684210525</c:v>
                </c:pt>
                <c:pt idx="21">
                  <c:v>0.28947368421052633</c:v>
                </c:pt>
                <c:pt idx="22">
                  <c:v>0.34210526315789475</c:v>
                </c:pt>
                <c:pt idx="23">
                  <c:v>0.42105263157894735</c:v>
                </c:pt>
                <c:pt idx="24">
                  <c:v>0.44736842105263158</c:v>
                </c:pt>
                <c:pt idx="25">
                  <c:v>0.5</c:v>
                </c:pt>
                <c:pt idx="26">
                  <c:v>0.52631578947368418</c:v>
                </c:pt>
                <c:pt idx="27">
                  <c:v>0.52631578947368418</c:v>
                </c:pt>
                <c:pt idx="28">
                  <c:v>0.55263157894736847</c:v>
                </c:pt>
                <c:pt idx="29">
                  <c:v>0.55263157894736847</c:v>
                </c:pt>
                <c:pt idx="30">
                  <c:v>0.57894736842105265</c:v>
                </c:pt>
                <c:pt idx="31">
                  <c:v>0.84210526315789469</c:v>
                </c:pt>
                <c:pt idx="32">
                  <c:v>0.86842105263157898</c:v>
                </c:pt>
                <c:pt idx="33">
                  <c:v>0.89473684210526316</c:v>
                </c:pt>
                <c:pt idx="34">
                  <c:v>0.97368421052631582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AF7-8E17-5BDDFAF03BBC}"/>
            </c:ext>
          </c:extLst>
        </c:ser>
        <c:ser>
          <c:idx val="1"/>
          <c:order val="1"/>
          <c:tx>
            <c:strRef>
              <c:f>'Cluster 1'!$N$1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1'!$N$2:$N$37</c:f>
              <c:numCache>
                <c:formatCode>0%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7.8947368421052627E-2</c:v>
                </c:pt>
                <c:pt idx="16">
                  <c:v>0.10526315789473684</c:v>
                </c:pt>
                <c:pt idx="17">
                  <c:v>0.31578947368421051</c:v>
                </c:pt>
                <c:pt idx="18">
                  <c:v>0.34210526315789475</c:v>
                </c:pt>
                <c:pt idx="19">
                  <c:v>0.36842105263157893</c:v>
                </c:pt>
                <c:pt idx="20">
                  <c:v>0.42105263157894735</c:v>
                </c:pt>
                <c:pt idx="21">
                  <c:v>0.60526315789473684</c:v>
                </c:pt>
                <c:pt idx="22">
                  <c:v>0.65789473684210531</c:v>
                </c:pt>
                <c:pt idx="23">
                  <c:v>0.71052631578947367</c:v>
                </c:pt>
                <c:pt idx="24">
                  <c:v>0.71052631578947367</c:v>
                </c:pt>
                <c:pt idx="25">
                  <c:v>0.76315789473684215</c:v>
                </c:pt>
                <c:pt idx="26">
                  <c:v>0.78947368421052633</c:v>
                </c:pt>
                <c:pt idx="27">
                  <c:v>0.86842105263157898</c:v>
                </c:pt>
                <c:pt idx="28">
                  <c:v>0.89473684210526316</c:v>
                </c:pt>
                <c:pt idx="29">
                  <c:v>0.92105263157894735</c:v>
                </c:pt>
                <c:pt idx="30">
                  <c:v>0.92105263157894735</c:v>
                </c:pt>
                <c:pt idx="31">
                  <c:v>0.97368421052631582</c:v>
                </c:pt>
                <c:pt idx="32">
                  <c:v>0.97368421052631582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AF7-8E17-5BDDFAF03BBC}"/>
            </c:ext>
          </c:extLst>
        </c:ser>
        <c:ser>
          <c:idx val="2"/>
          <c:order val="2"/>
          <c:tx>
            <c:strRef>
              <c:f>'Cluster 1'!$O$1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1'!$O$2:$O$37</c:f>
              <c:numCache>
                <c:formatCode>0%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0.97368421052631582</c:v>
                </c:pt>
                <c:pt idx="4">
                  <c:v>0.97368421052631582</c:v>
                </c:pt>
                <c:pt idx="5">
                  <c:v>0.97368421052631582</c:v>
                </c:pt>
                <c:pt idx="6">
                  <c:v>0.97368421052631582</c:v>
                </c:pt>
                <c:pt idx="7">
                  <c:v>0.97368421052631582</c:v>
                </c:pt>
                <c:pt idx="8">
                  <c:v>0.94736842105263164</c:v>
                </c:pt>
                <c:pt idx="9">
                  <c:v>0.92105263157894735</c:v>
                </c:pt>
                <c:pt idx="10">
                  <c:v>0.86842105263157898</c:v>
                </c:pt>
                <c:pt idx="11">
                  <c:v>0.81578947368421051</c:v>
                </c:pt>
                <c:pt idx="12">
                  <c:v>0.52631578947368429</c:v>
                </c:pt>
                <c:pt idx="13">
                  <c:v>0.47368421052631582</c:v>
                </c:pt>
                <c:pt idx="14">
                  <c:v>0.34210526315789469</c:v>
                </c:pt>
                <c:pt idx="15">
                  <c:v>0.28947368421052633</c:v>
                </c:pt>
                <c:pt idx="16">
                  <c:v>0.28947368421052633</c:v>
                </c:pt>
                <c:pt idx="17">
                  <c:v>0.15789473684210531</c:v>
                </c:pt>
                <c:pt idx="18">
                  <c:v>0.15789473684210531</c:v>
                </c:pt>
                <c:pt idx="19">
                  <c:v>0.15789473684210531</c:v>
                </c:pt>
                <c:pt idx="20">
                  <c:v>0.10526315789473684</c:v>
                </c:pt>
                <c:pt idx="21">
                  <c:v>2.6315789473684181E-2</c:v>
                </c:pt>
                <c:pt idx="22">
                  <c:v>2.6315789473684181E-2</c:v>
                </c:pt>
                <c:pt idx="23">
                  <c:v>2.6315789473684181E-2</c:v>
                </c:pt>
                <c:pt idx="24">
                  <c:v>2.6315789473684181E-2</c:v>
                </c:pt>
                <c:pt idx="25">
                  <c:v>2.6315789473684181E-2</c:v>
                </c:pt>
                <c:pt idx="26">
                  <c:v>2.6315789473684181E-2</c:v>
                </c:pt>
                <c:pt idx="27">
                  <c:v>2.6315789473684181E-2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AF7-8E17-5BDDFAF03BBC}"/>
            </c:ext>
          </c:extLst>
        </c:ser>
        <c:ser>
          <c:idx val="3"/>
          <c:order val="3"/>
          <c:tx>
            <c:strRef>
              <c:f>'Cluster 1'!$P$1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1'!$L$2:$L$37</c:f>
              <c:numCache>
                <c:formatCode>General</c:formatCode>
                <c:ptCount val="36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210</c:v>
                </c:pt>
                <c:pt idx="10">
                  <c:v>220</c:v>
                </c:pt>
                <c:pt idx="11">
                  <c:v>230</c:v>
                </c:pt>
                <c:pt idx="12">
                  <c:v>250</c:v>
                </c:pt>
                <c:pt idx="13">
                  <c:v>260</c:v>
                </c:pt>
                <c:pt idx="14">
                  <c:v>280</c:v>
                </c:pt>
                <c:pt idx="15">
                  <c:v>300</c:v>
                </c:pt>
                <c:pt idx="16">
                  <c:v>320</c:v>
                </c:pt>
                <c:pt idx="17">
                  <c:v>350</c:v>
                </c:pt>
                <c:pt idx="18">
                  <c:v>360</c:v>
                </c:pt>
                <c:pt idx="19">
                  <c:v>370</c:v>
                </c:pt>
                <c:pt idx="20">
                  <c:v>380</c:v>
                </c:pt>
                <c:pt idx="21">
                  <c:v>400</c:v>
                </c:pt>
                <c:pt idx="22">
                  <c:v>420</c:v>
                </c:pt>
                <c:pt idx="23">
                  <c:v>430</c:v>
                </c:pt>
                <c:pt idx="24">
                  <c:v>440</c:v>
                </c:pt>
                <c:pt idx="25">
                  <c:v>450</c:v>
                </c:pt>
                <c:pt idx="26">
                  <c:v>460</c:v>
                </c:pt>
                <c:pt idx="27">
                  <c:v>500</c:v>
                </c:pt>
                <c:pt idx="28">
                  <c:v>550</c:v>
                </c:pt>
                <c:pt idx="29">
                  <c:v>580</c:v>
                </c:pt>
                <c:pt idx="30">
                  <c:v>595</c:v>
                </c:pt>
                <c:pt idx="31">
                  <c:v>600</c:v>
                </c:pt>
                <c:pt idx="32">
                  <c:v>650</c:v>
                </c:pt>
                <c:pt idx="33">
                  <c:v>700</c:v>
                </c:pt>
                <c:pt idx="34">
                  <c:v>800</c:v>
                </c:pt>
                <c:pt idx="35">
                  <c:v>1000</c:v>
                </c:pt>
              </c:numCache>
            </c:numRef>
          </c:cat>
          <c:val>
            <c:numRef>
              <c:f>'Cluster 1'!$P$2:$P$37</c:f>
              <c:numCache>
                <c:formatCode>0%</c:formatCode>
                <c:ptCount val="36"/>
                <c:pt idx="0">
                  <c:v>0.84210526315789469</c:v>
                </c:pt>
                <c:pt idx="1">
                  <c:v>0.76315789473684215</c:v>
                </c:pt>
                <c:pt idx="2">
                  <c:v>0.71052631578947367</c:v>
                </c:pt>
                <c:pt idx="3">
                  <c:v>0.47368421052631582</c:v>
                </c:pt>
                <c:pt idx="4">
                  <c:v>0.44736842105263153</c:v>
                </c:pt>
                <c:pt idx="5">
                  <c:v>0.42105263157894735</c:v>
                </c:pt>
                <c:pt idx="6">
                  <c:v>0.36842105263157898</c:v>
                </c:pt>
                <c:pt idx="7">
                  <c:v>0.34210526315789469</c:v>
                </c:pt>
                <c:pt idx="8">
                  <c:v>0.10526315789473684</c:v>
                </c:pt>
                <c:pt idx="9">
                  <c:v>0.10526315789473684</c:v>
                </c:pt>
                <c:pt idx="10">
                  <c:v>7.8947368421052655E-2</c:v>
                </c:pt>
                <c:pt idx="11">
                  <c:v>7.8947368421052655E-2</c:v>
                </c:pt>
                <c:pt idx="12">
                  <c:v>7.8947368421052655E-2</c:v>
                </c:pt>
                <c:pt idx="13">
                  <c:v>7.8947368421052655E-2</c:v>
                </c:pt>
                <c:pt idx="14">
                  <c:v>7.8947368421052655E-2</c:v>
                </c:pt>
                <c:pt idx="15">
                  <c:v>2.6315789473684181E-2</c:v>
                </c:pt>
                <c:pt idx="16">
                  <c:v>2.6315789473684181E-2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7-4AF7-8E17-5BDDFAF03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2'!$M$1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2'!$M$2:$M$42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4.2553191489361701E-2</c:v>
                </c:pt>
                <c:pt idx="24">
                  <c:v>4.2553191489361701E-2</c:v>
                </c:pt>
                <c:pt idx="25">
                  <c:v>4.2553191489361701E-2</c:v>
                </c:pt>
                <c:pt idx="26">
                  <c:v>0.1276595744680851</c:v>
                </c:pt>
                <c:pt idx="27">
                  <c:v>0.1276595744680851</c:v>
                </c:pt>
                <c:pt idx="28">
                  <c:v>0.1702127659574468</c:v>
                </c:pt>
                <c:pt idx="29">
                  <c:v>0.19148936170212766</c:v>
                </c:pt>
                <c:pt idx="30">
                  <c:v>0.21276595744680851</c:v>
                </c:pt>
                <c:pt idx="31">
                  <c:v>0.21276595744680851</c:v>
                </c:pt>
                <c:pt idx="32">
                  <c:v>0.27659574468085107</c:v>
                </c:pt>
                <c:pt idx="33">
                  <c:v>0.31914893617021278</c:v>
                </c:pt>
                <c:pt idx="34">
                  <c:v>0.34042553191489361</c:v>
                </c:pt>
                <c:pt idx="35">
                  <c:v>0.72340425531914898</c:v>
                </c:pt>
                <c:pt idx="36">
                  <c:v>0.78723404255319152</c:v>
                </c:pt>
                <c:pt idx="37">
                  <c:v>0.80851063829787229</c:v>
                </c:pt>
                <c:pt idx="38">
                  <c:v>0.91489361702127658</c:v>
                </c:pt>
                <c:pt idx="39">
                  <c:v>0.95744680851063835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3-4F45-9CDC-5046017962BF}"/>
            </c:ext>
          </c:extLst>
        </c:ser>
        <c:ser>
          <c:idx val="1"/>
          <c:order val="1"/>
          <c:tx>
            <c:strRef>
              <c:f>'Cluster 2'!$N$1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2'!$N$2:$N$42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2.1276595744680851E-2</c:v>
                </c:pt>
                <c:pt idx="22">
                  <c:v>2.1276595744680851E-2</c:v>
                </c:pt>
                <c:pt idx="23">
                  <c:v>0.1702127659574468</c:v>
                </c:pt>
                <c:pt idx="24">
                  <c:v>0.23404255319148937</c:v>
                </c:pt>
                <c:pt idx="25">
                  <c:v>0.27659574468085107</c:v>
                </c:pt>
                <c:pt idx="26">
                  <c:v>0.55319148936170215</c:v>
                </c:pt>
                <c:pt idx="27">
                  <c:v>0.5957446808510638</c:v>
                </c:pt>
                <c:pt idx="28">
                  <c:v>0.72340425531914898</c:v>
                </c:pt>
                <c:pt idx="29">
                  <c:v>0.82978723404255317</c:v>
                </c:pt>
                <c:pt idx="30">
                  <c:v>0.82978723404255317</c:v>
                </c:pt>
                <c:pt idx="31">
                  <c:v>0.85106382978723405</c:v>
                </c:pt>
                <c:pt idx="32">
                  <c:v>0.87234042553191493</c:v>
                </c:pt>
                <c:pt idx="33">
                  <c:v>0.87234042553191493</c:v>
                </c:pt>
                <c:pt idx="34">
                  <c:v>0.87234042553191493</c:v>
                </c:pt>
                <c:pt idx="35">
                  <c:v>0.95744680851063835</c:v>
                </c:pt>
                <c:pt idx="36">
                  <c:v>0.95744680851063835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3-4F45-9CDC-5046017962BF}"/>
            </c:ext>
          </c:extLst>
        </c:ser>
        <c:ser>
          <c:idx val="2"/>
          <c:order val="2"/>
          <c:tx>
            <c:strRef>
              <c:f>'Cluster 2'!$O$1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2'!$O$2:$O$42</c:f>
              <c:numCache>
                <c:formatCode>0%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0.91489361702127658</c:v>
                </c:pt>
                <c:pt idx="12">
                  <c:v>0.87234042553191493</c:v>
                </c:pt>
                <c:pt idx="13">
                  <c:v>0.78723404255319152</c:v>
                </c:pt>
                <c:pt idx="14">
                  <c:v>0.76595744680851063</c:v>
                </c:pt>
                <c:pt idx="15">
                  <c:v>0.5957446808510638</c:v>
                </c:pt>
                <c:pt idx="16">
                  <c:v>0.57446808510638303</c:v>
                </c:pt>
                <c:pt idx="17">
                  <c:v>0.53191489361702127</c:v>
                </c:pt>
                <c:pt idx="18">
                  <c:v>0.46808510638297873</c:v>
                </c:pt>
                <c:pt idx="19">
                  <c:v>0.44680851063829785</c:v>
                </c:pt>
                <c:pt idx="20">
                  <c:v>0.25531914893617025</c:v>
                </c:pt>
                <c:pt idx="21">
                  <c:v>0.25531914893617025</c:v>
                </c:pt>
                <c:pt idx="22">
                  <c:v>0.23404255319148937</c:v>
                </c:pt>
                <c:pt idx="23">
                  <c:v>8.5106382978723416E-2</c:v>
                </c:pt>
                <c:pt idx="24">
                  <c:v>8.5106382978723416E-2</c:v>
                </c:pt>
                <c:pt idx="25">
                  <c:v>8.5106382978723416E-2</c:v>
                </c:pt>
                <c:pt idx="26">
                  <c:v>2.1276595744680882E-2</c:v>
                </c:pt>
                <c:pt idx="27">
                  <c:v>2.1276595744680882E-2</c:v>
                </c:pt>
                <c:pt idx="28">
                  <c:v>2.1276595744680882E-2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3-4F45-9CDC-5046017962BF}"/>
            </c:ext>
          </c:extLst>
        </c:ser>
        <c:ser>
          <c:idx val="3"/>
          <c:order val="3"/>
          <c:tx>
            <c:strRef>
              <c:f>'Cluster 2'!$P$1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2'!$L$2:$L$42</c:f>
              <c:numCache>
                <c:formatCode>General</c:formatCode>
                <c:ptCount val="41"/>
                <c:pt idx="0">
                  <c:v>50</c:v>
                </c:pt>
                <c:pt idx="1">
                  <c:v>80</c:v>
                </c:pt>
                <c:pt idx="2">
                  <c:v>100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150</c:v>
                </c:pt>
                <c:pt idx="7">
                  <c:v>160</c:v>
                </c:pt>
                <c:pt idx="8">
                  <c:v>170</c:v>
                </c:pt>
                <c:pt idx="9">
                  <c:v>180</c:v>
                </c:pt>
                <c:pt idx="10">
                  <c:v>190</c:v>
                </c:pt>
                <c:pt idx="11">
                  <c:v>200</c:v>
                </c:pt>
                <c:pt idx="12">
                  <c:v>220</c:v>
                </c:pt>
                <c:pt idx="13">
                  <c:v>230</c:v>
                </c:pt>
                <c:pt idx="14">
                  <c:v>240</c:v>
                </c:pt>
                <c:pt idx="15">
                  <c:v>250</c:v>
                </c:pt>
                <c:pt idx="16">
                  <c:v>259</c:v>
                </c:pt>
                <c:pt idx="17">
                  <c:v>260</c:v>
                </c:pt>
                <c:pt idx="18">
                  <c:v>280</c:v>
                </c:pt>
                <c:pt idx="19">
                  <c:v>290</c:v>
                </c:pt>
                <c:pt idx="20">
                  <c:v>300</c:v>
                </c:pt>
                <c:pt idx="21">
                  <c:v>305</c:v>
                </c:pt>
                <c:pt idx="22">
                  <c:v>320</c:v>
                </c:pt>
                <c:pt idx="23">
                  <c:v>350</c:v>
                </c:pt>
                <c:pt idx="24">
                  <c:v>360</c:v>
                </c:pt>
                <c:pt idx="25">
                  <c:v>380</c:v>
                </c:pt>
                <c:pt idx="26">
                  <c:v>400</c:v>
                </c:pt>
                <c:pt idx="27">
                  <c:v>420</c:v>
                </c:pt>
                <c:pt idx="28">
                  <c:v>450</c:v>
                </c:pt>
                <c:pt idx="29">
                  <c:v>500</c:v>
                </c:pt>
                <c:pt idx="30">
                  <c:v>505</c:v>
                </c:pt>
                <c:pt idx="31">
                  <c:v>520</c:v>
                </c:pt>
                <c:pt idx="32">
                  <c:v>550</c:v>
                </c:pt>
                <c:pt idx="33">
                  <c:v>580</c:v>
                </c:pt>
                <c:pt idx="34">
                  <c:v>596</c:v>
                </c:pt>
                <c:pt idx="35">
                  <c:v>600</c:v>
                </c:pt>
                <c:pt idx="36">
                  <c:v>650</c:v>
                </c:pt>
                <c:pt idx="37">
                  <c:v>700</c:v>
                </c:pt>
                <c:pt idx="38">
                  <c:v>800</c:v>
                </c:pt>
                <c:pt idx="39">
                  <c:v>900</c:v>
                </c:pt>
                <c:pt idx="40">
                  <c:v>1000</c:v>
                </c:pt>
              </c:numCache>
            </c:numRef>
          </c:cat>
          <c:val>
            <c:numRef>
              <c:f>'Cluster 2'!$P$2:$P$42</c:f>
              <c:numCache>
                <c:formatCode>0%</c:formatCode>
                <c:ptCount val="41"/>
                <c:pt idx="0">
                  <c:v>0.97872340425531912</c:v>
                </c:pt>
                <c:pt idx="1">
                  <c:v>0.95744680851063835</c:v>
                </c:pt>
                <c:pt idx="2">
                  <c:v>0.8085106382978724</c:v>
                </c:pt>
                <c:pt idx="3">
                  <c:v>0.74468085106382986</c:v>
                </c:pt>
                <c:pt idx="4">
                  <c:v>0.7021276595744681</c:v>
                </c:pt>
                <c:pt idx="5">
                  <c:v>0.68085106382978722</c:v>
                </c:pt>
                <c:pt idx="6">
                  <c:v>0.46808510638297873</c:v>
                </c:pt>
                <c:pt idx="7">
                  <c:v>0.42553191489361697</c:v>
                </c:pt>
                <c:pt idx="8">
                  <c:v>0.36170212765957444</c:v>
                </c:pt>
                <c:pt idx="9">
                  <c:v>0.2978723404255319</c:v>
                </c:pt>
                <c:pt idx="10">
                  <c:v>0.27659574468085102</c:v>
                </c:pt>
                <c:pt idx="11">
                  <c:v>4.2553191489361653E-2</c:v>
                </c:pt>
                <c:pt idx="12">
                  <c:v>4.2553191489361653E-2</c:v>
                </c:pt>
                <c:pt idx="13">
                  <c:v>4.2553191489361653E-2</c:v>
                </c:pt>
                <c:pt idx="14">
                  <c:v>4.2553191489361653E-2</c:v>
                </c:pt>
                <c:pt idx="15">
                  <c:v>2.1276595744680882E-2</c:v>
                </c:pt>
                <c:pt idx="16">
                  <c:v>2.1276595744680882E-2</c:v>
                </c:pt>
                <c:pt idx="17">
                  <c:v>2.1276595744680882E-2</c:v>
                </c:pt>
                <c:pt idx="18">
                  <c:v>2.1276595744680882E-2</c:v>
                </c:pt>
                <c:pt idx="19">
                  <c:v>2.1276595744680882E-2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3-4F45-9CDC-504601796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Hoja2!$L$15</c:f>
              <c:strCache>
                <c:ptCount val="1"/>
                <c:pt idx="0">
                  <c:v>Cluster 1</c:v>
                </c:pt>
              </c:strCache>
            </c:strRef>
          </c:tx>
          <c:spPr>
            <a:ln w="28575" cap="rnd">
              <a:solidFill>
                <a:srgbClr val="8EB4E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12700">
                <a:solidFill>
                  <a:srgbClr val="8EB4E3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Hoja2!$L$16:$L$23</c:f>
              <c:numCache>
                <c:formatCode>0.00</c:formatCode>
                <c:ptCount val="8"/>
                <c:pt idx="0">
                  <c:v>2.4209999999999998</c:v>
                </c:pt>
                <c:pt idx="1">
                  <c:v>6.6319999999999997</c:v>
                </c:pt>
                <c:pt idx="2">
                  <c:v>3.7890000000000001</c:v>
                </c:pt>
                <c:pt idx="3">
                  <c:v>3.5790000000000002</c:v>
                </c:pt>
                <c:pt idx="4">
                  <c:v>3.3690000000000002</c:v>
                </c:pt>
                <c:pt idx="5">
                  <c:v>5.8419999999999996</c:v>
                </c:pt>
                <c:pt idx="6">
                  <c:v>4.8949999999999996</c:v>
                </c:pt>
                <c:pt idx="7">
                  <c:v>5.4740000000000002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6-4CAE-AED4-81FCC05B6C9D}"/>
            </c:ext>
          </c:extLst>
        </c:ser>
        <c:ser>
          <c:idx val="1"/>
          <c:order val="1"/>
          <c:tx>
            <c:strRef>
              <c:f>Hoja2!$M$15</c:f>
              <c:strCache>
                <c:ptCount val="1"/>
                <c:pt idx="0">
                  <c:v>Cluster 2</c:v>
                </c:pt>
              </c:strCache>
            </c:strRef>
          </c:tx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2700">
                <a:solidFill>
                  <a:srgbClr val="FFD579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Hoja2!$M$16:$M$23</c:f>
              <c:numCache>
                <c:formatCode>0.00</c:formatCode>
                <c:ptCount val="8"/>
                <c:pt idx="0">
                  <c:v>3.7229999999999999</c:v>
                </c:pt>
                <c:pt idx="1">
                  <c:v>2.4260000000000002</c:v>
                </c:pt>
                <c:pt idx="2">
                  <c:v>5.4889999999999999</c:v>
                </c:pt>
                <c:pt idx="3">
                  <c:v>4.4889999999999999</c:v>
                </c:pt>
                <c:pt idx="4">
                  <c:v>3.1059999999999999</c:v>
                </c:pt>
                <c:pt idx="5">
                  <c:v>6.7869999999999999</c:v>
                </c:pt>
                <c:pt idx="6">
                  <c:v>5.851</c:v>
                </c:pt>
                <c:pt idx="7">
                  <c:v>4.1280000000000001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6-4CAE-AED4-81FCC05B6C9D}"/>
            </c:ext>
          </c:extLst>
        </c:ser>
        <c:ser>
          <c:idx val="2"/>
          <c:order val="2"/>
          <c:tx>
            <c:strRef>
              <c:f>Hoja2!$N$15</c:f>
              <c:strCache>
                <c:ptCount val="1"/>
                <c:pt idx="0">
                  <c:v>Cluster 3</c:v>
                </c:pt>
              </c:strCache>
            </c:strRef>
          </c:tx>
          <c:spPr>
            <a:ln w="28575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12700">
                <a:solidFill>
                  <a:srgbClr val="C6D8A0"/>
                </a:solidFill>
              </a:ln>
              <a:effectLst/>
            </c:spPr>
          </c:marker>
          <c:cat>
            <c:strRef>
              <c:f>Hoja2!$K$16:$K$23</c:f>
              <c:strCache>
                <c:ptCount val="8"/>
                <c:pt idx="0">
                  <c:v>Especies exóticas</c:v>
                </c:pt>
                <c:pt idx="1">
                  <c:v>Entretenimiento familiar</c:v>
                </c:pt>
                <c:pt idx="2">
                  <c:v>Desconexión/recuerdos</c:v>
                </c:pt>
                <c:pt idx="3">
                  <c:v>Creación de recuerdos</c:v>
                </c:pt>
                <c:pt idx="4">
                  <c:v>Educación</c:v>
                </c:pt>
                <c:pt idx="5">
                  <c:v>Costo</c:v>
                </c:pt>
                <c:pt idx="6">
                  <c:v>Ubicación</c:v>
                </c:pt>
                <c:pt idx="7">
                  <c:v>Redes sociales</c:v>
                </c:pt>
              </c:strCache>
            </c:strRef>
          </c:cat>
          <c:val>
            <c:numRef>
              <c:f>Hoja2!$N$16:$N$23</c:f>
              <c:numCache>
                <c:formatCode>0.00</c:formatCode>
                <c:ptCount val="8"/>
                <c:pt idx="0">
                  <c:v>2.976</c:v>
                </c:pt>
                <c:pt idx="1">
                  <c:v>1.522</c:v>
                </c:pt>
                <c:pt idx="2">
                  <c:v>3.7509999999999999</c:v>
                </c:pt>
                <c:pt idx="3">
                  <c:v>4.6360000000000001</c:v>
                </c:pt>
                <c:pt idx="4">
                  <c:v>2.5310000000000001</c:v>
                </c:pt>
                <c:pt idx="5">
                  <c:v>6.0670000000000002</c:v>
                </c:pt>
                <c:pt idx="6">
                  <c:v>6.8179999999999996</c:v>
                </c:pt>
                <c:pt idx="7">
                  <c:v>7.6989999999999998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6-4CAE-AED4-81FCC05B6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5237888"/>
        <c:axId val="1475254688"/>
      </c:radarChart>
      <c:catAx>
        <c:axId val="147523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1475254688"/>
        <c:crosses val="autoZero"/>
        <c:auto val="1"/>
        <c:lblAlgn val="ctr"/>
        <c:lblOffset val="100"/>
        <c:noMultiLvlLbl val="0"/>
      </c:catAx>
      <c:valAx>
        <c:axId val="147525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3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'Cluster 3'!$M$1</c:f>
              <c:strCache>
                <c:ptCount val="1"/>
                <c:pt idx="0">
                  <c:v>Too Expensive</c:v>
                </c:pt>
              </c:strCache>
            </c:strRef>
          </c:tx>
          <c:spPr>
            <a:ln w="28575" cap="rnd">
              <a:solidFill>
                <a:srgbClr val="4E95D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5D9"/>
              </a:solidFill>
              <a:ln w="9525">
                <a:solidFill>
                  <a:srgbClr val="4E95D9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3'!$M$2:$M$35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4.7846889952153108E-3</c:v>
                </c:pt>
                <c:pt idx="19">
                  <c:v>9.5693779904306216E-3</c:v>
                </c:pt>
                <c:pt idx="20">
                  <c:v>1.9138755980861243E-2</c:v>
                </c:pt>
                <c:pt idx="21">
                  <c:v>3.3492822966507178E-2</c:v>
                </c:pt>
                <c:pt idx="22">
                  <c:v>3.3492822966507178E-2</c:v>
                </c:pt>
                <c:pt idx="23">
                  <c:v>3.3492822966507178E-2</c:v>
                </c:pt>
                <c:pt idx="24">
                  <c:v>4.3062200956937802E-2</c:v>
                </c:pt>
                <c:pt idx="25">
                  <c:v>4.3062200956937802E-2</c:v>
                </c:pt>
                <c:pt idx="26">
                  <c:v>4.784688995215311E-2</c:v>
                </c:pt>
                <c:pt idx="27">
                  <c:v>0.19138755980861244</c:v>
                </c:pt>
                <c:pt idx="28">
                  <c:v>0.22488038277511962</c:v>
                </c:pt>
                <c:pt idx="29">
                  <c:v>0.50717703349282295</c:v>
                </c:pt>
                <c:pt idx="30">
                  <c:v>0.73205741626794263</c:v>
                </c:pt>
                <c:pt idx="31">
                  <c:v>0.83732057416267947</c:v>
                </c:pt>
                <c:pt idx="32">
                  <c:v>0.97607655502392343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6-4079-B0B1-B370EB7E9E92}"/>
            </c:ext>
          </c:extLst>
        </c:ser>
        <c:ser>
          <c:idx val="1"/>
          <c:order val="1"/>
          <c:tx>
            <c:strRef>
              <c:f>'Cluster 3'!$N$1</c:f>
              <c:strCache>
                <c:ptCount val="1"/>
                <c:pt idx="0">
                  <c:v>Expensive</c:v>
                </c:pt>
              </c:strCache>
            </c:strRef>
          </c:tx>
          <c:spPr>
            <a:ln w="28575" cap="rnd">
              <a:solidFill>
                <a:srgbClr val="A6CAE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6CAEC"/>
              </a:solidFill>
              <a:ln w="9525">
                <a:solidFill>
                  <a:srgbClr val="A6CAEC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3'!$N$2:$N$35</c:f>
              <c:numCache>
                <c:formatCode>0%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1.4354066985645933E-2</c:v>
                </c:pt>
                <c:pt idx="14">
                  <c:v>3.8277511961722487E-2</c:v>
                </c:pt>
                <c:pt idx="15">
                  <c:v>4.3062200956937802E-2</c:v>
                </c:pt>
                <c:pt idx="16">
                  <c:v>6.2200956937799042E-2</c:v>
                </c:pt>
                <c:pt idx="17">
                  <c:v>6.2200956937799042E-2</c:v>
                </c:pt>
                <c:pt idx="18">
                  <c:v>9.0909090909090912E-2</c:v>
                </c:pt>
                <c:pt idx="19">
                  <c:v>9.0909090909090912E-2</c:v>
                </c:pt>
                <c:pt idx="20">
                  <c:v>0.12918660287081341</c:v>
                </c:pt>
                <c:pt idx="21">
                  <c:v>0.22966507177033493</c:v>
                </c:pt>
                <c:pt idx="22">
                  <c:v>0.22966507177033493</c:v>
                </c:pt>
                <c:pt idx="23">
                  <c:v>0.22966507177033493</c:v>
                </c:pt>
                <c:pt idx="24">
                  <c:v>0.28708133971291866</c:v>
                </c:pt>
                <c:pt idx="25">
                  <c:v>0.29665071770334928</c:v>
                </c:pt>
                <c:pt idx="26">
                  <c:v>0.29665071770334928</c:v>
                </c:pt>
                <c:pt idx="27">
                  <c:v>0.8133971291866029</c:v>
                </c:pt>
                <c:pt idx="28">
                  <c:v>0.83253588516746413</c:v>
                </c:pt>
                <c:pt idx="29">
                  <c:v>0.99043062200956933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6-4079-B0B1-B370EB7E9E92}"/>
            </c:ext>
          </c:extLst>
        </c:ser>
        <c:ser>
          <c:idx val="2"/>
          <c:order val="2"/>
          <c:tx>
            <c:strRef>
              <c:f>'Cluster 3'!$O$1</c:f>
              <c:strCache>
                <c:ptCount val="1"/>
                <c:pt idx="0">
                  <c:v>Bargin</c:v>
                </c:pt>
              </c:strCache>
            </c:strRef>
          </c:tx>
          <c:spPr>
            <a:ln w="28575" cap="rnd">
              <a:solidFill>
                <a:srgbClr val="196B2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6B24"/>
              </a:solidFill>
              <a:ln w="9525">
                <a:solidFill>
                  <a:srgbClr val="196B24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3'!$O$2:$O$35</c:f>
              <c:numCache>
                <c:formatCode>0%</c:formatCode>
                <c:ptCount val="34"/>
                <c:pt idx="0">
                  <c:v>1</c:v>
                </c:pt>
                <c:pt idx="1">
                  <c:v>0.99043062200956933</c:v>
                </c:pt>
                <c:pt idx="2">
                  <c:v>0.99043062200956933</c:v>
                </c:pt>
                <c:pt idx="3">
                  <c:v>0.98086124401913877</c:v>
                </c:pt>
                <c:pt idx="4">
                  <c:v>0.97607655502392343</c:v>
                </c:pt>
                <c:pt idx="5">
                  <c:v>0.92344497607655507</c:v>
                </c:pt>
                <c:pt idx="6">
                  <c:v>0.91866028708133973</c:v>
                </c:pt>
                <c:pt idx="7">
                  <c:v>0.90430622009569372</c:v>
                </c:pt>
                <c:pt idx="8">
                  <c:v>0.89473684210526316</c:v>
                </c:pt>
                <c:pt idx="9">
                  <c:v>0.8564593301435407</c:v>
                </c:pt>
                <c:pt idx="10">
                  <c:v>0.85167464114832536</c:v>
                </c:pt>
                <c:pt idx="11">
                  <c:v>0.84688995215311003</c:v>
                </c:pt>
                <c:pt idx="12">
                  <c:v>0.84210526315789469</c:v>
                </c:pt>
                <c:pt idx="13">
                  <c:v>0.52631578947368429</c:v>
                </c:pt>
                <c:pt idx="14">
                  <c:v>0.44019138755980858</c:v>
                </c:pt>
                <c:pt idx="15">
                  <c:v>0.44019138755980858</c:v>
                </c:pt>
                <c:pt idx="16">
                  <c:v>0.44019138755980858</c:v>
                </c:pt>
                <c:pt idx="17">
                  <c:v>0.43540669856459335</c:v>
                </c:pt>
                <c:pt idx="18">
                  <c:v>0.11483253588516751</c:v>
                </c:pt>
                <c:pt idx="19">
                  <c:v>0.11483253588516751</c:v>
                </c:pt>
                <c:pt idx="20">
                  <c:v>0.10526315789473684</c:v>
                </c:pt>
                <c:pt idx="21">
                  <c:v>2.8708133971291905E-2</c:v>
                </c:pt>
                <c:pt idx="22">
                  <c:v>1.9138755980861233E-2</c:v>
                </c:pt>
                <c:pt idx="23">
                  <c:v>1.4354066985645897E-2</c:v>
                </c:pt>
                <c:pt idx="24">
                  <c:v>1.4354066985645897E-2</c:v>
                </c:pt>
                <c:pt idx="25">
                  <c:v>1.4354066985645897E-2</c:v>
                </c:pt>
                <c:pt idx="26">
                  <c:v>1.4354066985645897E-2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6-4079-B0B1-B370EB7E9E92}"/>
            </c:ext>
          </c:extLst>
        </c:ser>
        <c:ser>
          <c:idx val="3"/>
          <c:order val="3"/>
          <c:tx>
            <c:strRef>
              <c:f>'Cluster 3'!$P$1</c:f>
              <c:strCache>
                <c:ptCount val="1"/>
                <c:pt idx="0">
                  <c:v>Cheap</c:v>
                </c:pt>
              </c:strCache>
            </c:strRef>
          </c:tx>
          <c:spPr>
            <a:ln w="28575" cap="rnd">
              <a:solidFill>
                <a:srgbClr val="8ED97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D973"/>
              </a:solidFill>
              <a:ln w="9525">
                <a:solidFill>
                  <a:srgbClr val="8ED973"/>
                </a:solidFill>
              </a:ln>
              <a:effectLst/>
            </c:spPr>
          </c:marker>
          <c:cat>
            <c:numRef>
              <c:f>'Cluster 3'!$L$2:$L$35</c:f>
              <c:numCache>
                <c:formatCode>General</c:formatCode>
                <c:ptCount val="34"/>
                <c:pt idx="0">
                  <c:v>80</c:v>
                </c:pt>
                <c:pt idx="1">
                  <c:v>100</c:v>
                </c:pt>
                <c:pt idx="2">
                  <c:v>140</c:v>
                </c:pt>
                <c:pt idx="3">
                  <c:v>150</c:v>
                </c:pt>
                <c:pt idx="4">
                  <c:v>180</c:v>
                </c:pt>
                <c:pt idx="5">
                  <c:v>200</c:v>
                </c:pt>
                <c:pt idx="6">
                  <c:v>210</c:v>
                </c:pt>
                <c:pt idx="7">
                  <c:v>220</c:v>
                </c:pt>
                <c:pt idx="8">
                  <c:v>230</c:v>
                </c:pt>
                <c:pt idx="9">
                  <c:v>250</c:v>
                </c:pt>
                <c:pt idx="10">
                  <c:v>260</c:v>
                </c:pt>
                <c:pt idx="11">
                  <c:v>270</c:v>
                </c:pt>
                <c:pt idx="12">
                  <c:v>280</c:v>
                </c:pt>
                <c:pt idx="13">
                  <c:v>300</c:v>
                </c:pt>
                <c:pt idx="14">
                  <c:v>350</c:v>
                </c:pt>
                <c:pt idx="15">
                  <c:v>360</c:v>
                </c:pt>
                <c:pt idx="16">
                  <c:v>380</c:v>
                </c:pt>
                <c:pt idx="17">
                  <c:v>385</c:v>
                </c:pt>
                <c:pt idx="18">
                  <c:v>400</c:v>
                </c:pt>
                <c:pt idx="19">
                  <c:v>420</c:v>
                </c:pt>
                <c:pt idx="20">
                  <c:v>450</c:v>
                </c:pt>
                <c:pt idx="21">
                  <c:v>500</c:v>
                </c:pt>
                <c:pt idx="22">
                  <c:v>505</c:v>
                </c:pt>
                <c:pt idx="23">
                  <c:v>520</c:v>
                </c:pt>
                <c:pt idx="24">
                  <c:v>550</c:v>
                </c:pt>
                <c:pt idx="25">
                  <c:v>590</c:v>
                </c:pt>
                <c:pt idx="26">
                  <c:v>593</c:v>
                </c:pt>
                <c:pt idx="27">
                  <c:v>600</c:v>
                </c:pt>
                <c:pt idx="28">
                  <c:v>650</c:v>
                </c:pt>
                <c:pt idx="29">
                  <c:v>700</c:v>
                </c:pt>
                <c:pt idx="30">
                  <c:v>800</c:v>
                </c:pt>
                <c:pt idx="31">
                  <c:v>900</c:v>
                </c:pt>
                <c:pt idx="32">
                  <c:v>1000</c:v>
                </c:pt>
                <c:pt idx="33">
                  <c:v>1200</c:v>
                </c:pt>
              </c:numCache>
            </c:numRef>
          </c:cat>
          <c:val>
            <c:numRef>
              <c:f>'Cluster 3'!$P$2:$P$35</c:f>
              <c:numCache>
                <c:formatCode>0%</c:formatCode>
                <c:ptCount val="34"/>
                <c:pt idx="0">
                  <c:v>0.99521531100478466</c:v>
                </c:pt>
                <c:pt idx="1">
                  <c:v>0.64593301435406691</c:v>
                </c:pt>
                <c:pt idx="2">
                  <c:v>0.63636363636363635</c:v>
                </c:pt>
                <c:pt idx="3">
                  <c:v>0.47368421052631582</c:v>
                </c:pt>
                <c:pt idx="4">
                  <c:v>0.45454545454545459</c:v>
                </c:pt>
                <c:pt idx="5">
                  <c:v>7.1770334928229707E-2</c:v>
                </c:pt>
                <c:pt idx="6">
                  <c:v>7.1770334928229707E-2</c:v>
                </c:pt>
                <c:pt idx="7">
                  <c:v>7.1770334928229707E-2</c:v>
                </c:pt>
                <c:pt idx="8">
                  <c:v>7.1770334928229707E-2</c:v>
                </c:pt>
                <c:pt idx="9">
                  <c:v>3.349282296650713E-2</c:v>
                </c:pt>
                <c:pt idx="10">
                  <c:v>3.349282296650713E-2</c:v>
                </c:pt>
                <c:pt idx="11">
                  <c:v>3.349282296650713E-2</c:v>
                </c:pt>
                <c:pt idx="12">
                  <c:v>3.349282296650713E-2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16-4079-B0B1-B370EB7E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85583"/>
        <c:axId val="2044387983"/>
      </c:lineChart>
      <c:catAx>
        <c:axId val="204438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7983"/>
        <c:crosses val="autoZero"/>
        <c:auto val="1"/>
        <c:lblAlgn val="ctr"/>
        <c:lblOffset val="100"/>
        <c:tickLblSkip val="3"/>
        <c:noMultiLvlLbl val="0"/>
      </c:catAx>
      <c:valAx>
        <c:axId val="2044387983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2044385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C6D8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6D8A0"/>
              </a:solidFill>
              <a:ln w="57150">
                <a:solidFill>
                  <a:srgbClr val="C6D8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53A-4497-B1E3-0FF8235D0CB2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C6D8A0"/>
                </a:solidFill>
                <a:ln w="0">
                  <a:solidFill>
                    <a:srgbClr val="C6D8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53A-4497-B1E3-0FF8235D0CB2}"/>
              </c:ext>
            </c:extLst>
          </c:dPt>
          <c:xVal>
            <c:numRef>
              <c:f>Hoja1!$J$42:$J$51</c:f>
              <c:numCache>
                <c:formatCode>General</c:formatCode>
                <c:ptCount val="10"/>
                <c:pt idx="0">
                  <c:v>1</c:v>
                </c:pt>
                <c:pt idx="1">
                  <c:v>1.522</c:v>
                </c:pt>
                <c:pt idx="2">
                  <c:v>2.5310000000000001</c:v>
                </c:pt>
                <c:pt idx="3">
                  <c:v>2.976</c:v>
                </c:pt>
                <c:pt idx="4">
                  <c:v>3.7509999999999999</c:v>
                </c:pt>
                <c:pt idx="5">
                  <c:v>4.6360000000000001</c:v>
                </c:pt>
                <c:pt idx="6">
                  <c:v>6.0670000000000002</c:v>
                </c:pt>
                <c:pt idx="7">
                  <c:v>6.8179999999999996</c:v>
                </c:pt>
                <c:pt idx="8">
                  <c:v>7.6989999999999998</c:v>
                </c:pt>
                <c:pt idx="9">
                  <c:v>8</c:v>
                </c:pt>
              </c:numCache>
            </c:numRef>
          </c:xVal>
          <c:yVal>
            <c:numRef>
              <c:f>Hoja1!$K$42:$K$51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95-4216-BAF4-9BD1717D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3872"/>
        <c:axId val="405925440"/>
      </c:scatterChart>
      <c:valAx>
        <c:axId val="405933872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none"/>
        <c:minorTickMark val="none"/>
        <c:tickLblPos val="nextTo"/>
        <c:crossAx val="405925440"/>
        <c:crosses val="autoZero"/>
        <c:crossBetween val="midCat"/>
      </c:valAx>
      <c:valAx>
        <c:axId val="405925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57150">
                <a:solidFill>
                  <a:srgbClr val="FFD579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743-4BCE-8B23-BF99B2110A3D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D579"/>
                </a:solidFill>
                <a:ln w="0">
                  <a:solidFill>
                    <a:srgbClr val="FFD579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43-4BCE-8B23-BF99B2110A3D}"/>
              </c:ext>
            </c:extLst>
          </c:dPt>
          <c:xVal>
            <c:numRef>
              <c:f>Hoja1!$J$32:$J$41</c:f>
              <c:numCache>
                <c:formatCode>General</c:formatCode>
                <c:ptCount val="10"/>
                <c:pt idx="0">
                  <c:v>1</c:v>
                </c:pt>
                <c:pt idx="1">
                  <c:v>2.4260000000000002</c:v>
                </c:pt>
                <c:pt idx="2">
                  <c:v>3.1059999999999999</c:v>
                </c:pt>
                <c:pt idx="3">
                  <c:v>3.7229999999999999</c:v>
                </c:pt>
                <c:pt idx="4">
                  <c:v>4.1280000000000001</c:v>
                </c:pt>
                <c:pt idx="5">
                  <c:v>4.4889999999999999</c:v>
                </c:pt>
                <c:pt idx="6">
                  <c:v>5.4889999999999999</c:v>
                </c:pt>
                <c:pt idx="7">
                  <c:v>5.851</c:v>
                </c:pt>
                <c:pt idx="8">
                  <c:v>6.7869999999999999</c:v>
                </c:pt>
                <c:pt idx="9">
                  <c:v>8</c:v>
                </c:pt>
              </c:numCache>
            </c:numRef>
          </c:xVal>
          <c:yVal>
            <c:numRef>
              <c:f>Hoja1!$K$32:$K$41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84-4243-99DF-7C57536A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30400"/>
        <c:axId val="405925936"/>
      </c:scatterChart>
      <c:valAx>
        <c:axId val="405930400"/>
        <c:scaling>
          <c:orientation val="minMax"/>
          <c:max val="8"/>
          <c:min val="1"/>
        </c:scaling>
        <c:delete val="1"/>
        <c:axPos val="b"/>
        <c:numFmt formatCode="General" sourceLinked="1"/>
        <c:majorTickMark val="out"/>
        <c:minorTickMark val="none"/>
        <c:tickLblPos val="nextTo"/>
        <c:crossAx val="405925936"/>
        <c:crosses val="autoZero"/>
        <c:crossBetween val="midCat"/>
      </c:valAx>
      <c:valAx>
        <c:axId val="405925936"/>
        <c:scaling>
          <c:orientation val="minMax"/>
          <c:max val="2"/>
        </c:scaling>
        <c:delete val="1"/>
        <c:axPos val="l"/>
        <c:numFmt formatCode="General" sourceLinked="1"/>
        <c:majorTickMark val="none"/>
        <c:minorTickMark val="none"/>
        <c:tickLblPos val="nextTo"/>
        <c:crossAx val="4059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792659104810058E-2"/>
          <c:y val="4.4001040460702356E-2"/>
          <c:w val="0.96501049270545936"/>
          <c:h val="0.85386590849489252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EB4E3"/>
              </a:solidFill>
              <a:ln w="57150">
                <a:solidFill>
                  <a:srgbClr val="8EB4E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8EC-499C-AED7-E575F7F7C516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8EB4E3"/>
                </a:solidFill>
                <a:ln w="0">
                  <a:solidFill>
                    <a:srgbClr val="8EB4E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EC-499C-AED7-E575F7F7C516}"/>
              </c:ext>
            </c:extLst>
          </c:dPt>
          <c:xVal>
            <c:numRef>
              <c:f>Hoja1!$J$22:$J$31</c:f>
              <c:numCache>
                <c:formatCode>General</c:formatCode>
                <c:ptCount val="10"/>
                <c:pt idx="0">
                  <c:v>1</c:v>
                </c:pt>
                <c:pt idx="1">
                  <c:v>2.4209999999999998</c:v>
                </c:pt>
                <c:pt idx="2">
                  <c:v>3.3690000000000002</c:v>
                </c:pt>
                <c:pt idx="3">
                  <c:v>3.5790000000000002</c:v>
                </c:pt>
                <c:pt idx="4">
                  <c:v>3.7890000000000001</c:v>
                </c:pt>
                <c:pt idx="5">
                  <c:v>4.8949999999999996</c:v>
                </c:pt>
                <c:pt idx="6">
                  <c:v>5.4740000000000002</c:v>
                </c:pt>
                <c:pt idx="7">
                  <c:v>5.8419999999999996</c:v>
                </c:pt>
                <c:pt idx="8">
                  <c:v>6.6319999999999997</c:v>
                </c:pt>
                <c:pt idx="9">
                  <c:v>8</c:v>
                </c:pt>
              </c:numCache>
            </c:numRef>
          </c:xVal>
          <c:yVal>
            <c:numRef>
              <c:f>Hoja1!$K$22:$K$31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CD-497D-855D-0E437B1DF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940320"/>
        <c:axId val="405927920"/>
      </c:scatterChart>
      <c:valAx>
        <c:axId val="405940320"/>
        <c:scaling>
          <c:orientation val="minMax"/>
          <c:max val="8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405927920"/>
        <c:crosses val="autoZero"/>
        <c:crossBetween val="midCat"/>
      </c:valAx>
      <c:valAx>
        <c:axId val="405927920"/>
        <c:scaling>
          <c:orientation val="minMax"/>
          <c:max val="2"/>
          <c:min val="0.75000000000000011"/>
        </c:scaling>
        <c:delete val="1"/>
        <c:axPos val="l"/>
        <c:numFmt formatCode="General" sourceLinked="1"/>
        <c:majorTickMark val="out"/>
        <c:minorTickMark val="none"/>
        <c:tickLblPos val="nextTo"/>
        <c:crossAx val="405940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Hoja2!$B$23</c:f>
              <c:strCache>
                <c:ptCount val="1"/>
                <c:pt idx="0">
                  <c:v>Promedio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Light" panose="02000000000000000000" pitchFamily="2" charset="0"/>
                    <a:ea typeface="Roboto Light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Hoja2!$A$24:$A$26</c:f>
              <c:strCache>
                <c:ptCount val="3"/>
                <c:pt idx="0">
                  <c:v>Cluster 1</c:v>
                </c:pt>
                <c:pt idx="1">
                  <c:v>Cluster 2</c:v>
                </c:pt>
                <c:pt idx="2">
                  <c:v>Cluster 3</c:v>
                </c:pt>
              </c:strCache>
            </c:strRef>
          </c:cat>
          <c:val>
            <c:numRef>
              <c:f>Hoja2!$B$24:$B$26</c:f>
              <c:numCache>
                <c:formatCode>0.0</c:formatCode>
                <c:ptCount val="3"/>
                <c:pt idx="0">
                  <c:v>4.3159999999999998</c:v>
                </c:pt>
                <c:pt idx="1">
                  <c:v>4.2549999999999999</c:v>
                </c:pt>
                <c:pt idx="2">
                  <c:v>6.8179999999999996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4C-4788-9EF5-1A9B7BC03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275808"/>
        <c:axId val="1475270528"/>
      </c:barChart>
      <c:catAx>
        <c:axId val="14752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0528"/>
        <c:crosses val="autoZero"/>
        <c:auto val="1"/>
        <c:lblAlgn val="ctr"/>
        <c:lblOffset val="100"/>
        <c:noMultiLvlLbl val="0"/>
      </c:catAx>
      <c:valAx>
        <c:axId val="1475270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es-MX"/>
          </a:p>
        </c:txPr>
        <c:crossAx val="14752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0.45645</cdr:x>
      <cdr:y>0.41534</cdr:y>
    </cdr:from>
    <cdr:to>
      <cdr:x>0.54355</cdr:x>
      <cdr:y>0.58466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51C8304F-5096-C00E-0047-1F426D3730BF}"/>
            </a:ext>
          </a:extLst>
        </cdr:cNvPr>
        <cdr:cNvSpPr txBox="1"/>
      </cdr:nvSpPr>
      <cdr:spPr>
        <a:xfrm xmlns:a="http://schemas.openxmlformats.org/drawingml/2006/main">
          <a:off x="4792532" y="22429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0.25551</cdr:x>
      <cdr:y>0.46063</cdr:y>
    </cdr:from>
    <cdr:to>
      <cdr:x>0.25886</cdr:x>
      <cdr:y>0.75468</cdr:y>
    </cdr:to>
    <cdr:cxnSp macro="">
      <cdr:nvCxnSpPr>
        <cdr:cNvPr id="2" name="Conector recto de flecha 1">
          <a:extLst xmlns:a="http://schemas.openxmlformats.org/drawingml/2006/main">
            <a:ext uri="{FF2B5EF4-FFF2-40B4-BE49-F238E27FC236}">
              <a16:creationId xmlns:a16="http://schemas.microsoft.com/office/drawing/2014/main" id="{7C4E4390-E079-5B98-12B5-507EB1EEFFF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2849226" y="2228693"/>
          <a:ext cx="37369" cy="1422746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0.20494</cdr:x>
      <cdr:y>0.54585</cdr:y>
    </cdr:from>
    <cdr:to>
      <cdr:x>0.31207</cdr:x>
      <cdr:y>0.65806</cdr:y>
    </cdr:to>
    <cdr:sp macro="" textlink="">
      <cdr:nvSpPr>
        <cdr:cNvPr id="3" name="CuadroTexto 8">
          <a:extLst xmlns:a="http://schemas.openxmlformats.org/drawingml/2006/main">
            <a:ext uri="{FF2B5EF4-FFF2-40B4-BE49-F238E27FC236}">
              <a16:creationId xmlns:a16="http://schemas.microsoft.com/office/drawing/2014/main" id="{F9EADD71-767C-4CA3-F978-8088385A87D3}"/>
            </a:ext>
          </a:extLst>
        </cdr:cNvPr>
        <cdr:cNvSpPr txBox="1"/>
      </cdr:nvSpPr>
      <cdr:spPr bwMode="auto">
        <a:xfrm xmlns:a="http://schemas.openxmlformats.org/drawingml/2006/main">
          <a:off x="2285242" y="2641016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solidFill>
            <a:srgbClr val="FFD579"/>
          </a:solidFill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solidFill>
                <a:schemeClr val="tx1"/>
              </a:solidFill>
              <a:latin typeface="Lato" panose="020F0502020204030203" pitchFamily="34" charset="77"/>
              <a:ea typeface="Roboto Th" pitchFamily="2" charset="0"/>
            </a:rPr>
            <a:t>$320</a:t>
          </a:r>
        </a:p>
      </cdr:txBody>
    </cdr:sp>
  </cdr:relSizeAnchor>
  <cdr:relSizeAnchor xmlns:cdr="http://schemas.openxmlformats.org/drawingml/2006/chartDrawing">
    <cdr:from>
      <cdr:x>0.18371</cdr:x>
      <cdr:y>0.65789</cdr:y>
    </cdr:from>
    <cdr:to>
      <cdr:x>0.33036</cdr:x>
      <cdr:y>0.78094</cdr:y>
    </cdr:to>
    <cdr:sp macro="" textlink="">
      <cdr:nvSpPr>
        <cdr:cNvPr id="4" name="CuadroTexto 14">
          <a:extLst xmlns:a="http://schemas.openxmlformats.org/drawingml/2006/main">
            <a:ext uri="{FF2B5EF4-FFF2-40B4-BE49-F238E27FC236}">
              <a16:creationId xmlns:a16="http://schemas.microsoft.com/office/drawing/2014/main" id="{230AFAAA-C314-FD59-4AED-370783F821C0}"/>
            </a:ext>
          </a:extLst>
        </cdr:cNvPr>
        <cdr:cNvSpPr txBox="1"/>
      </cdr:nvSpPr>
      <cdr:spPr bwMode="auto">
        <a:xfrm xmlns:a="http://schemas.openxmlformats.org/drawingml/2006/main">
          <a:off x="2048584" y="3183115"/>
          <a:ext cx="1635291" cy="59537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>
          <a:solidFill>
            <a:schemeClr val="tx1"/>
          </a:solidFill>
          <a:prstDash val="solid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1765" b="1" dirty="0">
              <a:latin typeface="Lato" panose="020F0502020204030203" pitchFamily="34" charset="77"/>
              <a:ea typeface="Roboto Th" pitchFamily="2" charset="0"/>
            </a:rPr>
            <a:t>Precio óptimo</a:t>
          </a:r>
        </a:p>
        <a:p xmlns:a="http://schemas.openxmlformats.org/drawingml/2006/main">
          <a:pPr algn="ctr" defTabSz="373789"/>
          <a:r>
            <a:rPr lang="es-ES_tradnl" sz="1400" i="1" dirty="0" err="1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Cluster</a:t>
          </a:r>
          <a:r>
            <a:rPr lang="es-ES_tradnl" sz="1400" i="1" dirty="0">
              <a:solidFill>
                <a:schemeClr val="bg1">
                  <a:lumMod val="50000"/>
                </a:schemeClr>
              </a:solidFill>
              <a:latin typeface="Playfair Display" panose="00000500000000000000" pitchFamily="50" charset="0"/>
              <a:ea typeface="Roboto Th" pitchFamily="2" charset="0"/>
            </a:rPr>
            <a:t> 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0.65762</cdr:x>
      <cdr:y>0.05431</cdr:y>
    </cdr:from>
    <cdr:to>
      <cdr:x>0.76263</cdr:x>
      <cdr:y>0.16212</cdr:y>
    </cdr:to>
    <cdr:sp macro="" textlink="">
      <cdr:nvSpPr>
        <cdr:cNvPr id="2" name="CuadroTexto 4">
          <a:extLst xmlns:a="http://schemas.openxmlformats.org/drawingml/2006/main">
            <a:ext uri="{FF2B5EF4-FFF2-40B4-BE49-F238E27FC236}">
              <a16:creationId xmlns:a16="http://schemas.microsoft.com/office/drawing/2014/main" id="{09F07834-397A-2E49-55AB-A903BEF68CEC}"/>
            </a:ext>
          </a:extLst>
        </cdr:cNvPr>
        <cdr:cNvSpPr txBox="1"/>
      </cdr:nvSpPr>
      <cdr:spPr bwMode="auto">
        <a:xfrm xmlns:a="http://schemas.openxmlformats.org/drawingml/2006/main">
          <a:off x="7972148" y="273508"/>
          <a:ext cx="1273013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Caro, pero</a:t>
          </a:r>
        </a:p>
        <a:p xmlns:a="http://schemas.openxmlformats.org/drawingml/2006/main">
          <a:pPr algn="r"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 lo pagan</a:t>
          </a:r>
        </a:p>
      </cdr:txBody>
    </cdr:sp>
  </cdr:relSizeAnchor>
  <cdr:relSizeAnchor xmlns:cdr="http://schemas.openxmlformats.org/drawingml/2006/chartDrawing">
    <cdr:from>
      <cdr:x>0.1258</cdr:x>
      <cdr:y>0.39219</cdr:y>
    </cdr:from>
    <cdr:to>
      <cdr:x>0.24879</cdr:x>
      <cdr:y>0.5</cdr:y>
    </cdr:to>
    <cdr:sp macro="" textlink="">
      <cdr:nvSpPr>
        <cdr:cNvPr id="3" name="CuadroTexto 5">
          <a:extLst xmlns:a="http://schemas.openxmlformats.org/drawingml/2006/main">
            <a:ext uri="{FF2B5EF4-FFF2-40B4-BE49-F238E27FC236}">
              <a16:creationId xmlns:a16="http://schemas.microsoft.com/office/drawing/2014/main" id="{5524C7A1-9534-2362-0A75-4BF61246A756}"/>
            </a:ext>
          </a:extLst>
        </cdr:cNvPr>
        <cdr:cNvSpPr txBox="1"/>
      </cdr:nvSpPr>
      <cdr:spPr bwMode="auto">
        <a:xfrm xmlns:a="http://schemas.openxmlformats.org/drawingml/2006/main">
          <a:off x="1525097" y="1975139"/>
          <a:ext cx="1490956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Barato, no lo</a:t>
          </a:r>
        </a:p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/>
              </a:solidFill>
              <a:latin typeface="Lato" panose="020F0502020204030203" pitchFamily="34" charset="77"/>
              <a:ea typeface="Roboto Th" pitchFamily="2" charset="0"/>
            </a:rPr>
            <a:t>compran</a:t>
          </a:r>
        </a:p>
      </cdr:txBody>
    </cdr:sp>
  </cdr:relSizeAnchor>
  <cdr:relSizeAnchor xmlns:cdr="http://schemas.openxmlformats.org/drawingml/2006/chartDrawing">
    <cdr:from>
      <cdr:x>0.30033</cdr:x>
      <cdr:y>0.07024</cdr:y>
    </cdr:from>
    <cdr:to>
      <cdr:x>0.45254</cdr:x>
      <cdr:y>0.1349</cdr:y>
    </cdr:to>
    <cdr:sp macro="" textlink="">
      <cdr:nvSpPr>
        <cdr:cNvPr id="4" name="CuadroTexto 6">
          <a:extLst xmlns:a="http://schemas.openxmlformats.org/drawingml/2006/main">
            <a:ext uri="{FF2B5EF4-FFF2-40B4-BE49-F238E27FC236}">
              <a16:creationId xmlns:a16="http://schemas.microsoft.com/office/drawing/2014/main" id="{92CCC3A8-0CD2-57B5-5C99-36176A81D20C}"/>
            </a:ext>
          </a:extLst>
        </cdr:cNvPr>
        <cdr:cNvSpPr txBox="1"/>
      </cdr:nvSpPr>
      <cdr:spPr bwMode="auto">
        <a:xfrm xmlns:a="http://schemas.openxmlformats.org/drawingml/2006/main">
          <a:off x="3640776" y="353740"/>
          <a:ext cx="1845220" cy="32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non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accent3">
                  <a:lumMod val="75000"/>
                </a:schemeClr>
              </a:solidFill>
              <a:latin typeface="Lato" panose="020F0502020204030203" pitchFamily="34" charset="77"/>
              <a:ea typeface="Roboto Th" pitchFamily="2" charset="0"/>
            </a:rPr>
            <a:t>Barato, lo pagan</a:t>
          </a:r>
        </a:p>
      </cdr:txBody>
    </cdr:sp>
  </cdr:relSizeAnchor>
  <cdr:relSizeAnchor xmlns:cdr="http://schemas.openxmlformats.org/drawingml/2006/chartDrawing">
    <cdr:from>
      <cdr:x>0.84524</cdr:x>
      <cdr:y>0.39219</cdr:y>
    </cdr:from>
    <cdr:to>
      <cdr:x>0.97961</cdr:x>
      <cdr:y>0.5</cdr:y>
    </cdr:to>
    <cdr:sp macro="" textlink="">
      <cdr:nvSpPr>
        <cdr:cNvPr id="5" name="CuadroTexto 7">
          <a:extLst xmlns:a="http://schemas.openxmlformats.org/drawingml/2006/main">
            <a:ext uri="{FF2B5EF4-FFF2-40B4-BE49-F238E27FC236}">
              <a16:creationId xmlns:a16="http://schemas.microsoft.com/office/drawing/2014/main" id="{8A325015-B1A5-5809-C50C-2AB4672E1A43}"/>
            </a:ext>
          </a:extLst>
        </cdr:cNvPr>
        <cdr:cNvSpPr txBox="1"/>
      </cdr:nvSpPr>
      <cdr:spPr bwMode="auto">
        <a:xfrm xmlns:a="http://schemas.openxmlformats.org/drawingml/2006/main">
          <a:off x="10246590" y="1975139"/>
          <a:ext cx="1628941" cy="542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373789">
            <a:lnSpc>
              <a:spcPct val="80000"/>
            </a:lnSpc>
          </a:pPr>
          <a:r>
            <a:rPr lang="es-ES_tradnl" sz="1765" b="1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77"/>
              <a:ea typeface="Roboto Th" pitchFamily="2" charset="0"/>
            </a:rPr>
            <a:t>Tan caro que no lo pagan</a:t>
          </a:r>
        </a:p>
      </cdr:txBody>
    </cdr:sp>
  </cdr:relSizeAnchor>
  <cdr:relSizeAnchor xmlns:cdr="http://schemas.openxmlformats.org/drawingml/2006/chartDrawing">
    <cdr:from>
      <cdr:x>0.55202</cdr:x>
      <cdr:y>0.34503</cdr:y>
    </cdr:from>
    <cdr:to>
      <cdr:x>0.55202</cdr:x>
      <cdr:y>0.75637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691968" y="1737591"/>
          <a:ext cx="0" cy="207158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0.43291</cdr:x>
      <cdr:y>0.6327</cdr:y>
    </cdr:from>
    <cdr:to>
      <cdr:x>0.43448</cdr:x>
      <cdr:y>0.85533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2FB29047-B773-C93C-00B2-935C241C9A8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48054" y="3186364"/>
          <a:ext cx="19050" cy="112119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D579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0.3828</cdr:x>
      <cdr:y>0.61354</cdr:y>
    </cdr:from>
    <cdr:to>
      <cdr:x>0.48135</cdr:x>
      <cdr:y>0.72134</cdr:y>
    </cdr:to>
    <cdr:sp macro="" textlink="">
      <cdr:nvSpPr>
        <cdr:cNvPr id="8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4640551" y="3089844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$295</a:t>
          </a:r>
        </a:p>
      </cdr:txBody>
    </cdr:sp>
  </cdr:relSizeAnchor>
  <cdr:relSizeAnchor xmlns:cdr="http://schemas.openxmlformats.org/drawingml/2006/chartDrawing">
    <cdr:from>
      <cdr:x>0.52802</cdr:x>
      <cdr:y>0.2843</cdr:y>
    </cdr:from>
    <cdr:to>
      <cdr:x>0.62657</cdr:x>
      <cdr:y>0.39211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83BB9FB2-83F8-577F-29FC-407078209B5A}"/>
            </a:ext>
          </a:extLst>
        </cdr:cNvPr>
        <cdr:cNvSpPr txBox="1"/>
      </cdr:nvSpPr>
      <cdr:spPr bwMode="auto">
        <a:xfrm xmlns:a="http://schemas.openxmlformats.org/drawingml/2006/main">
          <a:off x="6401054" y="1431775"/>
          <a:ext cx="1194686" cy="542924"/>
        </a:xfrm>
        <a:prstGeom xmlns:a="http://schemas.openxmlformats.org/drawingml/2006/main" prst="rect">
          <a:avLst/>
        </a:prstGeom>
        <a:solidFill xmlns:a="http://schemas.openxmlformats.org/drawingml/2006/main">
          <a:srgbClr val="FFD579"/>
        </a:solidFill>
        <a:ln xmlns:a="http://schemas.openxmlformats.org/drawingml/2006/main" w="9525">
          <a:noFill/>
          <a:prstDash val="dot"/>
          <a:miter lim="800000"/>
          <a:headEnd/>
          <a:tailEnd/>
        </a:ln>
      </cdr:spPr>
      <cdr:txBody>
        <a:bodyPr xmlns:a="http://schemas.openxmlformats.org/drawingml/2006/main" wrap="square" lIns="107269" tIns="53635" rIns="107269" bIns="53635" rtlCol="0" anchor="t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373789"/>
          <a:r>
            <a:rPr lang="es-ES_tradnl" sz="2824" b="1" dirty="0">
              <a:latin typeface="Lato" panose="020F0502020204030203" pitchFamily="34" charset="77"/>
              <a:ea typeface="Roboto Th" pitchFamily="2" charset="0"/>
            </a:rPr>
            <a:t>$370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20B40-B241-478D-A0BB-7B2BF4B57CEC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946DA-4E56-44FA-AE69-42626E6CB3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45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C300587-0677-5D45-9D24-130713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07B6743E-BA28-B388-E415-BA2D9DAFD5B6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A1D6482-33F7-F103-AF5F-EE59B69BCC9B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5">
            <a:extLst>
              <a:ext uri="{FF2B5EF4-FFF2-40B4-BE49-F238E27FC236}">
                <a16:creationId xmlns:a16="http://schemas.microsoft.com/office/drawing/2014/main" id="{2367C860-7ABA-AD1E-7012-6C9421DAC4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352128" y="3651518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A442A77-5D25-FCB6-852D-18D5200DE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407"/>
          <a:stretch/>
        </p:blipFill>
        <p:spPr>
          <a:xfrm>
            <a:off x="5788732" y="7236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7DC6-E5B0-B9C9-FA7D-7C216E2E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6C8A21E-EEDA-D1F4-8BF4-AD1825E1035B}"/>
              </a:ext>
            </a:extLst>
          </p:cNvPr>
          <p:cNvSpPr txBox="1"/>
          <p:nvPr/>
        </p:nvSpPr>
        <p:spPr>
          <a:xfrm>
            <a:off x="2025702" y="7021843"/>
            <a:ext cx="8785413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D9D4721-4976-A540-5438-F8DE0002A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E067DF-2F7E-AD3B-4386-655DFB22A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DISTRIBUCIÓN DE LOS ENCUESTADOS POR CLÚSTER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D5162DA-F56D-0271-AAFF-FA582784C2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03957"/>
              </p:ext>
            </p:extLst>
          </p:nvPr>
        </p:nvGraphicFramePr>
        <p:xfrm>
          <a:off x="2063958" y="1638903"/>
          <a:ext cx="8673684" cy="514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AC7CBCDE-9B13-27CB-BE76-F32AAC584E6C}"/>
              </a:ext>
            </a:extLst>
          </p:cNvPr>
          <p:cNvSpPr txBox="1"/>
          <p:nvPr/>
        </p:nvSpPr>
        <p:spPr>
          <a:xfrm>
            <a:off x="5948782" y="5324853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3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71%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826D32-5550-AB88-B663-8D5EFF2D3A8B}"/>
              </a:ext>
            </a:extLst>
          </p:cNvPr>
          <p:cNvSpPr txBox="1"/>
          <p:nvPr/>
        </p:nvSpPr>
        <p:spPr>
          <a:xfrm>
            <a:off x="2757217" y="3321869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2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E933D7-10D2-2678-7A16-1F913AB48298}"/>
              </a:ext>
            </a:extLst>
          </p:cNvPr>
          <p:cNvSpPr txBox="1"/>
          <p:nvPr/>
        </p:nvSpPr>
        <p:spPr>
          <a:xfrm>
            <a:off x="3865869" y="1908531"/>
            <a:ext cx="3402344" cy="11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3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Cluster</a:t>
            </a:r>
            <a:r>
              <a:rPr lang="es-ES" sz="3600" dirty="0">
                <a:latin typeface="Roboto Light" panose="02000000000000000000" pitchFamily="2" charset="0"/>
                <a:ea typeface="Roboto Light" panose="02000000000000000000" pitchFamily="2" charset="0"/>
              </a:rPr>
              <a:t> 1</a:t>
            </a:r>
          </a:p>
          <a:p>
            <a:pPr algn="ctr">
              <a:lnSpc>
                <a:spcPct val="81000"/>
              </a:lnSpc>
            </a:pPr>
            <a:r>
              <a:rPr lang="es-ES" sz="48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13%</a:t>
            </a:r>
            <a:endParaRPr lang="es-ES" sz="7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03A9D-50AC-FF0C-EDAB-1A28F6A4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82F12A8-E5E7-E5FE-1E51-809076F4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200BF0-F8C1-9BB4-5BCF-4DA4058AB217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F37FD5-E00E-BAF0-7CCB-DD0D7FD01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49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1407971">
                  <a:extLst>
                    <a:ext uri="{9D8B030D-6E8A-4147-A177-3AD203B41FA5}">
                      <a16:colId xmlns:a16="http://schemas.microsoft.com/office/drawing/2014/main" val="2304982207"/>
                    </a:ext>
                  </a:extLst>
                </a:gridCol>
                <a:gridCol w="1781843">
                  <a:extLst>
                    <a:ext uri="{9D8B030D-6E8A-4147-A177-3AD203B41FA5}">
                      <a16:colId xmlns:a16="http://schemas.microsoft.com/office/drawing/2014/main" val="796724544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751000177"/>
                    </a:ext>
                  </a:extLst>
                </a:gridCol>
                <a:gridCol w="2540789">
                  <a:extLst>
                    <a:ext uri="{9D8B030D-6E8A-4147-A177-3AD203B41FA5}">
                      <a16:colId xmlns:a16="http://schemas.microsoft.com/office/drawing/2014/main" val="2214660129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61177373"/>
                    </a:ext>
                  </a:extLst>
                </a:gridCol>
                <a:gridCol w="1781184">
                  <a:extLst>
                    <a:ext uri="{9D8B030D-6E8A-4147-A177-3AD203B41FA5}">
                      <a16:colId xmlns:a16="http://schemas.microsoft.com/office/drawing/2014/main" val="1097582647"/>
                    </a:ext>
                  </a:extLst>
                </a:gridCol>
              </a:tblGrid>
              <a:tr h="1023644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ÚLTIMA VEZ QUE VISITÓ MAZATLÁN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86642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Primera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&lt; 6 meses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</a:t>
                      </a: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(entran hasta cinco meses)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 meses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(aquí entra la respuesta de 6 meses, hasta 11 meses)</a:t>
                      </a:r>
                      <a:endParaRPr lang="es-ES" sz="18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año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años o +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38669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12784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31285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88704"/>
                  </a:ext>
                </a:extLst>
              </a:tr>
              <a:tr h="958183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85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22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2C86-A678-9DCF-DC7E-BE88914C7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641B10-2175-D404-2B13-0D76F3A5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821702-1FEE-D35C-8C75-56BB7493960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4E5634-F2DE-4268-0097-C469347D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666371"/>
              </p:ext>
            </p:extLst>
          </p:nvPr>
        </p:nvGraphicFramePr>
        <p:xfrm>
          <a:off x="483920" y="1116531"/>
          <a:ext cx="11833762" cy="5795306"/>
        </p:xfrm>
        <a:graphic>
          <a:graphicData uri="http://schemas.openxmlformats.org/drawingml/2006/table">
            <a:tbl>
              <a:tblPr/>
              <a:tblGrid>
                <a:gridCol w="2876797">
                  <a:extLst>
                    <a:ext uri="{9D8B030D-6E8A-4147-A177-3AD203B41FA5}">
                      <a16:colId xmlns:a16="http://schemas.microsoft.com/office/drawing/2014/main" val="2188524994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2879107421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3900283720"/>
                    </a:ext>
                  </a:extLst>
                </a:gridCol>
                <a:gridCol w="2985655">
                  <a:extLst>
                    <a:ext uri="{9D8B030D-6E8A-4147-A177-3AD203B41FA5}">
                      <a16:colId xmlns:a16="http://schemas.microsoft.com/office/drawing/2014/main" val="445686076"/>
                    </a:ext>
                  </a:extLst>
                </a:gridCol>
              </a:tblGrid>
              <a:tr h="77100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VECES QUE HA VISITADO EL ACUARIO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9226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 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1ra vez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 veces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 </a:t>
                      </a: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ó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+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44059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694461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542390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27226"/>
                  </a:ext>
                </a:extLst>
              </a:tr>
              <a:tr h="100486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71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8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B8E5-8C9A-F0C0-25DB-331E62873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CD99797-A476-1E6C-BA0B-347F3A4F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2B0C2D7-9F5B-5C14-6043-99F6A6B86571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4CF4B91-6BF1-DE17-BC0B-44C7EA85F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968282"/>
              </p:ext>
            </p:extLst>
          </p:nvPr>
        </p:nvGraphicFramePr>
        <p:xfrm>
          <a:off x="483920" y="1087656"/>
          <a:ext cx="11833760" cy="5824186"/>
        </p:xfrm>
        <a:graphic>
          <a:graphicData uri="http://schemas.openxmlformats.org/drawingml/2006/table">
            <a:tbl>
              <a:tblPr/>
              <a:tblGrid>
                <a:gridCol w="1511135">
                  <a:extLst>
                    <a:ext uri="{9D8B030D-6E8A-4147-A177-3AD203B41FA5}">
                      <a16:colId xmlns:a16="http://schemas.microsoft.com/office/drawing/2014/main" val="684480178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4602809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142475915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035266686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378715919"/>
                    </a:ext>
                  </a:extLst>
                </a:gridCol>
                <a:gridCol w="2064525">
                  <a:extLst>
                    <a:ext uri="{9D8B030D-6E8A-4147-A177-3AD203B41FA5}">
                      <a16:colId xmlns:a16="http://schemas.microsoft.com/office/drawing/2014/main" val="253613786"/>
                    </a:ext>
                  </a:extLst>
                </a:gridCol>
              </a:tblGrid>
              <a:tr h="998856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¿QUÉ TAN PROBABLE ES QUE VUELVA AL ACUARIO?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942462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NO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Definitivamente SI vuelvo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425523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28530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97691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513576"/>
                  </a:ext>
                </a:extLst>
              </a:tr>
              <a:tr h="965066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6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61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73F90-0E87-2625-ABBA-CC22B6681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E2C6850-B9D4-DD3B-5CF6-479B8DDA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A38218-8AB2-2603-F54C-56F91432191A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BF5B83-ABED-25FD-A187-88BC3753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07138"/>
              </p:ext>
            </p:extLst>
          </p:nvPr>
        </p:nvGraphicFramePr>
        <p:xfrm>
          <a:off x="483919" y="1097280"/>
          <a:ext cx="11833760" cy="5814559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290046245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67223895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69190605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085998616"/>
                    </a:ext>
                  </a:extLst>
                </a:gridCol>
              </a:tblGrid>
              <a:tr h="970664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¿EL ACUARIO ES UN LUGAR CULTURA?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20390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200" b="0" i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  <a:ea typeface="Roboto Light" panose="02000000000000000000" pitchFamily="2" charset="0"/>
                        </a:rPr>
                        <a:t>Totalmente de acuerdo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7477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668322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057083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32359"/>
                  </a:ext>
                </a:extLst>
              </a:tr>
              <a:tr h="96877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9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70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02D31-79EB-6DC5-1007-7F12F015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4C74EDC-D137-0C8F-6DA8-5B12E0F9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61C1E-2C28-81B3-B7D5-0D7438C314F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755A66-59F9-1488-3F83-34A5165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99724"/>
              </p:ext>
            </p:extLst>
          </p:nvPr>
        </p:nvGraphicFramePr>
        <p:xfrm>
          <a:off x="483919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522475">
                  <a:extLst>
                    <a:ext uri="{9D8B030D-6E8A-4147-A177-3AD203B41FA5}">
                      <a16:colId xmlns:a16="http://schemas.microsoft.com/office/drawing/2014/main" val="2104386516"/>
                    </a:ext>
                  </a:extLst>
                </a:gridCol>
                <a:gridCol w="3394405">
                  <a:extLst>
                    <a:ext uri="{9D8B030D-6E8A-4147-A177-3AD203B41FA5}">
                      <a16:colId xmlns:a16="http://schemas.microsoft.com/office/drawing/2014/main" val="2070676228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655945637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237922065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EXHIBICIÓN DE AVES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840719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30896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3814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997578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938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816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2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95DB-38F9-A33E-E18C-F036133E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2DC5A58-35AC-5A44-7376-2D23818C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F06A3F-AEAA-8108-7680-C0EE7BED3A2D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33921C-8272-27D5-248F-0DCF942B4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8285"/>
              </p:ext>
            </p:extLst>
          </p:nvPr>
        </p:nvGraphicFramePr>
        <p:xfrm>
          <a:off x="483920" y="1100667"/>
          <a:ext cx="11833760" cy="5811174"/>
        </p:xfrm>
        <a:graphic>
          <a:graphicData uri="http://schemas.openxmlformats.org/drawingml/2006/table">
            <a:tbl>
              <a:tblPr/>
              <a:tblGrid>
                <a:gridCol w="2757173">
                  <a:extLst>
                    <a:ext uri="{9D8B030D-6E8A-4147-A177-3AD203B41FA5}">
                      <a16:colId xmlns:a16="http://schemas.microsoft.com/office/drawing/2014/main" val="2919205198"/>
                    </a:ext>
                  </a:extLst>
                </a:gridCol>
                <a:gridCol w="3316976">
                  <a:extLst>
                    <a:ext uri="{9D8B030D-6E8A-4147-A177-3AD203B41FA5}">
                      <a16:colId xmlns:a16="http://schemas.microsoft.com/office/drawing/2014/main" val="2679743005"/>
                    </a:ext>
                  </a:extLst>
                </a:gridCol>
                <a:gridCol w="2734082">
                  <a:extLst>
                    <a:ext uri="{9D8B030D-6E8A-4147-A177-3AD203B41FA5}">
                      <a16:colId xmlns:a16="http://schemas.microsoft.com/office/drawing/2014/main" val="1560696324"/>
                    </a:ext>
                  </a:extLst>
                </a:gridCol>
                <a:gridCol w="3025529">
                  <a:extLst>
                    <a:ext uri="{9D8B030D-6E8A-4147-A177-3AD203B41FA5}">
                      <a16:colId xmlns:a16="http://schemas.microsoft.com/office/drawing/2014/main" val="4007398902"/>
                    </a:ext>
                  </a:extLst>
                </a:gridCol>
              </a:tblGrid>
              <a:tr h="968529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HÁBITAT DE LOS PINGÜINOS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627934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2335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747230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63286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935492"/>
                  </a:ext>
                </a:extLst>
              </a:tr>
              <a:tr h="968529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6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4F630-9BB8-EE26-2171-11E69E497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AEDCF5DA-073E-EF3C-2FDB-61D0CA5E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F8EEAD4-1D6F-2FF2-4FBB-208FB76C6B3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DB76FA-B0D5-F2C7-01DD-268093350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84398"/>
              </p:ext>
            </p:extLst>
          </p:nvPr>
        </p:nvGraphicFramePr>
        <p:xfrm>
          <a:off x="483920" y="1117600"/>
          <a:ext cx="11833760" cy="5794240"/>
        </p:xfrm>
        <a:graphic>
          <a:graphicData uri="http://schemas.openxmlformats.org/drawingml/2006/table">
            <a:tbl>
              <a:tblPr/>
              <a:tblGrid>
                <a:gridCol w="2958440">
                  <a:extLst>
                    <a:ext uri="{9D8B030D-6E8A-4147-A177-3AD203B41FA5}">
                      <a16:colId xmlns:a16="http://schemas.microsoft.com/office/drawing/2014/main" val="1344353246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2976065569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1385498102"/>
                    </a:ext>
                  </a:extLst>
                </a:gridCol>
                <a:gridCol w="2958440">
                  <a:extLst>
                    <a:ext uri="{9D8B030D-6E8A-4147-A177-3AD203B41FA5}">
                      <a16:colId xmlns:a16="http://schemas.microsoft.com/office/drawing/2014/main" val="4139488022"/>
                    </a:ext>
                  </a:extLst>
                </a:gridCol>
              </a:tblGrid>
              <a:tr h="9711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EXHIBICIÓN DE BUCEO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435838"/>
                  </a:ext>
                </a:extLst>
              </a:tr>
              <a:tr h="1042832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908510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43722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67605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06158"/>
                  </a:ext>
                </a:extLst>
              </a:tr>
              <a:tr h="94506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2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64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20DD1-89C1-953B-DD6F-9E66FE37A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970F364-E90F-0D94-A7F6-6714685B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49D16-A3D9-DD42-D2B3-545799860E8F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1AD667-899A-C241-9CDB-FF10245C8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20548"/>
              </p:ext>
            </p:extLst>
          </p:nvPr>
        </p:nvGraphicFramePr>
        <p:xfrm>
          <a:off x="483919" y="1117600"/>
          <a:ext cx="11833760" cy="5794242"/>
        </p:xfrm>
        <a:graphic>
          <a:graphicData uri="http://schemas.openxmlformats.org/drawingml/2006/table">
            <a:tbl>
              <a:tblPr/>
              <a:tblGrid>
                <a:gridCol w="2317352">
                  <a:extLst>
                    <a:ext uri="{9D8B030D-6E8A-4147-A177-3AD203B41FA5}">
                      <a16:colId xmlns:a16="http://schemas.microsoft.com/office/drawing/2014/main" val="3467369308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3016402189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2951112506"/>
                    </a:ext>
                  </a:extLst>
                </a:gridCol>
                <a:gridCol w="3172136">
                  <a:extLst>
                    <a:ext uri="{9D8B030D-6E8A-4147-A177-3AD203B41FA5}">
                      <a16:colId xmlns:a16="http://schemas.microsoft.com/office/drawing/2014/main" val="1913996621"/>
                    </a:ext>
                  </a:extLst>
                </a:gridCol>
              </a:tblGrid>
              <a:tr h="96570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EXPERIENCIAS EN EL ACUARIO: HÁBITAT GUACAMAYA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2700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Excelente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experimentó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641624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569635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219550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75466"/>
                  </a:ext>
                </a:extLst>
              </a:tr>
              <a:tr h="965707">
                <a:tc>
                  <a:txBody>
                    <a:bodyPr/>
                    <a:lstStyle/>
                    <a:p>
                      <a:pPr marL="72000" algn="l" rtl="0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Total</a:t>
                      </a:r>
                    </a:p>
                  </a:txBody>
                  <a:tcPr marL="7620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77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11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D7226-528E-2714-C97E-55015F80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BC2149-44EA-4615-EEF3-E02C1D1BC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701851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7DAE488-B118-0A85-4C0B-CF3A9130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18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75805D-16CB-821E-C283-EE76D684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0FF7FE-41E2-A16A-8638-8B20A0DF8F6C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37B5D9-9908-47FD-F8E2-A35C4CFB5DE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6C2E1A-58C9-0036-FAEF-E852D63C30B6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FCA1E4E-8EFA-DBE8-749D-8544CC9D300D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2337ED3-1BF2-7F0C-81D3-36E94CB47950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B453FD-915A-FCD5-60F8-10E89AE914DF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0AE321E-7F6A-8221-BE26-40780998D3C0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173B25E-F2EA-43D0-A380-903728464EF7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2F41FE0-EACB-B608-09FD-C6B0EAA678A4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1604AD5-906C-5C3C-DB78-0BE0F64249B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A0BF6F-D5CB-125A-A2CD-36B8D418078C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1C13F69-3623-DFE1-B108-E440DF46E08C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3AAFDF-2889-C1CE-AF22-EAA8D373A502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9A458C-62DC-291E-67C6-F93D3B9C68EB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78769FF4-DC41-4C2F-23E2-D6710F010055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09AE27E-A3E8-1F0E-F33A-ADC0E6B50F67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9FFF3A6-46BF-F49A-847E-69D5C3571914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9EA5ED2A-A8A0-1DAD-3CFE-8C72606F255C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2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3033C-1551-CCD2-F1E9-5760827F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4D49BC2-4CFD-AEEB-5C73-44E0BE5F2ED7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6CE41ED-9A68-C276-0D69-0E933FE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19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D7E970A7-5DFD-5F02-8816-CAEDEB70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B16CB7-B5EE-9517-85B5-79FFF53502A6}"/>
              </a:ext>
            </a:extLst>
          </p:cNvPr>
          <p:cNvSpPr txBox="1"/>
          <p:nvPr/>
        </p:nvSpPr>
        <p:spPr bwMode="auto">
          <a:xfrm>
            <a:off x="2047238" y="165058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F0C83B-20C8-2A68-DFC4-617E85F0DCFA}"/>
              </a:ext>
            </a:extLst>
          </p:cNvPr>
          <p:cNvSpPr txBox="1"/>
          <p:nvPr/>
        </p:nvSpPr>
        <p:spPr bwMode="auto">
          <a:xfrm>
            <a:off x="8818305" y="2753683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987D94-0A63-DD60-DDE5-DDEF9D0C70AD}"/>
              </a:ext>
            </a:extLst>
          </p:cNvPr>
          <p:cNvSpPr txBox="1"/>
          <p:nvPr/>
        </p:nvSpPr>
        <p:spPr bwMode="auto">
          <a:xfrm>
            <a:off x="9176355" y="3355571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97BBDC4-E4EE-2716-21FE-E28B029C1D63}"/>
              </a:ext>
            </a:extLst>
          </p:cNvPr>
          <p:cNvCxnSpPr>
            <a:cxnSpLocks/>
          </p:cNvCxnSpPr>
          <p:nvPr/>
        </p:nvCxnSpPr>
        <p:spPr>
          <a:xfrm>
            <a:off x="3105334" y="2906829"/>
            <a:ext cx="0" cy="1484912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7235AC6-5A65-09E9-0AFF-CCDA9929B20D}"/>
              </a:ext>
            </a:extLst>
          </p:cNvPr>
          <p:cNvCxnSpPr>
            <a:cxnSpLocks/>
          </p:cNvCxnSpPr>
          <p:nvPr/>
        </p:nvCxnSpPr>
        <p:spPr>
          <a:xfrm>
            <a:off x="9773698" y="3886200"/>
            <a:ext cx="0" cy="506071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2CDE26-419A-6440-491A-02579F999E8B}"/>
              </a:ext>
            </a:extLst>
          </p:cNvPr>
          <p:cNvSpPr txBox="1"/>
          <p:nvPr/>
        </p:nvSpPr>
        <p:spPr bwMode="auto">
          <a:xfrm>
            <a:off x="2507991" y="2248668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40000"/>
                <a:lumOff val="60000"/>
              </a:schemeClr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2B688E-F6D7-3E6D-8F95-48E72F0DDA9A}"/>
              </a:ext>
            </a:extLst>
          </p:cNvPr>
          <p:cNvSpPr txBox="1"/>
          <p:nvPr/>
        </p:nvSpPr>
        <p:spPr bwMode="auto">
          <a:xfrm>
            <a:off x="1813866" y="5436841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F4604E5-9C79-DDDA-95EF-D307ACE5FE25}"/>
              </a:ext>
            </a:extLst>
          </p:cNvPr>
          <p:cNvCxnSpPr>
            <a:cxnSpLocks/>
          </p:cNvCxnSpPr>
          <p:nvPr/>
        </p:nvCxnSpPr>
        <p:spPr>
          <a:xfrm flipV="1">
            <a:off x="2949726" y="4423082"/>
            <a:ext cx="0" cy="533994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B9F189-E6A2-17A3-0435-ABFF533537A5}"/>
              </a:ext>
            </a:extLst>
          </p:cNvPr>
          <p:cNvSpPr txBox="1"/>
          <p:nvPr/>
        </p:nvSpPr>
        <p:spPr bwMode="auto">
          <a:xfrm>
            <a:off x="2352383" y="4893917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$295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D4FF1424-A494-E2D6-C4BC-CDF3D7960885}"/>
              </a:ext>
            </a:extLst>
          </p:cNvPr>
          <p:cNvCxnSpPr>
            <a:cxnSpLocks/>
          </p:cNvCxnSpPr>
          <p:nvPr/>
        </p:nvCxnSpPr>
        <p:spPr>
          <a:xfrm>
            <a:off x="3061172" y="3585382"/>
            <a:ext cx="0" cy="806359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2037FA-8545-DFF1-2397-00CE93620188}"/>
              </a:ext>
            </a:extLst>
          </p:cNvPr>
          <p:cNvSpPr txBox="1"/>
          <p:nvPr/>
        </p:nvSpPr>
        <p:spPr bwMode="auto">
          <a:xfrm>
            <a:off x="2274619" y="3480331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8EBD5DC-01EA-8F4A-25C3-70855444AA74}"/>
              </a:ext>
            </a:extLst>
          </p:cNvPr>
          <p:cNvSpPr txBox="1"/>
          <p:nvPr/>
        </p:nvSpPr>
        <p:spPr bwMode="auto">
          <a:xfrm>
            <a:off x="1891235" y="2876944"/>
            <a:ext cx="2116192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B0EB16A-7040-6718-E8C2-CCBCA4C54ED3}"/>
              </a:ext>
            </a:extLst>
          </p:cNvPr>
          <p:cNvSpPr txBox="1"/>
          <p:nvPr/>
        </p:nvSpPr>
        <p:spPr bwMode="auto">
          <a:xfrm>
            <a:off x="4654455" y="2740405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3055122-65AB-672E-1845-75CD21783800}"/>
              </a:ext>
            </a:extLst>
          </p:cNvPr>
          <p:cNvSpPr txBox="1"/>
          <p:nvPr/>
        </p:nvSpPr>
        <p:spPr bwMode="auto">
          <a:xfrm>
            <a:off x="5012505" y="3361543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solidFill>
              <a:srgbClr val="A6CAEC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$370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3A3CF72C-5E56-BA45-C7B8-D076758F1599}"/>
              </a:ext>
            </a:extLst>
          </p:cNvPr>
          <p:cNvCxnSpPr>
            <a:cxnSpLocks/>
          </p:cNvCxnSpPr>
          <p:nvPr/>
        </p:nvCxnSpPr>
        <p:spPr>
          <a:xfrm>
            <a:off x="5609848" y="3892172"/>
            <a:ext cx="0" cy="506071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635DBA9-A263-2914-F231-DBC63B013378}"/>
              </a:ext>
            </a:extLst>
          </p:cNvPr>
          <p:cNvSpPr txBox="1"/>
          <p:nvPr/>
        </p:nvSpPr>
        <p:spPr bwMode="auto">
          <a:xfrm>
            <a:off x="5175697" y="5436556"/>
            <a:ext cx="1910785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4120187-5571-8285-B759-C8F1BA1F9260}"/>
              </a:ext>
            </a:extLst>
          </p:cNvPr>
          <p:cNvSpPr txBox="1"/>
          <p:nvPr/>
        </p:nvSpPr>
        <p:spPr bwMode="auto">
          <a:xfrm>
            <a:off x="5540195" y="4893963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solidFill>
              <a:srgbClr val="FFD579"/>
            </a:solidFill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48E0380A-6B04-18A6-D605-3B05F2D2F616}"/>
              </a:ext>
            </a:extLst>
          </p:cNvPr>
          <p:cNvCxnSpPr>
            <a:cxnSpLocks/>
          </p:cNvCxnSpPr>
          <p:nvPr/>
        </p:nvCxnSpPr>
        <p:spPr>
          <a:xfrm flipV="1">
            <a:off x="6140864" y="449036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9D3A4712-CF57-3A07-8271-A3077B50D921}"/>
              </a:ext>
            </a:extLst>
          </p:cNvPr>
          <p:cNvSpPr txBox="1"/>
          <p:nvPr/>
        </p:nvSpPr>
        <p:spPr>
          <a:xfrm>
            <a:off x="1597403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indiferencia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$303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3453BA-3E33-B328-7D4C-65913A023FD2}"/>
              </a:ext>
            </a:extLst>
          </p:cNvPr>
          <p:cNvSpPr txBox="1"/>
          <p:nvPr/>
        </p:nvSpPr>
        <p:spPr>
          <a:xfrm>
            <a:off x="6432791" y="3603153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$500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6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7E9E-0EC0-403A-93F3-1AB8EE680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87DF7808-9E2A-EF23-8E54-A09E5140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7177A154-2B54-A949-14AE-2DB1B20A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SEGMENTO DE ASISTENTES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FD34C3-7A5A-DF0C-2BF2-18B2A9BCC0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21091"/>
              </p:ext>
            </p:extLst>
          </p:nvPr>
        </p:nvGraphicFramePr>
        <p:xfrm>
          <a:off x="1151068" y="1527585"/>
          <a:ext cx="10499464" cy="577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5EF24E9-A48F-5D91-A98A-88D7D54108BC}"/>
              </a:ext>
            </a:extLst>
          </p:cNvPr>
          <p:cNvSpPr txBox="1"/>
          <p:nvPr/>
        </p:nvSpPr>
        <p:spPr>
          <a:xfrm>
            <a:off x="2025702" y="7284889"/>
            <a:ext cx="878541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929FBC-2337-ACD2-2CF6-3F89C408540D}"/>
              </a:ext>
            </a:extLst>
          </p:cNvPr>
          <p:cNvSpPr txBox="1"/>
          <p:nvPr/>
        </p:nvSpPr>
        <p:spPr>
          <a:xfrm>
            <a:off x="11386159" y="4697260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E8F8C4-943F-9B33-8F1E-2C9374AE2ACA}"/>
              </a:ext>
            </a:extLst>
          </p:cNvPr>
          <p:cNvSpPr txBox="1"/>
          <p:nvPr/>
        </p:nvSpPr>
        <p:spPr>
          <a:xfrm>
            <a:off x="11386159" y="5254422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C0E091-0FF4-54E1-6416-2D4F22F6EB56}"/>
              </a:ext>
            </a:extLst>
          </p:cNvPr>
          <p:cNvSpPr txBox="1"/>
          <p:nvPr/>
        </p:nvSpPr>
        <p:spPr>
          <a:xfrm>
            <a:off x="11386159" y="5811584"/>
            <a:ext cx="141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latin typeface="Lato" panose="020F0502020204030203" pitchFamily="34" charset="0"/>
              </a:rPr>
              <a:t>Cluster</a:t>
            </a:r>
            <a:r>
              <a:rPr lang="es-MX" sz="2000" b="1" dirty="0">
                <a:latin typeface="Lato" panose="020F0502020204030203" pitchFamily="34" charset="0"/>
              </a:rPr>
              <a:t> 3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ED6FCA6-BD50-58B8-80DB-F84756B2D5C8}"/>
              </a:ext>
            </a:extLst>
          </p:cNvPr>
          <p:cNvSpPr/>
          <p:nvPr/>
        </p:nvSpPr>
        <p:spPr>
          <a:xfrm>
            <a:off x="11073008" y="4766153"/>
            <a:ext cx="313151" cy="262323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F8BBC28-73DA-0516-D7A9-30B5BB73A0EB}"/>
              </a:ext>
            </a:extLst>
          </p:cNvPr>
          <p:cNvSpPr/>
          <p:nvPr/>
        </p:nvSpPr>
        <p:spPr>
          <a:xfrm>
            <a:off x="11073007" y="5319691"/>
            <a:ext cx="313151" cy="262323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316B799-F5BE-6ED2-2DE0-5AC07A73C8A6}"/>
              </a:ext>
            </a:extLst>
          </p:cNvPr>
          <p:cNvSpPr/>
          <p:nvPr/>
        </p:nvSpPr>
        <p:spPr>
          <a:xfrm>
            <a:off x="11073007" y="5881485"/>
            <a:ext cx="313151" cy="262323"/>
          </a:xfrm>
          <a:prstGeom prst="rect">
            <a:avLst/>
          </a:prstGeom>
          <a:solidFill>
            <a:srgbClr val="C6D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43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8F3C-A96B-C578-F15E-3907F426D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423617-D529-3AA9-3B69-7CDFBF2B7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251138"/>
              </p:ext>
            </p:extLst>
          </p:nvPr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C4E4390-E079-5B98-12B5-507EB1EEFFF0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6FF63D7-B21D-8079-18D3-414C8665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20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0B7BACF-EB57-3022-4F4E-D1398467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ADD71-767C-4CA3-F978-8088385A87D3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0AFAAA-C314-FD59-4AED-370783F821C0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6B6B656D-7EB5-AC05-73B0-F76BE66FD8AD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05AE3660-37EF-C430-B2B8-8E22B900C6A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156566-13C8-88E1-06A9-84E479E44192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098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CE10-8C02-3515-CEF8-B4EB53DB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F9341AF-A94F-4384-8B2A-E8CF895201F6}"/>
              </a:ext>
            </a:extLst>
          </p:cNvPr>
          <p:cNvGraphicFramePr>
            <a:graphicFrameLocks/>
          </p:cNvGraphicFramePr>
          <p:nvPr/>
        </p:nvGraphicFramePr>
        <p:xfrm>
          <a:off x="825307" y="2182094"/>
          <a:ext cx="11150987" cy="483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717EF158-D222-ED58-C1D2-4F5FD25A530B}"/>
              </a:ext>
            </a:extLst>
          </p:cNvPr>
          <p:cNvCxnSpPr>
            <a:cxnSpLocks/>
          </p:cNvCxnSpPr>
          <p:nvPr/>
        </p:nvCxnSpPr>
        <p:spPr>
          <a:xfrm>
            <a:off x="6201581" y="3527818"/>
            <a:ext cx="0" cy="882969"/>
          </a:xfrm>
          <a:prstGeom prst="straightConnector1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F87D9C7F-EECD-8DC5-EC76-F193EAB3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21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2C5C6E4-D421-E41C-67BF-7448EED6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0A52159-6EBB-E787-C2D9-F45A85E46DDC}"/>
              </a:ext>
            </a:extLst>
          </p:cNvPr>
          <p:cNvSpPr txBox="1"/>
          <p:nvPr/>
        </p:nvSpPr>
        <p:spPr bwMode="auto">
          <a:xfrm>
            <a:off x="5625982" y="3343276"/>
            <a:ext cx="1194686" cy="5429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5798277-B358-BAFA-CB3C-A32AFEF86E77}"/>
              </a:ext>
            </a:extLst>
          </p:cNvPr>
          <p:cNvSpPr txBox="1"/>
          <p:nvPr/>
        </p:nvSpPr>
        <p:spPr bwMode="auto">
          <a:xfrm>
            <a:off x="5460937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3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1F52BE6E-F682-102B-8659-19E9929885A9}"/>
              </a:ext>
            </a:extLst>
          </p:cNvPr>
          <p:cNvCxnSpPr>
            <a:cxnSpLocks/>
          </p:cNvCxnSpPr>
          <p:nvPr/>
        </p:nvCxnSpPr>
        <p:spPr>
          <a:xfrm>
            <a:off x="3835062" y="3515484"/>
            <a:ext cx="0" cy="882969"/>
          </a:xfrm>
          <a:prstGeom prst="straightConnector1">
            <a:avLst/>
          </a:prstGeom>
          <a:ln w="57150">
            <a:solidFill>
              <a:srgbClr val="A6CAE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D35B9A1-1726-E158-B990-F3E0B096FBEB}"/>
              </a:ext>
            </a:extLst>
          </p:cNvPr>
          <p:cNvSpPr txBox="1"/>
          <p:nvPr/>
        </p:nvSpPr>
        <p:spPr bwMode="auto">
          <a:xfrm>
            <a:off x="3259463" y="3330942"/>
            <a:ext cx="1194686" cy="542924"/>
          </a:xfrm>
          <a:prstGeom prst="rect">
            <a:avLst/>
          </a:prstGeom>
          <a:solidFill>
            <a:srgbClr val="A6CAEC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354A1A1-F31E-D708-36A7-236680A3E769}"/>
              </a:ext>
            </a:extLst>
          </p:cNvPr>
          <p:cNvSpPr txBox="1"/>
          <p:nvPr/>
        </p:nvSpPr>
        <p:spPr bwMode="auto">
          <a:xfrm>
            <a:off x="3017416" y="2735568"/>
            <a:ext cx="1635291" cy="5953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  <a:p>
            <a:pPr algn="ctr" defTabSz="373789"/>
            <a:r>
              <a:rPr lang="es-ES_tradnl" sz="1400" i="1" dirty="0" err="1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Cluster</a:t>
            </a:r>
            <a:r>
              <a:rPr lang="es-ES_tradnl" sz="1400" i="1" dirty="0">
                <a:solidFill>
                  <a:schemeClr val="bg1">
                    <a:lumMod val="50000"/>
                  </a:schemeClr>
                </a:solidFill>
                <a:latin typeface="Playfair Display" panose="00000500000000000000" pitchFamily="50" charset="0"/>
                <a:ea typeface="Roboto Th" pitchFamily="2" charset="0"/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BFBDCA-E05B-FF24-F5EC-0DE86C109AAC}"/>
              </a:ext>
            </a:extLst>
          </p:cNvPr>
          <p:cNvSpPr txBox="1"/>
          <p:nvPr/>
        </p:nvSpPr>
        <p:spPr>
          <a:xfrm>
            <a:off x="4652707" y="3898534"/>
            <a:ext cx="2692114" cy="114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 precio superior</a:t>
            </a:r>
          </a:p>
          <a:p>
            <a:pPr marL="36000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$385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25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1E9AA-CE08-5481-51B4-C5DBC2035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FFA863-532D-A512-8A78-E8A76B3E092D}"/>
              </a:ext>
            </a:extLst>
          </p:cNvPr>
          <p:cNvGraphicFramePr>
            <a:graphicFrameLocks/>
          </p:cNvGraphicFramePr>
          <p:nvPr/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D9FCCDB-AE37-4E06-26C0-3442B6A9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22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16B7833-B205-7B55-FC09-9CFE4F17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3A88BF-B665-4002-2702-2B6DE99B2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96904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9C489-0CA9-4FFF-DB65-30AE61C6E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FF306C2-E626-7555-60EE-6B31FD06AB1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131272" y="4937497"/>
            <a:ext cx="7766" cy="1764208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EA2A467C-5219-27CA-EEC1-019588C3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BE23226-0911-B072-5F17-07B990E1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712E2AD-6B48-F97A-BCD2-3C88D522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9E8CB6-642F-7B02-8765-AE33ED89D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990707"/>
              </p:ext>
            </p:extLst>
          </p:nvPr>
        </p:nvGraphicFramePr>
        <p:xfrm>
          <a:off x="339436" y="2264730"/>
          <a:ext cx="12122727" cy="503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62420F-9ACC-CCAC-2B37-BFEE992CE17C}"/>
              </a:ext>
            </a:extLst>
          </p:cNvPr>
          <p:cNvSpPr txBox="1"/>
          <p:nvPr/>
        </p:nvSpPr>
        <p:spPr bwMode="auto">
          <a:xfrm>
            <a:off x="5533929" y="4394573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F81DF3-47A4-4D0E-0023-9AA3C808A26A}"/>
              </a:ext>
            </a:extLst>
          </p:cNvPr>
          <p:cNvSpPr txBox="1"/>
          <p:nvPr/>
        </p:nvSpPr>
        <p:spPr bwMode="auto">
          <a:xfrm>
            <a:off x="4475833" y="497901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CCD8B78-A308-DC5A-5F5F-C77A3D2DBBC5}"/>
              </a:ext>
            </a:extLst>
          </p:cNvPr>
          <p:cNvSpPr txBox="1"/>
          <p:nvPr/>
        </p:nvSpPr>
        <p:spPr bwMode="auto">
          <a:xfrm>
            <a:off x="6400799" y="3312445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4A0BF49-669C-A476-232C-CC05EFFD0850}"/>
              </a:ext>
            </a:extLst>
          </p:cNvPr>
          <p:cNvSpPr txBox="1"/>
          <p:nvPr/>
        </p:nvSpPr>
        <p:spPr bwMode="auto">
          <a:xfrm>
            <a:off x="5217528" y="3999098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</p:spTree>
    <p:extLst>
      <p:ext uri="{BB962C8B-B14F-4D97-AF65-F5344CB8AC3E}">
        <p14:creationId xmlns:p14="http://schemas.microsoft.com/office/powerpoint/2010/main" val="335213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4D66-CB66-04F8-DDFA-12871BB9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ED2A757-04B2-711B-CF4F-E7B4EFA6B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13485"/>
              </p:ext>
            </p:extLst>
          </p:nvPr>
        </p:nvGraphicFramePr>
        <p:xfrm>
          <a:off x="330807" y="2144104"/>
          <a:ext cx="12139986" cy="492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F4FDA1B-33A9-9D14-A505-C8E9A75B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1C9402D-B489-65E5-6C6C-3ABCADF8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49CEE8F-7192-7637-69A4-FAEDF70C0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44EFDE-50E1-00C8-6D8F-FF712300180D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B4D363F-26F0-C37F-711E-86AC70EDF783}"/>
              </a:ext>
            </a:extLst>
          </p:cNvPr>
          <p:cNvSpPr txBox="1"/>
          <p:nvPr/>
        </p:nvSpPr>
        <p:spPr bwMode="auto">
          <a:xfrm>
            <a:off x="7418569" y="419979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A4DEDBF-DE99-3166-2BAA-59C73A435BC1}"/>
              </a:ext>
            </a:extLst>
          </p:cNvPr>
          <p:cNvCxnSpPr/>
          <p:nvPr/>
        </p:nvCxnSpPr>
        <p:spPr>
          <a:xfrm>
            <a:off x="6530321" y="599329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C755916-7CB7-89C2-B4B8-458C7AA5A44A}"/>
              </a:ext>
            </a:extLst>
          </p:cNvPr>
          <p:cNvCxnSpPr>
            <a:cxnSpLocks/>
          </p:cNvCxnSpPr>
          <p:nvPr/>
        </p:nvCxnSpPr>
        <p:spPr>
          <a:xfrm>
            <a:off x="8015912" y="474261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BB7A39B-25DB-8892-FB91-9957D983DA9B}"/>
              </a:ext>
            </a:extLst>
          </p:cNvPr>
          <p:cNvSpPr txBox="1"/>
          <p:nvPr/>
        </p:nvSpPr>
        <p:spPr bwMode="auto">
          <a:xfrm>
            <a:off x="5925212" y="5450466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58DF1BBA-4C48-D9A4-497C-59B83CC03EB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2A5045EF-A3A3-2844-E70E-30DC128A493B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95C5DCA-CF20-AD45-152F-61F815971BCB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536079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A11A2-0927-086D-BCAB-FA7C6526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C05CEE9-00AB-4551-B662-8335374A1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353882"/>
              </p:ext>
            </p:extLst>
          </p:nvPr>
        </p:nvGraphicFramePr>
        <p:xfrm>
          <a:off x="330807" y="2159192"/>
          <a:ext cx="12139986" cy="49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1CE92AFA-DC41-4ED5-786D-948CF31E609A}"/>
              </a:ext>
            </a:extLst>
          </p:cNvPr>
          <p:cNvCxnSpPr>
            <a:cxnSpLocks/>
          </p:cNvCxnSpPr>
          <p:nvPr/>
        </p:nvCxnSpPr>
        <p:spPr>
          <a:xfrm>
            <a:off x="7099927" y="3644900"/>
            <a:ext cx="0" cy="2878563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93518415-1839-DC76-85A7-D5C954E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25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939847-1B4B-8A93-D9CD-06B9E5B2E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697BE9F-0E33-B706-84FF-44284B53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8A9CBC-2170-906B-C46C-DBC71D5E302B}"/>
              </a:ext>
            </a:extLst>
          </p:cNvPr>
          <p:cNvSpPr txBox="1"/>
          <p:nvPr/>
        </p:nvSpPr>
        <p:spPr bwMode="auto">
          <a:xfrm>
            <a:off x="6505792" y="3235132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A4117E-AC54-B10F-6D92-BD52B573BFC2}"/>
              </a:ext>
            </a:extLst>
          </p:cNvPr>
          <p:cNvSpPr txBox="1"/>
          <p:nvPr/>
        </p:nvSpPr>
        <p:spPr bwMode="auto">
          <a:xfrm>
            <a:off x="5398443" y="5012664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711706-194F-D902-0795-847FCD1740FA}"/>
              </a:ext>
            </a:extLst>
          </p:cNvPr>
          <p:cNvSpPr txBox="1"/>
          <p:nvPr/>
        </p:nvSpPr>
        <p:spPr bwMode="auto">
          <a:xfrm>
            <a:off x="7095369" y="3809133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04DEDA-D817-DE40-B9F8-3B1AAA66F5F1}"/>
              </a:ext>
            </a:extLst>
          </p:cNvPr>
          <p:cNvSpPr txBox="1"/>
          <p:nvPr/>
        </p:nvSpPr>
        <p:spPr bwMode="auto">
          <a:xfrm>
            <a:off x="6321053" y="2824126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0A0A9-4766-E62F-4B06-D4B7747AC18B}"/>
              </a:ext>
            </a:extLst>
          </p:cNvPr>
          <p:cNvSpPr txBox="1"/>
          <p:nvPr/>
        </p:nvSpPr>
        <p:spPr bwMode="auto">
          <a:xfrm>
            <a:off x="7615120" y="2555133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6694A22-0DCA-45A5-8FD5-D6E2A6B46CE1}"/>
              </a:ext>
            </a:extLst>
          </p:cNvPr>
          <p:cNvSpPr txBox="1"/>
          <p:nvPr/>
        </p:nvSpPr>
        <p:spPr bwMode="auto">
          <a:xfrm>
            <a:off x="7405869" y="4206140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$384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FA0640D-0697-AA66-B68E-851DAD3A998B}"/>
              </a:ext>
            </a:extLst>
          </p:cNvPr>
          <p:cNvCxnSpPr/>
          <p:nvPr/>
        </p:nvCxnSpPr>
        <p:spPr>
          <a:xfrm>
            <a:off x="6505792" y="5978203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EE8E9C-EDB3-8ABD-8ABB-D7ED42F1CBAE}"/>
              </a:ext>
            </a:extLst>
          </p:cNvPr>
          <p:cNvCxnSpPr>
            <a:cxnSpLocks/>
          </p:cNvCxnSpPr>
          <p:nvPr/>
        </p:nvCxnSpPr>
        <p:spPr>
          <a:xfrm>
            <a:off x="8003212" y="4748964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077BEF6-D1DB-FAC8-458E-040EFF3EE131}"/>
              </a:ext>
            </a:extLst>
          </p:cNvPr>
          <p:cNvSpPr txBox="1"/>
          <p:nvPr/>
        </p:nvSpPr>
        <p:spPr bwMode="auto">
          <a:xfrm>
            <a:off x="5900683" y="543537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$300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2FB30A17-3DDF-C5D0-9106-5A4E8E3F6169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754A8AC4-1C41-D03B-9DDD-B82F187715DC}"/>
              </a:ext>
            </a:extLst>
          </p:cNvPr>
          <p:cNvSpPr txBox="1"/>
          <p:nvPr/>
        </p:nvSpPr>
        <p:spPr bwMode="auto">
          <a:xfrm>
            <a:off x="4475833" y="2552262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693AA55E-D578-9789-40CB-4B465EA20989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95515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193B8-297F-6542-33E2-BF4899D3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2FDB8CD-7F81-E8E0-825A-C4870828F0C3}"/>
              </a:ext>
            </a:extLst>
          </p:cNvPr>
          <p:cNvGraphicFramePr>
            <a:graphicFrameLocks/>
          </p:cNvGraphicFramePr>
          <p:nvPr/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B18122B-A07B-D57F-3572-348C034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26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3B9CC6A-8D93-96FA-A0AE-BD695AD3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E92941B-C644-EC65-0D52-5D6E59322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D23375-D882-5223-007F-9C59BC5BBFDD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F207D4-EED2-7AE4-108B-B0A17D9E8FED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02CED8-A773-6342-7C6D-44A3645039F5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93F6367-6BF0-020B-B1DB-1BBDADF18BC8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9ECBE9-8D72-9ACD-9071-AE91A8721CDE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384AB-1A2B-D786-48C5-6A292B6381A3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A84B0C3-F7A2-06B5-EF7C-05BB167752B5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F772DEC9-D7AD-C7C1-4571-2E44558B9495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107559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29E6-C8D2-7B32-D2C8-A995307DB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42382CC-662E-4A18-B05C-68057CBA2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0705"/>
              </p:ext>
            </p:extLst>
          </p:nvPr>
        </p:nvGraphicFramePr>
        <p:xfrm>
          <a:off x="342900" y="2260600"/>
          <a:ext cx="12115800" cy="475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79E5B79-F5B4-71A7-DAA5-99C5ADB0680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802657" y="3898495"/>
            <a:ext cx="0" cy="2546530"/>
          </a:xfrm>
          <a:prstGeom prst="straightConnector1">
            <a:avLst/>
          </a:prstGeom>
          <a:ln w="57150">
            <a:solidFill>
              <a:srgbClr val="61CBF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93267E2-9A70-A828-07D2-64E0CD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27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304DF78-6735-C492-E8D8-0BCFA009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1928"/>
            <a:ext cx="12801600" cy="6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200" dirty="0">
                <a:latin typeface="Lato Light" panose="020F0302020204030203" pitchFamily="34" charset="77"/>
              </a:rPr>
              <a:t> </a:t>
            </a:r>
            <a:r>
              <a:rPr lang="es-ES" sz="3200" dirty="0">
                <a:latin typeface="Lato Light" panose="020F0302020204030203" pitchFamily="34" charset="77"/>
              </a:rPr>
              <a:t>Modelo de precios de Van </a:t>
            </a:r>
            <a:r>
              <a:rPr lang="es-ES" sz="3200" dirty="0" err="1">
                <a:latin typeface="Lato Light" panose="020F0302020204030203" pitchFamily="34" charset="77"/>
              </a:rPr>
              <a:t>Westendorp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AE5B0D1-FDAE-1BEB-605C-636B83539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115"/>
            <a:ext cx="12801600" cy="5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i="1" dirty="0" err="1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Cluster</a:t>
            </a:r>
            <a:r>
              <a:rPr lang="es-ES_tradnl" sz="2800" i="1" dirty="0">
                <a:solidFill>
                  <a:srgbClr val="FF0000"/>
                </a:solidFill>
                <a:latin typeface="Playfair Display" pitchFamily="2" charset="77"/>
                <a:ea typeface="Roboto Th" pitchFamily="2" charset="0"/>
                <a:cs typeface="Stajn Pro Medium"/>
              </a:rPr>
              <a:t>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4228C4-960A-6F91-CFC9-16B898001A3E}"/>
              </a:ext>
            </a:extLst>
          </p:cNvPr>
          <p:cNvSpPr txBox="1"/>
          <p:nvPr/>
        </p:nvSpPr>
        <p:spPr bwMode="auto">
          <a:xfrm>
            <a:off x="6205314" y="3355571"/>
            <a:ext cx="1194686" cy="542924"/>
          </a:xfrm>
          <a:prstGeom prst="rect">
            <a:avLst/>
          </a:prstGeom>
          <a:solidFill>
            <a:srgbClr val="61CBF4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solidFill>
                  <a:schemeClr val="bg1"/>
                </a:solidFill>
                <a:latin typeface="Lato" panose="020F0502020204030203" pitchFamily="34" charset="77"/>
                <a:ea typeface="Roboto Th" pitchFamily="2" charset="0"/>
              </a:rPr>
              <a:t>$385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E716FD-B5CC-49F9-3D51-0EBE14707C39}"/>
              </a:ext>
            </a:extLst>
          </p:cNvPr>
          <p:cNvSpPr txBox="1"/>
          <p:nvPr/>
        </p:nvSpPr>
        <p:spPr bwMode="auto">
          <a:xfrm>
            <a:off x="4204861" y="5028925"/>
            <a:ext cx="2116192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indiferencia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80F912A-8A2A-A358-26BC-1FFA9D16271D}"/>
              </a:ext>
            </a:extLst>
          </p:cNvPr>
          <p:cNvSpPr txBox="1"/>
          <p:nvPr/>
        </p:nvSpPr>
        <p:spPr bwMode="auto">
          <a:xfrm>
            <a:off x="7152519" y="3968368"/>
            <a:ext cx="1910785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superior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AF1C5E3-EA69-87AF-5F97-DFED39C3FD4E}"/>
              </a:ext>
            </a:extLst>
          </p:cNvPr>
          <p:cNvSpPr txBox="1"/>
          <p:nvPr/>
        </p:nvSpPr>
        <p:spPr bwMode="auto">
          <a:xfrm>
            <a:off x="6035173" y="2963307"/>
            <a:ext cx="1635291" cy="3799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1765" b="1" dirty="0">
                <a:latin typeface="Lato" panose="020F0502020204030203" pitchFamily="34" charset="77"/>
                <a:ea typeface="Roboto Th" pitchFamily="2" charset="0"/>
              </a:rPr>
              <a:t>Precio óptimo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25B039-2005-A851-645E-2EDB69CF42C3}"/>
              </a:ext>
            </a:extLst>
          </p:cNvPr>
          <p:cNvSpPr txBox="1"/>
          <p:nvPr/>
        </p:nvSpPr>
        <p:spPr bwMode="auto">
          <a:xfrm>
            <a:off x="9057387" y="2606421"/>
            <a:ext cx="1396599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r"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Caro, pero lo pagan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7B6971-1F7A-83FB-4404-5404A1E9D2CA}"/>
              </a:ext>
            </a:extLst>
          </p:cNvPr>
          <p:cNvSpPr txBox="1"/>
          <p:nvPr/>
        </p:nvSpPr>
        <p:spPr bwMode="auto">
          <a:xfrm>
            <a:off x="7453418" y="4348298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$500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6FF4C51-7CCB-212B-E5D7-783198B66838}"/>
              </a:ext>
            </a:extLst>
          </p:cNvPr>
          <p:cNvCxnSpPr/>
          <p:nvPr/>
        </p:nvCxnSpPr>
        <p:spPr>
          <a:xfrm>
            <a:off x="5242142" y="5911031"/>
            <a:ext cx="0" cy="53399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9B05CE7-9372-A42E-44EB-427AE6202CCB}"/>
              </a:ext>
            </a:extLst>
          </p:cNvPr>
          <p:cNvCxnSpPr>
            <a:cxnSpLocks/>
          </p:cNvCxnSpPr>
          <p:nvPr/>
        </p:nvCxnSpPr>
        <p:spPr>
          <a:xfrm>
            <a:off x="8050761" y="4891122"/>
            <a:ext cx="0" cy="1429064"/>
          </a:xfrm>
          <a:prstGeom prst="straightConnector1">
            <a:avLst/>
          </a:prstGeom>
          <a:ln w="57150">
            <a:solidFill>
              <a:srgbClr val="FFD57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CC5ABD-A2E6-C073-CF90-3DE0A10B831D}"/>
              </a:ext>
            </a:extLst>
          </p:cNvPr>
          <p:cNvSpPr txBox="1"/>
          <p:nvPr/>
        </p:nvSpPr>
        <p:spPr bwMode="auto">
          <a:xfrm>
            <a:off x="4644799" y="5408855"/>
            <a:ext cx="1194686" cy="542924"/>
          </a:xfrm>
          <a:prstGeom prst="rect">
            <a:avLst/>
          </a:prstGeom>
          <a:solidFill>
            <a:srgbClr val="FFD579"/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algn="ctr" defTabSz="373789"/>
            <a:r>
              <a:rPr lang="es-ES_tradnl" sz="2824" b="1" dirty="0">
                <a:latin typeface="Lato" panose="020F0502020204030203" pitchFamily="34" charset="77"/>
                <a:ea typeface="Roboto Th" pitchFamily="2" charset="0"/>
              </a:rPr>
              <a:t>$303</a:t>
            </a:r>
          </a:p>
        </p:txBody>
      </p:sp>
      <p:sp>
        <p:nvSpPr>
          <p:cNvPr id="21" name="CuadroTexto 5">
            <a:extLst>
              <a:ext uri="{FF2B5EF4-FFF2-40B4-BE49-F238E27FC236}">
                <a16:creationId xmlns:a16="http://schemas.microsoft.com/office/drawing/2014/main" id="{02B98EDC-EDE0-3072-F08F-C9CB514183F4}"/>
              </a:ext>
            </a:extLst>
          </p:cNvPr>
          <p:cNvSpPr txBox="1"/>
          <p:nvPr/>
        </p:nvSpPr>
        <p:spPr bwMode="auto">
          <a:xfrm>
            <a:off x="2528629" y="3886200"/>
            <a:ext cx="1490956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Barato, no lo</a:t>
            </a:r>
          </a:p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/>
                </a:solidFill>
                <a:latin typeface="Lato" panose="020F0502020204030203" pitchFamily="34" charset="77"/>
                <a:ea typeface="Roboto Th" pitchFamily="2" charset="0"/>
              </a:rPr>
              <a:t>compran</a:t>
            </a: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0E5854E0-BF84-2AB7-8872-5140FD5BE75F}"/>
              </a:ext>
            </a:extLst>
          </p:cNvPr>
          <p:cNvSpPr txBox="1"/>
          <p:nvPr/>
        </p:nvSpPr>
        <p:spPr bwMode="auto">
          <a:xfrm>
            <a:off x="4164104" y="2601404"/>
            <a:ext cx="1845220" cy="325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Barato, lo pagan</a:t>
            </a: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E016298D-8550-21DF-68DC-6D9CD8C4EC2E}"/>
              </a:ext>
            </a:extLst>
          </p:cNvPr>
          <p:cNvSpPr txBox="1"/>
          <p:nvPr/>
        </p:nvSpPr>
        <p:spPr bwMode="auto">
          <a:xfrm>
            <a:off x="10602800" y="3886200"/>
            <a:ext cx="1628941" cy="54292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73789">
              <a:lnSpc>
                <a:spcPct val="80000"/>
              </a:lnSpc>
            </a:pPr>
            <a:r>
              <a:rPr lang="es-ES_tradnl" sz="1765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Tan caro que no lo pagan</a:t>
            </a:r>
          </a:p>
        </p:txBody>
      </p:sp>
    </p:spTree>
    <p:extLst>
      <p:ext uri="{BB962C8B-B14F-4D97-AF65-F5344CB8AC3E}">
        <p14:creationId xmlns:p14="http://schemas.microsoft.com/office/powerpoint/2010/main" val="2130264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ECFAC-5C9C-9358-EA9B-8C0674EDF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3BFF4EC9-8FD4-6BF7-2FA5-FFE6D7D9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28</a:t>
            </a:fld>
            <a:endParaRPr lang="en-US" sz="1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01133A-0002-FE8B-D538-E80678217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28812"/>
              </p:ext>
            </p:extLst>
          </p:nvPr>
        </p:nvGraphicFramePr>
        <p:xfrm>
          <a:off x="576470" y="1211283"/>
          <a:ext cx="11887200" cy="5671859"/>
        </p:xfrm>
        <a:graphic>
          <a:graphicData uri="http://schemas.openxmlformats.org/drawingml/2006/table">
            <a:tbl>
              <a:tblPr/>
              <a:tblGrid>
                <a:gridCol w="1396561">
                  <a:extLst>
                    <a:ext uri="{9D8B030D-6E8A-4147-A177-3AD203B41FA5}">
                      <a16:colId xmlns:a16="http://schemas.microsoft.com/office/drawing/2014/main" val="4178124017"/>
                    </a:ext>
                  </a:extLst>
                </a:gridCol>
                <a:gridCol w="1139195">
                  <a:extLst>
                    <a:ext uri="{9D8B030D-6E8A-4147-A177-3AD203B41FA5}">
                      <a16:colId xmlns:a16="http://schemas.microsoft.com/office/drawing/2014/main" val="1792093611"/>
                    </a:ext>
                  </a:extLst>
                </a:gridCol>
                <a:gridCol w="1478630">
                  <a:extLst>
                    <a:ext uri="{9D8B030D-6E8A-4147-A177-3AD203B41FA5}">
                      <a16:colId xmlns:a16="http://schemas.microsoft.com/office/drawing/2014/main" val="110305542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749197765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1145064882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2773338897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78812768"/>
                    </a:ext>
                  </a:extLst>
                </a:gridCol>
                <a:gridCol w="1308912">
                  <a:extLst>
                    <a:ext uri="{9D8B030D-6E8A-4147-A177-3AD203B41FA5}">
                      <a16:colId xmlns:a16="http://schemas.microsoft.com/office/drawing/2014/main" val="4071016535"/>
                    </a:ext>
                  </a:extLst>
                </a:gridCol>
                <a:gridCol w="1328254">
                  <a:extLst>
                    <a:ext uri="{9D8B030D-6E8A-4147-A177-3AD203B41FA5}">
                      <a16:colId xmlns:a16="http://schemas.microsoft.com/office/drawing/2014/main" val="1540505382"/>
                    </a:ext>
                  </a:extLst>
                </a:gridCol>
              </a:tblGrid>
              <a:tr h="111304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4400" b="1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ES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7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919" marR="3919" marT="39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606869"/>
                  </a:ext>
                </a:extLst>
              </a:tr>
              <a:tr h="1219663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lo compran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Barato,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Caro, pero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Tan caro que no lo pagan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diario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Gasto </a:t>
                      </a: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prom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. hospedaje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Rango de tolerancia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Sensibilidad al precio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21920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algn="l" fontAlgn="ctr">
                        <a:buNone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$418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$525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$2,196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$2,876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$236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Alta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649149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$157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$287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$441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$614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$1,651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$3,022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$327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Media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357884"/>
                  </a:ext>
                </a:extLst>
              </a:tr>
              <a:tr h="1113049">
                <a:tc>
                  <a:txBody>
                    <a:bodyPr/>
                    <a:lstStyle/>
                    <a:p>
                      <a:pPr marL="36000" marR="0" lvl="0" indent="0" algn="l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Cluster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$160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$347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$579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$770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$2,596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$3,543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$423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fontAlgn="ctr">
                        <a:buNone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Baja</a:t>
                      </a:r>
                    </a:p>
                  </a:txBody>
                  <a:tcPr marL="3919" marR="3919" marT="3919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9213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40701AA-BD84-55CB-272F-56959E50A640}"/>
              </a:ext>
            </a:extLst>
          </p:cNvPr>
          <p:cNvSpPr txBox="1"/>
          <p:nvPr/>
        </p:nvSpPr>
        <p:spPr>
          <a:xfrm>
            <a:off x="576470" y="6883142"/>
            <a:ext cx="118872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 </a:t>
            </a:r>
            <a:r>
              <a:rPr lang="es-ES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La sensibilidad al precio indica qué tanto reacciona un visitante ante un cambio en el precio.</a:t>
            </a:r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s-ES" dirty="0"/>
              <a:t>Rango de tolerancia=(Tan caro que no lo pago)−(Barato, lo pago)</a:t>
            </a:r>
            <a:endParaRPr lang="es-ES_tradnl" dirty="0">
              <a:latin typeface="Playfair Displ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730F-56F8-1A9E-4004-9E7D64139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66A4054-8F8D-FC3F-8F64-0C18A5503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0951"/>
              </p:ext>
            </p:extLst>
          </p:nvPr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1157F4E7-05CB-1BEF-6E9E-B4DCA8E63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470172"/>
              </p:ext>
            </p:extLst>
          </p:nvPr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1CF8023B-92A9-AEF3-6523-9A063489E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60220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7D40B0B1-D2C7-86E0-1D07-06DE1B68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52CE28B-5E58-2AD2-A485-F2ABA4F7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E24FB1-7A74-B989-DC23-AB22AE85530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7E9104-E9AB-EB7A-0102-8B286A64C1F2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D88AB0A-BA84-18F6-64A3-79D76DE9A37E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112B18-80B2-3028-2297-CF214918965A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7B48CC9-0F1B-6D97-81A8-4E46BD0E150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9546C0-6B20-FC7B-9988-3F18A57A08C5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319D2FA-0A21-7C3D-8037-78A52CB93E6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1F3885-F246-453F-A3CB-118B3D33127C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C15B385-7057-B425-F62B-301B5A530913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0C7BA52-583C-E3C7-7249-B9BEA8526120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DF4F4E2-B116-166E-2BCA-B58A54097C7F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4C5E4A-AD2E-87DA-BF61-4B1401BEFE52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FDD8D7B-43C1-4F97-1C74-2D7E3C925D30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DAD536E-C22B-8199-5DEE-35F8003964A0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066A4C3-1E19-81C0-9FB3-75692E590A68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5354817-493C-6A2D-7B70-BC3630776E3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655A7A9-5817-A836-3D7F-E14F26763D13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BE5A4E6-9830-48F0-683E-C4AFB090CB85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AEC1424-9E52-6932-832B-3CDCAC8D77DD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0A46865-D327-57C5-68BA-12D49BCD4B98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A8E7340-849A-754E-0BBB-9BAE5A639375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059E852-F45B-CDEB-7F43-319F39BAD2F0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B388869-7129-093B-1A7D-FE5A9939BDF3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6107246-C4AB-0161-E209-FCED95E2CCB8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0E462-78C7-50E5-ADC2-875071A9A50F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9EF951F5-7FC0-877D-E4F0-2B4A15C87F67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CA151E41-AAC6-9220-1308-0CB37990339A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4DDDE-6BB0-D664-833F-B8E72C4A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B64B57BE-5B5E-AB1D-4310-D788651FA6C7}"/>
              </a:ext>
            </a:extLst>
          </p:cNvPr>
          <p:cNvGraphicFramePr>
            <a:graphicFrameLocks/>
          </p:cNvGraphicFramePr>
          <p:nvPr/>
        </p:nvGraphicFramePr>
        <p:xfrm>
          <a:off x="1073825" y="2419372"/>
          <a:ext cx="108036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6266B3-DDD5-3602-734E-5DBEF6C2C6EE}"/>
              </a:ext>
            </a:extLst>
          </p:cNvPr>
          <p:cNvGraphicFramePr>
            <a:graphicFrameLocks/>
          </p:cNvGraphicFramePr>
          <p:nvPr/>
        </p:nvGraphicFramePr>
        <p:xfrm>
          <a:off x="1138033" y="2615666"/>
          <a:ext cx="10675280" cy="4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3150F68-3F91-1400-869A-413371E58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332202"/>
              </p:ext>
            </p:extLst>
          </p:nvPr>
        </p:nvGraphicFramePr>
        <p:xfrm>
          <a:off x="1049963" y="3481698"/>
          <a:ext cx="10803696" cy="375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C2F29929-1B0E-90EF-17EE-A09EC1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A5C27C-189E-9DEE-5BFB-CC85EA5CE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91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QUE FUE MÁS IMPORTANTE AL MOMENTO DE DECIDIR IR AL ACUARIO POR SEGMENTO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44196A-01BD-CBAA-1C63-4DE4D2E01671}"/>
              </a:ext>
            </a:extLst>
          </p:cNvPr>
          <p:cNvSpPr txBox="1"/>
          <p:nvPr/>
        </p:nvSpPr>
        <p:spPr>
          <a:xfrm rot="16200000">
            <a:off x="2565884" y="5212982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8109B62-4A11-1AE7-E61C-0A681D4593E7}"/>
              </a:ext>
            </a:extLst>
          </p:cNvPr>
          <p:cNvSpPr txBox="1"/>
          <p:nvPr/>
        </p:nvSpPr>
        <p:spPr>
          <a:xfrm rot="16200000">
            <a:off x="4099646" y="5502326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3.3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4DA2854-1488-0020-DA4B-20DFB83707C1}"/>
              </a:ext>
            </a:extLst>
          </p:cNvPr>
          <p:cNvSpPr txBox="1"/>
          <p:nvPr/>
        </p:nvSpPr>
        <p:spPr>
          <a:xfrm rot="16200000">
            <a:off x="4480528" y="5263898"/>
            <a:ext cx="1251802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A5EF5D1-6FC5-3123-C350-8D5135564F5D}"/>
              </a:ext>
            </a:extLst>
          </p:cNvPr>
          <p:cNvSpPr txBox="1"/>
          <p:nvPr/>
        </p:nvSpPr>
        <p:spPr>
          <a:xfrm rot="16200000">
            <a:off x="4942101" y="5342493"/>
            <a:ext cx="12518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58B41B-8A7A-52CC-FA4D-5E1FBB7E5D2F}"/>
              </a:ext>
            </a:extLst>
          </p:cNvPr>
          <p:cNvSpPr txBox="1"/>
          <p:nvPr/>
        </p:nvSpPr>
        <p:spPr>
          <a:xfrm rot="16200000">
            <a:off x="6517414" y="5442019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68447B2-167E-1C15-8E61-F05019A8AEEE}"/>
              </a:ext>
            </a:extLst>
          </p:cNvPr>
          <p:cNvSpPr txBox="1"/>
          <p:nvPr/>
        </p:nvSpPr>
        <p:spPr>
          <a:xfrm rot="16200000">
            <a:off x="7791330" y="5326831"/>
            <a:ext cx="129486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D202FBD-A97B-E3B9-FDA9-1B31087918B9}"/>
              </a:ext>
            </a:extLst>
          </p:cNvPr>
          <p:cNvSpPr txBox="1"/>
          <p:nvPr/>
        </p:nvSpPr>
        <p:spPr>
          <a:xfrm rot="16200000">
            <a:off x="7169335" y="5231112"/>
            <a:ext cx="1519623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A373A0-4148-F321-1E95-08004DBEBEE8}"/>
              </a:ext>
            </a:extLst>
          </p:cNvPr>
          <p:cNvSpPr txBox="1"/>
          <p:nvPr/>
        </p:nvSpPr>
        <p:spPr>
          <a:xfrm rot="16200000">
            <a:off x="8979155" y="5234060"/>
            <a:ext cx="1294863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A6EA54A-54BF-ADCA-3478-1ABD5063481D}"/>
              </a:ext>
            </a:extLst>
          </p:cNvPr>
          <p:cNvSpPr txBox="1"/>
          <p:nvPr/>
        </p:nvSpPr>
        <p:spPr>
          <a:xfrm rot="16237519">
            <a:off x="2779721" y="3660472"/>
            <a:ext cx="1370993" cy="617541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2.4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A1DDB65-D7DE-5920-F216-670B644654BC}"/>
              </a:ext>
            </a:extLst>
          </p:cNvPr>
          <p:cNvSpPr txBox="1"/>
          <p:nvPr/>
        </p:nvSpPr>
        <p:spPr>
          <a:xfrm rot="16237519">
            <a:off x="3981516" y="3976718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9D26B27-100F-A0A0-DFA3-EA6FF7792CAC}"/>
              </a:ext>
            </a:extLst>
          </p:cNvPr>
          <p:cNvSpPr txBox="1"/>
          <p:nvPr/>
        </p:nvSpPr>
        <p:spPr>
          <a:xfrm rot="16237519">
            <a:off x="4560105" y="36760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C025D57-2A12-1E81-2C65-1B19F341674F}"/>
              </a:ext>
            </a:extLst>
          </p:cNvPr>
          <p:cNvSpPr txBox="1"/>
          <p:nvPr/>
        </p:nvSpPr>
        <p:spPr>
          <a:xfrm rot="16237519">
            <a:off x="5301351" y="3771973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4.1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DF6E0CE-E4D8-2992-82D8-862CDD8BA94D}"/>
              </a:ext>
            </a:extLst>
          </p:cNvPr>
          <p:cNvSpPr txBox="1"/>
          <p:nvPr/>
        </p:nvSpPr>
        <p:spPr>
          <a:xfrm rot="16237519">
            <a:off x="5752873" y="3586222"/>
            <a:ext cx="151657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CDD140D-53D0-2964-9BC6-73375FA58E0A}"/>
              </a:ext>
            </a:extLst>
          </p:cNvPr>
          <p:cNvSpPr txBox="1"/>
          <p:nvPr/>
        </p:nvSpPr>
        <p:spPr>
          <a:xfrm rot="16237519">
            <a:off x="7349078" y="3868986"/>
            <a:ext cx="1136566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285F81B1-40B5-7644-2B44-0E0F349CC886}"/>
              </a:ext>
            </a:extLst>
          </p:cNvPr>
          <p:cNvSpPr txBox="1"/>
          <p:nvPr/>
        </p:nvSpPr>
        <p:spPr>
          <a:xfrm rot="16237519">
            <a:off x="7985335" y="3903941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157AFDB-47B0-9D86-0766-1D8ACC2238A7}"/>
              </a:ext>
            </a:extLst>
          </p:cNvPr>
          <p:cNvSpPr txBox="1"/>
          <p:nvPr/>
        </p:nvSpPr>
        <p:spPr>
          <a:xfrm rot="16237519">
            <a:off x="9551061" y="4034791"/>
            <a:ext cx="76859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C29DE25-C037-BE14-5877-6B6D066DB8E8}"/>
              </a:ext>
            </a:extLst>
          </p:cNvPr>
          <p:cNvSpPr txBox="1"/>
          <p:nvPr/>
        </p:nvSpPr>
        <p:spPr>
          <a:xfrm rot="16214421">
            <a:off x="1384586" y="1968912"/>
            <a:ext cx="1366547" cy="6175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Entretenimiento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 familiar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2F7EC59-8CBA-FD02-0025-92CC9D56D932}"/>
              </a:ext>
            </a:extLst>
          </p:cNvPr>
          <p:cNvSpPr txBox="1"/>
          <p:nvPr/>
        </p:nvSpPr>
        <p:spPr>
          <a:xfrm rot="16214421">
            <a:off x="3052387" y="2285079"/>
            <a:ext cx="932133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Educación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835A771-E407-FF1B-6EF9-54FC2CBD49F6}"/>
              </a:ext>
            </a:extLst>
          </p:cNvPr>
          <p:cNvSpPr txBox="1"/>
          <p:nvPr/>
        </p:nvSpPr>
        <p:spPr>
          <a:xfrm rot="16214421">
            <a:off x="3449609" y="1983501"/>
            <a:ext cx="152255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Especies exóticas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2.9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3FF47F-E14D-9DC7-719B-05C3E5681A9D}"/>
              </a:ext>
            </a:extLst>
          </p:cNvPr>
          <p:cNvSpPr txBox="1"/>
          <p:nvPr/>
        </p:nvSpPr>
        <p:spPr>
          <a:xfrm rot="16214421">
            <a:off x="4718213" y="2105720"/>
            <a:ext cx="1278119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Desconexión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259D786-3D08-D618-182D-DC1FEB6C1830}"/>
              </a:ext>
            </a:extLst>
          </p:cNvPr>
          <p:cNvSpPr txBox="1"/>
          <p:nvPr/>
        </p:nvSpPr>
        <p:spPr>
          <a:xfrm rot="16214421">
            <a:off x="6139416" y="2056165"/>
            <a:ext cx="1203645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Creación </a:t>
            </a:r>
          </a:p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de recuerdos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4.6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3FA1AF5-375A-25B4-52C8-BA1144A7A967}"/>
              </a:ext>
            </a:extLst>
          </p:cNvPr>
          <p:cNvSpPr txBox="1"/>
          <p:nvPr/>
        </p:nvSpPr>
        <p:spPr>
          <a:xfrm rot="16214421">
            <a:off x="8475894" y="2318518"/>
            <a:ext cx="829156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Costo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6.0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18751CB-E52D-4300-5580-B2874B43CDCA}"/>
              </a:ext>
            </a:extLst>
          </p:cNvPr>
          <p:cNvSpPr txBox="1"/>
          <p:nvPr/>
        </p:nvSpPr>
        <p:spPr>
          <a:xfrm rot="16214421">
            <a:off x="9441264" y="2217820"/>
            <a:ext cx="1066651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Ubicación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6.8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012E4E4-86D8-BF4B-B632-1DD6B722DEEE}"/>
              </a:ext>
            </a:extLst>
          </p:cNvPr>
          <p:cNvSpPr txBox="1"/>
          <p:nvPr/>
        </p:nvSpPr>
        <p:spPr>
          <a:xfrm rot="16214421">
            <a:off x="10634633" y="2087745"/>
            <a:ext cx="1294861" cy="46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>
              <a:lnSpc>
                <a:spcPct val="81000"/>
              </a:lnSpc>
            </a:pPr>
            <a:r>
              <a:rPr lang="es-ES" sz="1200" dirty="0">
                <a:latin typeface="Roboto Light" panose="02000000000000000000" pitchFamily="2" charset="0"/>
                <a:ea typeface="Roboto Light" panose="02000000000000000000" pitchFamily="2" charset="0"/>
              </a:rPr>
              <a:t>Redes sociales</a:t>
            </a:r>
          </a:p>
          <a:p>
            <a:pPr marL="36000">
              <a:lnSpc>
                <a:spcPct val="81000"/>
              </a:lnSpc>
            </a:pPr>
            <a:r>
              <a:rPr lang="es-ES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7.7</a:t>
            </a:r>
            <a:endParaRPr lang="es-ES" sz="3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E34DA2-3255-F5F7-1CCB-B6DC1214134A}"/>
              </a:ext>
            </a:extLst>
          </p:cNvPr>
          <p:cNvSpPr txBox="1"/>
          <p:nvPr/>
        </p:nvSpPr>
        <p:spPr>
          <a:xfrm>
            <a:off x="1303892" y="7279360"/>
            <a:ext cx="104477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2" name="Signo más 1">
            <a:extLst>
              <a:ext uri="{FF2B5EF4-FFF2-40B4-BE49-F238E27FC236}">
                <a16:creationId xmlns:a16="http://schemas.microsoft.com/office/drawing/2014/main" id="{8D0B3093-F400-EDC2-6D6A-9E13A8E5EEC0}"/>
              </a:ext>
            </a:extLst>
          </p:cNvPr>
          <p:cNvSpPr/>
          <p:nvPr/>
        </p:nvSpPr>
        <p:spPr>
          <a:xfrm>
            <a:off x="403835" y="4357469"/>
            <a:ext cx="423599" cy="385207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Signo menos 2">
            <a:extLst>
              <a:ext uri="{FF2B5EF4-FFF2-40B4-BE49-F238E27FC236}">
                <a16:creationId xmlns:a16="http://schemas.microsoft.com/office/drawing/2014/main" id="{6F206F05-412E-BFD8-C77B-730422CF3AF4}"/>
              </a:ext>
            </a:extLst>
          </p:cNvPr>
          <p:cNvSpPr/>
          <p:nvPr/>
        </p:nvSpPr>
        <p:spPr>
          <a:xfrm>
            <a:off x="11833647" y="4332191"/>
            <a:ext cx="535725" cy="410485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E0A72-DCA4-3859-821B-EBEBEAB9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B9D654E1-7053-B95A-8275-6E541F05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9F375B-B1D8-964B-2662-579820F1B2A5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728481-DFED-B204-B2C0-10D2FA0D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5935"/>
              </p:ext>
            </p:extLst>
          </p:nvPr>
        </p:nvGraphicFramePr>
        <p:xfrm>
          <a:off x="385948" y="636311"/>
          <a:ext cx="12029702" cy="6191998"/>
        </p:xfrm>
        <a:graphic>
          <a:graphicData uri="http://schemas.openxmlformats.org/drawingml/2006/table">
            <a:tbl>
              <a:tblPr/>
              <a:tblGrid>
                <a:gridCol w="1291829">
                  <a:extLst>
                    <a:ext uri="{9D8B030D-6E8A-4147-A177-3AD203B41FA5}">
                      <a16:colId xmlns:a16="http://schemas.microsoft.com/office/drawing/2014/main" val="1707873819"/>
                    </a:ext>
                  </a:extLst>
                </a:gridCol>
                <a:gridCol w="2084054">
                  <a:extLst>
                    <a:ext uri="{9D8B030D-6E8A-4147-A177-3AD203B41FA5}">
                      <a16:colId xmlns:a16="http://schemas.microsoft.com/office/drawing/2014/main" val="340932580"/>
                    </a:ext>
                  </a:extLst>
                </a:gridCol>
                <a:gridCol w="3097533">
                  <a:extLst>
                    <a:ext uri="{9D8B030D-6E8A-4147-A177-3AD203B41FA5}">
                      <a16:colId xmlns:a16="http://schemas.microsoft.com/office/drawing/2014/main" val="3466968270"/>
                    </a:ext>
                  </a:extLst>
                </a:gridCol>
                <a:gridCol w="2109034">
                  <a:extLst>
                    <a:ext uri="{9D8B030D-6E8A-4147-A177-3AD203B41FA5}">
                      <a16:colId xmlns:a16="http://schemas.microsoft.com/office/drawing/2014/main" val="3907278442"/>
                    </a:ext>
                  </a:extLst>
                </a:gridCol>
                <a:gridCol w="1723626">
                  <a:extLst>
                    <a:ext uri="{9D8B030D-6E8A-4147-A177-3AD203B41FA5}">
                      <a16:colId xmlns:a16="http://schemas.microsoft.com/office/drawing/2014/main" val="3903741264"/>
                    </a:ext>
                  </a:extLst>
                </a:gridCol>
                <a:gridCol w="1723626">
                  <a:extLst>
                    <a:ext uri="{9D8B030D-6E8A-4147-A177-3AD203B41FA5}">
                      <a16:colId xmlns:a16="http://schemas.microsoft.com/office/drawing/2014/main" val="2243011108"/>
                    </a:ext>
                  </a:extLst>
                </a:gridCol>
              </a:tblGrid>
              <a:tr h="939858"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GRUPO DE FAMILIA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MX" sz="3600" b="0" i="0" u="none" strike="noStrike" dirty="0">
                        <a:solidFill>
                          <a:srgbClr val="000000"/>
                        </a:solidFill>
                        <a:effectLst/>
                        <a:latin typeface="Lato Light" panose="020F0302020204030203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20979"/>
                  </a:ext>
                </a:extLst>
              </a:tr>
              <a:tr h="1050428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nuclear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 e hijos)</a:t>
                      </a:r>
                      <a:endParaRPr lang="es-MX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 extendida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(papás, hijos, + abuelos, hermanos, tíos)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Amigos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ES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(solo amigos, misma edad)</a:t>
                      </a:r>
                      <a:endParaRPr lang="es-ES" sz="16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Playfair Display" panose="00000500000000000000" pitchFamily="50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Pareja </a:t>
                      </a:r>
                    </a:p>
                    <a:p>
                      <a:pPr algn="ctr" fontAlgn="ctr">
                        <a:buNone/>
                      </a:pPr>
                      <a:r>
                        <a:rPr lang="es-MX" sz="1100" b="0" i="1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Playfair Display" panose="00000500000000000000" pitchFamily="50" charset="0"/>
                        </a:rPr>
                        <a:t>(dos personas)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 Light" panose="02000000000000000000" pitchFamily="2" charset="0"/>
                          <a:ea typeface="+mn-ea"/>
                          <a:cs typeface="+mn-cs"/>
                        </a:rPr>
                        <a:t>Otros 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Playfair Display" panose="00000500000000000000" pitchFamily="50" charset="0"/>
                          <a:ea typeface="+mn-ea"/>
                          <a:cs typeface="+mn-cs"/>
                        </a:rPr>
                        <a:t>(Profesionistas, solos)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0203"/>
                  </a:ext>
                </a:extLst>
              </a:tr>
              <a:tr h="1050428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590335"/>
                  </a:ext>
                </a:extLst>
              </a:tr>
              <a:tr h="1050428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106604"/>
                  </a:ext>
                </a:extLst>
              </a:tr>
              <a:tr h="1050428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746316"/>
                  </a:ext>
                </a:extLst>
              </a:tr>
              <a:tr h="1050428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09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0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8D08-76A6-E20C-AB0B-ED3D002C5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0391B285-9746-B969-F6A8-67BD0862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95C1262-3E86-4F5B-8431-5940CE8A7DF8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765D807-7A79-B2AB-846C-089268DFD8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998166"/>
              </p:ext>
            </p:extLst>
          </p:nvPr>
        </p:nvGraphicFramePr>
        <p:xfrm>
          <a:off x="385947" y="1678488"/>
          <a:ext cx="12029703" cy="514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82A7CC88-6BA1-DFF9-AB04-66006002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NÚMERO DE PERSONAS EN EL GRUPO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433DEB-46E0-B0B8-EDBF-975060ED4F9A}"/>
              </a:ext>
            </a:extLst>
          </p:cNvPr>
          <p:cNvCxnSpPr>
            <a:cxnSpLocks/>
          </p:cNvCxnSpPr>
          <p:nvPr/>
        </p:nvCxnSpPr>
        <p:spPr>
          <a:xfrm>
            <a:off x="826718" y="2803629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B521D-577D-9412-932F-AEBC572B1C4C}"/>
              </a:ext>
            </a:extLst>
          </p:cNvPr>
          <p:cNvSpPr txBox="1"/>
          <p:nvPr/>
        </p:nvSpPr>
        <p:spPr>
          <a:xfrm>
            <a:off x="826718" y="1960128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6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BB0B-CAD9-17B3-5185-E1E4B9C4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45422A73-E63C-0E9F-DB04-8DAEB97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4329363-89D4-E0CC-EB7E-00E37A4E1099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6BB7AC-B985-4425-1B59-D13820FA7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14988"/>
              </p:ext>
            </p:extLst>
          </p:nvPr>
        </p:nvGraphicFramePr>
        <p:xfrm>
          <a:off x="483919" y="1246909"/>
          <a:ext cx="11833760" cy="5664931"/>
        </p:xfrm>
        <a:graphic>
          <a:graphicData uri="http://schemas.openxmlformats.org/drawingml/2006/table">
            <a:tbl>
              <a:tblPr/>
              <a:tblGrid>
                <a:gridCol w="1602117">
                  <a:extLst>
                    <a:ext uri="{9D8B030D-6E8A-4147-A177-3AD203B41FA5}">
                      <a16:colId xmlns:a16="http://schemas.microsoft.com/office/drawing/2014/main" val="2597047185"/>
                    </a:ext>
                  </a:extLst>
                </a:gridCol>
                <a:gridCol w="1922541">
                  <a:extLst>
                    <a:ext uri="{9D8B030D-6E8A-4147-A177-3AD203B41FA5}">
                      <a16:colId xmlns:a16="http://schemas.microsoft.com/office/drawing/2014/main" val="2137443730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73619853"/>
                    </a:ext>
                  </a:extLst>
                </a:gridCol>
                <a:gridCol w="4154551">
                  <a:extLst>
                    <a:ext uri="{9D8B030D-6E8A-4147-A177-3AD203B41FA5}">
                      <a16:colId xmlns:a16="http://schemas.microsoft.com/office/drawing/2014/main" val="1486074225"/>
                    </a:ext>
                  </a:extLst>
                </a:gridCol>
              </a:tblGrid>
              <a:tr h="778876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spc="-300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DONDE SE HOSPEDO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8482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Hotel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Renta turística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Familiares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23009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0%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5893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87%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491150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163753"/>
                  </a:ext>
                </a:extLst>
              </a:tr>
              <a:tr h="977211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76%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2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0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DD5-F6A2-41DD-3B0C-C9902A4A3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2EBECCFB-25FF-FF3F-C9D9-DDA6C1BA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0CDB93-68A4-5F04-D3A1-8AE5D30567E4}"/>
              </a:ext>
            </a:extLst>
          </p:cNvPr>
          <p:cNvSpPr txBox="1"/>
          <p:nvPr/>
        </p:nvSpPr>
        <p:spPr>
          <a:xfrm>
            <a:off x="483920" y="6911839"/>
            <a:ext cx="118337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C8B581-0D8E-1579-3599-B87A0F4E1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65281"/>
              </p:ext>
            </p:extLst>
          </p:nvPr>
        </p:nvGraphicFramePr>
        <p:xfrm>
          <a:off x="483920" y="1175657"/>
          <a:ext cx="11833762" cy="5736180"/>
        </p:xfrm>
        <a:graphic>
          <a:graphicData uri="http://schemas.openxmlformats.org/drawingml/2006/table">
            <a:tbl>
              <a:tblPr/>
              <a:tblGrid>
                <a:gridCol w="1582386">
                  <a:extLst>
                    <a:ext uri="{9D8B030D-6E8A-4147-A177-3AD203B41FA5}">
                      <a16:colId xmlns:a16="http://schemas.microsoft.com/office/drawing/2014/main" val="1215317767"/>
                    </a:ext>
                  </a:extLst>
                </a:gridCol>
                <a:gridCol w="2398816">
                  <a:extLst>
                    <a:ext uri="{9D8B030D-6E8A-4147-A177-3AD203B41FA5}">
                      <a16:colId xmlns:a16="http://schemas.microsoft.com/office/drawing/2014/main" val="1026812859"/>
                    </a:ext>
                  </a:extLst>
                </a:gridCol>
                <a:gridCol w="2303813">
                  <a:extLst>
                    <a:ext uri="{9D8B030D-6E8A-4147-A177-3AD203B41FA5}">
                      <a16:colId xmlns:a16="http://schemas.microsoft.com/office/drawing/2014/main" val="748709605"/>
                    </a:ext>
                  </a:extLst>
                </a:gridCol>
                <a:gridCol w="2802577">
                  <a:extLst>
                    <a:ext uri="{9D8B030D-6E8A-4147-A177-3AD203B41FA5}">
                      <a16:colId xmlns:a16="http://schemas.microsoft.com/office/drawing/2014/main" val="2334164723"/>
                    </a:ext>
                  </a:extLst>
                </a:gridCol>
                <a:gridCol w="2746170">
                  <a:extLst>
                    <a:ext uri="{9D8B030D-6E8A-4147-A177-3AD203B41FA5}">
                      <a16:colId xmlns:a16="http://schemas.microsoft.com/office/drawing/2014/main" val="3965190496"/>
                    </a:ext>
                  </a:extLst>
                </a:gridCol>
              </a:tblGrid>
              <a:tr h="956030"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Light" panose="020F0302020204030203" pitchFamily="34" charset="0"/>
                        </a:rPr>
                        <a:t>FORMA DE VIAJAR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5770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Avión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Camión </a:t>
                      </a: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charter</a:t>
                      </a:r>
                      <a:endParaRPr lang="es-MX" sz="2400" b="0" i="0" u="none" strike="noStrike" dirty="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Carro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87555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29%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47%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502339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33220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Cluster</a:t>
                      </a: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31%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636487"/>
                  </a:ext>
                </a:extLst>
              </a:tr>
              <a:tr h="956030">
                <a:tc>
                  <a:txBody>
                    <a:bodyPr/>
                    <a:lstStyle/>
                    <a:p>
                      <a:pPr marL="72000" algn="l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13%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28%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7%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Light" panose="02000000000000000000" pitchFamily="2" charset="0"/>
                        </a:rPr>
                        <a:t>52%</a:t>
                      </a:r>
                    </a:p>
                  </a:txBody>
                  <a:tcPr marL="6350" marR="76200" marT="635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6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00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B5DB9-3FF6-2FC9-0268-890EB19D2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9802FFB-C5E7-B30C-BACB-F0157CEAC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770041"/>
              </p:ext>
            </p:extLst>
          </p:nvPr>
        </p:nvGraphicFramePr>
        <p:xfrm>
          <a:off x="385947" y="1678489"/>
          <a:ext cx="12029703" cy="514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id="{581B0AFF-2FEB-3912-8F6B-E3A366AA2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56F821-E6A8-5D16-B15D-20A0208CA9C6}"/>
              </a:ext>
            </a:extLst>
          </p:cNvPr>
          <p:cNvSpPr txBox="1"/>
          <p:nvPr/>
        </p:nvSpPr>
        <p:spPr>
          <a:xfrm>
            <a:off x="385947" y="6828312"/>
            <a:ext cx="1202970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r>
              <a:rPr lang="es-MX" dirty="0">
                <a:latin typeface="Playfair Display" panose="00000500000000000000" pitchFamily="50" charset="0"/>
                <a:ea typeface="Roboto Light" panose="02000000000000000000" pitchFamily="2" charset="0"/>
                <a:cs typeface="Roboto Light" panose="02000000000000000000" pitchFamily="2" charset="0"/>
              </a:rPr>
              <a:t>Base: Estos resultados están presentados en promedios simples y representan al 100% de los entrevistados.</a:t>
            </a:r>
            <a:endParaRPr lang="es-ES_tradnl" dirty="0">
              <a:latin typeface="Playfair Display" panose="00000500000000000000" pitchFamily="50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48AC638-C600-5D5D-718C-874036D7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519"/>
            <a:ext cx="12801600" cy="5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s-ES_tradnl" sz="3200" dirty="0">
                <a:latin typeface="Lato Light" panose="020F0302020204030203" pitchFamily="34" charset="77"/>
              </a:rPr>
              <a:t>DÍAS QUE ESTÁN EN MAZATLÁN</a:t>
            </a:r>
            <a:endParaRPr lang="es-ES_tradnl" sz="4800" dirty="0">
              <a:latin typeface="Lato Light" panose="020F0302020204030203" pitchFamily="34" charset="77"/>
              <a:ea typeface="Roboto Th" pitchFamily="2" charset="0"/>
              <a:cs typeface="Stajn Pro Medium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52D64F5-9352-1568-A4B0-7F6C4EF3A9DE}"/>
              </a:ext>
            </a:extLst>
          </p:cNvPr>
          <p:cNvCxnSpPr>
            <a:cxnSpLocks/>
          </p:cNvCxnSpPr>
          <p:nvPr/>
        </p:nvCxnSpPr>
        <p:spPr>
          <a:xfrm>
            <a:off x="826718" y="3385522"/>
            <a:ext cx="1120927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6FA1CD-7FDA-297C-B89E-586D9D4EBADE}"/>
              </a:ext>
            </a:extLst>
          </p:cNvPr>
          <p:cNvSpPr txBox="1"/>
          <p:nvPr/>
        </p:nvSpPr>
        <p:spPr>
          <a:xfrm>
            <a:off x="826718" y="2542021"/>
            <a:ext cx="1533607" cy="84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1000"/>
              </a:lnSpc>
            </a:pPr>
            <a:r>
              <a:rPr lang="es-E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Promedio</a:t>
            </a:r>
          </a:p>
          <a:p>
            <a:pPr algn="ctr">
              <a:lnSpc>
                <a:spcPct val="81000"/>
              </a:lnSpc>
            </a:pPr>
            <a:r>
              <a:rPr lang="es-E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4.9</a:t>
            </a:r>
            <a:endParaRPr lang="es-ES" sz="54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09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31937</TotalTime>
  <Words>1646</Words>
  <Application>Microsoft Office PowerPoint</Application>
  <PresentationFormat>Personalizado</PresentationFormat>
  <Paragraphs>620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Lato</vt:lpstr>
      <vt:lpstr>Lato Light</vt:lpstr>
      <vt:lpstr>Playfair Display</vt:lpstr>
      <vt:lpstr>Roboto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603</cp:revision>
  <cp:lastPrinted>2025-10-24T23:06:38Z</cp:lastPrinted>
  <dcterms:created xsi:type="dcterms:W3CDTF">2024-08-19T18:58:59Z</dcterms:created>
  <dcterms:modified xsi:type="dcterms:W3CDTF">2025-11-18T17:32:28Z</dcterms:modified>
</cp:coreProperties>
</file>