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5526" r:id="rId2"/>
    <p:sldId id="7083" r:id="rId3"/>
    <p:sldId id="9161" r:id="rId4"/>
    <p:sldId id="9182" r:id="rId5"/>
    <p:sldId id="9183" r:id="rId6"/>
    <p:sldId id="9127" r:id="rId7"/>
    <p:sldId id="9178" r:id="rId8"/>
    <p:sldId id="9187" r:id="rId9"/>
    <p:sldId id="9180" r:id="rId10"/>
    <p:sldId id="9181" r:id="rId11"/>
    <p:sldId id="9165" r:id="rId12"/>
    <p:sldId id="9190" r:id="rId13"/>
    <p:sldId id="9191" r:id="rId14"/>
    <p:sldId id="9185" r:id="rId15"/>
    <p:sldId id="9186" r:id="rId16"/>
    <p:sldId id="9189" r:id="rId17"/>
    <p:sldId id="8054" r:id="rId18"/>
  </p:sldIdLst>
  <p:sldSz cx="12801600" cy="77724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2380" userDrawn="1">
          <p15:clr>
            <a:srgbClr val="A4A3A4"/>
          </p15:clr>
        </p15:guide>
        <p15:guide id="5" pos="675" userDrawn="1">
          <p15:clr>
            <a:srgbClr val="A4A3A4"/>
          </p15:clr>
        </p15:guide>
        <p15:guide id="6" orient="horz" pos="860" userDrawn="1">
          <p15:clr>
            <a:srgbClr val="A4A3A4"/>
          </p15:clr>
        </p15:guide>
        <p15:guide id="7" orient="horz" pos="4126" userDrawn="1">
          <p15:clr>
            <a:srgbClr val="A4A3A4"/>
          </p15:clr>
        </p15:guide>
        <p15:guide id="8" pos="4032" userDrawn="1">
          <p15:clr>
            <a:srgbClr val="A4A3A4"/>
          </p15:clr>
        </p15:guide>
        <p15:guide id="9" pos="108" userDrawn="1">
          <p15:clr>
            <a:srgbClr val="A4A3A4"/>
          </p15:clr>
        </p15:guide>
        <p15:guide id="10" pos="6912" userDrawn="1">
          <p15:clr>
            <a:srgbClr val="A4A3A4"/>
          </p15:clr>
        </p15:guide>
        <p15:guide id="11" pos="7842" userDrawn="1">
          <p15:clr>
            <a:srgbClr val="A4A3A4"/>
          </p15:clr>
        </p15:guide>
        <p15:guide id="12" pos="3170" userDrawn="1">
          <p15:clr>
            <a:srgbClr val="A4A3A4"/>
          </p15:clr>
        </p15:guide>
        <p15:guide id="13" orient="horz" pos="1042" userDrawn="1">
          <p15:clr>
            <a:srgbClr val="A4A3A4"/>
          </p15:clr>
        </p15:guide>
        <p15:guide id="14" orient="horz" pos="47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la guadalupe" initials="kg" lastIdx="2" clrIdx="0">
    <p:extLst>
      <p:ext uri="{19B8F6BF-5375-455C-9EA6-DF929625EA0E}">
        <p15:presenceInfo xmlns:p15="http://schemas.microsoft.com/office/powerpoint/2012/main" userId="2cd3ee6662d265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0B2"/>
    <a:srgbClr val="FFE2A7"/>
    <a:srgbClr val="9BBB59"/>
    <a:srgbClr val="FFC859"/>
    <a:srgbClr val="E4EDF8"/>
    <a:srgbClr val="C2D7F0"/>
    <a:srgbClr val="FFECC1"/>
    <a:srgbClr val="C0504D"/>
    <a:srgbClr val="FFDA82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61" autoAdjust="0"/>
    <p:restoredTop sz="95383" autoAdjust="0"/>
  </p:normalViewPr>
  <p:slideViewPr>
    <p:cSldViewPr snapToGrid="0">
      <p:cViewPr varScale="1">
        <p:scale>
          <a:sx n="51" d="100"/>
          <a:sy n="51" d="100"/>
        </p:scale>
        <p:origin x="1236" y="264"/>
      </p:cViewPr>
      <p:guideLst>
        <p:guide orient="horz" pos="2380"/>
        <p:guide pos="675"/>
        <p:guide orient="horz" pos="860"/>
        <p:guide orient="horz" pos="4126"/>
        <p:guide pos="4032"/>
        <p:guide pos="108"/>
        <p:guide pos="6912"/>
        <p:guide pos="7842"/>
        <p:guide pos="3170"/>
        <p:guide orient="horz" pos="1042"/>
        <p:guide orient="horz" pos="475"/>
      </p:guideLst>
    </p:cSldViewPr>
  </p:slideViewPr>
  <p:outlineViewPr>
    <p:cViewPr>
      <p:scale>
        <a:sx n="33" d="100"/>
        <a:sy n="33" d="100"/>
      </p:scale>
      <p:origin x="0" y="-40925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-901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uario\Documents\Freelancer\New_era_Ideas\REM_MZT\JUL-25\BD_tur_RT_CRUC_Vue%20_vers2.0(ht_actualizado).xlsx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uario\Documents\Freelancer\New_era_Ideas\REM_MZT\JUL-25\BD_tur_RT_CRUC_Vue%20_vers2.0(ht_actualizado).xlsx" TargetMode="External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Usuario\Documents\Freelancer\New_era_Ideas\REM_MZT\JUL-25\BD_tur_RT_CRUC_Vue%20_vers2.0(ht_actualizado).xlsx" TargetMode="External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uario\Documents\Freelancer\New_era_Ideas\REM_MZT\JUL-25\BD_tur_RT_CRUC_Vue%20_vers2.0(ht_actualizado)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Graficas!$B$2</c:f>
              <c:strCache>
                <c:ptCount val="1"/>
                <c:pt idx="0">
                  <c:v>Visitantes anuales </c:v>
                </c:pt>
              </c:strCache>
            </c:strRef>
          </c:tx>
          <c:spPr>
            <a:ln w="34925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40000"/>
                  <a:lumOff val="60000"/>
                </a:schemeClr>
              </a:solidFill>
              <a:ln w="41275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Graficas!$A$3:$A$20</c:f>
              <c:numCache>
                <c:formatCode>General</c:formatCode>
                <c:ptCount val="18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</c:numCache>
            </c:numRef>
          </c:cat>
          <c:val>
            <c:numRef>
              <c:f>Graficas!$B$3:$B$20</c:f>
              <c:numCache>
                <c:formatCode>_-* #,##0_-;\-* #,##0_-;_-* "-"??_-;_-@_-</c:formatCode>
                <c:ptCount val="18"/>
                <c:pt idx="0">
                  <c:v>771037.19354838715</c:v>
                </c:pt>
                <c:pt idx="1">
                  <c:v>699046</c:v>
                </c:pt>
                <c:pt idx="2">
                  <c:v>703934</c:v>
                </c:pt>
                <c:pt idx="3">
                  <c:v>472233.33676058461</c:v>
                </c:pt>
                <c:pt idx="4">
                  <c:v>665961.59999999986</c:v>
                </c:pt>
                <c:pt idx="5">
                  <c:v>799153.92</c:v>
                </c:pt>
                <c:pt idx="6">
                  <c:v>815136.99840000004</c:v>
                </c:pt>
                <c:pt idx="7">
                  <c:v>831439.73836800002</c:v>
                </c:pt>
                <c:pt idx="8">
                  <c:v>848068.53313535987</c:v>
                </c:pt>
                <c:pt idx="9">
                  <c:v>865029.90379806724</c:v>
                </c:pt>
                <c:pt idx="10">
                  <c:v>882330.50187402882</c:v>
                </c:pt>
                <c:pt idx="11">
                  <c:v>899977.11191150907</c:v>
                </c:pt>
                <c:pt idx="12">
                  <c:v>917976.65414973977</c:v>
                </c:pt>
                <c:pt idx="13">
                  <c:v>936336.1872327344</c:v>
                </c:pt>
                <c:pt idx="14">
                  <c:v>955062.91097738908</c:v>
                </c:pt>
                <c:pt idx="15">
                  <c:v>974164.16919693688</c:v>
                </c:pt>
                <c:pt idx="16">
                  <c:v>993647.45258087595</c:v>
                </c:pt>
                <c:pt idx="17">
                  <c:v>1013520.4016324932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5F-43F3-A80B-DE54056F6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1558352"/>
        <c:axId val="1221555952"/>
      </c:lineChart>
      <c:lineChart>
        <c:grouping val="standard"/>
        <c:varyColors val="0"/>
        <c:ser>
          <c:idx val="1"/>
          <c:order val="1"/>
          <c:tx>
            <c:strRef>
              <c:f>Graficas!$C$2</c:f>
              <c:strCache>
                <c:ptCount val="1"/>
              </c:strCache>
            </c:strRef>
          </c:tx>
          <c:spPr>
            <a:ln w="158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2960186834793408E-2"/>
                  <c:y val="1.75282532871811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5F-43F3-A80B-DE54056F66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1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Graficas!$A$3:$A$20</c:f>
              <c:numCache>
                <c:formatCode>General</c:formatCode>
                <c:ptCount val="18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</c:numCache>
            </c:numRef>
          </c:cat>
          <c:val>
            <c:numRef>
              <c:f>Graficas!$C$3:$C$20</c:f>
              <c:numCache>
                <c:formatCode>0%</c:formatCode>
                <c:ptCount val="18"/>
                <c:pt idx="1">
                  <c:v>-9.3369287695547823E-2</c:v>
                </c:pt>
                <c:pt idx="2">
                  <c:v>6.9923867671083158E-3</c:v>
                </c:pt>
                <c:pt idx="3">
                  <c:v>-0.32915111820059179</c:v>
                </c:pt>
                <c:pt idx="4">
                  <c:v>0.41023843121357745</c:v>
                </c:pt>
                <c:pt idx="5">
                  <c:v>0.20000000000000032</c:v>
                </c:pt>
                <c:pt idx="6">
                  <c:v>1.9999999999999997E-2</c:v>
                </c:pt>
                <c:pt idx="7">
                  <c:v>1.9999999999999973E-2</c:v>
                </c:pt>
                <c:pt idx="8">
                  <c:v>1.9999999999999823E-2</c:v>
                </c:pt>
                <c:pt idx="9">
                  <c:v>2.0000000000000202E-2</c:v>
                </c:pt>
                <c:pt idx="10">
                  <c:v>2.0000000000000268E-2</c:v>
                </c:pt>
                <c:pt idx="11">
                  <c:v>1.9999999999999629E-2</c:v>
                </c:pt>
                <c:pt idx="12">
                  <c:v>2.0000000000000576E-2</c:v>
                </c:pt>
                <c:pt idx="13">
                  <c:v>1.9999999999999823E-2</c:v>
                </c:pt>
                <c:pt idx="14">
                  <c:v>1.999999999999999E-2</c:v>
                </c:pt>
                <c:pt idx="15">
                  <c:v>2.0000000000000021E-2</c:v>
                </c:pt>
                <c:pt idx="16">
                  <c:v>2.0000000000000337E-2</c:v>
                </c:pt>
                <c:pt idx="17">
                  <c:v>1.9999999999999775E-2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5F-43F3-A80B-DE54056F6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2576160"/>
        <c:axId val="1772227919"/>
      </c:lineChart>
      <c:catAx>
        <c:axId val="122155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221555952"/>
        <c:crosses val="autoZero"/>
        <c:auto val="1"/>
        <c:lblAlgn val="ctr"/>
        <c:lblOffset val="100"/>
        <c:noMultiLvlLbl val="0"/>
      </c:catAx>
      <c:valAx>
        <c:axId val="1221555952"/>
        <c:scaling>
          <c:orientation val="minMax"/>
          <c:min val="0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221558352"/>
        <c:crosses val="autoZero"/>
        <c:crossBetween val="between"/>
      </c:valAx>
      <c:valAx>
        <c:axId val="1772227919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212576160"/>
        <c:crosses val="max"/>
        <c:crossBetween val="between"/>
      </c:valAx>
      <c:catAx>
        <c:axId val="1212576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722279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[Libro1]Graficas!TablaDinámica8</c:name>
    <c:fmtId val="7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Graficas!$G$75</c:f>
              <c:strCache>
                <c:ptCount val="1"/>
                <c:pt idx="0">
                  <c:v>Suma de Visitantes mensuales GAM</c:v>
                </c:pt>
              </c:strCache>
            </c:strRef>
          </c:tx>
          <c:spPr>
            <a:ln w="34925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40000"/>
                  <a:lumOff val="60000"/>
                </a:schemeClr>
              </a:solidFill>
              <a:ln w="44450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4.8471471052651344E-2"/>
                  <c:y val="2.88651739424389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D8-40D2-BBD0-681BD96D557B}"/>
                </c:ext>
              </c:extLst>
            </c:dLbl>
            <c:dLbl>
              <c:idx val="12"/>
              <c:layout>
                <c:manualLayout>
                  <c:x val="-4.5127339649097181E-2"/>
                  <c:y val="1.56201381914002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D8-40D2-BBD0-681BD96D55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Graficas!$F$76:$F$96</c:f>
              <c:multiLvlStrCache>
                <c:ptCount val="1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Graficas!$G$76:$G$96</c:f>
              <c:numCache>
                <c:formatCode>_-* #,##0_-;\-* #,##0_-;_-* "-"??_-;_-@_-</c:formatCode>
                <c:ptCount val="16"/>
                <c:pt idx="0">
                  <c:v>131708</c:v>
                </c:pt>
                <c:pt idx="1">
                  <c:v>215823.19354838709</c:v>
                </c:pt>
                <c:pt idx="2">
                  <c:v>272526</c:v>
                </c:pt>
                <c:pt idx="3">
                  <c:v>150980</c:v>
                </c:pt>
                <c:pt idx="4">
                  <c:v>0</c:v>
                </c:pt>
                <c:pt idx="5">
                  <c:v>160577</c:v>
                </c:pt>
                <c:pt idx="6">
                  <c:v>363396</c:v>
                </c:pt>
                <c:pt idx="7">
                  <c:v>175073</c:v>
                </c:pt>
                <c:pt idx="8">
                  <c:v>163592</c:v>
                </c:pt>
                <c:pt idx="9">
                  <c:v>204750</c:v>
                </c:pt>
                <c:pt idx="10">
                  <c:v>256491</c:v>
                </c:pt>
                <c:pt idx="11">
                  <c:v>79101</c:v>
                </c:pt>
                <c:pt idx="12">
                  <c:v>73622.5</c:v>
                </c:pt>
                <c:pt idx="13">
                  <c:v>132587.64600000001</c:v>
                </c:pt>
                <c:pt idx="14">
                  <c:v>206582.40399999998</c:v>
                </c:pt>
                <c:pt idx="15">
                  <c:v>59440.786760584713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D8-40D2-BBD0-681BD96D557B}"/>
            </c:ext>
          </c:extLst>
        </c:ser>
        <c:ser>
          <c:idx val="1"/>
          <c:order val="1"/>
          <c:tx>
            <c:strRef>
              <c:f>Graficas!$H$75</c:f>
              <c:strCache>
                <c:ptCount val="1"/>
                <c:pt idx="0">
                  <c:v>Suma de Turistas</c:v>
                </c:pt>
              </c:strCache>
            </c:strRef>
          </c:tx>
          <c:spPr>
            <a:ln w="34925" cap="rnd">
              <a:solidFill>
                <a:srgbClr val="FFC8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859"/>
              </a:solidFill>
              <a:ln w="44450">
                <a:solidFill>
                  <a:srgbClr val="FFC859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4.6236477297874952E-2"/>
                  <c:y val="1.82973972063199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D8-40D2-BBD0-681BD96D557B}"/>
                </c:ext>
              </c:extLst>
            </c:dLbl>
            <c:dLbl>
              <c:idx val="7"/>
              <c:layout>
                <c:manualLayout>
                  <c:x val="-4.7353974175263186E-2"/>
                  <c:y val="1.160116988891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D8-40D2-BBD0-681BD96D557B}"/>
                </c:ext>
              </c:extLst>
            </c:dLbl>
            <c:dLbl>
              <c:idx val="10"/>
              <c:layout>
                <c:manualLayout>
                  <c:x val="-4.7353974175263186E-2"/>
                  <c:y val="-1.07195878357846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D8-40D2-BBD0-681BD96D55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Graficas!$F$76:$F$96</c:f>
              <c:multiLvlStrCache>
                <c:ptCount val="1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Graficas!$H$76:$H$96</c:f>
              <c:numCache>
                <c:formatCode>_-* #,##0_-;\-* #,##0_-;_-* "-"??_-;_-@_-</c:formatCode>
                <c:ptCount val="16"/>
                <c:pt idx="0">
                  <c:v>642140</c:v>
                </c:pt>
                <c:pt idx="1">
                  <c:v>835096</c:v>
                </c:pt>
                <c:pt idx="2">
                  <c:v>763026</c:v>
                </c:pt>
                <c:pt idx="3">
                  <c:v>631024</c:v>
                </c:pt>
                <c:pt idx="4">
                  <c:v>635813</c:v>
                </c:pt>
                <c:pt idx="5">
                  <c:v>713663</c:v>
                </c:pt>
                <c:pt idx="6">
                  <c:v>607454</c:v>
                </c:pt>
                <c:pt idx="7">
                  <c:v>605801</c:v>
                </c:pt>
                <c:pt idx="8">
                  <c:v>618689</c:v>
                </c:pt>
                <c:pt idx="9">
                  <c:v>711599</c:v>
                </c:pt>
                <c:pt idx="10">
                  <c:v>700521</c:v>
                </c:pt>
                <c:pt idx="11">
                  <c:v>471366</c:v>
                </c:pt>
                <c:pt idx="12">
                  <c:v>376680</c:v>
                </c:pt>
                <c:pt idx="13">
                  <c:v>516646</c:v>
                </c:pt>
                <c:pt idx="14">
                  <c:v>696671</c:v>
                </c:pt>
                <c:pt idx="15">
                  <c:v>542816.62661157036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D8-40D2-BBD0-681BD96D5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6035599"/>
        <c:axId val="1776034639"/>
      </c:lineChart>
      <c:catAx>
        <c:axId val="1776035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776034639"/>
        <c:crosses val="autoZero"/>
        <c:auto val="1"/>
        <c:lblAlgn val="ctr"/>
        <c:lblOffset val="100"/>
        <c:noMultiLvlLbl val="0"/>
      </c:catAx>
      <c:valAx>
        <c:axId val="1776034639"/>
        <c:scaling>
          <c:orientation val="minMax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776035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[Libro1]Graficas!TablaDinámica8</c:name>
    <c:fmtId val="7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Graficas!$G$75</c:f>
              <c:strCache>
                <c:ptCount val="1"/>
                <c:pt idx="0">
                  <c:v>Suma de Visitantes mensuales GAM</c:v>
                </c:pt>
              </c:strCache>
            </c:strRef>
          </c:tx>
          <c:spPr>
            <a:ln w="34925" cap="rnd">
              <a:solidFill>
                <a:srgbClr val="E4EDF8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4EDF8"/>
              </a:solidFill>
              <a:ln w="44450">
                <a:solidFill>
                  <a:srgbClr val="E4EDF8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4.8471471052651344E-2"/>
                  <c:y val="2.88651739424389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D8-40D2-BBD0-681BD96D557B}"/>
                </c:ext>
              </c:extLst>
            </c:dLbl>
            <c:dLbl>
              <c:idx val="12"/>
              <c:layout>
                <c:manualLayout>
                  <c:x val="-4.5127339649097181E-2"/>
                  <c:y val="1.56201381914002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D8-40D2-BBD0-681BD96D55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Graficas!$F$76:$F$96</c:f>
              <c:multiLvlStrCache>
                <c:ptCount val="1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Graficas!$G$76:$G$96</c:f>
              <c:numCache>
                <c:formatCode>_-* #,##0_-;\-* #,##0_-;_-* "-"??_-;_-@_-</c:formatCode>
                <c:ptCount val="16"/>
                <c:pt idx="0">
                  <c:v>131708</c:v>
                </c:pt>
                <c:pt idx="1">
                  <c:v>215823.19354838709</c:v>
                </c:pt>
                <c:pt idx="2">
                  <c:v>272526</c:v>
                </c:pt>
                <c:pt idx="3">
                  <c:v>150980</c:v>
                </c:pt>
                <c:pt idx="4">
                  <c:v>0</c:v>
                </c:pt>
                <c:pt idx="5">
                  <c:v>160577</c:v>
                </c:pt>
                <c:pt idx="6">
                  <c:v>363396</c:v>
                </c:pt>
                <c:pt idx="7">
                  <c:v>175073</c:v>
                </c:pt>
                <c:pt idx="8">
                  <c:v>163592</c:v>
                </c:pt>
                <c:pt idx="9">
                  <c:v>204750</c:v>
                </c:pt>
                <c:pt idx="10">
                  <c:v>256491</c:v>
                </c:pt>
                <c:pt idx="11">
                  <c:v>79101</c:v>
                </c:pt>
                <c:pt idx="12">
                  <c:v>73622.5</c:v>
                </c:pt>
                <c:pt idx="13">
                  <c:v>132587.64600000001</c:v>
                </c:pt>
                <c:pt idx="14">
                  <c:v>206582.40399999998</c:v>
                </c:pt>
                <c:pt idx="15">
                  <c:v>59440.786760584713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D8-40D2-BBD0-681BD96D557B}"/>
            </c:ext>
          </c:extLst>
        </c:ser>
        <c:ser>
          <c:idx val="1"/>
          <c:order val="1"/>
          <c:tx>
            <c:strRef>
              <c:f>Graficas!$H$75</c:f>
              <c:strCache>
                <c:ptCount val="1"/>
                <c:pt idx="0">
                  <c:v>Suma de Turistas</c:v>
                </c:pt>
              </c:strCache>
            </c:strRef>
          </c:tx>
          <c:spPr>
            <a:ln w="34925" cap="rnd">
              <a:solidFill>
                <a:srgbClr val="FFC8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859"/>
              </a:solidFill>
              <a:ln w="44450">
                <a:solidFill>
                  <a:srgbClr val="FFC859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4.6236477297874952E-2"/>
                  <c:y val="1.82973972063199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D8-40D2-BBD0-681BD96D557B}"/>
                </c:ext>
              </c:extLst>
            </c:dLbl>
            <c:dLbl>
              <c:idx val="7"/>
              <c:layout>
                <c:manualLayout>
                  <c:x val="-4.7353974175263186E-2"/>
                  <c:y val="1.160116988891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D8-40D2-BBD0-681BD96D557B}"/>
                </c:ext>
              </c:extLst>
            </c:dLbl>
            <c:dLbl>
              <c:idx val="10"/>
              <c:layout>
                <c:manualLayout>
                  <c:x val="-4.7353974175263186E-2"/>
                  <c:y val="-1.07195878357846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D8-40D2-BBD0-681BD96D55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Graficas!$F$76:$F$96</c:f>
              <c:multiLvlStrCache>
                <c:ptCount val="1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Graficas!$H$76:$H$96</c:f>
              <c:numCache>
                <c:formatCode>_-* #,##0_-;\-* #,##0_-;_-* "-"??_-;_-@_-</c:formatCode>
                <c:ptCount val="16"/>
                <c:pt idx="0">
                  <c:v>642140</c:v>
                </c:pt>
                <c:pt idx="1">
                  <c:v>835096</c:v>
                </c:pt>
                <c:pt idx="2">
                  <c:v>763026</c:v>
                </c:pt>
                <c:pt idx="3">
                  <c:v>631024</c:v>
                </c:pt>
                <c:pt idx="4">
                  <c:v>635813</c:v>
                </c:pt>
                <c:pt idx="5">
                  <c:v>713663</c:v>
                </c:pt>
                <c:pt idx="6">
                  <c:v>607454</c:v>
                </c:pt>
                <c:pt idx="7">
                  <c:v>605801</c:v>
                </c:pt>
                <c:pt idx="8">
                  <c:v>618689</c:v>
                </c:pt>
                <c:pt idx="9">
                  <c:v>711599</c:v>
                </c:pt>
                <c:pt idx="10">
                  <c:v>700521</c:v>
                </c:pt>
                <c:pt idx="11">
                  <c:v>471366</c:v>
                </c:pt>
                <c:pt idx="12">
                  <c:v>376680</c:v>
                </c:pt>
                <c:pt idx="13">
                  <c:v>516646</c:v>
                </c:pt>
                <c:pt idx="14">
                  <c:v>696671</c:v>
                </c:pt>
                <c:pt idx="15">
                  <c:v>542816.62661157036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D8-40D2-BBD0-681BD96D5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6035599"/>
        <c:axId val="1776034639"/>
      </c:lineChart>
      <c:catAx>
        <c:axId val="1776035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776034639"/>
        <c:crosses val="autoZero"/>
        <c:auto val="1"/>
        <c:lblAlgn val="ctr"/>
        <c:lblOffset val="100"/>
        <c:noMultiLvlLbl val="0"/>
      </c:catAx>
      <c:valAx>
        <c:axId val="1776034639"/>
        <c:scaling>
          <c:orientation val="minMax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776035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58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dLbl>
              <c:idx val="12"/>
              <c:layout>
                <c:manualLayout>
                  <c:x val="-2.4788031727530128E-2"/>
                  <c:y val="-3.53005912638747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F2-4030-A49B-FB7012EBF75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1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Graficas!$M$77:$M$92</c:f>
              <c:numCache>
                <c:formatCode>0%</c:formatCode>
                <c:ptCount val="16"/>
                <c:pt idx="0">
                  <c:v>0.20510792039119194</c:v>
                </c:pt>
                <c:pt idx="1">
                  <c:v>0.25844117747945994</c:v>
                </c:pt>
                <c:pt idx="2">
                  <c:v>0.35716476240652351</c:v>
                </c:pt>
                <c:pt idx="3">
                  <c:v>0.23926189812114912</c:v>
                </c:pt>
                <c:pt idx="4">
                  <c:v>0</c:v>
                </c:pt>
                <c:pt idx="5">
                  <c:v>0.22500395845097756</c:v>
                </c:pt>
                <c:pt idx="6">
                  <c:v>0.59822801397307446</c:v>
                </c:pt>
                <c:pt idx="7">
                  <c:v>0.28899424068299656</c:v>
                </c:pt>
                <c:pt idx="8">
                  <c:v>0.26441717890571836</c:v>
                </c:pt>
                <c:pt idx="9">
                  <c:v>0.28773227618363711</c:v>
                </c:pt>
                <c:pt idx="10">
                  <c:v>0.36614319913321658</c:v>
                </c:pt>
                <c:pt idx="11">
                  <c:v>0.16781227326536066</c:v>
                </c:pt>
                <c:pt idx="12">
                  <c:v>0.19545104598067325</c:v>
                </c:pt>
                <c:pt idx="13">
                  <c:v>0.25663151558320396</c:v>
                </c:pt>
                <c:pt idx="14">
                  <c:v>0.29652792207512579</c:v>
                </c:pt>
                <c:pt idx="15">
                  <c:v>0.109504359016474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F2-4030-A49B-FB7012EBF7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8768863"/>
        <c:axId val="1778769343"/>
      </c:lineChart>
      <c:catAx>
        <c:axId val="1778768863"/>
        <c:scaling>
          <c:orientation val="minMax"/>
        </c:scaling>
        <c:delete val="1"/>
        <c:axPos val="b"/>
        <c:majorTickMark val="none"/>
        <c:minorTickMark val="none"/>
        <c:tickLblPos val="nextTo"/>
        <c:crossAx val="1778769343"/>
        <c:crosses val="autoZero"/>
        <c:auto val="1"/>
        <c:lblAlgn val="ctr"/>
        <c:lblOffset val="100"/>
        <c:noMultiLvlLbl val="0"/>
      </c:catAx>
      <c:valAx>
        <c:axId val="177876934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778768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[Libro1]Graficas!TablaDinámica8</c:name>
    <c:fmtId val="7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Graficas!$G$75</c:f>
              <c:strCache>
                <c:ptCount val="1"/>
                <c:pt idx="0">
                  <c:v>Suma de Visitantes mensuales GAM</c:v>
                </c:pt>
              </c:strCache>
            </c:strRef>
          </c:tx>
          <c:spPr>
            <a:ln w="34925" cap="rnd">
              <a:solidFill>
                <a:srgbClr val="E4EDF8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4EDF8"/>
              </a:solidFill>
              <a:ln w="44450">
                <a:solidFill>
                  <a:srgbClr val="E4EDF8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4.8471471052651344E-2"/>
                  <c:y val="2.88651739424389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D8-40D2-BBD0-681BD96D557B}"/>
                </c:ext>
              </c:extLst>
            </c:dLbl>
            <c:dLbl>
              <c:idx val="12"/>
              <c:layout>
                <c:manualLayout>
                  <c:x val="-4.5127339649097181E-2"/>
                  <c:y val="1.56201381914002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D8-40D2-BBD0-681BD96D55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Graficas!$F$76:$F$96</c:f>
              <c:multiLvlStrCache>
                <c:ptCount val="1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Graficas!$G$76:$G$96</c:f>
              <c:numCache>
                <c:formatCode>_-* #,##0_-;\-* #,##0_-;_-* "-"??_-;_-@_-</c:formatCode>
                <c:ptCount val="16"/>
                <c:pt idx="0">
                  <c:v>131708</c:v>
                </c:pt>
                <c:pt idx="1">
                  <c:v>215823.19354838709</c:v>
                </c:pt>
                <c:pt idx="2">
                  <c:v>272526</c:v>
                </c:pt>
                <c:pt idx="3">
                  <c:v>150980</c:v>
                </c:pt>
                <c:pt idx="4">
                  <c:v>0</c:v>
                </c:pt>
                <c:pt idx="5">
                  <c:v>160577</c:v>
                </c:pt>
                <c:pt idx="6">
                  <c:v>363396</c:v>
                </c:pt>
                <c:pt idx="7">
                  <c:v>175073</c:v>
                </c:pt>
                <c:pt idx="8">
                  <c:v>163592</c:v>
                </c:pt>
                <c:pt idx="9">
                  <c:v>204750</c:v>
                </c:pt>
                <c:pt idx="10">
                  <c:v>256491</c:v>
                </c:pt>
                <c:pt idx="11">
                  <c:v>79101</c:v>
                </c:pt>
                <c:pt idx="12">
                  <c:v>73622.5</c:v>
                </c:pt>
                <c:pt idx="13">
                  <c:v>132587.64600000001</c:v>
                </c:pt>
                <c:pt idx="14">
                  <c:v>206582.40399999998</c:v>
                </c:pt>
                <c:pt idx="15">
                  <c:v>59440.786760584713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D8-40D2-BBD0-681BD96D557B}"/>
            </c:ext>
          </c:extLst>
        </c:ser>
        <c:ser>
          <c:idx val="1"/>
          <c:order val="1"/>
          <c:tx>
            <c:strRef>
              <c:f>Graficas!$H$75</c:f>
              <c:strCache>
                <c:ptCount val="1"/>
                <c:pt idx="0">
                  <c:v>Suma de Turistas</c:v>
                </c:pt>
              </c:strCache>
            </c:strRef>
          </c:tx>
          <c:spPr>
            <a:ln w="34925" cap="rnd">
              <a:solidFill>
                <a:srgbClr val="FFC8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859"/>
              </a:solidFill>
              <a:ln w="44450">
                <a:solidFill>
                  <a:srgbClr val="FFC859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4.6236477297874952E-2"/>
                  <c:y val="1.82973972063199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D8-40D2-BBD0-681BD96D557B}"/>
                </c:ext>
              </c:extLst>
            </c:dLbl>
            <c:dLbl>
              <c:idx val="7"/>
              <c:layout>
                <c:manualLayout>
                  <c:x val="-4.7353974175263186E-2"/>
                  <c:y val="1.160116988891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D8-40D2-BBD0-681BD96D557B}"/>
                </c:ext>
              </c:extLst>
            </c:dLbl>
            <c:dLbl>
              <c:idx val="10"/>
              <c:layout>
                <c:manualLayout>
                  <c:x val="-4.7353974175263186E-2"/>
                  <c:y val="-1.07195878357846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D8-40D2-BBD0-681BD96D55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Graficas!$F$76:$F$96</c:f>
              <c:multiLvlStrCache>
                <c:ptCount val="1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Graficas!$H$76:$H$96</c:f>
              <c:numCache>
                <c:formatCode>_-* #,##0_-;\-* #,##0_-;_-* "-"??_-;_-@_-</c:formatCode>
                <c:ptCount val="16"/>
                <c:pt idx="0">
                  <c:v>642140</c:v>
                </c:pt>
                <c:pt idx="1">
                  <c:v>835096</c:v>
                </c:pt>
                <c:pt idx="2">
                  <c:v>763026</c:v>
                </c:pt>
                <c:pt idx="3">
                  <c:v>631024</c:v>
                </c:pt>
                <c:pt idx="4">
                  <c:v>635813</c:v>
                </c:pt>
                <c:pt idx="5">
                  <c:v>713663</c:v>
                </c:pt>
                <c:pt idx="6">
                  <c:v>607454</c:v>
                </c:pt>
                <c:pt idx="7">
                  <c:v>605801</c:v>
                </c:pt>
                <c:pt idx="8">
                  <c:v>618689</c:v>
                </c:pt>
                <c:pt idx="9">
                  <c:v>711599</c:v>
                </c:pt>
                <c:pt idx="10">
                  <c:v>700521</c:v>
                </c:pt>
                <c:pt idx="11">
                  <c:v>471366</c:v>
                </c:pt>
                <c:pt idx="12">
                  <c:v>376680</c:v>
                </c:pt>
                <c:pt idx="13">
                  <c:v>516646</c:v>
                </c:pt>
                <c:pt idx="14">
                  <c:v>696671</c:v>
                </c:pt>
                <c:pt idx="15">
                  <c:v>542816.62661157036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D8-40D2-BBD0-681BD96D5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6035599"/>
        <c:axId val="1776034639"/>
      </c:lineChart>
      <c:catAx>
        <c:axId val="1776035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776034639"/>
        <c:crosses val="autoZero"/>
        <c:auto val="1"/>
        <c:lblAlgn val="ctr"/>
        <c:lblOffset val="100"/>
        <c:noMultiLvlLbl val="0"/>
      </c:catAx>
      <c:valAx>
        <c:axId val="1776034639"/>
        <c:scaling>
          <c:orientation val="minMax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776035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58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dLbl>
              <c:idx val="12"/>
              <c:layout>
                <c:manualLayout>
                  <c:x val="-2.4788031727530128E-2"/>
                  <c:y val="-3.53005912638747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F2-4030-A49B-FB7012EBF75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1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Graficas!$K$77:$K$92</c:f>
              <c:numCache>
                <c:formatCode>General</c:formatCode>
                <c:ptCount val="16"/>
                <c:pt idx="0">
                  <c:v>0.20510792039119194</c:v>
                </c:pt>
                <c:pt idx="1">
                  <c:v>0.25844117747945994</c:v>
                </c:pt>
                <c:pt idx="2">
                  <c:v>0.35716476240652351</c:v>
                </c:pt>
                <c:pt idx="3">
                  <c:v>0.23926189812114912</c:v>
                </c:pt>
                <c:pt idx="4">
                  <c:v>0</c:v>
                </c:pt>
                <c:pt idx="5">
                  <c:v>0.22500395845097756</c:v>
                </c:pt>
                <c:pt idx="6">
                  <c:v>0.59822801397307446</c:v>
                </c:pt>
                <c:pt idx="7">
                  <c:v>0.28899424068299656</c:v>
                </c:pt>
                <c:pt idx="8">
                  <c:v>0.26441717890571836</c:v>
                </c:pt>
                <c:pt idx="9">
                  <c:v>0.28773227618363711</c:v>
                </c:pt>
                <c:pt idx="10">
                  <c:v>0.36614319913321658</c:v>
                </c:pt>
                <c:pt idx="11">
                  <c:v>0.16781227326536066</c:v>
                </c:pt>
                <c:pt idx="12">
                  <c:v>0.19545104598067325</c:v>
                </c:pt>
                <c:pt idx="13">
                  <c:v>0.25663151558320396</c:v>
                </c:pt>
                <c:pt idx="14">
                  <c:v>0.29652792207512579</c:v>
                </c:pt>
                <c:pt idx="15">
                  <c:v>0.109504359016474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F2-4030-A49B-FB7012EBF7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8768863"/>
        <c:axId val="1778769343"/>
      </c:lineChart>
      <c:catAx>
        <c:axId val="1778768863"/>
        <c:scaling>
          <c:orientation val="minMax"/>
        </c:scaling>
        <c:delete val="1"/>
        <c:axPos val="b"/>
        <c:majorTickMark val="none"/>
        <c:minorTickMark val="none"/>
        <c:tickLblPos val="nextTo"/>
        <c:crossAx val="1778769343"/>
        <c:crosses val="autoZero"/>
        <c:auto val="1"/>
        <c:lblAlgn val="ctr"/>
        <c:lblOffset val="100"/>
        <c:noMultiLvlLbl val="0"/>
      </c:catAx>
      <c:valAx>
        <c:axId val="177876934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78768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[Libro1]Proyecciones!TablaDinámica13</c:name>
    <c:fmtId val="4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5.4289832141982484E-2"/>
          <c:y val="2.8322719240553754E-2"/>
          <c:w val="0.93340316405403456"/>
          <c:h val="0.84162876112330698"/>
        </c:manualLayout>
      </c:layout>
      <c:lineChart>
        <c:grouping val="standard"/>
        <c:varyColors val="0"/>
        <c:ser>
          <c:idx val="0"/>
          <c:order val="0"/>
          <c:tx>
            <c:strRef>
              <c:f>Proyecciones!$G$2</c:f>
              <c:strCache>
                <c:ptCount val="1"/>
                <c:pt idx="0">
                  <c:v>Suma de Visitantes mensuales GAM conservador</c:v>
                </c:pt>
              </c:strCache>
            </c:strRef>
          </c:tx>
          <c:spPr>
            <a:ln w="3492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41275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D91-4824-9451-6A6ECE529CF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D91-4824-9451-6A6ECE529CF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D91-4824-9451-6A6ECE529CF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91-4824-9451-6A6ECE529CF6}"/>
                </c:ext>
              </c:extLst>
            </c:dLbl>
            <c:dLbl>
              <c:idx val="4"/>
              <c:layout>
                <c:manualLayout>
                  <c:x val="-4.9216073600556028E-2"/>
                  <c:y val="-2.78142483754477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D91-4824-9451-6A6ECE529C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Proyecciones!$F$3:$F$10</c:f>
              <c:strCache>
                <c:ptCount val="7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</c:strCache>
            </c:strRef>
          </c:cat>
          <c:val>
            <c:numRef>
              <c:f>Proyecciones!$G$3:$G$10</c:f>
              <c:numCache>
                <c:formatCode>_-* #,##0_-;\-* #,##0_-;_-* "-"??_-;_-@_-</c:formatCode>
                <c:ptCount val="7"/>
                <c:pt idx="0">
                  <c:v>771037.19354838715</c:v>
                </c:pt>
                <c:pt idx="1">
                  <c:v>699046</c:v>
                </c:pt>
                <c:pt idx="2">
                  <c:v>703934</c:v>
                </c:pt>
                <c:pt idx="3">
                  <c:v>472233.33676058461</c:v>
                </c:pt>
                <c:pt idx="4">
                  <c:v>618756.327804</c:v>
                </c:pt>
                <c:pt idx="5">
                  <c:v>618756.327804</c:v>
                </c:pt>
                <c:pt idx="6">
                  <c:v>618756.327804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91-4824-9451-6A6ECE529CF6}"/>
            </c:ext>
          </c:extLst>
        </c:ser>
        <c:ser>
          <c:idx val="1"/>
          <c:order val="1"/>
          <c:tx>
            <c:strRef>
              <c:f>Proyecciones!$H$2</c:f>
              <c:strCache>
                <c:ptCount val="1"/>
                <c:pt idx="0">
                  <c:v>Suma de Visitantes mensuales GAM Moderado</c:v>
                </c:pt>
              </c:strCache>
            </c:strRef>
          </c:tx>
          <c:spPr>
            <a:ln w="34925" cap="rnd">
              <a:solidFill>
                <a:srgbClr val="FFC8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859"/>
              </a:solidFill>
              <a:ln w="41275">
                <a:solidFill>
                  <a:srgbClr val="FFC859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Proyecciones!$F$3:$F$10</c:f>
              <c:strCache>
                <c:ptCount val="7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</c:strCache>
            </c:strRef>
          </c:cat>
          <c:val>
            <c:numRef>
              <c:f>Proyecciones!$H$3:$H$10</c:f>
              <c:numCache>
                <c:formatCode>_-* #,##0_-;\-* #,##0_-;_-* "-"??_-;_-@_-</c:formatCode>
                <c:ptCount val="7"/>
                <c:pt idx="0">
                  <c:v>771037.19354838715</c:v>
                </c:pt>
                <c:pt idx="1">
                  <c:v>699046</c:v>
                </c:pt>
                <c:pt idx="2">
                  <c:v>703934</c:v>
                </c:pt>
                <c:pt idx="3">
                  <c:v>472233.33676058461</c:v>
                </c:pt>
                <c:pt idx="4">
                  <c:v>764782.8211660001</c:v>
                </c:pt>
                <c:pt idx="5">
                  <c:v>787726.30580199999</c:v>
                </c:pt>
                <c:pt idx="6">
                  <c:v>811358.09497599991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91-4824-9451-6A6ECE529CF6}"/>
            </c:ext>
          </c:extLst>
        </c:ser>
        <c:ser>
          <c:idx val="2"/>
          <c:order val="2"/>
          <c:tx>
            <c:strRef>
              <c:f>Proyecciones!$I$2</c:f>
              <c:strCache>
                <c:ptCount val="1"/>
                <c:pt idx="0">
                  <c:v>Suma de Visitantes mensuales GAM optimista</c:v>
                </c:pt>
              </c:strCache>
            </c:strRef>
          </c:tx>
          <c:spPr>
            <a:ln w="34925" cap="rnd">
              <a:solidFill>
                <a:srgbClr val="9BBB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BBB59"/>
              </a:solidFill>
              <a:ln w="41275">
                <a:solidFill>
                  <a:srgbClr val="9BBB59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tx2">
                    <a:lumMod val="40000"/>
                    <a:lumOff val="60000"/>
                  </a:schemeClr>
                </a:solidFill>
                <a:ln w="412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0D91-4824-9451-6A6ECE529CF6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chemeClr val="tx2">
                    <a:lumMod val="40000"/>
                    <a:lumOff val="60000"/>
                  </a:schemeClr>
                </a:solidFill>
                <a:ln w="412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chemeClr val="tx2">
                    <a:lumMod val="40000"/>
                    <a:lumOff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0D91-4824-9451-6A6ECE529CF6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tx2">
                    <a:lumMod val="40000"/>
                    <a:lumOff val="60000"/>
                  </a:schemeClr>
                </a:solidFill>
                <a:ln w="412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chemeClr val="tx2">
                    <a:lumMod val="40000"/>
                    <a:lumOff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D91-4824-9451-6A6ECE529CF6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tx2">
                    <a:lumMod val="40000"/>
                    <a:lumOff val="60000"/>
                  </a:schemeClr>
                </a:solidFill>
                <a:ln w="412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chemeClr val="tx2">
                    <a:lumMod val="40000"/>
                    <a:lumOff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D91-4824-9451-6A6ECE529CF6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D91-4824-9451-6A6ECE529CF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91-4824-9451-6A6ECE529CF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91-4824-9451-6A6ECE529CF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91-4824-9451-6A6ECE529C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Proyecciones!$F$3:$F$10</c:f>
              <c:strCache>
                <c:ptCount val="7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</c:strCache>
            </c:strRef>
          </c:cat>
          <c:val>
            <c:numRef>
              <c:f>Proyecciones!$I$3:$I$10</c:f>
              <c:numCache>
                <c:formatCode>_-* #,##0_-;\-* #,##0_-;_-* "-"??_-;_-@_-</c:formatCode>
                <c:ptCount val="7"/>
                <c:pt idx="0">
                  <c:v>771037.19354838715</c:v>
                </c:pt>
                <c:pt idx="1">
                  <c:v>699046</c:v>
                </c:pt>
                <c:pt idx="2">
                  <c:v>703934</c:v>
                </c:pt>
                <c:pt idx="3">
                  <c:v>472233.33676058461</c:v>
                </c:pt>
                <c:pt idx="4">
                  <c:v>828514.72293100005</c:v>
                </c:pt>
                <c:pt idx="5">
                  <c:v>853370.16461700003</c:v>
                </c:pt>
                <c:pt idx="6">
                  <c:v>878971.26955700014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91-4824-9451-6A6ECE529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912352"/>
        <c:axId val="135911392"/>
      </c:lineChart>
      <c:catAx>
        <c:axId val="13591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35911392"/>
        <c:crosses val="autoZero"/>
        <c:auto val="1"/>
        <c:lblAlgn val="ctr"/>
        <c:lblOffset val="100"/>
        <c:noMultiLvlLbl val="0"/>
      </c:catAx>
      <c:valAx>
        <c:axId val="135911392"/>
        <c:scaling>
          <c:orientation val="minMax"/>
          <c:min val="400000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591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Proyecciones!$E$92</c:f>
              <c:strCache>
                <c:ptCount val="1"/>
                <c:pt idx="0">
                  <c:v>Visitantes mensuales GAM Interno </c:v>
                </c:pt>
              </c:strCache>
            </c:strRef>
          </c:tx>
          <c:spPr>
            <a:ln w="34925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40000"/>
                  <a:lumOff val="60000"/>
                </a:schemeClr>
              </a:solidFill>
              <a:ln w="41275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</c:marker>
          <c:dPt>
            <c:idx val="4"/>
            <c:marker>
              <c:symbol val="circle"/>
              <c:size val="5"/>
              <c:spPr>
                <a:solidFill>
                  <a:schemeClr val="accent6"/>
                </a:solidFill>
                <a:ln w="4127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014A-4CE3-BFC6-D5581B4DFCD9}"/>
              </c:ext>
            </c:extLst>
          </c:dPt>
          <c:dPt>
            <c:idx val="5"/>
            <c:marker>
              <c:symbol val="circle"/>
              <c:size val="5"/>
              <c:spPr>
                <a:solidFill>
                  <a:schemeClr val="accent6"/>
                </a:solidFill>
                <a:ln w="4127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14A-4CE3-BFC6-D5581B4DFCD9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chemeClr val="accent6"/>
                </a:solidFill>
                <a:ln w="4127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014A-4CE3-BFC6-D5581B4DFCD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4A-4CE3-BFC6-D5581B4DFCD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4A-4CE3-BFC6-D5581B4DFCD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4A-4CE3-BFC6-D5581B4DFCD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4A-4CE3-BFC6-D5581B4DFCD9}"/>
                </c:ext>
              </c:extLst>
            </c:dLbl>
            <c:dLbl>
              <c:idx val="4"/>
              <c:layout>
                <c:manualLayout>
                  <c:x val="-4.7081161365246531E-2"/>
                  <c:y val="-2.89405809479499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4A-4CE3-BFC6-D5581B4DFCD9}"/>
                </c:ext>
              </c:extLst>
            </c:dLbl>
            <c:dLbl>
              <c:idx val="5"/>
              <c:layout>
                <c:manualLayout>
                  <c:x val="-4.9413352842941495E-2"/>
                  <c:y val="-3.46166068002365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4A-4CE3-BFC6-D5581B4DFCD9}"/>
                </c:ext>
              </c:extLst>
            </c:dLbl>
            <c:dLbl>
              <c:idx val="6"/>
              <c:layout>
                <c:manualLayout>
                  <c:x val="-4.5253971979178659E-2"/>
                  <c:y val="-3.7454619726379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4A-4CE3-BFC6-D5581B4DFC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Bold" panose="02000000000000000000" pitchFamily="2" charset="0"/>
                    <a:ea typeface="Roboto Bold" panose="02000000000000000000" pitchFamily="2" charset="0"/>
                    <a:cs typeface="+mn-cs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Proyecciones!$E$93:$E$99</c:f>
              <c:numCache>
                <c:formatCode>_-* #,##0_-;\-* #,##0_-;_-* "-"??_-;_-@_-</c:formatCode>
                <c:ptCount val="7"/>
                <c:pt idx="0">
                  <c:v>771037.19354838715</c:v>
                </c:pt>
                <c:pt idx="1">
                  <c:v>699046</c:v>
                </c:pt>
                <c:pt idx="2">
                  <c:v>703934</c:v>
                </c:pt>
                <c:pt idx="3">
                  <c:v>472233.33676058461</c:v>
                </c:pt>
                <c:pt idx="4">
                  <c:v>665961.59999999986</c:v>
                </c:pt>
                <c:pt idx="5">
                  <c:v>799153.92</c:v>
                </c:pt>
                <c:pt idx="6">
                  <c:v>815136.99840000004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8C-4094-8499-81E11695B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450768"/>
        <c:axId val="132448368"/>
      </c:lineChart>
      <c:catAx>
        <c:axId val="132450768"/>
        <c:scaling>
          <c:orientation val="minMax"/>
        </c:scaling>
        <c:delete val="1"/>
        <c:axPos val="b"/>
        <c:majorTickMark val="none"/>
        <c:minorTickMark val="none"/>
        <c:tickLblPos val="nextTo"/>
        <c:crossAx val="132448368"/>
        <c:crosses val="autoZero"/>
        <c:auto val="1"/>
        <c:lblAlgn val="ctr"/>
        <c:lblOffset val="100"/>
        <c:noMultiLvlLbl val="0"/>
      </c:catAx>
      <c:valAx>
        <c:axId val="132448368"/>
        <c:scaling>
          <c:orientation val="minMax"/>
          <c:max val="1000000"/>
          <c:min val="400000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324507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[Libro1]Proyecciones!TablaDinámica13</c:name>
    <c:fmtId val="4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5.4289832141982484E-2"/>
          <c:y val="2.8322719240553754E-2"/>
          <c:w val="0.93340316405403456"/>
          <c:h val="0.84162876112330698"/>
        </c:manualLayout>
      </c:layout>
      <c:lineChart>
        <c:grouping val="standard"/>
        <c:varyColors val="0"/>
        <c:ser>
          <c:idx val="0"/>
          <c:order val="0"/>
          <c:tx>
            <c:strRef>
              <c:f>Proyecciones!$G$2</c:f>
              <c:strCache>
                <c:ptCount val="1"/>
                <c:pt idx="0">
                  <c:v>Suma de Visitantes mensuales GAM conservador</c:v>
                </c:pt>
              </c:strCache>
            </c:strRef>
          </c:tx>
          <c:spPr>
            <a:ln w="3492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41275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D91-4824-9451-6A6ECE529CF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D91-4824-9451-6A6ECE529CF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D91-4824-9451-6A6ECE529CF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91-4824-9451-6A6ECE529CF6}"/>
                </c:ext>
              </c:extLst>
            </c:dLbl>
            <c:dLbl>
              <c:idx val="4"/>
              <c:layout>
                <c:manualLayout>
                  <c:x val="-4.9216073600556028E-2"/>
                  <c:y val="-2.78142483754477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D91-4824-9451-6A6ECE529C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Proyecciones!$F$3:$F$10</c:f>
              <c:strCache>
                <c:ptCount val="7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</c:strCache>
            </c:strRef>
          </c:cat>
          <c:val>
            <c:numRef>
              <c:f>Proyecciones!$G$3:$G$10</c:f>
              <c:numCache>
                <c:formatCode>_-* #,##0_-;\-* #,##0_-;_-* "-"??_-;_-@_-</c:formatCode>
                <c:ptCount val="7"/>
                <c:pt idx="0">
                  <c:v>771037.19354838715</c:v>
                </c:pt>
                <c:pt idx="1">
                  <c:v>699046</c:v>
                </c:pt>
                <c:pt idx="2">
                  <c:v>703934</c:v>
                </c:pt>
                <c:pt idx="3">
                  <c:v>472233.33676058461</c:v>
                </c:pt>
                <c:pt idx="4">
                  <c:v>618756.327804</c:v>
                </c:pt>
                <c:pt idx="5">
                  <c:v>618756.327804</c:v>
                </c:pt>
                <c:pt idx="6">
                  <c:v>618756.327804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91-4824-9451-6A6ECE529CF6}"/>
            </c:ext>
          </c:extLst>
        </c:ser>
        <c:ser>
          <c:idx val="1"/>
          <c:order val="1"/>
          <c:tx>
            <c:strRef>
              <c:f>Proyecciones!$H$2</c:f>
              <c:strCache>
                <c:ptCount val="1"/>
                <c:pt idx="0">
                  <c:v>Suma de Visitantes mensuales GAM Moderado</c:v>
                </c:pt>
              </c:strCache>
            </c:strRef>
          </c:tx>
          <c:spPr>
            <a:ln w="34925" cap="rnd">
              <a:solidFill>
                <a:srgbClr val="FFC8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859"/>
              </a:solidFill>
              <a:ln w="41275">
                <a:solidFill>
                  <a:srgbClr val="FFC859"/>
                </a:solidFill>
              </a:ln>
              <a:effectLst/>
            </c:spPr>
          </c:marker>
          <c:dPt>
            <c:idx val="4"/>
            <c:marker>
              <c:symbol val="circle"/>
              <c:size val="5"/>
              <c:spPr>
                <a:solidFill>
                  <a:srgbClr val="FFE2A7"/>
                </a:solidFill>
                <a:ln w="41275">
                  <a:solidFill>
                    <a:srgbClr val="FFE2A7"/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rgbClr val="FFE2A7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EF00-42E6-80E3-EDF67E774BD9}"/>
              </c:ext>
            </c:extLst>
          </c:dPt>
          <c:dPt>
            <c:idx val="5"/>
            <c:marker>
              <c:symbol val="circle"/>
              <c:size val="5"/>
              <c:spPr>
                <a:solidFill>
                  <a:srgbClr val="FFE2A7"/>
                </a:solidFill>
                <a:ln w="41275">
                  <a:solidFill>
                    <a:srgbClr val="FFE2A7"/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rgbClr val="FFE2A7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EF00-42E6-80E3-EDF67E774BD9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rgbClr val="FFE2A7"/>
                </a:solidFill>
                <a:ln w="41275">
                  <a:solidFill>
                    <a:srgbClr val="FFE2A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EF00-42E6-80E3-EDF67E774BD9}"/>
              </c:ext>
            </c:extLst>
          </c:dPt>
          <c:dLbls>
            <c:dLbl>
              <c:idx val="5"/>
              <c:layout>
                <c:manualLayout>
                  <c:x val="-4.6848759949487152E-2"/>
                  <c:y val="2.62563974474275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00-42E6-80E3-EDF67E774BD9}"/>
                </c:ext>
              </c:extLst>
            </c:dLbl>
            <c:dLbl>
              <c:idx val="6"/>
              <c:layout>
                <c:manualLayout>
                  <c:x val="-3.4527604644586068E-2"/>
                  <c:y val="4.68547387132848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00-42E6-80E3-EDF67E774B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FFE2A7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Proyecciones!$F$3:$F$10</c:f>
              <c:strCache>
                <c:ptCount val="7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</c:strCache>
            </c:strRef>
          </c:cat>
          <c:val>
            <c:numRef>
              <c:f>Proyecciones!$H$3:$H$10</c:f>
              <c:numCache>
                <c:formatCode>_-* #,##0_-;\-* #,##0_-;_-* "-"??_-;_-@_-</c:formatCode>
                <c:ptCount val="7"/>
                <c:pt idx="0">
                  <c:v>771037.19354838715</c:v>
                </c:pt>
                <c:pt idx="1">
                  <c:v>699046</c:v>
                </c:pt>
                <c:pt idx="2">
                  <c:v>703934</c:v>
                </c:pt>
                <c:pt idx="3">
                  <c:v>472233.33676058461</c:v>
                </c:pt>
                <c:pt idx="4">
                  <c:v>764782.8211660001</c:v>
                </c:pt>
                <c:pt idx="5">
                  <c:v>787726.30580199999</c:v>
                </c:pt>
                <c:pt idx="6">
                  <c:v>811358.09497599991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91-4824-9451-6A6ECE529CF6}"/>
            </c:ext>
          </c:extLst>
        </c:ser>
        <c:ser>
          <c:idx val="2"/>
          <c:order val="2"/>
          <c:tx>
            <c:strRef>
              <c:f>Proyecciones!$I$2</c:f>
              <c:strCache>
                <c:ptCount val="1"/>
                <c:pt idx="0">
                  <c:v>Suma de Visitantes mensuales GAM optimista</c:v>
                </c:pt>
              </c:strCache>
            </c:strRef>
          </c:tx>
          <c:spPr>
            <a:ln w="34925" cap="rnd">
              <a:solidFill>
                <a:srgbClr val="9BBB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BBB59"/>
              </a:solidFill>
              <a:ln w="41275">
                <a:solidFill>
                  <a:srgbClr val="9BBB59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tx2">
                    <a:lumMod val="40000"/>
                    <a:lumOff val="60000"/>
                  </a:schemeClr>
                </a:solidFill>
                <a:ln w="412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0D91-4824-9451-6A6ECE529CF6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chemeClr val="tx2">
                    <a:lumMod val="40000"/>
                    <a:lumOff val="60000"/>
                  </a:schemeClr>
                </a:solidFill>
                <a:ln w="412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chemeClr val="tx2">
                    <a:lumMod val="40000"/>
                    <a:lumOff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0D91-4824-9451-6A6ECE529CF6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tx2">
                    <a:lumMod val="40000"/>
                    <a:lumOff val="60000"/>
                  </a:schemeClr>
                </a:solidFill>
                <a:ln w="412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chemeClr val="tx2">
                    <a:lumMod val="40000"/>
                    <a:lumOff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D91-4824-9451-6A6ECE529CF6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tx2">
                    <a:lumMod val="40000"/>
                    <a:lumOff val="60000"/>
                  </a:schemeClr>
                </a:solidFill>
                <a:ln w="412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chemeClr val="tx2">
                    <a:lumMod val="40000"/>
                    <a:lumOff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D91-4824-9451-6A6ECE529CF6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rgbClr val="D1E0B2"/>
                </a:solidFill>
                <a:ln w="41275">
                  <a:solidFill>
                    <a:srgbClr val="D1E0B2"/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rgbClr val="D1E0B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EF00-42E6-80E3-EDF67E774BD9}"/>
              </c:ext>
            </c:extLst>
          </c:dPt>
          <c:dPt>
            <c:idx val="5"/>
            <c:marker>
              <c:symbol val="circle"/>
              <c:size val="5"/>
              <c:spPr>
                <a:solidFill>
                  <a:srgbClr val="D1E0B2"/>
                </a:solidFill>
                <a:ln w="41275">
                  <a:solidFill>
                    <a:srgbClr val="D1E0B2"/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rgbClr val="D1E0B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EF00-42E6-80E3-EDF67E774BD9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rgbClr val="D1E0B2"/>
                </a:solidFill>
                <a:ln w="41275">
                  <a:solidFill>
                    <a:srgbClr val="D1E0B2"/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rgbClr val="D1E0B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00-42E6-80E3-EDF67E774BD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D91-4824-9451-6A6ECE529CF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91-4824-9451-6A6ECE529CF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91-4824-9451-6A6ECE529CF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91-4824-9451-6A6ECE529C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Proyecciones!$F$3:$F$10</c:f>
              <c:strCache>
                <c:ptCount val="7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</c:strCache>
            </c:strRef>
          </c:cat>
          <c:val>
            <c:numRef>
              <c:f>Proyecciones!$I$3:$I$10</c:f>
              <c:numCache>
                <c:formatCode>_-* #,##0_-;\-* #,##0_-;_-* "-"??_-;_-@_-</c:formatCode>
                <c:ptCount val="7"/>
                <c:pt idx="0">
                  <c:v>771037.19354838715</c:v>
                </c:pt>
                <c:pt idx="1">
                  <c:v>699046</c:v>
                </c:pt>
                <c:pt idx="2">
                  <c:v>703934</c:v>
                </c:pt>
                <c:pt idx="3">
                  <c:v>472233.33676058461</c:v>
                </c:pt>
                <c:pt idx="4">
                  <c:v>828514.72293100005</c:v>
                </c:pt>
                <c:pt idx="5">
                  <c:v>853370.16461700003</c:v>
                </c:pt>
                <c:pt idx="6">
                  <c:v>878971.26955700014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91-4824-9451-6A6ECE529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912352"/>
        <c:axId val="135911392"/>
      </c:lineChart>
      <c:catAx>
        <c:axId val="13591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35911392"/>
        <c:crosses val="autoZero"/>
        <c:auto val="1"/>
        <c:lblAlgn val="ctr"/>
        <c:lblOffset val="100"/>
        <c:noMultiLvlLbl val="0"/>
      </c:catAx>
      <c:valAx>
        <c:axId val="135911392"/>
        <c:scaling>
          <c:orientation val="minMax"/>
          <c:min val="400000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591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[Libro1]Graficas!TablaDinámica8</c:name>
    <c:fmtId val="8"/>
  </c:pivotSource>
  <c:chart>
    <c:autoTitleDeleted val="1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Graficas!$G$75</c:f>
              <c:strCache>
                <c:ptCount val="1"/>
                <c:pt idx="0">
                  <c:v>Total</c:v>
                </c:pt>
              </c:strCache>
            </c:strRef>
          </c:tx>
          <c:spPr>
            <a:ln w="34925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40000"/>
                  <a:lumOff val="60000"/>
                </a:schemeClr>
              </a:solidFill>
              <a:ln w="44450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4.8471471052651344E-2"/>
                  <c:y val="2.88651739424389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D8-40D2-BBD0-681BD96D557B}"/>
                </c:ext>
              </c:extLst>
            </c:dLbl>
            <c:dLbl>
              <c:idx val="12"/>
              <c:layout>
                <c:manualLayout>
                  <c:x val="-4.5127339649097181E-2"/>
                  <c:y val="1.56201381914002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D8-40D2-BBD0-681BD96D55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Graficas!$F$76:$F$96</c:f>
              <c:multiLvlStrCache>
                <c:ptCount val="1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Graficas!$G$76:$G$96</c:f>
              <c:numCache>
                <c:formatCode>_-* #,##0_-;\-* #,##0_-;_-* "-"??_-;_-@_-</c:formatCode>
                <c:ptCount val="16"/>
                <c:pt idx="0">
                  <c:v>131708</c:v>
                </c:pt>
                <c:pt idx="1">
                  <c:v>215823.19354838709</c:v>
                </c:pt>
                <c:pt idx="2">
                  <c:v>272526</c:v>
                </c:pt>
                <c:pt idx="3">
                  <c:v>150980</c:v>
                </c:pt>
                <c:pt idx="4">
                  <c:v>0</c:v>
                </c:pt>
                <c:pt idx="5">
                  <c:v>160577</c:v>
                </c:pt>
                <c:pt idx="6">
                  <c:v>363396</c:v>
                </c:pt>
                <c:pt idx="7">
                  <c:v>175073</c:v>
                </c:pt>
                <c:pt idx="8">
                  <c:v>163592</c:v>
                </c:pt>
                <c:pt idx="9">
                  <c:v>204750</c:v>
                </c:pt>
                <c:pt idx="10">
                  <c:v>256491</c:v>
                </c:pt>
                <c:pt idx="11">
                  <c:v>79101</c:v>
                </c:pt>
                <c:pt idx="12">
                  <c:v>73622.5</c:v>
                </c:pt>
                <c:pt idx="13">
                  <c:v>132587.64600000001</c:v>
                </c:pt>
                <c:pt idx="14">
                  <c:v>206582.40399999998</c:v>
                </c:pt>
                <c:pt idx="15">
                  <c:v>59440.786760584713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D8-40D2-BBD0-681BD96D5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6035599"/>
        <c:axId val="1776034639"/>
      </c:lineChart>
      <c:catAx>
        <c:axId val="1776035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776034639"/>
        <c:crosses val="autoZero"/>
        <c:auto val="1"/>
        <c:lblAlgn val="ctr"/>
        <c:lblOffset val="100"/>
        <c:noMultiLvlLbl val="0"/>
      </c:catAx>
      <c:valAx>
        <c:axId val="1776034639"/>
        <c:scaling>
          <c:orientation val="minMax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776035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5875" cap="rnd">
              <a:solidFill>
                <a:schemeClr val="bg1">
                  <a:lumMod val="9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1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Graficas!$J$78:$J$92</c:f>
              <c:numCache>
                <c:formatCode>0%</c:formatCode>
                <c:ptCount val="15"/>
                <c:pt idx="0">
                  <c:v>0.63864908394620745</c:v>
                </c:pt>
                <c:pt idx="1">
                  <c:v>0.26272804845184661</c:v>
                </c:pt>
                <c:pt idx="2">
                  <c:v>-0.44599781305269953</c:v>
                </c:pt>
                <c:pt idx="3">
                  <c:v>0</c:v>
                </c:pt>
                <c:pt idx="4">
                  <c:v>0</c:v>
                </c:pt>
                <c:pt idx="5">
                  <c:v>1.2630638260772091</c:v>
                </c:pt>
                <c:pt idx="6">
                  <c:v>-0.51823080055916959</c:v>
                </c:pt>
                <c:pt idx="7">
                  <c:v>-6.5578358741782E-2</c:v>
                </c:pt>
                <c:pt idx="8">
                  <c:v>0.25158931977113796</c:v>
                </c:pt>
                <c:pt idx="9">
                  <c:v>0.25270329670329672</c:v>
                </c:pt>
                <c:pt idx="10">
                  <c:v>-0.69160321414786485</c:v>
                </c:pt>
                <c:pt idx="11">
                  <c:v>-6.9259554240780771E-2</c:v>
                </c:pt>
                <c:pt idx="12">
                  <c:v>0.8009120309687936</c:v>
                </c:pt>
                <c:pt idx="13">
                  <c:v>0.55808184421646623</c:v>
                </c:pt>
                <c:pt idx="14">
                  <c:v>-0.71226597420860338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FB-4F96-8A02-AA12D61CB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2008976"/>
        <c:axId val="1022009456"/>
      </c:lineChart>
      <c:catAx>
        <c:axId val="1022008976"/>
        <c:scaling>
          <c:orientation val="minMax"/>
        </c:scaling>
        <c:delete val="1"/>
        <c:axPos val="b"/>
        <c:majorTickMark val="none"/>
        <c:minorTickMark val="none"/>
        <c:tickLblPos val="nextTo"/>
        <c:crossAx val="1022009456"/>
        <c:crosses val="autoZero"/>
        <c:auto val="1"/>
        <c:lblAlgn val="ctr"/>
        <c:lblOffset val="100"/>
        <c:noMultiLvlLbl val="0"/>
      </c:catAx>
      <c:valAx>
        <c:axId val="10220094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2200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[Libro1]Graficas!TablaDinámica8</c:name>
    <c:fmtId val="7"/>
  </c:pivotSource>
  <c:chart>
    <c:autoTitleDeleted val="1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Graficas!$G$75</c:f>
              <c:strCache>
                <c:ptCount val="1"/>
                <c:pt idx="0">
                  <c:v>Suma de Visitantes mensuales GAM</c:v>
                </c:pt>
              </c:strCache>
            </c:strRef>
          </c:tx>
          <c:spPr>
            <a:ln w="34925" cap="rnd">
              <a:solidFill>
                <a:srgbClr val="E4EDF8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4EDF8"/>
              </a:solidFill>
              <a:ln w="44450">
                <a:solidFill>
                  <a:srgbClr val="E4EDF8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4.8471471052651344E-2"/>
                  <c:y val="2.88651739424389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D8-40D2-BBD0-681BD96D557B}"/>
                </c:ext>
              </c:extLst>
            </c:dLbl>
            <c:dLbl>
              <c:idx val="12"/>
              <c:layout>
                <c:manualLayout>
                  <c:x val="-4.5127339649097181E-2"/>
                  <c:y val="1.56201381914002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D8-40D2-BBD0-681BD96D55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Graficas!$F$76:$F$96</c:f>
              <c:multiLvlStrCache>
                <c:ptCount val="1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Graficas!$G$76:$G$96</c:f>
              <c:numCache>
                <c:formatCode>_-* #,##0_-;\-* #,##0_-;_-* "-"??_-;_-@_-</c:formatCode>
                <c:ptCount val="16"/>
                <c:pt idx="0">
                  <c:v>131708</c:v>
                </c:pt>
                <c:pt idx="1">
                  <c:v>215823.19354838709</c:v>
                </c:pt>
                <c:pt idx="2">
                  <c:v>272526</c:v>
                </c:pt>
                <c:pt idx="3">
                  <c:v>150980</c:v>
                </c:pt>
                <c:pt idx="4">
                  <c:v>0</c:v>
                </c:pt>
                <c:pt idx="5">
                  <c:v>160577</c:v>
                </c:pt>
                <c:pt idx="6">
                  <c:v>363396</c:v>
                </c:pt>
                <c:pt idx="7">
                  <c:v>175073</c:v>
                </c:pt>
                <c:pt idx="8">
                  <c:v>163592</c:v>
                </c:pt>
                <c:pt idx="9">
                  <c:v>204750</c:v>
                </c:pt>
                <c:pt idx="10">
                  <c:v>256491</c:v>
                </c:pt>
                <c:pt idx="11">
                  <c:v>79101</c:v>
                </c:pt>
                <c:pt idx="12">
                  <c:v>73622.5</c:v>
                </c:pt>
                <c:pt idx="13">
                  <c:v>132587.64600000001</c:v>
                </c:pt>
                <c:pt idx="14">
                  <c:v>206582.40399999998</c:v>
                </c:pt>
                <c:pt idx="15">
                  <c:v>59440.786760584713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D8-40D2-BBD0-681BD96D5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6035599"/>
        <c:axId val="1776034639"/>
      </c:lineChart>
      <c:catAx>
        <c:axId val="1776035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776034639"/>
        <c:crosses val="autoZero"/>
        <c:auto val="1"/>
        <c:lblAlgn val="ctr"/>
        <c:lblOffset val="100"/>
        <c:noMultiLvlLbl val="0"/>
      </c:catAx>
      <c:valAx>
        <c:axId val="1776034639"/>
        <c:scaling>
          <c:orientation val="minMax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776035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58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1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Graficas!$J$78:$J$92</c:f>
              <c:numCache>
                <c:formatCode>0%</c:formatCode>
                <c:ptCount val="15"/>
                <c:pt idx="0">
                  <c:v>0.63864908394620745</c:v>
                </c:pt>
                <c:pt idx="1">
                  <c:v>0.26272804845184661</c:v>
                </c:pt>
                <c:pt idx="2">
                  <c:v>-0.44599781305269953</c:v>
                </c:pt>
                <c:pt idx="3">
                  <c:v>0</c:v>
                </c:pt>
                <c:pt idx="4">
                  <c:v>0</c:v>
                </c:pt>
                <c:pt idx="5">
                  <c:v>1.2630638260772091</c:v>
                </c:pt>
                <c:pt idx="6">
                  <c:v>-0.51823080055916959</c:v>
                </c:pt>
                <c:pt idx="7">
                  <c:v>-6.5578358741782E-2</c:v>
                </c:pt>
                <c:pt idx="8">
                  <c:v>0.25158931977113796</c:v>
                </c:pt>
                <c:pt idx="9">
                  <c:v>0.25270329670329672</c:v>
                </c:pt>
                <c:pt idx="10">
                  <c:v>-0.69160321414786485</c:v>
                </c:pt>
                <c:pt idx="11">
                  <c:v>-6.9259554240780771E-2</c:v>
                </c:pt>
                <c:pt idx="12">
                  <c:v>0.8009120309687936</c:v>
                </c:pt>
                <c:pt idx="13">
                  <c:v>0.55808184421646623</c:v>
                </c:pt>
                <c:pt idx="14">
                  <c:v>-0.71226597420860338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FB-4F96-8A02-AA12D61CB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2008976"/>
        <c:axId val="1022009456"/>
      </c:lineChart>
      <c:catAx>
        <c:axId val="1022008976"/>
        <c:scaling>
          <c:orientation val="minMax"/>
        </c:scaling>
        <c:delete val="1"/>
        <c:axPos val="b"/>
        <c:majorTickMark val="none"/>
        <c:minorTickMark val="none"/>
        <c:tickLblPos val="nextTo"/>
        <c:crossAx val="1022009456"/>
        <c:crosses val="autoZero"/>
        <c:auto val="1"/>
        <c:lblAlgn val="ctr"/>
        <c:lblOffset val="100"/>
        <c:noMultiLvlLbl val="0"/>
      </c:catAx>
      <c:valAx>
        <c:axId val="10220094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2200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183716126543171E-2"/>
          <c:y val="0.14465412057733801"/>
          <c:w val="0.86614706433448296"/>
          <c:h val="0.81210691823899372"/>
        </c:manualLayout>
      </c:layout>
      <c:lineChart>
        <c:grouping val="standard"/>
        <c:varyColors val="0"/>
        <c:ser>
          <c:idx val="0"/>
          <c:order val="0"/>
          <c:tx>
            <c:strRef>
              <c:f>'Visitantes anuales'!$C$11</c:f>
              <c:strCache>
                <c:ptCount val="1"/>
              </c:strCache>
            </c:strRef>
          </c:tx>
          <c:spPr>
            <a:ln w="15875" cap="rnd">
              <a:solidFill>
                <a:sysClr val="window" lastClr="FFFFFF">
                  <a:lumMod val="9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>
                  <a:lumMod val="95000"/>
                </a:sysClr>
              </a:solidFill>
              <a:ln w="19050">
                <a:solidFill>
                  <a:sysClr val="window" lastClr="FFFFFF">
                    <a:lumMod val="95000"/>
                  </a:sysClr>
                </a:solidFill>
              </a:ln>
              <a:effectLst/>
            </c:spPr>
          </c:marker>
          <c:dLbls>
            <c:dLbl>
              <c:idx val="13"/>
              <c:layout>
                <c:manualLayout>
                  <c:x val="-3.1061522868249081E-2"/>
                  <c:y val="-9.4910679762994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33-4713-85F4-42E1006B29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1" u="none" strike="noStrike" kern="1200" baseline="0">
                    <a:solidFill>
                      <a:schemeClr val="bg1"/>
                    </a:solidFill>
                    <a:latin typeface="Playfair Display" pitchFamily="2" charset="77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'Visitantes anuales'!$D$11:$V$11</c:f>
              <c:numCache>
                <c:formatCode>0.0%</c:formatCode>
                <c:ptCount val="19"/>
                <c:pt idx="0">
                  <c:v>-1.1853852202888055E-2</c:v>
                </c:pt>
                <c:pt idx="1">
                  <c:v>4.6697675770041913E-2</c:v>
                </c:pt>
                <c:pt idx="2">
                  <c:v>0.13625024964355911</c:v>
                </c:pt>
                <c:pt idx="3">
                  <c:v>8.8401100746838407E-2</c:v>
                </c:pt>
                <c:pt idx="4">
                  <c:v>-3.4610127895608453E-2</c:v>
                </c:pt>
                <c:pt idx="5">
                  <c:v>2.77291222631273E-2</c:v>
                </c:pt>
                <c:pt idx="6">
                  <c:v>9.5738336246168856E-2</c:v>
                </c:pt>
                <c:pt idx="7">
                  <c:v>0.10230474742984959</c:v>
                </c:pt>
                <c:pt idx="8">
                  <c:v>3.1182896962513612E-2</c:v>
                </c:pt>
                <c:pt idx="9">
                  <c:v>8.7132792399954986E-2</c:v>
                </c:pt>
                <c:pt idx="10">
                  <c:v>0.14309119685134389</c:v>
                </c:pt>
                <c:pt idx="11">
                  <c:v>5.0461453507493294E-2</c:v>
                </c:pt>
                <c:pt idx="12">
                  <c:v>0.12926502135554568</c:v>
                </c:pt>
                <c:pt idx="13">
                  <c:v>-0.35205084375635359</c:v>
                </c:pt>
                <c:pt idx="14">
                  <c:v>0.45767006826079193</c:v>
                </c:pt>
                <c:pt idx="15">
                  <c:v>4.0540055714626884E-2</c:v>
                </c:pt>
                <c:pt idx="16">
                  <c:v>-0.10746230086449068</c:v>
                </c:pt>
                <c:pt idx="17">
                  <c:v>-2.3629479644956885E-2</c:v>
                </c:pt>
                <c:pt idx="18">
                  <c:v>-0.18053853147761448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33-4713-85F4-42E1006B29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3668831"/>
        <c:axId val="993751343"/>
      </c:lineChart>
      <c:catAx>
        <c:axId val="9936688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93751343"/>
        <c:crosses val="autoZero"/>
        <c:auto val="1"/>
        <c:lblAlgn val="ctr"/>
        <c:lblOffset val="100"/>
        <c:noMultiLvlLbl val="0"/>
      </c:catAx>
      <c:valAx>
        <c:axId val="99375134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993668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3175" cap="flat" cmpd="sng" algn="ctr">
      <a:noFill/>
      <a:round/>
    </a:ln>
    <a:effectLst/>
  </c:spPr>
  <c:txPr>
    <a:bodyPr/>
    <a:lstStyle/>
    <a:p>
      <a:pPr>
        <a:defRPr b="0" i="0">
          <a:latin typeface="Roboto Th" pitchFamily="2" charset="0"/>
          <a:ea typeface="Roboto Th" pitchFamily="2" charset="0"/>
        </a:defRPr>
      </a:pPr>
      <a:endParaRPr lang="es-MX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73999811729267E-2"/>
          <c:y val="6.7591805187990336E-2"/>
          <c:w val="0.92097701695989875"/>
          <c:h val="0.84076466668302752"/>
        </c:manualLayout>
      </c:layout>
      <c:lineChart>
        <c:grouping val="standard"/>
        <c:varyColors val="0"/>
        <c:ser>
          <c:idx val="0"/>
          <c:order val="0"/>
          <c:tx>
            <c:strRef>
              <c:f>'Visitantes anuales'!$B$8</c:f>
              <c:strCache>
                <c:ptCount val="1"/>
                <c:pt idx="0">
                  <c:v>  Total categorias</c:v>
                </c:pt>
              </c:strCache>
            </c:strRef>
          </c:tx>
          <c:spPr>
            <a:ln w="57150" cmpd="sng">
              <a:solidFill>
                <a:srgbClr val="FFD579"/>
              </a:solidFill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57150" cmpd="sng">
                <a:solidFill>
                  <a:srgbClr val="FFD579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5929988466931642E-2"/>
                  <c:y val="1.1873676238974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77-44FC-BE0B-E077F20CB1E4}"/>
                </c:ext>
              </c:extLst>
            </c:dLbl>
            <c:dLbl>
              <c:idx val="5"/>
              <c:layout>
                <c:manualLayout>
                  <c:x val="-3.5929988466931663E-2"/>
                  <c:y val="-7.915784159316064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77-44FC-BE0B-E077F20CB1E4}"/>
                </c:ext>
              </c:extLst>
            </c:dLbl>
            <c:dLbl>
              <c:idx val="8"/>
              <c:layout>
                <c:manualLayout>
                  <c:x val="-3.6983729246699799E-2"/>
                  <c:y val="-1.78105143584611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77-44FC-BE0B-E077F20CB1E4}"/>
                </c:ext>
              </c:extLst>
            </c:dLbl>
            <c:dLbl>
              <c:idx val="18"/>
              <c:layout>
                <c:manualLayout>
                  <c:x val="-2.960754378832256E-2"/>
                  <c:y val="-1.0389466709102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77-44FC-BE0B-E077F20CB1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Roboto Light" panose="02000000000000000000" pitchFamily="2" charset="0"/>
                    <a:ea typeface="Roboto Light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'Visitantes anuales'!$C$3:$V$3</c:f>
              <c:strCache>
                <c:ptCount val="20"/>
                <c:pt idx="0">
                  <c:v>'6</c:v>
                </c:pt>
                <c:pt idx="1">
                  <c:v>'7</c:v>
                </c:pt>
                <c:pt idx="2">
                  <c:v>'8</c:v>
                </c:pt>
                <c:pt idx="3">
                  <c:v>'9</c:v>
                </c:pt>
                <c:pt idx="4">
                  <c:v>'10</c:v>
                </c:pt>
                <c:pt idx="5">
                  <c:v>'11</c:v>
                </c:pt>
                <c:pt idx="6">
                  <c:v>'12</c:v>
                </c:pt>
                <c:pt idx="7">
                  <c:v>'13</c:v>
                </c:pt>
                <c:pt idx="8">
                  <c:v>'14</c:v>
                </c:pt>
                <c:pt idx="9">
                  <c:v>'15</c:v>
                </c:pt>
                <c:pt idx="10">
                  <c:v>'16</c:v>
                </c:pt>
                <c:pt idx="11">
                  <c:v>'17</c:v>
                </c:pt>
                <c:pt idx="12">
                  <c:v>'18</c:v>
                </c:pt>
                <c:pt idx="13">
                  <c:v>'19</c:v>
                </c:pt>
                <c:pt idx="14">
                  <c:v>'20</c:v>
                </c:pt>
                <c:pt idx="15">
                  <c:v>'21</c:v>
                </c:pt>
                <c:pt idx="16">
                  <c:v>'22</c:v>
                </c:pt>
                <c:pt idx="17">
                  <c:v>'23</c:v>
                </c:pt>
                <c:pt idx="18">
                  <c:v>'24</c:v>
                </c:pt>
                <c:pt idx="19">
                  <c:v>'25</c:v>
                </c:pt>
              </c:strCache>
            </c:strRef>
          </c:cat>
          <c:val>
            <c:numRef>
              <c:f>'Visitantes anuales'!$C$8:$V$8</c:f>
              <c:numCache>
                <c:formatCode>#,##0</c:formatCode>
                <c:ptCount val="20"/>
                <c:pt idx="0">
                  <c:v>1253854</c:v>
                </c:pt>
                <c:pt idx="1">
                  <c:v>1238991</c:v>
                </c:pt>
                <c:pt idx="2">
                  <c:v>1296849</c:v>
                </c:pt>
                <c:pt idx="3">
                  <c:v>1473545</c:v>
                </c:pt>
                <c:pt idx="4">
                  <c:v>1603808</c:v>
                </c:pt>
                <c:pt idx="5">
                  <c:v>1548300</c:v>
                </c:pt>
                <c:pt idx="6">
                  <c:v>1591233</c:v>
                </c:pt>
                <c:pt idx="7">
                  <c:v>1743575</c:v>
                </c:pt>
                <c:pt idx="8">
                  <c:v>1921951</c:v>
                </c:pt>
                <c:pt idx="9">
                  <c:v>1981883</c:v>
                </c:pt>
                <c:pt idx="10">
                  <c:v>2154570</c:v>
                </c:pt>
                <c:pt idx="11">
                  <c:v>2462870</c:v>
                </c:pt>
                <c:pt idx="12">
                  <c:v>2587150</c:v>
                </c:pt>
                <c:pt idx="13">
                  <c:v>2921578</c:v>
                </c:pt>
                <c:pt idx="14">
                  <c:v>1893034</c:v>
                </c:pt>
                <c:pt idx="15">
                  <c:v>2759419</c:v>
                </c:pt>
                <c:pt idx="16">
                  <c:v>2871286</c:v>
                </c:pt>
                <c:pt idx="17">
                  <c:v>2562731</c:v>
                </c:pt>
                <c:pt idx="18">
                  <c:v>2502175</c:v>
                </c:pt>
                <c:pt idx="19">
                  <c:v>2050436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56-480D-98AC-18388A25D61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1095024"/>
        <c:axId val="201092280"/>
      </c:lineChart>
      <c:catAx>
        <c:axId val="201095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 rot="0" vert="horz"/>
          <a:lstStyle/>
          <a:p>
            <a:pPr>
              <a:defRPr sz="2000" b="0" i="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Roboto Lt" panose="02000000000000000000" pitchFamily="2" charset="0"/>
              </a:defRPr>
            </a:pPr>
            <a:endParaRPr lang="es-MX"/>
          </a:p>
        </c:txPr>
        <c:crossAx val="201092280"/>
        <c:crosses val="autoZero"/>
        <c:auto val="1"/>
        <c:lblAlgn val="ctr"/>
        <c:lblOffset val="100"/>
        <c:noMultiLvlLbl val="0"/>
      </c:catAx>
      <c:valAx>
        <c:axId val="201092280"/>
        <c:scaling>
          <c:orientation val="minMax"/>
          <c:max val="3000000"/>
          <c:min val="1000000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/>
          <a:lstStyle/>
          <a:p>
            <a:pPr>
              <a:defRPr sz="900" b="0" i="0">
                <a:solidFill>
                  <a:srgbClr val="BFBFB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t" panose="02000000000000000000" pitchFamily="2" charset="0"/>
              </a:defRPr>
            </a:pPr>
            <a:endParaRPr lang="es-MX"/>
          </a:p>
        </c:txPr>
        <c:crossAx val="20109502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73999811729267E-2"/>
          <c:y val="6.7591805187990336E-2"/>
          <c:w val="0.92097701695989875"/>
          <c:h val="0.84076466668302752"/>
        </c:manualLayout>
      </c:layout>
      <c:lineChart>
        <c:grouping val="standard"/>
        <c:varyColors val="0"/>
        <c:ser>
          <c:idx val="0"/>
          <c:order val="0"/>
          <c:tx>
            <c:strRef>
              <c:f>'Visitantes anuales'!$B$8</c:f>
              <c:strCache>
                <c:ptCount val="1"/>
                <c:pt idx="0">
                  <c:v>  Total categorias</c:v>
                </c:pt>
              </c:strCache>
            </c:strRef>
          </c:tx>
          <c:spPr>
            <a:ln w="57150" cmpd="sng">
              <a:solidFill>
                <a:srgbClr val="FFECC1"/>
              </a:solidFill>
            </a:ln>
            <a:effectLst/>
          </c:spPr>
          <c:marker>
            <c:symbol val="circle"/>
            <c:size val="5"/>
            <c:spPr>
              <a:solidFill>
                <a:srgbClr val="FFECC1"/>
              </a:solidFill>
              <a:ln w="57150" cmpd="sng">
                <a:solidFill>
                  <a:srgbClr val="FFECC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5929988466931642E-2"/>
                  <c:y val="1.1873676238974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77-44FC-BE0B-E077F20CB1E4}"/>
                </c:ext>
              </c:extLst>
            </c:dLbl>
            <c:dLbl>
              <c:idx val="5"/>
              <c:layout>
                <c:manualLayout>
                  <c:x val="-3.5929988466931663E-2"/>
                  <c:y val="-7.915784159316064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77-44FC-BE0B-E077F20CB1E4}"/>
                </c:ext>
              </c:extLst>
            </c:dLbl>
            <c:dLbl>
              <c:idx val="8"/>
              <c:layout>
                <c:manualLayout>
                  <c:x val="-3.6983729246699799E-2"/>
                  <c:y val="-1.78105143584611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77-44FC-BE0B-E077F20CB1E4}"/>
                </c:ext>
              </c:extLst>
            </c:dLbl>
            <c:dLbl>
              <c:idx val="18"/>
              <c:layout>
                <c:manualLayout>
                  <c:x val="-2.960754378832256E-2"/>
                  <c:y val="-1.0389466709102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77-44FC-BE0B-E077F20CB1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>
                        <a:lumMod val="8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'Visitantes anuales'!$C$3:$V$3</c:f>
              <c:strCache>
                <c:ptCount val="20"/>
                <c:pt idx="0">
                  <c:v>'6</c:v>
                </c:pt>
                <c:pt idx="1">
                  <c:v>'7</c:v>
                </c:pt>
                <c:pt idx="2">
                  <c:v>'8</c:v>
                </c:pt>
                <c:pt idx="3">
                  <c:v>'9</c:v>
                </c:pt>
                <c:pt idx="4">
                  <c:v>'10</c:v>
                </c:pt>
                <c:pt idx="5">
                  <c:v>'11</c:v>
                </c:pt>
                <c:pt idx="6">
                  <c:v>'12</c:v>
                </c:pt>
                <c:pt idx="7">
                  <c:v>'13</c:v>
                </c:pt>
                <c:pt idx="8">
                  <c:v>'14</c:v>
                </c:pt>
                <c:pt idx="9">
                  <c:v>'15</c:v>
                </c:pt>
                <c:pt idx="10">
                  <c:v>'16</c:v>
                </c:pt>
                <c:pt idx="11">
                  <c:v>'17</c:v>
                </c:pt>
                <c:pt idx="12">
                  <c:v>'18</c:v>
                </c:pt>
                <c:pt idx="13">
                  <c:v>'19</c:v>
                </c:pt>
                <c:pt idx="14">
                  <c:v>'20</c:v>
                </c:pt>
                <c:pt idx="15">
                  <c:v>'21</c:v>
                </c:pt>
                <c:pt idx="16">
                  <c:v>'22</c:v>
                </c:pt>
                <c:pt idx="17">
                  <c:v>'23</c:v>
                </c:pt>
                <c:pt idx="18">
                  <c:v>'24</c:v>
                </c:pt>
                <c:pt idx="19">
                  <c:v>'25</c:v>
                </c:pt>
              </c:strCache>
            </c:strRef>
          </c:cat>
          <c:val>
            <c:numRef>
              <c:f>'Visitantes anuales'!$C$8:$V$8</c:f>
              <c:numCache>
                <c:formatCode>#,##0</c:formatCode>
                <c:ptCount val="20"/>
                <c:pt idx="0">
                  <c:v>1253854</c:v>
                </c:pt>
                <c:pt idx="1">
                  <c:v>1238991</c:v>
                </c:pt>
                <c:pt idx="2">
                  <c:v>1296849</c:v>
                </c:pt>
                <c:pt idx="3">
                  <c:v>1473545</c:v>
                </c:pt>
                <c:pt idx="4">
                  <c:v>1603808</c:v>
                </c:pt>
                <c:pt idx="5">
                  <c:v>1548300</c:v>
                </c:pt>
                <c:pt idx="6">
                  <c:v>1591233</c:v>
                </c:pt>
                <c:pt idx="7">
                  <c:v>1743575</c:v>
                </c:pt>
                <c:pt idx="8">
                  <c:v>1921951</c:v>
                </c:pt>
                <c:pt idx="9">
                  <c:v>1981883</c:v>
                </c:pt>
                <c:pt idx="10">
                  <c:v>2154570</c:v>
                </c:pt>
                <c:pt idx="11">
                  <c:v>2462870</c:v>
                </c:pt>
                <c:pt idx="12">
                  <c:v>2587150</c:v>
                </c:pt>
                <c:pt idx="13">
                  <c:v>2921578</c:v>
                </c:pt>
                <c:pt idx="14">
                  <c:v>1893034</c:v>
                </c:pt>
                <c:pt idx="15">
                  <c:v>2759419</c:v>
                </c:pt>
                <c:pt idx="16">
                  <c:v>2871286</c:v>
                </c:pt>
                <c:pt idx="17">
                  <c:v>2562731</c:v>
                </c:pt>
                <c:pt idx="18">
                  <c:v>2502175</c:v>
                </c:pt>
                <c:pt idx="19">
                  <c:v>2050436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56-480D-98AC-18388A25D61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1095024"/>
        <c:axId val="201092280"/>
      </c:lineChart>
      <c:catAx>
        <c:axId val="201095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 rot="0" vert="horz"/>
          <a:lstStyle/>
          <a:p>
            <a:pPr>
              <a:defRPr sz="2000" b="0" i="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Roboto Lt" panose="02000000000000000000" pitchFamily="2" charset="0"/>
              </a:defRPr>
            </a:pPr>
            <a:endParaRPr lang="es-MX"/>
          </a:p>
        </c:txPr>
        <c:crossAx val="201092280"/>
        <c:crosses val="autoZero"/>
        <c:auto val="1"/>
        <c:lblAlgn val="ctr"/>
        <c:lblOffset val="100"/>
        <c:noMultiLvlLbl val="0"/>
      </c:catAx>
      <c:valAx>
        <c:axId val="201092280"/>
        <c:scaling>
          <c:orientation val="minMax"/>
          <c:max val="3000000"/>
          <c:min val="1000000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/>
          <a:lstStyle/>
          <a:p>
            <a:pPr>
              <a:defRPr sz="900" b="0" i="0">
                <a:solidFill>
                  <a:srgbClr val="BFBFB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t" panose="02000000000000000000" pitchFamily="2" charset="0"/>
              </a:defRPr>
            </a:pPr>
            <a:endParaRPr lang="es-MX"/>
          </a:p>
        </c:txPr>
        <c:crossAx val="20109502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183716126543171E-2"/>
          <c:y val="0.14465412057733801"/>
          <c:w val="0.86614706433448296"/>
          <c:h val="0.81210691823899372"/>
        </c:manualLayout>
      </c:layout>
      <c:lineChart>
        <c:grouping val="standard"/>
        <c:varyColors val="0"/>
        <c:ser>
          <c:idx val="0"/>
          <c:order val="0"/>
          <c:tx>
            <c:strRef>
              <c:f>'Visitantes anuales'!$C$11</c:f>
              <c:strCache>
                <c:ptCount val="1"/>
              </c:strCache>
            </c:strRef>
          </c:tx>
          <c:spPr>
            <a:ln w="15875" cap="rnd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>
                  <a:lumMod val="75000"/>
                </a:sysClr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dLbls>
            <c:dLbl>
              <c:idx val="13"/>
              <c:layout>
                <c:manualLayout>
                  <c:x val="-3.1061522868249081E-2"/>
                  <c:y val="-9.4910679762994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33-4713-85F4-42E1006B29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1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layfair Display" pitchFamily="2" charset="77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'Visitantes anuales'!$D$11:$V$11</c:f>
              <c:numCache>
                <c:formatCode>0.0%</c:formatCode>
                <c:ptCount val="19"/>
                <c:pt idx="0">
                  <c:v>-1.1853852202888055E-2</c:v>
                </c:pt>
                <c:pt idx="1">
                  <c:v>4.6697675770041913E-2</c:v>
                </c:pt>
                <c:pt idx="2">
                  <c:v>0.13625024964355911</c:v>
                </c:pt>
                <c:pt idx="3">
                  <c:v>8.8401100746838407E-2</c:v>
                </c:pt>
                <c:pt idx="4">
                  <c:v>-3.4610127895608453E-2</c:v>
                </c:pt>
                <c:pt idx="5">
                  <c:v>2.77291222631273E-2</c:v>
                </c:pt>
                <c:pt idx="6">
                  <c:v>9.5738336246168856E-2</c:v>
                </c:pt>
                <c:pt idx="7">
                  <c:v>0.10230474742984959</c:v>
                </c:pt>
                <c:pt idx="8">
                  <c:v>3.1182896962513612E-2</c:v>
                </c:pt>
                <c:pt idx="9">
                  <c:v>8.7132792399954986E-2</c:v>
                </c:pt>
                <c:pt idx="10">
                  <c:v>0.14309119685134389</c:v>
                </c:pt>
                <c:pt idx="11">
                  <c:v>5.0461453507493294E-2</c:v>
                </c:pt>
                <c:pt idx="12">
                  <c:v>0.12926502135554568</c:v>
                </c:pt>
                <c:pt idx="13">
                  <c:v>-0.35205084375635359</c:v>
                </c:pt>
                <c:pt idx="14">
                  <c:v>0.45767006826079193</c:v>
                </c:pt>
                <c:pt idx="15">
                  <c:v>4.0540055714626884E-2</c:v>
                </c:pt>
                <c:pt idx="16">
                  <c:v>-0.10746230086449068</c:v>
                </c:pt>
                <c:pt idx="17">
                  <c:v>-2.3629479644956885E-2</c:v>
                </c:pt>
                <c:pt idx="18">
                  <c:v>-0.18053853147761448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33-4713-85F4-42E1006B29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3668831"/>
        <c:axId val="993751343"/>
      </c:lineChart>
      <c:catAx>
        <c:axId val="9936688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93751343"/>
        <c:crosses val="autoZero"/>
        <c:auto val="1"/>
        <c:lblAlgn val="ctr"/>
        <c:lblOffset val="100"/>
        <c:noMultiLvlLbl val="0"/>
      </c:catAx>
      <c:valAx>
        <c:axId val="99375134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993668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3175" cap="flat" cmpd="sng" algn="ctr">
      <a:noFill/>
      <a:round/>
    </a:ln>
    <a:effectLst/>
  </c:spPr>
  <c:txPr>
    <a:bodyPr/>
    <a:lstStyle/>
    <a:p>
      <a:pPr>
        <a:defRPr b="0" i="0">
          <a:latin typeface="Roboto Th" pitchFamily="2" charset="0"/>
          <a:ea typeface="Roboto Th" pitchFamily="2" charset="0"/>
        </a:defRPr>
      </a:pPr>
      <a:endParaRPr lang="es-MX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0.06937</cdr:x>
      <cdr:y>0.24649</cdr:y>
    </cdr:from>
    <cdr:to>
      <cdr:x>0.36931</cdr:x>
      <cdr:y>0.43284</cdr:y>
    </cdr:to>
    <cdr:sp macro="" textlink="">
      <cdr:nvSpPr>
        <cdr:cNvPr id="2" name="officeArt object" descr="Text Box 44">
          <a:extLst xmlns:a="http://schemas.openxmlformats.org/drawingml/2006/main">
            <a:ext uri="{FF2B5EF4-FFF2-40B4-BE49-F238E27FC236}">
              <a16:creationId xmlns:a16="http://schemas.microsoft.com/office/drawing/2014/main" id="{483FC3C1-1AC3-3337-5271-0DB6158E42FC}"/>
            </a:ext>
          </a:extLst>
        </cdr:cNvPr>
        <cdr:cNvSpPr txBox="1"/>
      </cdr:nvSpPr>
      <cdr:spPr>
        <a:xfrm xmlns:a="http://schemas.openxmlformats.org/drawingml/2006/main">
          <a:off x="836074" y="1265466"/>
          <a:ext cx="3614904" cy="956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 cap="flat">
          <a:solidFill>
            <a:schemeClr val="bg1">
              <a:lumMod val="75000"/>
            </a:schemeClr>
          </a:solidFill>
          <a:miter lim="400000"/>
        </a:ln>
        <a:effectLst xmlns:a="http://schemas.openxmlformats.org/drawingml/2006/main"/>
      </cdr:spPr>
      <cdr:txBody>
        <a:bodyPr xmlns:a="http://schemas.openxmlformats.org/drawingml/2006/main" wrap="square" lIns="144000" tIns="108000" rIns="72000" bIns="108000" numCol="1" anchor="ctr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s-E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Bold" panose="02000000000000000000" pitchFamily="2" charset="0"/>
              <a:ea typeface="Roboto Bold" panose="02000000000000000000" pitchFamily="2" charset="0"/>
            </a:rPr>
            <a:t>-1.9% </a:t>
          </a: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i="0" kern="0" dirty="0">
              <a:solidFill>
                <a:srgbClr val="000000"/>
              </a:solidFill>
              <a:latin typeface="Roboto Light" panose="02000000000000000000" pitchFamily="2" charset="0"/>
              <a:ea typeface="Roboto Light" panose="02000000000000000000" pitchFamily="2" charset="0"/>
            </a:rPr>
            <a:t>decrecimiento</a:t>
          </a:r>
          <a:r>
            <a:rPr kumimoji="0" lang="es-ES" sz="200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Thin" panose="02000000000000000000" pitchFamily="2" charset="0"/>
            </a:rPr>
            <a:t> anual promedio </a:t>
          </a:r>
          <a:r>
            <a:rPr kumimoji="0" lang="es-ES" sz="1600" i="1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Playfair Display" panose="00000500000000000000" pitchFamily="50" charset="0"/>
              <a:ea typeface="Roboto Light" panose="02000000000000000000" pitchFamily="2" charset="0"/>
              <a:cs typeface="Roboto Thin" panose="02000000000000000000" pitchFamily="2" charset="0"/>
            </a:rPr>
            <a:t>(2022-2025)</a:t>
          </a:r>
          <a:endParaRPr kumimoji="0" lang="es-MX" sz="2000" i="1" u="none" strike="noStrike" kern="0" cap="none" spc="0" normalizeH="0" baseline="0" noProof="0" dirty="0">
            <a:ln>
              <a:noFill/>
            </a:ln>
            <a:solidFill>
              <a:schemeClr val="bg1">
                <a:lumMod val="75000"/>
              </a:schemeClr>
            </a:solidFill>
            <a:effectLst/>
            <a:uLnTx/>
            <a:uFillTx/>
            <a:latin typeface="Playfair Display" panose="00000500000000000000" pitchFamily="50" charset="0"/>
            <a:ea typeface="Roboto Light" panose="02000000000000000000" pitchFamily="2" charset="0"/>
            <a:cs typeface="Roboto Thin" panose="02000000000000000000" pitchFamily="2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3E002-AA65-1D42-9936-E95476372314}" type="datetimeFigureOut">
              <a:rPr lang="es-ES_tradnl" smtClean="0"/>
              <a:t>03/12/2025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5638" y="1233488"/>
            <a:ext cx="548640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2F0FC-556E-FB4C-93C6-8578884CF68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07543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1pPr>
    <a:lvl2pPr marL="496656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2pPr>
    <a:lvl3pPr marL="993313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3pPr>
    <a:lvl4pPr marL="1489969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4pPr>
    <a:lvl5pPr marL="1986625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5pPr>
    <a:lvl6pPr marL="2483282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6pPr>
    <a:lvl7pPr marL="2979938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7pPr>
    <a:lvl8pPr marL="3476595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8pPr>
    <a:lvl9pPr marL="3973251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1E15E74A-E2E6-70FC-941D-65B93194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6159" y="7340252"/>
            <a:ext cx="1027309" cy="247931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20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 </a:t>
            </a:r>
            <a:fld id="{67DDEA5E-EAF7-8246-8A62-7FF7613ECEAE}" type="slidenum">
              <a:rPr lang="en-US" i="1" smtClean="0"/>
              <a:pPr/>
              <a:t>‹Nº›</a:t>
            </a:fld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1989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5CB3ECFC-AE4A-948F-D994-01A82ABB8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40253"/>
            <a:ext cx="1027310" cy="247931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67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# </a:t>
            </a:r>
            <a:fld id="{67DDEA5E-EAF7-8246-8A62-7FF7613ECEAE}" type="slidenum">
              <a:rPr lang="en-US" i="1" smtClean="0"/>
              <a:pPr/>
              <a:t>‹Nº›</a:t>
            </a:fld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13976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FF7786A-60AB-78CB-78D8-EEF249D2C31C}"/>
              </a:ext>
            </a:extLst>
          </p:cNvPr>
          <p:cNvCxnSpPr>
            <a:cxnSpLocks/>
          </p:cNvCxnSpPr>
          <p:nvPr userDrawn="1"/>
        </p:nvCxnSpPr>
        <p:spPr>
          <a:xfrm>
            <a:off x="5219205" y="7445829"/>
            <a:ext cx="2363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7CABEA44-E0D4-49F9-22A6-48D18469B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  <a:solidFill>
            <a:schemeClr val="bg1"/>
          </a:solidFill>
        </p:spPr>
        <p:txBody>
          <a:bodyPr lIns="107989" tIns="21597" rIns="91430" bIns="46794" anchor="ctr" anchorCtr="1"/>
          <a:lstStyle>
            <a:lvl1pPr 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cs typeface="Playfair Display" pitchFamily="2" charset="77"/>
              </a:defRPr>
            </a:lvl1pPr>
          </a:lstStyle>
          <a:p>
            <a:fld id="{67DDEA5E-EAF7-8246-8A62-7FF7613ECEAE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7690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C60A6504-63C7-4A81-9112-4824C3C4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6159" y="7340252"/>
            <a:ext cx="1027309" cy="247931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20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 </a:t>
            </a:r>
            <a:fld id="{67DDEA5E-EAF7-8246-8A62-7FF7613ECEAE}" type="slidenum">
              <a:rPr lang="en-US" i="1" smtClean="0"/>
              <a:pPr/>
              <a:t>‹Nº›</a:t>
            </a:fld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36849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0429AA0-3452-AC8A-01C5-78E87A4EC8C1}"/>
              </a:ext>
            </a:extLst>
          </p:cNvPr>
          <p:cNvCxnSpPr>
            <a:cxnSpLocks/>
          </p:cNvCxnSpPr>
          <p:nvPr userDrawn="1"/>
        </p:nvCxnSpPr>
        <p:spPr>
          <a:xfrm>
            <a:off x="5219205" y="7445829"/>
            <a:ext cx="2363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Slide Number Placeholder 17">
            <a:extLst>
              <a:ext uri="{FF2B5EF4-FFF2-40B4-BE49-F238E27FC236}">
                <a16:creationId xmlns:a16="http://schemas.microsoft.com/office/drawing/2014/main" id="{058A9DE3-DDDC-3062-1265-6E0BF6CB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  <a:solidFill>
            <a:schemeClr val="bg1"/>
          </a:solidFill>
        </p:spPr>
        <p:txBody>
          <a:bodyPr lIns="107989" tIns="21597" rIns="91430" bIns="46794" anchor="ctr" anchorCtr="1"/>
          <a:lstStyle>
            <a:lvl1pPr 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cs typeface="Playfair Display" pitchFamily="2" charset="77"/>
              </a:defRPr>
            </a:lvl1pPr>
          </a:lstStyle>
          <a:p>
            <a:fld id="{67DDEA5E-EAF7-8246-8A62-7FF7613ECEAE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27452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21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697" r:id="rId2"/>
    <p:sldLayoutId id="2147483730" r:id="rId3"/>
    <p:sldLayoutId id="2147483731" r:id="rId4"/>
    <p:sldLayoutId id="2147483732" r:id="rId5"/>
  </p:sldLayoutIdLst>
  <p:hf hdr="0" ftr="0" dt="0"/>
  <p:txStyles>
    <p:titleStyle>
      <a:lvl1pPr algn="ctr" defTabSz="587756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818" indent="-440818" algn="l" defTabSz="587756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105" indent="-367348" algn="l" defTabSz="587756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392" indent="-293879" algn="l" defTabSz="587756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48" indent="-293879" algn="l" defTabSz="587756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905" indent="-293879" algn="l" defTabSz="587756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2661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419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175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5932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756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513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271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027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8784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540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297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053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tur.sectur.gob.mx/" TargetMode="Externa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tur.sectur.gob.mx/" TargetMode="Externa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tur.sectur.gob.mx/" TargetMode="Externa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9CEA241-0D1B-A20D-DFD4-707D851102C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580293"/>
            <a:ext cx="12801600" cy="9601200"/>
          </a:xfrm>
          <a:prstGeom prst="rect">
            <a:avLst/>
          </a:prstGeom>
        </p:spPr>
      </p:pic>
      <p:sp>
        <p:nvSpPr>
          <p:cNvPr id="13" name="Text Box 4">
            <a:extLst>
              <a:ext uri="{FF2B5EF4-FFF2-40B4-BE49-F238E27FC236}">
                <a16:creationId xmlns:a16="http://schemas.microsoft.com/office/drawing/2014/main" id="{F27DF293-DC23-B349-9A86-1191EC8D9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549" y="5231933"/>
            <a:ext cx="11230411" cy="1791487"/>
          </a:xfrm>
          <a:prstGeom prst="rect">
            <a:avLst/>
          </a:prstGeom>
          <a:noFill/>
          <a:ln>
            <a:noFill/>
          </a:ln>
        </p:spPr>
        <p:txBody>
          <a:bodyPr wrap="square" lIns="124943" tIns="62471" rIns="124943" bIns="62471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6600" b="1" dirty="0">
                <a:solidFill>
                  <a:schemeClr val="bg1"/>
                </a:solidFill>
                <a:latin typeface="Montserrat" pitchFamily="2" charset="77"/>
                <a:cs typeface="Stajn Pro Medium"/>
              </a:rPr>
              <a:t>VISITANTES GAM</a:t>
            </a:r>
            <a:endParaRPr kumimoji="0" lang="es-ES_tradnl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77"/>
              <a:cs typeface="Stajn Pro Medium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3D0101B-DB73-C533-CBAD-7A578245D67C}"/>
              </a:ext>
            </a:extLst>
          </p:cNvPr>
          <p:cNvSpPr txBox="1">
            <a:spLocks/>
          </p:cNvSpPr>
          <p:nvPr/>
        </p:nvSpPr>
        <p:spPr>
          <a:xfrm>
            <a:off x="859809" y="6549074"/>
            <a:ext cx="11230411" cy="648073"/>
          </a:xfrm>
          <a:prstGeom prst="rect">
            <a:avLst/>
          </a:prstGeom>
        </p:spPr>
        <p:txBody>
          <a:bodyPr/>
          <a:lstStyle>
            <a:lvl1pPr marL="440818" indent="-440818" algn="l" defTabSz="587756" rtl="0" eaLnBrk="1" latinLnBrk="0" hangingPunct="1">
              <a:spcBef>
                <a:spcPct val="20000"/>
              </a:spcBef>
              <a:buFont typeface="Arial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5105" indent="-367348" algn="l" defTabSz="587756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69392" indent="-293879" algn="l" defTabSz="587756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48" indent="-293879" algn="l" defTabSz="587756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44905" indent="-293879" algn="l" defTabSz="587756" rtl="0" eaLnBrk="1" latinLnBrk="0" hangingPunct="1">
              <a:spcBef>
                <a:spcPct val="20000"/>
              </a:spcBef>
              <a:buFont typeface="Arial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32661" indent="-293879" algn="l" defTabSz="587756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20419" indent="-293879" algn="l" defTabSz="587756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08175" indent="-293879" algn="l" defTabSz="587756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95932" indent="-293879" algn="l" defTabSz="587756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70000"/>
              </a:lnSpc>
              <a:spcBef>
                <a:spcPts val="0"/>
              </a:spcBef>
              <a:buNone/>
              <a:defRPr/>
            </a:pPr>
            <a:r>
              <a:rPr lang="es-ES_tradnl" sz="2800" i="1" dirty="0">
                <a:solidFill>
                  <a:prstClr val="white"/>
                </a:solidFill>
                <a:latin typeface="Playfair Display" pitchFamily="2" charset="77"/>
                <a:ea typeface="Roboto Cn" pitchFamily="2" charset="0"/>
                <a:cs typeface="Stajn Pro Light"/>
              </a:rPr>
              <a:t>Diciembre 2025</a:t>
            </a:r>
            <a:endParaRPr kumimoji="0" lang="es-ES_tradnl" sz="280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layfair Display" pitchFamily="2" charset="77"/>
              <a:ea typeface="Roboto Cn" pitchFamily="2" charset="0"/>
              <a:cs typeface="Stajn Pro Ligh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4BBE76F-F531-9215-F35F-EC795F800D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667" b="3269"/>
          <a:stretch/>
        </p:blipFill>
        <p:spPr>
          <a:xfrm>
            <a:off x="5619649" y="827628"/>
            <a:ext cx="1562302" cy="6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9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23194-36C4-980F-DA62-DFF3D0078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AF55DA52-F714-585E-1FE7-9880B98000AF}"/>
              </a:ext>
            </a:extLst>
          </p:cNvPr>
          <p:cNvSpPr txBox="1"/>
          <p:nvPr/>
        </p:nvSpPr>
        <p:spPr bwMode="auto">
          <a:xfrm>
            <a:off x="11399970" y="5029680"/>
            <a:ext cx="1239877" cy="23355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900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% GAM/V. hoteleros</a:t>
            </a:r>
            <a:endParaRPr lang="es-ES_tradnl" sz="900" i="1" dirty="0">
              <a:solidFill>
                <a:schemeClr val="bg1">
                  <a:lumMod val="85000"/>
                </a:schemeClr>
              </a:solidFill>
              <a:latin typeface="Playfair Display" panose="00000500000000000000" pitchFamily="50" charset="0"/>
              <a:ea typeface="Roboto Th" pitchFamily="2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0A6157D-4132-06CB-E1DA-BD57BA2B1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EA5E-EAF7-8246-8A62-7FF7613ECEAE}" type="slidenum">
              <a:rPr lang="es-ES_tradnl" smtClean="0"/>
              <a:pPr/>
              <a:t>10</a:t>
            </a:fld>
            <a:endParaRPr lang="es-ES_tradnl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B00A8AC5-751B-F1A9-43A7-FEBD4C2E5A4F}"/>
              </a:ext>
            </a:extLst>
          </p:cNvPr>
          <p:cNvGraphicFramePr>
            <a:graphicFrameLocks/>
          </p:cNvGraphicFramePr>
          <p:nvPr/>
        </p:nvGraphicFramePr>
        <p:xfrm>
          <a:off x="537029" y="2280863"/>
          <a:ext cx="11364685" cy="5019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83E4F1D1-9F47-D36E-B892-2E9101B1CB63}"/>
              </a:ext>
            </a:extLst>
          </p:cNvPr>
          <p:cNvSpPr txBox="1"/>
          <p:nvPr/>
        </p:nvSpPr>
        <p:spPr bwMode="auto">
          <a:xfrm>
            <a:off x="1" y="1002746"/>
            <a:ext cx="12801599" cy="79402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/>
            <a:r>
              <a:rPr lang="es-ES_tradnl" sz="4400" cap="all" dirty="0">
                <a:solidFill>
                  <a:prstClr val="black"/>
                </a:solidFill>
                <a:latin typeface="Lato Light" panose="020F0302020204030203" pitchFamily="34" charset="0"/>
              </a:rPr>
              <a:t>VISITANTES HOTELES Y VISITANTES GAM</a:t>
            </a:r>
            <a:endParaRPr lang="es-ES_tradnl" sz="4400" cap="all" dirty="0">
              <a:solidFill>
                <a:srgbClr val="FF0000"/>
              </a:solidFill>
              <a:latin typeface="Lato Light" panose="020F030202020403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E39D62-C8A3-B69F-E71B-2C220596BA0F}"/>
              </a:ext>
            </a:extLst>
          </p:cNvPr>
          <p:cNvSpPr txBox="1"/>
          <p:nvPr/>
        </p:nvSpPr>
        <p:spPr bwMode="auto">
          <a:xfrm>
            <a:off x="0" y="16274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% v. hoteles que asisten al GAM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891558-C016-564F-262F-4E2EA365AB33}"/>
              </a:ext>
            </a:extLst>
          </p:cNvPr>
          <p:cNvSpPr txBox="1"/>
          <p:nvPr/>
        </p:nvSpPr>
        <p:spPr>
          <a:xfrm>
            <a:off x="1179044" y="7206383"/>
            <a:ext cx="10578616" cy="523220"/>
          </a:xfrm>
          <a:prstGeom prst="rect">
            <a:avLst/>
          </a:prstGeom>
          <a:solidFill>
            <a:schemeClr val="bg1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algn="l"/>
            <a:r>
              <a:rPr lang="es-ES" dirty="0"/>
              <a:t>Fuente: </a:t>
            </a:r>
            <a:r>
              <a:rPr lang="es-ES" dirty="0" err="1"/>
              <a:t>DataTur</a:t>
            </a:r>
            <a:r>
              <a:rPr lang="es-ES" dirty="0"/>
              <a:t>; Dirección de internet : </a:t>
            </a:r>
            <a:r>
              <a:rPr lang="es-E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http://www.datatur.sectur.gob.mx</a:t>
            </a:r>
            <a:r>
              <a:rPr lang="es-ES" dirty="0"/>
              <a:t>, Visitantes GAM: base de datos interna proporcionado equipo interno: Nota en el primer trimestre 2023 no se cuenta con el dato de los visitantes al GAM en la base interna.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38BB877-1EF1-05D6-6C43-A705D7C9C3AC}"/>
              </a:ext>
            </a:extLst>
          </p:cNvPr>
          <p:cNvSpPr txBox="1"/>
          <p:nvPr/>
        </p:nvSpPr>
        <p:spPr bwMode="auto">
          <a:xfrm>
            <a:off x="11473157" y="5937972"/>
            <a:ext cx="1101657" cy="4674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Visitantes </a:t>
            </a:r>
          </a:p>
          <a:p>
            <a:pPr defTabSz="423605">
              <a:lnSpc>
                <a:spcPct val="80000"/>
              </a:lnSpc>
            </a:pPr>
            <a:r>
              <a:rPr lang="es-ES_tradnl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GAM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15B3F2B-0813-63C4-688E-F9AA07108933}"/>
              </a:ext>
            </a:extLst>
          </p:cNvPr>
          <p:cNvSpPr txBox="1"/>
          <p:nvPr/>
        </p:nvSpPr>
        <p:spPr bwMode="auto">
          <a:xfrm>
            <a:off x="11473157" y="3875683"/>
            <a:ext cx="1093505" cy="4674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400" b="1" dirty="0">
                <a:solidFill>
                  <a:srgbClr val="FFC859"/>
                </a:solidFill>
                <a:latin typeface="Lato" panose="020F0502020204030203" pitchFamily="34" charset="77"/>
                <a:ea typeface="Roboto Th" pitchFamily="2" charset="0"/>
              </a:rPr>
              <a:t>Visitantes </a:t>
            </a:r>
          </a:p>
          <a:p>
            <a:pPr defTabSz="423605">
              <a:lnSpc>
                <a:spcPct val="80000"/>
              </a:lnSpc>
            </a:pPr>
            <a:r>
              <a:rPr lang="es-ES_tradnl" sz="1400" b="1" dirty="0">
                <a:solidFill>
                  <a:srgbClr val="FFC859"/>
                </a:solidFill>
                <a:latin typeface="Lato" panose="020F0502020204030203" pitchFamily="34" charset="77"/>
                <a:ea typeface="Roboto Th" pitchFamily="2" charset="0"/>
              </a:rPr>
              <a:t>hoteles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35DF4C4A-B7AF-4815-7181-4882B4CE143A}"/>
              </a:ext>
            </a:extLst>
          </p:cNvPr>
          <p:cNvGraphicFramePr>
            <a:graphicFrameLocks/>
          </p:cNvGraphicFramePr>
          <p:nvPr/>
        </p:nvGraphicFramePr>
        <p:xfrm>
          <a:off x="1054100" y="3797300"/>
          <a:ext cx="10847614" cy="1711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officeArt object" descr="Text Box 44">
            <a:extLst>
              <a:ext uri="{FF2B5EF4-FFF2-40B4-BE49-F238E27FC236}">
                <a16:creationId xmlns:a16="http://schemas.microsoft.com/office/drawing/2014/main" id="{81A53DCA-AE16-ACA2-2B21-E3B443F20727}"/>
              </a:ext>
            </a:extLst>
          </p:cNvPr>
          <p:cNvSpPr txBox="1"/>
          <p:nvPr/>
        </p:nvSpPr>
        <p:spPr>
          <a:xfrm>
            <a:off x="9025346" y="5336504"/>
            <a:ext cx="2732314" cy="1007300"/>
          </a:xfrm>
          <a:prstGeom prst="rect">
            <a:avLst/>
          </a:prstGeom>
          <a:solidFill>
            <a:schemeClr val="bg1"/>
          </a:solidFill>
          <a:ln w="19050" cap="flat">
            <a:solidFill>
              <a:schemeClr val="bg1">
                <a:lumMod val="75000"/>
              </a:schemeClr>
            </a:solidFill>
            <a:miter lim="400000"/>
          </a:ln>
          <a:effectLst/>
        </p:spPr>
        <p:txBody>
          <a:bodyPr wrap="square" lIns="144000" tIns="108000" rIns="72000" bIns="108000" numCol="1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Bold" panose="02000000000000000000" pitchFamily="2" charset="0"/>
                <a:ea typeface="Roboto Bold" panose="02000000000000000000" pitchFamily="2" charset="0"/>
              </a:rPr>
              <a:t>28% 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Thin" panose="02000000000000000000" pitchFamily="2" charset="0"/>
              </a:rPr>
              <a:t>visitantes </a:t>
            </a:r>
            <a:r>
              <a:rPr lang="es-ES" sz="2000" i="1" kern="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Thin" panose="02000000000000000000" pitchFamily="2" charset="0"/>
              </a:rPr>
              <a:t>hoteleros asisten al GAM</a:t>
            </a:r>
            <a:endParaRPr kumimoji="0" lang="es-MX" sz="2000" i="1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Playfair Display" panose="00000500000000000000" pitchFamily="50" charset="0"/>
              <a:ea typeface="Roboto Light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12" name="officeArt object" descr="Text Box 44">
            <a:extLst>
              <a:ext uri="{FF2B5EF4-FFF2-40B4-BE49-F238E27FC236}">
                <a16:creationId xmlns:a16="http://schemas.microsoft.com/office/drawing/2014/main" id="{070E1834-995D-4F92-3209-86048C8EDFA8}"/>
              </a:ext>
            </a:extLst>
          </p:cNvPr>
          <p:cNvSpPr txBox="1"/>
          <p:nvPr/>
        </p:nvSpPr>
        <p:spPr>
          <a:xfrm>
            <a:off x="9025346" y="2604659"/>
            <a:ext cx="2732314" cy="1007300"/>
          </a:xfrm>
          <a:prstGeom prst="rect">
            <a:avLst/>
          </a:prstGeom>
          <a:solidFill>
            <a:schemeClr val="bg1"/>
          </a:solidFill>
          <a:ln w="19050" cap="flat">
            <a:solidFill>
              <a:schemeClr val="bg1">
                <a:lumMod val="75000"/>
              </a:schemeClr>
            </a:solidFill>
            <a:miter lim="400000"/>
          </a:ln>
          <a:effectLst/>
        </p:spPr>
        <p:txBody>
          <a:bodyPr wrap="square" lIns="144000" tIns="108000" rIns="72000" bIns="108000" numCol="1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Bold" panose="02000000000000000000" pitchFamily="2" charset="0"/>
                <a:ea typeface="Roboto Bold" panose="02000000000000000000" pitchFamily="2" charset="0"/>
              </a:rPr>
              <a:t>0.6 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Thin" panose="02000000000000000000" pitchFamily="2" charset="0"/>
              </a:rPr>
              <a:t>Coeficiente de correlación alta</a:t>
            </a:r>
            <a:endParaRPr kumimoji="0" lang="es-MX" sz="2000" i="1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Playfair Display" panose="00000500000000000000" pitchFamily="50" charset="0"/>
              <a:ea typeface="Roboto Light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13" name="officeArt object" descr="Text Box 44">
            <a:extLst>
              <a:ext uri="{FF2B5EF4-FFF2-40B4-BE49-F238E27FC236}">
                <a16:creationId xmlns:a16="http://schemas.microsoft.com/office/drawing/2014/main" id="{E7421FE9-EE89-4787-9F8E-D5D614C7DE3F}"/>
              </a:ext>
            </a:extLst>
          </p:cNvPr>
          <p:cNvSpPr txBox="1"/>
          <p:nvPr/>
        </p:nvSpPr>
        <p:spPr>
          <a:xfrm>
            <a:off x="9025346" y="3847164"/>
            <a:ext cx="2732314" cy="1253521"/>
          </a:xfrm>
          <a:prstGeom prst="rect">
            <a:avLst/>
          </a:prstGeom>
          <a:solidFill>
            <a:schemeClr val="bg1"/>
          </a:solidFill>
          <a:ln w="19050" cap="flat">
            <a:solidFill>
              <a:schemeClr val="bg1">
                <a:lumMod val="75000"/>
              </a:schemeClr>
            </a:solidFill>
            <a:miter lim="400000"/>
          </a:ln>
          <a:effectLst/>
        </p:spPr>
        <p:txBody>
          <a:bodyPr wrap="square" lIns="144000" tIns="108000" rIns="72000" bIns="108000" numCol="1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Bold" panose="02000000000000000000" pitchFamily="2" charset="0"/>
                <a:ea typeface="Roboto Bold" panose="02000000000000000000" pitchFamily="2" charset="0"/>
              </a:rPr>
              <a:t>0.6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Thin" panose="02000000000000000000" pitchFamily="2" charset="0"/>
              </a:rPr>
              <a:t>Cuando </a:t>
            </a:r>
            <a:r>
              <a:rPr lang="es-ES" sz="2000" i="1" kern="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Thin" panose="02000000000000000000" pitchFamily="2" charset="0"/>
              </a:rPr>
              <a:t>v. hoteles </a:t>
            </a:r>
            <a:r>
              <a:rPr kumimoji="0" lang="es-ES" sz="20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Thin" panose="02000000000000000000" pitchFamily="2" charset="0"/>
              </a:rPr>
              <a:t>sube, los v. GAM tiende a subir también.</a:t>
            </a:r>
            <a:endParaRPr kumimoji="0" lang="es-MX" sz="2000" i="1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Playfair Display" panose="00000500000000000000" pitchFamily="50" charset="0"/>
              <a:ea typeface="Roboto Light" panose="02000000000000000000" pitchFamily="2" charset="0"/>
              <a:cs typeface="Roboto Thi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211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41857-E227-38DC-87CF-E1C5F56BF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86D1AE0-BE9C-F1A3-E32F-7198E50A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4C7953-9533-87FD-04B0-1B6FC833C166}"/>
              </a:ext>
            </a:extLst>
          </p:cNvPr>
          <p:cNvSpPr txBox="1"/>
          <p:nvPr/>
        </p:nvSpPr>
        <p:spPr bwMode="auto">
          <a:xfrm>
            <a:off x="0" y="3238331"/>
            <a:ext cx="12780258" cy="135729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0" marR="0" lvl="0" indent="-706438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8000" cap="all" dirty="0">
                <a:solidFill>
                  <a:prstClr val="black"/>
                </a:solidFill>
                <a:latin typeface="Lato Light" panose="020F0302020204030203" pitchFamily="34" charset="0"/>
                <a:ea typeface="Roboto Th" panose="02000000000000000000" pitchFamily="2" charset="0"/>
                <a:cs typeface="Roboto Th" panose="02000000000000000000" pitchFamily="2" charset="0"/>
              </a:rPr>
              <a:t>Metodología</a:t>
            </a:r>
            <a:endParaRPr kumimoji="0" lang="es-ES_tradnl" sz="8000" u="none" strike="noStrike" kern="1200" cap="all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ato Light" panose="020F0302020204030203" pitchFamily="34" charset="0"/>
              <a:ea typeface="Roboto Th" panose="02000000000000000000" pitchFamily="2" charset="0"/>
              <a:cs typeface="Roboto Th" panose="02000000000000000000" pitchFamily="2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D5AB08F8-9D8D-9A18-B071-82FCD8D47D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407"/>
          <a:stretch/>
        </p:blipFill>
        <p:spPr>
          <a:xfrm>
            <a:off x="5788732" y="7119500"/>
            <a:ext cx="1224136" cy="46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99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9CB9A-90EE-53BB-3065-F6C4ABA3E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671BD5B-0C38-00A1-7827-84F75474A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EA5E-EAF7-8246-8A62-7FF7613ECEAE}" type="slidenum">
              <a:rPr lang="es-ES_tradnl" smtClean="0"/>
              <a:pPr/>
              <a:t>12</a:t>
            </a:fld>
            <a:endParaRPr lang="es-ES_tradnl" dirty="0"/>
          </a:p>
        </p:txBody>
      </p:sp>
      <p:sp>
        <p:nvSpPr>
          <p:cNvPr id="6" name="CuadroTexto 21">
            <a:extLst>
              <a:ext uri="{FF2B5EF4-FFF2-40B4-BE49-F238E27FC236}">
                <a16:creationId xmlns:a16="http://schemas.microsoft.com/office/drawing/2014/main" id="{B51630AA-00C1-E0A5-7E94-C511ED0C4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870" y="2639134"/>
            <a:ext cx="9406575" cy="381023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>
              <a:buNone/>
            </a:pPr>
            <a:r>
              <a:rPr lang="es-ES" b="1" dirty="0">
                <a:latin typeface="Roboto Bold" panose="02000000000000000000" pitchFamily="2" charset="0"/>
                <a:ea typeface="Roboto Bold" panose="02000000000000000000" pitchFamily="2" charset="0"/>
              </a:rPr>
              <a:t>Metodología:</a:t>
            </a:r>
          </a:p>
          <a:p>
            <a:pPr>
              <a:buNone/>
            </a:pPr>
            <a:r>
              <a:rPr lang="es-ES" dirty="0">
                <a:latin typeface="Roboto Light" panose="02000000000000000000" pitchFamily="2" charset="0"/>
                <a:ea typeface="Roboto Light" panose="02000000000000000000" pitchFamily="2" charset="0"/>
              </a:rPr>
              <a:t>Para proyectar la afluencia de visitantes, nos alejamos de un modelo de inercia simple (crecimiento histórico) y adoptamos un </a:t>
            </a:r>
            <a:r>
              <a:rPr lang="es-ES" b="1" dirty="0">
                <a:latin typeface="Roboto Bold" panose="02000000000000000000" pitchFamily="2" charset="0"/>
                <a:ea typeface="Roboto Bold" panose="02000000000000000000" pitchFamily="2" charset="0"/>
              </a:rPr>
              <a:t>modelo causal de captura</a:t>
            </a:r>
            <a:r>
              <a:rPr lang="es-ES" dirty="0">
                <a:latin typeface="Roboto Bold" panose="02000000000000000000" pitchFamily="2" charset="0"/>
                <a:ea typeface="Roboto Bold" panose="02000000000000000000" pitchFamily="2" charset="0"/>
              </a:rPr>
              <a:t>.</a:t>
            </a:r>
            <a:r>
              <a:rPr lang="es-ES" dirty="0">
                <a:latin typeface="Roboto Light" panose="02000000000000000000" pitchFamily="2" charset="0"/>
                <a:ea typeface="Roboto Light" panose="02000000000000000000" pitchFamily="2" charset="0"/>
              </a:rPr>
              <a:t> Esta metodología asume que el éxito del GAM depende de dos variables independientes:</a:t>
            </a:r>
          </a:p>
          <a:p>
            <a:pPr>
              <a:buNone/>
            </a:pPr>
            <a:endParaRPr lang="es-ES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>
              <a:buFont typeface="+mj-lt"/>
              <a:buAutoNum type="arabicPeriod"/>
            </a:pPr>
            <a:r>
              <a:rPr lang="es-ES" b="1" dirty="0">
                <a:latin typeface="Roboto Bold" panose="02000000000000000000" pitchFamily="2" charset="0"/>
                <a:ea typeface="Roboto Bold" panose="02000000000000000000" pitchFamily="2" charset="0"/>
              </a:rPr>
              <a:t>Variable externa (mercado):</a:t>
            </a:r>
            <a:r>
              <a:rPr lang="es-ES" dirty="0">
                <a:latin typeface="Roboto Bold" panose="02000000000000000000" pitchFamily="2" charset="0"/>
                <a:ea typeface="Roboto Bold" panose="02000000000000000000" pitchFamily="2" charset="0"/>
              </a:rPr>
              <a:t> </a:t>
            </a:r>
            <a:r>
              <a:rPr lang="es-ES" dirty="0">
                <a:latin typeface="Roboto Light" panose="02000000000000000000" pitchFamily="2" charset="0"/>
                <a:ea typeface="Roboto Light" panose="02000000000000000000" pitchFamily="2" charset="0"/>
              </a:rPr>
              <a:t>volumen total de turistas que llegan a la ciudad.</a:t>
            </a:r>
          </a:p>
          <a:p>
            <a:pPr>
              <a:buFont typeface="+mj-lt"/>
              <a:buAutoNum type="arabicPeriod"/>
            </a:pPr>
            <a:r>
              <a:rPr lang="es-ES" b="1" dirty="0">
                <a:latin typeface="Roboto Bold" panose="02000000000000000000" pitchFamily="2" charset="0"/>
                <a:ea typeface="Roboto Bold" panose="02000000000000000000" pitchFamily="2" charset="0"/>
              </a:rPr>
              <a:t>Variable interna (eficiencia):</a:t>
            </a:r>
            <a:r>
              <a:rPr lang="es-ES" dirty="0">
                <a:latin typeface="Roboto Bold" panose="02000000000000000000" pitchFamily="2" charset="0"/>
                <a:ea typeface="Roboto Bold" panose="02000000000000000000" pitchFamily="2" charset="0"/>
              </a:rPr>
              <a:t> </a:t>
            </a:r>
            <a:r>
              <a:rPr lang="es-ES" dirty="0">
                <a:latin typeface="Roboto Light" panose="02000000000000000000" pitchFamily="2" charset="0"/>
                <a:ea typeface="Roboto Light" panose="02000000000000000000" pitchFamily="2" charset="0"/>
              </a:rPr>
              <a:t>"Tasa de Captura", es decir, la capacidad del GAM para atraer a esos.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AF0B5094-2DEC-9669-5066-D6A639D0F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869" y="1323757"/>
            <a:ext cx="9406574" cy="105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756" tIns="57877" rIns="115756" bIns="5787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6115" b="1" dirty="0">
                <a:latin typeface="Lato" panose="020F05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MODELO</a:t>
            </a:r>
          </a:p>
        </p:txBody>
      </p:sp>
    </p:spTree>
    <p:extLst>
      <p:ext uri="{BB962C8B-B14F-4D97-AF65-F5344CB8AC3E}">
        <p14:creationId xmlns:p14="http://schemas.microsoft.com/office/powerpoint/2010/main" val="2443406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FFAF2-07B9-50A7-3B3A-831621AB6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F4FF31B-CB60-20C6-B243-F322CE78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EA5E-EAF7-8246-8A62-7FF7613ECEAE}" type="slidenum">
              <a:rPr lang="es-ES_tradnl" smtClean="0"/>
              <a:pPr/>
              <a:t>13</a:t>
            </a:fld>
            <a:endParaRPr lang="es-ES_tradnl" dirty="0"/>
          </a:p>
        </p:txBody>
      </p:sp>
      <p:sp>
        <p:nvSpPr>
          <p:cNvPr id="6" name="CuadroTexto 21">
            <a:extLst>
              <a:ext uri="{FF2B5EF4-FFF2-40B4-BE49-F238E27FC236}">
                <a16:creationId xmlns:a16="http://schemas.microsoft.com/office/drawing/2014/main" id="{60799A30-0ED9-4D5A-99D8-B962341D8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870" y="2381668"/>
            <a:ext cx="9406574" cy="473356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r>
              <a:rPr lang="es-ES" sz="2000" b="1" dirty="0">
                <a:latin typeface="Roboto Bold" panose="02000000000000000000" pitchFamily="2" charset="0"/>
                <a:ea typeface="Roboto Bold" panose="02000000000000000000" pitchFamily="2" charset="0"/>
              </a:rPr>
              <a:t>Calibración de escenarios</a:t>
            </a:r>
          </a:p>
          <a:p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Definimos tres escenarios para establecer un rango de probabilidad estadística (“piso" y “techo") y ubicar el desempeño esperado: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b="1" dirty="0">
                <a:latin typeface="Roboto Bold" panose="02000000000000000000" pitchFamily="2" charset="0"/>
                <a:ea typeface="Roboto Bold" panose="02000000000000000000" pitchFamily="2" charset="0"/>
              </a:rPr>
              <a:t>Escenario conservador (piso):</a:t>
            </a:r>
            <a:r>
              <a:rPr lang="es-ES" sz="2000" dirty="0">
                <a:latin typeface="Roboto Bold" panose="02000000000000000000" pitchFamily="2" charset="0"/>
                <a:ea typeface="Roboto Bold" panose="02000000000000000000" pitchFamily="2" charset="0"/>
              </a:rPr>
              <a:t> </a:t>
            </a: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asume un entorno estancado.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000" i="1" dirty="0">
                <a:latin typeface="Roboto Light" panose="02000000000000000000" pitchFamily="2" charset="0"/>
                <a:ea typeface="Roboto Light" panose="02000000000000000000" pitchFamily="2" charset="0"/>
              </a:rPr>
              <a:t>Turismo:</a:t>
            </a: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 crecimiento </a:t>
            </a:r>
            <a:r>
              <a:rPr lang="es-ES" sz="2000" b="1" dirty="0">
                <a:latin typeface="Roboto Bold" panose="02000000000000000000" pitchFamily="2" charset="0"/>
                <a:ea typeface="Roboto Bold" panose="02000000000000000000" pitchFamily="2" charset="0"/>
              </a:rPr>
              <a:t>0%</a:t>
            </a:r>
            <a:r>
              <a:rPr lang="es-ES" sz="2000" dirty="0">
                <a:latin typeface="Roboto Bold" panose="02000000000000000000" pitchFamily="2" charset="0"/>
                <a:ea typeface="Roboto Bold" panose="02000000000000000000" pitchFamily="2" charset="0"/>
              </a:rPr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000" i="1" dirty="0">
                <a:latin typeface="Roboto Light" panose="02000000000000000000" pitchFamily="2" charset="0"/>
                <a:ea typeface="Roboto Light" panose="02000000000000000000" pitchFamily="2" charset="0"/>
              </a:rPr>
              <a:t>Eficiencia GAM:</a:t>
            </a: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s-ES" sz="2000" b="1" dirty="0">
                <a:latin typeface="Roboto Bold" panose="02000000000000000000" pitchFamily="2" charset="0"/>
                <a:ea typeface="Roboto Bold" panose="02000000000000000000" pitchFamily="2" charset="0"/>
              </a:rPr>
              <a:t>x1.0</a:t>
            </a:r>
            <a:r>
              <a:rPr lang="es-ES" sz="2000" dirty="0">
                <a:latin typeface="Roboto Bold" panose="02000000000000000000" pitchFamily="2" charset="0"/>
                <a:ea typeface="Roboto Bold" panose="02000000000000000000" pitchFamily="2" charset="0"/>
              </a:rPr>
              <a:t> </a:t>
            </a: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(mantiene la tasa de captura histórica actual sin mejoras).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b="1" dirty="0">
                <a:latin typeface="Roboto Bold" panose="02000000000000000000" pitchFamily="2" charset="0"/>
                <a:ea typeface="Roboto Bold" panose="02000000000000000000" pitchFamily="2" charset="0"/>
              </a:rPr>
              <a:t>Escenario moderado (tendencia objetivo):</a:t>
            </a:r>
            <a:r>
              <a:rPr lang="es-ES" sz="2000" dirty="0">
                <a:latin typeface="Roboto Bold" panose="02000000000000000000" pitchFamily="2" charset="0"/>
                <a:ea typeface="Roboto Bold" panose="02000000000000000000" pitchFamily="2" charset="0"/>
              </a:rPr>
              <a:t> </a:t>
            </a: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Asume una recuperación de mercado.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000" i="1" dirty="0">
                <a:latin typeface="Roboto Light" panose="02000000000000000000" pitchFamily="2" charset="0"/>
                <a:ea typeface="Roboto Light" panose="02000000000000000000" pitchFamily="2" charset="0"/>
              </a:rPr>
              <a:t>Turismo:</a:t>
            </a: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 crecimiento anual del </a:t>
            </a:r>
            <a:r>
              <a:rPr lang="es-ES" sz="2000" b="1" dirty="0">
                <a:latin typeface="Roboto Bold" panose="02000000000000000000" pitchFamily="2" charset="0"/>
                <a:ea typeface="Roboto Bold" panose="02000000000000000000" pitchFamily="2" charset="0"/>
              </a:rPr>
              <a:t>3%</a:t>
            </a:r>
            <a:r>
              <a:rPr lang="es-ES" sz="2000" dirty="0">
                <a:latin typeface="Roboto Bold" panose="02000000000000000000" pitchFamily="2" charset="0"/>
                <a:ea typeface="Roboto Bold" panose="02000000000000000000" pitchFamily="2" charset="0"/>
              </a:rPr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000" i="1" dirty="0">
                <a:latin typeface="Roboto Light" panose="02000000000000000000" pitchFamily="2" charset="0"/>
                <a:ea typeface="Roboto Light" panose="02000000000000000000" pitchFamily="2" charset="0"/>
              </a:rPr>
              <a:t>Eficiencia GAM</a:t>
            </a:r>
            <a:r>
              <a:rPr lang="es-ES" sz="2000" i="1" dirty="0">
                <a:latin typeface="Roboto Bold" panose="02000000000000000000" pitchFamily="2" charset="0"/>
                <a:ea typeface="Roboto Bold" panose="02000000000000000000" pitchFamily="2" charset="0"/>
              </a:rPr>
              <a:t>:</a:t>
            </a:r>
            <a:r>
              <a:rPr lang="es-ES" sz="2000" dirty="0">
                <a:latin typeface="Roboto Bold" panose="02000000000000000000" pitchFamily="2" charset="0"/>
                <a:ea typeface="Roboto Bold" panose="02000000000000000000" pitchFamily="2" charset="0"/>
              </a:rPr>
              <a:t> </a:t>
            </a:r>
            <a:r>
              <a:rPr lang="es-ES" sz="2000" b="1" dirty="0">
                <a:latin typeface="Roboto Bold" panose="02000000000000000000" pitchFamily="2" charset="0"/>
                <a:ea typeface="Roboto Bold" panose="02000000000000000000" pitchFamily="2" charset="0"/>
              </a:rPr>
              <a:t>x1.2</a:t>
            </a:r>
            <a:r>
              <a:rPr lang="es-ES" sz="2000" dirty="0">
                <a:latin typeface="Roboto Bold" panose="02000000000000000000" pitchFamily="2" charset="0"/>
                <a:ea typeface="Roboto Bold" panose="02000000000000000000" pitchFamily="2" charset="0"/>
              </a:rPr>
              <a:t> </a:t>
            </a: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(mejora del 20% en la tasa de captura respecto al promedio actual).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b="1" dirty="0">
                <a:latin typeface="Roboto Bold" panose="02000000000000000000" pitchFamily="2" charset="0"/>
                <a:ea typeface="Roboto Bold" panose="02000000000000000000" pitchFamily="2" charset="0"/>
              </a:rPr>
              <a:t>Escenario optimista (techo):</a:t>
            </a:r>
            <a:r>
              <a:rPr lang="es-ES" sz="2000" dirty="0">
                <a:latin typeface="Roboto Bold" panose="02000000000000000000" pitchFamily="2" charset="0"/>
                <a:ea typeface="Roboto Bold" panose="02000000000000000000" pitchFamily="2" charset="0"/>
              </a:rPr>
              <a:t> </a:t>
            </a: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asume un desempeño sobresaliente.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000" i="1" dirty="0">
                <a:latin typeface="Roboto Light" panose="02000000000000000000" pitchFamily="2" charset="0"/>
                <a:ea typeface="Roboto Light" panose="02000000000000000000" pitchFamily="2" charset="0"/>
              </a:rPr>
              <a:t>Turismo:</a:t>
            </a: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 crecimiento anual del </a:t>
            </a:r>
            <a:r>
              <a:rPr lang="es-ES" sz="2000" b="1" dirty="0">
                <a:latin typeface="Roboto Bold" panose="02000000000000000000" pitchFamily="2" charset="0"/>
                <a:ea typeface="Roboto Bold" panose="02000000000000000000" pitchFamily="2" charset="0"/>
              </a:rPr>
              <a:t>3%</a:t>
            </a:r>
            <a:r>
              <a:rPr lang="es-ES" sz="2000" dirty="0">
                <a:latin typeface="Roboto Bold" panose="02000000000000000000" pitchFamily="2" charset="0"/>
                <a:ea typeface="Roboto Bold" panose="02000000000000000000" pitchFamily="2" charset="0"/>
              </a:rPr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000" i="1" dirty="0">
                <a:latin typeface="Roboto Light" panose="02000000000000000000" pitchFamily="2" charset="0"/>
                <a:ea typeface="Roboto Light" panose="02000000000000000000" pitchFamily="2" charset="0"/>
              </a:rPr>
              <a:t>Eficiencia GAM:</a:t>
            </a: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s-ES" sz="2000" b="1" dirty="0">
                <a:latin typeface="Roboto Bold" panose="02000000000000000000" pitchFamily="2" charset="0"/>
                <a:ea typeface="Roboto Bold" panose="02000000000000000000" pitchFamily="2" charset="0"/>
              </a:rPr>
              <a:t>x1.3</a:t>
            </a:r>
            <a:r>
              <a:rPr lang="es-ES" sz="2000" dirty="0">
                <a:latin typeface="Roboto Bold" panose="02000000000000000000" pitchFamily="2" charset="0"/>
                <a:ea typeface="Roboto Bold" panose="02000000000000000000" pitchFamily="2" charset="0"/>
              </a:rPr>
              <a:t> </a:t>
            </a: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(mejora del 30% en la tasa de captura).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A1F2EF01-1705-E0B0-D7F2-13C75B2C7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869" y="1323757"/>
            <a:ext cx="9406574" cy="105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756" tIns="57877" rIns="115756" bIns="5787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6115" b="1" dirty="0">
                <a:latin typeface="Lato" panose="020F05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MODELO</a:t>
            </a:r>
          </a:p>
        </p:txBody>
      </p:sp>
    </p:spTree>
    <p:extLst>
      <p:ext uri="{BB962C8B-B14F-4D97-AF65-F5344CB8AC3E}">
        <p14:creationId xmlns:p14="http://schemas.microsoft.com/office/powerpoint/2010/main" val="506421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EB220-11C8-35F0-C6EC-BE860B462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9FBCF1B-3FEC-811B-6266-E5E05EF8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EA5E-EAF7-8246-8A62-7FF7613ECEAE}" type="slidenum">
              <a:rPr lang="es-ES_tradnl" smtClean="0"/>
              <a:pPr/>
              <a:t>14</a:t>
            </a:fld>
            <a:endParaRPr lang="es-ES_tradn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2ECB894-239F-52A4-0692-C26B351E23B7}"/>
              </a:ext>
            </a:extLst>
          </p:cNvPr>
          <p:cNvSpPr txBox="1"/>
          <p:nvPr/>
        </p:nvSpPr>
        <p:spPr bwMode="auto">
          <a:xfrm>
            <a:off x="1" y="1002746"/>
            <a:ext cx="12801599" cy="79402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/>
            <a:r>
              <a:rPr lang="es-ES_tradnl" sz="4400" cap="all" dirty="0">
                <a:solidFill>
                  <a:prstClr val="black"/>
                </a:solidFill>
                <a:latin typeface="Lato Light" panose="020F0302020204030203" pitchFamily="34" charset="0"/>
              </a:rPr>
              <a:t>Proyecciones Visitantes </a:t>
            </a:r>
            <a:r>
              <a:rPr lang="es-ES_tradnl" sz="4400" cap="all" dirty="0" err="1">
                <a:solidFill>
                  <a:prstClr val="black"/>
                </a:solidFill>
                <a:latin typeface="Lato Light" panose="020F0302020204030203" pitchFamily="34" charset="0"/>
              </a:rPr>
              <a:t>gam</a:t>
            </a:r>
            <a:endParaRPr lang="es-ES_tradnl" sz="4400" cap="all" dirty="0">
              <a:solidFill>
                <a:srgbClr val="FF0000"/>
              </a:solidFill>
              <a:latin typeface="Lato Light" panose="020F030202020403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4DD729-230D-8B66-3147-945D08A76DCC}"/>
              </a:ext>
            </a:extLst>
          </p:cNvPr>
          <p:cNvSpPr txBox="1"/>
          <p:nvPr/>
        </p:nvSpPr>
        <p:spPr bwMode="auto">
          <a:xfrm>
            <a:off x="0" y="16274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Modelo ideas Frescas-  total de visitantes anuales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7F3B74A-282C-E0D1-B70F-D6C42FC8D8FE}"/>
              </a:ext>
            </a:extLst>
          </p:cNvPr>
          <p:cNvSpPr txBox="1"/>
          <p:nvPr/>
        </p:nvSpPr>
        <p:spPr>
          <a:xfrm>
            <a:off x="1043940" y="7156826"/>
            <a:ext cx="10474960" cy="523220"/>
          </a:xfrm>
          <a:prstGeom prst="rect">
            <a:avLst/>
          </a:prstGeom>
          <a:solidFill>
            <a:schemeClr val="bg1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algn="l"/>
            <a:r>
              <a:rPr lang="es-ES" dirty="0"/>
              <a:t>Fuente: Visitantes GAM: base de datos interna proporcionado equipo interno: Nota en el primer trimestre 2023 no se cuenta con el dato de los visitantes al GAM en la base interna.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5908078-2F7E-7045-EBFF-1CDD2CA5988C}"/>
              </a:ext>
            </a:extLst>
          </p:cNvPr>
          <p:cNvSpPr txBox="1"/>
          <p:nvPr/>
        </p:nvSpPr>
        <p:spPr bwMode="auto">
          <a:xfrm>
            <a:off x="11099801" y="4957869"/>
            <a:ext cx="1701800" cy="5905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  <a:p>
            <a:pPr defTabSz="423605">
              <a:lnSpc>
                <a:spcPct val="80000"/>
              </a:lnSpc>
            </a:pPr>
            <a:r>
              <a:rPr lang="es-ES_tradnl" sz="1000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0% crecimiento V. Hoteles</a:t>
            </a:r>
          </a:p>
          <a:p>
            <a:pPr defTabSz="423605">
              <a:lnSpc>
                <a:spcPct val="80000"/>
              </a:lnSpc>
            </a:pPr>
            <a:r>
              <a:rPr lang="es-ES_tradnl" sz="1000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28% GAM/V. hoteleros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A05531E-9C7A-8D5A-ABE9-F8BBD951756D}"/>
              </a:ext>
            </a:extLst>
          </p:cNvPr>
          <p:cNvSpPr txBox="1"/>
          <p:nvPr/>
        </p:nvSpPr>
        <p:spPr bwMode="auto">
          <a:xfrm>
            <a:off x="11099802" y="3585134"/>
            <a:ext cx="1701798" cy="5905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rgbClr val="FFC859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  <a:p>
            <a:pPr marL="0" marR="0" lvl="0" indent="0" algn="l" defTabSz="42360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000" i="1" dirty="0">
                <a:solidFill>
                  <a:prstClr val="white">
                    <a:lumMod val="65000"/>
                  </a:prstClr>
                </a:solidFill>
                <a:latin typeface="Playfair Display" panose="00000500000000000000" pitchFamily="50" charset="0"/>
                <a:ea typeface="Roboto Th" pitchFamily="2" charset="0"/>
              </a:rPr>
              <a:t>3</a:t>
            </a:r>
            <a:r>
              <a:rPr kumimoji="0" lang="es-ES_tradnl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layfair Display" panose="00000500000000000000" pitchFamily="50" charset="0"/>
                <a:ea typeface="Roboto Th" pitchFamily="2" charset="0"/>
                <a:cs typeface="+mn-cs"/>
              </a:rPr>
              <a:t>% crecimiento V. Hoteles</a:t>
            </a:r>
          </a:p>
          <a:p>
            <a:pPr marL="0" marR="0" lvl="0" indent="0" algn="l" defTabSz="42360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000" i="1" dirty="0">
                <a:solidFill>
                  <a:prstClr val="white">
                    <a:lumMod val="65000"/>
                  </a:prstClr>
                </a:solidFill>
                <a:latin typeface="Playfair Display" panose="00000500000000000000" pitchFamily="50" charset="0"/>
                <a:ea typeface="Roboto Th" pitchFamily="2" charset="0"/>
              </a:rPr>
              <a:t>34</a:t>
            </a:r>
            <a:r>
              <a:rPr kumimoji="0" lang="es-ES_tradnl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layfair Display" panose="00000500000000000000" pitchFamily="50" charset="0"/>
                <a:ea typeface="Roboto Th" pitchFamily="2" charset="0"/>
                <a:cs typeface="+mn-cs"/>
              </a:rPr>
              <a:t>% GAM/V. hoteleros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F28D250-ACC4-FBBC-929F-52D43B9E3E8F}"/>
              </a:ext>
            </a:extLst>
          </p:cNvPr>
          <p:cNvSpPr txBox="1"/>
          <p:nvPr/>
        </p:nvSpPr>
        <p:spPr bwMode="auto">
          <a:xfrm>
            <a:off x="11166895" y="3030561"/>
            <a:ext cx="1812505" cy="5905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rgbClr val="9BBB59"/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  <a:p>
            <a:pPr marL="0" marR="0" lvl="0" indent="0" algn="l" defTabSz="42360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000" i="1" dirty="0">
                <a:solidFill>
                  <a:prstClr val="white">
                    <a:lumMod val="65000"/>
                  </a:prstClr>
                </a:solidFill>
                <a:latin typeface="Playfair Display" panose="00000500000000000000" pitchFamily="50" charset="0"/>
                <a:ea typeface="Roboto Th" pitchFamily="2" charset="0"/>
              </a:rPr>
              <a:t>3</a:t>
            </a:r>
            <a:r>
              <a:rPr kumimoji="0" lang="es-ES_tradnl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layfair Display" panose="00000500000000000000" pitchFamily="50" charset="0"/>
                <a:ea typeface="Roboto Th" pitchFamily="2" charset="0"/>
                <a:cs typeface="+mn-cs"/>
              </a:rPr>
              <a:t>% crecimiento V. Hoteles</a:t>
            </a:r>
          </a:p>
          <a:p>
            <a:pPr marL="0" marR="0" lvl="0" indent="0" algn="l" defTabSz="42360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000" i="1" dirty="0">
                <a:solidFill>
                  <a:prstClr val="white">
                    <a:lumMod val="65000"/>
                  </a:prstClr>
                </a:solidFill>
                <a:latin typeface="Playfair Display" panose="00000500000000000000" pitchFamily="50" charset="0"/>
                <a:ea typeface="Roboto Th" pitchFamily="2" charset="0"/>
              </a:rPr>
              <a:t>36</a:t>
            </a:r>
            <a:r>
              <a:rPr kumimoji="0" lang="es-ES_tradnl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layfair Display" panose="00000500000000000000" pitchFamily="50" charset="0"/>
                <a:ea typeface="Roboto Th" pitchFamily="2" charset="0"/>
                <a:cs typeface="+mn-cs"/>
              </a:rPr>
              <a:t>% GAM/V. hoteleros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F9871601-8E79-C456-DB4B-E36B5B6E54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493445"/>
              </p:ext>
            </p:extLst>
          </p:nvPr>
        </p:nvGraphicFramePr>
        <p:xfrm>
          <a:off x="406400" y="2273947"/>
          <a:ext cx="11216156" cy="4932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4951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0D534-531A-D8E1-D1DB-24FB436E4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FF3AC96D-2C30-6E6A-C035-3E8FD77615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8941503"/>
              </p:ext>
            </p:extLst>
          </p:nvPr>
        </p:nvGraphicFramePr>
        <p:xfrm>
          <a:off x="866616" y="2254243"/>
          <a:ext cx="10823033" cy="4474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5FCBC87F-C719-27E1-44BD-A5A7013296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4909671"/>
              </p:ext>
            </p:extLst>
          </p:nvPr>
        </p:nvGraphicFramePr>
        <p:xfrm>
          <a:off x="406400" y="2273947"/>
          <a:ext cx="11216156" cy="4932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18F5D51-14E9-7D71-704C-BE9A771B0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EA5E-EAF7-8246-8A62-7FF7613ECEAE}" type="slidenum">
              <a:rPr lang="es-ES_tradnl" smtClean="0"/>
              <a:pPr/>
              <a:t>15</a:t>
            </a:fld>
            <a:endParaRPr lang="es-ES_tradn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0CB35FB-AB74-EDB3-690B-0B14E2972E7C}"/>
              </a:ext>
            </a:extLst>
          </p:cNvPr>
          <p:cNvSpPr txBox="1"/>
          <p:nvPr/>
        </p:nvSpPr>
        <p:spPr bwMode="auto">
          <a:xfrm>
            <a:off x="1" y="1002746"/>
            <a:ext cx="12801599" cy="79402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/>
            <a:r>
              <a:rPr lang="es-ES_tradnl" sz="4400" cap="all" dirty="0">
                <a:solidFill>
                  <a:prstClr val="black"/>
                </a:solidFill>
                <a:latin typeface="Lato Light" panose="020F0302020204030203" pitchFamily="34" charset="0"/>
              </a:rPr>
              <a:t>Proyecciones Visitantes </a:t>
            </a:r>
            <a:r>
              <a:rPr lang="es-ES_tradnl" sz="4400" cap="all" dirty="0" err="1">
                <a:solidFill>
                  <a:prstClr val="black"/>
                </a:solidFill>
                <a:latin typeface="Lato Light" panose="020F0302020204030203" pitchFamily="34" charset="0"/>
              </a:rPr>
              <a:t>gam</a:t>
            </a:r>
            <a:endParaRPr lang="es-ES_tradnl" sz="4400" cap="all" dirty="0">
              <a:solidFill>
                <a:srgbClr val="FF0000"/>
              </a:solidFill>
              <a:latin typeface="Lato Light" panose="020F030202020403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77485A4-8950-A2C2-ACC5-ACF7685DE3D7}"/>
              </a:ext>
            </a:extLst>
          </p:cNvPr>
          <p:cNvSpPr txBox="1"/>
          <p:nvPr/>
        </p:nvSpPr>
        <p:spPr bwMode="auto">
          <a:xfrm>
            <a:off x="0" y="16274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Modelo Ideas Frescas-  estimaciones internas GAM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00F5409-E135-1EE1-80F9-91CE370E4E5B}"/>
              </a:ext>
            </a:extLst>
          </p:cNvPr>
          <p:cNvSpPr txBox="1"/>
          <p:nvPr/>
        </p:nvSpPr>
        <p:spPr bwMode="auto">
          <a:xfrm>
            <a:off x="11099801" y="4957869"/>
            <a:ext cx="1701800" cy="5905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  <a:p>
            <a:pPr defTabSz="423605">
              <a:lnSpc>
                <a:spcPct val="80000"/>
              </a:lnSpc>
            </a:pPr>
            <a:r>
              <a:rPr lang="es-ES_tradnl" sz="1000" i="1" dirty="0">
                <a:solidFill>
                  <a:schemeClr val="bg1">
                    <a:lumMod val="85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0% crecimiento V. Hoteles</a:t>
            </a:r>
          </a:p>
          <a:p>
            <a:pPr defTabSz="423605">
              <a:lnSpc>
                <a:spcPct val="80000"/>
              </a:lnSpc>
            </a:pPr>
            <a:r>
              <a:rPr lang="es-ES_tradnl" sz="1000" i="1" dirty="0">
                <a:solidFill>
                  <a:schemeClr val="bg1">
                    <a:lumMod val="85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28% GAM/V. hoteleros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EBE71A3-ADFF-EA32-0600-161DFD4BBE8E}"/>
              </a:ext>
            </a:extLst>
          </p:cNvPr>
          <p:cNvSpPr txBox="1"/>
          <p:nvPr/>
        </p:nvSpPr>
        <p:spPr bwMode="auto">
          <a:xfrm>
            <a:off x="11099802" y="3889934"/>
            <a:ext cx="1701798" cy="5905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rgbClr val="FFE2A7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  <a:p>
            <a:pPr marL="0" marR="0" lvl="0" indent="0" algn="l" defTabSz="42360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000" i="1" dirty="0">
                <a:solidFill>
                  <a:schemeClr val="bg1">
                    <a:lumMod val="85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3</a:t>
            </a:r>
            <a:r>
              <a:rPr kumimoji="0" lang="es-ES_tradnl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Playfair Display" panose="00000500000000000000" pitchFamily="50" charset="0"/>
                <a:ea typeface="Roboto Th" pitchFamily="2" charset="0"/>
                <a:cs typeface="+mn-cs"/>
              </a:rPr>
              <a:t>% crecimiento V. Hoteles</a:t>
            </a:r>
          </a:p>
          <a:p>
            <a:pPr marL="0" marR="0" lvl="0" indent="0" algn="l" defTabSz="42360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000" i="1" dirty="0">
                <a:solidFill>
                  <a:schemeClr val="bg1">
                    <a:lumMod val="85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34</a:t>
            </a:r>
            <a:r>
              <a:rPr kumimoji="0" lang="es-ES_tradnl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Playfair Display" panose="00000500000000000000" pitchFamily="50" charset="0"/>
                <a:ea typeface="Roboto Th" pitchFamily="2" charset="0"/>
                <a:cs typeface="+mn-cs"/>
              </a:rPr>
              <a:t>% GAM/V. hoteleros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F456019-7AC9-F78C-CB39-AE51BA97ACDE}"/>
              </a:ext>
            </a:extLst>
          </p:cNvPr>
          <p:cNvSpPr txBox="1"/>
          <p:nvPr/>
        </p:nvSpPr>
        <p:spPr bwMode="auto">
          <a:xfrm>
            <a:off x="11099801" y="2844865"/>
            <a:ext cx="1812505" cy="5905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rgbClr val="D1E0B2"/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  <a:p>
            <a:pPr marL="0" marR="0" lvl="0" indent="0" algn="l" defTabSz="42360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000" i="1" dirty="0">
                <a:solidFill>
                  <a:schemeClr val="bg1">
                    <a:lumMod val="85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3</a:t>
            </a:r>
            <a:r>
              <a:rPr kumimoji="0" lang="es-ES_tradnl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Playfair Display" panose="00000500000000000000" pitchFamily="50" charset="0"/>
                <a:ea typeface="Roboto Th" pitchFamily="2" charset="0"/>
                <a:cs typeface="+mn-cs"/>
              </a:rPr>
              <a:t>% crecimiento V. Hoteles</a:t>
            </a:r>
          </a:p>
          <a:p>
            <a:pPr marL="0" marR="0" lvl="0" indent="0" algn="l" defTabSz="42360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000" i="1" dirty="0">
                <a:solidFill>
                  <a:schemeClr val="bg1">
                    <a:lumMod val="85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36</a:t>
            </a:r>
            <a:r>
              <a:rPr kumimoji="0" lang="es-ES_tradnl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Playfair Display" panose="00000500000000000000" pitchFamily="50" charset="0"/>
                <a:ea typeface="Roboto Th" pitchFamily="2" charset="0"/>
                <a:cs typeface="+mn-cs"/>
              </a:rPr>
              <a:t>% GAM/V. hoteleros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1ACA3F-5086-CD33-E22F-C705ED4ABB76}"/>
              </a:ext>
            </a:extLst>
          </p:cNvPr>
          <p:cNvSpPr txBox="1"/>
          <p:nvPr/>
        </p:nvSpPr>
        <p:spPr bwMode="auto">
          <a:xfrm>
            <a:off x="11099802" y="3401765"/>
            <a:ext cx="1701798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 err="1">
                <a:solidFill>
                  <a:schemeClr val="accent6"/>
                </a:solidFill>
                <a:latin typeface="Lato" panose="020F0502020204030203" pitchFamily="34" charset="77"/>
                <a:ea typeface="Roboto Th" pitchFamily="2" charset="0"/>
              </a:rPr>
              <a:t>Proy</a:t>
            </a:r>
            <a:r>
              <a:rPr lang="es-ES_tradnl" b="1" dirty="0">
                <a:solidFill>
                  <a:schemeClr val="accent6"/>
                </a:solidFill>
                <a:latin typeface="Lato" panose="020F0502020204030203" pitchFamily="34" charset="77"/>
                <a:ea typeface="Roboto Th" pitchFamily="2" charset="0"/>
              </a:rPr>
              <a:t>. internas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8B18FFD-646B-353A-A00F-EEDDE6292FFA}"/>
              </a:ext>
            </a:extLst>
          </p:cNvPr>
          <p:cNvSpPr txBox="1"/>
          <p:nvPr/>
        </p:nvSpPr>
        <p:spPr>
          <a:xfrm>
            <a:off x="1043940" y="7156826"/>
            <a:ext cx="10474960" cy="523220"/>
          </a:xfrm>
          <a:prstGeom prst="rect">
            <a:avLst/>
          </a:prstGeom>
          <a:solidFill>
            <a:schemeClr val="bg1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algn="l"/>
            <a:r>
              <a:rPr lang="es-ES" dirty="0"/>
              <a:t>Fuente: Visitantes GAM: base de datos interna proporcionado equipo interno: Nota en el primer trimestre 2023 no se cuenta con el dato de los visitantes al GAM en la base interna. </a:t>
            </a:r>
          </a:p>
        </p:txBody>
      </p:sp>
    </p:spTree>
    <p:extLst>
      <p:ext uri="{BB962C8B-B14F-4D97-AF65-F5344CB8AC3E}">
        <p14:creationId xmlns:p14="http://schemas.microsoft.com/office/powerpoint/2010/main" val="886923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0F22E-1B58-9AEE-DE4C-F7E2FD3FC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2858267-C9B8-9535-D6DE-9DF6AF32D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EA5E-EAF7-8246-8A62-7FF7613ECEAE}" type="slidenum">
              <a:rPr lang="es-ES_tradnl" smtClean="0"/>
              <a:pPr/>
              <a:t>16</a:t>
            </a:fld>
            <a:endParaRPr lang="es-ES_tradnl" dirty="0"/>
          </a:p>
        </p:txBody>
      </p:sp>
      <p:sp>
        <p:nvSpPr>
          <p:cNvPr id="6" name="CuadroTexto 21">
            <a:extLst>
              <a:ext uri="{FF2B5EF4-FFF2-40B4-BE49-F238E27FC236}">
                <a16:creationId xmlns:a16="http://schemas.microsoft.com/office/drawing/2014/main" id="{7F8971CA-2152-02DB-4CF4-214AC8416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870" y="2639134"/>
            <a:ext cx="9406575" cy="473356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Al superponer la proyección interna del Acuario ("Visitantes mensuales GAM interno") sobre nuestro modelo estadístico, observamos una </a:t>
            </a:r>
            <a:r>
              <a:rPr lang="es-ES" sz="2000" b="1" dirty="0">
                <a:latin typeface="Roboto Bold" panose="02000000000000000000" pitchFamily="2" charset="0"/>
                <a:ea typeface="Roboto Bold" panose="02000000000000000000" pitchFamily="2" charset="0"/>
              </a:rPr>
              <a:t>alta consistencia </a:t>
            </a:r>
          </a:p>
          <a:p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en las cifras planteadas:</a:t>
            </a:r>
          </a:p>
          <a:p>
            <a:r>
              <a:rPr lang="es-ES" sz="2000" b="1" dirty="0">
                <a:latin typeface="Roboto Bold" panose="02000000000000000000" pitchFamily="2" charset="0"/>
                <a:ea typeface="Roboto Bold" panose="02000000000000000000" pitchFamily="2" charset="0"/>
              </a:rPr>
              <a:t>Arranque (2026):</a:t>
            </a:r>
            <a:endParaRPr lang="es-ES" sz="2000" dirty="0">
              <a:latin typeface="Roboto Bold" panose="02000000000000000000" pitchFamily="2" charset="0"/>
              <a:ea typeface="Roboto Bold" panose="02000000000000000000" pitchFamily="2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La estimación interna </a:t>
            </a:r>
            <a:r>
              <a:rPr lang="es-ES" sz="2000" dirty="0">
                <a:latin typeface="Roboto Bold" panose="02000000000000000000" pitchFamily="2" charset="0"/>
                <a:ea typeface="Roboto Bold" panose="02000000000000000000" pitchFamily="2" charset="0"/>
              </a:rPr>
              <a:t>(</a:t>
            </a:r>
            <a:r>
              <a:rPr lang="es-ES" sz="2000" b="1" dirty="0">
                <a:latin typeface="Roboto Bold" panose="02000000000000000000" pitchFamily="2" charset="0"/>
                <a:ea typeface="Roboto Bold" panose="02000000000000000000" pitchFamily="2" charset="0"/>
              </a:rPr>
              <a:t>665,962</a:t>
            </a:r>
            <a:r>
              <a:rPr lang="es-ES" sz="2000" dirty="0">
                <a:latin typeface="Roboto Bold" panose="02000000000000000000" pitchFamily="2" charset="0"/>
                <a:ea typeface="Roboto Bold" panose="02000000000000000000" pitchFamily="2" charset="0"/>
              </a:rPr>
              <a:t>) </a:t>
            </a: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se ubica por encima de nuestro "Piso Conservador" (618k) pero por debajo del "Moderado" (764k).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2000" i="1" dirty="0">
                <a:latin typeface="Roboto Light" panose="02000000000000000000" pitchFamily="2" charset="0"/>
                <a:ea typeface="Roboto Light" panose="02000000000000000000" pitchFamily="2" charset="0"/>
              </a:rPr>
              <a:t>Interpretación:</a:t>
            </a: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 Esto sugiere que el Acuario está asumiendo una mejora     en eficiencia gradual, sin sobreestimar el impacto inmediato.</a:t>
            </a:r>
          </a:p>
          <a:p>
            <a:r>
              <a:rPr lang="es-ES" sz="2000" b="1" dirty="0">
                <a:latin typeface="Roboto Bold" panose="02000000000000000000" pitchFamily="2" charset="0"/>
                <a:ea typeface="Roboto Bold" panose="02000000000000000000" pitchFamily="2" charset="0"/>
              </a:rPr>
              <a:t>Escenario moderado (2027-2028):</a:t>
            </a:r>
            <a:endParaRPr lang="es-ES" sz="2000" dirty="0">
              <a:latin typeface="Roboto Bold" panose="02000000000000000000" pitchFamily="2" charset="0"/>
              <a:ea typeface="Roboto Bold" panose="02000000000000000000" pitchFamily="2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Para 2027 y 2028, la estimación interna </a:t>
            </a:r>
            <a:r>
              <a:rPr lang="es-ES" sz="2000" dirty="0">
                <a:latin typeface="Roboto Bold" panose="02000000000000000000" pitchFamily="2" charset="0"/>
                <a:ea typeface="Roboto Bold" panose="02000000000000000000" pitchFamily="2" charset="0"/>
              </a:rPr>
              <a:t>(</a:t>
            </a:r>
            <a:r>
              <a:rPr lang="es-ES" sz="2000" b="1" dirty="0">
                <a:latin typeface="Roboto Bold" panose="02000000000000000000" pitchFamily="2" charset="0"/>
                <a:ea typeface="Roboto Bold" panose="02000000000000000000" pitchFamily="2" charset="0"/>
              </a:rPr>
              <a:t>799k y 815k</a:t>
            </a:r>
            <a:r>
              <a:rPr lang="es-ES" sz="2000" dirty="0">
                <a:latin typeface="Roboto Bold" panose="02000000000000000000" pitchFamily="2" charset="0"/>
                <a:ea typeface="Roboto Bold" panose="02000000000000000000" pitchFamily="2" charset="0"/>
              </a:rPr>
              <a:t>) </a:t>
            </a: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se alinea casi perfectamente con nuestro </a:t>
            </a:r>
            <a:r>
              <a:rPr lang="es-ES" sz="2000" b="1" dirty="0">
                <a:latin typeface="Roboto Bold" panose="02000000000000000000" pitchFamily="2" charset="0"/>
                <a:ea typeface="Roboto Bold" panose="02000000000000000000" pitchFamily="2" charset="0"/>
              </a:rPr>
              <a:t>escenario moderado</a:t>
            </a:r>
            <a:r>
              <a:rPr lang="es-ES" sz="2000" dirty="0">
                <a:latin typeface="Roboto Bold" panose="02000000000000000000" pitchFamily="2" charset="0"/>
                <a:ea typeface="Roboto Bold" panose="02000000000000000000" pitchFamily="2" charset="0"/>
              </a:rPr>
              <a:t> </a:t>
            </a: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(787k y 811k).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2000" i="1" dirty="0">
                <a:latin typeface="Roboto Light" panose="02000000000000000000" pitchFamily="2" charset="0"/>
                <a:ea typeface="Roboto Light" panose="02000000000000000000" pitchFamily="2" charset="0"/>
              </a:rPr>
              <a:t>Interpretación:</a:t>
            </a: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 La planeación interna asume implícitamente que,               tras la estabilización de 2026, el GAM logrará capitalizar el crecimiento    del mercado turístico (+3%) y consolidar una mejora del </a:t>
            </a:r>
            <a:r>
              <a:rPr lang="es-ES" sz="2000" b="1" dirty="0">
                <a:latin typeface="Roboto Bold" panose="02000000000000000000" pitchFamily="2" charset="0"/>
                <a:ea typeface="Roboto Bold" panose="02000000000000000000" pitchFamily="2" charset="0"/>
              </a:rPr>
              <a:t>20% en su eficiencia de captura</a:t>
            </a:r>
            <a:r>
              <a:rPr lang="es-ES" sz="2000" dirty="0">
                <a:latin typeface="Roboto Bold" panose="02000000000000000000" pitchFamily="2" charset="0"/>
                <a:ea typeface="Roboto Bold" panose="02000000000000000000" pitchFamily="2" charset="0"/>
              </a:rPr>
              <a:t>.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AC7E7E1A-5057-ADE2-3401-AD64C177A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869" y="1323757"/>
            <a:ext cx="9406574" cy="113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756" tIns="57877" rIns="115756" bIns="5787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6600" dirty="0">
                <a:latin typeface="Lato" panose="020F0502020204030203" pitchFamily="34" charset="0"/>
              </a:rPr>
              <a:t>CONCLUSIÓN</a:t>
            </a:r>
            <a:endParaRPr lang="es-ES_tradnl" sz="6115" b="1" dirty="0">
              <a:latin typeface="Lato" panose="020F050202020403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73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44107" y="4486620"/>
            <a:ext cx="10313386" cy="953793"/>
          </a:xfrm>
          <a:prstGeom prst="rect">
            <a:avLst/>
          </a:prstGeom>
        </p:spPr>
        <p:txBody>
          <a:bodyPr lIns="84712" tIns="42356" rIns="84712" bIns="42356"/>
          <a:lstStyle>
            <a:lvl1pPr algn="ctr" defTabSz="587756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es-ES_tradnl" sz="6115" dirty="0">
                <a:solidFill>
                  <a:schemeClr val="bg1"/>
                </a:solidFill>
                <a:latin typeface="Stajn Pro Light"/>
                <a:cs typeface="Stajn Pro Light"/>
              </a:rPr>
              <a:t>Una cita a ciegas...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867569-260A-1D41-8370-C8E97343F4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46" b="26076"/>
          <a:stretch/>
        </p:blipFill>
        <p:spPr>
          <a:xfrm>
            <a:off x="-79920" y="-184592"/>
            <a:ext cx="13681520" cy="8141585"/>
          </a:xfrm>
          <a:prstGeom prst="rect">
            <a:avLst/>
          </a:prstGeom>
          <a:solidFill>
            <a:srgbClr val="6BC5E9"/>
          </a:solidFill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8610E1FF-F1CB-3143-A835-AC77A476B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6675" y="1370155"/>
            <a:ext cx="7538602" cy="390869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15756" tIns="57877" rIns="115756" bIns="5787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_tradnl" sz="6000" b="1" cap="all" dirty="0">
                <a:solidFill>
                  <a:schemeClr val="bg1"/>
                </a:solidFill>
                <a:latin typeface="Lato" panose="020F0502020204030203" pitchFamily="34" charset="77"/>
                <a:cs typeface="Roboto" panose="02000000000000000000" pitchFamily="2" charset="0"/>
              </a:rPr>
              <a:t>Ayudamos 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6000" b="1" cap="all" dirty="0">
                <a:solidFill>
                  <a:schemeClr val="bg1"/>
                </a:solidFill>
                <a:latin typeface="Lato" panose="020F0502020204030203" pitchFamily="34" charset="77"/>
                <a:cs typeface="Roboto" panose="02000000000000000000" pitchFamily="2" charset="0"/>
              </a:rPr>
              <a:t>a que crezcas 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6000" b="1" cap="all" dirty="0">
                <a:solidFill>
                  <a:schemeClr val="bg1"/>
                </a:solidFill>
                <a:latin typeface="Lato" panose="020F0502020204030203" pitchFamily="34" charset="77"/>
                <a:cs typeface="Roboto" panose="02000000000000000000" pitchFamily="2" charset="0"/>
              </a:rPr>
              <a:t>más rentable...</a:t>
            </a:r>
            <a:endParaRPr lang="es-ES_tradnl" sz="4000" b="1" cap="all" dirty="0">
              <a:solidFill>
                <a:schemeClr val="bg1"/>
              </a:solidFill>
              <a:latin typeface="Lato" panose="020F0502020204030203" pitchFamily="34" charset="77"/>
              <a:cs typeface="Roboto" panose="02000000000000000000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3200" b="1" dirty="0">
                <a:solidFill>
                  <a:schemeClr val="bg1"/>
                </a:solidFill>
                <a:latin typeface="Lato Light" panose="020F0302020204030203" pitchFamily="34" charset="77"/>
                <a:cs typeface="Roboto" panose="02000000000000000000" pitchFamily="2" charset="0"/>
              </a:rPr>
              <a:t>669.1360900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3200" b="1" dirty="0" err="1">
                <a:solidFill>
                  <a:schemeClr val="bg1"/>
                </a:solidFill>
                <a:latin typeface="Lato Light" panose="020F0302020204030203" pitchFamily="34" charset="77"/>
                <a:cs typeface="Roboto" panose="02000000000000000000" pitchFamily="2" charset="0"/>
              </a:rPr>
              <a:t>nando@ideasfrescas.com.mx</a:t>
            </a:r>
            <a:endParaRPr lang="es-ES_tradnl" sz="3200" b="1" dirty="0">
              <a:solidFill>
                <a:schemeClr val="bg1"/>
              </a:solidFill>
              <a:latin typeface="Lato Light" panose="020F0302020204030203" pitchFamily="34" charset="77"/>
              <a:cs typeface="Roboto" panose="02000000000000000000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3200" b="1" dirty="0" err="1">
                <a:solidFill>
                  <a:schemeClr val="bg1"/>
                </a:solidFill>
                <a:latin typeface="Lato Light" panose="020F0302020204030203" pitchFamily="34" charset="77"/>
                <a:cs typeface="Roboto" panose="02000000000000000000" pitchFamily="2" charset="0"/>
              </a:rPr>
              <a:t>www.ideasfrescas.com.mx</a:t>
            </a:r>
            <a:endParaRPr lang="es-ES_tradnl" sz="3200" b="1" dirty="0">
              <a:solidFill>
                <a:schemeClr val="bg1"/>
              </a:solidFill>
              <a:latin typeface="Lato Light" panose="020F0302020204030203" pitchFamily="34" charset="77"/>
              <a:cs typeface="Roboto" panose="02000000000000000000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3200" b="1" dirty="0">
                <a:solidFill>
                  <a:schemeClr val="bg1"/>
                </a:solidFill>
                <a:latin typeface="Lato Light" panose="020F0302020204030203" pitchFamily="34" charset="77"/>
                <a:cs typeface="Roboto" panose="02000000000000000000" pitchFamily="2" charset="0"/>
              </a:rPr>
              <a:t>@</a:t>
            </a:r>
            <a:r>
              <a:rPr lang="es-ES_tradnl" sz="3200" b="1" dirty="0" err="1">
                <a:solidFill>
                  <a:schemeClr val="bg1"/>
                </a:solidFill>
                <a:latin typeface="Lato Light" panose="020F0302020204030203" pitchFamily="34" charset="77"/>
                <a:cs typeface="Roboto" panose="02000000000000000000" pitchFamily="2" charset="0"/>
              </a:rPr>
              <a:t>ideasfrescas</a:t>
            </a:r>
            <a:endParaRPr lang="es-ES_tradnl" sz="3200" b="1" dirty="0">
              <a:solidFill>
                <a:schemeClr val="bg1"/>
              </a:solidFill>
              <a:latin typeface="Lato Light" panose="020F0302020204030203" pitchFamily="34" charset="77"/>
              <a:cs typeface="Roboto" panose="02000000000000000000" pitchFamily="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38DFF41-AFA7-E44E-87C4-9DE5498708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67" b="3269"/>
          <a:stretch/>
        </p:blipFill>
        <p:spPr>
          <a:xfrm>
            <a:off x="5405395" y="6011229"/>
            <a:ext cx="2291549" cy="94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32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8FE07-25ED-D5F5-CF48-0C6680C64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21">
            <a:extLst>
              <a:ext uri="{FF2B5EF4-FFF2-40B4-BE49-F238E27FC236}">
                <a16:creationId xmlns:a16="http://schemas.microsoft.com/office/drawing/2014/main" id="{A9608CAF-9BBE-8DD0-9673-D1C149A2B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870" y="2639134"/>
            <a:ext cx="9406575" cy="376714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just">
              <a:spcAft>
                <a:spcPts val="1667"/>
              </a:spcAft>
            </a:pPr>
            <a:r>
              <a:rPr lang="es-ES" sz="2965" dirty="0">
                <a:latin typeface="Roboto Light" panose="02000000000000000000" pitchFamily="2" charset="0"/>
                <a:ea typeface="Roboto Light" panose="02000000000000000000" pitchFamily="2" charset="0"/>
                <a:cs typeface="Roboto Lt" panose="02000000000000000000" pitchFamily="2" charset="0"/>
              </a:rPr>
              <a:t>Realizar validación </a:t>
            </a:r>
            <a:r>
              <a:rPr lang="es-ES" sz="2965" dirty="0">
                <a:latin typeface="Roboto Bold" panose="02000000000000000000" pitchFamily="2" charset="0"/>
                <a:ea typeface="Roboto Bold" panose="02000000000000000000" pitchFamily="2" charset="0"/>
                <a:cs typeface="Roboto Lt" panose="02000000000000000000" pitchFamily="2" charset="0"/>
              </a:rPr>
              <a:t>técnica</a:t>
            </a:r>
            <a:r>
              <a:rPr lang="es-ES" sz="2965" dirty="0">
                <a:latin typeface="Roboto Light" panose="02000000000000000000" pitchFamily="2" charset="0"/>
                <a:ea typeface="Roboto Light" panose="02000000000000000000" pitchFamily="2" charset="0"/>
                <a:cs typeface="Roboto Lt" panose="02000000000000000000" pitchFamily="2" charset="0"/>
              </a:rPr>
              <a:t> y </a:t>
            </a:r>
            <a:r>
              <a:rPr lang="es-ES" sz="2965" dirty="0">
                <a:latin typeface="Roboto Bold" panose="02000000000000000000" pitchFamily="2" charset="0"/>
                <a:ea typeface="Roboto Bold" panose="02000000000000000000" pitchFamily="2" charset="0"/>
                <a:cs typeface="Roboto Lt" panose="02000000000000000000" pitchFamily="2" charset="0"/>
              </a:rPr>
              <a:t>estadística</a:t>
            </a:r>
            <a:r>
              <a:rPr lang="es-ES" sz="2965" dirty="0">
                <a:latin typeface="Roboto Light" panose="02000000000000000000" pitchFamily="2" charset="0"/>
                <a:ea typeface="Roboto Light" panose="02000000000000000000" pitchFamily="2" charset="0"/>
                <a:cs typeface="Roboto Lt" panose="02000000000000000000" pitchFamily="2" charset="0"/>
              </a:rPr>
              <a:t> de las </a:t>
            </a:r>
            <a:r>
              <a:rPr lang="es-ES" sz="2965" dirty="0">
                <a:latin typeface="Roboto Bold" panose="02000000000000000000" pitchFamily="2" charset="0"/>
                <a:ea typeface="Roboto Bold" panose="02000000000000000000" pitchFamily="2" charset="0"/>
                <a:cs typeface="Roboto Lt" panose="02000000000000000000" pitchFamily="2" charset="0"/>
              </a:rPr>
              <a:t>proyecciones de afluencia anual </a:t>
            </a:r>
            <a:r>
              <a:rPr lang="es-ES" sz="2965" dirty="0">
                <a:latin typeface="Roboto Light" panose="02000000000000000000" pitchFamily="2" charset="0"/>
                <a:ea typeface="Roboto Light" panose="02000000000000000000" pitchFamily="2" charset="0"/>
                <a:cs typeface="Roboto Lt" panose="02000000000000000000" pitchFamily="2" charset="0"/>
              </a:rPr>
              <a:t>al </a:t>
            </a:r>
            <a:r>
              <a:rPr lang="es-ES" sz="2965" dirty="0">
                <a:latin typeface="Roboto Bold" panose="02000000000000000000" pitchFamily="2" charset="0"/>
                <a:ea typeface="Roboto Bold" panose="02000000000000000000" pitchFamily="2" charset="0"/>
                <a:cs typeface="Roboto Lt" panose="02000000000000000000" pitchFamily="2" charset="0"/>
              </a:rPr>
              <a:t>GAM</a:t>
            </a:r>
            <a:r>
              <a:rPr lang="es-ES" sz="2965" dirty="0">
                <a:latin typeface="Roboto Light" panose="02000000000000000000" pitchFamily="2" charset="0"/>
                <a:ea typeface="Roboto Light" panose="02000000000000000000" pitchFamily="2" charset="0"/>
                <a:cs typeface="Roboto Lt" panose="02000000000000000000" pitchFamily="2" charset="0"/>
              </a:rPr>
              <a:t> (Gran acuario Mazatlán). A través de un análisis de los datos suministrados, se busca determinar la consistencia de dichos aumentos y desarrollar un modelo matemático de ajuste que corrobore la viabilidad de las predicciones, proporcionando un marco de referencia confiable para la toma de decisiones.</a:t>
            </a:r>
            <a:endParaRPr lang="es-ES_tradnl" sz="2965" dirty="0">
              <a:latin typeface="Roboto Light" panose="02000000000000000000" pitchFamily="2" charset="0"/>
              <a:ea typeface="Roboto Ligh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BE753235-6656-4455-83C9-4A0084ECE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869" y="1323757"/>
            <a:ext cx="9406574" cy="105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756" tIns="57877" rIns="115756" bIns="5787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6115" b="1" dirty="0">
                <a:latin typeface="Lato" panose="020F05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OBJETIVO GENERAL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A781D717-1EB7-7129-BBBE-904800A8F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100048" tIns="20009" rIns="84708" bIns="43353" rtlCol="0" anchor="ctr" anchorCtr="1"/>
          <a:lstStyle>
            <a:defPPr>
              <a:defRPr lang="en-US"/>
            </a:defPPr>
            <a:lvl1pPr marL="0" algn="ctr" defTabSz="544568" rtl="0" eaLnBrk="1" latinLnBrk="0" hangingPunct="1">
              <a:defRPr sz="1483" kern="1200">
                <a:solidFill>
                  <a:schemeClr val="bg1">
                    <a:lumMod val="50000"/>
                  </a:schemeClr>
                </a:solidFill>
                <a:latin typeface="Stajn Pro Light"/>
                <a:ea typeface="+mn-ea"/>
                <a:cs typeface="Stajn Pro Light"/>
              </a:defRPr>
            </a:lvl1pPr>
            <a:lvl2pPr marL="544568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137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706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273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2842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410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1979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6547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DDEA5E-EAF7-8246-8A62-7FF7613ECE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37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E1B86-EAD6-6CB4-AAFA-F1ECB34AC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C1BFB80-FEF9-3C63-437C-106C1D490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47F52A4-8373-22C9-B3A8-5C250D2AE527}"/>
              </a:ext>
            </a:extLst>
          </p:cNvPr>
          <p:cNvSpPr txBox="1"/>
          <p:nvPr/>
        </p:nvSpPr>
        <p:spPr bwMode="auto">
          <a:xfrm>
            <a:off x="1" y="1002746"/>
            <a:ext cx="12801599" cy="79402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/>
            <a:r>
              <a:rPr lang="es-ES_tradnl" sz="4400" cap="all" dirty="0">
                <a:solidFill>
                  <a:prstClr val="black"/>
                </a:solidFill>
                <a:latin typeface="Lato Light" panose="020F0302020204030203" pitchFamily="34" charset="0"/>
              </a:rPr>
              <a:t>Visitantes </a:t>
            </a:r>
            <a:r>
              <a:rPr lang="es-ES_tradnl" sz="4400" cap="all" dirty="0" err="1">
                <a:solidFill>
                  <a:prstClr val="black"/>
                </a:solidFill>
                <a:latin typeface="Lato Light" panose="020F0302020204030203" pitchFamily="34" charset="0"/>
              </a:rPr>
              <a:t>gam</a:t>
            </a:r>
            <a:endParaRPr lang="es-ES_tradnl" sz="4400" cap="all" dirty="0">
              <a:solidFill>
                <a:srgbClr val="FF0000"/>
              </a:solidFill>
              <a:latin typeface="Lato Light" panose="020F0302020204030203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16E556E-087E-A96D-35A1-F295228B0189}"/>
              </a:ext>
            </a:extLst>
          </p:cNvPr>
          <p:cNvSpPr txBox="1"/>
          <p:nvPr/>
        </p:nvSpPr>
        <p:spPr bwMode="auto">
          <a:xfrm>
            <a:off x="0" y="16274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Estimaciones anuales internas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75B495-8E04-1364-9FD2-028609C612B2}"/>
              </a:ext>
            </a:extLst>
          </p:cNvPr>
          <p:cNvSpPr txBox="1"/>
          <p:nvPr/>
        </p:nvSpPr>
        <p:spPr>
          <a:xfrm>
            <a:off x="1701800" y="7340253"/>
            <a:ext cx="9791700" cy="2646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mensuales realizadas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por el equipo interno del GAM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457DE80-D7EE-993D-B78C-35F84B48DC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353634"/>
              </p:ext>
            </p:extLst>
          </p:nvPr>
        </p:nvGraphicFramePr>
        <p:xfrm>
          <a:off x="984250" y="2421503"/>
          <a:ext cx="10833100" cy="4832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537FF5A1-C207-56AF-2F64-F1AE35687593}"/>
              </a:ext>
            </a:extLst>
          </p:cNvPr>
          <p:cNvSpPr txBox="1"/>
          <p:nvPr/>
        </p:nvSpPr>
        <p:spPr bwMode="auto">
          <a:xfrm>
            <a:off x="11197411" y="4770108"/>
            <a:ext cx="1239877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Variación</a:t>
            </a:r>
          </a:p>
        </p:txBody>
      </p:sp>
    </p:spTree>
    <p:extLst>
      <p:ext uri="{BB962C8B-B14F-4D97-AF65-F5344CB8AC3E}">
        <p14:creationId xmlns:p14="http://schemas.microsoft.com/office/powerpoint/2010/main" val="3671218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9D3C5-5DDF-EB52-8307-1FA377622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8A42FBA-D7B8-FD3F-60C5-EB8D6E523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EA5E-EAF7-8246-8A62-7FF7613ECEAE}" type="slidenum">
              <a:rPr lang="es-ES_tradnl" smtClean="0"/>
              <a:pPr/>
              <a:t>4</a:t>
            </a:fld>
            <a:endParaRPr lang="es-ES_tradnl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E209014B-E577-35B7-6377-21B952D08F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5290541"/>
              </p:ext>
            </p:extLst>
          </p:nvPr>
        </p:nvGraphicFramePr>
        <p:xfrm>
          <a:off x="537029" y="2280863"/>
          <a:ext cx="11364685" cy="5019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0A028E7-69F8-0BA7-6CB5-73D2A7928FB6}"/>
              </a:ext>
            </a:extLst>
          </p:cNvPr>
          <p:cNvSpPr txBox="1"/>
          <p:nvPr/>
        </p:nvSpPr>
        <p:spPr bwMode="auto">
          <a:xfrm>
            <a:off x="1" y="1002746"/>
            <a:ext cx="12801599" cy="79402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/>
            <a:r>
              <a:rPr lang="es-ES_tradnl" sz="4400" cap="all" dirty="0">
                <a:solidFill>
                  <a:prstClr val="black"/>
                </a:solidFill>
                <a:latin typeface="Lato Light" panose="020F0302020204030203" pitchFamily="34" charset="0"/>
              </a:rPr>
              <a:t>Visitantes </a:t>
            </a:r>
            <a:r>
              <a:rPr lang="es-ES_tradnl" sz="4400" cap="all" dirty="0" err="1">
                <a:solidFill>
                  <a:prstClr val="black"/>
                </a:solidFill>
                <a:latin typeface="Lato Light" panose="020F0302020204030203" pitchFamily="34" charset="0"/>
              </a:rPr>
              <a:t>gam</a:t>
            </a:r>
            <a:endParaRPr lang="es-ES_tradnl" sz="4400" cap="all" dirty="0">
              <a:solidFill>
                <a:srgbClr val="FF0000"/>
              </a:solidFill>
              <a:latin typeface="Lato Light" panose="020F030202020403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A76A91-B710-6111-7E9D-42D67D285795}"/>
              </a:ext>
            </a:extLst>
          </p:cNvPr>
          <p:cNvSpPr txBox="1"/>
          <p:nvPr/>
        </p:nvSpPr>
        <p:spPr bwMode="auto">
          <a:xfrm>
            <a:off x="0" y="16274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Total de visitantes trimestrales datos internos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B6E3E73-05DD-B111-37E6-2094B0267F61}"/>
              </a:ext>
            </a:extLst>
          </p:cNvPr>
          <p:cNvSpPr txBox="1"/>
          <p:nvPr/>
        </p:nvSpPr>
        <p:spPr>
          <a:xfrm>
            <a:off x="1179044" y="7206383"/>
            <a:ext cx="10578616" cy="523220"/>
          </a:xfrm>
          <a:prstGeom prst="rect">
            <a:avLst/>
          </a:prstGeom>
          <a:solidFill>
            <a:schemeClr val="bg1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algn="l"/>
            <a:r>
              <a:rPr lang="es-ES" dirty="0"/>
              <a:t>Fuente: Visitantes GAM: base de datos interna proporcionado equipo interno: Nota en el primer trimestre 2023 no se cuenta con el dato de los visitantes al GAM en la base interna.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C578FAB-7FA1-6DDA-6739-4A66F16E5C27}"/>
              </a:ext>
            </a:extLst>
          </p:cNvPr>
          <p:cNvSpPr txBox="1"/>
          <p:nvPr/>
        </p:nvSpPr>
        <p:spPr bwMode="auto">
          <a:xfrm>
            <a:off x="11485857" y="5677451"/>
            <a:ext cx="1101657" cy="4674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Visitantes </a:t>
            </a:r>
          </a:p>
          <a:p>
            <a:pPr defTabSz="423605">
              <a:lnSpc>
                <a:spcPct val="80000"/>
              </a:lnSpc>
            </a:pPr>
            <a:r>
              <a:rPr lang="es-ES_tradnl" sz="1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GAM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A0D83D3D-7EE6-BE02-F53B-B20AE66D4F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9691380"/>
              </p:ext>
            </p:extLst>
          </p:nvPr>
        </p:nvGraphicFramePr>
        <p:xfrm>
          <a:off x="1727201" y="3962399"/>
          <a:ext cx="10174514" cy="2836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F89B61C0-95B0-F156-7F1D-8B7ABC53BE2E}"/>
              </a:ext>
            </a:extLst>
          </p:cNvPr>
          <p:cNvSpPr txBox="1"/>
          <p:nvPr/>
        </p:nvSpPr>
        <p:spPr bwMode="auto">
          <a:xfrm>
            <a:off x="11485857" y="6176590"/>
            <a:ext cx="1239877" cy="29511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400" i="1" dirty="0">
                <a:solidFill>
                  <a:schemeClr val="bg1">
                    <a:lumMod val="95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Variación</a:t>
            </a:r>
          </a:p>
        </p:txBody>
      </p:sp>
    </p:spTree>
    <p:extLst>
      <p:ext uri="{BB962C8B-B14F-4D97-AF65-F5344CB8AC3E}">
        <p14:creationId xmlns:p14="http://schemas.microsoft.com/office/powerpoint/2010/main" val="365682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F7B06-F17F-1917-3B5E-2954C0A22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6A558EE-9F1A-3990-3C52-BCAF53464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EA5E-EAF7-8246-8A62-7FF7613ECEAE}" type="slidenum">
              <a:rPr lang="es-ES_tradnl" smtClean="0"/>
              <a:pPr/>
              <a:t>5</a:t>
            </a:fld>
            <a:endParaRPr lang="es-ES_tradnl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97608F64-4C0A-C546-E00B-7B68436300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062344"/>
              </p:ext>
            </p:extLst>
          </p:nvPr>
        </p:nvGraphicFramePr>
        <p:xfrm>
          <a:off x="537029" y="2280863"/>
          <a:ext cx="11364685" cy="5019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EF657261-4273-9475-DC88-C59ED63B0934}"/>
              </a:ext>
            </a:extLst>
          </p:cNvPr>
          <p:cNvSpPr txBox="1"/>
          <p:nvPr/>
        </p:nvSpPr>
        <p:spPr bwMode="auto">
          <a:xfrm>
            <a:off x="1" y="1002746"/>
            <a:ext cx="12801599" cy="79402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/>
            <a:r>
              <a:rPr lang="es-ES_tradnl" sz="4400" cap="all" dirty="0">
                <a:solidFill>
                  <a:prstClr val="black"/>
                </a:solidFill>
                <a:latin typeface="Lato Light" panose="020F0302020204030203" pitchFamily="34" charset="0"/>
              </a:rPr>
              <a:t>Visitantes </a:t>
            </a:r>
            <a:r>
              <a:rPr lang="es-ES_tradnl" sz="4400" cap="all" dirty="0" err="1">
                <a:solidFill>
                  <a:prstClr val="black"/>
                </a:solidFill>
                <a:latin typeface="Lato Light" panose="020F0302020204030203" pitchFamily="34" charset="0"/>
              </a:rPr>
              <a:t>gam</a:t>
            </a:r>
            <a:endParaRPr lang="es-ES_tradnl" sz="4400" cap="all" dirty="0">
              <a:solidFill>
                <a:srgbClr val="FF0000"/>
              </a:solidFill>
              <a:latin typeface="Lato Light" panose="020F030202020403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911603-75C4-E703-ED70-FBB4BFC6C74E}"/>
              </a:ext>
            </a:extLst>
          </p:cNvPr>
          <p:cNvSpPr txBox="1"/>
          <p:nvPr/>
        </p:nvSpPr>
        <p:spPr bwMode="auto">
          <a:xfrm>
            <a:off x="0" y="16274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Total de visitantes trimestrales datos internos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D85FCD-0333-6FA5-0272-CD277FA35223}"/>
              </a:ext>
            </a:extLst>
          </p:cNvPr>
          <p:cNvSpPr txBox="1"/>
          <p:nvPr/>
        </p:nvSpPr>
        <p:spPr>
          <a:xfrm>
            <a:off x="1179044" y="7206383"/>
            <a:ext cx="10578616" cy="523220"/>
          </a:xfrm>
          <a:prstGeom prst="rect">
            <a:avLst/>
          </a:prstGeom>
          <a:solidFill>
            <a:schemeClr val="bg1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algn="l"/>
            <a:r>
              <a:rPr lang="es-ES" dirty="0"/>
              <a:t>Fuente: Visitantes GAM: base de datos interna proporcionado equipo interno: Nota en el primer trimestre 2023 no se cuenta con el dato de los visitantes al GAM en la base interna.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88CCC06-CCCD-70C7-E383-1FFB06E509BE}"/>
              </a:ext>
            </a:extLst>
          </p:cNvPr>
          <p:cNvSpPr txBox="1"/>
          <p:nvPr/>
        </p:nvSpPr>
        <p:spPr bwMode="auto">
          <a:xfrm>
            <a:off x="11485857" y="5677451"/>
            <a:ext cx="1101657" cy="4674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Visitantes </a:t>
            </a:r>
          </a:p>
          <a:p>
            <a:pPr defTabSz="423605">
              <a:lnSpc>
                <a:spcPct val="80000"/>
              </a:lnSpc>
            </a:pPr>
            <a:r>
              <a:rPr lang="es-ES_tradnl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GAM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3D99FE30-F794-D4AF-E167-04031DEB7FB6}"/>
              </a:ext>
            </a:extLst>
          </p:cNvPr>
          <p:cNvGraphicFramePr>
            <a:graphicFrameLocks/>
          </p:cNvGraphicFramePr>
          <p:nvPr/>
        </p:nvGraphicFramePr>
        <p:xfrm>
          <a:off x="1727201" y="3962399"/>
          <a:ext cx="10174514" cy="2836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A785624-7750-DE1C-55F1-CADED42AA488}"/>
              </a:ext>
            </a:extLst>
          </p:cNvPr>
          <p:cNvSpPr txBox="1"/>
          <p:nvPr/>
        </p:nvSpPr>
        <p:spPr bwMode="auto">
          <a:xfrm>
            <a:off x="11485857" y="6176590"/>
            <a:ext cx="1239877" cy="29511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Variación</a:t>
            </a:r>
          </a:p>
        </p:txBody>
      </p:sp>
    </p:spTree>
    <p:extLst>
      <p:ext uri="{BB962C8B-B14F-4D97-AF65-F5344CB8AC3E}">
        <p14:creationId xmlns:p14="http://schemas.microsoft.com/office/powerpoint/2010/main" val="590220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CD68C-D284-B886-16FA-6AB12781D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5">
            <a:extLst>
              <a:ext uri="{FF2B5EF4-FFF2-40B4-BE49-F238E27FC236}">
                <a16:creationId xmlns:a16="http://schemas.microsoft.com/office/drawing/2014/main" id="{00000000-0008-0000-0200-00001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6496978"/>
              </p:ext>
            </p:extLst>
          </p:nvPr>
        </p:nvGraphicFramePr>
        <p:xfrm>
          <a:off x="734121" y="3871918"/>
          <a:ext cx="12125612" cy="1933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4">
            <a:extLst>
              <a:ext uri="{FF2B5EF4-FFF2-40B4-BE49-F238E27FC236}">
                <a16:creationId xmlns:a16="http://schemas.microsoft.com/office/drawing/2014/main" id="{FD571ECE-BD4A-1698-44AC-121FD3520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3446"/>
            <a:ext cx="12801600" cy="80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VISITANTES ANUALES</a:t>
            </a:r>
          </a:p>
        </p:txBody>
      </p:sp>
      <p:sp>
        <p:nvSpPr>
          <p:cNvPr id="4" name="Marcador de número de diapositiva 1">
            <a:extLst>
              <a:ext uri="{FF2B5EF4-FFF2-40B4-BE49-F238E27FC236}">
                <a16:creationId xmlns:a16="http://schemas.microsoft.com/office/drawing/2014/main" id="{F56564D2-F717-9CFA-3122-27FC12D03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DEA5E-EAF7-8246-8A62-7FF7613ECEAE}" type="slidenum">
              <a:rPr kumimoji="0" lang="es-ES_tradnl" sz="160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ea typeface="Roboto Lt" panose="02000000000000000000" pitchFamily="2" charset="0"/>
              </a:rPr>
              <a:pPr marL="0" marR="0" lvl="0" indent="0" algn="ctr" defTabSz="5877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_tradnl" sz="160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ea typeface="Roboto Lt" panose="020000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31DAB2D-0DE4-4E8B-CFC4-B6E9EEB95F8D}"/>
              </a:ext>
            </a:extLst>
          </p:cNvPr>
          <p:cNvSpPr txBox="1"/>
          <p:nvPr/>
        </p:nvSpPr>
        <p:spPr>
          <a:xfrm>
            <a:off x="957943" y="7327210"/>
            <a:ext cx="11267314" cy="307777"/>
          </a:xfrm>
          <a:prstGeom prst="rect">
            <a:avLst/>
          </a:prstGeom>
          <a:solidFill>
            <a:schemeClr val="bg1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ES" dirty="0"/>
              <a:t>Fuente: </a:t>
            </a:r>
            <a:r>
              <a:rPr lang="es-ES" dirty="0" err="1"/>
              <a:t>DataTur</a:t>
            </a:r>
            <a:r>
              <a:rPr lang="es-ES" dirty="0"/>
              <a:t>; Dirección de internet : http://www.datatur.sectur.gob.mx. Datos desde Enero hasta Septiembre de 2025.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1EEF1588-3C45-A48A-5574-9BD47B4D6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70906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i="1" dirty="0">
                <a:solidFill>
                  <a:srgbClr val="FF0000"/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Total turistas que llegan a hoteles Mazatlán</a:t>
            </a:r>
            <a:endParaRPr kumimoji="0" lang="es-ES_tradnl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200-00001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3418347"/>
              </p:ext>
            </p:extLst>
          </p:nvPr>
        </p:nvGraphicFramePr>
        <p:xfrm>
          <a:off x="280679" y="1974177"/>
          <a:ext cx="12052300" cy="5134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9022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A7528-C81D-D6E4-09A1-E45B0F7EB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>
            <a:extLst>
              <a:ext uri="{FF2B5EF4-FFF2-40B4-BE49-F238E27FC236}">
                <a16:creationId xmlns:a16="http://schemas.microsoft.com/office/drawing/2014/main" id="{A75C8296-514B-E2BB-10DD-8AD5F3C55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3446"/>
            <a:ext cx="12801600" cy="80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VISITANTES ANUALES</a:t>
            </a:r>
          </a:p>
        </p:txBody>
      </p:sp>
      <p:sp>
        <p:nvSpPr>
          <p:cNvPr id="4" name="Marcador de número de diapositiva 1">
            <a:extLst>
              <a:ext uri="{FF2B5EF4-FFF2-40B4-BE49-F238E27FC236}">
                <a16:creationId xmlns:a16="http://schemas.microsoft.com/office/drawing/2014/main" id="{F304701B-061B-6A2D-97C6-2944CE1C4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DEA5E-EAF7-8246-8A62-7FF7613ECEAE}" type="slidenum">
              <a:rPr kumimoji="0" lang="es-ES_tradnl" sz="160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ea typeface="Roboto Lt" panose="02000000000000000000" pitchFamily="2" charset="0"/>
              </a:rPr>
              <a:pPr marL="0" marR="0" lvl="0" indent="0" algn="ctr" defTabSz="5877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_tradnl" sz="160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ea typeface="Roboto Lt" panose="02000000000000000000" pitchFamily="2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78ED0FCC-ED37-D674-8BD5-82039ED27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70906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i="1" dirty="0">
                <a:solidFill>
                  <a:srgbClr val="FF0000"/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Total turistas que llegan a hoteles Mazatlán</a:t>
            </a:r>
            <a:endParaRPr kumimoji="0" lang="es-ES_tradnl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9969311-8C88-62C2-4C31-A0966AC46E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240240"/>
              </p:ext>
            </p:extLst>
          </p:nvPr>
        </p:nvGraphicFramePr>
        <p:xfrm>
          <a:off x="280679" y="1974177"/>
          <a:ext cx="12052300" cy="5134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5">
            <a:extLst>
              <a:ext uri="{FF2B5EF4-FFF2-40B4-BE49-F238E27FC236}">
                <a16:creationId xmlns:a16="http://schemas.microsoft.com/office/drawing/2014/main" id="{A9A5F9D3-26A1-9479-2BE1-26CF3348B2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2145697"/>
              </p:ext>
            </p:extLst>
          </p:nvPr>
        </p:nvGraphicFramePr>
        <p:xfrm>
          <a:off x="734121" y="3871918"/>
          <a:ext cx="12125612" cy="1933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D2843C66-6A69-0B6B-987E-80C3E7B0A253}"/>
              </a:ext>
            </a:extLst>
          </p:cNvPr>
          <p:cNvSpPr txBox="1"/>
          <p:nvPr/>
        </p:nvSpPr>
        <p:spPr>
          <a:xfrm>
            <a:off x="957943" y="7327210"/>
            <a:ext cx="11267314" cy="307777"/>
          </a:xfrm>
          <a:prstGeom prst="rect">
            <a:avLst/>
          </a:prstGeom>
          <a:solidFill>
            <a:schemeClr val="bg1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ES" dirty="0"/>
              <a:t>Fuente: </a:t>
            </a:r>
            <a:r>
              <a:rPr lang="es-ES" dirty="0" err="1"/>
              <a:t>DataTur</a:t>
            </a:r>
            <a:r>
              <a:rPr lang="es-ES" dirty="0"/>
              <a:t>; Dirección de internet : http://www.datatur.sectur.gob.mx. Datos desde Enero hasta Septiembre de 2025.</a:t>
            </a:r>
          </a:p>
        </p:txBody>
      </p:sp>
      <p:sp>
        <p:nvSpPr>
          <p:cNvPr id="7" name="officeArt object" descr="Text Box 44">
            <a:extLst>
              <a:ext uri="{FF2B5EF4-FFF2-40B4-BE49-F238E27FC236}">
                <a16:creationId xmlns:a16="http://schemas.microsoft.com/office/drawing/2014/main" id="{483FC3C1-1AC3-3337-5271-0DB6158E42FC}"/>
              </a:ext>
            </a:extLst>
          </p:cNvPr>
          <p:cNvSpPr txBox="1"/>
          <p:nvPr/>
        </p:nvSpPr>
        <p:spPr>
          <a:xfrm>
            <a:off x="1116753" y="2130931"/>
            <a:ext cx="3614904" cy="956773"/>
          </a:xfrm>
          <a:prstGeom prst="rect">
            <a:avLst/>
          </a:prstGeom>
          <a:noFill/>
          <a:ln w="19050" cap="flat">
            <a:solidFill>
              <a:schemeClr val="bg1">
                <a:lumMod val="75000"/>
              </a:schemeClr>
            </a:solidFill>
            <a:miter lim="400000"/>
          </a:ln>
          <a:effectLst/>
        </p:spPr>
        <p:txBody>
          <a:bodyPr wrap="square" lIns="144000" tIns="108000" rIns="72000" bIns="108000" numCol="1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Bold" panose="02000000000000000000" pitchFamily="2" charset="0"/>
                <a:ea typeface="Roboto Bold" panose="02000000000000000000" pitchFamily="2" charset="0"/>
              </a:rPr>
              <a:t>2.8% 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i="0" kern="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crecimiento</a:t>
            </a:r>
            <a:r>
              <a:rPr kumimoji="0" lang="es-ES" sz="20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Thin" panose="02000000000000000000" pitchFamily="2" charset="0"/>
              </a:rPr>
              <a:t> anual promedio </a:t>
            </a:r>
            <a:r>
              <a:rPr kumimoji="0" lang="es-ES" sz="1600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Playfair Display" panose="00000500000000000000" pitchFamily="50" charset="0"/>
                <a:ea typeface="Roboto Light" panose="02000000000000000000" pitchFamily="2" charset="0"/>
                <a:cs typeface="Roboto Thin" panose="02000000000000000000" pitchFamily="2" charset="0"/>
              </a:rPr>
              <a:t>(2006-2025)</a:t>
            </a:r>
            <a:endParaRPr kumimoji="0" lang="es-MX" sz="2000" i="1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Playfair Display" panose="00000500000000000000" pitchFamily="50" charset="0"/>
              <a:ea typeface="Roboto Light" panose="02000000000000000000" pitchFamily="2" charset="0"/>
              <a:cs typeface="Roboto Thi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366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35AB8-8522-CC1E-3111-F1B50CF71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1FC8DEF-5C55-98FF-DC6E-043BFD26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EA5E-EAF7-8246-8A62-7FF7613ECEAE}" type="slidenum">
              <a:rPr lang="es-ES_tradnl" smtClean="0"/>
              <a:pPr/>
              <a:t>8</a:t>
            </a:fld>
            <a:endParaRPr lang="es-ES_tradnl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879EA9E6-EA3F-081A-F953-1B15DDF512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7310808"/>
              </p:ext>
            </p:extLst>
          </p:nvPr>
        </p:nvGraphicFramePr>
        <p:xfrm>
          <a:off x="537029" y="2280863"/>
          <a:ext cx="11364685" cy="5019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83206EA3-6305-694E-A9E8-24C9044A08EC}"/>
              </a:ext>
            </a:extLst>
          </p:cNvPr>
          <p:cNvSpPr txBox="1"/>
          <p:nvPr/>
        </p:nvSpPr>
        <p:spPr bwMode="auto">
          <a:xfrm>
            <a:off x="1" y="1002746"/>
            <a:ext cx="12801599" cy="79402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/>
            <a:r>
              <a:rPr lang="es-ES_tradnl" sz="4400" cap="all" dirty="0">
                <a:solidFill>
                  <a:prstClr val="black"/>
                </a:solidFill>
                <a:latin typeface="Lato Light" panose="020F0302020204030203" pitchFamily="34" charset="0"/>
              </a:rPr>
              <a:t>VISITANTES HOTELES Y VISITANTES GAM</a:t>
            </a:r>
            <a:endParaRPr lang="es-ES_tradnl" sz="4400" cap="all" dirty="0">
              <a:solidFill>
                <a:srgbClr val="FF0000"/>
              </a:solidFill>
              <a:latin typeface="Lato Light" panose="020F030202020403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DED47E-5FCF-FE92-534F-414B9374F41E}"/>
              </a:ext>
            </a:extLst>
          </p:cNvPr>
          <p:cNvSpPr txBox="1"/>
          <p:nvPr/>
        </p:nvSpPr>
        <p:spPr bwMode="auto">
          <a:xfrm>
            <a:off x="0" y="16274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% v. hoteles que asisten al GAM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7ACD19-2803-685E-BC09-48F96FDD0B18}"/>
              </a:ext>
            </a:extLst>
          </p:cNvPr>
          <p:cNvSpPr txBox="1"/>
          <p:nvPr/>
        </p:nvSpPr>
        <p:spPr>
          <a:xfrm>
            <a:off x="1179044" y="7206383"/>
            <a:ext cx="10578616" cy="523220"/>
          </a:xfrm>
          <a:prstGeom prst="rect">
            <a:avLst/>
          </a:prstGeom>
          <a:solidFill>
            <a:schemeClr val="bg1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algn="l"/>
            <a:r>
              <a:rPr lang="es-ES" dirty="0"/>
              <a:t>Fuente: </a:t>
            </a:r>
            <a:r>
              <a:rPr lang="es-ES" dirty="0" err="1"/>
              <a:t>DataTur</a:t>
            </a:r>
            <a:r>
              <a:rPr lang="es-ES" dirty="0"/>
              <a:t>; Dirección de internet : </a:t>
            </a:r>
            <a:r>
              <a:rPr lang="es-E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http://www.datatur.sectur.gob.mx</a:t>
            </a:r>
            <a:r>
              <a:rPr lang="es-ES" dirty="0"/>
              <a:t>, Visitantes GAM: base de datos interna proporcionado equipo interno: Nota en el primer trimestre 2023 no se cuenta con el dato de los visitantes al GAM en la base interna.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B53C36-4F17-C527-377C-BD62ADA0D1A3}"/>
              </a:ext>
            </a:extLst>
          </p:cNvPr>
          <p:cNvSpPr txBox="1"/>
          <p:nvPr/>
        </p:nvSpPr>
        <p:spPr bwMode="auto">
          <a:xfrm>
            <a:off x="11473157" y="5937972"/>
            <a:ext cx="1101657" cy="4674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Visitantes </a:t>
            </a:r>
          </a:p>
          <a:p>
            <a:pPr defTabSz="423605">
              <a:lnSpc>
                <a:spcPct val="80000"/>
              </a:lnSpc>
            </a:pPr>
            <a:r>
              <a:rPr lang="es-ES_tradnl" sz="1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GAM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5F29148-4ACC-9A8A-9EBA-93B21F78DFD7}"/>
              </a:ext>
            </a:extLst>
          </p:cNvPr>
          <p:cNvSpPr txBox="1"/>
          <p:nvPr/>
        </p:nvSpPr>
        <p:spPr bwMode="auto">
          <a:xfrm>
            <a:off x="11473157" y="3875683"/>
            <a:ext cx="1093505" cy="4674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400" b="1" dirty="0">
                <a:solidFill>
                  <a:srgbClr val="FFC859"/>
                </a:solidFill>
                <a:latin typeface="Lato" panose="020F0502020204030203" pitchFamily="34" charset="77"/>
                <a:ea typeface="Roboto Th" pitchFamily="2" charset="0"/>
              </a:rPr>
              <a:t>Visitantes </a:t>
            </a:r>
          </a:p>
          <a:p>
            <a:pPr defTabSz="423605">
              <a:lnSpc>
                <a:spcPct val="80000"/>
              </a:lnSpc>
            </a:pPr>
            <a:r>
              <a:rPr lang="es-ES_tradnl" sz="1400" b="1" dirty="0">
                <a:solidFill>
                  <a:srgbClr val="FFC859"/>
                </a:solidFill>
                <a:latin typeface="Lato" panose="020F0502020204030203" pitchFamily="34" charset="77"/>
                <a:ea typeface="Roboto Th" pitchFamily="2" charset="0"/>
              </a:rPr>
              <a:t>hoteles</a:t>
            </a:r>
          </a:p>
        </p:txBody>
      </p:sp>
    </p:spTree>
    <p:extLst>
      <p:ext uri="{BB962C8B-B14F-4D97-AF65-F5344CB8AC3E}">
        <p14:creationId xmlns:p14="http://schemas.microsoft.com/office/powerpoint/2010/main" val="2444487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3217E-381A-5808-B2D5-AC0FC94A2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9BC5987-3205-0285-1531-ED8B89B3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EA5E-EAF7-8246-8A62-7FF7613ECEAE}" type="slidenum">
              <a:rPr lang="es-ES_tradnl" smtClean="0"/>
              <a:pPr/>
              <a:t>9</a:t>
            </a:fld>
            <a:endParaRPr lang="es-ES_tradnl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DCFD478E-67D0-C9FA-F213-CEF24D9B0C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5279751"/>
              </p:ext>
            </p:extLst>
          </p:nvPr>
        </p:nvGraphicFramePr>
        <p:xfrm>
          <a:off x="537029" y="2280863"/>
          <a:ext cx="11364685" cy="5019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245D64BC-2DBD-AC1A-2896-F7F81BADA782}"/>
              </a:ext>
            </a:extLst>
          </p:cNvPr>
          <p:cNvSpPr txBox="1"/>
          <p:nvPr/>
        </p:nvSpPr>
        <p:spPr bwMode="auto">
          <a:xfrm>
            <a:off x="1" y="1002746"/>
            <a:ext cx="12801599" cy="79402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/>
            <a:r>
              <a:rPr lang="es-ES_tradnl" sz="4400" cap="all" dirty="0">
                <a:solidFill>
                  <a:prstClr val="black"/>
                </a:solidFill>
                <a:latin typeface="Lato Light" panose="020F0302020204030203" pitchFamily="34" charset="0"/>
              </a:rPr>
              <a:t>VISITANTES HOTELES Y VISITANTES GAM</a:t>
            </a:r>
            <a:endParaRPr lang="es-ES_tradnl" sz="4400" cap="all" dirty="0">
              <a:solidFill>
                <a:srgbClr val="FF0000"/>
              </a:solidFill>
              <a:latin typeface="Lato Light" panose="020F030202020403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04BD26D-550E-A7C6-B72C-F525793FEEB9}"/>
              </a:ext>
            </a:extLst>
          </p:cNvPr>
          <p:cNvSpPr txBox="1"/>
          <p:nvPr/>
        </p:nvSpPr>
        <p:spPr bwMode="auto">
          <a:xfrm>
            <a:off x="0" y="16274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% v. hoteles que asisten al GAM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8D8BB5C-6F47-360D-FBB4-9C27AAE6C6A6}"/>
              </a:ext>
            </a:extLst>
          </p:cNvPr>
          <p:cNvSpPr txBox="1"/>
          <p:nvPr/>
        </p:nvSpPr>
        <p:spPr>
          <a:xfrm>
            <a:off x="1179044" y="7206383"/>
            <a:ext cx="10578616" cy="523220"/>
          </a:xfrm>
          <a:prstGeom prst="rect">
            <a:avLst/>
          </a:prstGeom>
          <a:solidFill>
            <a:schemeClr val="bg1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algn="l"/>
            <a:r>
              <a:rPr lang="es-ES" dirty="0"/>
              <a:t>Fuente: </a:t>
            </a:r>
            <a:r>
              <a:rPr lang="es-ES" dirty="0" err="1"/>
              <a:t>DataTur</a:t>
            </a:r>
            <a:r>
              <a:rPr lang="es-ES" dirty="0"/>
              <a:t>; Dirección de internet : </a:t>
            </a:r>
            <a:r>
              <a:rPr lang="es-E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http://www.datatur.sectur.gob.mx</a:t>
            </a:r>
            <a:r>
              <a:rPr lang="es-ES" dirty="0"/>
              <a:t>, Visitantes GAM: base de datos interna proporcionado equipo interno: Nota en el primer trimestre 2023 no se cuenta con el dato de los visitantes al GAM en la base interna.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43C4288-1A9A-3BC5-A535-EF3EBEF54EE9}"/>
              </a:ext>
            </a:extLst>
          </p:cNvPr>
          <p:cNvSpPr txBox="1"/>
          <p:nvPr/>
        </p:nvSpPr>
        <p:spPr bwMode="auto">
          <a:xfrm>
            <a:off x="11473157" y="5937972"/>
            <a:ext cx="1101657" cy="4674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Visitantes </a:t>
            </a:r>
          </a:p>
          <a:p>
            <a:pPr defTabSz="423605">
              <a:lnSpc>
                <a:spcPct val="80000"/>
              </a:lnSpc>
            </a:pPr>
            <a:r>
              <a:rPr lang="es-ES_tradnl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GAM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1A6ADBD-640C-2B42-7331-486871AF28BC}"/>
              </a:ext>
            </a:extLst>
          </p:cNvPr>
          <p:cNvSpPr txBox="1"/>
          <p:nvPr/>
        </p:nvSpPr>
        <p:spPr bwMode="auto">
          <a:xfrm>
            <a:off x="11473157" y="3875683"/>
            <a:ext cx="1093505" cy="4674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400" b="1" dirty="0">
                <a:solidFill>
                  <a:srgbClr val="FFC859"/>
                </a:solidFill>
                <a:latin typeface="Lato" panose="020F0502020204030203" pitchFamily="34" charset="77"/>
                <a:ea typeface="Roboto Th" pitchFamily="2" charset="0"/>
              </a:rPr>
              <a:t>Visitantes </a:t>
            </a:r>
          </a:p>
          <a:p>
            <a:pPr defTabSz="423605">
              <a:lnSpc>
                <a:spcPct val="80000"/>
              </a:lnSpc>
            </a:pPr>
            <a:r>
              <a:rPr lang="es-ES_tradnl" sz="1400" b="1" dirty="0">
                <a:solidFill>
                  <a:srgbClr val="FFC859"/>
                </a:solidFill>
                <a:latin typeface="Lato" panose="020F0502020204030203" pitchFamily="34" charset="77"/>
                <a:ea typeface="Roboto Th" pitchFamily="2" charset="0"/>
              </a:rPr>
              <a:t>hoteles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10B08357-A6E4-BF7B-7313-BD0347BCE0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4708969"/>
              </p:ext>
            </p:extLst>
          </p:nvPr>
        </p:nvGraphicFramePr>
        <p:xfrm>
          <a:off x="1054100" y="3797300"/>
          <a:ext cx="10847614" cy="1711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93052B7C-5FE9-B106-EE0E-851031AD2548}"/>
              </a:ext>
            </a:extLst>
          </p:cNvPr>
          <p:cNvSpPr txBox="1"/>
          <p:nvPr/>
        </p:nvSpPr>
        <p:spPr bwMode="auto">
          <a:xfrm>
            <a:off x="11399970" y="5029680"/>
            <a:ext cx="1239877" cy="23355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900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% GAM/V. hoteleros</a:t>
            </a:r>
            <a:endParaRPr lang="es-ES_tradnl" sz="900" i="1" dirty="0">
              <a:solidFill>
                <a:schemeClr val="bg1">
                  <a:lumMod val="85000"/>
                </a:schemeClr>
              </a:solidFill>
              <a:latin typeface="Playfair Display" panose="00000500000000000000" pitchFamily="50" charset="0"/>
              <a:ea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853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prstDash val="dot"/>
          <a:miter lim="800000"/>
          <a:headEnd/>
          <a:tailEnd/>
        </a:ln>
      </a:spPr>
      <a:bodyPr wrap="square" lIns="124971" tIns="62486" rIns="124971" bIns="62486" anchor="t">
        <a:spAutoFit/>
      </a:bodyPr>
      <a:lstStyle>
        <a:defPPr marL="720725" indent="-708025">
          <a:spcAft>
            <a:spcPts val="400"/>
          </a:spcAft>
          <a:defRPr sz="2000" dirty="0">
            <a:latin typeface="Stajn Pro Light" pitchFamily="2" charset="7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141839</TotalTime>
  <Words>1140</Words>
  <Application>Microsoft Office PowerPoint</Application>
  <PresentationFormat>Personalizado</PresentationFormat>
  <Paragraphs>174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9" baseType="lpstr">
      <vt:lpstr>Arial</vt:lpstr>
      <vt:lpstr>Calibri</vt:lpstr>
      <vt:lpstr>Courier New</vt:lpstr>
      <vt:lpstr>Lato</vt:lpstr>
      <vt:lpstr>Lato Light</vt:lpstr>
      <vt:lpstr>Montserrat</vt:lpstr>
      <vt:lpstr>Playfair Display</vt:lpstr>
      <vt:lpstr>Roboto Bold</vt:lpstr>
      <vt:lpstr>Roboto Light</vt:lpstr>
      <vt:lpstr>Roboto Lt</vt:lpstr>
      <vt:lpstr>Stajn Pro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Analítica de datos para el sector inmobiliario</dc:title>
  <dc:creator>Lizzette Cota</dc:creator>
  <cp:lastModifiedBy>Julio Gonzalez</cp:lastModifiedBy>
  <cp:revision>2341</cp:revision>
  <cp:lastPrinted>2025-10-01T20:27:38Z</cp:lastPrinted>
  <dcterms:created xsi:type="dcterms:W3CDTF">2020-07-27T22:31:02Z</dcterms:created>
  <dcterms:modified xsi:type="dcterms:W3CDTF">2025-12-03T18:06:37Z</dcterms:modified>
</cp:coreProperties>
</file>