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2" r:id="rId1"/>
  </p:sldMasterIdLst>
  <p:notesMasterIdLst>
    <p:notesMasterId r:id="rId25"/>
  </p:notesMasterIdLst>
  <p:handoutMasterIdLst>
    <p:handoutMasterId r:id="rId26"/>
  </p:handoutMasterIdLst>
  <p:sldIdLst>
    <p:sldId id="3346" r:id="rId2"/>
    <p:sldId id="8248" r:id="rId3"/>
    <p:sldId id="7435" r:id="rId4"/>
    <p:sldId id="3671" r:id="rId5"/>
    <p:sldId id="3571" r:id="rId6"/>
    <p:sldId id="7434" r:id="rId7"/>
    <p:sldId id="8263" r:id="rId8"/>
    <p:sldId id="8249" r:id="rId9"/>
    <p:sldId id="7432" r:id="rId10"/>
    <p:sldId id="6912" r:id="rId11"/>
    <p:sldId id="8257" r:id="rId12"/>
    <p:sldId id="8265" r:id="rId13"/>
    <p:sldId id="8264" r:id="rId14"/>
    <p:sldId id="8259" r:id="rId15"/>
    <p:sldId id="8255" r:id="rId16"/>
    <p:sldId id="8256" r:id="rId17"/>
    <p:sldId id="8253" r:id="rId18"/>
    <p:sldId id="8261" r:id="rId19"/>
    <p:sldId id="8262" r:id="rId20"/>
    <p:sldId id="3373" r:id="rId21"/>
    <p:sldId id="2488" r:id="rId22"/>
    <p:sldId id="8260" r:id="rId23"/>
    <p:sldId id="8054" r:id="rId24"/>
  </p:sldIdLst>
  <p:sldSz cx="12801600" cy="7772400"/>
  <p:notesSz cx="9144000" cy="6858000"/>
  <p:defaultTextStyle>
    <a:defPPr>
      <a:defRPr lang="en-US"/>
    </a:defPPr>
    <a:lvl1pPr marL="0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756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513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271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027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8784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540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297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053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">
          <p15:clr>
            <a:srgbClr val="A4A3A4"/>
          </p15:clr>
        </p15:guide>
        <p15:guide id="2" pos="230">
          <p15:clr>
            <a:srgbClr val="A4A3A4"/>
          </p15:clr>
        </p15:guide>
        <p15:guide id="3" pos="7615" userDrawn="1">
          <p15:clr>
            <a:srgbClr val="A4A3A4"/>
          </p15:clr>
        </p15:guide>
        <p15:guide id="4" pos="44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79"/>
    <a:srgbClr val="FF0000"/>
    <a:srgbClr val="800000"/>
    <a:srgbClr val="FF66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0" autoAdjust="0"/>
    <p:restoredTop sz="76883" autoAdjust="0"/>
  </p:normalViewPr>
  <p:slideViewPr>
    <p:cSldViewPr showGuides="1">
      <p:cViewPr varScale="1">
        <p:scale>
          <a:sx n="37" d="100"/>
          <a:sy n="37" d="100"/>
        </p:scale>
        <p:origin x="1476" y="256"/>
      </p:cViewPr>
      <p:guideLst>
        <p:guide orient="horz" pos="250"/>
        <p:guide pos="230"/>
        <p:guide pos="7615"/>
        <p:guide pos="44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4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>
              <a:latin typeface="Roboto Light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DCA67-A7BA-834B-B0EA-7B2444533C2A}" type="datetimeFigureOut">
              <a:rPr lang="en-US" smtClean="0">
                <a:latin typeface="Roboto Light" panose="02000000000000000000" pitchFamily="2" charset="0"/>
              </a:rPr>
              <a:t>10/31/2025</a:t>
            </a:fld>
            <a:endParaRPr lang="es-ES_tradnl" dirty="0">
              <a:latin typeface="Roboto Light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>
              <a:latin typeface="Roboto Light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1560" y="4941168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1560" y="5229200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1560" y="5504305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1560" y="5792337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1560" y="6043480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1560" y="6331512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08838" y="4941168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838" y="5229200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08838" y="5504305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08838" y="5792337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08838" y="6043480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08838" y="6331512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281" y="188640"/>
            <a:ext cx="941438" cy="4107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91880" y="6534972"/>
            <a:ext cx="5105400" cy="338542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algn="r"/>
            <a:r>
              <a:rPr lang="es-ES_tradnl" sz="800">
                <a:solidFill>
                  <a:prstClr val="black">
                    <a:lumMod val="50000"/>
                    <a:lumOff val="50000"/>
                  </a:prstClr>
                </a:solidFill>
                <a:latin typeface="Stajn Pro Light"/>
                <a:cs typeface="Stajn Pro Light"/>
              </a:rPr>
              <a:t>Copyright© Estrategias Frescas  SC. Todos los derechos reservados. </a:t>
            </a:r>
          </a:p>
          <a:p>
            <a:pPr algn="r"/>
            <a:r>
              <a:rPr lang="es-ES_tradnl" sz="800">
                <a:solidFill>
                  <a:prstClr val="black">
                    <a:lumMod val="50000"/>
                    <a:lumOff val="50000"/>
                  </a:prstClr>
                </a:solidFill>
                <a:latin typeface="Stajn Pro Light"/>
                <a:cs typeface="Stajn Pro Light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20" name="Double Bracket 19"/>
          <p:cNvSpPr/>
          <p:nvPr/>
        </p:nvSpPr>
        <p:spPr>
          <a:xfrm>
            <a:off x="8604172" y="6567408"/>
            <a:ext cx="448608" cy="277728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Roboto Light" panose="02000000000000000000" pitchFamily="2" charset="0"/>
            </a:endParaRPr>
          </a:p>
        </p:txBody>
      </p:sp>
      <p:sp>
        <p:nvSpPr>
          <p:cNvPr id="21" name="Slide Number Placeholder 17"/>
          <p:cNvSpPr>
            <a:spLocks noGrp="1"/>
          </p:cNvSpPr>
          <p:nvPr>
            <p:ph type="sldNum" sz="quarter" idx="3"/>
          </p:nvPr>
        </p:nvSpPr>
        <p:spPr>
          <a:xfrm>
            <a:off x="8536024" y="6580795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  <a:latin typeface="Stajn Pro Light"/>
                <a:cs typeface="Stajn Pro Light"/>
              </a:defRPr>
            </a:lvl1pPr>
          </a:lstStyle>
          <a:p>
            <a:fld id="{67DDEA5E-EAF7-8246-8A62-7FF7613ECEAE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101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s-ES_trad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61CB1130-B5D0-214C-918E-E16FC9DFF277}" type="datetimeFigureOut">
              <a:rPr lang="en-US" smtClean="0"/>
              <a:pPr/>
              <a:t>10/31/2025</a:t>
            </a:fld>
            <a:endParaRPr lang="es-ES_trad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54275" y="514350"/>
            <a:ext cx="42354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1ACB7BCF-647A-134C-915A-FCA4469FE67F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816563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1pPr>
    <a:lvl2pPr marL="457149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2pPr>
    <a:lvl3pPr marL="914299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3pPr>
    <a:lvl4pPr marL="1371447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4pPr>
    <a:lvl5pPr marL="1828597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5pPr>
    <a:lvl6pPr marL="2285746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6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4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94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un error mínimo puede tener consecuencias enormes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>Hoy, el activo más valioso de cualquier despacho no son solo los clientes, sino </a:t>
            </a:r>
            <a:r>
              <a:rPr lang="es-ES" b="1" dirty="0"/>
              <a:t>la información que generamos todos los días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>Pero esa información muchas veces se queda atrapada en hojas de Excel o carpetas, sin convertirse en conocimiento.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2390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4F9BC-84E1-0672-E754-67654AC45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23AADCF-0BAB-270A-402E-8FCBF7A2E6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E3946A4-892C-B6F9-563E-263013290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Estos son los resultados concretos que vemos cuando las empresas aplican IA y analítica en sus operaciones.</a:t>
            </a:r>
            <a:br>
              <a:rPr lang="es-ES" dirty="0"/>
            </a:br>
            <a:r>
              <a:rPr lang="es-ES" dirty="0"/>
              <a:t>No se trata de promesas, sino de beneficios medibles: menos costos, más agilidad, mejor experiencia para el cliente.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BA30D4-EF99-56BC-9021-D15E4AFE98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14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15112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BDA1E-2B43-5DBB-7FED-619B46116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F19E3B8B-793C-6EE4-2393-F90136F357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90525" y="1268413"/>
            <a:ext cx="5156200" cy="3132137"/>
          </a:xfrm>
          <a:ln/>
        </p:spPr>
      </p:sp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A7A16BA5-93CF-EB9A-6B36-0DD319E78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¿</a:t>
            </a:r>
            <a:r>
              <a:rPr lang="es-ES" dirty="0"/>
              <a:t>Les suena familiar?</a:t>
            </a:r>
            <a:br>
              <a:rPr lang="es-ES" dirty="0"/>
            </a:br>
            <a:r>
              <a:rPr lang="es-ES" dirty="0"/>
              <a:t>Equipos que reportan datos diferentes, métricas que no cuadran, decisiones que se retrasan…</a:t>
            </a:r>
            <a:br>
              <a:rPr lang="es-ES" dirty="0"/>
            </a:br>
            <a:r>
              <a:rPr lang="es-ES" dirty="0"/>
              <a:t>Eso era el Barça.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62264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2B277-3B40-EC26-800B-B39CE3E1A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9DE673ED-021B-5FAC-EFEA-5B92974EDA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90525" y="1268413"/>
            <a:ext cx="5156200" cy="3132137"/>
          </a:xfrm>
          <a:ln/>
        </p:spPr>
      </p:sp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E31BE122-4367-B907-9EF6-5F80CDF70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¿</a:t>
            </a:r>
            <a:r>
              <a:rPr lang="es-ES" dirty="0"/>
              <a:t>Les suena familiar?</a:t>
            </a:r>
            <a:br>
              <a:rPr lang="es-ES" dirty="0"/>
            </a:br>
            <a:r>
              <a:rPr lang="es-ES" dirty="0"/>
              <a:t>Equipos que reportan datos diferentes, métricas que no cuadran, decisiones que se retrasan…</a:t>
            </a:r>
            <a:br>
              <a:rPr lang="es-ES" dirty="0"/>
            </a:br>
            <a:r>
              <a:rPr lang="es-ES" dirty="0"/>
              <a:t>Eso era el Barça.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8479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3A356-81F7-D7B6-7792-E089F617E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A0A072F9-0F01-BBE6-F004-81CA4E3261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90525" y="1268413"/>
            <a:ext cx="5156200" cy="3132137"/>
          </a:xfrm>
          <a:ln/>
        </p:spPr>
      </p:sp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74EE80F2-D7CF-77E3-1957-CE22B80A8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¿</a:t>
            </a:r>
            <a:r>
              <a:rPr lang="es-ES" dirty="0"/>
              <a:t>Les suena familiar?</a:t>
            </a:r>
            <a:br>
              <a:rPr lang="es-ES" dirty="0"/>
            </a:br>
            <a:r>
              <a:rPr lang="es-ES" dirty="0"/>
              <a:t>Equipos que reportan datos diferentes, métricas que no cuadran, decisiones que se retrasan…</a:t>
            </a:r>
            <a:br>
              <a:rPr lang="es-ES" dirty="0"/>
            </a:br>
            <a:r>
              <a:rPr lang="es-ES" dirty="0"/>
              <a:t>Eso era el Barça.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7900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4E0A7-E0E8-9AD4-9502-71280095E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FC4CB54C-7295-6571-742E-0AB07A7C7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90525" y="1268413"/>
            <a:ext cx="5156200" cy="3132137"/>
          </a:xfrm>
          <a:ln/>
        </p:spPr>
      </p:sp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46595057-BE3D-F09C-D834-EEE5FA02C0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¿</a:t>
            </a:r>
            <a:r>
              <a:rPr lang="es-ES" dirty="0"/>
              <a:t>Les suena familiar?</a:t>
            </a:r>
            <a:br>
              <a:rPr lang="es-ES" dirty="0"/>
            </a:br>
            <a:r>
              <a:rPr lang="es-ES" dirty="0"/>
              <a:t>Equipos que reportan datos diferentes, métricas que no cuadran, decisiones que se retrasan…</a:t>
            </a:r>
            <a:br>
              <a:rPr lang="es-ES" dirty="0"/>
            </a:br>
            <a:r>
              <a:rPr lang="es-ES" dirty="0"/>
              <a:t>Eso era el Barça.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2723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4A21F-FF5F-E0B3-E5D7-BE38DF968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4090ECA9-7D1A-2EF5-9FA3-F31F01CF3E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90525" y="1268413"/>
            <a:ext cx="5156200" cy="3132137"/>
          </a:xfrm>
          <a:ln/>
        </p:spPr>
      </p:sp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F87A7979-D560-E877-B9F1-0F09F13DDF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¿</a:t>
            </a:r>
            <a:r>
              <a:rPr lang="es-ES" dirty="0"/>
              <a:t>Les suena familiar?</a:t>
            </a:r>
            <a:br>
              <a:rPr lang="es-ES" dirty="0"/>
            </a:br>
            <a:r>
              <a:rPr lang="es-ES" dirty="0"/>
              <a:t>Equipos que reportan datos diferentes, métricas que no cuadran, decisiones que se retrasan…</a:t>
            </a:r>
            <a:br>
              <a:rPr lang="es-ES" dirty="0"/>
            </a:br>
            <a:r>
              <a:rPr lang="es-ES" dirty="0"/>
              <a:t>Eso era el Barça.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0780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 saber </a:t>
            </a:r>
            <a:r>
              <a:rPr lang="es-ES" b="1" dirty="0"/>
              <a:t>cuánto cuesta cada trámite realmente</a:t>
            </a:r>
            <a:r>
              <a:rPr lang="es-ES" dirty="0"/>
              <a:t> (horas, papeles, personal).</a:t>
            </a:r>
          </a:p>
          <a:p>
            <a:r>
              <a:rPr lang="es-ES" dirty="0"/>
              <a:t>No tener </a:t>
            </a:r>
            <a:r>
              <a:rPr lang="es-ES" b="1" dirty="0"/>
              <a:t>visibilidad de tiempos de entrega o atrasos</a:t>
            </a:r>
            <a:r>
              <a:rPr lang="es-ES" dirty="0"/>
              <a:t>.</a:t>
            </a:r>
          </a:p>
          <a:p>
            <a:r>
              <a:rPr lang="es-ES" dirty="0"/>
              <a:t>Dificultad para identificar </a:t>
            </a:r>
            <a:r>
              <a:rPr lang="es-ES" b="1" dirty="0"/>
              <a:t>qué clientes o gestores aportan más negocio</a:t>
            </a:r>
            <a:r>
              <a:rPr lang="es-ES" dirty="0"/>
              <a:t>.</a:t>
            </a:r>
          </a:p>
          <a:p>
            <a:r>
              <a:rPr lang="es-ES" dirty="0"/>
              <a:t>No tener </a:t>
            </a:r>
            <a:r>
              <a:rPr lang="es-ES" b="1" dirty="0"/>
              <a:t>alertas automáticas de vencimientos, pagos o escrituras en proceso</a:t>
            </a:r>
            <a:r>
              <a:rPr lang="es-ES" dirty="0"/>
              <a:t>.</a:t>
            </a:r>
          </a:p>
          <a:p>
            <a:r>
              <a:rPr lang="es-ES" dirty="0"/>
              <a:t>Falta de control sobre </a:t>
            </a:r>
            <a:r>
              <a:rPr lang="es-ES" b="1" dirty="0"/>
              <a:t>productividad interna del equipo</a:t>
            </a:r>
            <a:r>
              <a:rPr lang="es-ES" dirty="0"/>
              <a:t>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712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 se trata solo de recolectar datos. Se trata de conectarlos, interpretarlos y convertirlos en decisiones.</a:t>
            </a:r>
            <a:br>
              <a:rPr lang="es-ES" dirty="0"/>
            </a:br>
            <a:r>
              <a:rPr lang="es-ES" dirty="0"/>
              <a:t>Los silos de datos fragmentan la información, y las culturas desalineadas distorsionan la verdad.</a:t>
            </a:r>
            <a:br>
              <a:rPr lang="es-ES" dirty="0"/>
            </a:br>
            <a:r>
              <a:rPr lang="es-ES" dirty="0"/>
              <a:t>El resultado: decisiones lentas, duplicación de esfuerzos y pérdida de rentabilidad.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58132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Cuántas escrituras están en proceso y su etapa.</a:t>
            </a:r>
          </a:p>
          <a:p>
            <a:r>
              <a:rPr lang="es-ES" dirty="0"/>
              <a:t>Cuánto ingreso le genera cada tipo de trámite.</a:t>
            </a:r>
          </a:p>
          <a:p>
            <a:r>
              <a:rPr lang="es-ES" dirty="0"/>
              <a:t>Qué gestor le trae más clientes.</a:t>
            </a:r>
          </a:p>
          <a:p>
            <a:r>
              <a:rPr lang="es-ES" dirty="0"/>
              <a:t>Cuánto tardan sus procesos en promedio.</a:t>
            </a:r>
          </a:p>
          <a:p>
            <a:r>
              <a:rPr lang="es-ES" dirty="0"/>
              <a:t>Qué documentos tienen riesgo por vencimiento.”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23197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“Con eso, puede </a:t>
            </a:r>
            <a:r>
              <a:rPr lang="es-ES" b="1" dirty="0"/>
              <a:t>tomar decisiones con certeza y anticiparse a los problemas</a:t>
            </a:r>
            <a:r>
              <a:rPr lang="es-ES" dirty="0"/>
              <a:t>, no reaccionar cuando ya ocurrieron.”</a:t>
            </a:r>
          </a:p>
          <a:p>
            <a:endParaRPr lang="es-ES" dirty="0"/>
          </a:p>
          <a:p>
            <a:r>
              <a:rPr lang="es-ES" dirty="0"/>
              <a:t>El análisis de datos no es para grandes corporativos; es para quienes saben que </a:t>
            </a:r>
            <a:r>
              <a:rPr lang="es-ES" b="1" dirty="0"/>
              <a:t>el control es poder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>En un despacho notarial, eso significa más tiempo, menos errores, y más confianza para usted y sus clientes.”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76607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 se trata de usar IA por moda. Se trata de usarla con propósito.</a:t>
            </a:r>
            <a:br>
              <a:rPr lang="es-ES" dirty="0"/>
            </a:br>
            <a:r>
              <a:rPr lang="es-ES" dirty="0"/>
              <a:t>Iniciamos con un problema de negocio claro, desarrollamos una estrategia de datos, entrenamos modelos, y llegamos al punto más importante: generar valor para el cliente.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10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72194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78F7A-E404-F4A2-5A83-22131769B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8464F4C-94BE-B1B2-3C94-4CFB64325B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A77F949-B449-BA62-C976-12C7BD42A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 se trata solo de encontrar la oportunidad, sino de convertirla en un modelo reproducible.</a:t>
            </a:r>
            <a:br>
              <a:rPr lang="es-ES" dirty="0"/>
            </a:br>
            <a:r>
              <a:rPr lang="es-ES" dirty="0"/>
              <a:t>Nuestro enfoque combina velocidad y control: diagnosticamos, prototipamos, y escalamos solo lo que demuestra valor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93F806-1E5E-9DA0-78C4-D58FBB4E81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11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30412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06AB7-CE33-7F35-7870-3EA2860B8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7CEAA40-7DEA-F835-6783-33F6418C9F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E017593-231A-62DE-4C8F-C349581E2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 se trata solo de encontrar la oportunidad, sino de convertirla en un modelo reproducible.</a:t>
            </a:r>
            <a:br>
              <a:rPr lang="es-ES" dirty="0"/>
            </a:br>
            <a:r>
              <a:rPr lang="es-ES" dirty="0"/>
              <a:t>Nuestro enfoque combina velocidad y control: diagnosticamos, prototipamos, y escalamos solo lo que demuestra valor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3533293-2DBA-6732-A3A2-00B85F9E88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12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16139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BE03D-0B7D-2A02-4CA9-E2E7AF1AF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49BE2C7-ADF8-C409-92E6-A7DD510E2D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2135A1D-ED06-601C-01D1-DEC99F83C6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Cada proyecto de datos inicia con una pregunta: ¿qué queremos optimizar? Desde ahí construimos todo el flujo: objetivos, datos, algoritmos y entrenamiento. Pero el punto final no es técnico, es estratégico: el valor para el cliente que demuestra valor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BF8E3C-5B6B-7E4B-C352-8FCE124103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13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790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RTADA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8" y="645840"/>
            <a:ext cx="4500334" cy="676812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256184" y="7414592"/>
            <a:ext cx="10289232" cy="246199"/>
          </a:xfrm>
          <a:prstGeom prst="rect">
            <a:avLst/>
          </a:prstGeom>
          <a:noFill/>
        </p:spPr>
        <p:txBody>
          <a:bodyPr wrap="square" lIns="179959" tIns="45709" rIns="91420" bIns="45709">
            <a:prstTxWarp prst="textNoShape">
              <a:avLst/>
            </a:prstTxWarp>
            <a:spAutoFit/>
          </a:bodyPr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Todos los derechos reservados. Prohibida la reproducción parcial o total de este material sin la autorización escrita de la empresa.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5E00D-703F-574A-A493-DBE0DAD4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2407"/>
          <a:stretch/>
        </p:blipFill>
        <p:spPr>
          <a:xfrm>
            <a:off x="8921080" y="501824"/>
            <a:ext cx="3293492" cy="126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6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835488" y="7270576"/>
            <a:ext cx="589390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Todos los derechos reservados. </a:t>
            </a:r>
          </a:p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AF8AE074-24F6-D633-4B3B-54F728BC6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368" y="7354183"/>
            <a:ext cx="900100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3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81F3962-5201-0E46-B891-707DCA9CBC4A}"/>
              </a:ext>
            </a:extLst>
          </p:cNvPr>
          <p:cNvSpPr txBox="1"/>
          <p:nvPr userDrawn="1"/>
        </p:nvSpPr>
        <p:spPr>
          <a:xfrm>
            <a:off x="1256184" y="7414592"/>
            <a:ext cx="10289232" cy="246199"/>
          </a:xfrm>
          <a:prstGeom prst="rect">
            <a:avLst/>
          </a:prstGeom>
          <a:noFill/>
        </p:spPr>
        <p:txBody>
          <a:bodyPr wrap="square" lIns="179959" tIns="45709" rIns="91420" bIns="45709">
            <a:prstTxWarp prst="textNoShape">
              <a:avLst/>
            </a:prstTxWarp>
            <a:spAutoFit/>
          </a:bodyPr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Todos los derechos reservados. Prohibida la reproducción parcial o total de este material sin la autorización escrita de la empresa.</a:t>
            </a:r>
          </a:p>
        </p:txBody>
      </p:sp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CFEC8A9C-D527-8B71-F02F-5DF88B204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368" y="7354183"/>
            <a:ext cx="900100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3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1513368" y="7354183"/>
            <a:ext cx="900100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2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BC300587-0677-5D45-9D24-13071367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0750" y="7354183"/>
            <a:ext cx="900100" cy="234000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07B6743E-BA28-B388-E415-BA2D9DAFD5B6}"/>
              </a:ext>
            </a:extLst>
          </p:cNvPr>
          <p:cNvCxnSpPr>
            <a:cxnSpLocks/>
          </p:cNvCxnSpPr>
          <p:nvPr userDrawn="1"/>
        </p:nvCxnSpPr>
        <p:spPr>
          <a:xfrm>
            <a:off x="5397498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A1D6482-33F7-F103-AF5F-EE59B69BCC9B}"/>
              </a:ext>
            </a:extLst>
          </p:cNvPr>
          <p:cNvCxnSpPr>
            <a:cxnSpLocks/>
          </p:cNvCxnSpPr>
          <p:nvPr userDrawn="1"/>
        </p:nvCxnSpPr>
        <p:spPr>
          <a:xfrm>
            <a:off x="6844794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06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154D6E-3041-3746-8CFF-43566D226F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1019"/>
          <a:stretch/>
        </p:blipFill>
        <p:spPr>
          <a:xfrm>
            <a:off x="225365" y="7189375"/>
            <a:ext cx="1278891" cy="4981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05A31B-C71E-E54D-BFF5-88311CB7F87D}"/>
              </a:ext>
            </a:extLst>
          </p:cNvPr>
          <p:cNvSpPr txBox="1"/>
          <p:nvPr userDrawn="1"/>
        </p:nvSpPr>
        <p:spPr>
          <a:xfrm>
            <a:off x="5835488" y="7270576"/>
            <a:ext cx="589390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Todos los derechos reservados. </a:t>
            </a:r>
          </a:p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8" name="Double Bracket 4">
            <a:extLst>
              <a:ext uri="{FF2B5EF4-FFF2-40B4-BE49-F238E27FC236}">
                <a16:creationId xmlns:a16="http://schemas.microsoft.com/office/drawing/2014/main" id="{AE42A748-CC60-5849-99C7-ACBDCE618498}"/>
              </a:ext>
            </a:extLst>
          </p:cNvPr>
          <p:cNvSpPr/>
          <p:nvPr userDrawn="1"/>
        </p:nvSpPr>
        <p:spPr>
          <a:xfrm>
            <a:off x="11801400" y="7270576"/>
            <a:ext cx="648072" cy="401214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sz="1600" b="0" i="0" dirty="0">
              <a:latin typeface="Roboto Light" panose="02000000000000000000" pitchFamily="2" charset="0"/>
            </a:endParaRPr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392009BD-D8E0-DD47-93E1-DF7DD7EC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404" y="7354183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0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30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7" r:id="rId4"/>
    <p:sldLayoutId id="2147483898" r:id="rId5"/>
    <p:sldLayoutId id="2147483899" r:id="rId6"/>
  </p:sldLayoutIdLst>
  <p:hf hdr="0" ftr="0" dt="0"/>
  <p:txStyles>
    <p:titleStyle>
      <a:lvl1pPr algn="ctr" defTabSz="587756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18" indent="-440818" algn="l" defTabSz="587756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105" indent="-367348" algn="l" defTabSz="587756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392" indent="-293879" algn="l" defTabSz="587756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48" indent="-293879" algn="l" defTabSz="58775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05" indent="-293879" algn="l" defTabSz="587756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661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19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175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932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56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1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71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2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784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4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9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05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8692BA-51D5-F04F-B4B6-498000DAC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972" y="-114096"/>
            <a:ext cx="13097544" cy="8000593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23D6D70D-3147-974D-8F80-3E80AF5CE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116" y="1509936"/>
            <a:ext cx="11513368" cy="282318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60000"/>
              </a:lnSpc>
            </a:pPr>
            <a:r>
              <a:rPr lang="es-ES_tradnl" sz="13800" b="1" dirty="0">
                <a:solidFill>
                  <a:schemeClr val="bg1"/>
                </a:solidFill>
                <a:latin typeface="Rockeby Cd Bold" pitchFamily="2" charset="77"/>
                <a:cs typeface="Stajn Pro Medium"/>
              </a:rPr>
              <a:t>Análisis de datos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B0E01FB-2BB7-7245-9267-15BB48560D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/>
          <a:stretch/>
        </p:blipFill>
        <p:spPr>
          <a:xfrm>
            <a:off x="10484641" y="6313010"/>
            <a:ext cx="1892823" cy="895095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62411B8-D47B-0042-96AB-63CCDA52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35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A2D2B-B312-2E67-00A7-912C22E42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6C13937-62E9-991A-65DA-E2CEFBB28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#</a:t>
            </a:r>
            <a:fld id="{67DDEA5E-EAF7-8246-8A62-7FF7613ECEAE}" type="slidenum">
              <a:rPr lang="en-US" smtClean="0">
                <a:ea typeface="Roboto Thin" panose="02000000000000000000" pitchFamily="2" charset="0"/>
                <a:cs typeface="Roboto Thin" panose="02000000000000000000" pitchFamily="2" charset="0"/>
              </a:rPr>
              <a:pPr/>
              <a:t>10</a:t>
            </a:fld>
            <a:endParaRPr lang="en-US" dirty="0"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54E6FF-B2E0-3E4F-480F-947D2AEC0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83" y="933872"/>
            <a:ext cx="11841234" cy="566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78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42A74-6258-62F0-A24E-289D14B6A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A79CD7-9156-9A27-6D6A-44DA78925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#</a:t>
            </a:r>
            <a:fld id="{67DDEA5E-EAF7-8246-8A62-7FF7613ECEAE}" type="slidenum">
              <a:rPr lang="en-US" smtClean="0">
                <a:ea typeface="Roboto Thin" panose="02000000000000000000" pitchFamily="2" charset="0"/>
                <a:cs typeface="Roboto Thin" panose="02000000000000000000" pitchFamily="2" charset="0"/>
              </a:rPr>
              <a:pPr/>
              <a:t>11</a:t>
            </a:fld>
            <a:endParaRPr lang="en-US" dirty="0"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DFC1E90-9864-29C1-5006-03CC0256E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719085"/>
              </p:ext>
            </p:extLst>
          </p:nvPr>
        </p:nvGraphicFramePr>
        <p:xfrm>
          <a:off x="748172" y="573832"/>
          <a:ext cx="11305256" cy="6624736"/>
        </p:xfrm>
        <a:graphic>
          <a:graphicData uri="http://schemas.openxmlformats.org/drawingml/2006/table">
            <a:tbl>
              <a:tblPr/>
              <a:tblGrid>
                <a:gridCol w="1908212">
                  <a:extLst>
                    <a:ext uri="{9D8B030D-6E8A-4147-A177-3AD203B41FA5}">
                      <a16:colId xmlns:a16="http://schemas.microsoft.com/office/drawing/2014/main" val="375849516"/>
                    </a:ext>
                  </a:extLst>
                </a:gridCol>
                <a:gridCol w="3132348">
                  <a:extLst>
                    <a:ext uri="{9D8B030D-6E8A-4147-A177-3AD203B41FA5}">
                      <a16:colId xmlns:a16="http://schemas.microsoft.com/office/drawing/2014/main" val="3914379309"/>
                    </a:ext>
                  </a:extLst>
                </a:gridCol>
                <a:gridCol w="3132348">
                  <a:extLst>
                    <a:ext uri="{9D8B030D-6E8A-4147-A177-3AD203B41FA5}">
                      <a16:colId xmlns:a16="http://schemas.microsoft.com/office/drawing/2014/main" val="2194836361"/>
                    </a:ext>
                  </a:extLst>
                </a:gridCol>
                <a:gridCol w="3132348">
                  <a:extLst>
                    <a:ext uri="{9D8B030D-6E8A-4147-A177-3AD203B41FA5}">
                      <a16:colId xmlns:a16="http://schemas.microsoft.com/office/drawing/2014/main" val="492501575"/>
                    </a:ext>
                  </a:extLst>
                </a:gridCol>
              </a:tblGrid>
              <a:tr h="1035280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3600" noProof="0" dirty="0">
                          <a:latin typeface="Lato Light" panose="020F0302020204030203" pitchFamily="34" charset="0"/>
                          <a:ea typeface="Roboto Light" panose="02000000000000000000" pitchFamily="2" charset="0"/>
                        </a:rPr>
                        <a:t>Matriz de </a:t>
                      </a:r>
                      <a:r>
                        <a:rPr lang="es-MX" sz="3600" noProof="0" dirty="0" err="1">
                          <a:latin typeface="Lato Light" panose="020F0302020204030203" pitchFamily="34" charset="0"/>
                          <a:ea typeface="Roboto Light" panose="02000000000000000000" pitchFamily="2" charset="0"/>
                        </a:rPr>
                        <a:t>Canvas</a:t>
                      </a:r>
                      <a:endParaRPr lang="es-MX" sz="3600" noProof="0" dirty="0">
                        <a:latin typeface="Lato Light" panose="020F0302020204030203" pitchFamily="34" charset="0"/>
                        <a:ea typeface="Roboto Light" panose="02000000000000000000" pitchFamily="2" charset="0"/>
                      </a:endParaRPr>
                    </a:p>
                  </a:txBody>
                  <a:tcPr marL="44303" marR="44303" marT="22151" marB="2215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ES" sz="1100" dirty="0"/>
                    </a:p>
                  </a:txBody>
                  <a:tcPr marL="44303" marR="44303" marT="22151" marB="221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100"/>
                    </a:p>
                  </a:txBody>
                  <a:tcPr marL="44303" marR="44303" marT="22151" marB="221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ES" sz="1100" dirty="0"/>
                    </a:p>
                  </a:txBody>
                  <a:tcPr marL="44303" marR="44303" marT="22151" marB="221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060227"/>
                  </a:ext>
                </a:extLst>
              </a:tr>
              <a:tr h="588343"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es-MX" sz="1600" b="0" noProof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Etapa</a:t>
                      </a:r>
                    </a:p>
                  </a:txBody>
                  <a:tcPr marL="44303" marR="44303" marT="22151" marB="2215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es-MX" sz="1600" b="0" noProof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Problema del negocio y del cliente</a:t>
                      </a:r>
                    </a:p>
                  </a:txBody>
                  <a:tcPr marL="44303" marR="44303" marT="22151" marB="2215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es-MX" sz="1600" b="0" noProof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Tareas por realizar (Jobs </a:t>
                      </a:r>
                      <a:r>
                        <a:rPr lang="es-MX" sz="1600" b="0" noProof="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to</a:t>
                      </a:r>
                      <a:r>
                        <a:rPr lang="es-MX" sz="1600" b="0" noProof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be done)</a:t>
                      </a:r>
                    </a:p>
                  </a:txBody>
                  <a:tcPr marL="44303" marR="44303" marT="22151" marB="2215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es-MX" sz="1600" b="0" noProof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Valor para el negocio y el cliente</a:t>
                      </a:r>
                    </a:p>
                  </a:txBody>
                  <a:tcPr marL="44303" marR="44303" marT="22151" marB="2215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900"/>
                  </a:ext>
                </a:extLst>
              </a:tr>
              <a:tr h="2206385"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es-MX" sz="1600" b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Definir</a:t>
                      </a:r>
                    </a:p>
                    <a:p>
                      <a:pPr marL="72000" algn="l">
                        <a:buNone/>
                      </a:pPr>
                      <a:r>
                        <a:rPr lang="es-MX" sz="1600" b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“Encuéntralo”</a:t>
                      </a:r>
                    </a:p>
                  </a:txBody>
                  <a:tcPr marL="44303" marR="44303" marT="22151" marB="2215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es-MX" sz="1600" b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Etapa de análisis del problema u oportunidad</a:t>
                      </a:r>
                    </a:p>
                  </a:txBody>
                  <a:tcPr marL="44303" marR="44303" marT="22151" marB="22151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es-MX" sz="1600" b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¿Cuáles son las tareas que los usuarios finales desean realizar, junto con los atributos funcionales, emocionales y complementarios de esa tarea?</a:t>
                      </a:r>
                    </a:p>
                    <a:p>
                      <a:pPr marL="72000" algn="l">
                        <a:buNone/>
                      </a:pPr>
                      <a:r>
                        <a:rPr lang="es-MX" sz="1600" b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¿Por qué esta tarea es una buena opción para las capacidades de IA generativa?</a:t>
                      </a:r>
                    </a:p>
                  </a:txBody>
                  <a:tcPr marL="44303" marR="44303" marT="22151" marB="22151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es-MX" sz="1600" b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El valor de resolver ese problema</a:t>
                      </a:r>
                    </a:p>
                  </a:txBody>
                  <a:tcPr marL="44303" marR="44303" marT="22151" marB="22151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025089"/>
                  </a:ext>
                </a:extLst>
              </a:tr>
              <a:tr h="1397364"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es-MX" sz="1600" b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Diseñar</a:t>
                      </a:r>
                    </a:p>
                    <a:p>
                      <a:pPr marL="72000" algn="l">
                        <a:buNone/>
                      </a:pPr>
                      <a:r>
                        <a:rPr lang="es-MX" sz="1600" b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“Encapsúlalo”</a:t>
                      </a:r>
                    </a:p>
                  </a:txBody>
                  <a:tcPr marL="44303" marR="44303" marT="22151" marB="2215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es-MX" sz="1600" b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Gestión de datos y modelos</a:t>
                      </a:r>
                    </a:p>
                    <a:p>
                      <a:pPr marL="72000" algn="l">
                        <a:buNone/>
                      </a:pPr>
                      <a:endParaRPr lang="es-MX" sz="1600" b="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  <a:p>
                      <a:pPr marL="72000" algn="l">
                        <a:buNone/>
                      </a:pPr>
                      <a:r>
                        <a:rPr lang="es-MX" sz="1600" b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Desarrollo de una POC (Prueba de Concepto) o un MVP (Producto Mínimo Viable)</a:t>
                      </a:r>
                    </a:p>
                  </a:txBody>
                  <a:tcPr marL="44303" marR="44303" marT="22151" marB="22151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es-MX" sz="1600" b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Diseño e ingeniería de </a:t>
                      </a:r>
                      <a:r>
                        <a:rPr lang="es-MX" sz="1600" b="0" noProof="0" dirty="0" err="1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prompts</a:t>
                      </a:r>
                      <a:endParaRPr lang="es-MX" sz="1600" b="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  <a:p>
                      <a:pPr marL="72000" algn="l">
                        <a:buNone/>
                      </a:pPr>
                      <a:endParaRPr lang="es-MX" sz="1600" b="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  <a:p>
                      <a:pPr marL="72000" algn="l">
                        <a:buNone/>
                      </a:pPr>
                      <a:r>
                        <a:rPr lang="es-MX" sz="1600" b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Los modelos de IA generativa se consultan mediante </a:t>
                      </a:r>
                      <a:r>
                        <a:rPr lang="es-MX" sz="1600" b="0" i="1" noProof="0" dirty="0" err="1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prompts</a:t>
                      </a:r>
                      <a:r>
                        <a:rPr lang="es-MX" sz="1600" b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y contexto.</a:t>
                      </a:r>
                    </a:p>
                  </a:txBody>
                  <a:tcPr marL="44303" marR="44303" marT="22151" marB="22151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es-MX" sz="1600" b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Prototipado y soluciones rápidas</a:t>
                      </a:r>
                    </a:p>
                    <a:p>
                      <a:pPr marL="72000" algn="l">
                        <a:buNone/>
                      </a:pPr>
                      <a:endParaRPr lang="es-MX" sz="1600" b="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  <a:p>
                      <a:pPr marL="72000" algn="l">
                        <a:buNone/>
                      </a:pPr>
                      <a:r>
                        <a:rPr lang="es-MX" sz="1600" b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¿Cuál es tu enfoque para construir un prototipo rápido y funcional?</a:t>
                      </a:r>
                    </a:p>
                  </a:txBody>
                  <a:tcPr marL="44303" marR="44303" marT="22151" marB="22151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07197"/>
                  </a:ext>
                </a:extLst>
              </a:tr>
              <a:tr h="1397364"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es-MX" sz="1600" b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Implementar</a:t>
                      </a:r>
                    </a:p>
                    <a:p>
                      <a:pPr marL="72000" algn="l">
                        <a:buNone/>
                      </a:pPr>
                      <a:r>
                        <a:rPr lang="es-MX" sz="1600" b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“Escálalo”</a:t>
                      </a:r>
                    </a:p>
                  </a:txBody>
                  <a:tcPr marL="44303" marR="44303" marT="22151" marB="2215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es-MX" sz="1600" b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Pruebas y escalamiento</a:t>
                      </a:r>
                    </a:p>
                    <a:p>
                      <a:pPr marL="72000" algn="l">
                        <a:buNone/>
                      </a:pPr>
                      <a:endParaRPr lang="es-MX" sz="1600" b="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  <a:p>
                      <a:pPr marL="72000" algn="l">
                        <a:buNone/>
                      </a:pPr>
                      <a:r>
                        <a:rPr lang="es-MX" sz="1600" b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Producción y escalamiento de las iniciativas</a:t>
                      </a:r>
                    </a:p>
                  </a:txBody>
                  <a:tcPr marL="44303" marR="44303" marT="22151" marB="22151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es-MX" sz="1600" b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Gestión del cambio</a:t>
                      </a:r>
                    </a:p>
                    <a:p>
                      <a:pPr marL="72000" algn="l">
                        <a:buNone/>
                      </a:pPr>
                      <a:endParaRPr lang="es-MX" sz="1600" b="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  <a:p>
                      <a:pPr marL="72000" algn="l">
                        <a:buNone/>
                      </a:pPr>
                      <a:r>
                        <a:rPr lang="es-MX" sz="1600" b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Preguntas relacionadas con aspectos humanos y organizacionales</a:t>
                      </a:r>
                    </a:p>
                  </a:txBody>
                  <a:tcPr marL="44303" marR="44303" marT="22151" marB="22151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es-MX" sz="1600" b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Mitigación de riesgos</a:t>
                      </a:r>
                    </a:p>
                    <a:p>
                      <a:pPr marL="72000" algn="l">
                        <a:buNone/>
                      </a:pPr>
                      <a:endParaRPr lang="es-MX" sz="1600" b="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  <a:p>
                      <a:pPr marL="72000" algn="l">
                        <a:buNone/>
                      </a:pPr>
                      <a:r>
                        <a:rPr lang="es-MX" sz="1600" b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¿Cómo logras obtener la aceptación de los interesados (</a:t>
                      </a:r>
                      <a:r>
                        <a:rPr lang="es-MX" sz="1600" b="0" i="1" noProof="0" dirty="0" err="1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stakeholders</a:t>
                      </a:r>
                      <a:r>
                        <a:rPr lang="es-MX" sz="1600" b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)?</a:t>
                      </a:r>
                    </a:p>
                  </a:txBody>
                  <a:tcPr marL="44303" marR="44303" marT="22151" marB="22151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798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459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7392B-D536-081D-C739-03324F4FE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63AA18-9323-1C31-3DD3-56729B109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#</a:t>
            </a:r>
            <a:fld id="{67DDEA5E-EAF7-8246-8A62-7FF7613ECEAE}" type="slidenum">
              <a:rPr lang="en-US" smtClean="0">
                <a:ea typeface="Roboto Thin" panose="02000000000000000000" pitchFamily="2" charset="0"/>
                <a:cs typeface="Roboto Thin" panose="02000000000000000000" pitchFamily="2" charset="0"/>
              </a:rPr>
              <a:pPr/>
              <a:t>12</a:t>
            </a:fld>
            <a:endParaRPr lang="en-US" dirty="0"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09EDC1D-BFD4-0B7E-2CC9-589C5FBEC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412" y="479153"/>
            <a:ext cx="9176777" cy="611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64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FB5AB-BE14-F812-49B3-EB46FD124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EB91C9-16D6-465F-054B-61CA22BB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#</a:t>
            </a:r>
            <a:fld id="{67DDEA5E-EAF7-8246-8A62-7FF7613ECEAE}" type="slidenum">
              <a:rPr lang="en-US" smtClean="0">
                <a:ea typeface="Roboto Thin" panose="02000000000000000000" pitchFamily="2" charset="0"/>
                <a:cs typeface="Roboto Thin" panose="02000000000000000000" pitchFamily="2" charset="0"/>
              </a:rPr>
              <a:pPr/>
              <a:t>13</a:t>
            </a:fld>
            <a:endParaRPr lang="en-US" dirty="0"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0A745AA-29ED-B53D-61DB-321A0AC70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455376"/>
              </p:ext>
            </p:extLst>
          </p:nvPr>
        </p:nvGraphicFramePr>
        <p:xfrm>
          <a:off x="1108212" y="826256"/>
          <a:ext cx="10585176" cy="6554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294">
                  <a:extLst>
                    <a:ext uri="{9D8B030D-6E8A-4147-A177-3AD203B41FA5}">
                      <a16:colId xmlns:a16="http://schemas.microsoft.com/office/drawing/2014/main" val="3476017544"/>
                    </a:ext>
                  </a:extLst>
                </a:gridCol>
                <a:gridCol w="2646294">
                  <a:extLst>
                    <a:ext uri="{9D8B030D-6E8A-4147-A177-3AD203B41FA5}">
                      <a16:colId xmlns:a16="http://schemas.microsoft.com/office/drawing/2014/main" val="2437513265"/>
                    </a:ext>
                  </a:extLst>
                </a:gridCol>
                <a:gridCol w="2646294">
                  <a:extLst>
                    <a:ext uri="{9D8B030D-6E8A-4147-A177-3AD203B41FA5}">
                      <a16:colId xmlns:a16="http://schemas.microsoft.com/office/drawing/2014/main" val="2230337864"/>
                    </a:ext>
                  </a:extLst>
                </a:gridCol>
                <a:gridCol w="2646294">
                  <a:extLst>
                    <a:ext uri="{9D8B030D-6E8A-4147-A177-3AD203B41FA5}">
                      <a16:colId xmlns:a16="http://schemas.microsoft.com/office/drawing/2014/main" val="2781288401"/>
                    </a:ext>
                  </a:extLst>
                </a:gridCol>
              </a:tblGrid>
              <a:tr h="613207">
                <a:tc gridSpan="4">
                  <a:txBody>
                    <a:bodyPr/>
                    <a:lstStyle/>
                    <a:p>
                      <a:pPr algn="ctr"/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Lato Light" panose="020F0302020204030203" pitchFamily="34" charset="0"/>
                          <a:ea typeface="Roboto Light" panose="02000000000000000000" pitchFamily="2" charset="0"/>
                        </a:rPr>
                        <a:t>ENFOQUE DE SIETE PASOS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349774"/>
                  </a:ext>
                </a:extLst>
              </a:tr>
              <a:tr h="1022012">
                <a:tc gridSpan="2">
                  <a:txBody>
                    <a:bodyPr/>
                    <a:lstStyle/>
                    <a:p>
                      <a:pPr marL="72000">
                        <a:buNone/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Problema de Negocio</a:t>
                      </a:r>
                    </a:p>
                    <a:p>
                      <a:pPr marL="72000">
                        <a:buNone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¿Cuál es el problema de negocio que se busca resolver con la aplicación de la IA y por qué es un problema importante?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MX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72000">
                        <a:buNone/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Valor del Negocio</a:t>
                      </a:r>
                    </a:p>
                    <a:p>
                      <a:pPr marL="72000">
                        <a:buNone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¿Cuál es el valor comercial anticipado que puede generar la iniciativa y cuál es una estimación rápida y cuantitativa de ese valor?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997527"/>
                  </a:ext>
                </a:extLst>
              </a:tr>
              <a:tr h="2459572">
                <a:tc>
                  <a:txBody>
                    <a:bodyPr/>
                    <a:lstStyle/>
                    <a:p>
                      <a:pPr marL="72000">
                        <a:buNone/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Función Objetivo</a:t>
                      </a:r>
                    </a:p>
                    <a:p>
                      <a:pPr marL="72000">
                        <a:buNone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¿Cuál es la variable dependiente que se optimizará y cuáles son las características que se usarán para predecir dicha variable dependiente?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>
                        <a:buNone/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Enfoque de Modelado</a:t>
                      </a:r>
                    </a:p>
                    <a:p>
                      <a:pPr marL="72000">
                        <a:buNone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¿Qué tipo de enfoque de aprendizaje automático (ML) se ajusta mejor al problema de negocio y qué algoritmos o herramientas deben aplicarse?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>
                        <a:buNone/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Entrenamiento del Modelo</a:t>
                      </a:r>
                    </a:p>
                    <a:p>
                      <a:pPr marL="72000">
                        <a:buNone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¿Cómo se mejorará el modelo mediante la retroalimentación de los aprendizajes? ¿Cómo se instrumentarán las decisiones y cómo se difundirán los resultados?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>
                        <a:buNone/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Valor para el Cliente</a:t>
                      </a:r>
                    </a:p>
                    <a:p>
                      <a:pPr marL="72000">
                        <a:buNone/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¿Cuál es la propuesta de valor de la iniciativa para los clientes y cómo mejorará su experiencia respecto al estado actual?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210050"/>
                  </a:ext>
                </a:extLst>
              </a:tr>
              <a:tr h="2433137">
                <a:tc gridSpan="4">
                  <a:txBody>
                    <a:bodyPr/>
                    <a:lstStyle/>
                    <a:p>
                      <a:pPr marL="72000">
                        <a:buNone/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Estrategia de Datos</a:t>
                      </a:r>
                    </a:p>
                    <a:p>
                      <a:pPr marL="72000">
                        <a:buNone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¿Cuáles son las entidades principales de datos y sus variables descriptivas? ¿Cuáles son las fuentes primarias y secundarias de datos? ¿De dónde provienen y con qué frecuencia se recolectarán? ¿Qué datos se procesan por lotes y cuáles en tiempo real? ¿Cómo se instrumentarán los datos? ¿Qué técnicas de ingeniería y preprocesamiento de datos se requerirán? ¿Qué medidas de protección de datos existen? ¿Cómo se gobernarán la privacidad, el consentimiento, la transparencia algorítmica y la equidad?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E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E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E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9582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446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93C42-A726-5106-4499-47CE1E453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561B85-3AA8-951C-7625-F36B4297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#</a:t>
            </a:r>
            <a:fld id="{67DDEA5E-EAF7-8246-8A62-7FF7613ECEAE}" type="slidenum">
              <a:rPr lang="en-US" smtClean="0">
                <a:ea typeface="Roboto Thin" panose="02000000000000000000" pitchFamily="2" charset="0"/>
                <a:cs typeface="Roboto Thin" panose="02000000000000000000" pitchFamily="2" charset="0"/>
              </a:rPr>
              <a:pPr/>
              <a:t>14</a:t>
            </a:fld>
            <a:endParaRPr lang="en-US" dirty="0"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A8DAE7-13CB-06F3-014B-D1A089667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865" y="1150154"/>
            <a:ext cx="9485869" cy="547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34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09ECC-9935-22E3-9576-248093553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13B960-4FCC-344E-AC1E-2F0DB376D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EDD1C71F-2D1E-3310-10E6-42FCECD16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456" y="1875993"/>
            <a:ext cx="7056784" cy="14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37" tIns="62467" rIns="124937" bIns="62467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8800" b="1" dirty="0">
                <a:latin typeface="Rockeby Cd Bold" pitchFamily="2" charset="77"/>
                <a:cs typeface="Stajn Pro Medium"/>
              </a:rPr>
              <a:t>01 &gt;</a:t>
            </a:r>
          </a:p>
        </p:txBody>
      </p:sp>
      <p:sp>
        <p:nvSpPr>
          <p:cNvPr id="9" name="CuadroTexto 21">
            <a:extLst>
              <a:ext uri="{FF2B5EF4-FFF2-40B4-BE49-F238E27FC236}">
                <a16:creationId xmlns:a16="http://schemas.microsoft.com/office/drawing/2014/main" id="{B0CDE54F-87A8-90F4-083F-11823EE22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728" y="2097278"/>
            <a:ext cx="5472608" cy="145704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defTabSz="261895" eaLnBrk="1" hangingPunct="1">
              <a:spcAft>
                <a:spcPts val="800"/>
              </a:spcAft>
              <a:buSzPct val="100000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 2015 la organización cambió su ADN para convertirse en una empresa de entretenimiento global comparable con Netflix, Google o Apple.</a:t>
            </a:r>
            <a:endParaRPr lang="es-ES_tradnl" sz="2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BCC51AA9-36C6-9C93-16E9-AB5A0ECEE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7972" y="885125"/>
            <a:ext cx="13897544" cy="67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37" tIns="62467" rIns="124937" bIns="6246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s-ES" sz="4800" b="1" dirty="0">
                <a:latin typeface="Rockeby Cd Bold" pitchFamily="2" charset="77"/>
                <a:cs typeface="Stajn Pro Medium"/>
              </a:rPr>
              <a:t>FC Barcelona - más que un club, más que datos</a:t>
            </a:r>
            <a:endParaRPr lang="es-ES_tradnl" sz="4800" b="1" dirty="0">
              <a:latin typeface="Rockeby Cd Bold" pitchFamily="2" charset="77"/>
              <a:cs typeface="Stajn Pro Medium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F77E755-8DCA-3140-5DBE-6F2C4A144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947" y="1870414"/>
            <a:ext cx="3284422" cy="58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69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1AB58-7990-C607-E5A6-4DD8FCCBC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418AD3-421A-43C0-369D-34AB3BD1F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1EF0FFC2-36E7-D533-8F5D-96DBF678E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456" y="1875993"/>
            <a:ext cx="7056784" cy="14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37" tIns="62467" rIns="124937" bIns="62467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8800" b="1" dirty="0">
                <a:latin typeface="Rockeby Cd Bold" pitchFamily="2" charset="77"/>
                <a:cs typeface="Stajn Pro Medium"/>
              </a:rPr>
              <a:t>01 &gt;</a:t>
            </a:r>
          </a:p>
        </p:txBody>
      </p:sp>
      <p:sp>
        <p:nvSpPr>
          <p:cNvPr id="9" name="CuadroTexto 21">
            <a:extLst>
              <a:ext uri="{FF2B5EF4-FFF2-40B4-BE49-F238E27FC236}">
                <a16:creationId xmlns:a16="http://schemas.microsoft.com/office/drawing/2014/main" id="{A77CF026-8D51-4710-57E2-5F8FFDC0B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728" y="2097278"/>
            <a:ext cx="5472608" cy="145704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defTabSz="261895" eaLnBrk="1" hangingPunct="1">
              <a:spcAft>
                <a:spcPts val="800"/>
              </a:spcAft>
              <a:buSzPct val="100000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 2015 la organización cambió su ADN para convertirse en una empresa de entretenimiento global comparable con Netflix, Google o Apple.</a:t>
            </a:r>
            <a:endParaRPr lang="es-ES_tradnl" sz="2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64BFE287-168B-419A-0A2E-EB4508C6D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456" y="3886200"/>
            <a:ext cx="7056784" cy="14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37" tIns="62467" rIns="124937" bIns="62467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8800" b="1" dirty="0">
                <a:latin typeface="Rockeby Cd Bold" pitchFamily="2" charset="77"/>
                <a:cs typeface="Stajn Pro Medium"/>
              </a:rPr>
              <a:t>02 &gt;</a:t>
            </a:r>
          </a:p>
        </p:txBody>
      </p:sp>
      <p:sp>
        <p:nvSpPr>
          <p:cNvPr id="13" name="CuadroTexto 21">
            <a:extLst>
              <a:ext uri="{FF2B5EF4-FFF2-40B4-BE49-F238E27FC236}">
                <a16:creationId xmlns:a16="http://schemas.microsoft.com/office/drawing/2014/main" id="{BA36E5F6-F92D-97A4-BB52-9F851A193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728" y="3742184"/>
            <a:ext cx="5472608" cy="2134152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defTabSz="261895" eaLnBrk="1" hangingPunct="1">
              <a:buSzPct val="100000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Objetivos planteados:</a:t>
            </a:r>
          </a:p>
          <a:p>
            <a:pPr marL="324000" indent="-342900" defTabSz="261895" eaLnBrk="1" hangingPunct="1">
              <a:buSzPct val="100000"/>
              <a:buFont typeface="System Font Regular"/>
              <a:buChar char="»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Excelencia deportiva</a:t>
            </a:r>
          </a:p>
          <a:p>
            <a:pPr marL="324000" indent="-342900" defTabSz="261895" eaLnBrk="1" hangingPunct="1">
              <a:buSzPct val="100000"/>
              <a:buFont typeface="System Font Regular"/>
              <a:buChar char="»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Implicación social</a:t>
            </a:r>
          </a:p>
          <a:p>
            <a:pPr marL="324000" indent="-342900" defTabSz="261895" eaLnBrk="1" hangingPunct="1">
              <a:buSzPct val="100000"/>
              <a:buFont typeface="System Font Regular"/>
              <a:buChar char="»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Patrimonio (Barça)</a:t>
            </a:r>
          </a:p>
          <a:p>
            <a:pPr marL="324000" indent="-342900" defTabSz="261895" eaLnBrk="1" hangingPunct="1">
              <a:buSzPct val="100000"/>
              <a:buFont typeface="System Font Regular"/>
              <a:buChar char="»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Marca global</a:t>
            </a:r>
          </a:p>
          <a:p>
            <a:pPr marL="324000" indent="-342900" defTabSz="261895" eaLnBrk="1" hangingPunct="1">
              <a:buSzPct val="100000"/>
              <a:buFont typeface="System Font Regular"/>
              <a:buChar char="»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Sostenibilidad financiera</a:t>
            </a:r>
            <a:endParaRPr lang="es-ES_tradnl" sz="2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AE8A6B73-D139-D192-37A7-2D2623491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7972" y="885125"/>
            <a:ext cx="13897544" cy="67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37" tIns="62467" rIns="124937" bIns="6246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s-ES" sz="4800" b="1" dirty="0">
                <a:latin typeface="Rockeby Cd Bold" pitchFamily="2" charset="77"/>
                <a:cs typeface="Stajn Pro Medium"/>
              </a:rPr>
              <a:t>FC Barcelona - más que un club, más que datos</a:t>
            </a:r>
            <a:endParaRPr lang="es-ES_tradnl" sz="4800" b="1" dirty="0">
              <a:latin typeface="Rockeby Cd Bold" pitchFamily="2" charset="77"/>
              <a:cs typeface="Stajn Pro Medium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D8851BC-378A-ECBD-A8B7-46DD6EBBA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947" y="1870414"/>
            <a:ext cx="3284422" cy="58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6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6DA71-19A3-7063-4892-BD2AF55EC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57DDE-A67E-438D-2CE5-0B63E339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06F50B1-3EE4-EB25-5E6B-C71098D7C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456" y="1875993"/>
            <a:ext cx="7056784" cy="14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37" tIns="62467" rIns="124937" bIns="62467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8800" b="1" dirty="0">
                <a:latin typeface="Rockeby Cd Bold" pitchFamily="2" charset="77"/>
                <a:cs typeface="Stajn Pro Medium"/>
              </a:rPr>
              <a:t>01 &gt;</a:t>
            </a:r>
          </a:p>
        </p:txBody>
      </p:sp>
      <p:sp>
        <p:nvSpPr>
          <p:cNvPr id="9" name="CuadroTexto 21">
            <a:extLst>
              <a:ext uri="{FF2B5EF4-FFF2-40B4-BE49-F238E27FC236}">
                <a16:creationId xmlns:a16="http://schemas.microsoft.com/office/drawing/2014/main" id="{F4984E06-3446-634E-7EEC-837AA2180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728" y="2097278"/>
            <a:ext cx="5472608" cy="145704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defTabSz="261895" eaLnBrk="1" hangingPunct="1">
              <a:spcAft>
                <a:spcPts val="800"/>
              </a:spcAft>
              <a:buSzPct val="100000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 2015 la organización cambió su ADN para convertirse en una empresa de entretenimiento global comparable con Netflix, Google o Apple.</a:t>
            </a:r>
            <a:endParaRPr lang="es-ES_tradnl" sz="2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4A579A9E-DACF-1FD6-B92C-40A6160D1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456" y="3886200"/>
            <a:ext cx="7056784" cy="14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37" tIns="62467" rIns="124937" bIns="62467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8800" b="1" dirty="0">
                <a:latin typeface="Rockeby Cd Bold" pitchFamily="2" charset="77"/>
                <a:cs typeface="Stajn Pro Medium"/>
              </a:rPr>
              <a:t>02 &gt;</a:t>
            </a:r>
          </a:p>
        </p:txBody>
      </p:sp>
      <p:sp>
        <p:nvSpPr>
          <p:cNvPr id="13" name="CuadroTexto 21">
            <a:extLst>
              <a:ext uri="{FF2B5EF4-FFF2-40B4-BE49-F238E27FC236}">
                <a16:creationId xmlns:a16="http://schemas.microsoft.com/office/drawing/2014/main" id="{18BA4C1E-85D1-CDB9-B85F-1ED52A38E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728" y="3742184"/>
            <a:ext cx="5472608" cy="2134152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defTabSz="261895" eaLnBrk="1" hangingPunct="1">
              <a:buSzPct val="100000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Objetivos planteados:</a:t>
            </a:r>
          </a:p>
          <a:p>
            <a:pPr marL="324000" indent="-342900" defTabSz="261895" eaLnBrk="1" hangingPunct="1">
              <a:buSzPct val="100000"/>
              <a:buFont typeface="System Font Regular"/>
              <a:buChar char="»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Excelencia deportiva</a:t>
            </a:r>
          </a:p>
          <a:p>
            <a:pPr marL="324000" indent="-342900" defTabSz="261895" eaLnBrk="1" hangingPunct="1">
              <a:buSzPct val="100000"/>
              <a:buFont typeface="System Font Regular"/>
              <a:buChar char="»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Implicación social</a:t>
            </a:r>
          </a:p>
          <a:p>
            <a:pPr marL="324000" indent="-342900" defTabSz="261895" eaLnBrk="1" hangingPunct="1">
              <a:buSzPct val="100000"/>
              <a:buFont typeface="System Font Regular"/>
              <a:buChar char="»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Patrimonio (Barça)</a:t>
            </a:r>
          </a:p>
          <a:p>
            <a:pPr marL="324000" indent="-342900" defTabSz="261895" eaLnBrk="1" hangingPunct="1">
              <a:buSzPct val="100000"/>
              <a:buFont typeface="System Font Regular"/>
              <a:buChar char="»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Marca global</a:t>
            </a:r>
          </a:p>
          <a:p>
            <a:pPr marL="324000" indent="-342900" defTabSz="261895" eaLnBrk="1" hangingPunct="1">
              <a:buSzPct val="100000"/>
              <a:buFont typeface="System Font Regular"/>
              <a:buChar char="»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Sostenibilidad financiera</a:t>
            </a:r>
            <a:endParaRPr lang="es-ES_tradnl" sz="2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1491755A-BE69-14C2-990A-BDC695CD2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7972" y="885125"/>
            <a:ext cx="13897544" cy="67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37" tIns="62467" rIns="124937" bIns="6246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s-ES" sz="4800" b="1" dirty="0">
                <a:latin typeface="Rockeby Cd Bold" pitchFamily="2" charset="77"/>
                <a:cs typeface="Stajn Pro Medium"/>
              </a:rPr>
              <a:t>FC Barcelona - más que un club, más que datos</a:t>
            </a:r>
            <a:endParaRPr lang="es-ES_tradnl" sz="4800" b="1" dirty="0">
              <a:latin typeface="Rockeby Cd Bold" pitchFamily="2" charset="77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514EAB3-5F61-FF35-6250-2019E2244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456" y="5758408"/>
            <a:ext cx="7056784" cy="14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37" tIns="62467" rIns="124937" bIns="62467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8800" b="1" dirty="0">
                <a:latin typeface="Rockeby Cd Bold" pitchFamily="2" charset="77"/>
                <a:cs typeface="Stajn Pro Medium"/>
              </a:rPr>
              <a:t>03 &gt;</a:t>
            </a:r>
          </a:p>
        </p:txBody>
      </p:sp>
      <p:sp>
        <p:nvSpPr>
          <p:cNvPr id="6" name="CuadroTexto 21">
            <a:extLst>
              <a:ext uri="{FF2B5EF4-FFF2-40B4-BE49-F238E27FC236}">
                <a16:creationId xmlns:a16="http://schemas.microsoft.com/office/drawing/2014/main" id="{09DFB680-0C03-58ED-752C-9914BF435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728" y="6190456"/>
            <a:ext cx="5472608" cy="77993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defTabSz="261895" eaLnBrk="1" hangingPunct="1">
              <a:spcAft>
                <a:spcPts val="800"/>
              </a:spcAft>
              <a:buSzPct val="100000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Cada área trabajaba por su cuenta: marketing, deportes, fundación, tiendas.</a:t>
            </a:r>
            <a:endParaRPr lang="es-ES_tradnl" sz="2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26D72AB-6D16-1BD6-29A5-1AA3B3897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947" y="1870414"/>
            <a:ext cx="3284422" cy="58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90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498AE-625E-FCC1-040E-10D39A0E5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7F213C-3772-3FB1-2BE0-CAF8A545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10F414C0-5CA3-9A43-B8D1-6FC9DE6F1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456" y="1875993"/>
            <a:ext cx="7056784" cy="14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37" tIns="62467" rIns="124937" bIns="62467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8800" b="1" dirty="0">
                <a:latin typeface="Rockeby Cd Bold" pitchFamily="2" charset="77"/>
                <a:cs typeface="Stajn Pro Medium"/>
              </a:rPr>
              <a:t>04 &gt;</a:t>
            </a:r>
          </a:p>
        </p:txBody>
      </p:sp>
      <p:sp>
        <p:nvSpPr>
          <p:cNvPr id="9" name="CuadroTexto 21">
            <a:extLst>
              <a:ext uri="{FF2B5EF4-FFF2-40B4-BE49-F238E27FC236}">
                <a16:creationId xmlns:a16="http://schemas.microsoft.com/office/drawing/2014/main" id="{A2503C22-63F9-B0B2-42E0-AAA21B869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728" y="2266555"/>
            <a:ext cx="5472608" cy="111848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defTabSz="261895" eaLnBrk="1" hangingPunct="1">
              <a:spcAft>
                <a:spcPts val="800"/>
              </a:spcAft>
              <a:buSzPct val="100000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Empezaron a construir su Data </a:t>
            </a:r>
            <a:r>
              <a:rPr lang="es-ES" sz="22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Warehouse</a:t>
            </a: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integrando más de 70 fuentes de información.</a:t>
            </a:r>
            <a:endParaRPr lang="es-ES_tradnl" sz="2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0EEB3619-5670-F965-CA03-3835E112A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7972" y="885125"/>
            <a:ext cx="13897544" cy="67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37" tIns="62467" rIns="124937" bIns="6246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s-ES" sz="4800" b="1" dirty="0">
                <a:latin typeface="Rockeby Cd Bold" pitchFamily="2" charset="77"/>
                <a:cs typeface="Stajn Pro Medium"/>
              </a:rPr>
              <a:t>FC Barcelona - más que un club, más que datos</a:t>
            </a:r>
            <a:endParaRPr lang="es-ES_tradnl" sz="4800" b="1" dirty="0">
              <a:latin typeface="Rockeby Cd Bold" pitchFamily="2" charset="77"/>
              <a:cs typeface="Stajn Pro Medium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4562561-15BC-7F7B-422F-BED1D67D8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947" y="1870414"/>
            <a:ext cx="3284422" cy="58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82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BAA39-85C8-B76D-2EEA-062087BB6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27F4C0-4AEA-DD4A-7AE0-3269C4799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B1FDEE4-20E3-215A-381B-26E67A90E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456" y="1875993"/>
            <a:ext cx="7056784" cy="14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37" tIns="62467" rIns="124937" bIns="62467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8800" b="1" dirty="0">
                <a:latin typeface="Rockeby Cd Bold" pitchFamily="2" charset="77"/>
                <a:cs typeface="Stajn Pro Medium"/>
              </a:rPr>
              <a:t>04 &gt;</a:t>
            </a:r>
          </a:p>
        </p:txBody>
      </p:sp>
      <p:sp>
        <p:nvSpPr>
          <p:cNvPr id="9" name="CuadroTexto 21">
            <a:extLst>
              <a:ext uri="{FF2B5EF4-FFF2-40B4-BE49-F238E27FC236}">
                <a16:creationId xmlns:a16="http://schemas.microsoft.com/office/drawing/2014/main" id="{1FAD8577-EDCA-51B8-EF4B-B79A6B014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728" y="2266555"/>
            <a:ext cx="5472608" cy="111848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defTabSz="261895" eaLnBrk="1" hangingPunct="1">
              <a:spcAft>
                <a:spcPts val="800"/>
              </a:spcAft>
              <a:buSzPct val="100000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Empezaron a construir su Data </a:t>
            </a:r>
            <a:r>
              <a:rPr lang="es-ES" sz="22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Warehouse</a:t>
            </a: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integrando más de 70 fuentes de información.</a:t>
            </a:r>
            <a:endParaRPr lang="es-ES_tradnl" sz="2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473B3F00-9286-6026-83DC-CD88E5740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456" y="3886200"/>
            <a:ext cx="7056784" cy="14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37" tIns="62467" rIns="124937" bIns="62467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8800" b="1" dirty="0">
                <a:latin typeface="Rockeby Cd Bold" pitchFamily="2" charset="77"/>
                <a:cs typeface="Stajn Pro Medium"/>
              </a:rPr>
              <a:t>05 &gt;</a:t>
            </a:r>
          </a:p>
        </p:txBody>
      </p:sp>
      <p:sp>
        <p:nvSpPr>
          <p:cNvPr id="13" name="CuadroTexto 21">
            <a:extLst>
              <a:ext uri="{FF2B5EF4-FFF2-40B4-BE49-F238E27FC236}">
                <a16:creationId xmlns:a16="http://schemas.microsoft.com/office/drawing/2014/main" id="{3DE94C94-CDD6-EF35-B9A0-183B3B400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728" y="3572907"/>
            <a:ext cx="5472608" cy="247270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defTabSz="261895" eaLnBrk="1" hangingPunct="1">
              <a:buSzPct val="100000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Instalaron:</a:t>
            </a:r>
          </a:p>
          <a:p>
            <a:pPr marL="324000" indent="-342900" defTabSz="261895" eaLnBrk="1" hangingPunct="1">
              <a:buSzPct val="100000"/>
              <a:buFont typeface="System Font Regular"/>
              <a:buChar char="»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GPS que medían 20,000 datos por segundo de cada jugador</a:t>
            </a:r>
          </a:p>
          <a:p>
            <a:pPr marL="324000" indent="-342900" defTabSz="261895" eaLnBrk="1" hangingPunct="1">
              <a:buSzPct val="100000"/>
              <a:buFont typeface="System Font Regular"/>
              <a:buChar char="»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Registros del museo, tiendas, redes sociales y taquillas.</a:t>
            </a:r>
          </a:p>
          <a:p>
            <a:pPr marL="324000" indent="-342900" defTabSz="261895" eaLnBrk="1" hangingPunct="1">
              <a:buSzPct val="100000"/>
              <a:buFont typeface="System Font Regular"/>
              <a:buChar char="»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Instalaron wifi para 100,000 personas en su estadio</a:t>
            </a:r>
            <a:endParaRPr lang="es-ES_tradnl" sz="2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F1D4F2EC-39C3-2578-DC0B-71A662BD4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7972" y="885125"/>
            <a:ext cx="13897544" cy="67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37" tIns="62467" rIns="124937" bIns="6246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s-ES" sz="4800" b="1" dirty="0">
                <a:latin typeface="Rockeby Cd Bold" pitchFamily="2" charset="77"/>
                <a:cs typeface="Stajn Pro Medium"/>
              </a:rPr>
              <a:t>FC Barcelona - más que un club, más que datos</a:t>
            </a:r>
            <a:endParaRPr lang="es-ES_tradnl" sz="4800" b="1" dirty="0">
              <a:latin typeface="Rockeby Cd Bold" pitchFamily="2" charset="77"/>
              <a:cs typeface="Stajn Pro Medium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BFD2FE7-EB70-6A43-EEC2-83E3812F7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947" y="1870414"/>
            <a:ext cx="3284422" cy="58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81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A578F-178A-7E26-5CFD-052CB990C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9">
            <a:extLst>
              <a:ext uri="{FF2B5EF4-FFF2-40B4-BE49-F238E27FC236}">
                <a16:creationId xmlns:a16="http://schemas.microsoft.com/office/drawing/2014/main" id="{EB41C319-CBFE-9FD1-7371-F9E7269103C2}"/>
              </a:ext>
            </a:extLst>
          </p:cNvPr>
          <p:cNvSpPr/>
          <p:nvPr/>
        </p:nvSpPr>
        <p:spPr>
          <a:xfrm rot="21387742">
            <a:off x="7674823" y="-557864"/>
            <a:ext cx="6776469" cy="88281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F81E305C-C4E1-14FC-4C61-F658FE0D8817}"/>
              </a:ext>
            </a:extLst>
          </p:cNvPr>
          <p:cNvSpPr/>
          <p:nvPr/>
        </p:nvSpPr>
        <p:spPr>
          <a:xfrm rot="296083">
            <a:off x="7488023" y="-248491"/>
            <a:ext cx="6776469" cy="88281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FD0D1-6B14-50E5-2091-1C0BC186B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uadroTexto 21">
            <a:extLst>
              <a:ext uri="{FF2B5EF4-FFF2-40B4-BE49-F238E27FC236}">
                <a16:creationId xmlns:a16="http://schemas.microsoft.com/office/drawing/2014/main" id="{5E6E84D5-CF99-3877-61F6-74484DFFC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200" y="2726791"/>
            <a:ext cx="6696744" cy="231881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defTabSz="261895" eaLnBrk="1" hangingPunct="1">
              <a:lnSpc>
                <a:spcPct val="80000"/>
              </a:lnSpc>
              <a:spcAft>
                <a:spcPts val="1800"/>
              </a:spcAft>
              <a:buSzPct val="100000"/>
              <a:defRPr/>
            </a:pPr>
            <a:r>
              <a:rPr lang="es-ES_tradnl" sz="6000" i="1" dirty="0">
                <a:latin typeface="Playfair Display" pitchFamily="2" charset="77"/>
                <a:ea typeface="Roboto Thin" panose="02000000000000000000" pitchFamily="2" charset="0"/>
                <a:cs typeface="Roboto Thin" panose="02000000000000000000" pitchFamily="2" charset="0"/>
              </a:rPr>
              <a:t>“Invertir sin información cuesta demasiado caro”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8863F52-180E-B261-87D3-78166B180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122" y="1571410"/>
            <a:ext cx="7510755" cy="462958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D0E7AC0-11EE-3074-7704-2B52FF06037D}"/>
              </a:ext>
            </a:extLst>
          </p:cNvPr>
          <p:cNvSpPr txBox="1">
            <a:spLocks/>
          </p:cNvSpPr>
          <p:nvPr/>
        </p:nvSpPr>
        <p:spPr>
          <a:xfrm>
            <a:off x="966869" y="5045609"/>
            <a:ext cx="6591354" cy="1224136"/>
          </a:xfrm>
          <a:prstGeom prst="rect">
            <a:avLst/>
          </a:prstGeom>
          <a:noFill/>
        </p:spPr>
        <p:txBody>
          <a:bodyPr lIns="91435" tIns="288000" rIns="91435" bIns="45717" anchor="ctr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Las empresas que no analizan sus datos están tomando decisiones basadas </a:t>
            </a:r>
          </a:p>
          <a:p>
            <a:pPr algn="l"/>
            <a:r>
              <a:rPr lang="es-ES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 intuición, no en evidencia</a:t>
            </a:r>
            <a:r>
              <a:rPr lang="es-ES" sz="3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s-ES_tradnl" sz="3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430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A8D7660-1750-0C48-B48A-9FC924C52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855" y="-123807"/>
            <a:ext cx="13403311" cy="8020014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53C1AEBC-1FAE-B143-9B95-12ED6728E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064" y="570983"/>
            <a:ext cx="11203472" cy="159421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15756" tIns="57877" rIns="115756" bIns="57877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9600" dirty="0">
                <a:solidFill>
                  <a:schemeClr val="bg1"/>
                </a:solidFill>
                <a:latin typeface="Rockeby Cd Bold" panose="00000806000000000000" pitchFamily="50" charset="0"/>
                <a:cs typeface="Stajn Pro bold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3543417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E733E2-6365-404A-AD74-54CCC715E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98"/>
            <a:ext cx="12801600" cy="7831997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8072" y="1581944"/>
            <a:ext cx="12305456" cy="1040200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s-ES" sz="6000" b="1" dirty="0">
                <a:solidFill>
                  <a:schemeClr val="bg1"/>
                </a:solidFill>
                <a:latin typeface="Rockeby Cd Bd It" pitchFamily="2" charset="77"/>
                <a:cs typeface="Stajn Pro Medium"/>
              </a:rPr>
              <a:t>En 2019, el club superó los 1,000 millones de euros en ingresos.</a:t>
            </a:r>
            <a:endParaRPr lang="es-ES_tradnl" sz="6000" b="1" dirty="0">
              <a:solidFill>
                <a:schemeClr val="bg1"/>
              </a:solidFill>
              <a:latin typeface="Rockeby Cd Bd It" pitchFamily="2" charset="77"/>
              <a:cs typeface="Stajn Pro Medium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FEA11AE-3470-EE4A-B6B9-FBAD3E66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n-US" smtClean="0"/>
              <a:pPr/>
              <a:t>21</a:t>
            </a:fld>
            <a:endParaRPr lang="en-US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49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FDC6C-2D15-1F5A-C3CA-6A2526D78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9083428-C140-D37A-4510-A9F8A766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107989" tIns="21597" rIns="91430" bIns="46794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587375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7F7F7F"/>
                </a:solidFill>
                <a:latin typeface="Stajn Pro Light" panose="00000400000000000000" pitchFamily="50" charset="0"/>
                <a:ea typeface="Stajn Pro Light" panose="00000400000000000000" pitchFamily="50" charset="0"/>
                <a:cs typeface="Stajn Pro Light" panose="00000400000000000000" pitchFamily="50" charset="0"/>
              </a:defRPr>
            </a:lvl1pPr>
            <a:lvl2pPr marL="587375" indent="-130175" algn="l" defTabSz="587375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74750" indent="-260350" algn="l" defTabSz="587375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762125" indent="-390525" algn="l" defTabSz="587375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349500" indent="-520700" algn="l" defTabSz="587375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663E22F7-5EA2-4B62-AD2F-E235B6C1DE1A}" type="slidenum">
              <a:rPr lang="en-US" altLang="es-MX" smtClean="0"/>
              <a:pPr/>
              <a:t>22</a:t>
            </a:fld>
            <a:endParaRPr lang="en-US" altLang="es-MX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7BF880A-650B-3EAD-2200-47877399A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576" y="501824"/>
            <a:ext cx="8280400" cy="95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943" tIns="62471" rIns="124943" bIns="62471">
            <a:spAutoFit/>
          </a:bodyPr>
          <a:lstStyle>
            <a:lvl1pPr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873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873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873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873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s-ES_tradnl" altLang="es-MX" sz="7200" b="1" dirty="0">
                <a:latin typeface="Rockeby Cd Bd It"/>
                <a:ea typeface="MS PGothic" panose="020B0600070205080204" pitchFamily="34" charset="-128"/>
                <a:cs typeface="Stajn Pro Medium" panose="00000600000000000000" pitchFamily="50" charset="0"/>
              </a:rPr>
              <a:t>Diagnostico inicial</a:t>
            </a:r>
            <a:endParaRPr lang="es-ES_tradnl" altLang="es-MX" sz="7200" dirty="0">
              <a:latin typeface="Rockeby Cd"/>
              <a:ea typeface="MS PGothic" panose="020B0600070205080204" pitchFamily="34" charset="-128"/>
              <a:cs typeface="Stajn Pro Medium" panose="000006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1B5C3-4C29-AFBD-703B-E42C730D2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7" r="32925" b="21286"/>
          <a:stretch/>
        </p:blipFill>
        <p:spPr>
          <a:xfrm>
            <a:off x="-447872" y="2185333"/>
            <a:ext cx="4184376" cy="558706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994DEE4-5769-7D78-B39E-4934200E6C8A}"/>
              </a:ext>
            </a:extLst>
          </p:cNvPr>
          <p:cNvSpPr/>
          <p:nvPr/>
        </p:nvSpPr>
        <p:spPr>
          <a:xfrm>
            <a:off x="4490454" y="2137812"/>
            <a:ext cx="788701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  <a:cs typeface="Calibri Light" panose="020F0302020204030204" pitchFamily="34" charset="0"/>
              </a:rPr>
              <a:t>Timeline de 14 días con 3 fases: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s-ES" sz="2400" b="1" dirty="0">
                <a:latin typeface="Stajn Pro Bold" pitchFamily="2" charset="77"/>
                <a:cs typeface="Calibri Light" panose="020F0302020204030204" pitchFamily="34" charset="0"/>
              </a:rPr>
              <a:t>Semana 1: </a:t>
            </a: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  <a:cs typeface="Calibri Light" panose="020F0302020204030204" pitchFamily="34" charset="0"/>
              </a:rPr>
              <a:t>definición del problema de negocio y objetivos.</a:t>
            </a:r>
            <a:endParaRPr lang="es-E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s-ES" sz="2400" b="1" dirty="0">
                <a:latin typeface="Stajn Pro Bold" pitchFamily="2" charset="77"/>
                <a:cs typeface="Calibri Light" panose="020F0302020204030204" pitchFamily="34" charset="0"/>
              </a:rPr>
              <a:t>Semana 2: </a:t>
            </a: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  <a:cs typeface="Calibri Light" panose="020F0302020204030204" pitchFamily="34" charset="0"/>
              </a:rPr>
              <a:t>análisis de información disponible, identificación de vacíos y diseño de propuesta de trabajo. 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s-ES" sz="2400" b="1" dirty="0">
                <a:latin typeface="Stajn Pro Bold" pitchFamily="2" charset="77"/>
                <a:cs typeface="Calibri Light" panose="020F0302020204030204" pitchFamily="34" charset="0"/>
              </a:rPr>
              <a:t>Resultado: </a:t>
            </a: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  <a:cs typeface="Calibri Light" panose="020F0302020204030204" pitchFamily="34" charset="0"/>
              </a:rPr>
              <a:t>Informe ejecutivo + plan de trabajo de analítica de datos.</a:t>
            </a:r>
            <a:endParaRPr lang="es-MX" sz="2400" dirty="0">
              <a:latin typeface="Roboto Light" panose="02000000000000000000" pitchFamily="2" charset="0"/>
              <a:ea typeface="Roboto Light" panose="02000000000000000000" pitchFamily="2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7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44107" y="4486620"/>
            <a:ext cx="10313386" cy="953793"/>
          </a:xfrm>
          <a:prstGeom prst="rect">
            <a:avLst/>
          </a:prstGeom>
        </p:spPr>
        <p:txBody>
          <a:bodyPr lIns="84712" tIns="42356" rIns="84712" bIns="42356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s-ES_tradnl" sz="6115" dirty="0">
                <a:solidFill>
                  <a:schemeClr val="bg1"/>
                </a:solidFill>
                <a:latin typeface="Stajn Pro Light"/>
                <a:cs typeface="Stajn Pro Light"/>
              </a:rPr>
              <a:t>Una cita a ciegas...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867569-260A-1D41-8370-C8E97343F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6" b="26076"/>
          <a:stretch/>
        </p:blipFill>
        <p:spPr>
          <a:xfrm>
            <a:off x="-79920" y="-184592"/>
            <a:ext cx="13681520" cy="8141585"/>
          </a:xfrm>
          <a:prstGeom prst="rect">
            <a:avLst/>
          </a:prstGeom>
          <a:solidFill>
            <a:srgbClr val="6BC5E9"/>
          </a:solidFill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8610E1FF-F1CB-3143-A835-AC77A476B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675" y="1370155"/>
            <a:ext cx="7538602" cy="390869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15756" tIns="57877" rIns="115756" bIns="5787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_tradnl" sz="6000" b="1" cap="all" dirty="0">
                <a:solidFill>
                  <a:schemeClr val="bg1"/>
                </a:solidFill>
                <a:latin typeface="Lato" panose="020F0502020204030203" pitchFamily="34" charset="77"/>
                <a:cs typeface="Roboto" panose="02000000000000000000" pitchFamily="2" charset="0"/>
              </a:rPr>
              <a:t>Ayudamos 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6000" b="1" cap="all" dirty="0">
                <a:solidFill>
                  <a:schemeClr val="bg1"/>
                </a:solidFill>
                <a:latin typeface="Lato" panose="020F0502020204030203" pitchFamily="34" charset="77"/>
                <a:cs typeface="Roboto" panose="02000000000000000000" pitchFamily="2" charset="0"/>
              </a:rPr>
              <a:t>a que crezcas 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6000" b="1" cap="all" dirty="0">
                <a:solidFill>
                  <a:schemeClr val="bg1"/>
                </a:solidFill>
                <a:latin typeface="Lato" panose="020F0502020204030203" pitchFamily="34" charset="77"/>
                <a:cs typeface="Roboto" panose="02000000000000000000" pitchFamily="2" charset="0"/>
              </a:rPr>
              <a:t>más rentable...</a:t>
            </a:r>
            <a:endParaRPr lang="es-ES_tradnl" sz="4000" b="1" cap="all" dirty="0">
              <a:solidFill>
                <a:schemeClr val="bg1"/>
              </a:solidFill>
              <a:latin typeface="Lato" panose="020F0502020204030203" pitchFamily="34" charset="77"/>
              <a:cs typeface="Roboto" panose="02000000000000000000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3200" b="1" dirty="0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669.1360900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3200" b="1" dirty="0" err="1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nando@ideasfrescas.com.mx</a:t>
            </a:r>
            <a:endParaRPr lang="es-ES_tradnl" sz="3200" b="1" dirty="0">
              <a:solidFill>
                <a:schemeClr val="bg1"/>
              </a:solidFill>
              <a:latin typeface="Lato Light" panose="020F0302020204030203" pitchFamily="34" charset="77"/>
              <a:cs typeface="Roboto" panose="02000000000000000000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3200" b="1" dirty="0" err="1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www.ideasfrescas.com.mx</a:t>
            </a:r>
            <a:endParaRPr lang="es-ES_tradnl" sz="3200" b="1" dirty="0">
              <a:solidFill>
                <a:schemeClr val="bg1"/>
              </a:solidFill>
              <a:latin typeface="Lato Light" panose="020F0302020204030203" pitchFamily="34" charset="77"/>
              <a:cs typeface="Roboto" panose="02000000000000000000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3200" b="1" dirty="0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@</a:t>
            </a:r>
            <a:r>
              <a:rPr lang="es-ES_tradnl" sz="3200" b="1" dirty="0" err="1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ideasfrescas</a:t>
            </a:r>
            <a:endParaRPr lang="es-ES_tradnl" sz="3200" b="1" dirty="0">
              <a:solidFill>
                <a:schemeClr val="bg1"/>
              </a:solidFill>
              <a:latin typeface="Lato Light" panose="020F0302020204030203" pitchFamily="34" charset="77"/>
              <a:cs typeface="Roboto" panose="02000000000000000000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38DFF41-AFA7-E44E-87C4-9DE5498708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 b="3269"/>
          <a:stretch/>
        </p:blipFill>
        <p:spPr>
          <a:xfrm>
            <a:off x="5405395" y="6011229"/>
            <a:ext cx="2291549" cy="9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3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AAF27-6FAE-15DC-890D-60FA3BDD9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>
            <a:extLst>
              <a:ext uri="{FF2B5EF4-FFF2-40B4-BE49-F238E27FC236}">
                <a16:creationId xmlns:a16="http://schemas.microsoft.com/office/drawing/2014/main" id="{E165BE2E-76A8-F80A-4DED-CF9018D69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116" y="429816"/>
            <a:ext cx="10869252" cy="1277246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85000"/>
              </a:lnSpc>
              <a:defRPr/>
            </a:pPr>
            <a:r>
              <a:rPr lang="es-ES_tradnl" sz="4400" cap="all" dirty="0">
                <a:solidFill>
                  <a:prstClr val="black"/>
                </a:solidFill>
                <a:latin typeface="Lato Light" panose="020F0302020204030203" pitchFamily="34" charset="77"/>
                <a:cs typeface="Stajn Pro Medium"/>
              </a:rPr>
              <a:t>Invertir </a:t>
            </a:r>
            <a:r>
              <a:rPr kumimoji="0" lang="es-ES_tradnl" sz="44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sin información </a:t>
            </a:r>
          </a:p>
          <a:p>
            <a:pPr lvl="0" algn="ctr" eaLnBrk="1" hangingPunct="1">
              <a:lnSpc>
                <a:spcPct val="85000"/>
              </a:lnSpc>
              <a:defRPr/>
            </a:pPr>
            <a:r>
              <a:rPr kumimoji="0" lang="es-ES_tradnl" sz="44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cuesta  DEMASIADO caro...</a:t>
            </a:r>
          </a:p>
        </p:txBody>
      </p:sp>
      <p:sp>
        <p:nvSpPr>
          <p:cNvPr id="2" name="CuadroTexto 21">
            <a:extLst>
              <a:ext uri="{FF2B5EF4-FFF2-40B4-BE49-F238E27FC236}">
                <a16:creationId xmlns:a16="http://schemas.microsoft.com/office/drawing/2014/main" id="{90DC5BFD-F798-F03D-A108-1A700CEF3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116" y="2090936"/>
            <a:ext cx="5662718" cy="514295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24971" tIns="62486" rIns="124971" bIns="6248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Apostar por productos o proyectos que no tienen demanda.</a:t>
            </a:r>
          </a:p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lang="es-ES" sz="2200" dirty="0">
                <a:solidFill>
                  <a:prstClr val="black"/>
                </a:solidFill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No detectar oportunidades emergentes por falta de análisis predictivo.</a:t>
            </a:r>
          </a:p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No medir el retorno real de las estrategias (ROI desconocido).</a:t>
            </a:r>
          </a:p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Gastar de más en áreas sin impacto real.</a:t>
            </a:r>
          </a:p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No tener claridad en el flujo de efectivo ni en los márgenes reales.</a:t>
            </a:r>
          </a:p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Ignorar cuellos de botella o ineficiencias en los procesos. </a:t>
            </a:r>
          </a:p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lang="es-ES" sz="2200" dirty="0">
                <a:solidFill>
                  <a:prstClr val="black"/>
                </a:solidFill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Invertir en campañas sin saber su impacto real.</a:t>
            </a:r>
            <a:endParaRPr kumimoji="0" lang="es-ES" sz="2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302020204030203" pitchFamily="34" charset="77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DCCB941-7CAC-849E-9DAF-5FC443C7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</a:t>
            </a:r>
            <a:fld id="{67DDEA5E-EAF7-8246-8A62-7FF7613ECE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uadroTexto 21">
            <a:extLst>
              <a:ext uri="{FF2B5EF4-FFF2-40B4-BE49-F238E27FC236}">
                <a16:creationId xmlns:a16="http://schemas.microsoft.com/office/drawing/2014/main" id="{71A278D6-144E-C10C-A017-8E384DAD7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2928" y="2075548"/>
            <a:ext cx="3960440" cy="517372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80000" tIns="62486" rIns="144000" bIns="6248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eaLnBrk="1" hangingPunct="1">
              <a:spcAft>
                <a:spcPts val="600"/>
              </a:spcAft>
              <a:defRPr/>
            </a:pPr>
            <a:r>
              <a:rPr lang="es-ES" sz="2200" dirty="0">
                <a:solidFill>
                  <a:prstClr val="black"/>
                </a:solidFill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S</a:t>
            </a: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e traduce en:</a:t>
            </a:r>
          </a:p>
          <a:p>
            <a:pPr marL="192088" lvl="1" indent="-192088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Bajas ventas, menor participación de mercado y pérdida de clientes fieles</a:t>
            </a:r>
            <a:r>
              <a:rPr lang="es-ES" sz="2200" dirty="0">
                <a:solidFill>
                  <a:prstClr val="black"/>
                </a:solidFill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marL="192088" lvl="1" indent="-192088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Pérdida de productividad, aumento de costos laborales y clima organizacional negativo</a:t>
            </a:r>
            <a:r>
              <a:rPr lang="es-ES" sz="2200" dirty="0">
                <a:solidFill>
                  <a:prstClr val="black"/>
                </a:solidFill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marL="192088" lvl="1" indent="-192088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2200" dirty="0">
                <a:solidFill>
                  <a:prstClr val="black"/>
                </a:solidFill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Caída en valor de la empresa y pérdida de confianza externa.</a:t>
            </a:r>
          </a:p>
          <a:p>
            <a:pPr marL="192088" lvl="1" indent="-192088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2200" dirty="0">
                <a:solidFill>
                  <a:prstClr val="black"/>
                </a:solidFill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Retraso tecnológico y estancamiento en el mercado.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BF552BB5-5A9D-97FE-F723-A1AB9F9A4C73}"/>
              </a:ext>
            </a:extLst>
          </p:cNvPr>
          <p:cNvCxnSpPr>
            <a:cxnSpLocks/>
          </p:cNvCxnSpPr>
          <p:nvPr/>
        </p:nvCxnSpPr>
        <p:spPr>
          <a:xfrm>
            <a:off x="6400800" y="4662411"/>
            <a:ext cx="1080120" cy="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26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38DF02-ECC0-D249-B681-68834EF88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6323" y="-193138"/>
            <a:ext cx="14318043" cy="81586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22254F-968C-8B88-A544-5EE7004041AB}"/>
              </a:ext>
            </a:extLst>
          </p:cNvPr>
          <p:cNvSpPr txBox="1">
            <a:spLocks/>
          </p:cNvSpPr>
          <p:nvPr/>
        </p:nvSpPr>
        <p:spPr>
          <a:xfrm>
            <a:off x="5871632" y="2608415"/>
            <a:ext cx="7192888" cy="1944216"/>
          </a:xfrm>
          <a:prstGeom prst="rect">
            <a:avLst/>
          </a:prstGeom>
          <a:noFill/>
        </p:spPr>
        <p:txBody>
          <a:bodyPr lIns="91435" tIns="288000" rIns="91435" bIns="45717" anchor="ctr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s-ES" sz="7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Los datos incorrectos cuestan entre </a:t>
            </a:r>
            <a:r>
              <a:rPr lang="es-ES" sz="72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Light" panose="02000000000000000000" pitchFamily="2" charset="0"/>
              </a:rPr>
              <a:t>15% </a:t>
            </a:r>
            <a:r>
              <a:rPr lang="es-ES" sz="7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y </a:t>
            </a:r>
            <a:r>
              <a:rPr lang="es-ES" sz="72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Light" panose="02000000000000000000" pitchFamily="2" charset="0"/>
              </a:rPr>
              <a:t>25% </a:t>
            </a:r>
            <a:r>
              <a:rPr lang="es-ES" sz="7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 los ingresos anuales</a:t>
            </a:r>
            <a:endParaRPr lang="es-ES_tradnl" sz="7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17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94AD09A-E7A7-0946-965C-5238B012A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953" y="-218256"/>
            <a:ext cx="13598661" cy="813690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5F1F08CA-F3C0-8C4D-B6EF-BF50F1EC3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808" y="1554963"/>
            <a:ext cx="6192688" cy="377517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s-ES_tradnl" sz="9600" b="1" dirty="0">
                <a:solidFill>
                  <a:schemeClr val="bg1"/>
                </a:solidFill>
                <a:latin typeface="Rockeby Cd Bold" pitchFamily="2" charset="77"/>
                <a:cs typeface="Stajn Pro bold"/>
              </a:rPr>
              <a:t>Las barreras del análisis de datos</a:t>
            </a:r>
          </a:p>
        </p:txBody>
      </p:sp>
    </p:spTree>
    <p:extLst>
      <p:ext uri="{BB962C8B-B14F-4D97-AF65-F5344CB8AC3E}">
        <p14:creationId xmlns:p14="http://schemas.microsoft.com/office/powerpoint/2010/main" val="3388047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859C9-963D-E3D9-C34C-FB19A5078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FDA536-8530-7699-A668-18090514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uadroTexto 21">
            <a:extLst>
              <a:ext uri="{FF2B5EF4-FFF2-40B4-BE49-F238E27FC236}">
                <a16:creationId xmlns:a16="http://schemas.microsoft.com/office/drawing/2014/main" id="{AF30AF42-FF53-AD00-3271-F4CBCA716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768" y="1534156"/>
            <a:ext cx="5904656" cy="47040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Información fragmentada: </a:t>
            </a:r>
            <a:r>
              <a:rPr lang="es-ES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 tener toda la información en un mismo lugar.</a:t>
            </a:r>
            <a:endParaRPr lang="es-ES_tradnl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Inconsistencia y desalineación: </a:t>
            </a:r>
            <a:r>
              <a:rPr lang="es-ES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Un área dice algo y otra área dice lo contrario.</a:t>
            </a:r>
            <a:endParaRPr lang="es-ES_tradnl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Tecnología (Infraestructura): </a:t>
            </a:r>
            <a:r>
              <a:rPr lang="es-ES_tradnl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Sistemas heredados (obsoletos) que no se comunican</a:t>
            </a:r>
          </a:p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Personas y cultura:</a:t>
            </a:r>
            <a:r>
              <a:rPr lang="es-ES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s-ES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resistencia al cambio cultural que promueva el intercambio de datos y la colaboración entre departamentos.</a:t>
            </a:r>
            <a:endParaRPr lang="es-ES_tradnl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77899CA-F27A-442E-5734-3C05EC321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8361" y="1725960"/>
            <a:ext cx="6111860" cy="47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61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8C72B-47BB-7FA0-5DCC-5299EDC88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25D23DB-DE49-6E50-D5E1-C50665085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953" y="-218256"/>
            <a:ext cx="13598661" cy="813690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E5ABE-D8B6-6066-2B75-E83BAD50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618BDC77-9598-DB46-5231-0D5EF2553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796" y="1565582"/>
            <a:ext cx="8136904" cy="200238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s-ES_tradnl" sz="9600" b="1" dirty="0">
                <a:solidFill>
                  <a:schemeClr val="bg1"/>
                </a:solidFill>
                <a:latin typeface="Rockeby Cd Bold" pitchFamily="2" charset="77"/>
                <a:cs typeface="Stajn Pro bold"/>
              </a:rPr>
              <a:t>VENTAJAS COMPETITIVAS</a:t>
            </a:r>
          </a:p>
        </p:txBody>
      </p:sp>
    </p:spTree>
    <p:extLst>
      <p:ext uri="{BB962C8B-B14F-4D97-AF65-F5344CB8AC3E}">
        <p14:creationId xmlns:p14="http://schemas.microsoft.com/office/powerpoint/2010/main" val="202790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19CA7-3C7B-475E-9454-DCC82FE33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0CF27B1-CCD4-998B-3584-69F64C1329CC}"/>
              </a:ext>
            </a:extLst>
          </p:cNvPr>
          <p:cNvSpPr txBox="1">
            <a:spLocks/>
          </p:cNvSpPr>
          <p:nvPr/>
        </p:nvSpPr>
        <p:spPr>
          <a:xfrm>
            <a:off x="834846" y="4534272"/>
            <a:ext cx="11131908" cy="1029491"/>
          </a:xfrm>
          <a:prstGeom prst="rect">
            <a:avLst/>
          </a:prstGeom>
        </p:spPr>
        <p:txBody>
          <a:bodyPr lIns="91435" tIns="45717" rIns="91435" bIns="45717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s-ES_tradnl" sz="6600" dirty="0">
                <a:solidFill>
                  <a:schemeClr val="bg1"/>
                </a:solidFill>
                <a:latin typeface="Stajn Pro Light"/>
                <a:cs typeface="Stajn Pro Light"/>
              </a:rPr>
              <a:t>Una cita a ciegas...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80491-3D76-9906-801D-15B69B07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ED6F55C-A828-8670-8C79-126D3071A1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06"/>
          <a:stretch/>
        </p:blipFill>
        <p:spPr>
          <a:xfrm>
            <a:off x="-166297" y="0"/>
            <a:ext cx="12967897" cy="777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1511EC-599F-4DDD-E0B6-058B4A517C3A}"/>
              </a:ext>
            </a:extLst>
          </p:cNvPr>
          <p:cNvSpPr txBox="1">
            <a:spLocks/>
          </p:cNvSpPr>
          <p:nvPr/>
        </p:nvSpPr>
        <p:spPr>
          <a:xfrm>
            <a:off x="352128" y="2914092"/>
            <a:ext cx="7192888" cy="1944216"/>
          </a:xfrm>
          <a:prstGeom prst="rect">
            <a:avLst/>
          </a:prstGeom>
          <a:noFill/>
        </p:spPr>
        <p:txBody>
          <a:bodyPr lIns="91435" tIns="288000" rIns="91435" bIns="45717" anchor="ctr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s-ES" sz="6000" b="1" dirty="0">
                <a:solidFill>
                  <a:schemeClr val="bg1"/>
                </a:solidFill>
                <a:latin typeface="Lato" panose="020F0502020204030203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67% </a:t>
            </a:r>
            <a:r>
              <a:rPr lang="es-ES" sz="6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 las empresas obtienen ventaja competitiva gracias al análisis de datos (MIT Sloan).</a:t>
            </a:r>
            <a:endParaRPr lang="es-ES_tradnl" sz="6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61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733F6-FFF4-DA25-4D5E-8F05A9B14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37FC8C-06D3-E922-CCC3-B5BB9794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68D3E1C-A29D-49A1-AFE0-011C2FD00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648" y="501824"/>
            <a:ext cx="7336904" cy="864826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beneficios...</a:t>
            </a:r>
          </a:p>
        </p:txBody>
      </p:sp>
      <p:sp>
        <p:nvSpPr>
          <p:cNvPr id="4" name="CuadroTexto 21">
            <a:extLst>
              <a:ext uri="{FF2B5EF4-FFF2-40B4-BE49-F238E27FC236}">
                <a16:creationId xmlns:a16="http://schemas.microsoft.com/office/drawing/2014/main" id="{DACA3136-F408-EA52-6599-8B2DD240B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600" y="1564902"/>
            <a:ext cx="7192888" cy="5789281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lang="es-ES" sz="22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Reducción de costos operativos al identificar desperdicios, duplicidades o procesos ineficientes.</a:t>
            </a: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Incremento en la rentabilidad (margen EBITDA) gracias a decisiones más precisas y oportunas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lang="es-ES" sz="22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Segmentación precisa de clientes para dirigir campañas con mayor conversión.</a:t>
            </a:r>
            <a:endParaRPr kumimoji="0" lang="es-ES" sz="2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Mejora del embudo de ventas (mayor tasa de conversión en cada etapa).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Toman decisiones de expansión basadas en evidencia (zonas con mayor potencial, productos con mayor demanda).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Mejora continúa sustentada en indicadores de desempeño y </a:t>
            </a:r>
            <a:r>
              <a:rPr kumimoji="0" lang="es-ES" sz="22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feedback</a:t>
            </a: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datos..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lang="es-ES" sz="22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Capacidad de reaccionar antes que la competencia</a:t>
            </a: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8634B67-963F-7948-8B12-0A9C9532E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8112" y="2206810"/>
            <a:ext cx="4464496" cy="382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2802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93190</TotalTime>
  <Words>1801</Words>
  <Application>Microsoft Office PowerPoint</Application>
  <PresentationFormat>Personalizado</PresentationFormat>
  <Paragraphs>191</Paragraphs>
  <Slides>23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41" baseType="lpstr">
      <vt:lpstr>Arial</vt:lpstr>
      <vt:lpstr>Calibri</vt:lpstr>
      <vt:lpstr>Calibri Light</vt:lpstr>
      <vt:lpstr>Lato</vt:lpstr>
      <vt:lpstr>Lato Light</vt:lpstr>
      <vt:lpstr>Lucida Grande</vt:lpstr>
      <vt:lpstr>Playfair Display</vt:lpstr>
      <vt:lpstr>Roboto</vt:lpstr>
      <vt:lpstr>Roboto Black</vt:lpstr>
      <vt:lpstr>Roboto Light</vt:lpstr>
      <vt:lpstr>Roboto Thin</vt:lpstr>
      <vt:lpstr>Rockeby Cd</vt:lpstr>
      <vt:lpstr>Rockeby Cd Bd It</vt:lpstr>
      <vt:lpstr>Rockeby Cd Bold</vt:lpstr>
      <vt:lpstr>Stajn Pro Bold</vt:lpstr>
      <vt:lpstr>Stajn Pro Light</vt:lpstr>
      <vt:lpstr>System Font Regular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Ideas Frescas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Ideas Frescas®</dc:creator>
  <cp:keywords/>
  <dc:description/>
  <cp:lastModifiedBy>julio olaf gonzalez guzman</cp:lastModifiedBy>
  <cp:revision>967</cp:revision>
  <cp:lastPrinted>2016-11-24T18:12:18Z</cp:lastPrinted>
  <dcterms:created xsi:type="dcterms:W3CDTF">2011-07-21T21:27:51Z</dcterms:created>
  <dcterms:modified xsi:type="dcterms:W3CDTF">2025-10-31T16:13:28Z</dcterms:modified>
  <cp:category/>
</cp:coreProperties>
</file>