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7083" r:id="rId2"/>
    <p:sldId id="7082" r:id="rId3"/>
    <p:sldId id="7096" r:id="rId4"/>
    <p:sldId id="7101" r:id="rId5"/>
    <p:sldId id="7098" r:id="rId6"/>
    <p:sldId id="7100" r:id="rId7"/>
    <p:sldId id="7088" r:id="rId8"/>
    <p:sldId id="7084" r:id="rId9"/>
    <p:sldId id="7094" r:id="rId10"/>
    <p:sldId id="7090" r:id="rId11"/>
    <p:sldId id="7095" r:id="rId12"/>
    <p:sldId id="7102" r:id="rId13"/>
  </p:sldIdLst>
  <p:sldSz cx="12192000" cy="6858000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FEBB6A"/>
    <a:srgbClr val="8FAADC"/>
    <a:srgbClr val="C6DCF0"/>
    <a:srgbClr val="A9D18E"/>
    <a:srgbClr val="D6E9C9"/>
    <a:srgbClr val="FFE9B9"/>
    <a:srgbClr val="FDA131"/>
    <a:srgbClr val="C3D69B"/>
    <a:srgbClr val="FD8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049" autoAdjust="0"/>
  </p:normalViewPr>
  <p:slideViewPr>
    <p:cSldViewPr snapToGrid="0">
      <p:cViewPr varScale="1">
        <p:scale>
          <a:sx n="57" d="100"/>
          <a:sy n="57" d="100"/>
        </p:scale>
        <p:origin x="1072" y="26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Data\crudos\DIME\Softec_Historico%202014_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Data\crudos\DIME\Softec_Historico%202014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Hoja3!$B$15</c:f>
              <c:strCache>
                <c:ptCount val="1"/>
                <c:pt idx="0">
                  <c:v>Ventas verticales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9F1"/>
              </a:solidFill>
              <a:ln w="22225">
                <a:solidFill>
                  <a:srgbClr val="C6D9F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Hoja3!$A$16:$A$28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Hoja3!$B$16:$B$28</c:f>
              <c:numCache>
                <c:formatCode>General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 formatCode="0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1734</c:v>
                </c:pt>
                <c:pt idx="10">
                  <c:v>2148</c:v>
                </c:pt>
                <c:pt idx="11">
                  <c:v>2179</c:v>
                </c:pt>
                <c:pt idx="12">
                  <c:v>2248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7E-4512-B2A2-8105C1904380}"/>
            </c:ext>
          </c:extLst>
        </c:ser>
        <c:ser>
          <c:idx val="1"/>
          <c:order val="1"/>
          <c:tx>
            <c:strRef>
              <c:f>Hoja3!$C$15</c:f>
              <c:strCache>
                <c:ptCount val="1"/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22225">
                <a:solidFill>
                  <a:srgbClr val="FFD579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2.9280472309563151E-2"/>
                  <c:y val="-4.894792901147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7E-4512-B2A2-8105C1904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Hoja3!$A$16:$A$28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Hoja3!$C$16:$C$28</c:f>
              <c:numCache>
                <c:formatCode>General</c:formatCode>
                <c:ptCount val="13"/>
                <c:pt idx="11" formatCode="0">
                  <c:v>2226.131206</c:v>
                </c:pt>
                <c:pt idx="12" formatCode="0">
                  <c:v>2340.9225080000001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7E-4512-B2A2-8105C1904380}"/>
            </c:ext>
          </c:extLst>
        </c:ser>
        <c:ser>
          <c:idx val="2"/>
          <c:order val="2"/>
          <c:tx>
            <c:strRef>
              <c:f>Hoja3!$D$15</c:f>
              <c:strCache>
                <c:ptCount val="1"/>
              </c:strCache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22225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Hoja3!$A$16:$A$28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Hoja3!$D$16:$D$28</c:f>
              <c:numCache>
                <c:formatCode>General</c:formatCode>
                <c:ptCount val="13"/>
                <c:pt idx="11" formatCode="0">
                  <c:v>2122.6837009999999</c:v>
                </c:pt>
                <c:pt idx="12" formatCode="0">
                  <c:v>2129.6556780000001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7E-4512-B2A2-8105C1904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28128"/>
        <c:axId val="275121888"/>
      </c:lineChart>
      <c:catAx>
        <c:axId val="27512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75121888"/>
        <c:crosses val="autoZero"/>
        <c:auto val="1"/>
        <c:lblAlgn val="ctr"/>
        <c:lblOffset val="100"/>
        <c:noMultiLvlLbl val="0"/>
      </c:catAx>
      <c:valAx>
        <c:axId val="27512188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7512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Horizontal_seg!$BE$28</c:f>
              <c:strCache>
                <c:ptCount val="1"/>
                <c:pt idx="0">
                  <c:v>E</c:v>
                </c:pt>
              </c:strCache>
            </c:strRef>
          </c:tx>
          <c:spPr>
            <a:ln w="38100" cap="rnd">
              <a:solidFill>
                <a:srgbClr val="FFE9B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Horizontal_seg!$BF$28:$BU$28</c:f>
              <c:numCache>
                <c:formatCode>General</c:formatCode>
                <c:ptCount val="16"/>
                <c:pt idx="0">
                  <c:v>72</c:v>
                </c:pt>
                <c:pt idx="1">
                  <c:v>60</c:v>
                </c:pt>
                <c:pt idx="2">
                  <c:v>57</c:v>
                </c:pt>
                <c:pt idx="3">
                  <c:v>51</c:v>
                </c:pt>
                <c:pt idx="4">
                  <c:v>60</c:v>
                </c:pt>
                <c:pt idx="5">
                  <c:v>60</c:v>
                </c:pt>
                <c:pt idx="6">
                  <c:v>57</c:v>
                </c:pt>
                <c:pt idx="7">
                  <c:v>45</c:v>
                </c:pt>
                <c:pt idx="8">
                  <c:v>0</c:v>
                </c:pt>
                <c:pt idx="9" formatCode="_-* #,##0_-;\-* #,##0_-;_-* &quot;-&quot;??_-;_-@_-">
                  <c:v>85.050671019046035</c:v>
                </c:pt>
                <c:pt idx="10" formatCode="_-* #,##0_-;\-* #,##0_-;_-* &quot;-&quot;??_-;_-@_-">
                  <c:v>83.166520754529841</c:v>
                </c:pt>
                <c:pt idx="11" formatCode="_-* #,##0_-;\-* #,##0_-;_-* &quot;-&quot;??_-;_-@_-">
                  <c:v>56.831515799587194</c:v>
                </c:pt>
                <c:pt idx="12" formatCode="_-* #,##0_-;\-* #,##0_-;_-* &quot;-&quot;??_-;_-@_-">
                  <c:v>39.414160093230578</c:v>
                </c:pt>
                <c:pt idx="13" formatCode="_-* #,##0_-;\-* #,##0_-;_-* &quot;-&quot;??_-;_-@_-">
                  <c:v>95.589246963864355</c:v>
                </c:pt>
                <c:pt idx="14" formatCode="_-* #,##0_-;\-* #,##0_-;_-* &quot;-&quot;??_-;_-@_-">
                  <c:v>88.552073186123351</c:v>
                </c:pt>
                <c:pt idx="15" formatCode="_-* #,##0_-;\-* #,##0_-;_-* &quot;-&quot;??_-;_-@_-">
                  <c:v>53.346839772045072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57-47B7-951B-A1FF6D274E41}"/>
            </c:ext>
          </c:extLst>
        </c:ser>
        <c:ser>
          <c:idx val="2"/>
          <c:order val="1"/>
          <c:tx>
            <c:strRef>
              <c:f>Horizontal_seg!$BE$29</c:f>
              <c:strCache>
                <c:ptCount val="1"/>
                <c:pt idx="0">
                  <c:v>M</c:v>
                </c:pt>
              </c:strCache>
            </c:strRef>
          </c:tx>
          <c:spPr>
            <a:ln w="38100" cap="rnd">
              <a:solidFill>
                <a:srgbClr val="D6E9C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9D18E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Horizontal_seg!$BF$29:$BU$29</c:f>
              <c:numCache>
                <c:formatCode>General</c:formatCode>
                <c:ptCount val="16"/>
                <c:pt idx="0">
                  <c:v>27</c:v>
                </c:pt>
                <c:pt idx="1">
                  <c:v>24</c:v>
                </c:pt>
                <c:pt idx="2">
                  <c:v>18</c:v>
                </c:pt>
                <c:pt idx="3">
                  <c:v>15</c:v>
                </c:pt>
                <c:pt idx="4">
                  <c:v>54</c:v>
                </c:pt>
                <c:pt idx="5">
                  <c:v>36</c:v>
                </c:pt>
                <c:pt idx="6">
                  <c:v>51</c:v>
                </c:pt>
                <c:pt idx="7">
                  <c:v>120</c:v>
                </c:pt>
                <c:pt idx="8">
                  <c:v>120</c:v>
                </c:pt>
                <c:pt idx="9" formatCode="_-* #,##0_-;\-* #,##0_-;_-* &quot;-&quot;??_-;_-@_-">
                  <c:v>42.525335509523018</c:v>
                </c:pt>
                <c:pt idx="10" formatCode="_-* #,##0_-;\-* #,##0_-;_-* &quot;-&quot;??_-;_-@_-">
                  <c:v>47.803471070817018</c:v>
                </c:pt>
                <c:pt idx="11" formatCode="_-* #,##0_-;\-* #,##0_-;_-* &quot;-&quot;??_-;_-@_-">
                  <c:v>61.911427826365937</c:v>
                </c:pt>
                <c:pt idx="12" formatCode="_-* #,##0_-;\-* #,##0_-;_-* &quot;-&quot;??_-;_-@_-">
                  <c:v>108.46192944174192</c:v>
                </c:pt>
                <c:pt idx="13" formatCode="_-* #,##0_-;\-* #,##0_-;_-* &quot;-&quot;??_-;_-@_-">
                  <c:v>52.574085830125398</c:v>
                </c:pt>
                <c:pt idx="14" formatCode="_-* #,##0_-;\-* #,##0_-;_-* &quot;-&quot;??_-;_-@_-">
                  <c:v>64.277930317120237</c:v>
                </c:pt>
                <c:pt idx="15" formatCode="_-* #,##0_-;\-* #,##0_-;_-* &quot;-&quot;??_-;_-@_-">
                  <c:v>91.885025025428817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57-47B7-951B-A1FF6D274E41}"/>
            </c:ext>
          </c:extLst>
        </c:ser>
        <c:ser>
          <c:idx val="3"/>
          <c:order val="2"/>
          <c:tx>
            <c:strRef>
              <c:f>Horizontal_seg!$BE$30</c:f>
              <c:strCache>
                <c:ptCount val="1"/>
                <c:pt idx="0">
                  <c:v>R</c:v>
                </c:pt>
              </c:strCache>
            </c:strRef>
          </c:tx>
          <c:spPr>
            <a:ln w="38100" cap="rnd">
              <a:solidFill>
                <a:srgbClr val="FEBB6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DA131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6176302417211501E-2"/>
                  <c:y val="-5.1401458131174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57-47B7-951B-A1FF6D274E41}"/>
                </c:ext>
              </c:extLst>
            </c:dLbl>
            <c:dLbl>
              <c:idx val="1"/>
              <c:layout>
                <c:manualLayout>
                  <c:x val="-1.6176302417211495E-2"/>
                  <c:y val="-5.64907114114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57-47B7-951B-A1FF6D274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Horizontal_seg!$BF$30:$BU$30</c:f>
              <c:numCache>
                <c:formatCode>General</c:formatCode>
                <c:ptCount val="16"/>
                <c:pt idx="0">
                  <c:v>30</c:v>
                </c:pt>
                <c:pt idx="1">
                  <c:v>27</c:v>
                </c:pt>
                <c:pt idx="2">
                  <c:v>24</c:v>
                </c:pt>
                <c:pt idx="3">
                  <c:v>39</c:v>
                </c:pt>
                <c:pt idx="4">
                  <c:v>33</c:v>
                </c:pt>
                <c:pt idx="5">
                  <c:v>21</c:v>
                </c:pt>
                <c:pt idx="6">
                  <c:v>15</c:v>
                </c:pt>
                <c:pt idx="7">
                  <c:v>15</c:v>
                </c:pt>
                <c:pt idx="8">
                  <c:v>21</c:v>
                </c:pt>
                <c:pt idx="9" formatCode="_-* #,##0_-;\-* #,##0_-;_-* &quot;-&quot;??_-;_-@_-">
                  <c:v>34.020268407618417</c:v>
                </c:pt>
                <c:pt idx="10" formatCode="_-* #,##0_-;\-* #,##0_-;_-* &quot;-&quot;??_-;_-@_-">
                  <c:v>29.14283899016073</c:v>
                </c:pt>
                <c:pt idx="11" formatCode="_-* #,##0_-;\-* #,##0_-;_-* &quot;-&quot;??_-;_-@_-">
                  <c:v>35.241889685777537</c:v>
                </c:pt>
                <c:pt idx="12" formatCode="_-* #,##0_-;\-* #,##0_-;_-* &quot;-&quot;??_-;_-@_-">
                  <c:v>34.450895488897835</c:v>
                </c:pt>
                <c:pt idx="13" formatCode="_-* #,##0_-;\-* #,##0_-;_-* &quot;-&quot;??_-;_-@_-">
                  <c:v>35.845967611449133</c:v>
                </c:pt>
                <c:pt idx="14" formatCode="_-* #,##0_-;\-* #,##0_-;_-* &quot;-&quot;??_-;_-@_-">
                  <c:v>27.381233156235506</c:v>
                </c:pt>
                <c:pt idx="15" formatCode="_-* #,##0_-;\-* #,##0_-;_-* &quot;-&quot;??_-;_-@_-">
                  <c:v>26.941046172504372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57-47B7-951B-A1FF6D274E41}"/>
            </c:ext>
          </c:extLst>
        </c:ser>
        <c:ser>
          <c:idx val="4"/>
          <c:order val="3"/>
          <c:tx>
            <c:strRef>
              <c:f>Horizontal_seg!$BE$31</c:f>
              <c:strCache>
                <c:ptCount val="1"/>
                <c:pt idx="0">
                  <c:v>RP</c:v>
                </c:pt>
              </c:strCache>
            </c:strRef>
          </c:tx>
          <c:spPr>
            <a:ln w="38100" cap="rnd">
              <a:solidFill>
                <a:srgbClr val="C6DC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FAADC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Horizontal_seg!$BF$31:$BU$31</c:f>
              <c:numCache>
                <c:formatCode>General</c:formatCode>
                <c:ptCount val="16"/>
                <c:pt idx="0">
                  <c:v>0</c:v>
                </c:pt>
                <c:pt idx="1">
                  <c:v>9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9</c:v>
                </c:pt>
                <c:pt idx="8">
                  <c:v>21</c:v>
                </c:pt>
                <c:pt idx="9" formatCode="_-* #,##0_-;\-* #,##0_-;_-* &quot;-&quot;??_-;_-@_-">
                  <c:v>8.5050671019046042</c:v>
                </c:pt>
                <c:pt idx="10" formatCode="_-* #,##0_-;\-* #,##0_-;_-* &quot;-&quot;??_-;_-@_-">
                  <c:v>4.3771853028699912</c:v>
                </c:pt>
                <c:pt idx="11" formatCode="_-* #,##0_-;\-* #,##0_-;_-* &quot;-&quot;??_-;_-@_-">
                  <c:v>6.0323955317997582</c:v>
                </c:pt>
                <c:pt idx="12" formatCode="_-* #,##0_-;\-* #,##0_-;_-* &quot;-&quot;??_-;_-@_-">
                  <c:v>14.743815442282546</c:v>
                </c:pt>
                <c:pt idx="13" formatCode="_-* #,##0_-;\-* #,##0_-;_-* &quot;-&quot;??_-;_-@_-">
                  <c:v>7.1691935222898273</c:v>
                </c:pt>
                <c:pt idx="14" formatCode="_-* #,##0_-;\-* #,##0_-;_-* &quot;-&quot;??_-;_-@_-">
                  <c:v>4.6606354308485978</c:v>
                </c:pt>
                <c:pt idx="15" formatCode="_-* #,##0_-;\-* #,##0_-;_-* &quot;-&quot;??_-;_-@_-">
                  <c:v>7.6719535458125039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957-47B7-951B-A1FF6D274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51040"/>
        <c:axId val="131446720"/>
      </c:lineChart>
      <c:catAx>
        <c:axId val="1314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446720"/>
        <c:crosses val="autoZero"/>
        <c:auto val="1"/>
        <c:lblAlgn val="ctr"/>
        <c:lblOffset val="100"/>
        <c:noMultiLvlLbl val="0"/>
      </c:catAx>
      <c:valAx>
        <c:axId val="13144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14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90320408532994E-2"/>
          <c:y val="2.4486190078002977E-2"/>
          <c:w val="0.94673728529974088"/>
          <c:h val="0.83917470356767643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9F1"/>
              </a:solidFill>
              <a:ln w="22225">
                <a:solidFill>
                  <a:srgbClr val="C6D9F1"/>
                </a:solidFill>
              </a:ln>
              <a:effectLst/>
            </c:spPr>
          </c:marker>
          <c:dLbls>
            <c:dLbl>
              <c:idx val="23"/>
              <c:layout>
                <c:manualLayout>
                  <c:x val="-1.8740360249693441E-2"/>
                  <c:y val="1.265288645009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2C-4821-B10B-B642BA5EBF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Hoja3!$AD$10:$BA$11</c:f>
              <c:multiLvlStrCache>
                <c:ptCount val="2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  <c:pt idx="16">
                    <c:v>2025</c:v>
                  </c:pt>
                  <c:pt idx="20">
                    <c:v>2026</c:v>
                  </c:pt>
                </c:lvl>
              </c:multiLvlStrCache>
            </c:multiLvlStrRef>
          </c:cat>
          <c:val>
            <c:numRef>
              <c:f>Hoja3!$AD$12:$BA$12</c:f>
              <c:numCache>
                <c:formatCode>General</c:formatCode>
                <c:ptCount val="24"/>
                <c:pt idx="0">
                  <c:v>301</c:v>
                </c:pt>
                <c:pt idx="1">
                  <c:v>375</c:v>
                </c:pt>
                <c:pt idx="2">
                  <c:v>427</c:v>
                </c:pt>
                <c:pt idx="3">
                  <c:v>383</c:v>
                </c:pt>
                <c:pt idx="4">
                  <c:v>458</c:v>
                </c:pt>
                <c:pt idx="5">
                  <c:v>462</c:v>
                </c:pt>
                <c:pt idx="6">
                  <c:v>401</c:v>
                </c:pt>
                <c:pt idx="7" formatCode="_-* #,##0_-;\-* #,##0_-;_-* &quot;-&quot;??_-;_-@_-">
                  <c:v>411</c:v>
                </c:pt>
                <c:pt idx="8" formatCode="_-* #,##0_-;\-* #,##0_-;_-* &quot;-&quot;??_-;_-@_-">
                  <c:v>366</c:v>
                </c:pt>
                <c:pt idx="9" formatCode="_-* #,##0_-;\-* #,##0_-;_-* &quot;-&quot;??_-;_-@_-">
                  <c:v>441</c:v>
                </c:pt>
                <c:pt idx="10" formatCode="_-* #,##0_-;\-* #,##0_-;_-* &quot;-&quot;??_-;_-@_-">
                  <c:v>486</c:v>
                </c:pt>
                <c:pt idx="11" formatCode="_-* #,##0_-;\-* #,##0_-;_-* &quot;-&quot;??_-;_-@_-">
                  <c:v>441</c:v>
                </c:pt>
                <c:pt idx="12" formatCode="_-* #,##0_-;\-* #,##0_-;_-* &quot;-&quot;??_-;_-@_-">
                  <c:v>492</c:v>
                </c:pt>
                <c:pt idx="13" formatCode="_-* #,##0_-;\-* #,##0_-;_-* &quot;-&quot;??_-;_-@_-">
                  <c:v>531</c:v>
                </c:pt>
                <c:pt idx="14" formatCode="_-* #,##0_-;\-* #,##0_-;_-* &quot;-&quot;??_-;_-@_-">
                  <c:v>531</c:v>
                </c:pt>
                <c:pt idx="15" formatCode="_-* #,##0_-;\-* #,##0_-;_-* &quot;-&quot;??_-;_-@_-">
                  <c:v>594</c:v>
                </c:pt>
                <c:pt idx="16" formatCode="_-* #,##0_-;\-* #,##0_-;_-* &quot;-&quot;??_-;_-@_-">
                  <c:v>588.48894522000001</c:v>
                </c:pt>
                <c:pt idx="17" formatCode="_-* #,##0_-;\-* #,##0_-;_-* &quot;-&quot;??_-;_-@_-">
                  <c:v>551.43593755799998</c:v>
                </c:pt>
                <c:pt idx="18" formatCode="_-* #,##0_-;\-* #,##0_-;_-* &quot;-&quot;??_-;_-@_-">
                  <c:v>530.29392730379993</c:v>
                </c:pt>
                <c:pt idx="19" formatCode="_-* #,##0_-;\-* #,##0_-;_-* &quot;-&quot;??_-;_-@_-">
                  <c:v>509.1519170496</c:v>
                </c:pt>
                <c:pt idx="20" formatCode="0">
                  <c:v>552.11254703497013</c:v>
                </c:pt>
                <c:pt idx="21" formatCode="0">
                  <c:v>589.286177873111</c:v>
                </c:pt>
                <c:pt idx="22" formatCode="0">
                  <c:v>565.83993777160401</c:v>
                </c:pt>
                <c:pt idx="23" formatCode="0">
                  <c:v>541.72300332031477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2C-4821-B10B-B642BA5EBFD2}"/>
            </c:ext>
          </c:extLst>
        </c:ser>
        <c:ser>
          <c:idx val="1"/>
          <c:order val="1"/>
          <c:spPr>
            <a:ln w="38100" cap="rnd">
              <a:solidFill>
                <a:srgbClr val="FFE5AB">
                  <a:alpha val="86667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Hoja3!$AD$10:$BA$11</c:f>
              <c:multiLvlStrCache>
                <c:ptCount val="2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  <c:pt idx="16">
                    <c:v>2025</c:v>
                  </c:pt>
                  <c:pt idx="20">
                    <c:v>2026</c:v>
                  </c:pt>
                </c:lvl>
              </c:multiLvlStrCache>
            </c:multiLvlStrRef>
          </c:cat>
          <c:val>
            <c:numRef>
              <c:f>Hoja3!$AD$13:$BA$13</c:f>
              <c:numCache>
                <c:formatCode>General</c:formatCode>
                <c:ptCount val="24"/>
                <c:pt idx="17" formatCode="0">
                  <c:v>568.7246660841239</c:v>
                </c:pt>
                <c:pt idx="18" formatCode="0">
                  <c:v>546.09651770164317</c:v>
                </c:pt>
                <c:pt idx="19" formatCode="0">
                  <c:v>522.82107699423261</c:v>
                </c:pt>
                <c:pt idx="20" formatCode="0">
                  <c:v>574.68862535221626</c:v>
                </c:pt>
                <c:pt idx="21" formatCode="0">
                  <c:v>613.38229917008164</c:v>
                </c:pt>
                <c:pt idx="22" formatCode="0">
                  <c:v>588.97733397598392</c:v>
                </c:pt>
                <c:pt idx="23" formatCode="0">
                  <c:v>563.87424950171805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2C-4821-B10B-B642BA5EBFD2}"/>
            </c:ext>
          </c:extLst>
        </c:ser>
        <c:ser>
          <c:idx val="2"/>
          <c:order val="2"/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Hoja3!$AD$10:$BA$11</c:f>
              <c:multiLvlStrCache>
                <c:ptCount val="2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  <c:pt idx="8">
                    <c:v>2023</c:v>
                  </c:pt>
                  <c:pt idx="12">
                    <c:v>2024</c:v>
                  </c:pt>
                  <c:pt idx="16">
                    <c:v>2025</c:v>
                  </c:pt>
                  <c:pt idx="20">
                    <c:v>2026</c:v>
                  </c:pt>
                </c:lvl>
              </c:multiLvlStrCache>
            </c:multiLvlStrRef>
          </c:cat>
          <c:val>
            <c:numRef>
              <c:f>Hoja3!$AD$14:$BA$14</c:f>
              <c:numCache>
                <c:formatCode>General</c:formatCode>
                <c:ptCount val="24"/>
                <c:pt idx="17" formatCode="0">
                  <c:v>532.79914733844942</c:v>
                </c:pt>
                <c:pt idx="18" formatCode="0">
                  <c:v>511.60038652674524</c:v>
                </c:pt>
                <c:pt idx="19" formatCode="0">
                  <c:v>489.79522191480521</c:v>
                </c:pt>
                <c:pt idx="20" formatCode="0">
                  <c:v>522.82332707758394</c:v>
                </c:pt>
                <c:pt idx="21" formatCode="0">
                  <c:v>558.02492040982122</c:v>
                </c:pt>
                <c:pt idx="22" formatCode="0">
                  <c:v>535.82248845430661</c:v>
                </c:pt>
                <c:pt idx="23" formatCode="0">
                  <c:v>512.9849420582882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2C-4821-B10B-B642BA5EB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405936"/>
        <c:axId val="1198406416"/>
      </c:lineChart>
      <c:catAx>
        <c:axId val="119840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" panose="02000000000000000000" pitchFamily="2" charset="0"/>
                <a:cs typeface="+mn-cs"/>
              </a:defRPr>
            </a:pPr>
            <a:endParaRPr lang="es-MX"/>
          </a:p>
        </c:txPr>
        <c:crossAx val="1198406416"/>
        <c:crosses val="autoZero"/>
        <c:auto val="1"/>
        <c:lblAlgn val="ctr"/>
        <c:lblOffset val="100"/>
        <c:noMultiLvlLbl val="0"/>
      </c:catAx>
      <c:valAx>
        <c:axId val="1198406416"/>
        <c:scaling>
          <c:orientation val="minMax"/>
          <c:min val="2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840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Vertical_seg!$BD$52</c:f>
              <c:strCache>
                <c:ptCount val="1"/>
                <c:pt idx="0">
                  <c:v>E</c:v>
                </c:pt>
              </c:strCache>
            </c:strRef>
          </c:tx>
          <c:spPr>
            <a:ln w="38100" cap="rnd">
              <a:solidFill>
                <a:srgbClr val="FFE9B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Vertical_seg!$BE$52:$BT$52</c:f>
              <c:numCache>
                <c:formatCode>0</c:formatCode>
                <c:ptCount val="16"/>
                <c:pt idx="0">
                  <c:v>24</c:v>
                </c:pt>
                <c:pt idx="1">
                  <c:v>18</c:v>
                </c:pt>
                <c:pt idx="2">
                  <c:v>15</c:v>
                </c:pt>
                <c:pt idx="3">
                  <c:v>12</c:v>
                </c:pt>
                <c:pt idx="4">
                  <c:v>0</c:v>
                </c:pt>
                <c:pt idx="5">
                  <c:v>15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18.398863672070284</c:v>
                </c:pt>
                <c:pt idx="10">
                  <c:v>7.895067693313969</c:v>
                </c:pt>
                <c:pt idx="11">
                  <c:v>6.6638805702694581</c:v>
                </c:pt>
                <c:pt idx="12">
                  <c:v>0</c:v>
                </c:pt>
                <c:pt idx="13">
                  <c:v>17.516693714005974</c:v>
                </c:pt>
                <c:pt idx="14">
                  <c:v>4.1344327812832296</c:v>
                </c:pt>
                <c:pt idx="15">
                  <c:v>3.4896934833897153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3C-4738-BFB7-CB1701CBA676}"/>
            </c:ext>
          </c:extLst>
        </c:ser>
        <c:ser>
          <c:idx val="2"/>
          <c:order val="1"/>
          <c:tx>
            <c:strRef>
              <c:f>Vertical_seg!$BD$53</c:f>
              <c:strCache>
                <c:ptCount val="1"/>
                <c:pt idx="0">
                  <c:v>M</c:v>
                </c:pt>
              </c:strCache>
            </c:strRef>
          </c:tx>
          <c:spPr>
            <a:ln w="38100" cap="rnd">
              <a:solidFill>
                <a:srgbClr val="D6E9C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9D18E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Vertical_seg!$BE$53:$BT$53</c:f>
              <c:numCache>
                <c:formatCode>0</c:formatCode>
                <c:ptCount val="16"/>
                <c:pt idx="0">
                  <c:v>69</c:v>
                </c:pt>
                <c:pt idx="1">
                  <c:v>81</c:v>
                </c:pt>
                <c:pt idx="2">
                  <c:v>81</c:v>
                </c:pt>
                <c:pt idx="3">
                  <c:v>54</c:v>
                </c:pt>
                <c:pt idx="4">
                  <c:v>72</c:v>
                </c:pt>
                <c:pt idx="5">
                  <c:v>72</c:v>
                </c:pt>
                <c:pt idx="6">
                  <c:v>75</c:v>
                </c:pt>
                <c:pt idx="7">
                  <c:v>69</c:v>
                </c:pt>
                <c:pt idx="8">
                  <c:v>66</c:v>
                </c:pt>
                <c:pt idx="9">
                  <c:v>85.052510029987687</c:v>
                </c:pt>
                <c:pt idx="10">
                  <c:v>78.763336343806827</c:v>
                </c:pt>
                <c:pt idx="11">
                  <c:v>58.43516484914317</c:v>
                </c:pt>
                <c:pt idx="12">
                  <c:v>67.899987034340484</c:v>
                </c:pt>
                <c:pt idx="13">
                  <c:v>82.371890274953728</c:v>
                </c:pt>
                <c:pt idx="14">
                  <c:v>79.086793846716162</c:v>
                </c:pt>
                <c:pt idx="15">
                  <c:v>60.395490627301555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3C-4738-BFB7-CB1701CBA676}"/>
            </c:ext>
          </c:extLst>
        </c:ser>
        <c:ser>
          <c:idx val="3"/>
          <c:order val="2"/>
          <c:tx>
            <c:strRef>
              <c:f>Vertical_seg!$BD$54</c:f>
              <c:strCache>
                <c:ptCount val="1"/>
                <c:pt idx="0">
                  <c:v>R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EBB6A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Vertical_seg!$BE$54:$BT$54</c:f>
              <c:numCache>
                <c:formatCode>0</c:formatCode>
                <c:ptCount val="16"/>
                <c:pt idx="0">
                  <c:v>171</c:v>
                </c:pt>
                <c:pt idx="1">
                  <c:v>231</c:v>
                </c:pt>
                <c:pt idx="2">
                  <c:v>288</c:v>
                </c:pt>
                <c:pt idx="3">
                  <c:v>288</c:v>
                </c:pt>
                <c:pt idx="4">
                  <c:v>315</c:v>
                </c:pt>
                <c:pt idx="5">
                  <c:v>309</c:v>
                </c:pt>
                <c:pt idx="6">
                  <c:v>270</c:v>
                </c:pt>
                <c:pt idx="7">
                  <c:v>297</c:v>
                </c:pt>
                <c:pt idx="8">
                  <c:v>273</c:v>
                </c:pt>
                <c:pt idx="9">
                  <c:v>294.56611454950593</c:v>
                </c:pt>
                <c:pt idx="10">
                  <c:v>281.65319459130922</c:v>
                </c:pt>
                <c:pt idx="11">
                  <c:v>282.38193916516826</c:v>
                </c:pt>
                <c:pt idx="12">
                  <c:v>289.98815856607126</c:v>
                </c:pt>
                <c:pt idx="13">
                  <c:v>316.61946654407126</c:v>
                </c:pt>
                <c:pt idx="14">
                  <c:v>283.72019398067016</c:v>
                </c:pt>
                <c:pt idx="15">
                  <c:v>276.12199687321123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3C-4738-BFB7-CB1701CBA676}"/>
            </c:ext>
          </c:extLst>
        </c:ser>
        <c:ser>
          <c:idx val="4"/>
          <c:order val="3"/>
          <c:tx>
            <c:strRef>
              <c:f>Vertical_seg!$BD$55</c:f>
              <c:strCache>
                <c:ptCount val="1"/>
                <c:pt idx="0">
                  <c:v>RP</c:v>
                </c:pt>
              </c:strCache>
            </c:strRef>
          </c:tx>
          <c:spPr>
            <a:ln w="38100" cap="rnd">
              <a:solidFill>
                <a:srgbClr val="C6DC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FAADC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Vertical_seg!$BE$55:$BT$55</c:f>
              <c:numCache>
                <c:formatCode>0</c:formatCode>
                <c:ptCount val="16"/>
                <c:pt idx="0">
                  <c:v>102</c:v>
                </c:pt>
                <c:pt idx="1">
                  <c:v>111</c:v>
                </c:pt>
                <c:pt idx="2">
                  <c:v>102</c:v>
                </c:pt>
                <c:pt idx="3">
                  <c:v>87</c:v>
                </c:pt>
                <c:pt idx="4">
                  <c:v>105</c:v>
                </c:pt>
                <c:pt idx="5">
                  <c:v>135</c:v>
                </c:pt>
                <c:pt idx="6">
                  <c:v>186</c:v>
                </c:pt>
                <c:pt idx="7">
                  <c:v>228</c:v>
                </c:pt>
                <c:pt idx="8">
                  <c:v>243</c:v>
                </c:pt>
                <c:pt idx="9">
                  <c:v>134.78165908688553</c:v>
                </c:pt>
                <c:pt idx="10">
                  <c:v>143.28878789831521</c:v>
                </c:pt>
                <c:pt idx="11">
                  <c:v>142.31423733022427</c:v>
                </c:pt>
                <c:pt idx="12">
                  <c:v>164.93518147717219</c:v>
                </c:pt>
                <c:pt idx="13">
                  <c:v>141.51686987679025</c:v>
                </c:pt>
                <c:pt idx="14">
                  <c:v>168.88106784563701</c:v>
                </c:pt>
                <c:pt idx="15">
                  <c:v>172.97776107438565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F3C-4738-BFB7-CB1701CBA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352032"/>
        <c:axId val="531359232"/>
      </c:lineChart>
      <c:catAx>
        <c:axId val="5313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1359232"/>
        <c:crosses val="autoZero"/>
        <c:auto val="1"/>
        <c:lblAlgn val="ctr"/>
        <c:lblOffset val="100"/>
        <c:noMultiLvlLbl val="0"/>
      </c:catAx>
      <c:valAx>
        <c:axId val="5313592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53135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Vertical_seg!$BD$27</c:f>
              <c:strCache>
                <c:ptCount val="1"/>
                <c:pt idx="0">
                  <c:v>E</c:v>
                </c:pt>
              </c:strCache>
            </c:strRef>
          </c:tx>
          <c:spPr>
            <a:ln w="38100" cap="rnd">
              <a:solidFill>
                <a:srgbClr val="FFE9B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Vertical_seg!$BE$27:$BT$27</c:f>
              <c:numCache>
                <c:formatCode>0</c:formatCode>
                <c:ptCount val="16"/>
                <c:pt idx="0">
                  <c:v>24</c:v>
                </c:pt>
                <c:pt idx="1">
                  <c:v>18</c:v>
                </c:pt>
                <c:pt idx="2">
                  <c:v>15</c:v>
                </c:pt>
                <c:pt idx="3">
                  <c:v>12</c:v>
                </c:pt>
                <c:pt idx="4">
                  <c:v>0</c:v>
                </c:pt>
                <c:pt idx="5">
                  <c:v>15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19.042437829888271</c:v>
                </c:pt>
                <c:pt idx="10">
                  <c:v>8.1835482608611088</c:v>
                </c:pt>
                <c:pt idx="11">
                  <c:v>6.9272369666612246</c:v>
                </c:pt>
                <c:pt idx="12">
                  <c:v>0</c:v>
                </c:pt>
                <c:pt idx="13">
                  <c:v>18.498000913865383</c:v>
                </c:pt>
                <c:pt idx="14">
                  <c:v>4.3660489025586724</c:v>
                </c:pt>
                <c:pt idx="15">
                  <c:v>3.6851904987776516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5D-4E8C-BD1D-40B62C6BA619}"/>
            </c:ext>
          </c:extLst>
        </c:ser>
        <c:ser>
          <c:idx val="2"/>
          <c:order val="1"/>
          <c:tx>
            <c:strRef>
              <c:f>Vertical_seg!$BD$28</c:f>
              <c:strCache>
                <c:ptCount val="1"/>
                <c:pt idx="0">
                  <c:v>M</c:v>
                </c:pt>
              </c:strCache>
            </c:strRef>
          </c:tx>
          <c:spPr>
            <a:ln w="38100" cap="rnd">
              <a:solidFill>
                <a:srgbClr val="D6E9C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9D18E"/>
              </a:solidFill>
              <a:ln w="9525">
                <a:solidFill>
                  <a:srgbClr val="D6E9C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Vertical_seg!$BE$28:$BT$28</c:f>
              <c:numCache>
                <c:formatCode>0</c:formatCode>
                <c:ptCount val="16"/>
                <c:pt idx="0">
                  <c:v>69</c:v>
                </c:pt>
                <c:pt idx="1">
                  <c:v>81</c:v>
                </c:pt>
                <c:pt idx="2">
                  <c:v>81</c:v>
                </c:pt>
                <c:pt idx="3">
                  <c:v>54</c:v>
                </c:pt>
                <c:pt idx="4">
                  <c:v>72</c:v>
                </c:pt>
                <c:pt idx="5">
                  <c:v>72</c:v>
                </c:pt>
                <c:pt idx="6">
                  <c:v>75</c:v>
                </c:pt>
                <c:pt idx="7">
                  <c:v>69</c:v>
                </c:pt>
                <c:pt idx="8">
                  <c:v>66</c:v>
                </c:pt>
                <c:pt idx="9">
                  <c:v>88.02756319025147</c:v>
                </c:pt>
                <c:pt idx="10">
                  <c:v>81.641296717675417</c:v>
                </c:pt>
                <c:pt idx="11">
                  <c:v>60.744521128108843</c:v>
                </c:pt>
                <c:pt idx="12">
                  <c:v>71.703829656414911</c:v>
                </c:pt>
                <c:pt idx="13">
                  <c:v>86.986467107350435</c:v>
                </c:pt>
                <c:pt idx="14">
                  <c:v>83.517335447927437</c:v>
                </c:pt>
                <c:pt idx="15">
                  <c:v>63.778921927708673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5D-4E8C-BD1D-40B62C6BA619}"/>
            </c:ext>
          </c:extLst>
        </c:ser>
        <c:ser>
          <c:idx val="3"/>
          <c:order val="2"/>
          <c:tx>
            <c:strRef>
              <c:f>Vertical_seg!$BD$29</c:f>
              <c:strCache>
                <c:ptCount val="1"/>
                <c:pt idx="0">
                  <c:v>R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EBB6A"/>
              </a:solidFill>
              <a:ln w="9525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Vertical_seg!$BE$29:$BT$29</c:f>
              <c:numCache>
                <c:formatCode>0</c:formatCode>
                <c:ptCount val="16"/>
                <c:pt idx="0">
                  <c:v>171</c:v>
                </c:pt>
                <c:pt idx="1">
                  <c:v>231</c:v>
                </c:pt>
                <c:pt idx="2">
                  <c:v>288</c:v>
                </c:pt>
                <c:pt idx="3">
                  <c:v>288</c:v>
                </c:pt>
                <c:pt idx="4">
                  <c:v>315</c:v>
                </c:pt>
                <c:pt idx="5">
                  <c:v>309</c:v>
                </c:pt>
                <c:pt idx="6">
                  <c:v>270</c:v>
                </c:pt>
                <c:pt idx="7">
                  <c:v>297</c:v>
                </c:pt>
                <c:pt idx="8">
                  <c:v>273</c:v>
                </c:pt>
                <c:pt idx="9">
                  <c:v>304.86974756031475</c:v>
                </c:pt>
                <c:pt idx="10">
                  <c:v>291.94461660102479</c:v>
                </c:pt>
                <c:pt idx="11">
                  <c:v>293.54166646226935</c:v>
                </c:pt>
                <c:pt idx="12">
                  <c:v>306.23365971605853</c:v>
                </c:pt>
                <c:pt idx="13">
                  <c:v>334.35688704180546</c:v>
                </c:pt>
                <c:pt idx="14">
                  <c:v>299.61455587592462</c:v>
                </c:pt>
                <c:pt idx="15">
                  <c:v>291.59069821578163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5D-4E8C-BD1D-40B62C6BA619}"/>
            </c:ext>
          </c:extLst>
        </c:ser>
        <c:ser>
          <c:idx val="4"/>
          <c:order val="3"/>
          <c:tx>
            <c:strRef>
              <c:f>Vertical_seg!$BD$30</c:f>
              <c:strCache>
                <c:ptCount val="1"/>
                <c:pt idx="0">
                  <c:v>RP</c:v>
                </c:pt>
              </c:strCache>
            </c:strRef>
          </c:tx>
          <c:spPr>
            <a:ln w="38100" cap="rnd">
              <a:solidFill>
                <a:srgbClr val="C6DC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FAADC"/>
              </a:solidFill>
              <a:ln w="9525">
                <a:solidFill>
                  <a:srgbClr val="C6DCF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Vertical_seg!$BE$30:$BT$30</c:f>
              <c:numCache>
                <c:formatCode>0</c:formatCode>
                <c:ptCount val="16"/>
                <c:pt idx="0">
                  <c:v>102</c:v>
                </c:pt>
                <c:pt idx="1">
                  <c:v>111</c:v>
                </c:pt>
                <c:pt idx="2">
                  <c:v>102</c:v>
                </c:pt>
                <c:pt idx="3">
                  <c:v>87</c:v>
                </c:pt>
                <c:pt idx="4">
                  <c:v>105</c:v>
                </c:pt>
                <c:pt idx="5">
                  <c:v>135</c:v>
                </c:pt>
                <c:pt idx="6">
                  <c:v>186</c:v>
                </c:pt>
                <c:pt idx="7">
                  <c:v>228</c:v>
                </c:pt>
                <c:pt idx="8">
                  <c:v>243</c:v>
                </c:pt>
                <c:pt idx="9">
                  <c:v>139.4961889775455</c:v>
                </c:pt>
                <c:pt idx="10">
                  <c:v>148.52446572423858</c:v>
                </c:pt>
                <c:pt idx="11">
                  <c:v>147.93849249256056</c:v>
                </c:pt>
                <c:pt idx="12">
                  <c:v>174.17505766249673</c:v>
                </c:pt>
                <c:pt idx="13">
                  <c:v>149.44482281008968</c:v>
                </c:pt>
                <c:pt idx="14">
                  <c:v>178.34199754519324</c:v>
                </c:pt>
                <c:pt idx="15">
                  <c:v>182.66819267804675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5D-4E8C-BD1D-40B62C6BA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352032"/>
        <c:axId val="531359232"/>
      </c:lineChart>
      <c:catAx>
        <c:axId val="5313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531359232"/>
        <c:crosses val="autoZero"/>
        <c:auto val="1"/>
        <c:lblAlgn val="ctr"/>
        <c:lblOffset val="100"/>
        <c:noMultiLvlLbl val="0"/>
      </c:catAx>
      <c:valAx>
        <c:axId val="5313592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531352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Vertical_seg!$BD$40</c:f>
              <c:strCache>
                <c:ptCount val="1"/>
                <c:pt idx="0">
                  <c:v>E</c:v>
                </c:pt>
              </c:strCache>
            </c:strRef>
          </c:tx>
          <c:spPr>
            <a:ln w="38100" cap="rnd">
              <a:solidFill>
                <a:srgbClr val="FFE9B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9525">
                <a:solidFill>
                  <a:srgbClr val="FFE9B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Vertical_seg!$BE$40:$BT$40</c:f>
              <c:numCache>
                <c:formatCode>0</c:formatCode>
                <c:ptCount val="16"/>
                <c:pt idx="0">
                  <c:v>24</c:v>
                </c:pt>
                <c:pt idx="1">
                  <c:v>18</c:v>
                </c:pt>
                <c:pt idx="2">
                  <c:v>15</c:v>
                </c:pt>
                <c:pt idx="3">
                  <c:v>12</c:v>
                </c:pt>
                <c:pt idx="4">
                  <c:v>0</c:v>
                </c:pt>
                <c:pt idx="5">
                  <c:v>15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19.639460105176418</c:v>
                </c:pt>
                <c:pt idx="10">
                  <c:v>8.4274153966302947</c:v>
                </c:pt>
                <c:pt idx="11">
                  <c:v>7.1132119318943205</c:v>
                </c:pt>
                <c:pt idx="12">
                  <c:v>0</c:v>
                </c:pt>
                <c:pt idx="13">
                  <c:v>19.254390747037323</c:v>
                </c:pt>
                <c:pt idx="14">
                  <c:v>4.5445781942591346</c:v>
                </c:pt>
                <c:pt idx="15">
                  <c:v>3.8358792483110071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2B-4553-94D2-F94308B98DEF}"/>
            </c:ext>
          </c:extLst>
        </c:ser>
        <c:ser>
          <c:idx val="2"/>
          <c:order val="1"/>
          <c:tx>
            <c:strRef>
              <c:f>Vertical_seg!$BD$41</c:f>
              <c:strCache>
                <c:ptCount val="1"/>
                <c:pt idx="0">
                  <c:v>M</c:v>
                </c:pt>
              </c:strCache>
            </c:strRef>
          </c:tx>
          <c:spPr>
            <a:ln w="38100" cap="rnd">
              <a:solidFill>
                <a:srgbClr val="D6E9C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9D18E"/>
              </a:solidFill>
              <a:ln w="9525">
                <a:solidFill>
                  <a:srgbClr val="D6E9C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Vertical_seg!$BE$41:$BT$41</c:f>
              <c:numCache>
                <c:formatCode>0</c:formatCode>
                <c:ptCount val="16"/>
                <c:pt idx="0">
                  <c:v>69</c:v>
                </c:pt>
                <c:pt idx="1">
                  <c:v>81</c:v>
                </c:pt>
                <c:pt idx="2">
                  <c:v>81</c:v>
                </c:pt>
                <c:pt idx="3">
                  <c:v>54</c:v>
                </c:pt>
                <c:pt idx="4">
                  <c:v>72</c:v>
                </c:pt>
                <c:pt idx="5">
                  <c:v>72</c:v>
                </c:pt>
                <c:pt idx="6">
                  <c:v>75</c:v>
                </c:pt>
                <c:pt idx="7">
                  <c:v>69</c:v>
                </c:pt>
                <c:pt idx="8">
                  <c:v>66</c:v>
                </c:pt>
                <c:pt idx="9">
                  <c:v>90.78742075331138</c:v>
                </c:pt>
                <c:pt idx="10">
                  <c:v>84.074181397569362</c:v>
                </c:pt>
                <c:pt idx="11">
                  <c:v>62.375324327027855</c:v>
                </c:pt>
                <c:pt idx="12">
                  <c:v>74.635824740864905</c:v>
                </c:pt>
                <c:pt idx="13">
                  <c:v>90.543374669952385</c:v>
                </c:pt>
                <c:pt idx="14">
                  <c:v>86.932388983743394</c:v>
                </c:pt>
                <c:pt idx="15">
                  <c:v>66.386864717927992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2B-4553-94D2-F94308B98DEF}"/>
            </c:ext>
          </c:extLst>
        </c:ser>
        <c:ser>
          <c:idx val="3"/>
          <c:order val="2"/>
          <c:tx>
            <c:strRef>
              <c:f>Vertical_seg!$BD$42</c:f>
              <c:strCache>
                <c:ptCount val="1"/>
                <c:pt idx="0">
                  <c:v>R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EBB6A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Vertical_seg!$BE$42:$BT$42</c:f>
              <c:numCache>
                <c:formatCode>0</c:formatCode>
                <c:ptCount val="16"/>
                <c:pt idx="0">
                  <c:v>171</c:v>
                </c:pt>
                <c:pt idx="1">
                  <c:v>231</c:v>
                </c:pt>
                <c:pt idx="2">
                  <c:v>288</c:v>
                </c:pt>
                <c:pt idx="3">
                  <c:v>288</c:v>
                </c:pt>
                <c:pt idx="4">
                  <c:v>315</c:v>
                </c:pt>
                <c:pt idx="5">
                  <c:v>309</c:v>
                </c:pt>
                <c:pt idx="6">
                  <c:v>270</c:v>
                </c:pt>
                <c:pt idx="7">
                  <c:v>297</c:v>
                </c:pt>
                <c:pt idx="8">
                  <c:v>273</c:v>
                </c:pt>
                <c:pt idx="9">
                  <c:v>314.42808415466089</c:v>
                </c:pt>
                <c:pt idx="10">
                  <c:v>300.64447333605841</c:v>
                </c:pt>
                <c:pt idx="11">
                  <c:v>301.4223556140218</c:v>
                </c:pt>
                <c:pt idx="12">
                  <c:v>318.75566292401811</c:v>
                </c:pt>
                <c:pt idx="13">
                  <c:v>348.02885901256445</c:v>
                </c:pt>
                <c:pt idx="14">
                  <c:v>311.86590157485398</c:v>
                </c:pt>
                <c:pt idx="15">
                  <c:v>303.51394552260842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2B-4553-94D2-F94308B98DEF}"/>
            </c:ext>
          </c:extLst>
        </c:ser>
        <c:ser>
          <c:idx val="4"/>
          <c:order val="3"/>
          <c:tx>
            <c:strRef>
              <c:f>Vertical_seg!$BD$43</c:f>
              <c:strCache>
                <c:ptCount val="1"/>
                <c:pt idx="0">
                  <c:v>RP</c:v>
                </c:pt>
              </c:strCache>
            </c:strRef>
          </c:tx>
          <c:spPr>
            <a:ln w="38100" cap="rnd">
              <a:solidFill>
                <a:srgbClr val="C6DC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FAADC"/>
              </a:solidFill>
              <a:ln w="9525">
                <a:solidFill>
                  <a:srgbClr val="C6DCF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Vertical_seg!$BE$24:$BT$25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Vertical_seg!$BE$43:$BT$43</c:f>
              <c:numCache>
                <c:formatCode>0</c:formatCode>
                <c:ptCount val="16"/>
                <c:pt idx="0">
                  <c:v>102</c:v>
                </c:pt>
                <c:pt idx="1">
                  <c:v>111</c:v>
                </c:pt>
                <c:pt idx="2">
                  <c:v>102</c:v>
                </c:pt>
                <c:pt idx="3">
                  <c:v>87</c:v>
                </c:pt>
                <c:pt idx="4">
                  <c:v>105</c:v>
                </c:pt>
                <c:pt idx="5">
                  <c:v>135</c:v>
                </c:pt>
                <c:pt idx="6">
                  <c:v>186</c:v>
                </c:pt>
                <c:pt idx="7">
                  <c:v>228</c:v>
                </c:pt>
                <c:pt idx="8">
                  <c:v>243</c:v>
                </c:pt>
                <c:pt idx="9">
                  <c:v>143.8697010709752</c:v>
                </c:pt>
                <c:pt idx="10">
                  <c:v>152.95044757138507</c:v>
                </c:pt>
                <c:pt idx="11">
                  <c:v>151.91018512128858</c:v>
                </c:pt>
                <c:pt idx="12">
                  <c:v>181.29713768733325</c:v>
                </c:pt>
                <c:pt idx="13">
                  <c:v>155.55567474052745</c:v>
                </c:pt>
                <c:pt idx="14">
                  <c:v>185.63446522312736</c:v>
                </c:pt>
                <c:pt idx="15">
                  <c:v>190.13756001287058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92B-4553-94D2-F94308B98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352032"/>
        <c:axId val="531359232"/>
      </c:lineChart>
      <c:catAx>
        <c:axId val="5313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531359232"/>
        <c:crosses val="autoZero"/>
        <c:auto val="1"/>
        <c:lblAlgn val="ctr"/>
        <c:lblOffset val="100"/>
        <c:noMultiLvlLbl val="0"/>
      </c:catAx>
      <c:valAx>
        <c:axId val="5313592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53135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Horizontal!$B$15</c:f>
              <c:strCache>
                <c:ptCount val="1"/>
                <c:pt idx="0">
                  <c:v>Ventas horizontales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9F1"/>
              </a:solidFill>
              <a:ln w="9525">
                <a:solidFill>
                  <a:srgbClr val="C6D9F1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Horizontal!$A$16:$A$28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Horizontal!$B$16:$B$28</c:f>
              <c:numCache>
                <c:formatCode>General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 formatCode="0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459</c:v>
                </c:pt>
                <c:pt idx="10">
                  <c:v>585</c:v>
                </c:pt>
                <c:pt idx="11">
                  <c:v>570</c:v>
                </c:pt>
                <c:pt idx="12">
                  <c:v>559.79999999999995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BE-44C2-87F1-3515DA016200}"/>
            </c:ext>
          </c:extLst>
        </c:ser>
        <c:ser>
          <c:idx val="1"/>
          <c:order val="1"/>
          <c:tx>
            <c:strRef>
              <c:f>Horizontal!$C$15</c:f>
              <c:strCache>
                <c:ptCount val="1"/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22225">
                <a:solidFill>
                  <a:srgbClr val="FFD579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Horizontal!$A$16:$A$28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Horizontal!$C$16:$C$28</c:f>
              <c:numCache>
                <c:formatCode>General</c:formatCode>
                <c:ptCount val="13"/>
                <c:pt idx="11">
                  <c:v>656.60858700000006</c:v>
                </c:pt>
                <c:pt idx="12">
                  <c:v>752.96603100000004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BE-44C2-87F1-3515DA016200}"/>
            </c:ext>
          </c:extLst>
        </c:ser>
        <c:ser>
          <c:idx val="2"/>
          <c:order val="2"/>
          <c:tx>
            <c:strRef>
              <c:f>Horizontal!$D$15</c:f>
              <c:strCache>
                <c:ptCount val="1"/>
              </c:strCache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22225">
                <a:solidFill>
                  <a:srgbClr val="C3D69B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Horizontal!$A$16:$A$28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Horizontal!$D$16:$D$28</c:f>
              <c:numCache>
                <c:formatCode>General</c:formatCode>
                <c:ptCount val="13"/>
                <c:pt idx="11">
                  <c:v>559.79999999999995</c:v>
                </c:pt>
                <c:pt idx="12">
                  <c:v>559.79999999999995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BE-44C2-87F1-3515DA016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28128"/>
        <c:axId val="275121888"/>
      </c:lineChart>
      <c:catAx>
        <c:axId val="27512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75121888"/>
        <c:crosses val="autoZero"/>
        <c:auto val="1"/>
        <c:lblAlgn val="ctr"/>
        <c:lblOffset val="100"/>
        <c:noMultiLvlLbl val="0"/>
      </c:catAx>
      <c:valAx>
        <c:axId val="27512188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7512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9F1"/>
              </a:solidFill>
              <a:ln w="22225">
                <a:solidFill>
                  <a:srgbClr val="C6D9F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Horizontal!$AC$10:$BA$11</c:f>
              <c:multiLvlStrCache>
                <c:ptCount val="25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</c:lvl>
                <c:lvl>
                  <c:pt idx="1">
                    <c:v>2021</c:v>
                  </c:pt>
                  <c:pt idx="5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Horizontal!$AC$12:$BA$12</c:f>
              <c:numCache>
                <c:formatCode>General</c:formatCode>
                <c:ptCount val="25"/>
                <c:pt idx="0">
                  <c:v>219</c:v>
                </c:pt>
                <c:pt idx="1">
                  <c:v>212</c:v>
                </c:pt>
                <c:pt idx="2">
                  <c:v>246</c:v>
                </c:pt>
                <c:pt idx="3">
                  <c:v>260</c:v>
                </c:pt>
                <c:pt idx="4">
                  <c:v>217</c:v>
                </c:pt>
                <c:pt idx="5">
                  <c:v>241</c:v>
                </c:pt>
                <c:pt idx="6">
                  <c:v>225</c:v>
                </c:pt>
                <c:pt idx="7">
                  <c:v>181</c:v>
                </c:pt>
                <c:pt idx="8" formatCode="_-* #,##0_-;\-* #,##0_-;_-* &quot;-&quot;??_-;_-@_-">
                  <c:v>132</c:v>
                </c:pt>
                <c:pt idx="9" formatCode="_-* #,##0_-;\-* #,##0_-;_-* &quot;-&quot;??_-;_-@_-">
                  <c:v>129</c:v>
                </c:pt>
                <c:pt idx="10" formatCode="_-* #,##0_-;\-* #,##0_-;_-* &quot;-&quot;??_-;_-@_-">
                  <c:v>120</c:v>
                </c:pt>
                <c:pt idx="11" formatCode="_-* #,##0_-;\-* #,##0_-;_-* &quot;-&quot;??_-;_-@_-">
                  <c:v>102</c:v>
                </c:pt>
                <c:pt idx="12" formatCode="_-* #,##0_-;\-* #,##0_-;_-* &quot;-&quot;??_-;_-@_-">
                  <c:v>108</c:v>
                </c:pt>
                <c:pt idx="13" formatCode="_-* #,##0_-;\-* #,##0_-;_-* &quot;-&quot;??_-;_-@_-">
                  <c:v>150</c:v>
                </c:pt>
                <c:pt idx="14" formatCode="_-* #,##0_-;\-* #,##0_-;_-* &quot;-&quot;??_-;_-@_-">
                  <c:v>120</c:v>
                </c:pt>
                <c:pt idx="15" formatCode="_-* #,##0_-;\-* #,##0_-;_-* &quot;-&quot;??_-;_-@_-">
                  <c:v>126</c:v>
                </c:pt>
                <c:pt idx="16" formatCode="_-* #,##0_-;\-* #,##0_-;_-* &quot;-&quot;??_-;_-@_-">
                  <c:v>189</c:v>
                </c:pt>
                <c:pt idx="17" formatCode="_-* #,##0_-;\-* #,##0_-;_-* &quot;-&quot;??_-;_-@_-">
                  <c:v>162</c:v>
                </c:pt>
                <c:pt idx="18" formatCode="_-* #,##0_-;\-* #,##0_-;_-* &quot;-&quot;??_-;_-@_-">
                  <c:v>141.6294</c:v>
                </c:pt>
                <c:pt idx="19" formatCode="_-* #,##0_-;\-* #,##0_-;_-* &quot;-&quot;??_-;_-@_-">
                  <c:v>136.19933999999998</c:v>
                </c:pt>
                <c:pt idx="20" formatCode="_-* #,##0_-;\-* #,##0_-;_-* &quot;-&quot;??_-;_-@_-">
                  <c:v>130.76927999999998</c:v>
                </c:pt>
                <c:pt idx="21" formatCode="0">
                  <c:v>146.51422449222329</c:v>
                </c:pt>
                <c:pt idx="22" formatCode="0">
                  <c:v>142.13353125453611</c:v>
                </c:pt>
                <c:pt idx="23" formatCode="0">
                  <c:v>137.44481123367629</c:v>
                </c:pt>
                <c:pt idx="24" formatCode="0">
                  <c:v>133.70743301956429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E6-4675-8829-88CF1D1C93A0}"/>
            </c:ext>
          </c:extLst>
        </c:ser>
        <c:ser>
          <c:idx val="1"/>
          <c:order val="1"/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22225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Horizontal!$AC$10:$BA$11</c:f>
              <c:multiLvlStrCache>
                <c:ptCount val="25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</c:lvl>
                <c:lvl>
                  <c:pt idx="1">
                    <c:v>2021</c:v>
                  </c:pt>
                  <c:pt idx="5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Horizontal!$AC$13:$BA$13</c:f>
              <c:numCache>
                <c:formatCode>General</c:formatCode>
                <c:ptCount val="25"/>
                <c:pt idx="18" formatCode="0">
                  <c:v>170.10134203809207</c:v>
                </c:pt>
                <c:pt idx="19" formatCode="0">
                  <c:v>164.49001611837758</c:v>
                </c:pt>
                <c:pt idx="20" formatCode="0">
                  <c:v>160.01722884353043</c:v>
                </c:pt>
                <c:pt idx="21" formatCode="0">
                  <c:v>197.07080046615286</c:v>
                </c:pt>
                <c:pt idx="22" formatCode="0">
                  <c:v>191.17849392772871</c:v>
                </c:pt>
                <c:pt idx="23" formatCode="0">
                  <c:v>184.87187209032771</c:v>
                </c:pt>
                <c:pt idx="24" formatCode="0">
                  <c:v>179.84486451579079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E6-4675-8829-88CF1D1C93A0}"/>
            </c:ext>
          </c:extLst>
        </c:ser>
        <c:ser>
          <c:idx val="2"/>
          <c:order val="2"/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22225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Horizontal!$AC$10:$BA$11</c:f>
              <c:multiLvlStrCache>
                <c:ptCount val="25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</c:lvl>
                <c:lvl>
                  <c:pt idx="1">
                    <c:v>2021</c:v>
                  </c:pt>
                  <c:pt idx="5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Horizontal!$AC$14:$BA$14</c:f>
              <c:numCache>
                <c:formatCode>General</c:formatCode>
                <c:ptCount val="25"/>
                <c:pt idx="18" formatCode="0">
                  <c:v>136.8078024548187</c:v>
                </c:pt>
                <c:pt idx="19" formatCode="0">
                  <c:v>132.29476829097305</c:v>
                </c:pt>
                <c:pt idx="20" formatCode="0">
                  <c:v>128.69742925420823</c:v>
                </c:pt>
                <c:pt idx="21" formatCode="0">
                  <c:v>146.51422449222329</c:v>
                </c:pt>
                <c:pt idx="22" formatCode="0">
                  <c:v>142.13353125453611</c:v>
                </c:pt>
                <c:pt idx="23" formatCode="0">
                  <c:v>137.44481123367629</c:v>
                </c:pt>
                <c:pt idx="24" formatCode="0">
                  <c:v>133.70743301956429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E6-4675-8829-88CF1D1C9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405936"/>
        <c:axId val="1198406416"/>
      </c:lineChart>
      <c:catAx>
        <c:axId val="119840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8406416"/>
        <c:crosses val="autoZero"/>
        <c:auto val="1"/>
        <c:lblAlgn val="ctr"/>
        <c:lblOffset val="100"/>
        <c:noMultiLvlLbl val="0"/>
      </c:catAx>
      <c:valAx>
        <c:axId val="119840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840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Horizontal_seg!$BE$28</c:f>
              <c:strCache>
                <c:ptCount val="1"/>
                <c:pt idx="0">
                  <c:v>E</c:v>
                </c:pt>
              </c:strCache>
            </c:strRef>
          </c:tx>
          <c:spPr>
            <a:ln w="38100" cap="rnd">
              <a:solidFill>
                <a:srgbClr val="FFE9B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9525">
                <a:noFill/>
              </a:ln>
              <a:effectLst/>
            </c:spPr>
          </c:marker>
          <c:dLbls>
            <c:dLbl>
              <c:idx val="12"/>
              <c:layout>
                <c:manualLayout>
                  <c:x val="-1.7740201605279456E-2"/>
                  <c:y val="-4.6530485379354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8A-4D1F-AC77-4BD79C5AD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Horizontal_seg!$BF$28:$BU$28</c:f>
              <c:numCache>
                <c:formatCode>General</c:formatCode>
                <c:ptCount val="16"/>
                <c:pt idx="0">
                  <c:v>72</c:v>
                </c:pt>
                <c:pt idx="1">
                  <c:v>60</c:v>
                </c:pt>
                <c:pt idx="2">
                  <c:v>57</c:v>
                </c:pt>
                <c:pt idx="3">
                  <c:v>51</c:v>
                </c:pt>
                <c:pt idx="4">
                  <c:v>60</c:v>
                </c:pt>
                <c:pt idx="5">
                  <c:v>60</c:v>
                </c:pt>
                <c:pt idx="6">
                  <c:v>57</c:v>
                </c:pt>
                <c:pt idx="7">
                  <c:v>45</c:v>
                </c:pt>
                <c:pt idx="8">
                  <c:v>0</c:v>
                </c:pt>
                <c:pt idx="9" formatCode="_-* #,##0_-;\-* #,##0_-;_-* &quot;-&quot;??_-;_-@_-">
                  <c:v>68.403901227409506</c:v>
                </c:pt>
                <c:pt idx="10" formatCode="_-* #,##0_-;\-* #,##0_-;_-* &quot;-&quot;??_-;_-@_-">
                  <c:v>66.888531306780493</c:v>
                </c:pt>
                <c:pt idx="11" formatCode="_-* #,##0_-;\-* #,##0_-;_-* &quot;-&quot;??_-;_-@_-">
                  <c:v>45.708015548617603</c:v>
                </c:pt>
                <c:pt idx="12" formatCode="_-* #,##0_-;\-* #,##0_-;_-* &quot;-&quot;??_-;_-@_-">
                  <c:v>29.302844898444661</c:v>
                </c:pt>
                <c:pt idx="13" formatCode="_-* #,##0_-;\-* #,##0_-;_-* &quot;-&quot;??_-;_-@_-">
                  <c:v>71.066765627268055</c:v>
                </c:pt>
                <c:pt idx="14" formatCode="_-* #,##0_-;\-* #,##0_-;_-* &quot;-&quot;??_-;_-@_-">
                  <c:v>65.834909582517213</c:v>
                </c:pt>
                <c:pt idx="15" formatCode="_-* #,##0_-;\-* #,##0_-;_-* &quot;-&quot;??_-;_-@_-">
                  <c:v>39.661232611954084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8A-4D1F-AC77-4BD79C5AD480}"/>
            </c:ext>
          </c:extLst>
        </c:ser>
        <c:ser>
          <c:idx val="2"/>
          <c:order val="1"/>
          <c:tx>
            <c:strRef>
              <c:f>Horizontal_seg!$BE$29</c:f>
              <c:strCache>
                <c:ptCount val="1"/>
                <c:pt idx="0">
                  <c:v>M</c:v>
                </c:pt>
              </c:strCache>
            </c:strRef>
          </c:tx>
          <c:spPr>
            <a:ln w="38100" cap="rnd">
              <a:solidFill>
                <a:srgbClr val="D6E9C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9D18E"/>
              </a:solidFill>
              <a:ln w="9525">
                <a:noFill/>
              </a:ln>
              <a:effectLst/>
            </c:spPr>
          </c:marker>
          <c:dLbls>
            <c:dLbl>
              <c:idx val="11"/>
              <c:layout>
                <c:manualLayout>
                  <c:x val="-1.7740201605279456E-2"/>
                  <c:y val="-4.6530485379354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8A-4D1F-AC77-4BD79C5AD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Horizontal_seg!$BF$29:$BU$29</c:f>
              <c:numCache>
                <c:formatCode>General</c:formatCode>
                <c:ptCount val="16"/>
                <c:pt idx="0">
                  <c:v>27</c:v>
                </c:pt>
                <c:pt idx="1">
                  <c:v>24</c:v>
                </c:pt>
                <c:pt idx="2">
                  <c:v>18</c:v>
                </c:pt>
                <c:pt idx="3">
                  <c:v>15</c:v>
                </c:pt>
                <c:pt idx="4">
                  <c:v>54</c:v>
                </c:pt>
                <c:pt idx="5">
                  <c:v>36</c:v>
                </c:pt>
                <c:pt idx="6">
                  <c:v>51</c:v>
                </c:pt>
                <c:pt idx="7">
                  <c:v>120</c:v>
                </c:pt>
                <c:pt idx="8">
                  <c:v>120</c:v>
                </c:pt>
                <c:pt idx="9" formatCode="_-* #,##0_-;\-* #,##0_-;_-* &quot;-&quot;??_-;_-@_-">
                  <c:v>34.201950613704753</c:v>
                </c:pt>
                <c:pt idx="10" formatCode="_-* #,##0_-;\-* #,##0_-;_-* &quot;-&quot;??_-;_-@_-">
                  <c:v>38.447008992124523</c:v>
                </c:pt>
                <c:pt idx="11" formatCode="_-* #,##0_-;\-* #,##0_-;_-* &quot;-&quot;??_-;_-@_-">
                  <c:v>49.793648223354367</c:v>
                </c:pt>
                <c:pt idx="12" formatCode="_-* #,##0_-;\-* #,##0_-;_-* &quot;-&quot;??_-;_-@_-">
                  <c:v>80.637087998312523</c:v>
                </c:pt>
                <c:pt idx="13" formatCode="_-* #,##0_-;\-* #,##0_-;_-* &quot;-&quot;??_-;_-@_-">
                  <c:v>39.086721094997436</c:v>
                </c:pt>
                <c:pt idx="14" formatCode="_-* #,##0_-;\-* #,##0_-;_-* &quot;-&quot;??_-;_-@_-">
                  <c:v>47.788059368011396</c:v>
                </c:pt>
                <c:pt idx="15" formatCode="_-* #,##0_-;\-* #,##0_-;_-* &quot;-&quot;??_-;_-@_-">
                  <c:v>68.312825401860721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8A-4D1F-AC77-4BD79C5AD480}"/>
            </c:ext>
          </c:extLst>
        </c:ser>
        <c:ser>
          <c:idx val="3"/>
          <c:order val="2"/>
          <c:tx>
            <c:strRef>
              <c:f>Horizontal_seg!$BE$30</c:f>
              <c:strCache>
                <c:ptCount val="1"/>
                <c:pt idx="0">
                  <c:v>R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EBB6A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7374757548434042E-2"/>
                  <c:y val="-5.7274731575022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8A-4D1F-AC77-4BD79C5AD480}"/>
                </c:ext>
              </c:extLst>
            </c:dLbl>
            <c:dLbl>
              <c:idx val="1"/>
              <c:layout>
                <c:manualLayout>
                  <c:x val="-1.7374757548434032E-2"/>
                  <c:y val="-5.7274731575022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8A-4D1F-AC77-4BD79C5AD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Horizontal_seg!$BF$30:$BU$30</c:f>
              <c:numCache>
                <c:formatCode>General</c:formatCode>
                <c:ptCount val="16"/>
                <c:pt idx="0">
                  <c:v>30</c:v>
                </c:pt>
                <c:pt idx="1">
                  <c:v>27</c:v>
                </c:pt>
                <c:pt idx="2">
                  <c:v>24</c:v>
                </c:pt>
                <c:pt idx="3">
                  <c:v>39</c:v>
                </c:pt>
                <c:pt idx="4">
                  <c:v>33</c:v>
                </c:pt>
                <c:pt idx="5">
                  <c:v>21</c:v>
                </c:pt>
                <c:pt idx="6">
                  <c:v>15</c:v>
                </c:pt>
                <c:pt idx="7">
                  <c:v>15</c:v>
                </c:pt>
                <c:pt idx="8">
                  <c:v>21</c:v>
                </c:pt>
                <c:pt idx="9" formatCode="_-* #,##0_-;\-* #,##0_-;_-* &quot;-&quot;??_-;_-@_-">
                  <c:v>27.361560490963804</c:v>
                </c:pt>
                <c:pt idx="10" formatCode="_-* #,##0_-;\-* #,##0_-;_-* &quot;-&quot;??_-;_-@_-">
                  <c:v>23.438778975921693</c:v>
                </c:pt>
                <c:pt idx="11" formatCode="_-* #,##0_-;\-* #,##0_-;_-* &quot;-&quot;??_-;_-@_-">
                  <c:v>28.344076680986337</c:v>
                </c:pt>
                <c:pt idx="12" formatCode="_-* #,##0_-;\-* #,##0_-;_-* &quot;-&quot;??_-;_-@_-">
                  <c:v>25.612857022344219</c:v>
                </c:pt>
                <c:pt idx="13" formatCode="_-* #,##0_-;\-* #,##0_-;_-* &quot;-&quot;??_-;_-@_-">
                  <c:v>26.650037110225519</c:v>
                </c:pt>
                <c:pt idx="14" formatCode="_-* #,##0_-;\-* #,##0_-;_-* &quot;-&quot;??_-;_-@_-">
                  <c:v>20.356847041962556</c:v>
                </c:pt>
                <c:pt idx="15" formatCode="_-* #,##0_-;\-* #,##0_-;_-* &quot;-&quot;??_-;_-@_-">
                  <c:v>20.029585700351397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8A-4D1F-AC77-4BD79C5AD480}"/>
            </c:ext>
          </c:extLst>
        </c:ser>
        <c:ser>
          <c:idx val="4"/>
          <c:order val="3"/>
          <c:tx>
            <c:strRef>
              <c:f>Horizontal_seg!$BE$31</c:f>
              <c:strCache>
                <c:ptCount val="1"/>
                <c:pt idx="0">
                  <c:v>RP</c:v>
                </c:pt>
              </c:strCache>
            </c:strRef>
          </c:tx>
          <c:spPr>
            <a:ln w="38100" cap="rnd">
              <a:solidFill>
                <a:srgbClr val="C6DC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FAADC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Horizontal_seg!$BF$31:$BU$31</c:f>
              <c:numCache>
                <c:formatCode>General</c:formatCode>
                <c:ptCount val="16"/>
                <c:pt idx="0">
                  <c:v>0</c:v>
                </c:pt>
                <c:pt idx="1">
                  <c:v>9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9</c:v>
                </c:pt>
                <c:pt idx="8">
                  <c:v>21</c:v>
                </c:pt>
                <c:pt idx="9" formatCode="_-* #,##0_-;\-* #,##0_-;_-* &quot;-&quot;??_-;_-@_-">
                  <c:v>6.8403901227409509</c:v>
                </c:pt>
                <c:pt idx="10" formatCode="_-* #,##0_-;\-* #,##0_-;_-* &quot;-&quot;??_-;_-@_-">
                  <c:v>3.5204490161463418</c:v>
                </c:pt>
                <c:pt idx="11" formatCode="_-* #,##0_-;\-* #,##0_-;_-* &quot;-&quot;??_-;_-@_-">
                  <c:v>4.8516888012499129</c:v>
                </c:pt>
                <c:pt idx="12" formatCode="_-* #,##0_-;\-* #,##0_-;_-* &quot;-&quot;??_-;_-@_-">
                  <c:v>10.96143457312189</c:v>
                </c:pt>
                <c:pt idx="13" formatCode="_-* #,##0_-;\-* #,##0_-;_-* &quot;-&quot;??_-;_-@_-">
                  <c:v>5.3300074220451048</c:v>
                </c:pt>
                <c:pt idx="14" formatCode="_-* #,##0_-;\-* #,##0_-;_-* &quot;-&quot;??_-;_-@_-">
                  <c:v>3.4649952411851168</c:v>
                </c:pt>
                <c:pt idx="15" formatCode="_-* #,##0_-;\-* #,##0_-;_-* &quot;-&quot;??_-;_-@_-">
                  <c:v>5.7037893053980797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8A-4D1F-AC77-4BD79C5AD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51040"/>
        <c:axId val="131446720"/>
      </c:lineChart>
      <c:catAx>
        <c:axId val="1314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31446720"/>
        <c:crosses val="autoZero"/>
        <c:auto val="1"/>
        <c:lblAlgn val="ctr"/>
        <c:lblOffset val="100"/>
        <c:noMultiLvlLbl val="0"/>
      </c:catAx>
      <c:valAx>
        <c:axId val="13144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314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Horizontal_seg!$BE$28</c:f>
              <c:strCache>
                <c:ptCount val="1"/>
                <c:pt idx="0">
                  <c:v>E</c:v>
                </c:pt>
              </c:strCache>
            </c:strRef>
          </c:tx>
          <c:spPr>
            <a:ln w="38100" cap="rnd">
              <a:solidFill>
                <a:srgbClr val="FFE9B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9525">
                <a:noFill/>
              </a:ln>
              <a:effectLst/>
            </c:spPr>
          </c:marker>
          <c:dLbls>
            <c:dLbl>
              <c:idx val="12"/>
              <c:layout>
                <c:manualLayout>
                  <c:x val="-2.0871452919160784E-2"/>
                  <c:y val="-6.5540795274538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91-41B1-BF65-AE0A9C8D98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Horizontal_seg!$BF$28:$BU$28</c:f>
              <c:numCache>
                <c:formatCode>General</c:formatCode>
                <c:ptCount val="16"/>
                <c:pt idx="0">
                  <c:v>72</c:v>
                </c:pt>
                <c:pt idx="1">
                  <c:v>60</c:v>
                </c:pt>
                <c:pt idx="2">
                  <c:v>57</c:v>
                </c:pt>
                <c:pt idx="3">
                  <c:v>51</c:v>
                </c:pt>
                <c:pt idx="4">
                  <c:v>60</c:v>
                </c:pt>
                <c:pt idx="5">
                  <c:v>60</c:v>
                </c:pt>
                <c:pt idx="6">
                  <c:v>57</c:v>
                </c:pt>
                <c:pt idx="7">
                  <c:v>45</c:v>
                </c:pt>
                <c:pt idx="8">
                  <c:v>0</c:v>
                </c:pt>
                <c:pt idx="9" formatCode="_-* #,##0_-;\-* #,##0_-;_-* &quot;-&quot;??_-;_-@_-">
                  <c:v>70.814700000000002</c:v>
                </c:pt>
                <c:pt idx="10" formatCode="_-* #,##0_-;\-* #,##0_-;_-* &quot;-&quot;??_-;_-@_-">
                  <c:v>68.862691512605025</c:v>
                </c:pt>
                <c:pt idx="11" formatCode="_-* #,##0_-;\-* #,##0_-;_-* &quot;-&quot;??_-;_-@_-">
                  <c:v>46.443851428571413</c:v>
                </c:pt>
                <c:pt idx="12" formatCode="_-* #,##0_-;\-* #,##0_-;_-* &quot;-&quot;??_-;_-@_-">
                  <c:v>29.302844898444661</c:v>
                </c:pt>
                <c:pt idx="13" formatCode="_-* #,##0_-;\-* #,##0_-;_-* &quot;-&quot;??_-;_-@_-">
                  <c:v>71.066765627268055</c:v>
                </c:pt>
                <c:pt idx="14" formatCode="_-* #,##0_-;\-* #,##0_-;_-* &quot;-&quot;??_-;_-@_-">
                  <c:v>65.834909582517213</c:v>
                </c:pt>
                <c:pt idx="15" formatCode="_-* #,##0_-;\-* #,##0_-;_-* &quot;-&quot;??_-;_-@_-">
                  <c:v>39.661232611954084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91-41B1-BF65-AE0A9C8D98AC}"/>
            </c:ext>
          </c:extLst>
        </c:ser>
        <c:ser>
          <c:idx val="2"/>
          <c:order val="1"/>
          <c:tx>
            <c:strRef>
              <c:f>Horizontal_seg!$BE$29</c:f>
              <c:strCache>
                <c:ptCount val="1"/>
                <c:pt idx="0">
                  <c:v>M</c:v>
                </c:pt>
              </c:strCache>
            </c:strRef>
          </c:tx>
          <c:spPr>
            <a:ln w="38100" cap="rnd">
              <a:solidFill>
                <a:srgbClr val="D6E9C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9D18E"/>
              </a:solidFill>
              <a:ln w="9525">
                <a:noFill/>
              </a:ln>
              <a:effectLst/>
            </c:spPr>
          </c:marker>
          <c:dLbls>
            <c:dLbl>
              <c:idx val="11"/>
              <c:layout>
                <c:manualLayout>
                  <c:x val="-1.8615694095657852E-2"/>
                  <c:y val="-5.8036124059897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91-41B1-BF65-AE0A9C8D98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Horizontal_seg!$BF$29:$BU$29</c:f>
              <c:numCache>
                <c:formatCode>General</c:formatCode>
                <c:ptCount val="16"/>
                <c:pt idx="0">
                  <c:v>27</c:v>
                </c:pt>
                <c:pt idx="1">
                  <c:v>24</c:v>
                </c:pt>
                <c:pt idx="2">
                  <c:v>18</c:v>
                </c:pt>
                <c:pt idx="3">
                  <c:v>15</c:v>
                </c:pt>
                <c:pt idx="4">
                  <c:v>54</c:v>
                </c:pt>
                <c:pt idx="5">
                  <c:v>36</c:v>
                </c:pt>
                <c:pt idx="6">
                  <c:v>51</c:v>
                </c:pt>
                <c:pt idx="7">
                  <c:v>120</c:v>
                </c:pt>
                <c:pt idx="8">
                  <c:v>120</c:v>
                </c:pt>
                <c:pt idx="9" formatCode="_-* #,##0_-;\-* #,##0_-;_-* &quot;-&quot;??_-;_-@_-">
                  <c:v>35.407350000000001</c:v>
                </c:pt>
                <c:pt idx="10" formatCode="_-* #,##0_-;\-* #,##0_-;_-* &quot;-&quot;??_-;_-@_-">
                  <c:v>39.581740966386555</c:v>
                </c:pt>
                <c:pt idx="11" formatCode="_-* #,##0_-;\-* #,##0_-;_-* &quot;-&quot;??_-;_-@_-">
                  <c:v>50.595257142857129</c:v>
                </c:pt>
                <c:pt idx="12" formatCode="_-* #,##0_-;\-* #,##0_-;_-* &quot;-&quot;??_-;_-@_-">
                  <c:v>80.637087998312523</c:v>
                </c:pt>
                <c:pt idx="13" formatCode="_-* #,##0_-;\-* #,##0_-;_-* &quot;-&quot;??_-;_-@_-">
                  <c:v>39.086721094997436</c:v>
                </c:pt>
                <c:pt idx="14" formatCode="_-* #,##0_-;\-* #,##0_-;_-* &quot;-&quot;??_-;_-@_-">
                  <c:v>47.788059368011396</c:v>
                </c:pt>
                <c:pt idx="15" formatCode="_-* #,##0_-;\-* #,##0_-;_-* &quot;-&quot;??_-;_-@_-">
                  <c:v>68.312825401860721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91-41B1-BF65-AE0A9C8D98AC}"/>
            </c:ext>
          </c:extLst>
        </c:ser>
        <c:ser>
          <c:idx val="3"/>
          <c:order val="2"/>
          <c:tx>
            <c:strRef>
              <c:f>Horizontal_seg!$BE$30</c:f>
              <c:strCache>
                <c:ptCount val="1"/>
                <c:pt idx="0">
                  <c:v>R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EBB6A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6997142735093364E-2"/>
                  <c:y val="-5.8036124059897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91-41B1-BF65-AE0A9C8D98AC}"/>
                </c:ext>
              </c:extLst>
            </c:dLbl>
            <c:dLbl>
              <c:idx val="1"/>
              <c:layout>
                <c:manualLayout>
                  <c:x val="-1.6997142735093364E-2"/>
                  <c:y val="-5.0531452845255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91-41B1-BF65-AE0A9C8D98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Horizontal_seg!$BF$30:$BU$30</c:f>
              <c:numCache>
                <c:formatCode>General</c:formatCode>
                <c:ptCount val="16"/>
                <c:pt idx="0">
                  <c:v>30</c:v>
                </c:pt>
                <c:pt idx="1">
                  <c:v>27</c:v>
                </c:pt>
                <c:pt idx="2">
                  <c:v>24</c:v>
                </c:pt>
                <c:pt idx="3">
                  <c:v>39</c:v>
                </c:pt>
                <c:pt idx="4">
                  <c:v>33</c:v>
                </c:pt>
                <c:pt idx="5">
                  <c:v>21</c:v>
                </c:pt>
                <c:pt idx="6">
                  <c:v>15</c:v>
                </c:pt>
                <c:pt idx="7">
                  <c:v>15</c:v>
                </c:pt>
                <c:pt idx="8">
                  <c:v>21</c:v>
                </c:pt>
                <c:pt idx="9" formatCode="_-* #,##0_-;\-* #,##0_-;_-* &quot;-&quot;??_-;_-@_-">
                  <c:v>28.325880000000002</c:v>
                </c:pt>
                <c:pt idx="10" formatCode="_-* #,##0_-;\-* #,##0_-;_-* &quot;-&quot;??_-;_-@_-">
                  <c:v>24.130555336134446</c:v>
                </c:pt>
                <c:pt idx="11" formatCode="_-* #,##0_-;\-* #,##0_-;_-* &quot;-&quot;??_-;_-@_-">
                  <c:v>28.800377142857137</c:v>
                </c:pt>
                <c:pt idx="12" formatCode="_-* #,##0_-;\-* #,##0_-;_-* &quot;-&quot;??_-;_-@_-">
                  <c:v>25.612857022344219</c:v>
                </c:pt>
                <c:pt idx="13" formatCode="_-* #,##0_-;\-* #,##0_-;_-* &quot;-&quot;??_-;_-@_-">
                  <c:v>26.650037110225519</c:v>
                </c:pt>
                <c:pt idx="14" formatCode="_-* #,##0_-;\-* #,##0_-;_-* &quot;-&quot;??_-;_-@_-">
                  <c:v>20.356847041962556</c:v>
                </c:pt>
                <c:pt idx="15" formatCode="_-* #,##0_-;\-* #,##0_-;_-* &quot;-&quot;??_-;_-@_-">
                  <c:v>20.029585700351397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91-41B1-BF65-AE0A9C8D98AC}"/>
            </c:ext>
          </c:extLst>
        </c:ser>
        <c:ser>
          <c:idx val="4"/>
          <c:order val="3"/>
          <c:tx>
            <c:strRef>
              <c:f>Horizontal_seg!$BE$31</c:f>
              <c:strCache>
                <c:ptCount val="1"/>
                <c:pt idx="0">
                  <c:v>RP</c:v>
                </c:pt>
              </c:strCache>
            </c:strRef>
          </c:tx>
          <c:spPr>
            <a:ln w="38100" cap="rnd">
              <a:solidFill>
                <a:srgbClr val="C6DC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FAADC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Horizontal_seg!$BF$25:$BU$26</c:f>
              <c:multiLvlStrCache>
                <c:ptCount val="1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  <c:pt idx="8">
                    <c:v>2025</c:v>
                  </c:pt>
                  <c:pt idx="12">
                    <c:v>2026</c:v>
                  </c:pt>
                </c:lvl>
              </c:multiLvlStrCache>
            </c:multiLvlStrRef>
          </c:cat>
          <c:val>
            <c:numRef>
              <c:f>Horizontal_seg!$BF$31:$BU$31</c:f>
              <c:numCache>
                <c:formatCode>General</c:formatCode>
                <c:ptCount val="16"/>
                <c:pt idx="0">
                  <c:v>0</c:v>
                </c:pt>
                <c:pt idx="1">
                  <c:v>9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9</c:v>
                </c:pt>
                <c:pt idx="8">
                  <c:v>21</c:v>
                </c:pt>
                <c:pt idx="9" formatCode="_-* #,##0_-;\-* #,##0_-;_-* &quot;-&quot;??_-;_-@_-">
                  <c:v>7.0814700000000004</c:v>
                </c:pt>
                <c:pt idx="10" formatCode="_-* #,##0_-;\-* #,##0_-;_-* &quot;-&quot;??_-;_-@_-">
                  <c:v>3.6243521848739491</c:v>
                </c:pt>
                <c:pt idx="11" formatCode="_-* #,##0_-;\-* #,##0_-;_-* &quot;-&quot;??_-;_-@_-">
                  <c:v>4.9297942857142845</c:v>
                </c:pt>
                <c:pt idx="12" formatCode="_-* #,##0_-;\-* #,##0_-;_-* &quot;-&quot;??_-;_-@_-">
                  <c:v>10.96143457312189</c:v>
                </c:pt>
                <c:pt idx="13" formatCode="_-* #,##0_-;\-* #,##0_-;_-* &quot;-&quot;??_-;_-@_-">
                  <c:v>5.3300074220451048</c:v>
                </c:pt>
                <c:pt idx="14" formatCode="_-* #,##0_-;\-* #,##0_-;_-* &quot;-&quot;??_-;_-@_-">
                  <c:v>3.4649952411851168</c:v>
                </c:pt>
                <c:pt idx="15" formatCode="_-* #,##0_-;\-* #,##0_-;_-* &quot;-&quot;??_-;_-@_-">
                  <c:v>5.7037893053980797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91-41B1-BF65-AE0A9C8D9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51040"/>
        <c:axId val="131446720"/>
      </c:lineChart>
      <c:catAx>
        <c:axId val="1314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446720"/>
        <c:crosses val="autoZero"/>
        <c:auto val="1"/>
        <c:lblAlgn val="ctr"/>
        <c:lblOffset val="100"/>
        <c:noMultiLvlLbl val="0"/>
      </c:catAx>
      <c:valAx>
        <c:axId val="13144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314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AD80FB-4196-4AED-A5C5-47551730BE16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04CA507-F79D-457A-995C-B45AEB938F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393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561EF-377A-22D0-51F3-9575D3D50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24031D5-B0AA-D6AA-9EB6-AA62D6EBD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E172733-EFB3-5DD3-383F-192AFA1ED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1D0311-864D-F87F-51AE-F1FF8937E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810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ED8F5-AF7D-DC36-8444-F87034C53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9ED97A4-435C-8356-BD19-721B4EA4E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C7E97C8-5B9E-877C-4E24-8ABDD46F0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E58D96-C7EC-38B2-17E2-8E35C5657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794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4F345-73A0-6D01-5F68-82098D1D5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A7541F-7793-0DCB-BAD1-5C09E5841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FB43052-7952-F85B-D33C-B1B55D444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E62B53-EACC-663A-30A1-7BCA114CA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5233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45166-67C5-E4CA-D6D3-E4AA3D5B1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7EFEE3C-83F7-FE6C-D1CE-A90E0F292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183E92-385B-B27D-BED4-EE6DF0CDA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49D34D-B81A-F7AA-9299-F0B1349AC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1851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BBA3-0C45-7611-493E-50A5BD2B8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1A73D95-5AA7-0755-D364-A8D0FF699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38910AB-75C8-6F84-CFF4-2389688C9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C68D2E-6278-48CE-4056-70437D4DC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189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5D4B-B232-C0FD-B65F-57DC5A525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DF552D-165E-E4E4-956E-E5D7712E4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93C0DB-01E4-0450-A131-977F93333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077107-1F92-4470-1685-4EEC0628C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0793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462B5-44B0-40E0-BACB-792ED5134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59BCF6C-F9BB-BFE3-1203-585526AF7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972F13-A5AC-7778-E555-17B8F278A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E86901-5346-C02E-89F0-99FCB58EC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328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976DD-1309-80CE-F886-1644F3F1F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4ABCC9-A2EC-9CCE-98A2-D21BF39EA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43695EC-CD3C-613E-BB3E-1D7B62FE6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501F80-EFE2-BE42-9416-F64C86287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972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93DB0-FB3D-64F1-3106-258C2FED9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54410A-955A-52C7-D816-FFF7727AC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1B0F0AC-AEE3-0AA3-D4A1-2C8814E1F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F8ADF3-BDFA-C786-5090-3EDFA6DFC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1311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A45D-5015-8429-5DF9-2DFA07BF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3563AB-49FE-0310-07C8-A7BC59359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ED61C9-763A-8A6A-C8F9-00A2A55E0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03FB68-0FB8-7F69-A8F4-B0B79C19A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8382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72D4-F4AF-910B-05B6-2784580EB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C3704E-4060-93F5-453D-EA915BDCA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0498CC-DD9B-8590-C3AF-97CD86D1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6779BA-4DFF-1773-0D6D-0B56D98C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ED4D6-A5E3-6652-F763-231B5183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27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0ED6E-66EC-8FD4-7F01-E5550F5F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54F1C-31CB-6A9E-6143-F34B78685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2EFBC3-A1DC-2AA0-1941-43C0A9A5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3508E1-F668-1A23-FB70-9DD03CCD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E6F70C-3D0B-8776-FD8D-3834F429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05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6AC386-BB4D-0D35-3358-B36E86730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25C5CB-2D8F-9750-C45A-8B46C318D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101737-BE85-CA60-A4E6-83ABC9F2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27F27-6C1B-5F83-4D18-C2E557DF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BE428-3FBE-CD86-C5C9-EA953205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405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4970672" y="6569849"/>
            <a:ext cx="22506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5507" y="6441933"/>
            <a:ext cx="860988" cy="232699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235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26251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53C3C-D418-716A-FD8F-7682F9C1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04286-2CDC-EC49-73C3-C373DD74A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4A968C-87E1-3059-03D0-020ACD29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8D6916-D523-E63D-F1DE-7514C10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36EC8-1BD4-39C1-3EF0-6A7E5A19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444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15450-1D1F-B1CC-0EF9-DFE4CC94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DEA95E-D59D-DEF5-0C36-8A3984EB1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A65E8-3630-0559-454F-F814D83A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927B9-3A21-C0FF-35CC-928E00DE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F9BE6C-6527-1CD4-BCBC-5DF841AD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072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C3985-BB89-8756-8E8B-2F11B90F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3D6D68-20AC-83F3-23F4-9ECD7B60C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E9B970-C23C-3848-EB4B-E5F61E951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895B5-CF13-6E2B-3BBA-5243600D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0B54D1-EE05-876F-983C-9C7E3F0C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FAB710-3A66-32E5-78D2-72BD9DEB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2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E5D6-D198-6FB3-1C45-C18E2B1F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9AB9B7-C0FB-83CF-FEC6-A8E2B36AF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A2F1-A230-6D6F-18EA-80FE9AAB2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86DCE-76F0-0258-EDA9-0AE85ACB9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43F14D-694F-4152-4AB2-89E2D01C8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5E118F-93A3-A846-F102-17868619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D62DDC-D2D6-6465-67FF-69E94E70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AEAFBC-7834-015A-2039-C9267813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7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46483-E393-D5CE-628B-86E782A2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36765-D570-AB8A-D326-F2305E06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F3CDFA-4B59-464B-6E92-1506E63F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5059D1-390C-C875-DBCB-6223424D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56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A2732F-0EEC-D89B-121D-989B1DE5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209F34-5790-4F65-E1D2-4CF08212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C1DDDE-6756-6625-8530-F137D411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44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0447D-D10C-6902-E295-0C21ACB8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8331DE-F641-76E1-610A-13A05138B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CA0EEA-2045-30F7-DB8F-D2F3BC895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1063C1-BEA1-4E4F-70A7-5C50A507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59ADE9-767C-7D14-9BAF-267AA75B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C88698-C8B4-AEE0-45A0-B6B6E35E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507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8FFC1-61FC-F6C0-1711-1DB386EF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7CEFA5-73DF-E1D2-63A8-E6434331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DE3438-0078-17F7-A1CE-188186EB3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3CF693-4518-347F-0479-51997259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60AD3D-3264-3B1A-8299-4819AD27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8891AD-54D8-7454-3E2D-48A7E50A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75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0B05DF-5193-40B7-D5D2-0EEAB494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634B64-F11E-E16D-82E7-5E28F9B45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E3C7BB-D1D1-D7C3-79EE-9570EA7D1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316DD0-5CE1-4141-87CF-6CABCADEF4B2}" type="datetimeFigureOut">
              <a:rPr lang="es-MX" smtClean="0"/>
              <a:t>13/08/2025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CFA55-BBF4-7335-E482-563B21EF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919C3-580B-095D-37D5-587382F46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0F7A7-6453-4911-8249-DE19644FA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27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BC3C0-986A-0AC3-22BD-1401A359F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042D8C79-1956-51BC-FFB0-65390953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EB5E22-97CD-E38D-8A86-70878DFDC2E8}"/>
              </a:ext>
            </a:extLst>
          </p:cNvPr>
          <p:cNvSpPr txBox="1"/>
          <p:nvPr/>
        </p:nvSpPr>
        <p:spPr>
          <a:xfrm>
            <a:off x="747132" y="6322067"/>
            <a:ext cx="9590048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00" dirty="0">
                <a:ea typeface="Roboto Th" panose="02000000000000000000" pitchFamily="2" charset="0"/>
              </a:rPr>
              <a:t>Fuente: </a:t>
            </a:r>
            <a:r>
              <a:rPr lang="es-MX" sz="1200" dirty="0" err="1">
                <a:ea typeface="Roboto Th" panose="02000000000000000000" pitchFamily="2" charset="0"/>
              </a:rPr>
              <a:t>Softect</a:t>
            </a:r>
            <a:r>
              <a:rPr lang="es-MX" sz="1200" dirty="0">
                <a:ea typeface="Roboto Th" panose="02000000000000000000" pitchFamily="2" charset="0"/>
              </a:rPr>
              <a:t> </a:t>
            </a:r>
            <a:r>
              <a:rPr lang="es-AR" sz="1200" dirty="0">
                <a:ea typeface="Roboto Th" panose="02000000000000000000" pitchFamily="2" charset="0"/>
              </a:rPr>
              <a:t>Nota: Los datos del II trimestre del 2025 al IV trimestre del 2026 son estimaciones realizadas por Ideas Frescas</a:t>
            </a:r>
            <a:endParaRPr lang="es-ES_tradnl" sz="1235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B1F552-8DDE-BDB5-8EF3-B140D81027C6}"/>
              </a:ext>
            </a:extLst>
          </p:cNvPr>
          <p:cNvSpPr txBox="1"/>
          <p:nvPr/>
        </p:nvSpPr>
        <p:spPr bwMode="auto">
          <a:xfrm>
            <a:off x="0" y="747504"/>
            <a:ext cx="121920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53EC419-5D3E-FF63-FAB7-1917D2F88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364"/>
            <a:ext cx="11295529" cy="5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defTabSz="518636" eaLnBrk="1" hangingPunct="1">
              <a:lnSpc>
                <a:spcPct val="80000"/>
              </a:lnSpc>
              <a:defRPr/>
            </a:pPr>
            <a:r>
              <a:rPr lang="es-ES_tradnl" sz="3883" cap="all" dirty="0">
                <a:solidFill>
                  <a:prstClr val="black"/>
                </a:solidFill>
                <a:latin typeface="Lato Hairline" panose="020F0202020204030203" pitchFamily="34" charset="77"/>
                <a:ea typeface="Stajn Pro Medium" charset="0"/>
                <a:cs typeface="Stajn Pro Medium" charset="0"/>
              </a:rPr>
              <a:t>VENTAS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EB4FBA-42F8-33DE-F03F-14290E7DF334}"/>
              </a:ext>
            </a:extLst>
          </p:cNvPr>
          <p:cNvSpPr txBox="1"/>
          <p:nvPr/>
        </p:nvSpPr>
        <p:spPr bwMode="auto">
          <a:xfrm>
            <a:off x="10510634" y="1595996"/>
            <a:ext cx="1748271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15608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MODERADO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CA4F48-DE30-33D8-CACC-2597D697633E}"/>
              </a:ext>
            </a:extLst>
          </p:cNvPr>
          <p:cNvSpPr txBox="1"/>
          <p:nvPr/>
        </p:nvSpPr>
        <p:spPr bwMode="auto">
          <a:xfrm>
            <a:off x="10510635" y="1236317"/>
            <a:ext cx="1794838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OPTIMISTA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600F58-A663-5CC6-2643-051F0EB957AE}"/>
              </a:ext>
            </a:extLst>
          </p:cNvPr>
          <p:cNvSpPr txBox="1"/>
          <p:nvPr/>
        </p:nvSpPr>
        <p:spPr bwMode="auto">
          <a:xfrm>
            <a:off x="10510635" y="1955675"/>
            <a:ext cx="1833764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548235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CONSERVADOR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C1254A4-9D64-C671-4E2E-6407B3C244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967904"/>
              </p:ext>
            </p:extLst>
          </p:nvPr>
        </p:nvGraphicFramePr>
        <p:xfrm>
          <a:off x="107794" y="1115122"/>
          <a:ext cx="10753494" cy="520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2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2D102-BA17-4AEC-E7F0-1B4922D7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C69733B8-3D5D-BDE0-887E-D15D9479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10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BA3202-20FA-C687-9F0D-AC690F5EE338}"/>
              </a:ext>
            </a:extLst>
          </p:cNvPr>
          <p:cNvSpPr txBox="1"/>
          <p:nvPr/>
        </p:nvSpPr>
        <p:spPr>
          <a:xfrm>
            <a:off x="376238" y="6110496"/>
            <a:ext cx="11314112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00" dirty="0">
                <a:ea typeface="Roboto Th" panose="02000000000000000000" pitchFamily="2" charset="0"/>
              </a:rPr>
              <a:t>Fuente: </a:t>
            </a:r>
            <a:r>
              <a:rPr lang="es-MX" sz="1200" dirty="0" err="1">
                <a:ea typeface="Roboto Th" panose="02000000000000000000" pitchFamily="2" charset="0"/>
              </a:rPr>
              <a:t>Softect</a:t>
            </a:r>
            <a:r>
              <a:rPr lang="es-MX" sz="1200" dirty="0">
                <a:ea typeface="Roboto Th" panose="02000000000000000000" pitchFamily="2" charset="0"/>
              </a:rPr>
              <a:t> </a:t>
            </a:r>
            <a:r>
              <a:rPr lang="es-AR" sz="1200" dirty="0">
                <a:ea typeface="Roboto Th" panose="02000000000000000000" pitchFamily="2" charset="0"/>
              </a:rPr>
              <a:t>Nota: Los datos del II trimestre del 2025 al IV trimestre del 2026 son estimaciones realizadas por Ideas Frescas</a:t>
            </a:r>
            <a:endParaRPr lang="es-ES_tradnl" sz="1235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A9BD66-8B0D-3078-B0DB-FAA2AD5856BA}"/>
              </a:ext>
            </a:extLst>
          </p:cNvPr>
          <p:cNvSpPr txBox="1"/>
          <p:nvPr/>
        </p:nvSpPr>
        <p:spPr bwMode="auto">
          <a:xfrm>
            <a:off x="0" y="747504"/>
            <a:ext cx="121920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escenario moderado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E18F574-2ECA-25F5-EC0B-7BA35539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364"/>
            <a:ext cx="11295529" cy="5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defTabSz="518636" eaLnBrk="1" hangingPunct="1">
              <a:lnSpc>
                <a:spcPct val="80000"/>
              </a:lnSpc>
              <a:defRPr/>
            </a:pPr>
            <a:r>
              <a:rPr lang="es-ES_tradnl" sz="3883" cap="all" dirty="0">
                <a:solidFill>
                  <a:prstClr val="black"/>
                </a:solidFill>
                <a:latin typeface="Lato Hairline" panose="020F0202020204030203" pitchFamily="34" charset="77"/>
                <a:ea typeface="Stajn Pro Medium" charset="0"/>
                <a:cs typeface="Stajn Pro Medium" charset="0"/>
              </a:rPr>
              <a:t>VENTAS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9ED5169-451A-E9F1-6BE6-52E849BA0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131510"/>
              </p:ext>
            </p:extLst>
          </p:nvPr>
        </p:nvGraphicFramePr>
        <p:xfrm>
          <a:off x="0" y="1103971"/>
          <a:ext cx="11829448" cy="507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6F64F11-CB31-68E8-D62F-4518B3494128}"/>
              </a:ext>
            </a:extLst>
          </p:cNvPr>
          <p:cNvSpPr txBox="1"/>
          <p:nvPr/>
        </p:nvSpPr>
        <p:spPr bwMode="auto">
          <a:xfrm>
            <a:off x="11556232" y="5067104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15608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RP +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4B0D0A-62CF-625E-D124-9E156E0213EB}"/>
              </a:ext>
            </a:extLst>
          </p:cNvPr>
          <p:cNvSpPr txBox="1"/>
          <p:nvPr/>
        </p:nvSpPr>
        <p:spPr bwMode="auto">
          <a:xfrm>
            <a:off x="11556232" y="4102463"/>
            <a:ext cx="484972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A903C6-919F-A149-3E3F-EDBA0611DCAE}"/>
              </a:ext>
            </a:extLst>
          </p:cNvPr>
          <p:cNvSpPr txBox="1"/>
          <p:nvPr/>
        </p:nvSpPr>
        <p:spPr bwMode="auto">
          <a:xfrm>
            <a:off x="11556232" y="3192934"/>
            <a:ext cx="375066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548235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9C7622-1C0F-9157-6C4F-D162D0FED6DA}"/>
              </a:ext>
            </a:extLst>
          </p:cNvPr>
          <p:cNvSpPr txBox="1"/>
          <p:nvPr/>
        </p:nvSpPr>
        <p:spPr bwMode="auto">
          <a:xfrm>
            <a:off x="11556232" y="4604518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</a:p>
        </p:txBody>
      </p:sp>
      <p:sp>
        <p:nvSpPr>
          <p:cNvPr id="18" name="Cerrar llave 6">
            <a:extLst>
              <a:ext uri="{FF2B5EF4-FFF2-40B4-BE49-F238E27FC236}">
                <a16:creationId xmlns:a16="http://schemas.microsoft.com/office/drawing/2014/main" id="{D0E601C1-AF9B-96FE-7E27-E57E2BBE30E8}"/>
              </a:ext>
            </a:extLst>
          </p:cNvPr>
          <p:cNvSpPr/>
          <p:nvPr/>
        </p:nvSpPr>
        <p:spPr>
          <a:xfrm rot="5400000" flipH="1">
            <a:off x="9156270" y="-21630"/>
            <a:ext cx="124883" cy="4251525"/>
          </a:xfrm>
          <a:custGeom>
            <a:avLst/>
            <a:gdLst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158711 w 317422"/>
              <a:gd name="connsiteY3" fmla="*/ 5216869 h 10293921"/>
              <a:gd name="connsiteX4" fmla="*/ 158711 w 317422"/>
              <a:gd name="connsiteY4" fmla="*/ 10224012 h 10293921"/>
              <a:gd name="connsiteX5" fmla="*/ 0 w 317422"/>
              <a:gd name="connsiteY5" fmla="*/ 10293921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  <a:gd name="connsiteX6" fmla="*/ 0 w 158711"/>
              <a:gd name="connsiteY6" fmla="*/ 0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11" h="10293921" stroke="0" extrusionOk="0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  <a:lnTo>
                  <a:pt x="0" y="0"/>
                </a:lnTo>
                <a:close/>
              </a:path>
              <a:path w="158711" h="10293921" fill="none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568">
              <a:defRPr/>
            </a:pPr>
            <a:endParaRPr lang="es-ES_tradnl" sz="21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69D5612-9D64-D602-5832-17F2EB57EA87}"/>
              </a:ext>
            </a:extLst>
          </p:cNvPr>
          <p:cNvSpPr txBox="1"/>
          <p:nvPr/>
        </p:nvSpPr>
        <p:spPr bwMode="auto">
          <a:xfrm>
            <a:off x="8070181" y="1837915"/>
            <a:ext cx="2297060" cy="36313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67766" indent="-655999" algn="ctr">
              <a:lnSpc>
                <a:spcPct val="80000"/>
              </a:lnSpc>
              <a:spcAft>
                <a:spcPts val="371"/>
              </a:spcAft>
            </a:pPr>
            <a:r>
              <a:rPr lang="es-AR" sz="2000" dirty="0">
                <a:latin typeface="Roboto Th" panose="02000000000000000000" pitchFamily="2" charset="0"/>
                <a:ea typeface="Roboto Th" panose="02000000000000000000" pitchFamily="2" charset="0"/>
              </a:rPr>
              <a:t>Proyecciones</a:t>
            </a:r>
            <a:endParaRPr lang="es-MX" sz="2000" dirty="0">
              <a:latin typeface="Roboto Th" panose="020000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CB26F-1D3F-9009-7DEE-D20115E8A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9ED5169-451A-E9F1-6BE6-52E849BA0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027916"/>
              </p:ext>
            </p:extLst>
          </p:nvPr>
        </p:nvGraphicFramePr>
        <p:xfrm>
          <a:off x="0" y="1209169"/>
          <a:ext cx="11831443" cy="499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E6B55317-7814-D010-5414-0CC12831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11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143537-41A4-136E-8346-50E52BECF8EE}"/>
              </a:ext>
            </a:extLst>
          </p:cNvPr>
          <p:cNvSpPr txBox="1"/>
          <p:nvPr/>
        </p:nvSpPr>
        <p:spPr>
          <a:xfrm>
            <a:off x="376238" y="6110496"/>
            <a:ext cx="11314112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00" dirty="0">
                <a:ea typeface="Roboto Th" panose="02000000000000000000" pitchFamily="2" charset="0"/>
              </a:rPr>
              <a:t>Fuente: </a:t>
            </a:r>
            <a:r>
              <a:rPr lang="es-MX" sz="1200" dirty="0" err="1">
                <a:ea typeface="Roboto Th" panose="02000000000000000000" pitchFamily="2" charset="0"/>
              </a:rPr>
              <a:t>Softect</a:t>
            </a:r>
            <a:r>
              <a:rPr lang="es-MX" sz="1200" dirty="0">
                <a:ea typeface="Roboto Th" panose="02000000000000000000" pitchFamily="2" charset="0"/>
              </a:rPr>
              <a:t> </a:t>
            </a:r>
            <a:r>
              <a:rPr lang="es-AR" sz="1200" dirty="0">
                <a:ea typeface="Roboto Th" panose="02000000000000000000" pitchFamily="2" charset="0"/>
              </a:rPr>
              <a:t>Nota: Los datos del II trimestre del 2025 al IV trimestre del 2026 son estimaciones realizadas por Ideas Frescas</a:t>
            </a:r>
            <a:endParaRPr lang="es-ES_tradnl" sz="1235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4D38E0-2445-AAEA-E552-CB72568138D3}"/>
              </a:ext>
            </a:extLst>
          </p:cNvPr>
          <p:cNvSpPr txBox="1"/>
          <p:nvPr/>
        </p:nvSpPr>
        <p:spPr bwMode="auto">
          <a:xfrm>
            <a:off x="0" y="747504"/>
            <a:ext cx="121920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escenario optimista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112E0DB-63F0-1EE6-5095-42E955FE8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364"/>
            <a:ext cx="11295529" cy="5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defTabSz="518636" eaLnBrk="1" hangingPunct="1">
              <a:lnSpc>
                <a:spcPct val="80000"/>
              </a:lnSpc>
              <a:defRPr/>
            </a:pPr>
            <a:r>
              <a:rPr lang="es-ES_tradnl" sz="3883" cap="all" dirty="0">
                <a:solidFill>
                  <a:prstClr val="black"/>
                </a:solidFill>
                <a:latin typeface="Lato Hairline" panose="020F0202020204030203" pitchFamily="34" charset="77"/>
                <a:ea typeface="Stajn Pro Medium" charset="0"/>
                <a:cs typeface="Stajn Pro Medium" charset="0"/>
              </a:rPr>
              <a:t>VENTAS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F26FF0-52FA-E3E8-00DA-42B71BFA8B8E}"/>
              </a:ext>
            </a:extLst>
          </p:cNvPr>
          <p:cNvSpPr txBox="1"/>
          <p:nvPr/>
        </p:nvSpPr>
        <p:spPr bwMode="auto">
          <a:xfrm>
            <a:off x="11556232" y="5067104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15608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RP +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CD2235-9309-38E7-52E6-CF854C3724FF}"/>
              </a:ext>
            </a:extLst>
          </p:cNvPr>
          <p:cNvSpPr txBox="1"/>
          <p:nvPr/>
        </p:nvSpPr>
        <p:spPr bwMode="auto">
          <a:xfrm>
            <a:off x="11556232" y="3794713"/>
            <a:ext cx="484972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4E41C-DC80-17D4-6EA1-CDD798C95EA9}"/>
              </a:ext>
            </a:extLst>
          </p:cNvPr>
          <p:cNvSpPr txBox="1"/>
          <p:nvPr/>
        </p:nvSpPr>
        <p:spPr bwMode="auto">
          <a:xfrm>
            <a:off x="11502817" y="2488211"/>
            <a:ext cx="375066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548235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294D3A-C9C1-331D-8CE1-E2E276147386}"/>
              </a:ext>
            </a:extLst>
          </p:cNvPr>
          <p:cNvSpPr txBox="1"/>
          <p:nvPr/>
        </p:nvSpPr>
        <p:spPr bwMode="auto">
          <a:xfrm>
            <a:off x="11547580" y="4508285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</a:p>
        </p:txBody>
      </p:sp>
      <p:sp>
        <p:nvSpPr>
          <p:cNvPr id="18" name="Cerrar llave 6">
            <a:extLst>
              <a:ext uri="{FF2B5EF4-FFF2-40B4-BE49-F238E27FC236}">
                <a16:creationId xmlns:a16="http://schemas.microsoft.com/office/drawing/2014/main" id="{928FA784-870E-6DD2-2AA2-5FCEAE88E0DE}"/>
              </a:ext>
            </a:extLst>
          </p:cNvPr>
          <p:cNvSpPr/>
          <p:nvPr/>
        </p:nvSpPr>
        <p:spPr>
          <a:xfrm rot="5400000" flipH="1">
            <a:off x="9156270" y="-289255"/>
            <a:ext cx="124883" cy="4251525"/>
          </a:xfrm>
          <a:custGeom>
            <a:avLst/>
            <a:gdLst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158711 w 317422"/>
              <a:gd name="connsiteY3" fmla="*/ 5216869 h 10293921"/>
              <a:gd name="connsiteX4" fmla="*/ 158711 w 317422"/>
              <a:gd name="connsiteY4" fmla="*/ 10224012 h 10293921"/>
              <a:gd name="connsiteX5" fmla="*/ 0 w 317422"/>
              <a:gd name="connsiteY5" fmla="*/ 10293921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  <a:gd name="connsiteX6" fmla="*/ 0 w 158711"/>
              <a:gd name="connsiteY6" fmla="*/ 0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11" h="10293921" stroke="0" extrusionOk="0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  <a:lnTo>
                  <a:pt x="0" y="0"/>
                </a:lnTo>
                <a:close/>
              </a:path>
              <a:path w="158711" h="10293921" fill="none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568">
              <a:defRPr/>
            </a:pPr>
            <a:endParaRPr lang="es-ES_tradnl" sz="21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FB30FF3-2C4C-A3DE-969F-24AC300EB2A5}"/>
              </a:ext>
            </a:extLst>
          </p:cNvPr>
          <p:cNvSpPr txBox="1"/>
          <p:nvPr/>
        </p:nvSpPr>
        <p:spPr bwMode="auto">
          <a:xfrm>
            <a:off x="8070181" y="1570290"/>
            <a:ext cx="2297060" cy="36313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67766" indent="-655999" algn="ctr">
              <a:lnSpc>
                <a:spcPct val="80000"/>
              </a:lnSpc>
              <a:spcAft>
                <a:spcPts val="371"/>
              </a:spcAft>
            </a:pPr>
            <a:r>
              <a:rPr lang="es-AR" sz="2000" dirty="0">
                <a:latin typeface="Roboto Th" panose="02000000000000000000" pitchFamily="2" charset="0"/>
                <a:ea typeface="Roboto Th" panose="02000000000000000000" pitchFamily="2" charset="0"/>
              </a:rPr>
              <a:t>Proyecciones</a:t>
            </a:r>
            <a:endParaRPr lang="es-MX" sz="2000" dirty="0">
              <a:latin typeface="Roboto Th" panose="020000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3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4CC2D-0F2C-4B22-3864-5698536E7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C83775-8B7D-5E95-D8EE-AADFEF8DD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03974"/>
              </p:ext>
            </p:extLst>
          </p:nvPr>
        </p:nvGraphicFramePr>
        <p:xfrm>
          <a:off x="1" y="747132"/>
          <a:ext cx="6281640" cy="5143838"/>
        </p:xfrm>
        <a:graphic>
          <a:graphicData uri="http://schemas.openxmlformats.org/drawingml/2006/table">
            <a:tbl>
              <a:tblPr/>
              <a:tblGrid>
                <a:gridCol w="2780116">
                  <a:extLst>
                    <a:ext uri="{9D8B030D-6E8A-4147-A177-3AD203B41FA5}">
                      <a16:colId xmlns:a16="http://schemas.microsoft.com/office/drawing/2014/main" val="2856899400"/>
                    </a:ext>
                  </a:extLst>
                </a:gridCol>
                <a:gridCol w="3501524">
                  <a:extLst>
                    <a:ext uri="{9D8B030D-6E8A-4147-A177-3AD203B41FA5}">
                      <a16:colId xmlns:a16="http://schemas.microsoft.com/office/drawing/2014/main" val="1917909826"/>
                    </a:ext>
                  </a:extLst>
                </a:gridCol>
              </a:tblGrid>
              <a:tr h="734834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Black" panose="020F0A02020204030203" pitchFamily="34" charset="0"/>
                        </a:rPr>
                        <a:t>Clasificación de vivienda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0948880"/>
                  </a:ext>
                </a:extLst>
              </a:tr>
              <a:tr h="7348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Clasificación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En pesos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211553"/>
                  </a:ext>
                </a:extLst>
              </a:tr>
              <a:tr h="7348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Media. 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$950,000 a $2,000,000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06551"/>
                  </a:ext>
                </a:extLst>
              </a:tr>
              <a:tr h="7348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</a:t>
                      </a:r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edia</a:t>
                      </a: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. 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$2,000,001 a $2,400,000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192049"/>
                  </a:ext>
                </a:extLst>
              </a:tr>
              <a:tr h="7348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Res. 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Th" panose="0200000000000000000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$2,400,001 a $3,850,000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345209"/>
                  </a:ext>
                </a:extLst>
              </a:tr>
              <a:tr h="7348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</a:t>
                      </a: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es. 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$3,850,001 a $5,300,000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262580"/>
                  </a:ext>
                </a:extLst>
              </a:tr>
              <a:tr h="7348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</a:t>
                      </a: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residencial +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más de $5,300,001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722825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B20C72-4E12-721A-6D45-D6BF6E426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30912"/>
              </p:ext>
            </p:extLst>
          </p:nvPr>
        </p:nvGraphicFramePr>
        <p:xfrm>
          <a:off x="6281640" y="747132"/>
          <a:ext cx="5823890" cy="5143840"/>
        </p:xfrm>
        <a:graphic>
          <a:graphicData uri="http://schemas.openxmlformats.org/drawingml/2006/table">
            <a:tbl>
              <a:tblPr/>
              <a:tblGrid>
                <a:gridCol w="2931294">
                  <a:extLst>
                    <a:ext uri="{9D8B030D-6E8A-4147-A177-3AD203B41FA5}">
                      <a16:colId xmlns:a16="http://schemas.microsoft.com/office/drawing/2014/main" val="2856899400"/>
                    </a:ext>
                  </a:extLst>
                </a:gridCol>
                <a:gridCol w="2892596">
                  <a:extLst>
                    <a:ext uri="{9D8B030D-6E8A-4147-A177-3AD203B41FA5}">
                      <a16:colId xmlns:a16="http://schemas.microsoft.com/office/drawing/2014/main" val="1917909826"/>
                    </a:ext>
                  </a:extLst>
                </a:gridCol>
              </a:tblGrid>
              <a:tr h="64298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Black" panose="020F0A02020204030203" pitchFamily="34" charset="0"/>
                        </a:rPr>
                        <a:t>Clasificación de vivienda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0948880"/>
                  </a:ext>
                </a:extLst>
              </a:tr>
              <a:tr h="642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Clasificación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En pesos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211553"/>
                  </a:ext>
                </a:extLst>
              </a:tr>
              <a:tr h="642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Min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menos de $210,000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571977"/>
                  </a:ext>
                </a:extLst>
              </a:tr>
              <a:tr h="642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$210,001 a $550,000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06551"/>
                  </a:ext>
                </a:extLst>
              </a:tr>
              <a:tr h="642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$550,001 a $1,000,000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192049"/>
                  </a:ext>
                </a:extLst>
              </a:tr>
              <a:tr h="642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$1,000,001 a $2,600,000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345209"/>
                  </a:ext>
                </a:extLst>
              </a:tr>
              <a:tr h="642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$2,600,001 a $5,700,000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262580"/>
                  </a:ext>
                </a:extLst>
              </a:tr>
              <a:tr h="6429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RP +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más de $5,700,000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72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73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602B4-8FF0-8018-A432-AC68EB965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F1F09256-F3F1-CB5F-A17A-CC5C7D11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57AE9C-C7F5-3549-9B28-68E4266A13EF}"/>
              </a:ext>
            </a:extLst>
          </p:cNvPr>
          <p:cNvSpPr txBox="1"/>
          <p:nvPr/>
        </p:nvSpPr>
        <p:spPr>
          <a:xfrm>
            <a:off x="486832" y="6243500"/>
            <a:ext cx="9956896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00" dirty="0">
                <a:ea typeface="Roboto Th" panose="02000000000000000000" pitchFamily="2" charset="0"/>
              </a:rPr>
              <a:t>Fuente: </a:t>
            </a:r>
            <a:r>
              <a:rPr lang="es-MX" sz="1200" dirty="0" err="1">
                <a:ea typeface="Roboto Th" panose="02000000000000000000" pitchFamily="2" charset="0"/>
              </a:rPr>
              <a:t>Softect</a:t>
            </a:r>
            <a:r>
              <a:rPr lang="es-MX" sz="1200" dirty="0">
                <a:ea typeface="Roboto Th" panose="02000000000000000000" pitchFamily="2" charset="0"/>
              </a:rPr>
              <a:t> </a:t>
            </a:r>
            <a:r>
              <a:rPr lang="es-AR" sz="1200" dirty="0">
                <a:ea typeface="Roboto Th" panose="02000000000000000000" pitchFamily="2" charset="0"/>
              </a:rPr>
              <a:t>Nota: Los datos del II trimestre del 2025 al IV trimestre del 2026 son estimaciones realizadas por Ideas Frescas</a:t>
            </a:r>
            <a:endParaRPr lang="es-ES_tradnl" sz="1235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E89F3F-3BC5-F332-2883-1D16805FA37F}"/>
              </a:ext>
            </a:extLst>
          </p:cNvPr>
          <p:cNvSpPr txBox="1"/>
          <p:nvPr/>
        </p:nvSpPr>
        <p:spPr bwMode="auto">
          <a:xfrm>
            <a:off x="0" y="747504"/>
            <a:ext cx="121920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5217419-15BF-91C1-BAE9-168FDF954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364"/>
            <a:ext cx="11295529" cy="5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defTabSz="518636" eaLnBrk="1" hangingPunct="1">
              <a:lnSpc>
                <a:spcPct val="80000"/>
              </a:lnSpc>
              <a:defRPr/>
            </a:pPr>
            <a:r>
              <a:rPr lang="es-ES_tradnl" sz="3883" cap="all" dirty="0">
                <a:solidFill>
                  <a:prstClr val="black"/>
                </a:solidFill>
                <a:latin typeface="Lato Hairline" panose="020F0202020204030203" pitchFamily="34" charset="77"/>
                <a:ea typeface="Stajn Pro Medium" charset="0"/>
                <a:cs typeface="Stajn Pro Medium" charset="0"/>
              </a:rPr>
              <a:t>VENTAS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E05ACB8-A8D4-2020-1B83-D0DD0622C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824957"/>
              </p:ext>
            </p:extLst>
          </p:nvPr>
        </p:nvGraphicFramePr>
        <p:xfrm>
          <a:off x="35542" y="1135469"/>
          <a:ext cx="10504121" cy="518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BBBC3E9-46A1-946F-9CF2-871FC24D02C4}"/>
              </a:ext>
            </a:extLst>
          </p:cNvPr>
          <p:cNvSpPr txBox="1"/>
          <p:nvPr/>
        </p:nvSpPr>
        <p:spPr bwMode="auto">
          <a:xfrm>
            <a:off x="10443728" y="2384867"/>
            <a:ext cx="1748271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15608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MODERADO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050974-3878-2DA1-564A-12FB297EBBD1}"/>
              </a:ext>
            </a:extLst>
          </p:cNvPr>
          <p:cNvSpPr txBox="1"/>
          <p:nvPr/>
        </p:nvSpPr>
        <p:spPr bwMode="auto">
          <a:xfrm>
            <a:off x="10443729" y="2025188"/>
            <a:ext cx="1748271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OPTIMISTA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73A455-9225-9505-995F-A18161FBBEAC}"/>
              </a:ext>
            </a:extLst>
          </p:cNvPr>
          <p:cNvSpPr txBox="1"/>
          <p:nvPr/>
        </p:nvSpPr>
        <p:spPr bwMode="auto">
          <a:xfrm>
            <a:off x="10443729" y="2744546"/>
            <a:ext cx="1833764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548235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CONSERVADOR</a:t>
            </a:r>
          </a:p>
        </p:txBody>
      </p:sp>
    </p:spTree>
    <p:extLst>
      <p:ext uri="{BB962C8B-B14F-4D97-AF65-F5344CB8AC3E}">
        <p14:creationId xmlns:p14="http://schemas.microsoft.com/office/powerpoint/2010/main" val="241528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D6F8BA9-AE89-B40B-5B72-63FB86CFE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356712"/>
              </p:ext>
            </p:extLst>
          </p:nvPr>
        </p:nvGraphicFramePr>
        <p:xfrm>
          <a:off x="1718408" y="919976"/>
          <a:ext cx="8755184" cy="5018048"/>
        </p:xfrm>
        <a:graphic>
          <a:graphicData uri="http://schemas.openxmlformats.org/drawingml/2006/table">
            <a:tbl>
              <a:tblPr/>
              <a:tblGrid>
                <a:gridCol w="2931294">
                  <a:extLst>
                    <a:ext uri="{9D8B030D-6E8A-4147-A177-3AD203B41FA5}">
                      <a16:colId xmlns:a16="http://schemas.microsoft.com/office/drawing/2014/main" val="2856899400"/>
                    </a:ext>
                  </a:extLst>
                </a:gridCol>
                <a:gridCol w="2931294">
                  <a:extLst>
                    <a:ext uri="{9D8B030D-6E8A-4147-A177-3AD203B41FA5}">
                      <a16:colId xmlns:a16="http://schemas.microsoft.com/office/drawing/2014/main" val="3855648341"/>
                    </a:ext>
                  </a:extLst>
                </a:gridCol>
                <a:gridCol w="2892596">
                  <a:extLst>
                    <a:ext uri="{9D8B030D-6E8A-4147-A177-3AD203B41FA5}">
                      <a16:colId xmlns:a16="http://schemas.microsoft.com/office/drawing/2014/main" val="1917909826"/>
                    </a:ext>
                  </a:extLst>
                </a:gridCol>
              </a:tblGrid>
              <a:tr h="627256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Black" panose="020F0A02020204030203" pitchFamily="34" charset="0"/>
                        </a:rPr>
                        <a:t>Clasificación de vivienda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0948880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Clasificación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Nombre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En pesos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211553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Min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Mínima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menos de $210,000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571977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Social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$210,001 a $550,000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06551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$550,001 a $1,000,000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192049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Media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$1,000,001 a $2,600,000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345209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Residencial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$2,600,001 a $5,700,000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262580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RP +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Residencial plus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más de $5,700,000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72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2151-E224-01EC-03C5-3F36177FC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1156D38-DB9B-B7CC-2393-D2A2B52A9B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101115"/>
              </p:ext>
            </p:extLst>
          </p:nvPr>
        </p:nvGraphicFramePr>
        <p:xfrm>
          <a:off x="0" y="1103971"/>
          <a:ext cx="11931650" cy="500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E4D37DCD-4C9D-51E8-4A68-BCE33D7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4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D1595C-1533-473E-CB39-DE5EF9F7C5D8}"/>
              </a:ext>
            </a:extLst>
          </p:cNvPr>
          <p:cNvSpPr txBox="1"/>
          <p:nvPr/>
        </p:nvSpPr>
        <p:spPr>
          <a:xfrm>
            <a:off x="372533" y="6037273"/>
            <a:ext cx="11419417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00" dirty="0">
                <a:ea typeface="Roboto Th" panose="02000000000000000000" pitchFamily="2" charset="0"/>
              </a:rPr>
              <a:t>Fuente: </a:t>
            </a:r>
            <a:r>
              <a:rPr lang="es-MX" sz="1200" dirty="0" err="1">
                <a:ea typeface="Roboto Th" panose="02000000000000000000" pitchFamily="2" charset="0"/>
              </a:rPr>
              <a:t>Softect</a:t>
            </a:r>
            <a:r>
              <a:rPr lang="es-MX" sz="1200" dirty="0">
                <a:ea typeface="Roboto Th" panose="02000000000000000000" pitchFamily="2" charset="0"/>
              </a:rPr>
              <a:t> </a:t>
            </a:r>
            <a:r>
              <a:rPr lang="es-AR" sz="1200" dirty="0">
                <a:ea typeface="Roboto Th" panose="02000000000000000000" pitchFamily="2" charset="0"/>
              </a:rPr>
              <a:t>Nota: Los datos del II trimestre del 2025 al IV trimestre del 2026 son estimaciones realizadas por Ideas Frescas</a:t>
            </a:r>
            <a:endParaRPr lang="es-ES_tradnl" sz="1235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DC96AA-F56C-64EC-3AB9-24FFBF2CCB8F}"/>
              </a:ext>
            </a:extLst>
          </p:cNvPr>
          <p:cNvSpPr txBox="1"/>
          <p:nvPr/>
        </p:nvSpPr>
        <p:spPr bwMode="auto">
          <a:xfrm>
            <a:off x="0" y="747504"/>
            <a:ext cx="121920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escenario conservador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D6299C0-D5A7-491D-95C5-0699B7B5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364"/>
            <a:ext cx="11295529" cy="5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defTabSz="518636" eaLnBrk="1" hangingPunct="1">
              <a:lnSpc>
                <a:spcPct val="80000"/>
              </a:lnSpc>
              <a:defRPr/>
            </a:pPr>
            <a:r>
              <a:rPr lang="es-ES_tradnl" sz="3883" cap="all" dirty="0">
                <a:solidFill>
                  <a:prstClr val="black"/>
                </a:solidFill>
                <a:latin typeface="Lato Hairline" panose="020F0202020204030203" pitchFamily="34" charset="77"/>
                <a:ea typeface="Stajn Pro Medium" charset="0"/>
                <a:cs typeface="Stajn Pro Medium" charset="0"/>
              </a:rPr>
              <a:t>VENTAS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270EE5-7215-F995-7456-ACA805F07F03}"/>
              </a:ext>
            </a:extLst>
          </p:cNvPr>
          <p:cNvSpPr txBox="1"/>
          <p:nvPr/>
        </p:nvSpPr>
        <p:spPr bwMode="auto">
          <a:xfrm>
            <a:off x="11620828" y="3149383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15608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RP +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550C08-69CE-5894-9B23-C843E1642728}"/>
              </a:ext>
            </a:extLst>
          </p:cNvPr>
          <p:cNvSpPr txBox="1"/>
          <p:nvPr/>
        </p:nvSpPr>
        <p:spPr bwMode="auto">
          <a:xfrm>
            <a:off x="11623467" y="5074725"/>
            <a:ext cx="484972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759A5E-2E60-CD41-16B4-F8A2D283FB8D}"/>
              </a:ext>
            </a:extLst>
          </p:cNvPr>
          <p:cNvSpPr txBox="1"/>
          <p:nvPr/>
        </p:nvSpPr>
        <p:spPr bwMode="auto">
          <a:xfrm>
            <a:off x="11623467" y="4504635"/>
            <a:ext cx="375066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548235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7EC03B-C129-4607-17FF-D07BF630035F}"/>
              </a:ext>
            </a:extLst>
          </p:cNvPr>
          <p:cNvSpPr txBox="1"/>
          <p:nvPr/>
        </p:nvSpPr>
        <p:spPr bwMode="auto">
          <a:xfrm>
            <a:off x="11620828" y="1988377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</a:p>
        </p:txBody>
      </p:sp>
      <p:sp>
        <p:nvSpPr>
          <p:cNvPr id="18" name="Cerrar llave 6">
            <a:extLst>
              <a:ext uri="{FF2B5EF4-FFF2-40B4-BE49-F238E27FC236}">
                <a16:creationId xmlns:a16="http://schemas.microsoft.com/office/drawing/2014/main" id="{B2716F6C-4E9E-2109-D979-FECEB533C8FB}"/>
              </a:ext>
            </a:extLst>
          </p:cNvPr>
          <p:cNvSpPr/>
          <p:nvPr/>
        </p:nvSpPr>
        <p:spPr>
          <a:xfrm rot="5400000" flipH="1">
            <a:off x="9200874" y="441908"/>
            <a:ext cx="124883" cy="4251525"/>
          </a:xfrm>
          <a:custGeom>
            <a:avLst/>
            <a:gdLst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158711 w 317422"/>
              <a:gd name="connsiteY3" fmla="*/ 5216869 h 10293921"/>
              <a:gd name="connsiteX4" fmla="*/ 158711 w 317422"/>
              <a:gd name="connsiteY4" fmla="*/ 10224012 h 10293921"/>
              <a:gd name="connsiteX5" fmla="*/ 0 w 317422"/>
              <a:gd name="connsiteY5" fmla="*/ 10293921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  <a:gd name="connsiteX6" fmla="*/ 0 w 158711"/>
              <a:gd name="connsiteY6" fmla="*/ 0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11" h="10293921" stroke="0" extrusionOk="0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  <a:lnTo>
                  <a:pt x="0" y="0"/>
                </a:lnTo>
                <a:close/>
              </a:path>
              <a:path w="158711" h="10293921" fill="none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568">
              <a:defRPr/>
            </a:pPr>
            <a:endParaRPr lang="es-ES_tradnl" sz="21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3CA2BB2-5989-2624-04E9-8B300092366B}"/>
              </a:ext>
            </a:extLst>
          </p:cNvPr>
          <p:cNvSpPr txBox="1"/>
          <p:nvPr/>
        </p:nvSpPr>
        <p:spPr bwMode="auto">
          <a:xfrm>
            <a:off x="8114785" y="2301453"/>
            <a:ext cx="2297060" cy="36313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67766" indent="-655999" algn="ctr">
              <a:lnSpc>
                <a:spcPct val="80000"/>
              </a:lnSpc>
              <a:spcAft>
                <a:spcPts val="371"/>
              </a:spcAft>
            </a:pPr>
            <a:r>
              <a:rPr lang="es-AR" sz="2000" dirty="0">
                <a:latin typeface="Roboto Th" panose="02000000000000000000" pitchFamily="2" charset="0"/>
                <a:ea typeface="Roboto Th" panose="02000000000000000000" pitchFamily="2" charset="0"/>
              </a:rPr>
              <a:t>Proyecciones</a:t>
            </a:r>
            <a:endParaRPr lang="es-MX" sz="2000" dirty="0">
              <a:latin typeface="Roboto Th" panose="020000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5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30007-C8A3-0912-0A73-380094659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1156D38-DB9B-B7CC-2393-D2A2B52A9B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472224"/>
              </p:ext>
            </p:extLst>
          </p:nvPr>
        </p:nvGraphicFramePr>
        <p:xfrm>
          <a:off x="-1" y="1126156"/>
          <a:ext cx="11949477" cy="498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E656C240-A550-80B6-DB56-9306FF66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5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B9A9BC-49F9-61A2-E4F8-45FD69AF3D63}"/>
              </a:ext>
            </a:extLst>
          </p:cNvPr>
          <p:cNvSpPr txBox="1"/>
          <p:nvPr/>
        </p:nvSpPr>
        <p:spPr>
          <a:xfrm>
            <a:off x="372533" y="6037273"/>
            <a:ext cx="11438467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00" dirty="0">
                <a:ea typeface="Roboto Th" panose="02000000000000000000" pitchFamily="2" charset="0"/>
              </a:rPr>
              <a:t>Fuente: </a:t>
            </a:r>
            <a:r>
              <a:rPr lang="es-MX" sz="1200" dirty="0" err="1">
                <a:ea typeface="Roboto Th" panose="02000000000000000000" pitchFamily="2" charset="0"/>
              </a:rPr>
              <a:t>Softect</a:t>
            </a:r>
            <a:r>
              <a:rPr lang="es-MX" sz="1200" dirty="0">
                <a:ea typeface="Roboto Th" panose="02000000000000000000" pitchFamily="2" charset="0"/>
              </a:rPr>
              <a:t> </a:t>
            </a:r>
            <a:r>
              <a:rPr lang="es-AR" sz="1200" dirty="0">
                <a:ea typeface="Roboto Th" panose="02000000000000000000" pitchFamily="2" charset="0"/>
              </a:rPr>
              <a:t>Nota: Los datos del II trimestre del 2025 al IV trimestre del 2026 son estimaciones realizadas por Ideas Frescas</a:t>
            </a:r>
            <a:endParaRPr lang="es-ES_tradnl" sz="1235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32C9CE-081C-0DFB-1B7C-AB886AE65137}"/>
              </a:ext>
            </a:extLst>
          </p:cNvPr>
          <p:cNvSpPr txBox="1"/>
          <p:nvPr/>
        </p:nvSpPr>
        <p:spPr bwMode="auto">
          <a:xfrm>
            <a:off x="0" y="747504"/>
            <a:ext cx="121920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escenario moderado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94E2238-05C5-3B24-6458-11D5D4473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364"/>
            <a:ext cx="11295529" cy="5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defTabSz="518636" eaLnBrk="1" hangingPunct="1">
              <a:lnSpc>
                <a:spcPct val="80000"/>
              </a:lnSpc>
              <a:defRPr/>
            </a:pPr>
            <a:r>
              <a:rPr lang="es-ES_tradnl" sz="3883" cap="all" dirty="0">
                <a:solidFill>
                  <a:prstClr val="black"/>
                </a:solidFill>
                <a:latin typeface="Lato Hairline" panose="020F0202020204030203" pitchFamily="34" charset="77"/>
                <a:ea typeface="Stajn Pro Medium" charset="0"/>
                <a:cs typeface="Stajn Pro Medium" charset="0"/>
              </a:rPr>
              <a:t>VENTAS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F1B2B6-EBD0-2062-5762-A86739C61A32}"/>
              </a:ext>
            </a:extLst>
          </p:cNvPr>
          <p:cNvSpPr txBox="1"/>
          <p:nvPr/>
        </p:nvSpPr>
        <p:spPr bwMode="auto">
          <a:xfrm>
            <a:off x="11620828" y="3327799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15608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RP +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B3006A-3229-067D-6C09-30B5A616DBC0}"/>
              </a:ext>
            </a:extLst>
          </p:cNvPr>
          <p:cNvSpPr txBox="1"/>
          <p:nvPr/>
        </p:nvSpPr>
        <p:spPr bwMode="auto">
          <a:xfrm>
            <a:off x="11623467" y="5152782"/>
            <a:ext cx="484972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1B6129-E2D0-1FBA-0750-FE1BC9778786}"/>
              </a:ext>
            </a:extLst>
          </p:cNvPr>
          <p:cNvSpPr txBox="1"/>
          <p:nvPr/>
        </p:nvSpPr>
        <p:spPr bwMode="auto">
          <a:xfrm>
            <a:off x="11623467" y="4616145"/>
            <a:ext cx="375066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548235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3543702-E307-13FA-6FD5-F93BFF963A3D}"/>
              </a:ext>
            </a:extLst>
          </p:cNvPr>
          <p:cNvSpPr txBox="1"/>
          <p:nvPr/>
        </p:nvSpPr>
        <p:spPr bwMode="auto">
          <a:xfrm>
            <a:off x="11620828" y="2267152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</a:p>
        </p:txBody>
      </p:sp>
      <p:sp>
        <p:nvSpPr>
          <p:cNvPr id="18" name="Cerrar llave 6">
            <a:extLst>
              <a:ext uri="{FF2B5EF4-FFF2-40B4-BE49-F238E27FC236}">
                <a16:creationId xmlns:a16="http://schemas.microsoft.com/office/drawing/2014/main" id="{C6846E9B-ED29-1B4F-0842-0E00B8822D35}"/>
              </a:ext>
            </a:extLst>
          </p:cNvPr>
          <p:cNvSpPr/>
          <p:nvPr/>
        </p:nvSpPr>
        <p:spPr>
          <a:xfrm rot="5400000" flipH="1">
            <a:off x="9156270" y="-606305"/>
            <a:ext cx="124883" cy="4251525"/>
          </a:xfrm>
          <a:custGeom>
            <a:avLst/>
            <a:gdLst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158711 w 317422"/>
              <a:gd name="connsiteY3" fmla="*/ 5216869 h 10293921"/>
              <a:gd name="connsiteX4" fmla="*/ 158711 w 317422"/>
              <a:gd name="connsiteY4" fmla="*/ 10224012 h 10293921"/>
              <a:gd name="connsiteX5" fmla="*/ 0 w 317422"/>
              <a:gd name="connsiteY5" fmla="*/ 10293921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  <a:gd name="connsiteX6" fmla="*/ 0 w 158711"/>
              <a:gd name="connsiteY6" fmla="*/ 0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11" h="10293921" stroke="0" extrusionOk="0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  <a:lnTo>
                  <a:pt x="0" y="0"/>
                </a:lnTo>
                <a:close/>
              </a:path>
              <a:path w="158711" h="10293921" fill="none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568">
              <a:defRPr/>
            </a:pPr>
            <a:endParaRPr lang="es-ES_tradnl" sz="21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9D63EE-1ECC-DDEB-F27D-44C84DF1B8D9}"/>
              </a:ext>
            </a:extLst>
          </p:cNvPr>
          <p:cNvSpPr txBox="1"/>
          <p:nvPr/>
        </p:nvSpPr>
        <p:spPr bwMode="auto">
          <a:xfrm>
            <a:off x="8070181" y="1253240"/>
            <a:ext cx="2297060" cy="36313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67766" indent="-655999" algn="ctr">
              <a:lnSpc>
                <a:spcPct val="80000"/>
              </a:lnSpc>
              <a:spcAft>
                <a:spcPts val="371"/>
              </a:spcAft>
            </a:pPr>
            <a:r>
              <a:rPr lang="es-AR" sz="2000" dirty="0">
                <a:latin typeface="Roboto Th" panose="02000000000000000000" pitchFamily="2" charset="0"/>
                <a:ea typeface="Roboto Th" panose="02000000000000000000" pitchFamily="2" charset="0"/>
              </a:rPr>
              <a:t>Proyecciones</a:t>
            </a:r>
            <a:endParaRPr lang="es-MX" sz="2000" dirty="0">
              <a:latin typeface="Roboto Th" panose="020000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1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C13BE-BB7D-5591-34F3-85C511B11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1156D38-DB9B-B7CC-2393-D2A2B52A9B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295338"/>
              </p:ext>
            </p:extLst>
          </p:nvPr>
        </p:nvGraphicFramePr>
        <p:xfrm>
          <a:off x="1" y="1160878"/>
          <a:ext cx="11916076" cy="494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FED36CD2-AAB5-2A62-C62D-9A572008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6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32D2B5-F3F0-0F87-8ECF-492C40765F7B}"/>
              </a:ext>
            </a:extLst>
          </p:cNvPr>
          <p:cNvSpPr txBox="1"/>
          <p:nvPr/>
        </p:nvSpPr>
        <p:spPr>
          <a:xfrm>
            <a:off x="372533" y="6037273"/>
            <a:ext cx="11403541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00" dirty="0">
                <a:ea typeface="Roboto Th" panose="02000000000000000000" pitchFamily="2" charset="0"/>
              </a:rPr>
              <a:t>Fuente: </a:t>
            </a:r>
            <a:r>
              <a:rPr lang="es-MX" sz="1200" dirty="0" err="1">
                <a:ea typeface="Roboto Th" panose="02000000000000000000" pitchFamily="2" charset="0"/>
              </a:rPr>
              <a:t>Softect</a:t>
            </a:r>
            <a:r>
              <a:rPr lang="es-MX" sz="1200" dirty="0">
                <a:ea typeface="Roboto Th" panose="02000000000000000000" pitchFamily="2" charset="0"/>
              </a:rPr>
              <a:t> </a:t>
            </a:r>
            <a:r>
              <a:rPr lang="es-AR" sz="1200" dirty="0">
                <a:ea typeface="Roboto Th" panose="02000000000000000000" pitchFamily="2" charset="0"/>
              </a:rPr>
              <a:t>Nota: Los datos del II trimestre del 2025 al IV trimestre del 2026 son estimaciones realizadas por Ideas Frescas</a:t>
            </a:r>
            <a:endParaRPr lang="es-ES_tradnl" sz="1235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6DB408-8D07-2BD9-3614-FCB82BE9F45B}"/>
              </a:ext>
            </a:extLst>
          </p:cNvPr>
          <p:cNvSpPr txBox="1"/>
          <p:nvPr/>
        </p:nvSpPr>
        <p:spPr bwMode="auto">
          <a:xfrm>
            <a:off x="0" y="747504"/>
            <a:ext cx="121920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escenario optimista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478D023-183B-B0C1-6013-5ADED37F5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364"/>
            <a:ext cx="11295529" cy="5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defTabSz="518636" eaLnBrk="1" hangingPunct="1">
              <a:lnSpc>
                <a:spcPct val="80000"/>
              </a:lnSpc>
              <a:defRPr/>
            </a:pPr>
            <a:r>
              <a:rPr lang="es-ES_tradnl" sz="3883" cap="all" dirty="0">
                <a:solidFill>
                  <a:prstClr val="black"/>
                </a:solidFill>
                <a:latin typeface="Lato Hairline" panose="020F0202020204030203" pitchFamily="34" charset="77"/>
                <a:ea typeface="Stajn Pro Medium" charset="0"/>
                <a:cs typeface="Stajn Pro Medium" charset="0"/>
              </a:rPr>
              <a:t>VENTAS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7D77DD-6883-7867-D0E0-922B3B727FF0}"/>
              </a:ext>
            </a:extLst>
          </p:cNvPr>
          <p:cNvSpPr txBox="1"/>
          <p:nvPr/>
        </p:nvSpPr>
        <p:spPr bwMode="auto">
          <a:xfrm>
            <a:off x="11620828" y="3216289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15608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RP +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34BC600-B6AE-656D-DA40-6186CF404BCB}"/>
              </a:ext>
            </a:extLst>
          </p:cNvPr>
          <p:cNvSpPr txBox="1"/>
          <p:nvPr/>
        </p:nvSpPr>
        <p:spPr bwMode="auto">
          <a:xfrm>
            <a:off x="11623467" y="5152782"/>
            <a:ext cx="484972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E6069A-DF43-7A90-45C1-82B597D30A6B}"/>
              </a:ext>
            </a:extLst>
          </p:cNvPr>
          <p:cNvSpPr txBox="1"/>
          <p:nvPr/>
        </p:nvSpPr>
        <p:spPr bwMode="auto">
          <a:xfrm>
            <a:off x="11623467" y="4660749"/>
            <a:ext cx="375066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548235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94B0DD-E84F-F44D-E61F-84D1EAB772E6}"/>
              </a:ext>
            </a:extLst>
          </p:cNvPr>
          <p:cNvSpPr txBox="1"/>
          <p:nvPr/>
        </p:nvSpPr>
        <p:spPr bwMode="auto">
          <a:xfrm>
            <a:off x="11620828" y="2155642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</a:p>
        </p:txBody>
      </p:sp>
      <p:sp>
        <p:nvSpPr>
          <p:cNvPr id="18" name="Cerrar llave 6">
            <a:extLst>
              <a:ext uri="{FF2B5EF4-FFF2-40B4-BE49-F238E27FC236}">
                <a16:creationId xmlns:a16="http://schemas.microsoft.com/office/drawing/2014/main" id="{548B98B5-608B-C266-E68E-E0897E4C52FC}"/>
              </a:ext>
            </a:extLst>
          </p:cNvPr>
          <p:cNvSpPr/>
          <p:nvPr/>
        </p:nvSpPr>
        <p:spPr>
          <a:xfrm rot="5400000" flipH="1">
            <a:off x="9156270" y="-740123"/>
            <a:ext cx="124883" cy="4251525"/>
          </a:xfrm>
          <a:custGeom>
            <a:avLst/>
            <a:gdLst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158711 w 317422"/>
              <a:gd name="connsiteY3" fmla="*/ 5216869 h 10293921"/>
              <a:gd name="connsiteX4" fmla="*/ 158711 w 317422"/>
              <a:gd name="connsiteY4" fmla="*/ 10224012 h 10293921"/>
              <a:gd name="connsiteX5" fmla="*/ 0 w 317422"/>
              <a:gd name="connsiteY5" fmla="*/ 10293921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  <a:gd name="connsiteX6" fmla="*/ 0 w 158711"/>
              <a:gd name="connsiteY6" fmla="*/ 0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11" h="10293921" stroke="0" extrusionOk="0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  <a:lnTo>
                  <a:pt x="0" y="0"/>
                </a:lnTo>
                <a:close/>
              </a:path>
              <a:path w="158711" h="10293921" fill="none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568">
              <a:defRPr/>
            </a:pPr>
            <a:endParaRPr lang="es-ES_tradnl" sz="21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87127E-CC38-643D-1793-D04DDF54F9BB}"/>
              </a:ext>
            </a:extLst>
          </p:cNvPr>
          <p:cNvSpPr txBox="1"/>
          <p:nvPr/>
        </p:nvSpPr>
        <p:spPr bwMode="auto">
          <a:xfrm>
            <a:off x="8070181" y="1119422"/>
            <a:ext cx="2297060" cy="36313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67766" indent="-655999" algn="ctr">
              <a:lnSpc>
                <a:spcPct val="80000"/>
              </a:lnSpc>
              <a:spcAft>
                <a:spcPts val="371"/>
              </a:spcAft>
            </a:pPr>
            <a:r>
              <a:rPr lang="es-AR" sz="2000" dirty="0">
                <a:latin typeface="Roboto Th" panose="02000000000000000000" pitchFamily="2" charset="0"/>
                <a:ea typeface="Roboto Th" panose="02000000000000000000" pitchFamily="2" charset="0"/>
              </a:rPr>
              <a:t>Proyecciones</a:t>
            </a:r>
            <a:endParaRPr lang="es-MX" sz="2000" dirty="0">
              <a:latin typeface="Roboto Th" panose="020000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3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492A6-F54E-0DC5-E72C-F2FAACFF2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C5086381-7726-1F27-AE33-438E63AA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7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D2AE0E-DE4B-97A1-4764-4DD83CBAB6B8}"/>
              </a:ext>
            </a:extLst>
          </p:cNvPr>
          <p:cNvSpPr txBox="1"/>
          <p:nvPr/>
        </p:nvSpPr>
        <p:spPr>
          <a:xfrm>
            <a:off x="486832" y="6243500"/>
            <a:ext cx="9956896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00" dirty="0">
                <a:ea typeface="Roboto Th" panose="02000000000000000000" pitchFamily="2" charset="0"/>
              </a:rPr>
              <a:t>Fuente: </a:t>
            </a:r>
            <a:r>
              <a:rPr lang="es-MX" sz="1200" dirty="0" err="1">
                <a:ea typeface="Roboto Th" panose="02000000000000000000" pitchFamily="2" charset="0"/>
              </a:rPr>
              <a:t>Softect</a:t>
            </a:r>
            <a:r>
              <a:rPr lang="es-MX" sz="1200" dirty="0">
                <a:ea typeface="Roboto Th" panose="02000000000000000000" pitchFamily="2" charset="0"/>
              </a:rPr>
              <a:t> </a:t>
            </a:r>
            <a:r>
              <a:rPr lang="es-AR" sz="1200" dirty="0">
                <a:ea typeface="Roboto Th" panose="02000000000000000000" pitchFamily="2" charset="0"/>
              </a:rPr>
              <a:t>Nota: Los datos del II trimestre del 2025 al IV trimestre del 2026 son estimaciones realizadas por Ideas Frescas</a:t>
            </a:r>
            <a:endParaRPr lang="es-ES_tradnl" sz="1235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7999A0-A74A-0A2D-8948-D22FDB517869}"/>
              </a:ext>
            </a:extLst>
          </p:cNvPr>
          <p:cNvSpPr txBox="1"/>
          <p:nvPr/>
        </p:nvSpPr>
        <p:spPr bwMode="auto">
          <a:xfrm>
            <a:off x="0" y="747504"/>
            <a:ext cx="121920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0A4BB9D-C3E4-B466-F3C8-ABC80ADCE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364"/>
            <a:ext cx="11295529" cy="5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defTabSz="518636" eaLnBrk="1" hangingPunct="1">
              <a:lnSpc>
                <a:spcPct val="80000"/>
              </a:lnSpc>
              <a:defRPr/>
            </a:pPr>
            <a:r>
              <a:rPr lang="es-ES_tradnl" sz="3883" cap="all" dirty="0">
                <a:solidFill>
                  <a:prstClr val="black"/>
                </a:solidFill>
                <a:latin typeface="Lato Hairline" panose="020F0202020204030203" pitchFamily="34" charset="77"/>
                <a:ea typeface="Stajn Pro Medium" charset="0"/>
                <a:cs typeface="Stajn Pro Medium" charset="0"/>
              </a:rPr>
              <a:t>VENTAS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58C6E9-35BE-8643-A847-5F6C068A84D7}"/>
              </a:ext>
            </a:extLst>
          </p:cNvPr>
          <p:cNvSpPr txBox="1"/>
          <p:nvPr/>
        </p:nvSpPr>
        <p:spPr bwMode="auto">
          <a:xfrm>
            <a:off x="10358235" y="4202516"/>
            <a:ext cx="1748271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15608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MODERADO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3ACA58-9423-28CD-C67A-F20C46C50F2F}"/>
              </a:ext>
            </a:extLst>
          </p:cNvPr>
          <p:cNvSpPr txBox="1"/>
          <p:nvPr/>
        </p:nvSpPr>
        <p:spPr bwMode="auto">
          <a:xfrm>
            <a:off x="10358236" y="3842837"/>
            <a:ext cx="1748271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OPTIMISTA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BAB840-C627-7DAE-5406-7A1B5CAC9B04}"/>
              </a:ext>
            </a:extLst>
          </p:cNvPr>
          <p:cNvSpPr txBox="1"/>
          <p:nvPr/>
        </p:nvSpPr>
        <p:spPr bwMode="auto">
          <a:xfrm>
            <a:off x="10358236" y="4562195"/>
            <a:ext cx="1833764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548235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CONSERVADOR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56C07C8-7528-448A-8DF4-58A277204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848789"/>
              </p:ext>
            </p:extLst>
          </p:nvPr>
        </p:nvGraphicFramePr>
        <p:xfrm>
          <a:off x="0" y="1209169"/>
          <a:ext cx="10549054" cy="503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23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01CD5-8B7B-5EB8-9A8F-DE2173BBD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16959730-A896-2804-E940-595598B4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8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67470B-C0D0-83E2-CA32-71B3F32EC9B7}"/>
              </a:ext>
            </a:extLst>
          </p:cNvPr>
          <p:cNvSpPr txBox="1"/>
          <p:nvPr/>
        </p:nvSpPr>
        <p:spPr>
          <a:xfrm>
            <a:off x="363907" y="6181867"/>
            <a:ext cx="10048072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00" dirty="0">
                <a:ea typeface="Roboto Th" panose="02000000000000000000" pitchFamily="2" charset="0"/>
              </a:rPr>
              <a:t>Fuente: </a:t>
            </a:r>
            <a:r>
              <a:rPr lang="es-MX" sz="1200" dirty="0" err="1">
                <a:ea typeface="Roboto Th" panose="02000000000000000000" pitchFamily="2" charset="0"/>
              </a:rPr>
              <a:t>Softect</a:t>
            </a:r>
            <a:r>
              <a:rPr lang="es-MX" sz="1200" dirty="0">
                <a:ea typeface="Roboto Th" panose="02000000000000000000" pitchFamily="2" charset="0"/>
              </a:rPr>
              <a:t> </a:t>
            </a:r>
            <a:r>
              <a:rPr lang="es-AR" sz="1200" dirty="0">
                <a:ea typeface="Roboto Th" panose="02000000000000000000" pitchFamily="2" charset="0"/>
              </a:rPr>
              <a:t>Nota: Los datos del II trimestre del 2025 al IV trimestre del 2026 son estimaciones realizadas por Ideas Frescas</a:t>
            </a:r>
            <a:endParaRPr lang="es-ES_tradnl" sz="1235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38E495-AF5E-A926-A110-60D795A29579}"/>
              </a:ext>
            </a:extLst>
          </p:cNvPr>
          <p:cNvSpPr txBox="1"/>
          <p:nvPr/>
        </p:nvSpPr>
        <p:spPr bwMode="auto">
          <a:xfrm>
            <a:off x="0" y="747504"/>
            <a:ext cx="121920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FC17ADC-BC96-9A4B-BA50-7FD1DD7A7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364"/>
            <a:ext cx="11295529" cy="5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defTabSz="518636" eaLnBrk="1" hangingPunct="1">
              <a:lnSpc>
                <a:spcPct val="80000"/>
              </a:lnSpc>
              <a:defRPr/>
            </a:pPr>
            <a:r>
              <a:rPr lang="es-ES_tradnl" sz="3883" cap="all" dirty="0">
                <a:solidFill>
                  <a:prstClr val="black"/>
                </a:solidFill>
                <a:latin typeface="Lato Hairline" panose="020F0202020204030203" pitchFamily="34" charset="77"/>
                <a:ea typeface="Stajn Pro Medium" charset="0"/>
                <a:cs typeface="Stajn Pro Medium" charset="0"/>
              </a:rPr>
              <a:t>VENTAS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81A935-8620-210D-4458-B792329E16EA}"/>
              </a:ext>
            </a:extLst>
          </p:cNvPr>
          <p:cNvSpPr txBox="1"/>
          <p:nvPr/>
        </p:nvSpPr>
        <p:spPr bwMode="auto">
          <a:xfrm>
            <a:off x="10411979" y="3193463"/>
            <a:ext cx="1748271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15608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MODERADO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7E4E34-F688-E168-B591-B23760B60B67}"/>
              </a:ext>
            </a:extLst>
          </p:cNvPr>
          <p:cNvSpPr txBox="1"/>
          <p:nvPr/>
        </p:nvSpPr>
        <p:spPr bwMode="auto">
          <a:xfrm>
            <a:off x="10411980" y="2842435"/>
            <a:ext cx="1748270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OPTIMISTA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8D3219-4535-A271-5E2D-84EE35E3DB2B}"/>
              </a:ext>
            </a:extLst>
          </p:cNvPr>
          <p:cNvSpPr txBox="1"/>
          <p:nvPr/>
        </p:nvSpPr>
        <p:spPr bwMode="auto">
          <a:xfrm>
            <a:off x="10411980" y="3553142"/>
            <a:ext cx="1833764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548235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CONSERVADOR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2C2EB3E-4968-457C-879A-BEFA9ADD0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642280"/>
              </p:ext>
            </p:extLst>
          </p:nvPr>
        </p:nvGraphicFramePr>
        <p:xfrm>
          <a:off x="0" y="1128765"/>
          <a:ext cx="10549288" cy="512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594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49353-8804-23A6-48C0-F7A569E1E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A816CDCE-4246-1274-9ED9-D4103C4E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9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8339BD-FFED-DF5C-5A4D-84B325AA6095}"/>
              </a:ext>
            </a:extLst>
          </p:cNvPr>
          <p:cNvSpPr txBox="1"/>
          <p:nvPr/>
        </p:nvSpPr>
        <p:spPr>
          <a:xfrm>
            <a:off x="376238" y="6110496"/>
            <a:ext cx="11314112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00" dirty="0">
                <a:ea typeface="Roboto Th" panose="02000000000000000000" pitchFamily="2" charset="0"/>
              </a:rPr>
              <a:t>Fuente: </a:t>
            </a:r>
            <a:r>
              <a:rPr lang="es-MX" sz="1200" dirty="0" err="1">
                <a:ea typeface="Roboto Th" panose="02000000000000000000" pitchFamily="2" charset="0"/>
              </a:rPr>
              <a:t>Softect</a:t>
            </a:r>
            <a:r>
              <a:rPr lang="es-MX" sz="1200" dirty="0">
                <a:ea typeface="Roboto Th" panose="02000000000000000000" pitchFamily="2" charset="0"/>
              </a:rPr>
              <a:t> </a:t>
            </a:r>
            <a:r>
              <a:rPr lang="es-AR" sz="1200" dirty="0">
                <a:ea typeface="Roboto Th" panose="02000000000000000000" pitchFamily="2" charset="0"/>
              </a:rPr>
              <a:t>Nota: Los datos del II trimestre del 2025 al IV trimestre del 2026 son estimaciones realizadas por Ideas Frescas</a:t>
            </a:r>
            <a:endParaRPr lang="es-ES_tradnl" sz="1235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7F2708-5D69-A5C0-03F7-E1349AC734BF}"/>
              </a:ext>
            </a:extLst>
          </p:cNvPr>
          <p:cNvSpPr txBox="1"/>
          <p:nvPr/>
        </p:nvSpPr>
        <p:spPr bwMode="auto">
          <a:xfrm>
            <a:off x="0" y="747504"/>
            <a:ext cx="121920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escenario conservador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B935C5C-C710-A60B-0819-24FC30C8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364"/>
            <a:ext cx="11295529" cy="5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defTabSz="518636" eaLnBrk="1" hangingPunct="1">
              <a:lnSpc>
                <a:spcPct val="80000"/>
              </a:lnSpc>
              <a:defRPr/>
            </a:pPr>
            <a:r>
              <a:rPr lang="es-ES_tradnl" sz="3883" cap="all" dirty="0">
                <a:solidFill>
                  <a:prstClr val="black"/>
                </a:solidFill>
                <a:latin typeface="Lato Hairline" panose="020F0202020204030203" pitchFamily="34" charset="77"/>
                <a:ea typeface="Stajn Pro Medium" charset="0"/>
                <a:cs typeface="Stajn Pro Medium" charset="0"/>
              </a:rPr>
              <a:t>VENTAS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C591D7-C95B-B2D0-22CF-1326830D485C}"/>
              </a:ext>
            </a:extLst>
          </p:cNvPr>
          <p:cNvSpPr txBox="1"/>
          <p:nvPr/>
        </p:nvSpPr>
        <p:spPr bwMode="auto">
          <a:xfrm>
            <a:off x="11556232" y="5067104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15608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RP +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4CAB63-2609-9314-545A-725C3480979E}"/>
              </a:ext>
            </a:extLst>
          </p:cNvPr>
          <p:cNvSpPr txBox="1"/>
          <p:nvPr/>
        </p:nvSpPr>
        <p:spPr bwMode="auto">
          <a:xfrm>
            <a:off x="11556232" y="4102463"/>
            <a:ext cx="484972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D37768-BF05-0323-021D-5FEB6BCC5D27}"/>
              </a:ext>
            </a:extLst>
          </p:cNvPr>
          <p:cNvSpPr txBox="1"/>
          <p:nvPr/>
        </p:nvSpPr>
        <p:spPr bwMode="auto">
          <a:xfrm>
            <a:off x="11556232" y="3192934"/>
            <a:ext cx="375066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rgbClr val="548235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440906-1A2B-2479-4AC4-ECC449D51646}"/>
              </a:ext>
            </a:extLst>
          </p:cNvPr>
          <p:cNvSpPr txBox="1"/>
          <p:nvPr/>
        </p:nvSpPr>
        <p:spPr bwMode="auto">
          <a:xfrm>
            <a:off x="11556232" y="4604518"/>
            <a:ext cx="706353" cy="3231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</a:p>
        </p:txBody>
      </p:sp>
      <p:sp>
        <p:nvSpPr>
          <p:cNvPr id="18" name="Cerrar llave 6">
            <a:extLst>
              <a:ext uri="{FF2B5EF4-FFF2-40B4-BE49-F238E27FC236}">
                <a16:creationId xmlns:a16="http://schemas.microsoft.com/office/drawing/2014/main" id="{D977782B-BEB2-CB93-7BBF-ED6E3CC04E7F}"/>
              </a:ext>
            </a:extLst>
          </p:cNvPr>
          <p:cNvSpPr/>
          <p:nvPr/>
        </p:nvSpPr>
        <p:spPr>
          <a:xfrm rot="5400000" flipH="1">
            <a:off x="9156270" y="-21630"/>
            <a:ext cx="124883" cy="4251525"/>
          </a:xfrm>
          <a:custGeom>
            <a:avLst/>
            <a:gdLst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317422 w 317422"/>
              <a:gd name="connsiteY3" fmla="*/ 5146960 h 10293921"/>
              <a:gd name="connsiteX4" fmla="*/ 158711 w 317422"/>
              <a:gd name="connsiteY4" fmla="*/ 5216869 h 10293921"/>
              <a:gd name="connsiteX5" fmla="*/ 158711 w 317422"/>
              <a:gd name="connsiteY5" fmla="*/ 10224012 h 10293921"/>
              <a:gd name="connsiteX6" fmla="*/ 0 w 317422"/>
              <a:gd name="connsiteY6" fmla="*/ 10293921 h 10293921"/>
              <a:gd name="connsiteX7" fmla="*/ 0 w 317422"/>
              <a:gd name="connsiteY7" fmla="*/ 0 h 10293921"/>
              <a:gd name="connsiteX0" fmla="*/ 0 w 317422"/>
              <a:gd name="connsiteY0" fmla="*/ 0 h 10293921"/>
              <a:gd name="connsiteX1" fmla="*/ 158711 w 317422"/>
              <a:gd name="connsiteY1" fmla="*/ 69909 h 10293921"/>
              <a:gd name="connsiteX2" fmla="*/ 158711 w 317422"/>
              <a:gd name="connsiteY2" fmla="*/ 5077051 h 10293921"/>
              <a:gd name="connsiteX3" fmla="*/ 158711 w 317422"/>
              <a:gd name="connsiteY3" fmla="*/ 5216869 h 10293921"/>
              <a:gd name="connsiteX4" fmla="*/ 158711 w 317422"/>
              <a:gd name="connsiteY4" fmla="*/ 10224012 h 10293921"/>
              <a:gd name="connsiteX5" fmla="*/ 0 w 317422"/>
              <a:gd name="connsiteY5" fmla="*/ 10293921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  <a:gd name="connsiteX6" fmla="*/ 0 w 158711"/>
              <a:gd name="connsiteY6" fmla="*/ 0 h 10293921"/>
              <a:gd name="connsiteX0" fmla="*/ 0 w 158711"/>
              <a:gd name="connsiteY0" fmla="*/ 0 h 10293921"/>
              <a:gd name="connsiteX1" fmla="*/ 158711 w 158711"/>
              <a:gd name="connsiteY1" fmla="*/ 69909 h 10293921"/>
              <a:gd name="connsiteX2" fmla="*/ 158711 w 158711"/>
              <a:gd name="connsiteY2" fmla="*/ 5077051 h 10293921"/>
              <a:gd name="connsiteX3" fmla="*/ 158711 w 158711"/>
              <a:gd name="connsiteY3" fmla="*/ 5216869 h 10293921"/>
              <a:gd name="connsiteX4" fmla="*/ 158711 w 158711"/>
              <a:gd name="connsiteY4" fmla="*/ 10224012 h 10293921"/>
              <a:gd name="connsiteX5" fmla="*/ 0 w 158711"/>
              <a:gd name="connsiteY5" fmla="*/ 10293921 h 1029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11" h="10293921" stroke="0" extrusionOk="0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  <a:lnTo>
                  <a:pt x="0" y="0"/>
                </a:lnTo>
                <a:close/>
              </a:path>
              <a:path w="158711" h="10293921" fill="none">
                <a:moveTo>
                  <a:pt x="0" y="0"/>
                </a:moveTo>
                <a:cubicBezTo>
                  <a:pt x="87654" y="0"/>
                  <a:pt x="158711" y="31299"/>
                  <a:pt x="158711" y="69909"/>
                </a:cubicBezTo>
                <a:lnTo>
                  <a:pt x="158711" y="5077051"/>
                </a:lnTo>
                <a:lnTo>
                  <a:pt x="158711" y="5216869"/>
                </a:lnTo>
                <a:lnTo>
                  <a:pt x="158711" y="10224012"/>
                </a:lnTo>
                <a:cubicBezTo>
                  <a:pt x="158711" y="10262622"/>
                  <a:pt x="87654" y="10293921"/>
                  <a:pt x="0" y="10293921"/>
                </a:cubicBez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568">
              <a:defRPr/>
            </a:pPr>
            <a:endParaRPr lang="es-ES_tradnl" sz="21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87401F3-1091-CA72-F009-98192535893C}"/>
              </a:ext>
            </a:extLst>
          </p:cNvPr>
          <p:cNvSpPr txBox="1"/>
          <p:nvPr/>
        </p:nvSpPr>
        <p:spPr bwMode="auto">
          <a:xfrm>
            <a:off x="8070181" y="1837915"/>
            <a:ext cx="2297060" cy="36313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67766" indent="-655999" algn="ctr">
              <a:lnSpc>
                <a:spcPct val="80000"/>
              </a:lnSpc>
              <a:spcAft>
                <a:spcPts val="371"/>
              </a:spcAft>
            </a:pPr>
            <a:r>
              <a:rPr lang="es-AR" sz="2000" dirty="0">
                <a:latin typeface="Roboto Th" panose="02000000000000000000" pitchFamily="2" charset="0"/>
                <a:ea typeface="Roboto Th" panose="02000000000000000000" pitchFamily="2" charset="0"/>
              </a:rPr>
              <a:t>Proyecciones</a:t>
            </a:r>
            <a:endParaRPr lang="es-MX" sz="2000" dirty="0">
              <a:latin typeface="Roboto Th" panose="02000000000000000000" pitchFamily="2" charset="0"/>
              <a:ea typeface="Roboto Th" panose="02000000000000000000" pitchFamily="2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9ED5169-451A-E9F1-6BE6-52E849BA0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455767"/>
              </p:ext>
            </p:extLst>
          </p:nvPr>
        </p:nvGraphicFramePr>
        <p:xfrm>
          <a:off x="13957" y="1220320"/>
          <a:ext cx="11815762" cy="496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5461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489</Words>
  <Application>Microsoft Office PowerPoint</Application>
  <PresentationFormat>Panorámica</PresentationFormat>
  <Paragraphs>154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Lato</vt:lpstr>
      <vt:lpstr>Lato Black</vt:lpstr>
      <vt:lpstr>Lato Hairline</vt:lpstr>
      <vt:lpstr>Playfair Display</vt:lpstr>
      <vt:lpstr>Roboto Lt</vt:lpstr>
      <vt:lpstr>Roboto 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julio olaf gonzalez guzman</dc:creator>
  <cp:lastModifiedBy>julio olaf gonzalez guzman</cp:lastModifiedBy>
  <cp:revision>9</cp:revision>
  <cp:lastPrinted>2025-08-08T18:18:47Z</cp:lastPrinted>
  <dcterms:created xsi:type="dcterms:W3CDTF">2025-08-06T23:03:21Z</dcterms:created>
  <dcterms:modified xsi:type="dcterms:W3CDTF">2025-08-13T20:13:33Z</dcterms:modified>
</cp:coreProperties>
</file>