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notesSlides/notesSlide9.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notesSlides/notesSlide11.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2.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3.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6.xml" ContentType="application/vnd.openxmlformats-officedocument.themeOverride+xml"/>
  <Override PartName="/ppt/notesSlides/notesSlide16.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7.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8.xml" ContentType="application/vnd.openxmlformats-officedocument.themeOverr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9.xml" ContentType="application/vnd.openxmlformats-officedocument.themeOverride+xml"/>
  <Override PartName="/ppt/notesSlides/notesSlide18.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0.xml" ContentType="application/vnd.openxmlformats-officedocument.themeOverr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1.xml" ContentType="application/vnd.openxmlformats-officedocument.themeOverr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9.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2.xml" ContentType="application/vnd.openxmlformats-officedocument.themeOverr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3.xml" ContentType="application/vnd.openxmlformats-officedocument.themeOverride+xml"/>
  <Override PartName="/ppt/notesSlides/notesSlide20.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4.xml" ContentType="application/vnd.openxmlformats-officedocument.themeOverr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5.xml" ContentType="application/vnd.openxmlformats-officedocument.themeOverride+xml"/>
  <Override PartName="/ppt/notesSlides/notesSlide21.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6.xml" ContentType="application/vnd.openxmlformats-officedocument.themeOverride+xml"/>
  <Override PartName="/ppt/notesSlides/notesSlide22.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7.xml" ContentType="application/vnd.openxmlformats-officedocument.themeOverride+xml"/>
  <Override PartName="/ppt/notesSlides/notesSlide23.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8.xml" ContentType="application/vnd.openxmlformats-officedocument.themeOverride+xml"/>
  <Override PartName="/ppt/notesSlides/notesSlide24.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9.xml" ContentType="application/vnd.openxmlformats-officedocument.themeOverrid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0.xml" ContentType="application/vnd.openxmlformats-officedocument.themeOverride+xml"/>
  <Override PartName="/ppt/notesSlides/notesSlide25.xml" ContentType="application/vnd.openxmlformats-officedocument.presentationml.notesSlid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1.xml" ContentType="application/vnd.openxmlformats-officedocument.themeOverride+xml"/>
  <Override PartName="/ppt/notesSlides/notesSlide26.xml" ContentType="application/vnd.openxmlformats-officedocument.presentationml.notesSlid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9173" r:id="rId2"/>
    <p:sldId id="9300" r:id="rId3"/>
    <p:sldId id="7382" r:id="rId4"/>
    <p:sldId id="8300" r:id="rId5"/>
    <p:sldId id="9226" r:id="rId6"/>
    <p:sldId id="9381" r:id="rId7"/>
    <p:sldId id="9398" r:id="rId8"/>
    <p:sldId id="9399" r:id="rId9"/>
    <p:sldId id="9380" r:id="rId10"/>
    <p:sldId id="8307" r:id="rId11"/>
    <p:sldId id="8308" r:id="rId12"/>
    <p:sldId id="9188" r:id="rId13"/>
    <p:sldId id="9371" r:id="rId14"/>
    <p:sldId id="9375" r:id="rId15"/>
    <p:sldId id="9383" r:id="rId16"/>
    <p:sldId id="9404" r:id="rId17"/>
    <p:sldId id="7088" r:id="rId18"/>
    <p:sldId id="9187" r:id="rId19"/>
    <p:sldId id="9217" r:id="rId20"/>
    <p:sldId id="9370" r:id="rId21"/>
    <p:sldId id="9373" r:id="rId22"/>
    <p:sldId id="9401" r:id="rId23"/>
    <p:sldId id="9382" r:id="rId24"/>
    <p:sldId id="9390" r:id="rId25"/>
    <p:sldId id="9392" r:id="rId26"/>
    <p:sldId id="9393" r:id="rId27"/>
    <p:sldId id="9385" r:id="rId28"/>
    <p:sldId id="9386" r:id="rId29"/>
    <p:sldId id="9394" r:id="rId30"/>
    <p:sldId id="9388" r:id="rId31"/>
    <p:sldId id="9190" r:id="rId32"/>
    <p:sldId id="9403" r:id="rId33"/>
    <p:sldId id="9169" r:id="rId34"/>
    <p:sldId id="9397" r:id="rId35"/>
    <p:sldId id="9189" r:id="rId36"/>
    <p:sldId id="9395" r:id="rId37"/>
    <p:sldId id="9405" r:id="rId38"/>
  </p:sldIdLst>
  <p:sldSz cx="12801600" cy="77724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cesidad vivienda" id="{6FD9C1B9-2731-48C5-AF67-6663055D7A11}">
          <p14:sldIdLst>
            <p14:sldId id="9173"/>
            <p14:sldId id="9300"/>
            <p14:sldId id="7382"/>
            <p14:sldId id="8300"/>
            <p14:sldId id="9226"/>
            <p14:sldId id="9381"/>
            <p14:sldId id="9398"/>
            <p14:sldId id="9399"/>
            <p14:sldId id="9380"/>
            <p14:sldId id="8307"/>
            <p14:sldId id="8308"/>
            <p14:sldId id="9188"/>
            <p14:sldId id="9371"/>
            <p14:sldId id="9375"/>
            <p14:sldId id="9383"/>
            <p14:sldId id="9404"/>
            <p14:sldId id="7088"/>
            <p14:sldId id="9187"/>
            <p14:sldId id="9217"/>
            <p14:sldId id="9370"/>
            <p14:sldId id="9373"/>
            <p14:sldId id="9401"/>
            <p14:sldId id="9382"/>
            <p14:sldId id="9390"/>
            <p14:sldId id="9392"/>
            <p14:sldId id="9393"/>
            <p14:sldId id="9385"/>
            <p14:sldId id="9386"/>
            <p14:sldId id="9394"/>
            <p14:sldId id="9388"/>
            <p14:sldId id="9190"/>
            <p14:sldId id="9403"/>
            <p14:sldId id="9169"/>
            <p14:sldId id="9397"/>
            <p14:sldId id="9189"/>
            <p14:sldId id="9395"/>
            <p14:sldId id="9405"/>
          </p14:sldIdLst>
        </p14:section>
      </p14:sectionLst>
    </p:ext>
    <p:ext uri="{EFAFB233-063F-42B5-8137-9DF3F51BA10A}">
      <p15:sldGuideLst xmlns:p15="http://schemas.microsoft.com/office/powerpoint/2012/main">
        <p15:guide id="4" orient="horz" pos="2380" userDrawn="1">
          <p15:clr>
            <a:srgbClr val="A4A3A4"/>
          </p15:clr>
        </p15:guide>
        <p15:guide id="5" pos="675" userDrawn="1">
          <p15:clr>
            <a:srgbClr val="A4A3A4"/>
          </p15:clr>
        </p15:guide>
        <p15:guide id="6" orient="horz" pos="860" userDrawn="1">
          <p15:clr>
            <a:srgbClr val="A4A3A4"/>
          </p15:clr>
        </p15:guide>
        <p15:guide id="7" orient="horz" pos="4126" userDrawn="1">
          <p15:clr>
            <a:srgbClr val="A4A3A4"/>
          </p15:clr>
        </p15:guide>
        <p15:guide id="8" pos="4032" userDrawn="1">
          <p15:clr>
            <a:srgbClr val="A4A3A4"/>
          </p15:clr>
        </p15:guide>
        <p15:guide id="9" pos="108" userDrawn="1">
          <p15:clr>
            <a:srgbClr val="A4A3A4"/>
          </p15:clr>
        </p15:guide>
        <p15:guide id="10" pos="6912" userDrawn="1">
          <p15:clr>
            <a:srgbClr val="A4A3A4"/>
          </p15:clr>
        </p15:guide>
        <p15:guide id="11" pos="7842" userDrawn="1">
          <p15:clr>
            <a:srgbClr val="A4A3A4"/>
          </p15:clr>
        </p15:guide>
        <p15:guide id="12" pos="3170" userDrawn="1">
          <p15:clr>
            <a:srgbClr val="A4A3A4"/>
          </p15:clr>
        </p15:guide>
        <p15:guide id="13" orient="horz" pos="1042" userDrawn="1">
          <p15:clr>
            <a:srgbClr val="A4A3A4"/>
          </p15:clr>
        </p15:guide>
        <p15:guide id="14" orient="horz" pos="4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guadalupe" initials="kg" lastIdx="2" clrIdx="0">
    <p:extLst>
      <p:ext uri="{19B8F6BF-5375-455C-9EA6-DF929625EA0E}">
        <p15:presenceInfo xmlns:p15="http://schemas.microsoft.com/office/powerpoint/2012/main" userId="2cd3ee6662d265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EED"/>
    <a:srgbClr val="BFBFBF"/>
    <a:srgbClr val="B8D0ED"/>
    <a:srgbClr val="FFB405"/>
    <a:srgbClr val="FFC000"/>
    <a:srgbClr val="FFDA82"/>
    <a:srgbClr val="D29100"/>
    <a:srgbClr val="E69F00"/>
    <a:srgbClr val="E1EBCD"/>
    <a:srgbClr val="FFF2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4" autoAdjust="0"/>
    <p:restoredTop sz="95383" autoAdjust="0"/>
  </p:normalViewPr>
  <p:slideViewPr>
    <p:cSldViewPr snapToGrid="0">
      <p:cViewPr>
        <p:scale>
          <a:sx n="57" d="100"/>
          <a:sy n="57" d="100"/>
        </p:scale>
        <p:origin x="640" y="136"/>
      </p:cViewPr>
      <p:guideLst>
        <p:guide orient="horz" pos="2380"/>
        <p:guide pos="675"/>
        <p:guide orient="horz" pos="860"/>
        <p:guide orient="horz" pos="4126"/>
        <p:guide pos="4032"/>
        <p:guide pos="108"/>
        <p:guide pos="6912"/>
        <p:guide pos="7842"/>
        <p:guide pos="3170"/>
        <p:guide orient="horz" pos="1042"/>
        <p:guide orient="horz" pos="475"/>
      </p:guideLst>
    </p:cSldViewPr>
  </p:slideViewPr>
  <p:outlineViewPr>
    <p:cViewPr>
      <p:scale>
        <a:sx n="33" d="100"/>
        <a:sy n="33" d="100"/>
      </p:scale>
      <p:origin x="0" y="-40925"/>
    </p:cViewPr>
  </p:outlineViewPr>
  <p:notesTextViewPr>
    <p:cViewPr>
      <p:scale>
        <a:sx n="75" d="100"/>
        <a:sy n="75" d="100"/>
      </p:scale>
      <p:origin x="0" y="0"/>
    </p:cViewPr>
  </p:notesTextViewPr>
  <p:sorterViewPr>
    <p:cViewPr>
      <p:scale>
        <a:sx n="75" d="100"/>
        <a:sy n="75" d="100"/>
      </p:scale>
      <p:origin x="0" y="-90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0.xlsx"/></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fb64a47ee61ae747/Documentos/Trabajo/IdeasFrscas/Proyecto%20Villa%20Union/Grafica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lio\AppData\Local\Temp\be37878c-3c93-43b0-9782-3352e66fb38e_Piramide-poblacional-total-de-Mazatlan-2020.zip.38e\Piramide-poblacional-total-de-Mazatlan-2020.csv"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oleObject" Target="file:///C:\Users\julio\OneDrive\Desktop\Graficas%20vereda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9.xlsx"/></Relationships>
</file>

<file path=ppt/charts/_rels/chart31.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1.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22.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23.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24.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julio\AppData\Local\Temp\392b1386-4678-4111-bb83-56c42dc50ac7_Evolucion-salario-promedio-mensual-en-Sinaloa.zip.ac7\Evolucion-salario-promedio-mensual-en-Sinaloadiferenciando-trabajadores-formales-e-informales.csv"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5.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26.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7.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28.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9.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30.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3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julio\AppData\Local\Temp\392b1386-4678-4111-bb83-56c42dc50ac7_Evolucion-salario-promedio-mensual-en-Sinaloa.zip.ac7\Evolucion-salario-promedio-mensual-en-Sinaloadiferenciando-trabajadores-formales-e-informales.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lio\AppData\Local\Temp\392b1386-4678-4111-bb83-56c42dc50ac7_Evolucion-salario-promedio-mensual-en-Sinaloa.zip.ac7\Evolucion-salario-promedio-mensual-en-Sinaloadiferenciando-trabajadores-formales-e-informales.csv"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lio\AppData\Local\Temp\392b1386-4678-4111-bb83-56c42dc50ac7_Evolucion-salario-promedio-mensual-en-Sinaloa.zip.ac7\Evolucion-salario-promedio-mensual-en-Sinaloadiferenciando-trabajadores-formales-e-informales.csv"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spPr>
            <a:ln w="34925" cap="rnd">
              <a:solidFill>
                <a:srgbClr val="FFC000"/>
              </a:solidFill>
              <a:round/>
            </a:ln>
            <a:effectLst/>
          </c:spPr>
          <c:marker>
            <c:symbol val="circle"/>
            <c:size val="5"/>
            <c:spPr>
              <a:solidFill>
                <a:srgbClr val="FFC000"/>
              </a:solidFill>
              <a:ln w="57150">
                <a:solidFill>
                  <a:srgbClr val="FFC000"/>
                </a:solidFill>
              </a:ln>
              <a:effectLst/>
            </c:spPr>
          </c:marker>
          <c:dPt>
            <c:idx val="7"/>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0-2BCF-484C-B29B-9358871D7E14}"/>
              </c:ext>
            </c:extLst>
          </c:dPt>
          <c:dPt>
            <c:idx val="8"/>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1-2BCF-484C-B29B-9358871D7E1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Hoja1!$A$3:$A$11</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Hoja1!$D$3:$D$11</c:f>
              <c:numCache>
                <c:formatCode>#,##0</c:formatCode>
                <c:ptCount val="9"/>
                <c:pt idx="0">
                  <c:v>262705</c:v>
                </c:pt>
                <c:pt idx="1">
                  <c:v>302808</c:v>
                </c:pt>
                <c:pt idx="2">
                  <c:v>327989</c:v>
                </c:pt>
                <c:pt idx="3">
                  <c:v>352471</c:v>
                </c:pt>
                <c:pt idx="4">
                  <c:v>381583</c:v>
                </c:pt>
                <c:pt idx="5">
                  <c:v>441975</c:v>
                </c:pt>
                <c:pt idx="6">
                  <c:v>488252</c:v>
                </c:pt>
                <c:pt idx="7">
                  <c:v>530696</c:v>
                </c:pt>
                <c:pt idx="8">
                  <c:v>576830</c:v>
                </c:pt>
              </c:numCache>
            </c:numRef>
          </c:val>
          <c:smooth val="0"/>
          <c:extLst>
            <c:ext xmlns:c16="http://schemas.microsoft.com/office/drawing/2014/chart" uri="{C3380CC4-5D6E-409C-BE32-E72D297353CC}">
              <c16:uniqueId val="{00000000-D30D-490C-BD7D-5C24068B424C}"/>
            </c:ext>
          </c:extLst>
        </c:ser>
        <c:dLbls>
          <c:showLegendKey val="0"/>
          <c:showVal val="0"/>
          <c:showCatName val="0"/>
          <c:showSerName val="0"/>
          <c:showPercent val="0"/>
          <c:showBubbleSize val="0"/>
        </c:dLbls>
        <c:marker val="1"/>
        <c:smooth val="0"/>
        <c:axId val="1486391711"/>
        <c:axId val="1486394111"/>
      </c:lineChart>
      <c:lineChart>
        <c:grouping val="stacked"/>
        <c:varyColors val="0"/>
        <c:ser>
          <c:idx val="1"/>
          <c:order val="1"/>
          <c:spPr>
            <a:ln w="15875"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dLbl>
              <c:idx val="3"/>
              <c:layout>
                <c:manualLayout>
                  <c:x val="-2.6960046816334387E-2"/>
                  <c:y val="3.6515768588686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A3-4213-9843-F56341836D11}"/>
                </c:ext>
              </c:extLst>
            </c:dLbl>
            <c:dLbl>
              <c:idx val="4"/>
              <c:layout>
                <c:manualLayout>
                  <c:x val="-2.5288785540921149E-2"/>
                  <c:y val="3.3844534602681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A3-4213-9843-F56341836D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85000"/>
                        <a:lumOff val="15000"/>
                      </a:schemeClr>
                    </a:solidFill>
                    <a:latin typeface="Playfair Display" panose="00000500000000000000" pitchFamily="2"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Hoja1!$A$3:$A$11</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Hoja1!$E$3:$E$11</c:f>
              <c:numCache>
                <c:formatCode>0%</c:formatCode>
                <c:ptCount val="9"/>
                <c:pt idx="0" formatCode="General">
                  <c:v>0</c:v>
                </c:pt>
                <c:pt idx="1">
                  <c:v>0.15</c:v>
                </c:pt>
                <c:pt idx="2">
                  <c:v>0.08</c:v>
                </c:pt>
                <c:pt idx="3">
                  <c:v>7.0000000000000007E-2</c:v>
                </c:pt>
                <c:pt idx="4">
                  <c:v>0.08</c:v>
                </c:pt>
                <c:pt idx="5">
                  <c:v>0.15</c:v>
                </c:pt>
                <c:pt idx="6">
                  <c:v>0.1</c:v>
                </c:pt>
                <c:pt idx="7">
                  <c:v>0.08</c:v>
                </c:pt>
                <c:pt idx="8" formatCode="0.00%">
                  <c:v>0.08</c:v>
                </c:pt>
              </c:numCache>
            </c:numRef>
          </c:val>
          <c:smooth val="0"/>
          <c:extLst>
            <c:ext xmlns:c16="http://schemas.microsoft.com/office/drawing/2014/chart" uri="{C3380CC4-5D6E-409C-BE32-E72D297353CC}">
              <c16:uniqueId val="{00000001-D30D-490C-BD7D-5C24068B424C}"/>
            </c:ext>
          </c:extLst>
        </c:ser>
        <c:dLbls>
          <c:showLegendKey val="0"/>
          <c:showVal val="0"/>
          <c:showCatName val="0"/>
          <c:showSerName val="0"/>
          <c:showPercent val="0"/>
          <c:showBubbleSize val="0"/>
        </c:dLbls>
        <c:marker val="1"/>
        <c:smooth val="0"/>
        <c:axId val="1278375967"/>
        <c:axId val="1486396031"/>
      </c:lineChart>
      <c:catAx>
        <c:axId val="148639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1486394111"/>
        <c:crosses val="autoZero"/>
        <c:auto val="1"/>
        <c:lblAlgn val="ctr"/>
        <c:lblOffset val="100"/>
        <c:noMultiLvlLbl val="0"/>
      </c:catAx>
      <c:valAx>
        <c:axId val="1486394111"/>
        <c:scaling>
          <c:orientation val="minMax"/>
          <c:min val="15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486391711"/>
        <c:crosses val="autoZero"/>
        <c:crossBetween val="between"/>
      </c:valAx>
      <c:valAx>
        <c:axId val="148639603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Roboto Thin" panose="02000000000000000000" pitchFamily="2" charset="0"/>
                <a:ea typeface="Roboto Thin" panose="02000000000000000000" pitchFamily="2" charset="0"/>
                <a:cs typeface="+mn-cs"/>
              </a:defRPr>
            </a:pPr>
            <a:endParaRPr lang="es-MX"/>
          </a:p>
        </c:txPr>
        <c:crossAx val="1278375967"/>
        <c:crosses val="max"/>
        <c:crossBetween val="between"/>
      </c:valAx>
      <c:catAx>
        <c:axId val="1278375967"/>
        <c:scaling>
          <c:orientation val="minMax"/>
        </c:scaling>
        <c:delete val="1"/>
        <c:axPos val="b"/>
        <c:numFmt formatCode="General" sourceLinked="1"/>
        <c:majorTickMark val="out"/>
        <c:minorTickMark val="none"/>
        <c:tickLblPos val="nextTo"/>
        <c:crossAx val="1486396031"/>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Hoja1!$B$8</c:f>
              <c:strCache>
                <c:ptCount val="1"/>
                <c:pt idx="0">
                  <c:v>%</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FD6-40BC-AB09-C0641B4726B6}"/>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FFD6-40BC-AB09-C0641B4726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D6-40BC-AB09-C0641B4726B6}"/>
              </c:ext>
            </c:extLst>
          </c:dPt>
          <c:dPt>
            <c:idx val="3"/>
            <c:bubble3D val="0"/>
            <c:spPr>
              <a:solidFill>
                <a:srgbClr val="E59EDD"/>
              </a:solidFill>
              <a:ln w="19050">
                <a:solidFill>
                  <a:schemeClr val="lt1"/>
                </a:solidFill>
              </a:ln>
              <a:effectLst/>
            </c:spPr>
            <c:extLst>
              <c:ext xmlns:c16="http://schemas.microsoft.com/office/drawing/2014/chart" uri="{C3380CC4-5D6E-409C-BE32-E72D297353CC}">
                <c16:uniqueId val="{00000007-FFD6-40BC-AB09-C0641B4726B6}"/>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FFD6-40BC-AB09-C0641B4726B6}"/>
              </c:ext>
            </c:extLst>
          </c:dPt>
          <c:cat>
            <c:strRef>
              <c:f>Hoja1!$A$9:$A$13</c:f>
              <c:strCache>
                <c:ptCount val="5"/>
                <c:pt idx="0">
                  <c:v>Alquiler de vivienda</c:v>
                </c:pt>
                <c:pt idx="1">
                  <c:v>Ingreso del trabajo</c:v>
                </c:pt>
                <c:pt idx="2">
                  <c:v>Otros Ingresos</c:v>
                </c:pt>
                <c:pt idx="3">
                  <c:v>Renta de propiedad</c:v>
                </c:pt>
                <c:pt idx="4">
                  <c:v>Transferencias </c:v>
                </c:pt>
              </c:strCache>
            </c:strRef>
          </c:cat>
          <c:val>
            <c:numRef>
              <c:f>Hoja1!$B$9:$B$13</c:f>
              <c:numCache>
                <c:formatCode>0.00%</c:formatCode>
                <c:ptCount val="5"/>
                <c:pt idx="0">
                  <c:v>0.113</c:v>
                </c:pt>
                <c:pt idx="1">
                  <c:v>0.59499999999999997</c:v>
                </c:pt>
                <c:pt idx="2">
                  <c:v>2E-3</c:v>
                </c:pt>
                <c:pt idx="3" formatCode="0%">
                  <c:v>0.06</c:v>
                </c:pt>
                <c:pt idx="4" formatCode="0%">
                  <c:v>0.23</c:v>
                </c:pt>
              </c:numCache>
            </c:numRef>
          </c:val>
          <c:extLst>
            <c:ext xmlns:c16="http://schemas.microsoft.com/office/drawing/2014/chart" uri="{C3380CC4-5D6E-409C-BE32-E72D297353CC}">
              <c16:uniqueId val="{0000000A-FFD6-40BC-AB09-C0641B4726B6}"/>
            </c:ext>
          </c:extLst>
        </c:ser>
        <c:dLbls>
          <c:showLegendKey val="0"/>
          <c:showVal val="0"/>
          <c:showCatName val="0"/>
          <c:showSerName val="0"/>
          <c:showPercent val="0"/>
          <c:showBubbleSize val="0"/>
          <c:showLeaderLines val="0"/>
        </c:dLbls>
        <c:firstSliceAng val="327"/>
        <c:holeSize val="61"/>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1F497D">
                  <a:lumMod val="40000"/>
                  <a:lumOff val="60000"/>
                </a:srgbClr>
              </a:solidFill>
              <a:ln w="19050">
                <a:solidFill>
                  <a:schemeClr val="lt1"/>
                </a:solidFill>
              </a:ln>
              <a:effectLst/>
            </c:spPr>
            <c:extLst>
              <c:ext xmlns:c16="http://schemas.microsoft.com/office/drawing/2014/chart" uri="{C3380CC4-5D6E-409C-BE32-E72D297353CC}">
                <c16:uniqueId val="{00000001-BDA3-48D0-BD81-55FC7756FF44}"/>
              </c:ext>
            </c:extLst>
          </c:dPt>
          <c:dPt>
            <c:idx val="1"/>
            <c:bubble3D val="0"/>
            <c:spPr>
              <a:solidFill>
                <a:srgbClr val="F79646">
                  <a:lumMod val="60000"/>
                  <a:lumOff val="40000"/>
                </a:srgbClr>
              </a:solidFill>
              <a:ln w="19050">
                <a:solidFill>
                  <a:schemeClr val="lt1"/>
                </a:solidFill>
              </a:ln>
              <a:effectLst/>
            </c:spPr>
            <c:extLst>
              <c:ext xmlns:c16="http://schemas.microsoft.com/office/drawing/2014/chart" uri="{C3380CC4-5D6E-409C-BE32-E72D297353CC}">
                <c16:uniqueId val="{00000003-BDA3-48D0-BD81-55FC7756FF44}"/>
              </c:ext>
            </c:extLst>
          </c:dPt>
          <c:dPt>
            <c:idx val="2"/>
            <c:bubble3D val="0"/>
            <c:spPr>
              <a:solidFill>
                <a:srgbClr val="B4E5A2"/>
              </a:solidFill>
              <a:ln w="19050">
                <a:solidFill>
                  <a:schemeClr val="lt1"/>
                </a:solidFill>
              </a:ln>
              <a:effectLst/>
            </c:spPr>
            <c:extLst>
              <c:ext xmlns:c16="http://schemas.microsoft.com/office/drawing/2014/chart" uri="{C3380CC4-5D6E-409C-BE32-E72D297353CC}">
                <c16:uniqueId val="{00000005-BDA3-48D0-BD81-55FC7756FF44}"/>
              </c:ext>
            </c:extLst>
          </c:dPt>
          <c:dPt>
            <c:idx val="3"/>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7-BDA3-48D0-BD81-55FC7756FF44}"/>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BDA3-48D0-BD81-55FC7756FF44}"/>
              </c:ext>
            </c:extLst>
          </c:dPt>
          <c:dPt>
            <c:idx val="5"/>
            <c:bubble3D val="0"/>
            <c:spPr>
              <a:solidFill>
                <a:srgbClr val="A02B93">
                  <a:lumMod val="40000"/>
                  <a:lumOff val="60000"/>
                </a:srgbClr>
              </a:solidFill>
              <a:ln w="19050">
                <a:solidFill>
                  <a:schemeClr val="lt1"/>
                </a:solidFill>
              </a:ln>
              <a:effectLst/>
            </c:spPr>
            <c:extLst>
              <c:ext xmlns:c16="http://schemas.microsoft.com/office/drawing/2014/chart" uri="{C3380CC4-5D6E-409C-BE32-E72D297353CC}">
                <c16:uniqueId val="{0000000B-BDA3-48D0-BD81-55FC7756FF44}"/>
              </c:ext>
            </c:extLst>
          </c:dPt>
          <c:cat>
            <c:strRef>
              <c:f>Hoja1!$A$18:$A$23</c:f>
              <c:strCache>
                <c:ptCount val="6"/>
                <c:pt idx="0">
                  <c:v>Alimentos, bebidas y tabaco</c:v>
                </c:pt>
                <c:pt idx="1">
                  <c:v>Otros gastos</c:v>
                </c:pt>
                <c:pt idx="2">
                  <c:v>Cuidado personales</c:v>
                </c:pt>
                <c:pt idx="3">
                  <c:v>Servicios de educación y artículos de esparcimiento</c:v>
                </c:pt>
                <c:pt idx="4">
                  <c:v>Vivienda y servicios de conservación, energía</c:v>
                </c:pt>
                <c:pt idx="5">
                  <c:v>Transporte, adquisición y mantenimiento para vehículos y comunicaciones</c:v>
                </c:pt>
              </c:strCache>
            </c:strRef>
          </c:cat>
          <c:val>
            <c:numRef>
              <c:f>Hoja1!$B$18:$B$23</c:f>
              <c:numCache>
                <c:formatCode>0.00%</c:formatCode>
                <c:ptCount val="6"/>
                <c:pt idx="0" formatCode="0%">
                  <c:v>0.35</c:v>
                </c:pt>
                <c:pt idx="1">
                  <c:v>0.16500000000000001</c:v>
                </c:pt>
                <c:pt idx="2">
                  <c:v>8.6999999999999994E-2</c:v>
                </c:pt>
                <c:pt idx="3">
                  <c:v>7.8E-2</c:v>
                </c:pt>
                <c:pt idx="4">
                  <c:v>0.10199999999999999</c:v>
                </c:pt>
                <c:pt idx="5" formatCode="0%">
                  <c:v>0.22</c:v>
                </c:pt>
              </c:numCache>
            </c:numRef>
          </c:val>
          <c:extLst>
            <c:ext xmlns:c16="http://schemas.microsoft.com/office/drawing/2014/chart" uri="{C3380CC4-5D6E-409C-BE32-E72D297353CC}">
              <c16:uniqueId val="{0000000C-BDA3-48D0-BD81-55FC7756FF4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lineChart>
        <c:grouping val="standard"/>
        <c:varyColors val="0"/>
        <c:ser>
          <c:idx val="1"/>
          <c:order val="0"/>
          <c:tx>
            <c:strRef>
              <c:f>Hoja1!$C$18</c:f>
              <c:strCache>
                <c:ptCount val="1"/>
                <c:pt idx="0">
                  <c:v>Viviendas existentes</c:v>
                </c:pt>
              </c:strCache>
            </c:strRef>
          </c:tx>
          <c:spPr>
            <a:ln w="34925" cap="rnd">
              <a:solidFill>
                <a:srgbClr val="FFC000"/>
              </a:solidFill>
              <a:round/>
            </a:ln>
            <a:effectLst/>
          </c:spPr>
          <c:marker>
            <c:symbol val="circle"/>
            <c:size val="5"/>
            <c:spPr>
              <a:solidFill>
                <a:srgbClr val="FFC000"/>
              </a:solidFill>
              <a:ln w="57150">
                <a:solidFill>
                  <a:srgbClr val="FFC000"/>
                </a:solidFill>
              </a:ln>
              <a:effectLst/>
            </c:spPr>
          </c:marker>
          <c:dPt>
            <c:idx val="7"/>
            <c:marker>
              <c:symbol val="circle"/>
              <c:size val="5"/>
              <c:spPr>
                <a:solidFill>
                  <a:sysClr val="window" lastClr="FFFFFF">
                    <a:lumMod val="85000"/>
                    <a:alpha val="9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0-AAFC-4D71-A32F-23A8EE5C7841}"/>
              </c:ext>
            </c:extLst>
          </c:dPt>
          <c:dPt>
            <c:idx val="8"/>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1-AAFC-4D71-A32F-23A8EE5C784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Hoja1!$C$19:$C$27</c:f>
              <c:numCache>
                <c:formatCode>_-* #,##0_-;\-* #,##0_-;_-* "-"??_-;_-@_-</c:formatCode>
                <c:ptCount val="9"/>
                <c:pt idx="0">
                  <c:v>56331</c:v>
                </c:pt>
                <c:pt idx="1">
                  <c:v>71399</c:v>
                </c:pt>
                <c:pt idx="2">
                  <c:v>81601</c:v>
                </c:pt>
                <c:pt idx="3">
                  <c:v>94141</c:v>
                </c:pt>
                <c:pt idx="4">
                  <c:v>136493</c:v>
                </c:pt>
                <c:pt idx="5">
                  <c:v>172753</c:v>
                </c:pt>
                <c:pt idx="6">
                  <c:v>214702</c:v>
                </c:pt>
                <c:pt idx="7">
                  <c:v>257526</c:v>
                </c:pt>
                <c:pt idx="8">
                  <c:v>309343</c:v>
                </c:pt>
              </c:numCache>
            </c:numRef>
          </c:val>
          <c:smooth val="0"/>
          <c:extLst>
            <c:ext xmlns:c16="http://schemas.microsoft.com/office/drawing/2014/chart" uri="{C3380CC4-5D6E-409C-BE32-E72D297353CC}">
              <c16:uniqueId val="{00000001-E121-42DB-82DE-32EF8D274379}"/>
            </c:ext>
          </c:extLst>
        </c:ser>
        <c:dLbls>
          <c:showLegendKey val="0"/>
          <c:showVal val="0"/>
          <c:showCatName val="0"/>
          <c:showSerName val="0"/>
          <c:showPercent val="0"/>
          <c:showBubbleSize val="0"/>
        </c:dLbls>
        <c:marker val="1"/>
        <c:smooth val="0"/>
        <c:axId val="332417855"/>
        <c:axId val="332413055"/>
      </c:line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aavi" panose="020B0502040204020203" pitchFamily="34" charset="0"/>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Hoja1!$C$97:$C$104</c:f>
              <c:numCache>
                <c:formatCode>0.0%</c:formatCode>
                <c:ptCount val="8"/>
                <c:pt idx="0">
                  <c:v>0.26749036942358562</c:v>
                </c:pt>
                <c:pt idx="1">
                  <c:v>0.14288715528228688</c:v>
                </c:pt>
                <c:pt idx="2">
                  <c:v>0.15367458732123382</c:v>
                </c:pt>
                <c:pt idx="3">
                  <c:v>0.44987837392846902</c:v>
                </c:pt>
                <c:pt idx="4">
                  <c:v>0.26565464895635671</c:v>
                </c:pt>
                <c:pt idx="5">
                  <c:v>0.2428264632162683</c:v>
                </c:pt>
                <c:pt idx="6">
                  <c:v>0.19945785321049642</c:v>
                </c:pt>
                <c:pt idx="7">
                  <c:v>0.20121075153576726</c:v>
                </c:pt>
              </c:numCache>
            </c:numRef>
          </c:val>
          <c:smooth val="0"/>
          <c:extLst>
            <c:ext xmlns:c16="http://schemas.microsoft.com/office/drawing/2014/chart" uri="{C3380CC4-5D6E-409C-BE32-E72D297353CC}">
              <c16:uniqueId val="{00000000-3C10-4849-AA99-2473FCB00C4B}"/>
            </c:ext>
          </c:extLst>
        </c:ser>
        <c:dLbls>
          <c:showLegendKey val="0"/>
          <c:showVal val="0"/>
          <c:showCatName val="0"/>
          <c:showSerName val="0"/>
          <c:showPercent val="0"/>
          <c:showBubbleSize val="0"/>
        </c:dLbls>
        <c:marker val="1"/>
        <c:smooth val="0"/>
        <c:axId val="1453309951"/>
        <c:axId val="1453311871"/>
      </c:lineChart>
      <c:catAx>
        <c:axId val="1453309951"/>
        <c:scaling>
          <c:orientation val="minMax"/>
        </c:scaling>
        <c:delete val="1"/>
        <c:axPos val="b"/>
        <c:majorTickMark val="none"/>
        <c:minorTickMark val="none"/>
        <c:tickLblPos val="nextTo"/>
        <c:crossAx val="1453311871"/>
        <c:crosses val="autoZero"/>
        <c:auto val="1"/>
        <c:lblAlgn val="ctr"/>
        <c:lblOffset val="100"/>
        <c:noMultiLvlLbl val="0"/>
      </c:catAx>
      <c:valAx>
        <c:axId val="1453311871"/>
        <c:scaling>
          <c:orientation val="minMax"/>
        </c:scaling>
        <c:delete val="1"/>
        <c:axPos val="l"/>
        <c:numFmt formatCode="0.0%" sourceLinked="1"/>
        <c:majorTickMark val="none"/>
        <c:minorTickMark val="none"/>
        <c:tickLblPos val="nextTo"/>
        <c:crossAx val="1453309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ysClr val="window" lastClr="FFFFFF"/>
            </a:solidFill>
            <a:ln>
              <a:noFill/>
            </a:ln>
            <a:effectLst/>
          </c:spPr>
          <c:invertIfNegative val="0"/>
          <c:cat>
            <c:numRef>
              <c:f>Hoja1!$D$43:$D$47</c:f>
              <c:numCache>
                <c:formatCode>General</c:formatCode>
                <c:ptCount val="5"/>
                <c:pt idx="0">
                  <c:v>1</c:v>
                </c:pt>
                <c:pt idx="1">
                  <c:v>2</c:v>
                </c:pt>
                <c:pt idx="2">
                  <c:v>3</c:v>
                </c:pt>
                <c:pt idx="3">
                  <c:v>4</c:v>
                </c:pt>
                <c:pt idx="4">
                  <c:v>5</c:v>
                </c:pt>
              </c:numCache>
            </c:numRef>
          </c:cat>
          <c:val>
            <c:numRef>
              <c:f>Hoja1!$E$43:$E$47</c:f>
              <c:numCache>
                <c:formatCode>"$"#,##0_);[Red]\("$"#,##0\)</c:formatCode>
                <c:ptCount val="5"/>
                <c:pt idx="0" formatCode="General">
                  <c:v>3100001</c:v>
                </c:pt>
                <c:pt idx="1">
                  <c:v>3100000</c:v>
                </c:pt>
                <c:pt idx="2">
                  <c:v>960000</c:v>
                </c:pt>
                <c:pt idx="3">
                  <c:v>720000</c:v>
                </c:pt>
                <c:pt idx="4">
                  <c:v>545000</c:v>
                </c:pt>
              </c:numCache>
            </c:numRef>
          </c:val>
          <c:extLst>
            <c:ext xmlns:c16="http://schemas.microsoft.com/office/drawing/2014/chart" uri="{C3380CC4-5D6E-409C-BE32-E72D297353CC}">
              <c16:uniqueId val="{00000000-A36F-46A6-A33D-2DA748C9CD6B}"/>
            </c:ext>
          </c:extLst>
        </c:ser>
        <c:dLbls>
          <c:showLegendKey val="0"/>
          <c:showVal val="0"/>
          <c:showCatName val="0"/>
          <c:showSerName val="0"/>
          <c:showPercent val="0"/>
          <c:showBubbleSize val="0"/>
        </c:dLbls>
        <c:gapWidth val="182"/>
        <c:axId val="1454626143"/>
        <c:axId val="1454629023"/>
      </c:barChart>
      <c:catAx>
        <c:axId val="1454626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Roboto Light" panose="02000000000000000000" pitchFamily="2" charset="0"/>
                <a:ea typeface="Roboto Light" panose="02000000000000000000" pitchFamily="2" charset="0"/>
                <a:cs typeface="+mn-cs"/>
              </a:defRPr>
            </a:pPr>
            <a:endParaRPr lang="es-MX"/>
          </a:p>
        </c:txPr>
        <c:crossAx val="1454629023"/>
        <c:crosses val="autoZero"/>
        <c:auto val="1"/>
        <c:lblAlgn val="ctr"/>
        <c:lblOffset val="100"/>
        <c:noMultiLvlLbl val="0"/>
      </c:catAx>
      <c:valAx>
        <c:axId val="1454629023"/>
        <c:scaling>
          <c:orientation val="minMax"/>
        </c:scaling>
        <c:delete val="0"/>
        <c:axPos val="b"/>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454626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E697"/>
              </a:solidFill>
              <a:ln w="19050">
                <a:solidFill>
                  <a:schemeClr val="lt1"/>
                </a:solidFill>
              </a:ln>
              <a:effectLst/>
            </c:spPr>
            <c:extLst>
              <c:ext xmlns:c16="http://schemas.microsoft.com/office/drawing/2014/chart" uri="{C3380CC4-5D6E-409C-BE32-E72D297353CC}">
                <c16:uniqueId val="{00000001-1C67-4C48-A008-F0F1F89CDCEA}"/>
              </c:ext>
            </c:extLst>
          </c:dPt>
          <c:dPt>
            <c:idx val="1"/>
            <c:bubble3D val="0"/>
            <c:spPr>
              <a:solidFill>
                <a:srgbClr val="FFD85B"/>
              </a:solidFill>
              <a:ln w="19050">
                <a:solidFill>
                  <a:schemeClr val="lt1"/>
                </a:solidFill>
              </a:ln>
              <a:effectLst/>
            </c:spPr>
            <c:extLst>
              <c:ext xmlns:c16="http://schemas.microsoft.com/office/drawing/2014/chart" uri="{C3380CC4-5D6E-409C-BE32-E72D297353CC}">
                <c16:uniqueId val="{00000003-1C67-4C48-A008-F0F1F89CDCE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1C67-4C48-A008-F0F1F89CDCEA}"/>
              </c:ext>
            </c:extLst>
          </c:dPt>
          <c:dPt>
            <c:idx val="3"/>
            <c:bubble3D val="0"/>
            <c:spPr>
              <a:solidFill>
                <a:srgbClr val="F3B700"/>
              </a:solidFill>
              <a:ln w="19050">
                <a:solidFill>
                  <a:schemeClr val="lt1"/>
                </a:solidFill>
              </a:ln>
              <a:effectLst/>
            </c:spPr>
            <c:extLst>
              <c:ext xmlns:c16="http://schemas.microsoft.com/office/drawing/2014/chart" uri="{C3380CC4-5D6E-409C-BE32-E72D297353CC}">
                <c16:uniqueId val="{00000007-1C67-4C48-A008-F0F1F89CDCEA}"/>
              </c:ext>
            </c:extLst>
          </c:dPt>
          <c:dPt>
            <c:idx val="4"/>
            <c:bubble3D val="0"/>
            <c:spPr>
              <a:solidFill>
                <a:srgbClr val="DAA400"/>
              </a:solidFill>
              <a:ln w="19050">
                <a:solidFill>
                  <a:schemeClr val="lt1"/>
                </a:solidFill>
              </a:ln>
              <a:effectLst/>
            </c:spPr>
            <c:extLst>
              <c:ext xmlns:c16="http://schemas.microsoft.com/office/drawing/2014/chart" uri="{C3380CC4-5D6E-409C-BE32-E72D297353CC}">
                <c16:uniqueId val="{00000009-1C67-4C48-A008-F0F1F89CDCEA}"/>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Hoja2!$B$27:$B$31</c:f>
              <c:numCache>
                <c:formatCode>0%</c:formatCode>
                <c:ptCount val="5"/>
                <c:pt idx="0">
                  <c:v>0.4</c:v>
                </c:pt>
                <c:pt idx="1">
                  <c:v>0.19</c:v>
                </c:pt>
                <c:pt idx="2">
                  <c:v>0.18</c:v>
                </c:pt>
                <c:pt idx="3">
                  <c:v>0.15</c:v>
                </c:pt>
                <c:pt idx="4">
                  <c:v>0.08</c:v>
                </c:pt>
              </c:numCache>
            </c:numRef>
          </c:val>
          <c:extLst>
            <c:ext xmlns:c16="http://schemas.microsoft.com/office/drawing/2014/chart" uri="{C3380CC4-5D6E-409C-BE32-E72D297353CC}">
              <c16:uniqueId val="{0000000A-1C67-4C48-A008-F0F1F89CDC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Hoja2!$C$38</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Hoja2!$C$39:$C$43</c:f>
              <c:numCache>
                <c:formatCode>_-* #,##0_-;\-* #,##0_-;_-* "-"??_-;_-@_-</c:formatCode>
                <c:ptCount val="5"/>
                <c:pt idx="0">
                  <c:v>85880.8</c:v>
                </c:pt>
                <c:pt idx="1">
                  <c:v>40793.379999999997</c:v>
                </c:pt>
                <c:pt idx="2">
                  <c:v>38646.36</c:v>
                </c:pt>
                <c:pt idx="3">
                  <c:v>32205.3</c:v>
                </c:pt>
                <c:pt idx="4">
                  <c:v>17176.16</c:v>
                </c:pt>
              </c:numCache>
            </c:numRef>
          </c:val>
          <c:extLst>
            <c:ext xmlns:c16="http://schemas.microsoft.com/office/drawing/2014/chart" uri="{C3380CC4-5D6E-409C-BE32-E72D297353CC}">
              <c16:uniqueId val="{00000000-0895-4C7C-8CD8-633B3E99014F}"/>
            </c:ext>
          </c:extLst>
        </c:ser>
        <c:ser>
          <c:idx val="1"/>
          <c:order val="1"/>
          <c:tx>
            <c:strRef>
              <c:f>Hoja2!$D$38</c:f>
              <c:strCache>
                <c:ptCount val="1"/>
                <c:pt idx="0">
                  <c:v>2030</c:v>
                </c:pt>
              </c:strCache>
            </c:strRef>
          </c:tx>
          <c:spPr>
            <a:solidFill>
              <a:srgbClr val="FFC000"/>
            </a:solidFill>
            <a:ln>
              <a:noFill/>
            </a:ln>
            <a:effectLst/>
          </c:spPr>
          <c:invertIfNegative val="0"/>
          <c:dLbls>
            <c:dLbl>
              <c:idx val="0"/>
              <c:layout>
                <c:manualLayout>
                  <c:x val="-2.168573639407238E-17"/>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95-4C7C-8CD8-633B3E99014F}"/>
                </c:ext>
              </c:extLst>
            </c:dLbl>
            <c:dLbl>
              <c:idx val="4"/>
              <c:layout>
                <c:manualLayout>
                  <c:x val="-1.7348589115257904E-16"/>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Hoja2!$D$39:$D$43</c:f>
              <c:numCache>
                <c:formatCode>_-* #,##0_-;\-* #,##0_-;_-* "-"??_-;_-@_-</c:formatCode>
                <c:ptCount val="5"/>
                <c:pt idx="0">
                  <c:v>92709.360000000015</c:v>
                </c:pt>
                <c:pt idx="1">
                  <c:v>54080.46</c:v>
                </c:pt>
                <c:pt idx="2">
                  <c:v>51505.200000000004</c:v>
                </c:pt>
                <c:pt idx="3">
                  <c:v>38628.9</c:v>
                </c:pt>
                <c:pt idx="4">
                  <c:v>20602.080000000002</c:v>
                </c:pt>
              </c:numCache>
            </c:numRef>
          </c:val>
          <c:extLst>
            <c:ext xmlns:c16="http://schemas.microsoft.com/office/drawing/2014/chart" uri="{C3380CC4-5D6E-409C-BE32-E72D297353CC}">
              <c16:uniqueId val="{00000001-0895-4C7C-8CD8-633B3E99014F}"/>
            </c:ext>
          </c:extLst>
        </c:ser>
        <c:ser>
          <c:idx val="2"/>
          <c:order val="2"/>
          <c:tx>
            <c:strRef>
              <c:f>Hoja2!$E$38</c:f>
              <c:strCache>
                <c:ptCount val="1"/>
                <c:pt idx="0">
                  <c:v>2035</c:v>
                </c:pt>
              </c:strCache>
            </c:strRef>
          </c:tx>
          <c:spPr>
            <a:solidFill>
              <a:srgbClr val="FFB405"/>
            </a:solidFill>
            <a:ln>
              <a:noFill/>
            </a:ln>
            <a:effectLst/>
          </c:spPr>
          <c:invertIfNegative val="0"/>
          <c:dLbls>
            <c:dLbl>
              <c:idx val="0"/>
              <c:layout>
                <c:manualLayout>
                  <c:x val="0"/>
                  <c:y val="-2.9832973785849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95-4C7C-8CD8-633B3E99014F}"/>
                </c:ext>
              </c:extLst>
            </c:dLbl>
            <c:dLbl>
              <c:idx val="4"/>
              <c:layout>
                <c:manualLayout>
                  <c:x val="-1.1828720132481666E-3"/>
                  <c:y val="-2.16967082078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Hoja2!$E$39:$E$43</c:f>
              <c:numCache>
                <c:formatCode>_-* #,##0_-;\-* #,##0_-;_-* "-"??_-;_-@_-</c:formatCode>
                <c:ptCount val="5"/>
                <c:pt idx="0">
                  <c:v>98989.760000000009</c:v>
                </c:pt>
                <c:pt idx="1">
                  <c:v>64962.03</c:v>
                </c:pt>
                <c:pt idx="2">
                  <c:v>68055.460000000006</c:v>
                </c:pt>
                <c:pt idx="3">
                  <c:v>49494.880000000005</c:v>
                </c:pt>
                <c:pt idx="4">
                  <c:v>27840.87</c:v>
                </c:pt>
              </c:numCache>
            </c:numRef>
          </c:val>
          <c:extLst>
            <c:ext xmlns:c16="http://schemas.microsoft.com/office/drawing/2014/chart" uri="{C3380CC4-5D6E-409C-BE32-E72D297353CC}">
              <c16:uniqueId val="{00000002-0895-4C7C-8CD8-633B3E99014F}"/>
            </c:ext>
          </c:extLst>
        </c:ser>
        <c:dLbls>
          <c:showLegendKey val="0"/>
          <c:showVal val="0"/>
          <c:showCatName val="0"/>
          <c:showSerName val="0"/>
          <c:showPercent val="0"/>
          <c:showBubbleSize val="0"/>
        </c:dLbls>
        <c:gapWidth val="219"/>
        <c:overlap val="-27"/>
        <c:axId val="88220031"/>
        <c:axId val="88219071"/>
      </c:barChart>
      <c:catAx>
        <c:axId val="8822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88219071"/>
        <c:crosses val="autoZero"/>
        <c:auto val="1"/>
        <c:lblAlgn val="ctr"/>
        <c:lblOffset val="100"/>
        <c:noMultiLvlLbl val="0"/>
      </c:catAx>
      <c:valAx>
        <c:axId val="88219071"/>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8822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Hoja2!$C$38</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Hoja2!$C$39:$C$43</c:f>
              <c:numCache>
                <c:formatCode>_-* #,##0_-;\-* #,##0_-;_-* "-"??_-;_-@_-</c:formatCode>
                <c:ptCount val="5"/>
                <c:pt idx="0">
                  <c:v>85880.8</c:v>
                </c:pt>
                <c:pt idx="1">
                  <c:v>40793.379999999997</c:v>
                </c:pt>
                <c:pt idx="2">
                  <c:v>38646.36</c:v>
                </c:pt>
                <c:pt idx="3">
                  <c:v>32205.3</c:v>
                </c:pt>
                <c:pt idx="4">
                  <c:v>17176.16</c:v>
                </c:pt>
              </c:numCache>
            </c:numRef>
          </c:val>
          <c:extLst>
            <c:ext xmlns:c16="http://schemas.microsoft.com/office/drawing/2014/chart" uri="{C3380CC4-5D6E-409C-BE32-E72D297353CC}">
              <c16:uniqueId val="{00000000-0895-4C7C-8CD8-633B3E99014F}"/>
            </c:ext>
          </c:extLst>
        </c:ser>
        <c:ser>
          <c:idx val="1"/>
          <c:order val="1"/>
          <c:tx>
            <c:strRef>
              <c:f>Hoja2!$D$38</c:f>
              <c:strCache>
                <c:ptCount val="1"/>
                <c:pt idx="0">
                  <c:v>2030</c:v>
                </c:pt>
              </c:strCache>
            </c:strRef>
          </c:tx>
          <c:spPr>
            <a:solidFill>
              <a:srgbClr val="FFC000"/>
            </a:solidFill>
            <a:ln>
              <a:noFill/>
            </a:ln>
            <a:effectLst/>
          </c:spPr>
          <c:invertIfNegative val="0"/>
          <c:dLbls>
            <c:dLbl>
              <c:idx val="0"/>
              <c:layout>
                <c:manualLayout>
                  <c:x val="-2.168573639407238E-17"/>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95-4C7C-8CD8-633B3E99014F}"/>
                </c:ext>
              </c:extLst>
            </c:dLbl>
            <c:dLbl>
              <c:idx val="4"/>
              <c:layout>
                <c:manualLayout>
                  <c:x val="-1.7348589115257904E-16"/>
                  <c:y val="-1.627253115591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Hoja2!$D$39:$D$43</c:f>
              <c:numCache>
                <c:formatCode>_-* #,##0_-;\-* #,##0_-;_-* "-"??_-;_-@_-</c:formatCode>
                <c:ptCount val="5"/>
                <c:pt idx="0">
                  <c:v>92709.360000000015</c:v>
                </c:pt>
                <c:pt idx="1">
                  <c:v>54080.46</c:v>
                </c:pt>
                <c:pt idx="2">
                  <c:v>51505.200000000004</c:v>
                </c:pt>
                <c:pt idx="3">
                  <c:v>38628.9</c:v>
                </c:pt>
                <c:pt idx="4">
                  <c:v>20602.080000000002</c:v>
                </c:pt>
              </c:numCache>
            </c:numRef>
          </c:val>
          <c:extLst>
            <c:ext xmlns:c16="http://schemas.microsoft.com/office/drawing/2014/chart" uri="{C3380CC4-5D6E-409C-BE32-E72D297353CC}">
              <c16:uniqueId val="{00000001-0895-4C7C-8CD8-633B3E99014F}"/>
            </c:ext>
          </c:extLst>
        </c:ser>
        <c:ser>
          <c:idx val="2"/>
          <c:order val="2"/>
          <c:tx>
            <c:strRef>
              <c:f>Hoja2!$E$38</c:f>
              <c:strCache>
                <c:ptCount val="1"/>
                <c:pt idx="0">
                  <c:v>2035</c:v>
                </c:pt>
              </c:strCache>
            </c:strRef>
          </c:tx>
          <c:spPr>
            <a:solidFill>
              <a:srgbClr val="FFB405"/>
            </a:solidFill>
            <a:ln>
              <a:noFill/>
            </a:ln>
            <a:effectLst/>
          </c:spPr>
          <c:invertIfNegative val="0"/>
          <c:dLbls>
            <c:dLbl>
              <c:idx val="0"/>
              <c:layout>
                <c:manualLayout>
                  <c:x val="0"/>
                  <c:y val="-2.9832973785849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95-4C7C-8CD8-633B3E99014F}"/>
                </c:ext>
              </c:extLst>
            </c:dLbl>
            <c:dLbl>
              <c:idx val="4"/>
              <c:layout>
                <c:manualLayout>
                  <c:x val="-1.1828720132481666E-3"/>
                  <c:y val="-2.16967082078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95-4C7C-8CD8-633B3E9901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Hoja2!$B$39:$B$43</c:f>
              <c:strCache>
                <c:ptCount val="5"/>
                <c:pt idx="0">
                  <c:v>Interes social </c:v>
                </c:pt>
                <c:pt idx="1">
                  <c:v>Economica</c:v>
                </c:pt>
                <c:pt idx="2">
                  <c:v>Media </c:v>
                </c:pt>
                <c:pt idx="3">
                  <c:v>Media Alta </c:v>
                </c:pt>
                <c:pt idx="4">
                  <c:v>Alta</c:v>
                </c:pt>
              </c:strCache>
            </c:strRef>
          </c:cat>
          <c:val>
            <c:numRef>
              <c:f>Hoja2!$E$39:$E$43</c:f>
              <c:numCache>
                <c:formatCode>_-* #,##0_-;\-* #,##0_-;_-* "-"??_-;_-@_-</c:formatCode>
                <c:ptCount val="5"/>
                <c:pt idx="0">
                  <c:v>98989.760000000009</c:v>
                </c:pt>
                <c:pt idx="1">
                  <c:v>64962.03</c:v>
                </c:pt>
                <c:pt idx="2">
                  <c:v>68055.460000000006</c:v>
                </c:pt>
                <c:pt idx="3">
                  <c:v>49494.880000000005</c:v>
                </c:pt>
                <c:pt idx="4">
                  <c:v>27840.87</c:v>
                </c:pt>
              </c:numCache>
            </c:numRef>
          </c:val>
          <c:extLst>
            <c:ext xmlns:c16="http://schemas.microsoft.com/office/drawing/2014/chart" uri="{C3380CC4-5D6E-409C-BE32-E72D297353CC}">
              <c16:uniqueId val="{00000002-0895-4C7C-8CD8-633B3E99014F}"/>
            </c:ext>
          </c:extLst>
        </c:ser>
        <c:dLbls>
          <c:showLegendKey val="0"/>
          <c:showVal val="0"/>
          <c:showCatName val="0"/>
          <c:showSerName val="0"/>
          <c:showPercent val="0"/>
          <c:showBubbleSize val="0"/>
        </c:dLbls>
        <c:gapWidth val="219"/>
        <c:overlap val="-27"/>
        <c:axId val="88220031"/>
        <c:axId val="88219071"/>
      </c:barChart>
      <c:catAx>
        <c:axId val="8822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88219071"/>
        <c:crosses val="autoZero"/>
        <c:auto val="1"/>
        <c:lblAlgn val="ctr"/>
        <c:lblOffset val="100"/>
        <c:noMultiLvlLbl val="0"/>
      </c:catAx>
      <c:valAx>
        <c:axId val="88219071"/>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8822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5875"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Hoja1!$E$3:$E$10</c:f>
              <c:numCache>
                <c:formatCode>0%</c:formatCode>
                <c:ptCount val="8"/>
                <c:pt idx="0">
                  <c:v>-8.6956521739130321E-2</c:v>
                </c:pt>
                <c:pt idx="1">
                  <c:v>-4.7619047619047658E-2</c:v>
                </c:pt>
                <c:pt idx="2">
                  <c:v>-7.4999999999999956E-2</c:v>
                </c:pt>
                <c:pt idx="3">
                  <c:v>-2.7027027027027049E-2</c:v>
                </c:pt>
                <c:pt idx="4">
                  <c:v>-8.3333333333333412E-2</c:v>
                </c:pt>
                <c:pt idx="5">
                  <c:v>-9.0909090909090856E-2</c:v>
                </c:pt>
                <c:pt idx="6">
                  <c:v>-6.6666666666666721E-2</c:v>
                </c:pt>
                <c:pt idx="7">
                  <c:v>-3.5714285714285587E-2</c:v>
                </c:pt>
              </c:numCache>
            </c:numRef>
          </c:yVal>
          <c:smooth val="0"/>
          <c:extLst>
            <c:ext xmlns:c16="http://schemas.microsoft.com/office/drawing/2014/chart" uri="{C3380CC4-5D6E-409C-BE32-E72D297353CC}">
              <c16:uniqueId val="{00000000-29AE-495A-AF83-E47E0D525251}"/>
            </c:ext>
          </c:extLst>
        </c:ser>
        <c:dLbls>
          <c:showLegendKey val="0"/>
          <c:showVal val="0"/>
          <c:showCatName val="0"/>
          <c:showSerName val="0"/>
          <c:showPercent val="0"/>
          <c:showBubbleSize val="0"/>
        </c:dLbls>
        <c:axId val="1390570959"/>
        <c:axId val="1390569519"/>
      </c:scatterChart>
      <c:valAx>
        <c:axId val="1390570959"/>
        <c:scaling>
          <c:orientation val="minMax"/>
        </c:scaling>
        <c:delete val="1"/>
        <c:axPos val="b"/>
        <c:majorTickMark val="none"/>
        <c:minorTickMark val="none"/>
        <c:tickLblPos val="nextTo"/>
        <c:crossAx val="1390569519"/>
        <c:crosses val="autoZero"/>
        <c:crossBetween val="midCat"/>
      </c:valAx>
      <c:valAx>
        <c:axId val="1390569519"/>
        <c:scaling>
          <c:orientation val="minMax"/>
        </c:scaling>
        <c:delete val="1"/>
        <c:axPos val="l"/>
        <c:numFmt formatCode="0%" sourceLinked="1"/>
        <c:majorTickMark val="none"/>
        <c:minorTickMark val="none"/>
        <c:tickLblPos val="nextTo"/>
        <c:crossAx val="13905709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6396289618588E-2"/>
          <c:y val="3.0201593193672955E-2"/>
          <c:w val="0.95485844522101415"/>
          <c:h val="0.87343663875794897"/>
        </c:manualLayout>
      </c:layout>
      <c:lineChart>
        <c:grouping val="standard"/>
        <c:varyColors val="0"/>
        <c:ser>
          <c:idx val="1"/>
          <c:order val="0"/>
          <c:tx>
            <c:strRef>
              <c:f>Hoja4!$C$30</c:f>
              <c:strCache>
                <c:ptCount val="1"/>
                <c:pt idx="0">
                  <c:v>Personas x vivienda en Mazatlán</c:v>
                </c:pt>
              </c:strCache>
            </c:strRef>
          </c:tx>
          <c:spPr>
            <a:ln w="34925" cap="rnd">
              <a:solidFill>
                <a:schemeClr val="tx2">
                  <a:lumMod val="40000"/>
                  <a:lumOff val="60000"/>
                </a:schemeClr>
              </a:solidFill>
              <a:round/>
            </a:ln>
            <a:effectLst/>
          </c:spPr>
          <c:marker>
            <c:symbol val="circle"/>
            <c:size val="5"/>
            <c:spPr>
              <a:solidFill>
                <a:schemeClr val="tx2">
                  <a:lumMod val="40000"/>
                  <a:lumOff val="60000"/>
                </a:schemeClr>
              </a:solidFill>
              <a:ln w="57150">
                <a:solidFill>
                  <a:schemeClr val="tx2">
                    <a:lumMod val="40000"/>
                    <a:lumOff val="60000"/>
                  </a:schemeClr>
                </a:solidFill>
              </a:ln>
              <a:effectLst/>
            </c:spPr>
          </c:marker>
          <c:dPt>
            <c:idx val="7"/>
            <c:marker>
              <c:symbol val="circle"/>
              <c:size val="5"/>
              <c:spPr>
                <a:solidFill>
                  <a:schemeClr val="bg1">
                    <a:lumMod val="85000"/>
                  </a:schemeClr>
                </a:solidFill>
                <a:ln w="57150">
                  <a:solidFill>
                    <a:schemeClr val="bg1">
                      <a:lumMod val="85000"/>
                    </a:schemeClr>
                  </a:solidFill>
                </a:ln>
                <a:effectLst/>
              </c:spPr>
            </c:marker>
            <c:bubble3D val="0"/>
            <c:spPr>
              <a:ln w="34925" cap="rnd">
                <a:solidFill>
                  <a:schemeClr val="bg1">
                    <a:lumMod val="85000"/>
                  </a:schemeClr>
                </a:solidFill>
                <a:round/>
              </a:ln>
              <a:effectLst/>
            </c:spPr>
            <c:extLst>
              <c:ext xmlns:c16="http://schemas.microsoft.com/office/drawing/2014/chart" uri="{C3380CC4-5D6E-409C-BE32-E72D297353CC}">
                <c16:uniqueId val="{00000000-CABB-47DD-A892-3DCCBD65F386}"/>
              </c:ext>
            </c:extLst>
          </c:dPt>
          <c:dPt>
            <c:idx val="8"/>
            <c:marker>
              <c:symbol val="circle"/>
              <c:size val="5"/>
              <c:spPr>
                <a:solidFill>
                  <a:schemeClr val="bg1">
                    <a:lumMod val="85000"/>
                  </a:schemeClr>
                </a:solidFill>
                <a:ln w="57150">
                  <a:solidFill>
                    <a:schemeClr val="bg1">
                      <a:lumMod val="85000"/>
                      <a:alpha val="87000"/>
                    </a:schemeClr>
                  </a:solidFill>
                </a:ln>
                <a:effectLst/>
              </c:spPr>
            </c:marker>
            <c:bubble3D val="0"/>
            <c:spPr>
              <a:ln w="34925" cap="rnd">
                <a:solidFill>
                  <a:schemeClr val="bg1">
                    <a:lumMod val="85000"/>
                  </a:schemeClr>
                </a:solidFill>
                <a:round/>
              </a:ln>
              <a:effectLst/>
            </c:spPr>
            <c:extLst>
              <c:ext xmlns:c16="http://schemas.microsoft.com/office/drawing/2014/chart" uri="{C3380CC4-5D6E-409C-BE32-E72D297353CC}">
                <c16:uniqueId val="{00000001-CABB-47DD-A892-3DCCBD65F386}"/>
              </c:ext>
            </c:extLst>
          </c:dPt>
          <c:dLbls>
            <c:numFmt formatCode="#,##0.0" sourceLinked="0"/>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Hoja4!$C$31:$C$39</c:f>
              <c:numCache>
                <c:formatCode>General</c:formatCode>
                <c:ptCount val="9"/>
                <c:pt idx="0">
                  <c:v>4.6399999999999997</c:v>
                </c:pt>
                <c:pt idx="1">
                  <c:v>4.2</c:v>
                </c:pt>
                <c:pt idx="2">
                  <c:v>4.01</c:v>
                </c:pt>
                <c:pt idx="3">
                  <c:v>3.74</c:v>
                </c:pt>
                <c:pt idx="4">
                  <c:v>3.55</c:v>
                </c:pt>
                <c:pt idx="5">
                  <c:v>3.25</c:v>
                </c:pt>
                <c:pt idx="6">
                  <c:v>3.01</c:v>
                </c:pt>
                <c:pt idx="7">
                  <c:v>2.84</c:v>
                </c:pt>
                <c:pt idx="8">
                  <c:v>2.68</c:v>
                </c:pt>
              </c:numCache>
            </c:numRef>
          </c:val>
          <c:smooth val="0"/>
          <c:extLst>
            <c:ext xmlns:c16="http://schemas.microsoft.com/office/drawing/2014/chart" uri="{C3380CC4-5D6E-409C-BE32-E72D297353CC}">
              <c16:uniqueId val="{00000001-04C5-4F6B-A451-23E170BB4039}"/>
            </c:ext>
          </c:extLst>
        </c:ser>
        <c:dLbls>
          <c:showLegendKey val="0"/>
          <c:showVal val="0"/>
          <c:showCatName val="0"/>
          <c:showSerName val="0"/>
          <c:showPercent val="0"/>
          <c:showBubbleSize val="0"/>
        </c:dLbls>
        <c:marker val="1"/>
        <c:smooth val="0"/>
        <c:axId val="1425285328"/>
        <c:axId val="1425285808"/>
      </c:lineChart>
      <c:catAx>
        <c:axId val="142528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425285808"/>
        <c:crosses val="autoZero"/>
        <c:auto val="1"/>
        <c:lblAlgn val="ctr"/>
        <c:lblOffset val="100"/>
        <c:noMultiLvlLbl val="0"/>
      </c:catAx>
      <c:valAx>
        <c:axId val="1425285808"/>
        <c:scaling>
          <c:orientation val="minMax"/>
          <c:max val="5.4"/>
          <c:min val="2.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42528532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Roboto Thin" panose="02000000000000000000" pitchFamily="2" charset="0"/>
          <a:ea typeface="Roboto Thin" panose="02000000000000000000" pitchFamily="2"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[Piramide-poblacional-total-de-Mazatlan-2020.csv]Piramide-poblacional-total-de-M!TablaDinámica24</c:name>
    <c:fmtId val="1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'Piramide-poblacional-total-de-M'!$N$4:$N$5</c:f>
              <c:strCache>
                <c:ptCount val="1"/>
                <c:pt idx="0">
                  <c:v>Hombre</c:v>
                </c:pt>
              </c:strCache>
            </c:strRef>
          </c:tx>
          <c:spPr>
            <a:solidFill>
              <a:schemeClr val="tx2">
                <a:lumMod val="40000"/>
                <a:lumOff val="60000"/>
              </a:schemeClr>
            </a:solidFill>
            <a:ln>
              <a:noFill/>
            </a:ln>
            <a:effectLst/>
          </c:spPr>
          <c:invertIfNegative val="0"/>
          <c:dLbls>
            <c:numFmt formatCode="\-0;0,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'Piramide-poblacional-total-de-M'!$M$6:$M$24</c:f>
              <c:strCache>
                <c:ptCount val="18"/>
                <c:pt idx="0">
                  <c:v>0 a 4 años</c:v>
                </c:pt>
                <c:pt idx="1">
                  <c:v>5 a 9 años</c:v>
                </c:pt>
                <c:pt idx="2">
                  <c:v>10 a 14 años</c:v>
                </c:pt>
                <c:pt idx="3">
                  <c:v>15 a 19 años</c:v>
                </c:pt>
                <c:pt idx="4">
                  <c:v>20 a 24 años</c:v>
                </c:pt>
                <c:pt idx="5">
                  <c:v>25 a 29 años</c:v>
                </c:pt>
                <c:pt idx="6">
                  <c:v>30 a 34 años</c:v>
                </c:pt>
                <c:pt idx="7">
                  <c:v>35 a 39 años</c:v>
                </c:pt>
                <c:pt idx="8">
                  <c:v>40 a 44 años</c:v>
                </c:pt>
                <c:pt idx="9">
                  <c:v>45 a 49 años</c:v>
                </c:pt>
                <c:pt idx="10">
                  <c:v>50 a 54 años</c:v>
                </c:pt>
                <c:pt idx="11">
                  <c:v>55 a 59 años</c:v>
                </c:pt>
                <c:pt idx="12">
                  <c:v>60 a 64 años</c:v>
                </c:pt>
                <c:pt idx="13">
                  <c:v>65 a 69 años</c:v>
                </c:pt>
                <c:pt idx="14">
                  <c:v>70 a 74 años</c:v>
                </c:pt>
                <c:pt idx="15">
                  <c:v>75 a 79 años</c:v>
                </c:pt>
                <c:pt idx="16">
                  <c:v>80 a 84 años</c:v>
                </c:pt>
                <c:pt idx="17">
                  <c:v>85 años o más</c:v>
                </c:pt>
              </c:strCache>
            </c:strRef>
          </c:cat>
          <c:val>
            <c:numRef>
              <c:f>'Piramide-poblacional-total-de-M'!$N$6:$N$24</c:f>
              <c:numCache>
                <c:formatCode>0</c:formatCode>
                <c:ptCount val="18"/>
                <c:pt idx="0">
                  <c:v>-17592.113388427733</c:v>
                </c:pt>
                <c:pt idx="1">
                  <c:v>-19290.648833781135</c:v>
                </c:pt>
                <c:pt idx="2">
                  <c:v>-20231.466058672981</c:v>
                </c:pt>
                <c:pt idx="3">
                  <c:v>-20620.064477650016</c:v>
                </c:pt>
                <c:pt idx="4">
                  <c:v>-20731.09259735775</c:v>
                </c:pt>
                <c:pt idx="5">
                  <c:v>-18781.28298635003</c:v>
                </c:pt>
                <c:pt idx="6">
                  <c:v>-17889.162305189642</c:v>
                </c:pt>
                <c:pt idx="7">
                  <c:v>-16775.959315488435</c:v>
                </c:pt>
                <c:pt idx="8">
                  <c:v>-16211.079408203515</c:v>
                </c:pt>
                <c:pt idx="9">
                  <c:v>-15130.016137365083</c:v>
                </c:pt>
                <c:pt idx="10">
                  <c:v>-13863.906000347082</c:v>
                </c:pt>
                <c:pt idx="11">
                  <c:v>-11697.883735171634</c:v>
                </c:pt>
                <c:pt idx="12">
                  <c:v>-9985.7132575734686</c:v>
                </c:pt>
                <c:pt idx="13">
                  <c:v>-7509.0070433913424</c:v>
                </c:pt>
                <c:pt idx="14">
                  <c:v>-5435.5082113057233</c:v>
                </c:pt>
                <c:pt idx="15">
                  <c:v>-3663.9279503551606</c:v>
                </c:pt>
                <c:pt idx="16">
                  <c:v>-2017.98477223176</c:v>
                </c:pt>
                <c:pt idx="17">
                  <c:v>-1498.8796160543839</c:v>
                </c:pt>
              </c:numCache>
            </c:numRef>
          </c:val>
          <c:extLst>
            <c:ext xmlns:c16="http://schemas.microsoft.com/office/drawing/2014/chart" uri="{C3380CC4-5D6E-409C-BE32-E72D297353CC}">
              <c16:uniqueId val="{00000000-FC96-421B-AC49-AAA712486E03}"/>
            </c:ext>
          </c:extLst>
        </c:ser>
        <c:ser>
          <c:idx val="1"/>
          <c:order val="1"/>
          <c:tx>
            <c:strRef>
              <c:f>'Piramide-poblacional-total-de-M'!$O$4:$O$5</c:f>
              <c:strCache>
                <c:ptCount val="1"/>
                <c:pt idx="0">
                  <c:v>Mujer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'Piramide-poblacional-total-de-M'!$M$6:$M$24</c:f>
              <c:strCache>
                <c:ptCount val="18"/>
                <c:pt idx="0">
                  <c:v>0 a 4 años</c:v>
                </c:pt>
                <c:pt idx="1">
                  <c:v>5 a 9 años</c:v>
                </c:pt>
                <c:pt idx="2">
                  <c:v>10 a 14 años</c:v>
                </c:pt>
                <c:pt idx="3">
                  <c:v>15 a 19 años</c:v>
                </c:pt>
                <c:pt idx="4">
                  <c:v>20 a 24 años</c:v>
                </c:pt>
                <c:pt idx="5">
                  <c:v>25 a 29 años</c:v>
                </c:pt>
                <c:pt idx="6">
                  <c:v>30 a 34 años</c:v>
                </c:pt>
                <c:pt idx="7">
                  <c:v>35 a 39 años</c:v>
                </c:pt>
                <c:pt idx="8">
                  <c:v>40 a 44 años</c:v>
                </c:pt>
                <c:pt idx="9">
                  <c:v>45 a 49 años</c:v>
                </c:pt>
                <c:pt idx="10">
                  <c:v>50 a 54 años</c:v>
                </c:pt>
                <c:pt idx="11">
                  <c:v>55 a 59 años</c:v>
                </c:pt>
                <c:pt idx="12">
                  <c:v>60 a 64 años</c:v>
                </c:pt>
                <c:pt idx="13">
                  <c:v>65 a 69 años</c:v>
                </c:pt>
                <c:pt idx="14">
                  <c:v>70 a 74 años</c:v>
                </c:pt>
                <c:pt idx="15">
                  <c:v>75 a 79 años</c:v>
                </c:pt>
                <c:pt idx="16">
                  <c:v>80 a 84 años</c:v>
                </c:pt>
                <c:pt idx="17">
                  <c:v>85 años o más</c:v>
                </c:pt>
              </c:strCache>
            </c:strRef>
          </c:cat>
          <c:val>
            <c:numRef>
              <c:f>'Piramide-poblacional-total-de-M'!$O$6:$O$24</c:f>
              <c:numCache>
                <c:formatCode>0</c:formatCode>
                <c:ptCount val="18"/>
                <c:pt idx="0">
                  <c:v>17196.697453328292</c:v>
                </c:pt>
                <c:pt idx="1">
                  <c:v>18647.854456525853</c:v>
                </c:pt>
                <c:pt idx="2">
                  <c:v>19758.135653603134</c:v>
                </c:pt>
                <c:pt idx="3">
                  <c:v>20146.734072580221</c:v>
                </c:pt>
                <c:pt idx="4">
                  <c:v>21136.247841203523</c:v>
                </c:pt>
                <c:pt idx="5">
                  <c:v>19786.379648967421</c:v>
                </c:pt>
                <c:pt idx="6">
                  <c:v>18537.800267692724</c:v>
                </c:pt>
                <c:pt idx="7">
                  <c:v>17618.409522042755</c:v>
                </c:pt>
                <c:pt idx="8">
                  <c:v>17398.301144376546</c:v>
                </c:pt>
                <c:pt idx="9">
                  <c:v>16159.461071848129</c:v>
                </c:pt>
                <c:pt idx="10">
                  <c:v>15334.54162103721</c:v>
                </c:pt>
                <c:pt idx="11">
                  <c:v>12974.707111810572</c:v>
                </c:pt>
                <c:pt idx="12">
                  <c:v>11336.555380684231</c:v>
                </c:pt>
                <c:pt idx="13">
                  <c:v>8429.3717199159673</c:v>
                </c:pt>
                <c:pt idx="14">
                  <c:v>6085.120104683413</c:v>
                </c:pt>
                <c:pt idx="15">
                  <c:v>4011.6212725977939</c:v>
                </c:pt>
                <c:pt idx="16">
                  <c:v>2613.0565366302221</c:v>
                </c:pt>
                <c:pt idx="17">
                  <c:v>2155.3090255544848</c:v>
                </c:pt>
              </c:numCache>
            </c:numRef>
          </c:val>
          <c:extLst>
            <c:ext xmlns:c16="http://schemas.microsoft.com/office/drawing/2014/chart" uri="{C3380CC4-5D6E-409C-BE32-E72D297353CC}">
              <c16:uniqueId val="{00000001-FC96-421B-AC49-AAA712486E03}"/>
            </c:ext>
          </c:extLst>
        </c:ser>
        <c:dLbls>
          <c:showLegendKey val="0"/>
          <c:showVal val="0"/>
          <c:showCatName val="0"/>
          <c:showSerName val="0"/>
          <c:showPercent val="0"/>
          <c:showBubbleSize val="0"/>
        </c:dLbls>
        <c:gapWidth val="19"/>
        <c:overlap val="100"/>
        <c:axId val="1811177327"/>
        <c:axId val="1811194127"/>
      </c:barChart>
      <c:catAx>
        <c:axId val="181117732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811194127"/>
        <c:crossesAt val="0"/>
        <c:auto val="1"/>
        <c:lblAlgn val="ctr"/>
        <c:lblOffset val="100"/>
        <c:noMultiLvlLbl val="0"/>
      </c:catAx>
      <c:valAx>
        <c:axId val="1811194127"/>
        <c:scaling>
          <c:orientation val="minMax"/>
        </c:scaling>
        <c:delete val="1"/>
        <c:axPos val="b"/>
        <c:numFmt formatCode="0" sourceLinked="0"/>
        <c:majorTickMark val="none"/>
        <c:minorTickMark val="none"/>
        <c:tickLblPos val="nextTo"/>
        <c:crossAx val="1811177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4925"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3-D6B8-4306-BA9E-E9DE2DC76D47}"/>
              </c:ext>
            </c:extLst>
          </c:dPt>
          <c:dPt>
            <c:idx val="8"/>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4-D6B8-4306-BA9E-E9DE2DC76D47}"/>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Hoja1!$A$12:$A$20</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Hoja1!$B$12:$B$20</c:f>
              <c:numCache>
                <c:formatCode>#,##0</c:formatCode>
                <c:ptCount val="9"/>
                <c:pt idx="0">
                  <c:v>57109.782608695656</c:v>
                </c:pt>
                <c:pt idx="1">
                  <c:v>72097.142857142855</c:v>
                </c:pt>
                <c:pt idx="2">
                  <c:v>81997.25</c:v>
                </c:pt>
                <c:pt idx="3">
                  <c:v>95262.432432432426</c:v>
                </c:pt>
                <c:pt idx="4">
                  <c:v>105995.27777777778</c:v>
                </c:pt>
                <c:pt idx="5">
                  <c:v>133931.81818181818</c:v>
                </c:pt>
                <c:pt idx="6">
                  <c:v>162750.66666666666</c:v>
                </c:pt>
                <c:pt idx="7">
                  <c:v>189534.28571428574</c:v>
                </c:pt>
                <c:pt idx="8">
                  <c:v>213640.74074074073</c:v>
                </c:pt>
              </c:numCache>
            </c:numRef>
          </c:val>
          <c:smooth val="0"/>
          <c:extLst>
            <c:ext xmlns:c16="http://schemas.microsoft.com/office/drawing/2014/chart" uri="{C3380CC4-5D6E-409C-BE32-E72D297353CC}">
              <c16:uniqueId val="{00000000-D6B8-4306-BA9E-E9DE2DC76D47}"/>
            </c:ext>
          </c:extLst>
        </c:ser>
        <c:dLbls>
          <c:showLegendKey val="0"/>
          <c:showVal val="0"/>
          <c:showCatName val="0"/>
          <c:showSerName val="0"/>
          <c:showPercent val="0"/>
          <c:showBubbleSize val="0"/>
        </c:dLbls>
        <c:marker val="1"/>
        <c:smooth val="0"/>
        <c:axId val="980311023"/>
        <c:axId val="980311503"/>
      </c:lineChart>
      <c:catAx>
        <c:axId val="980311023"/>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980311503"/>
        <c:crosses val="autoZero"/>
        <c:auto val="1"/>
        <c:lblAlgn val="ctr"/>
        <c:lblOffset val="100"/>
        <c:noMultiLvlLbl val="0"/>
      </c:catAx>
      <c:valAx>
        <c:axId val="980311503"/>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Roboto Light" panose="02000000000000000000" pitchFamily="2" charset="0"/>
                <a:ea typeface="Roboto Light" panose="02000000000000000000" pitchFamily="2" charset="0"/>
                <a:cs typeface="+mn-cs"/>
              </a:defRPr>
            </a:pPr>
            <a:endParaRPr lang="es-MX"/>
          </a:p>
        </c:txPr>
        <c:crossAx val="980311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spPr>
            <a:ln w="19050"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Hoja1!$A$12:$A$20</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Hoja1!$C$12:$C$20</c:f>
              <c:numCache>
                <c:formatCode>0%</c:formatCode>
                <c:ptCount val="9"/>
                <c:pt idx="1">
                  <c:v>0.26243070037820793</c:v>
                </c:pt>
                <c:pt idx="2">
                  <c:v>0.13731622017912343</c:v>
                </c:pt>
                <c:pt idx="3">
                  <c:v>0.1617759428814067</c:v>
                </c:pt>
                <c:pt idx="4">
                  <c:v>0.11266608537376924</c:v>
                </c:pt>
                <c:pt idx="5">
                  <c:v>0.26356400954587972</c:v>
                </c:pt>
                <c:pt idx="6">
                  <c:v>0.21517551897731771</c:v>
                </c:pt>
                <c:pt idx="7">
                  <c:v>0.16456841373482803</c:v>
                </c:pt>
                <c:pt idx="8">
                  <c:v>0.12718783272169748</c:v>
                </c:pt>
              </c:numCache>
            </c:numRef>
          </c:val>
          <c:smooth val="0"/>
          <c:extLst>
            <c:ext xmlns:c16="http://schemas.microsoft.com/office/drawing/2014/chart" uri="{C3380CC4-5D6E-409C-BE32-E72D297353CC}">
              <c16:uniqueId val="{00000000-FE7A-4084-BBAB-27461EEB0B23}"/>
            </c:ext>
          </c:extLst>
        </c:ser>
        <c:dLbls>
          <c:showLegendKey val="0"/>
          <c:showVal val="0"/>
          <c:showCatName val="0"/>
          <c:showSerName val="0"/>
          <c:showPercent val="0"/>
          <c:showBubbleSize val="0"/>
        </c:dLbls>
        <c:marker val="1"/>
        <c:smooth val="0"/>
        <c:axId val="1277727296"/>
        <c:axId val="1277729696"/>
      </c:lineChart>
      <c:valAx>
        <c:axId val="1277729696"/>
        <c:scaling>
          <c:orientation val="minMax"/>
        </c:scaling>
        <c:delete val="1"/>
        <c:axPos val="r"/>
        <c:numFmt formatCode="General" sourceLinked="1"/>
        <c:majorTickMark val="none"/>
        <c:minorTickMark val="none"/>
        <c:tickLblPos val="nextTo"/>
        <c:crossAx val="1277727296"/>
        <c:crosses val="max"/>
        <c:crossBetween val="between"/>
      </c:valAx>
      <c:catAx>
        <c:axId val="1277727296"/>
        <c:scaling>
          <c:orientation val="minMax"/>
        </c:scaling>
        <c:delete val="1"/>
        <c:axPos val="b"/>
        <c:numFmt formatCode="General" sourceLinked="1"/>
        <c:majorTickMark val="none"/>
        <c:minorTickMark val="none"/>
        <c:tickLblPos val="nextTo"/>
        <c:crossAx val="12777296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lumMod val="10000"/>
                  <a:lumOff val="90000"/>
                </a:schemeClr>
              </a:solidFill>
              <a:ln w="19050">
                <a:solidFill>
                  <a:schemeClr val="lt1"/>
                </a:solidFill>
              </a:ln>
              <a:effectLst/>
            </c:spPr>
            <c:extLst>
              <c:ext xmlns:c16="http://schemas.microsoft.com/office/drawing/2014/chart" uri="{C3380CC4-5D6E-409C-BE32-E72D297353CC}">
                <c16:uniqueId val="{00000001-7B31-472E-B2DC-CB6F7295CC4D}"/>
              </c:ext>
            </c:extLst>
          </c:dPt>
          <c:dPt>
            <c:idx val="1"/>
            <c:bubble3D val="0"/>
            <c:spPr>
              <a:solidFill>
                <a:srgbClr val="F3B700"/>
              </a:solidFill>
              <a:ln w="19050">
                <a:solidFill>
                  <a:schemeClr val="lt1"/>
                </a:solidFill>
              </a:ln>
              <a:effectLst/>
            </c:spPr>
            <c:extLst>
              <c:ext xmlns:c16="http://schemas.microsoft.com/office/drawing/2014/chart" uri="{C3380CC4-5D6E-409C-BE32-E72D297353CC}">
                <c16:uniqueId val="{00000003-7B31-472E-B2DC-CB6F7295CC4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7B31-472E-B2DC-CB6F7295CC4D}"/>
              </c:ext>
            </c:extLst>
          </c:dPt>
          <c:val>
            <c:numRef>
              <c:f>Hoja1!$F$40:$F$42</c:f>
              <c:numCache>
                <c:formatCode>General</c:formatCode>
                <c:ptCount val="3"/>
                <c:pt idx="0">
                  <c:v>0.45500000000000002</c:v>
                </c:pt>
                <c:pt idx="1">
                  <c:v>0.35500000000000004</c:v>
                </c:pt>
                <c:pt idx="2">
                  <c:v>0.19000000000000003</c:v>
                </c:pt>
              </c:numCache>
            </c:numRef>
          </c:val>
          <c:extLst>
            <c:ext xmlns:c16="http://schemas.microsoft.com/office/drawing/2014/chart" uri="{C3380CC4-5D6E-409C-BE32-E72D297353CC}">
              <c16:uniqueId val="{00000006-7B31-472E-B2DC-CB6F7295CC4D}"/>
            </c:ext>
          </c:extLst>
        </c:ser>
        <c:dLbls>
          <c:showLegendKey val="0"/>
          <c:showVal val="0"/>
          <c:showCatName val="0"/>
          <c:showSerName val="0"/>
          <c:showPercent val="0"/>
          <c:showBubbleSize val="0"/>
          <c:showLeaderLines val="1"/>
        </c:dLbls>
        <c:firstSliceAng val="179"/>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E697"/>
              </a:solidFill>
              <a:ln w="19050">
                <a:solidFill>
                  <a:schemeClr val="lt1"/>
                </a:solidFill>
              </a:ln>
              <a:effectLst/>
            </c:spPr>
            <c:extLst>
              <c:ext xmlns:c16="http://schemas.microsoft.com/office/drawing/2014/chart" uri="{C3380CC4-5D6E-409C-BE32-E72D297353CC}">
                <c16:uniqueId val="{00000001-BA59-45BD-8FB4-1805A291E2EA}"/>
              </c:ext>
            </c:extLst>
          </c:dPt>
          <c:dPt>
            <c:idx val="1"/>
            <c:bubble3D val="0"/>
            <c:spPr>
              <a:solidFill>
                <a:srgbClr val="FFD85B"/>
              </a:solidFill>
              <a:ln w="19050">
                <a:solidFill>
                  <a:schemeClr val="lt1"/>
                </a:solidFill>
              </a:ln>
              <a:effectLst/>
            </c:spPr>
            <c:extLst>
              <c:ext xmlns:c16="http://schemas.microsoft.com/office/drawing/2014/chart" uri="{C3380CC4-5D6E-409C-BE32-E72D297353CC}">
                <c16:uniqueId val="{00000003-BA59-45BD-8FB4-1805A291E2E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BA59-45BD-8FB4-1805A291E2EA}"/>
              </c:ext>
            </c:extLst>
          </c:dPt>
          <c:dPt>
            <c:idx val="3"/>
            <c:bubble3D val="0"/>
            <c:spPr>
              <a:solidFill>
                <a:srgbClr val="F3B700"/>
              </a:solidFill>
              <a:ln w="19050">
                <a:solidFill>
                  <a:schemeClr val="lt1"/>
                </a:solidFill>
              </a:ln>
              <a:effectLst/>
            </c:spPr>
            <c:extLst>
              <c:ext xmlns:c16="http://schemas.microsoft.com/office/drawing/2014/chart" uri="{C3380CC4-5D6E-409C-BE32-E72D297353CC}">
                <c16:uniqueId val="{00000007-BA59-45BD-8FB4-1805A291E2EA}"/>
              </c:ext>
            </c:extLst>
          </c:dPt>
          <c:dPt>
            <c:idx val="4"/>
            <c:bubble3D val="0"/>
            <c:spPr>
              <a:solidFill>
                <a:srgbClr val="DAA400"/>
              </a:solidFill>
              <a:ln w="19050">
                <a:solidFill>
                  <a:schemeClr val="lt1"/>
                </a:solidFill>
              </a:ln>
              <a:effectLst/>
            </c:spPr>
            <c:extLst>
              <c:ext xmlns:c16="http://schemas.microsoft.com/office/drawing/2014/chart" uri="{C3380CC4-5D6E-409C-BE32-E72D297353CC}">
                <c16:uniqueId val="{00000009-BA59-45BD-8FB4-1805A291E2EA}"/>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Hoja1!$D$25:$D$29</c:f>
              <c:numCache>
                <c:formatCode>0%</c:formatCode>
                <c:ptCount val="5"/>
                <c:pt idx="0">
                  <c:v>0.46499999999999997</c:v>
                </c:pt>
                <c:pt idx="1">
                  <c:v>0.17499999999999999</c:v>
                </c:pt>
                <c:pt idx="2">
                  <c:v>0.17</c:v>
                </c:pt>
                <c:pt idx="3">
                  <c:v>0.12</c:v>
                </c:pt>
                <c:pt idx="4">
                  <c:v>7.0000000000000007E-2</c:v>
                </c:pt>
              </c:numCache>
            </c:numRef>
          </c:val>
          <c:extLst>
            <c:ext xmlns:c16="http://schemas.microsoft.com/office/drawing/2014/chart" uri="{C3380CC4-5D6E-409C-BE32-E72D297353CC}">
              <c16:uniqueId val="{0000000A-BA59-45BD-8FB4-1805A291E2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Hoja2!$B$2</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Hoja2!$B$3:$B$7</c:f>
              <c:numCache>
                <c:formatCode>_-* #,##0_-;\-* #,##0_-;_-* "-"??_-;_-@_-</c:formatCode>
                <c:ptCount val="5"/>
                <c:pt idx="0">
                  <c:v>76492.813333333324</c:v>
                </c:pt>
                <c:pt idx="1">
                  <c:v>29295.119999999999</c:v>
                </c:pt>
                <c:pt idx="2">
                  <c:v>27667.613333333335</c:v>
                </c:pt>
                <c:pt idx="3">
                  <c:v>19530.079999999998</c:v>
                </c:pt>
                <c:pt idx="4">
                  <c:v>11392.546666666667</c:v>
                </c:pt>
              </c:numCache>
            </c:numRef>
          </c:val>
          <c:extLst>
            <c:ext xmlns:c16="http://schemas.microsoft.com/office/drawing/2014/chart" uri="{C3380CC4-5D6E-409C-BE32-E72D297353CC}">
              <c16:uniqueId val="{00000000-9207-4F38-A331-6BB191AB4A6D}"/>
            </c:ext>
          </c:extLst>
        </c:ser>
        <c:ser>
          <c:idx val="1"/>
          <c:order val="1"/>
          <c:tx>
            <c:strRef>
              <c:f>Hoja2!$C$2</c:f>
              <c:strCache>
                <c:ptCount val="1"/>
                <c:pt idx="0">
                  <c:v>2030</c:v>
                </c:pt>
              </c:strCache>
            </c:strRef>
          </c:tx>
          <c:spPr>
            <a:solidFill>
              <a:srgbClr val="FFC000"/>
            </a:solidFill>
            <a:ln>
              <a:noFill/>
            </a:ln>
            <a:effectLst/>
          </c:spPr>
          <c:invertIfNegative val="0"/>
          <c:dLbls>
            <c:dLbl>
              <c:idx val="1"/>
              <c:layout>
                <c:manualLayout>
                  <c:x val="-4.3016763919647136E-17"/>
                  <c:y val="-5.7492102650241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F9-4E41-B8EF-9F3F3B8C1389}"/>
                </c:ext>
              </c:extLst>
            </c:dLbl>
            <c:dLbl>
              <c:idx val="2"/>
              <c:layout>
                <c:manualLayout>
                  <c:x val="0"/>
                  <c:y val="-5.201666430259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F9-4E41-B8EF-9F3F3B8C1389}"/>
                </c:ext>
              </c:extLst>
            </c:dLbl>
            <c:dLbl>
              <c:idx val="3"/>
              <c:layout>
                <c:manualLayout>
                  <c:x val="-1.1731980232629463E-3"/>
                  <c:y val="-8.76070135622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D-4A8C-8C7B-D7ED720E6AB5}"/>
                </c:ext>
              </c:extLst>
            </c:dLbl>
            <c:dLbl>
              <c:idx val="4"/>
              <c:layout>
                <c:manualLayout>
                  <c:x val="0"/>
                  <c:y val="-7.1180698519346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ED-4A8C-8C7B-D7ED720E6AB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Hoja2!$C$3:$C$7</c:f>
              <c:numCache>
                <c:formatCode>_-* #,##0_-;\-* #,##0_-;_-* "-"??_-;_-@_-</c:formatCode>
                <c:ptCount val="5"/>
                <c:pt idx="0">
                  <c:v>85290.42857142858</c:v>
                </c:pt>
                <c:pt idx="1">
                  <c:v>36011.880346911188</c:v>
                </c:pt>
                <c:pt idx="2">
                  <c:v>32220.706551029609</c:v>
                </c:pt>
                <c:pt idx="3">
                  <c:v>22743.992265315323</c:v>
                </c:pt>
                <c:pt idx="4">
                  <c:v>13267.277979601036</c:v>
                </c:pt>
              </c:numCache>
            </c:numRef>
          </c:val>
          <c:extLst>
            <c:ext xmlns:c16="http://schemas.microsoft.com/office/drawing/2014/chart" uri="{C3380CC4-5D6E-409C-BE32-E72D297353CC}">
              <c16:uniqueId val="{00000001-9207-4F38-A331-6BB191AB4A6D}"/>
            </c:ext>
          </c:extLst>
        </c:ser>
        <c:ser>
          <c:idx val="2"/>
          <c:order val="2"/>
          <c:tx>
            <c:strRef>
              <c:f>Hoja2!$D$2</c:f>
              <c:strCache>
                <c:ptCount val="1"/>
                <c:pt idx="0">
                  <c:v>2035</c:v>
                </c:pt>
              </c:strCache>
            </c:strRef>
          </c:tx>
          <c:spPr>
            <a:solidFill>
              <a:srgbClr val="FFB405"/>
            </a:solidFill>
            <a:ln>
              <a:noFill/>
            </a:ln>
            <a:effectLst/>
          </c:spPr>
          <c:invertIfNegative val="0"/>
          <c:dLbls>
            <c:dLbl>
              <c:idx val="1"/>
              <c:layout>
                <c:manualLayout>
                  <c:x val="-4.3016763919647136E-17"/>
                  <c:y val="-0.10950876695284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F9-4E41-B8EF-9F3F3B8C1389}"/>
                </c:ext>
              </c:extLst>
            </c:dLbl>
            <c:dLbl>
              <c:idx val="2"/>
              <c:layout>
                <c:manualLayout>
                  <c:x val="-8.6033527839294273E-17"/>
                  <c:y val="-0.117721924474304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F9-4E41-B8EF-9F3F3B8C1389}"/>
                </c:ext>
              </c:extLst>
            </c:dLbl>
            <c:dLbl>
              <c:idx val="3"/>
              <c:layout>
                <c:manualLayout>
                  <c:x val="-1.1731980232629463E-3"/>
                  <c:y val="-0.158787712081619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F9-4E41-B8EF-9F3F3B8C1389}"/>
                </c:ext>
              </c:extLst>
            </c:dLbl>
            <c:dLbl>
              <c:idx val="4"/>
              <c:layout>
                <c:manualLayout>
                  <c:x val="0"/>
                  <c:y val="-0.150574554560156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F9-4E41-B8EF-9F3F3B8C138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Hoja2!$D$3:$D$7</c:f>
              <c:numCache>
                <c:formatCode>_-* #,##0_-;\-* #,##0_-;_-* "-"??_-;_-@_-</c:formatCode>
                <c:ptCount val="5"/>
                <c:pt idx="0">
                  <c:v>96138.07087613731</c:v>
                </c:pt>
                <c:pt idx="1">
                  <c:v>40591.629925480229</c:v>
                </c:pt>
                <c:pt idx="2">
                  <c:v>36318.826775429676</c:v>
                </c:pt>
                <c:pt idx="3">
                  <c:v>25637.402138516522</c:v>
                </c:pt>
                <c:pt idx="4">
                  <c:v>14954.811025176925</c:v>
                </c:pt>
              </c:numCache>
            </c:numRef>
          </c:val>
          <c:extLst>
            <c:ext xmlns:c16="http://schemas.microsoft.com/office/drawing/2014/chart" uri="{C3380CC4-5D6E-409C-BE32-E72D297353CC}">
              <c16:uniqueId val="{00000002-9207-4F38-A331-6BB191AB4A6D}"/>
            </c:ext>
          </c:extLst>
        </c:ser>
        <c:dLbls>
          <c:showLegendKey val="0"/>
          <c:showVal val="0"/>
          <c:showCatName val="0"/>
          <c:showSerName val="0"/>
          <c:showPercent val="0"/>
          <c:showBubbleSize val="0"/>
        </c:dLbls>
        <c:gapWidth val="219"/>
        <c:overlap val="-27"/>
        <c:axId val="1213614367"/>
        <c:axId val="1213614847"/>
      </c:barChart>
      <c:catAx>
        <c:axId val="121361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213614847"/>
        <c:crosses val="autoZero"/>
        <c:auto val="1"/>
        <c:lblAlgn val="ctr"/>
        <c:lblOffset val="100"/>
        <c:noMultiLvlLbl val="0"/>
      </c:catAx>
      <c:valAx>
        <c:axId val="1213614847"/>
        <c:scaling>
          <c:orientation val="minMax"/>
          <c:max val="1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2136143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Hoja2!$B$2</c:f>
              <c:strCache>
                <c:ptCount val="1"/>
                <c:pt idx="0">
                  <c:v>2025</c:v>
                </c:pt>
              </c:strCache>
            </c:strRef>
          </c:tx>
          <c:spPr>
            <a:solidFill>
              <a:srgbClr val="FFDA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Hoja2!$B$3:$B$7</c:f>
              <c:numCache>
                <c:formatCode>_-* #,##0_-;\-* #,##0_-;_-* "-"??_-;_-@_-</c:formatCode>
                <c:ptCount val="5"/>
                <c:pt idx="0">
                  <c:v>76492.813333333324</c:v>
                </c:pt>
                <c:pt idx="1">
                  <c:v>29295.119999999999</c:v>
                </c:pt>
                <c:pt idx="2">
                  <c:v>27667.613333333335</c:v>
                </c:pt>
                <c:pt idx="3">
                  <c:v>19530.079999999998</c:v>
                </c:pt>
                <c:pt idx="4">
                  <c:v>11392.546666666667</c:v>
                </c:pt>
              </c:numCache>
            </c:numRef>
          </c:val>
          <c:extLst>
            <c:ext xmlns:c16="http://schemas.microsoft.com/office/drawing/2014/chart" uri="{C3380CC4-5D6E-409C-BE32-E72D297353CC}">
              <c16:uniqueId val="{00000000-9207-4F38-A331-6BB191AB4A6D}"/>
            </c:ext>
          </c:extLst>
        </c:ser>
        <c:ser>
          <c:idx val="1"/>
          <c:order val="1"/>
          <c:tx>
            <c:strRef>
              <c:f>Hoja2!$C$2</c:f>
              <c:strCache>
                <c:ptCount val="1"/>
                <c:pt idx="0">
                  <c:v>2030</c:v>
                </c:pt>
              </c:strCache>
            </c:strRef>
          </c:tx>
          <c:spPr>
            <a:solidFill>
              <a:srgbClr val="FFC000"/>
            </a:solidFill>
            <a:ln>
              <a:noFill/>
            </a:ln>
            <a:effectLst/>
          </c:spPr>
          <c:invertIfNegative val="0"/>
          <c:dLbls>
            <c:dLbl>
              <c:idx val="1"/>
              <c:layout>
                <c:manualLayout>
                  <c:x val="-4.3016763919647136E-17"/>
                  <c:y val="-5.7492102650241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F9-4E41-B8EF-9F3F3B8C1389}"/>
                </c:ext>
              </c:extLst>
            </c:dLbl>
            <c:dLbl>
              <c:idx val="2"/>
              <c:layout>
                <c:manualLayout>
                  <c:x val="0"/>
                  <c:y val="-5.201666430259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F9-4E41-B8EF-9F3F3B8C1389}"/>
                </c:ext>
              </c:extLst>
            </c:dLbl>
            <c:dLbl>
              <c:idx val="3"/>
              <c:layout>
                <c:manualLayout>
                  <c:x val="-1.1731980232629463E-3"/>
                  <c:y val="-8.760701356227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D-4A8C-8C7B-D7ED720E6AB5}"/>
                </c:ext>
              </c:extLst>
            </c:dLbl>
            <c:dLbl>
              <c:idx val="4"/>
              <c:layout>
                <c:manualLayout>
                  <c:x val="0"/>
                  <c:y val="-7.1180698519346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ED-4A8C-8C7B-D7ED720E6AB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Hoja2!$C$3:$C$7</c:f>
              <c:numCache>
                <c:formatCode>_-* #,##0_-;\-* #,##0_-;_-* "-"??_-;_-@_-</c:formatCode>
                <c:ptCount val="5"/>
                <c:pt idx="0">
                  <c:v>85290.42857142858</c:v>
                </c:pt>
                <c:pt idx="1">
                  <c:v>36011.880346911188</c:v>
                </c:pt>
                <c:pt idx="2">
                  <c:v>32220.706551029609</c:v>
                </c:pt>
                <c:pt idx="3">
                  <c:v>22743.992265315323</c:v>
                </c:pt>
                <c:pt idx="4">
                  <c:v>13267.277979601036</c:v>
                </c:pt>
              </c:numCache>
            </c:numRef>
          </c:val>
          <c:extLst>
            <c:ext xmlns:c16="http://schemas.microsoft.com/office/drawing/2014/chart" uri="{C3380CC4-5D6E-409C-BE32-E72D297353CC}">
              <c16:uniqueId val="{00000001-9207-4F38-A331-6BB191AB4A6D}"/>
            </c:ext>
          </c:extLst>
        </c:ser>
        <c:ser>
          <c:idx val="2"/>
          <c:order val="2"/>
          <c:tx>
            <c:strRef>
              <c:f>Hoja2!$D$2</c:f>
              <c:strCache>
                <c:ptCount val="1"/>
                <c:pt idx="0">
                  <c:v>2035</c:v>
                </c:pt>
              </c:strCache>
            </c:strRef>
          </c:tx>
          <c:spPr>
            <a:solidFill>
              <a:srgbClr val="FFB405"/>
            </a:solidFill>
            <a:ln>
              <a:noFill/>
            </a:ln>
            <a:effectLst/>
          </c:spPr>
          <c:invertIfNegative val="0"/>
          <c:dLbls>
            <c:dLbl>
              <c:idx val="1"/>
              <c:layout>
                <c:manualLayout>
                  <c:x val="-4.3016763919647136E-17"/>
                  <c:y val="-0.10950876695284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F9-4E41-B8EF-9F3F3B8C1389}"/>
                </c:ext>
              </c:extLst>
            </c:dLbl>
            <c:dLbl>
              <c:idx val="2"/>
              <c:layout>
                <c:manualLayout>
                  <c:x val="-8.6033527839294273E-17"/>
                  <c:y val="-0.117721924474304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F9-4E41-B8EF-9F3F3B8C1389}"/>
                </c:ext>
              </c:extLst>
            </c:dLbl>
            <c:dLbl>
              <c:idx val="3"/>
              <c:layout>
                <c:manualLayout>
                  <c:x val="-1.1731980232629463E-3"/>
                  <c:y val="-0.158787712081619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F9-4E41-B8EF-9F3F3B8C1389}"/>
                </c:ext>
              </c:extLst>
            </c:dLbl>
            <c:dLbl>
              <c:idx val="4"/>
              <c:layout>
                <c:manualLayout>
                  <c:x val="0"/>
                  <c:y val="-0.150574554560156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F9-4E41-B8EF-9F3F3B8C138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Interes social </c:v>
                </c:pt>
                <c:pt idx="1">
                  <c:v>Economica</c:v>
                </c:pt>
                <c:pt idx="2">
                  <c:v>Media </c:v>
                </c:pt>
                <c:pt idx="3">
                  <c:v>Media Alta </c:v>
                </c:pt>
                <c:pt idx="4">
                  <c:v>Alta</c:v>
                </c:pt>
              </c:strCache>
            </c:strRef>
          </c:cat>
          <c:val>
            <c:numRef>
              <c:f>Hoja2!$D$3:$D$7</c:f>
              <c:numCache>
                <c:formatCode>_-* #,##0_-;\-* #,##0_-;_-* "-"??_-;_-@_-</c:formatCode>
                <c:ptCount val="5"/>
                <c:pt idx="0">
                  <c:v>96138.07087613731</c:v>
                </c:pt>
                <c:pt idx="1">
                  <c:v>40591.629925480229</c:v>
                </c:pt>
                <c:pt idx="2">
                  <c:v>36318.826775429676</c:v>
                </c:pt>
                <c:pt idx="3">
                  <c:v>25637.402138516522</c:v>
                </c:pt>
                <c:pt idx="4">
                  <c:v>14954.811025176925</c:v>
                </c:pt>
              </c:numCache>
            </c:numRef>
          </c:val>
          <c:extLst>
            <c:ext xmlns:c16="http://schemas.microsoft.com/office/drawing/2014/chart" uri="{C3380CC4-5D6E-409C-BE32-E72D297353CC}">
              <c16:uniqueId val="{00000002-9207-4F38-A331-6BB191AB4A6D}"/>
            </c:ext>
          </c:extLst>
        </c:ser>
        <c:dLbls>
          <c:showLegendKey val="0"/>
          <c:showVal val="0"/>
          <c:showCatName val="0"/>
          <c:showSerName val="0"/>
          <c:showPercent val="0"/>
          <c:showBubbleSize val="0"/>
        </c:dLbls>
        <c:gapWidth val="219"/>
        <c:overlap val="-27"/>
        <c:axId val="1213614367"/>
        <c:axId val="1213614847"/>
      </c:barChart>
      <c:catAx>
        <c:axId val="121361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213614847"/>
        <c:crosses val="autoZero"/>
        <c:auto val="1"/>
        <c:lblAlgn val="ctr"/>
        <c:lblOffset val="100"/>
        <c:noMultiLvlLbl val="0"/>
      </c:catAx>
      <c:valAx>
        <c:axId val="1213614847"/>
        <c:scaling>
          <c:orientation val="minMax"/>
          <c:max val="1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2136143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Oferta!$B$1</c:f>
              <c:strCache>
                <c:ptCount val="1"/>
                <c:pt idx="0">
                  <c:v>Oferta</c:v>
                </c:pt>
              </c:strCache>
            </c:strRef>
          </c:tx>
          <c:spPr>
            <a:ln w="57150"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5-1021-4D8F-8342-B2A17785F8C4}"/>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6-1021-4D8F-8342-B2A17785F8C4}"/>
              </c:ext>
            </c:extLst>
          </c:dPt>
          <c:dLbls>
            <c:dLbl>
              <c:idx val="1"/>
              <c:layout>
                <c:manualLayout>
                  <c:x val="-3.6442123688198547E-2"/>
                  <c:y val="3.1688550448468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21-4D8F-8342-B2A17785F8C4}"/>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Oferta!$A$2:$A$8</c:f>
              <c:numCache>
                <c:formatCode>General</c:formatCode>
                <c:ptCount val="7"/>
                <c:pt idx="0">
                  <c:v>2019</c:v>
                </c:pt>
                <c:pt idx="1">
                  <c:v>2020</c:v>
                </c:pt>
                <c:pt idx="2">
                  <c:v>2021</c:v>
                </c:pt>
                <c:pt idx="3">
                  <c:v>2022</c:v>
                </c:pt>
                <c:pt idx="4">
                  <c:v>2023</c:v>
                </c:pt>
                <c:pt idx="5">
                  <c:v>2024</c:v>
                </c:pt>
                <c:pt idx="6">
                  <c:v>2025</c:v>
                </c:pt>
              </c:numCache>
            </c:numRef>
          </c:cat>
          <c:val>
            <c:numRef>
              <c:f>Oferta!$B$2:$B$8</c:f>
              <c:numCache>
                <c:formatCode>_-* #,##0_-;\-* #,##0_-;_-* "-"??_-;_-@_-</c:formatCode>
                <c:ptCount val="7"/>
                <c:pt idx="0">
                  <c:v>2937</c:v>
                </c:pt>
                <c:pt idx="1">
                  <c:v>1805</c:v>
                </c:pt>
                <c:pt idx="2">
                  <c:v>2306</c:v>
                </c:pt>
                <c:pt idx="3">
                  <c:v>3456</c:v>
                </c:pt>
                <c:pt idx="4">
                  <c:v>3815</c:v>
                </c:pt>
                <c:pt idx="5">
                  <c:v>4528</c:v>
                </c:pt>
                <c:pt idx="6">
                  <c:v>4827</c:v>
                </c:pt>
              </c:numCache>
            </c:numRef>
          </c:val>
          <c:smooth val="0"/>
          <c:extLst>
            <c:ext xmlns:c16="http://schemas.microsoft.com/office/drawing/2014/chart" uri="{C3380CC4-5D6E-409C-BE32-E72D297353CC}">
              <c16:uniqueId val="{00000000-1021-4D8F-8342-B2A17785F8C4}"/>
            </c:ext>
          </c:extLst>
        </c:ser>
        <c:dLbls>
          <c:showLegendKey val="0"/>
          <c:showVal val="0"/>
          <c:showCatName val="0"/>
          <c:showSerName val="0"/>
          <c:showPercent val="0"/>
          <c:showBubbleSize val="0"/>
        </c:dLbls>
        <c:marker val="1"/>
        <c:smooth val="0"/>
        <c:axId val="1114854832"/>
        <c:axId val="1114856752"/>
      </c:lineChart>
      <c:lineChart>
        <c:grouping val="standard"/>
        <c:varyColors val="0"/>
        <c:ser>
          <c:idx val="1"/>
          <c:order val="1"/>
          <c:tx>
            <c:strRef>
              <c:f>Oferta!$C$1</c:f>
              <c:strCache>
                <c:ptCount val="1"/>
              </c:strCache>
            </c:strRef>
          </c:tx>
          <c:spPr>
            <a:ln w="19050"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dLbl>
              <c:idx val="1"/>
              <c:layout>
                <c:manualLayout>
                  <c:x val="-2.5668536309209001E-2"/>
                  <c:y val="-2.8807223132142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21-4D8F-8342-B2A17785F8C4}"/>
                </c:ext>
              </c:extLst>
            </c:dLbl>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Oferta!$A$2:$A$8</c:f>
              <c:numCache>
                <c:formatCode>General</c:formatCode>
                <c:ptCount val="7"/>
                <c:pt idx="0">
                  <c:v>2019</c:v>
                </c:pt>
                <c:pt idx="1">
                  <c:v>2020</c:v>
                </c:pt>
                <c:pt idx="2">
                  <c:v>2021</c:v>
                </c:pt>
                <c:pt idx="3">
                  <c:v>2022</c:v>
                </c:pt>
                <c:pt idx="4">
                  <c:v>2023</c:v>
                </c:pt>
                <c:pt idx="5">
                  <c:v>2024</c:v>
                </c:pt>
                <c:pt idx="6">
                  <c:v>2025</c:v>
                </c:pt>
              </c:numCache>
            </c:numRef>
          </c:cat>
          <c:val>
            <c:numRef>
              <c:f>Oferta!$C$2:$C$8</c:f>
              <c:numCache>
                <c:formatCode>0%</c:formatCode>
                <c:ptCount val="7"/>
                <c:pt idx="1">
                  <c:v>-0.38542730677562137</c:v>
                </c:pt>
                <c:pt idx="2">
                  <c:v>0.27756232686980609</c:v>
                </c:pt>
                <c:pt idx="3">
                  <c:v>0.49869904596704251</c:v>
                </c:pt>
                <c:pt idx="4">
                  <c:v>0.10387731481481481</c:v>
                </c:pt>
                <c:pt idx="5">
                  <c:v>0.18689384010484927</c:v>
                </c:pt>
                <c:pt idx="6">
                  <c:v>6.6033568904593637E-2</c:v>
                </c:pt>
              </c:numCache>
            </c:numRef>
          </c:val>
          <c:smooth val="0"/>
          <c:extLst>
            <c:ext xmlns:c16="http://schemas.microsoft.com/office/drawing/2014/chart" uri="{C3380CC4-5D6E-409C-BE32-E72D297353CC}">
              <c16:uniqueId val="{00000001-1021-4D8F-8342-B2A17785F8C4}"/>
            </c:ext>
          </c:extLst>
        </c:ser>
        <c:dLbls>
          <c:showLegendKey val="0"/>
          <c:showVal val="0"/>
          <c:showCatName val="0"/>
          <c:showSerName val="0"/>
          <c:showPercent val="0"/>
          <c:showBubbleSize val="0"/>
        </c:dLbls>
        <c:marker val="1"/>
        <c:smooth val="0"/>
        <c:axId val="1110407776"/>
        <c:axId val="189015568"/>
      </c:lineChart>
      <c:catAx>
        <c:axId val="11148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14856752"/>
        <c:crosses val="autoZero"/>
        <c:auto val="1"/>
        <c:lblAlgn val="ctr"/>
        <c:lblOffset val="100"/>
        <c:noMultiLvlLbl val="0"/>
      </c:catAx>
      <c:valAx>
        <c:axId val="1114856752"/>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14854832"/>
        <c:crosses val="autoZero"/>
        <c:crossBetween val="between"/>
      </c:valAx>
      <c:valAx>
        <c:axId val="189015568"/>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1110407776"/>
        <c:crosses val="max"/>
        <c:crossBetween val="between"/>
      </c:valAx>
      <c:catAx>
        <c:axId val="1110407776"/>
        <c:scaling>
          <c:orientation val="minMax"/>
        </c:scaling>
        <c:delete val="1"/>
        <c:axPos val="b"/>
        <c:numFmt formatCode="General" sourceLinked="1"/>
        <c:majorTickMark val="out"/>
        <c:minorTickMark val="none"/>
        <c:tickLblPos val="nextTo"/>
        <c:crossAx val="18901556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Oferta!$B$33</c:f>
              <c:strCache>
                <c:ptCount val="1"/>
                <c:pt idx="0">
                  <c:v>Oferta Total</c:v>
                </c:pt>
              </c:strCache>
            </c:strRef>
          </c:tx>
          <c:spPr>
            <a:ln w="57150"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4-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5-14CB-4045-8B3F-79E253B61B3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Oferta!$A$34:$A$40</c:f>
              <c:numCache>
                <c:formatCode>General</c:formatCode>
                <c:ptCount val="7"/>
                <c:pt idx="0">
                  <c:v>2019</c:v>
                </c:pt>
                <c:pt idx="1">
                  <c:v>2020</c:v>
                </c:pt>
                <c:pt idx="2">
                  <c:v>2021</c:v>
                </c:pt>
                <c:pt idx="3">
                  <c:v>2022</c:v>
                </c:pt>
                <c:pt idx="4">
                  <c:v>2023</c:v>
                </c:pt>
                <c:pt idx="5">
                  <c:v>2024</c:v>
                </c:pt>
                <c:pt idx="6">
                  <c:v>2025</c:v>
                </c:pt>
              </c:numCache>
            </c:numRef>
          </c:cat>
          <c:val>
            <c:numRef>
              <c:f>Oferta!$B$34:$B$40</c:f>
              <c:numCache>
                <c:formatCode>General</c:formatCode>
                <c:ptCount val="7"/>
                <c:pt idx="0">
                  <c:v>2937</c:v>
                </c:pt>
                <c:pt idx="1">
                  <c:v>1805</c:v>
                </c:pt>
                <c:pt idx="2">
                  <c:v>2306</c:v>
                </c:pt>
                <c:pt idx="3">
                  <c:v>3456</c:v>
                </c:pt>
                <c:pt idx="4">
                  <c:v>3815</c:v>
                </c:pt>
                <c:pt idx="5">
                  <c:v>4528</c:v>
                </c:pt>
                <c:pt idx="6">
                  <c:v>4827</c:v>
                </c:pt>
              </c:numCache>
            </c:numRef>
          </c:val>
          <c:smooth val="0"/>
          <c:extLst>
            <c:ext xmlns:c16="http://schemas.microsoft.com/office/drawing/2014/chart" uri="{C3380CC4-5D6E-409C-BE32-E72D297353CC}">
              <c16:uniqueId val="{00000000-14CB-4045-8B3F-79E253B61B32}"/>
            </c:ext>
          </c:extLst>
        </c:ser>
        <c:ser>
          <c:idx val="1"/>
          <c:order val="1"/>
          <c:tx>
            <c:strRef>
              <c:f>Oferta!$C$33</c:f>
              <c:strCache>
                <c:ptCount val="1"/>
                <c:pt idx="0">
                  <c:v>Oferta/Inventario_ Vertical</c:v>
                </c:pt>
              </c:strCache>
            </c:strRef>
          </c:tx>
          <c:spPr>
            <a:ln w="57150" cap="rnd">
              <a:solidFill>
                <a:srgbClr val="FFC000"/>
              </a:solidFill>
              <a:round/>
            </a:ln>
            <a:effectLst/>
          </c:spPr>
          <c:marker>
            <c:symbol val="circle"/>
            <c:size val="5"/>
            <c:spPr>
              <a:solidFill>
                <a:srgbClr val="FFC000"/>
              </a:solidFill>
              <a:ln w="57150">
                <a:solidFill>
                  <a:srgbClr val="FFC000"/>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7-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6-14CB-4045-8B3F-79E253B61B3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Oferta!$A$34:$A$40</c:f>
              <c:numCache>
                <c:formatCode>General</c:formatCode>
                <c:ptCount val="7"/>
                <c:pt idx="0">
                  <c:v>2019</c:v>
                </c:pt>
                <c:pt idx="1">
                  <c:v>2020</c:v>
                </c:pt>
                <c:pt idx="2">
                  <c:v>2021</c:v>
                </c:pt>
                <c:pt idx="3">
                  <c:v>2022</c:v>
                </c:pt>
                <c:pt idx="4">
                  <c:v>2023</c:v>
                </c:pt>
                <c:pt idx="5">
                  <c:v>2024</c:v>
                </c:pt>
                <c:pt idx="6">
                  <c:v>2025</c:v>
                </c:pt>
              </c:numCache>
            </c:numRef>
          </c:cat>
          <c:val>
            <c:numRef>
              <c:f>Oferta!$C$34:$C$40</c:f>
              <c:numCache>
                <c:formatCode>General</c:formatCode>
                <c:ptCount val="7"/>
                <c:pt idx="0">
                  <c:v>1470</c:v>
                </c:pt>
                <c:pt idx="1">
                  <c:v>1374</c:v>
                </c:pt>
                <c:pt idx="2">
                  <c:v>1735</c:v>
                </c:pt>
                <c:pt idx="3">
                  <c:v>2378</c:v>
                </c:pt>
                <c:pt idx="4">
                  <c:v>2920</c:v>
                </c:pt>
                <c:pt idx="5">
                  <c:v>3706</c:v>
                </c:pt>
                <c:pt idx="6">
                  <c:v>4070</c:v>
                </c:pt>
              </c:numCache>
            </c:numRef>
          </c:val>
          <c:smooth val="0"/>
          <c:extLst>
            <c:ext xmlns:c16="http://schemas.microsoft.com/office/drawing/2014/chart" uri="{C3380CC4-5D6E-409C-BE32-E72D297353CC}">
              <c16:uniqueId val="{00000001-14CB-4045-8B3F-79E253B61B32}"/>
            </c:ext>
          </c:extLst>
        </c:ser>
        <c:ser>
          <c:idx val="2"/>
          <c:order val="2"/>
          <c:tx>
            <c:strRef>
              <c:f>Oferta!$D$33</c:f>
              <c:strCache>
                <c:ptCount val="1"/>
                <c:pt idx="0">
                  <c:v>Oferta/Inventario_ Horizontal</c:v>
                </c:pt>
              </c:strCache>
            </c:strRef>
          </c:tx>
          <c:spPr>
            <a:ln w="57150" cap="rnd">
              <a:solidFill>
                <a:srgbClr val="9BBB59"/>
              </a:solidFill>
              <a:round/>
            </a:ln>
            <a:effectLst/>
          </c:spPr>
          <c:marker>
            <c:symbol val="circle"/>
            <c:size val="5"/>
            <c:spPr>
              <a:solidFill>
                <a:srgbClr val="9BBB59"/>
              </a:solidFill>
              <a:ln w="57150">
                <a:solidFill>
                  <a:srgbClr val="9BBB59"/>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9-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8-14CB-4045-8B3F-79E253B61B32}"/>
              </c:ext>
            </c:extLst>
          </c:dPt>
          <c:dLbls>
            <c:dLbl>
              <c:idx val="0"/>
              <c:layout>
                <c:manualLayout>
                  <c:x val="-3.6067293111601069E-2"/>
                  <c:y val="3.8087434864305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B-4045-8B3F-79E253B61B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Oferta!$A$34:$A$40</c:f>
              <c:numCache>
                <c:formatCode>General</c:formatCode>
                <c:ptCount val="7"/>
                <c:pt idx="0">
                  <c:v>2019</c:v>
                </c:pt>
                <c:pt idx="1">
                  <c:v>2020</c:v>
                </c:pt>
                <c:pt idx="2">
                  <c:v>2021</c:v>
                </c:pt>
                <c:pt idx="3">
                  <c:v>2022</c:v>
                </c:pt>
                <c:pt idx="4">
                  <c:v>2023</c:v>
                </c:pt>
                <c:pt idx="5">
                  <c:v>2024</c:v>
                </c:pt>
                <c:pt idx="6">
                  <c:v>2025</c:v>
                </c:pt>
              </c:numCache>
            </c:numRef>
          </c:cat>
          <c:val>
            <c:numRef>
              <c:f>Oferta!$D$34:$D$40</c:f>
              <c:numCache>
                <c:formatCode>General</c:formatCode>
                <c:ptCount val="7"/>
                <c:pt idx="0">
                  <c:v>1467</c:v>
                </c:pt>
                <c:pt idx="1">
                  <c:v>431</c:v>
                </c:pt>
                <c:pt idx="2">
                  <c:v>571</c:v>
                </c:pt>
                <c:pt idx="3">
                  <c:v>1078</c:v>
                </c:pt>
                <c:pt idx="4">
                  <c:v>895</c:v>
                </c:pt>
                <c:pt idx="5">
                  <c:v>822</c:v>
                </c:pt>
                <c:pt idx="6">
                  <c:v>757</c:v>
                </c:pt>
              </c:numCache>
            </c:numRef>
          </c:val>
          <c:smooth val="0"/>
          <c:extLst>
            <c:ext xmlns:c16="http://schemas.microsoft.com/office/drawing/2014/chart" uri="{C3380CC4-5D6E-409C-BE32-E72D297353CC}">
              <c16:uniqueId val="{00000002-14CB-4045-8B3F-79E253B61B32}"/>
            </c:ext>
          </c:extLst>
        </c:ser>
        <c:dLbls>
          <c:showLegendKey val="0"/>
          <c:showVal val="0"/>
          <c:showCatName val="0"/>
          <c:showSerName val="0"/>
          <c:showPercent val="0"/>
          <c:showBubbleSize val="0"/>
        </c:dLbls>
        <c:marker val="1"/>
        <c:smooth val="0"/>
        <c:axId val="1129960912"/>
        <c:axId val="1129959952"/>
      </c:lineChart>
      <c:catAx>
        <c:axId val="112996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29959952"/>
        <c:crosses val="autoZero"/>
        <c:auto val="1"/>
        <c:lblAlgn val="ctr"/>
        <c:lblOffset val="100"/>
        <c:noMultiLvlLbl val="0"/>
      </c:catAx>
      <c:valAx>
        <c:axId val="1129959952"/>
        <c:scaling>
          <c:orientation val="minMax"/>
          <c:max val="5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2996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Oferta!$B$33</c:f>
              <c:strCache>
                <c:ptCount val="1"/>
                <c:pt idx="0">
                  <c:v>Oferta Total</c:v>
                </c:pt>
              </c:strCache>
            </c:strRef>
          </c:tx>
          <c:spPr>
            <a:ln w="57150"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Pt>
            <c:idx val="7"/>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4-14CB-4045-8B3F-79E253B61B32}"/>
              </c:ext>
            </c:extLst>
          </c:dPt>
          <c:dPt>
            <c:idx val="8"/>
            <c:marker>
              <c:symbol val="circle"/>
              <c:size val="5"/>
              <c:spPr>
                <a:solidFill>
                  <a:sysClr val="window" lastClr="FFFFFF">
                    <a:lumMod val="95000"/>
                  </a:sysClr>
                </a:solidFill>
                <a:ln w="57150">
                  <a:solidFill>
                    <a:sysClr val="window" lastClr="FFFFFF">
                      <a:lumMod val="95000"/>
                    </a:sysClr>
                  </a:solidFill>
                </a:ln>
                <a:effectLst/>
              </c:spPr>
            </c:marker>
            <c:bubble3D val="0"/>
            <c:extLst>
              <c:ext xmlns:c16="http://schemas.microsoft.com/office/drawing/2014/chart" uri="{C3380CC4-5D6E-409C-BE32-E72D297353CC}">
                <c16:uniqueId val="{00000005-14CB-4045-8B3F-79E253B61B3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Oferta!$A$34:$A$40</c:f>
              <c:numCache>
                <c:formatCode>General</c:formatCode>
                <c:ptCount val="7"/>
                <c:pt idx="0">
                  <c:v>2019</c:v>
                </c:pt>
                <c:pt idx="1">
                  <c:v>2020</c:v>
                </c:pt>
                <c:pt idx="2">
                  <c:v>2021</c:v>
                </c:pt>
                <c:pt idx="3">
                  <c:v>2022</c:v>
                </c:pt>
                <c:pt idx="4">
                  <c:v>2023</c:v>
                </c:pt>
                <c:pt idx="5">
                  <c:v>2024</c:v>
                </c:pt>
                <c:pt idx="6">
                  <c:v>2025</c:v>
                </c:pt>
              </c:numCache>
            </c:numRef>
          </c:cat>
          <c:val>
            <c:numRef>
              <c:f>Oferta!$B$34:$B$40</c:f>
              <c:numCache>
                <c:formatCode>General</c:formatCode>
                <c:ptCount val="7"/>
                <c:pt idx="0">
                  <c:v>2937</c:v>
                </c:pt>
                <c:pt idx="1">
                  <c:v>1805</c:v>
                </c:pt>
                <c:pt idx="2">
                  <c:v>2306</c:v>
                </c:pt>
                <c:pt idx="3">
                  <c:v>3456</c:v>
                </c:pt>
                <c:pt idx="4">
                  <c:v>3815</c:v>
                </c:pt>
                <c:pt idx="5">
                  <c:v>4528</c:v>
                </c:pt>
                <c:pt idx="6">
                  <c:v>4827</c:v>
                </c:pt>
              </c:numCache>
            </c:numRef>
          </c:val>
          <c:smooth val="0"/>
          <c:extLst>
            <c:ext xmlns:c16="http://schemas.microsoft.com/office/drawing/2014/chart" uri="{C3380CC4-5D6E-409C-BE32-E72D297353CC}">
              <c16:uniqueId val="{00000000-14CB-4045-8B3F-79E253B61B32}"/>
            </c:ext>
          </c:extLst>
        </c:ser>
        <c:ser>
          <c:idx val="1"/>
          <c:order val="1"/>
          <c:tx>
            <c:strRef>
              <c:f>Oferta!$C$33</c:f>
              <c:strCache>
                <c:ptCount val="1"/>
                <c:pt idx="0">
                  <c:v>Oferta/Inventario_ Vertical</c:v>
                </c:pt>
              </c:strCache>
            </c:strRef>
          </c:tx>
          <c:spPr>
            <a:ln w="57150" cap="rnd">
              <a:solidFill>
                <a:srgbClr val="FFF2D1"/>
              </a:solidFill>
              <a:round/>
            </a:ln>
            <a:effectLst/>
          </c:spPr>
          <c:marker>
            <c:symbol val="circle"/>
            <c:size val="5"/>
            <c:spPr>
              <a:solidFill>
                <a:srgbClr val="FFF2D1"/>
              </a:solidFill>
              <a:ln w="57150">
                <a:solidFill>
                  <a:srgbClr val="FFF2D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Oferta!$A$34:$A$40</c:f>
              <c:numCache>
                <c:formatCode>General</c:formatCode>
                <c:ptCount val="7"/>
                <c:pt idx="0">
                  <c:v>2019</c:v>
                </c:pt>
                <c:pt idx="1">
                  <c:v>2020</c:v>
                </c:pt>
                <c:pt idx="2">
                  <c:v>2021</c:v>
                </c:pt>
                <c:pt idx="3">
                  <c:v>2022</c:v>
                </c:pt>
                <c:pt idx="4">
                  <c:v>2023</c:v>
                </c:pt>
                <c:pt idx="5">
                  <c:v>2024</c:v>
                </c:pt>
                <c:pt idx="6">
                  <c:v>2025</c:v>
                </c:pt>
              </c:numCache>
            </c:numRef>
          </c:cat>
          <c:val>
            <c:numRef>
              <c:f>Oferta!$C$34:$C$40</c:f>
              <c:numCache>
                <c:formatCode>General</c:formatCode>
                <c:ptCount val="7"/>
                <c:pt idx="0">
                  <c:v>1470</c:v>
                </c:pt>
                <c:pt idx="1">
                  <c:v>1374</c:v>
                </c:pt>
                <c:pt idx="2">
                  <c:v>1735</c:v>
                </c:pt>
                <c:pt idx="3">
                  <c:v>2378</c:v>
                </c:pt>
                <c:pt idx="4">
                  <c:v>2920</c:v>
                </c:pt>
                <c:pt idx="5">
                  <c:v>3706</c:v>
                </c:pt>
                <c:pt idx="6">
                  <c:v>4070</c:v>
                </c:pt>
              </c:numCache>
            </c:numRef>
          </c:val>
          <c:smooth val="0"/>
          <c:extLst>
            <c:ext xmlns:c16="http://schemas.microsoft.com/office/drawing/2014/chart" uri="{C3380CC4-5D6E-409C-BE32-E72D297353CC}">
              <c16:uniqueId val="{00000001-14CB-4045-8B3F-79E253B61B32}"/>
            </c:ext>
          </c:extLst>
        </c:ser>
        <c:ser>
          <c:idx val="2"/>
          <c:order val="2"/>
          <c:tx>
            <c:strRef>
              <c:f>Oferta!$D$33</c:f>
              <c:strCache>
                <c:ptCount val="1"/>
                <c:pt idx="0">
                  <c:v>Oferta/Inventario_ Horizontal</c:v>
                </c:pt>
              </c:strCache>
            </c:strRef>
          </c:tx>
          <c:spPr>
            <a:ln w="57150" cap="rnd">
              <a:solidFill>
                <a:srgbClr val="E1EBCD"/>
              </a:solidFill>
              <a:round/>
            </a:ln>
            <a:effectLst/>
          </c:spPr>
          <c:marker>
            <c:symbol val="circle"/>
            <c:size val="5"/>
            <c:spPr>
              <a:solidFill>
                <a:srgbClr val="E1EBCD"/>
              </a:solidFill>
              <a:ln w="57150">
                <a:solidFill>
                  <a:srgbClr val="E1EBCD"/>
                </a:solidFill>
              </a:ln>
              <a:effectLst/>
            </c:spPr>
          </c:marker>
          <c:dLbls>
            <c:dLbl>
              <c:idx val="0"/>
              <c:layout>
                <c:manualLayout>
                  <c:x val="-3.6067293111601069E-2"/>
                  <c:y val="3.8087434864305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B-4045-8B3F-79E253B61B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Oferta!$A$34:$A$40</c:f>
              <c:numCache>
                <c:formatCode>General</c:formatCode>
                <c:ptCount val="7"/>
                <c:pt idx="0">
                  <c:v>2019</c:v>
                </c:pt>
                <c:pt idx="1">
                  <c:v>2020</c:v>
                </c:pt>
                <c:pt idx="2">
                  <c:v>2021</c:v>
                </c:pt>
                <c:pt idx="3">
                  <c:v>2022</c:v>
                </c:pt>
                <c:pt idx="4">
                  <c:v>2023</c:v>
                </c:pt>
                <c:pt idx="5">
                  <c:v>2024</c:v>
                </c:pt>
                <c:pt idx="6">
                  <c:v>2025</c:v>
                </c:pt>
              </c:numCache>
            </c:numRef>
          </c:cat>
          <c:val>
            <c:numRef>
              <c:f>Oferta!$D$34:$D$40</c:f>
              <c:numCache>
                <c:formatCode>General</c:formatCode>
                <c:ptCount val="7"/>
                <c:pt idx="0">
                  <c:v>1467</c:v>
                </c:pt>
                <c:pt idx="1">
                  <c:v>431</c:v>
                </c:pt>
                <c:pt idx="2">
                  <c:v>571</c:v>
                </c:pt>
                <c:pt idx="3">
                  <c:v>1078</c:v>
                </c:pt>
                <c:pt idx="4">
                  <c:v>895</c:v>
                </c:pt>
                <c:pt idx="5">
                  <c:v>822</c:v>
                </c:pt>
                <c:pt idx="6">
                  <c:v>757</c:v>
                </c:pt>
              </c:numCache>
            </c:numRef>
          </c:val>
          <c:smooth val="0"/>
          <c:extLst>
            <c:ext xmlns:c16="http://schemas.microsoft.com/office/drawing/2014/chart" uri="{C3380CC4-5D6E-409C-BE32-E72D297353CC}">
              <c16:uniqueId val="{00000002-14CB-4045-8B3F-79E253B61B32}"/>
            </c:ext>
          </c:extLst>
        </c:ser>
        <c:dLbls>
          <c:showLegendKey val="0"/>
          <c:showVal val="0"/>
          <c:showCatName val="0"/>
          <c:showSerName val="0"/>
          <c:showPercent val="0"/>
          <c:showBubbleSize val="0"/>
        </c:dLbls>
        <c:marker val="1"/>
        <c:smooth val="0"/>
        <c:axId val="1129960912"/>
        <c:axId val="1129959952"/>
      </c:lineChart>
      <c:catAx>
        <c:axId val="112996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29959952"/>
        <c:crosses val="autoZero"/>
        <c:auto val="1"/>
        <c:lblAlgn val="ctr"/>
        <c:lblOffset val="100"/>
        <c:noMultiLvlLbl val="0"/>
      </c:catAx>
      <c:valAx>
        <c:axId val="1129959952"/>
        <c:scaling>
          <c:orientation val="minMax"/>
          <c:max val="5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2996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Oferta!$B$45</c:f>
              <c:strCache>
                <c:ptCount val="1"/>
                <c:pt idx="0">
                  <c:v>% verticaL</c:v>
                </c:pt>
              </c:strCache>
            </c:strRef>
          </c:tx>
          <c:spPr>
            <a:ln w="19050"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dLbl>
              <c:idx val="1"/>
              <c:layout>
                <c:manualLayout>
                  <c:x val="-3.6318412162648583E-2"/>
                  <c:y val="6.4901597613160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46-49B5-949E-7909531D9542}"/>
                </c:ext>
              </c:extLst>
            </c:dLbl>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85000"/>
                        <a:lumOff val="1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Oferta!$A$46:$A$52</c:f>
              <c:numCache>
                <c:formatCode>General</c:formatCode>
                <c:ptCount val="7"/>
                <c:pt idx="0">
                  <c:v>2019</c:v>
                </c:pt>
                <c:pt idx="1">
                  <c:v>2020</c:v>
                </c:pt>
                <c:pt idx="2">
                  <c:v>2021</c:v>
                </c:pt>
                <c:pt idx="3">
                  <c:v>2022</c:v>
                </c:pt>
                <c:pt idx="4">
                  <c:v>2023</c:v>
                </c:pt>
                <c:pt idx="5">
                  <c:v>2024</c:v>
                </c:pt>
                <c:pt idx="6">
                  <c:v>2025</c:v>
                </c:pt>
              </c:numCache>
            </c:numRef>
          </c:cat>
          <c:val>
            <c:numRef>
              <c:f>Oferta!$B$46:$B$52</c:f>
              <c:numCache>
                <c:formatCode>0.0%</c:formatCode>
                <c:ptCount val="7"/>
                <c:pt idx="0">
                  <c:v>0.50051072522982631</c:v>
                </c:pt>
                <c:pt idx="1">
                  <c:v>0.76121883656509692</c:v>
                </c:pt>
                <c:pt idx="2">
                  <c:v>0.75238508239375546</c:v>
                </c:pt>
                <c:pt idx="3">
                  <c:v>0.68807870370370372</c:v>
                </c:pt>
                <c:pt idx="4">
                  <c:v>0.76539973787680204</c:v>
                </c:pt>
                <c:pt idx="5">
                  <c:v>0.81846289752650181</c:v>
                </c:pt>
                <c:pt idx="6">
                  <c:v>0.84317381396312407</c:v>
                </c:pt>
              </c:numCache>
            </c:numRef>
          </c:val>
          <c:smooth val="0"/>
          <c:extLst>
            <c:ext xmlns:c16="http://schemas.microsoft.com/office/drawing/2014/chart" uri="{C3380CC4-5D6E-409C-BE32-E72D297353CC}">
              <c16:uniqueId val="{00000000-F8AD-4157-955C-A12A5FADB343}"/>
            </c:ext>
          </c:extLst>
        </c:ser>
        <c:ser>
          <c:idx val="1"/>
          <c:order val="1"/>
          <c:tx>
            <c:strRef>
              <c:f>Oferta!$C$45</c:f>
              <c:strCache>
                <c:ptCount val="1"/>
                <c:pt idx="0">
                  <c:v>% horizontal</c:v>
                </c:pt>
              </c:strCache>
            </c:strRef>
          </c:tx>
          <c:spPr>
            <a:ln w="19050"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dLbl>
              <c:idx val="0"/>
              <c:layout>
                <c:manualLayout>
                  <c:x val="-3.9353833377135751E-2"/>
                  <c:y val="8.8076568644446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AD-4157-955C-A12A5FADB343}"/>
                </c:ext>
              </c:extLst>
            </c:dLbl>
            <c:dLbl>
              <c:idx val="1"/>
              <c:layout>
                <c:manualLayout>
                  <c:x val="-4.1340876180193616E-2"/>
                  <c:y val="3.7091632375617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46-49B5-949E-7909531D9542}"/>
                </c:ext>
              </c:extLst>
            </c:dLbl>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Oferta!$A$46:$A$52</c:f>
              <c:numCache>
                <c:formatCode>General</c:formatCode>
                <c:ptCount val="7"/>
                <c:pt idx="0">
                  <c:v>2019</c:v>
                </c:pt>
                <c:pt idx="1">
                  <c:v>2020</c:v>
                </c:pt>
                <c:pt idx="2">
                  <c:v>2021</c:v>
                </c:pt>
                <c:pt idx="3">
                  <c:v>2022</c:v>
                </c:pt>
                <c:pt idx="4">
                  <c:v>2023</c:v>
                </c:pt>
                <c:pt idx="5">
                  <c:v>2024</c:v>
                </c:pt>
                <c:pt idx="6">
                  <c:v>2025</c:v>
                </c:pt>
              </c:numCache>
            </c:numRef>
          </c:cat>
          <c:val>
            <c:numRef>
              <c:f>Oferta!$C$46:$C$52</c:f>
              <c:numCache>
                <c:formatCode>0.0%</c:formatCode>
                <c:ptCount val="7"/>
                <c:pt idx="0">
                  <c:v>0.49948927477017363</c:v>
                </c:pt>
                <c:pt idx="1">
                  <c:v>0.23878116343490305</c:v>
                </c:pt>
                <c:pt idx="2">
                  <c:v>0.24761491760624457</c:v>
                </c:pt>
                <c:pt idx="3">
                  <c:v>0.31192129629629628</c:v>
                </c:pt>
                <c:pt idx="4">
                  <c:v>0.2346002621231979</c:v>
                </c:pt>
                <c:pt idx="5">
                  <c:v>0.18153710247349825</c:v>
                </c:pt>
                <c:pt idx="6">
                  <c:v>0.1568261860368759</c:v>
                </c:pt>
              </c:numCache>
            </c:numRef>
          </c:val>
          <c:smooth val="0"/>
          <c:extLst>
            <c:ext xmlns:c16="http://schemas.microsoft.com/office/drawing/2014/chart" uri="{C3380CC4-5D6E-409C-BE32-E72D297353CC}">
              <c16:uniqueId val="{00000001-F8AD-4157-955C-A12A5FADB343}"/>
            </c:ext>
          </c:extLst>
        </c:ser>
        <c:dLbls>
          <c:showLegendKey val="0"/>
          <c:showVal val="0"/>
          <c:showCatName val="0"/>
          <c:showSerName val="0"/>
          <c:showPercent val="0"/>
          <c:showBubbleSize val="0"/>
        </c:dLbls>
        <c:marker val="1"/>
        <c:smooth val="0"/>
        <c:axId val="1111346112"/>
        <c:axId val="1111343232"/>
      </c:lineChart>
      <c:catAx>
        <c:axId val="1111346112"/>
        <c:scaling>
          <c:orientation val="minMax"/>
        </c:scaling>
        <c:delete val="1"/>
        <c:axPos val="b"/>
        <c:numFmt formatCode="General" sourceLinked="1"/>
        <c:majorTickMark val="none"/>
        <c:minorTickMark val="none"/>
        <c:tickLblPos val="nextTo"/>
        <c:crossAx val="1111343232"/>
        <c:crosses val="autoZero"/>
        <c:auto val="1"/>
        <c:lblAlgn val="ctr"/>
        <c:lblOffset val="100"/>
        <c:noMultiLvlLbl val="0"/>
      </c:catAx>
      <c:valAx>
        <c:axId val="1111343232"/>
        <c:scaling>
          <c:orientation val="minMax"/>
        </c:scaling>
        <c:delete val="1"/>
        <c:axPos val="l"/>
        <c:numFmt formatCode="0.0%" sourceLinked="1"/>
        <c:majorTickMark val="none"/>
        <c:minorTickMark val="none"/>
        <c:tickLblPos val="nextTo"/>
        <c:crossAx val="111134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4925" cap="rnd">
              <a:solidFill>
                <a:srgbClr val="FFC000"/>
              </a:solidFill>
              <a:round/>
            </a:ln>
            <a:effectLst/>
          </c:spPr>
          <c:marker>
            <c:symbol val="circle"/>
            <c:size val="5"/>
            <c:spPr>
              <a:solidFill>
                <a:srgbClr val="FFC000"/>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Hoja4!$D$2:$D$12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Hoja4!$E$2:$E$12</c:f>
              <c:numCache>
                <c:formatCode>_-* #,##0_-;\-* #,##0_-;_-* "-"??_-;_-@_-</c:formatCode>
                <c:ptCount val="11"/>
                <c:pt idx="0">
                  <c:v>416947</c:v>
                </c:pt>
                <c:pt idx="1">
                  <c:v>424288</c:v>
                </c:pt>
                <c:pt idx="2">
                  <c:v>431738</c:v>
                </c:pt>
                <c:pt idx="3">
                  <c:v>439319</c:v>
                </c:pt>
                <c:pt idx="4">
                  <c:v>446999</c:v>
                </c:pt>
                <c:pt idx="5">
                  <c:v>441975</c:v>
                </c:pt>
                <c:pt idx="6">
                  <c:v>449482</c:v>
                </c:pt>
                <c:pt idx="7">
                  <c:v>455513</c:v>
                </c:pt>
                <c:pt idx="8">
                  <c:v>461645</c:v>
                </c:pt>
                <c:pt idx="9">
                  <c:v>467120</c:v>
                </c:pt>
                <c:pt idx="10">
                  <c:v>488252</c:v>
                </c:pt>
              </c:numCache>
            </c:numRef>
          </c:val>
          <c:smooth val="0"/>
          <c:extLst>
            <c:ext xmlns:c16="http://schemas.microsoft.com/office/drawing/2014/chart" uri="{C3380CC4-5D6E-409C-BE32-E72D297353CC}">
              <c16:uniqueId val="{00000000-2EF6-4128-8553-88032F60645C}"/>
            </c:ext>
          </c:extLst>
        </c:ser>
        <c:ser>
          <c:idx val="1"/>
          <c:order val="1"/>
          <c:spPr>
            <a:ln w="34925"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Hoja4!$D$2:$D$12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Hoja4!$F$2:$F$12</c:f>
              <c:numCache>
                <c:formatCode>_-* #,##0_-;\-* #,##0_-;_-* "-"??_-;_-@_-</c:formatCode>
                <c:ptCount val="11"/>
                <c:pt idx="0">
                  <c:v>101797</c:v>
                </c:pt>
                <c:pt idx="1">
                  <c:v>111341</c:v>
                </c:pt>
                <c:pt idx="2">
                  <c:v>111543</c:v>
                </c:pt>
                <c:pt idx="3">
                  <c:v>111595</c:v>
                </c:pt>
                <c:pt idx="4">
                  <c:v>115732</c:v>
                </c:pt>
                <c:pt idx="5">
                  <c:v>111990</c:v>
                </c:pt>
                <c:pt idx="6">
                  <c:v>113554</c:v>
                </c:pt>
                <c:pt idx="7">
                  <c:v>122683</c:v>
                </c:pt>
                <c:pt idx="8">
                  <c:v>127849</c:v>
                </c:pt>
                <c:pt idx="9">
                  <c:v>128993</c:v>
                </c:pt>
                <c:pt idx="10">
                  <c:v>127549</c:v>
                </c:pt>
              </c:numCache>
            </c:numRef>
          </c:val>
          <c:smooth val="0"/>
          <c:extLst>
            <c:ext xmlns:c16="http://schemas.microsoft.com/office/drawing/2014/chart" uri="{C3380CC4-5D6E-409C-BE32-E72D297353CC}">
              <c16:uniqueId val="{00000001-2EF6-4128-8553-88032F60645C}"/>
            </c:ext>
          </c:extLst>
        </c:ser>
        <c:dLbls>
          <c:showLegendKey val="0"/>
          <c:showVal val="0"/>
          <c:showCatName val="0"/>
          <c:showSerName val="0"/>
          <c:showPercent val="0"/>
          <c:showBubbleSize val="0"/>
        </c:dLbls>
        <c:marker val="1"/>
        <c:smooth val="0"/>
        <c:axId val="190181967"/>
        <c:axId val="190182447"/>
      </c:lineChart>
      <c:lineChart>
        <c:grouping val="standard"/>
        <c:varyColors val="0"/>
        <c:ser>
          <c:idx val="2"/>
          <c:order val="2"/>
          <c:spPr>
            <a:ln w="19050" cap="rnd">
              <a:solidFill>
                <a:sysClr val="window" lastClr="FFFFFF">
                  <a:lumMod val="75000"/>
                </a:sysClr>
              </a:solidFill>
              <a:round/>
            </a:ln>
            <a:effectLst/>
          </c:spPr>
          <c:marker>
            <c:symbol val="circle"/>
            <c:size val="5"/>
            <c:spPr>
              <a:solidFill>
                <a:sysClr val="window" lastClr="FFFFFF">
                  <a:lumMod val="75000"/>
                </a:sysClr>
              </a:solidFill>
              <a:ln w="9525">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Hoja4!$D$2:$D$12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Hoja4!$G$2:$G$12</c:f>
              <c:numCache>
                <c:formatCode>0.0%</c:formatCode>
                <c:ptCount val="11"/>
                <c:pt idx="0">
                  <c:v>0.24414853686439764</c:v>
                </c:pt>
                <c:pt idx="1">
                  <c:v>0.26241845161776906</c:v>
                </c:pt>
                <c:pt idx="2">
                  <c:v>0.25835807827895624</c:v>
                </c:pt>
                <c:pt idx="3">
                  <c:v>0.25401815081979157</c:v>
                </c:pt>
                <c:pt idx="4">
                  <c:v>0.25890885661936602</c:v>
                </c:pt>
                <c:pt idx="5">
                  <c:v>0.25338537247581877</c:v>
                </c:pt>
                <c:pt idx="6">
                  <c:v>0.2526330309111377</c:v>
                </c:pt>
                <c:pt idx="7">
                  <c:v>0.26932930564001467</c:v>
                </c:pt>
                <c:pt idx="8">
                  <c:v>0.2769422391664591</c:v>
                </c:pt>
                <c:pt idx="9">
                  <c:v>0.27614531597876346</c:v>
                </c:pt>
                <c:pt idx="10">
                  <c:v>0.26123600108140876</c:v>
                </c:pt>
              </c:numCache>
            </c:numRef>
          </c:val>
          <c:smooth val="0"/>
          <c:extLst>
            <c:ext xmlns:c16="http://schemas.microsoft.com/office/drawing/2014/chart" uri="{C3380CC4-5D6E-409C-BE32-E72D297353CC}">
              <c16:uniqueId val="{00000002-2EF6-4128-8553-88032F60645C}"/>
            </c:ext>
          </c:extLst>
        </c:ser>
        <c:dLbls>
          <c:showLegendKey val="0"/>
          <c:showVal val="0"/>
          <c:showCatName val="0"/>
          <c:showSerName val="0"/>
          <c:showPercent val="0"/>
          <c:showBubbleSize val="0"/>
        </c:dLbls>
        <c:marker val="1"/>
        <c:smooth val="0"/>
        <c:axId val="2128557151"/>
        <c:axId val="2128557631"/>
      </c:lineChart>
      <c:catAx>
        <c:axId val="19018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90182447"/>
        <c:crosses val="autoZero"/>
        <c:auto val="1"/>
        <c:lblAlgn val="ctr"/>
        <c:lblOffset val="100"/>
        <c:noMultiLvlLbl val="0"/>
      </c:catAx>
      <c:valAx>
        <c:axId val="190182447"/>
        <c:scaling>
          <c:orientation val="minMax"/>
          <c:max val="5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90181967"/>
        <c:crosses val="autoZero"/>
        <c:crossBetween val="between"/>
      </c:valAx>
      <c:valAx>
        <c:axId val="2128557631"/>
        <c:scaling>
          <c:orientation val="minMax"/>
          <c:max val="0.31000000000000005"/>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2128557151"/>
        <c:crosses val="max"/>
        <c:crossBetween val="between"/>
      </c:valAx>
      <c:catAx>
        <c:axId val="2128557151"/>
        <c:scaling>
          <c:orientation val="minMax"/>
        </c:scaling>
        <c:delete val="1"/>
        <c:axPos val="b"/>
        <c:numFmt formatCode="General" sourceLinked="1"/>
        <c:majorTickMark val="out"/>
        <c:minorTickMark val="none"/>
        <c:tickLblPos val="nextTo"/>
        <c:crossAx val="212855763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Hoja1!$D$25</c:f>
              <c:strCache>
                <c:ptCount val="1"/>
                <c:pt idx="0">
                  <c:v>D+</c:v>
                </c:pt>
              </c:strCache>
            </c:strRef>
          </c:tx>
          <c:spPr>
            <a:solidFill>
              <a:srgbClr val="FFD6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c:f>
              <c:numCache>
                <c:formatCode>General</c:formatCode>
                <c:ptCount val="1"/>
                <c:pt idx="0">
                  <c:v>2025</c:v>
                </c:pt>
              </c:numCache>
            </c:numRef>
          </c:cat>
          <c:val>
            <c:numRef>
              <c:f>Hoja1!$D$26</c:f>
              <c:numCache>
                <c:formatCode>0</c:formatCode>
                <c:ptCount val="1"/>
                <c:pt idx="0">
                  <c:v>0</c:v>
                </c:pt>
              </c:numCache>
            </c:numRef>
          </c:val>
          <c:extLst>
            <c:ext xmlns:c16="http://schemas.microsoft.com/office/drawing/2014/chart" uri="{C3380CC4-5D6E-409C-BE32-E72D297353CC}">
              <c16:uniqueId val="{00000000-3024-42C6-816E-B70D836A28E3}"/>
            </c:ext>
          </c:extLst>
        </c:ser>
        <c:ser>
          <c:idx val="1"/>
          <c:order val="1"/>
          <c:tx>
            <c:strRef>
              <c:f>Hoja1!$E$25</c:f>
              <c:strCache>
                <c:ptCount val="1"/>
                <c:pt idx="0">
                  <c:v>C-</c:v>
                </c:pt>
              </c:strCache>
            </c:strRef>
          </c:tx>
          <c:spPr>
            <a:solidFill>
              <a:srgbClr val="E69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c:f>
              <c:numCache>
                <c:formatCode>General</c:formatCode>
                <c:ptCount val="1"/>
                <c:pt idx="0">
                  <c:v>2025</c:v>
                </c:pt>
              </c:numCache>
            </c:numRef>
          </c:cat>
          <c:val>
            <c:numRef>
              <c:f>Hoja1!$E$26</c:f>
              <c:numCache>
                <c:formatCode>0</c:formatCode>
                <c:ptCount val="1"/>
                <c:pt idx="0">
                  <c:v>64</c:v>
                </c:pt>
              </c:numCache>
            </c:numRef>
          </c:val>
          <c:extLst>
            <c:ext xmlns:c16="http://schemas.microsoft.com/office/drawing/2014/chart" uri="{C3380CC4-5D6E-409C-BE32-E72D297353CC}">
              <c16:uniqueId val="{00000001-3024-42C6-816E-B70D836A28E3}"/>
            </c:ext>
          </c:extLst>
        </c:ser>
        <c:ser>
          <c:idx val="2"/>
          <c:order val="2"/>
          <c:tx>
            <c:strRef>
              <c:f>Hoja1!$F$25</c:f>
              <c:strCache>
                <c:ptCount val="1"/>
                <c:pt idx="0">
                  <c:v>C</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c:f>
              <c:numCache>
                <c:formatCode>General</c:formatCode>
                <c:ptCount val="1"/>
                <c:pt idx="0">
                  <c:v>2025</c:v>
                </c:pt>
              </c:numCache>
            </c:numRef>
          </c:cat>
          <c:val>
            <c:numRef>
              <c:f>Hoja1!$F$26</c:f>
              <c:numCache>
                <c:formatCode>0</c:formatCode>
                <c:ptCount val="1"/>
                <c:pt idx="0">
                  <c:v>96</c:v>
                </c:pt>
              </c:numCache>
            </c:numRef>
          </c:val>
          <c:extLst>
            <c:ext xmlns:c16="http://schemas.microsoft.com/office/drawing/2014/chart" uri="{C3380CC4-5D6E-409C-BE32-E72D297353CC}">
              <c16:uniqueId val="{00000002-3024-42C6-816E-B70D836A28E3}"/>
            </c:ext>
          </c:extLst>
        </c:ser>
        <c:ser>
          <c:idx val="3"/>
          <c:order val="3"/>
          <c:tx>
            <c:strRef>
              <c:f>Hoja1!$G$25</c:f>
              <c:strCache>
                <c:ptCount val="1"/>
                <c:pt idx="0">
                  <c:v>C+</c:v>
                </c:pt>
              </c:strCache>
            </c:strRef>
          </c:tx>
          <c:spPr>
            <a:solidFill>
              <a:srgbClr val="FFC000"/>
            </a:solidFill>
            <a:ln>
              <a:solidFill>
                <a:srgbClr val="FFDDA7"/>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c:f>
              <c:numCache>
                <c:formatCode>General</c:formatCode>
                <c:ptCount val="1"/>
                <c:pt idx="0">
                  <c:v>2025</c:v>
                </c:pt>
              </c:numCache>
            </c:numRef>
          </c:cat>
          <c:val>
            <c:numRef>
              <c:f>Hoja1!$G$26</c:f>
              <c:numCache>
                <c:formatCode>0</c:formatCode>
                <c:ptCount val="1"/>
                <c:pt idx="0">
                  <c:v>1004</c:v>
                </c:pt>
              </c:numCache>
            </c:numRef>
          </c:val>
          <c:extLst>
            <c:ext xmlns:c16="http://schemas.microsoft.com/office/drawing/2014/chart" uri="{C3380CC4-5D6E-409C-BE32-E72D297353CC}">
              <c16:uniqueId val="{00000003-3024-42C6-816E-B70D836A28E3}"/>
            </c:ext>
          </c:extLst>
        </c:ser>
        <c:ser>
          <c:idx val="4"/>
          <c:order val="4"/>
          <c:tx>
            <c:strRef>
              <c:f>Hoja1!$H$25</c:f>
              <c:strCache>
                <c:ptCount val="1"/>
                <c:pt idx="0">
                  <c:v>A/B</c:v>
                </c:pt>
              </c:strCache>
            </c:strRef>
          </c:tx>
          <c:spPr>
            <a:solidFill>
              <a:srgbClr val="FFDA8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c:f>
              <c:numCache>
                <c:formatCode>General</c:formatCode>
                <c:ptCount val="1"/>
                <c:pt idx="0">
                  <c:v>2025</c:v>
                </c:pt>
              </c:numCache>
            </c:numRef>
          </c:cat>
          <c:val>
            <c:numRef>
              <c:f>Hoja1!$H$26</c:f>
              <c:numCache>
                <c:formatCode>0</c:formatCode>
                <c:ptCount val="1"/>
                <c:pt idx="0">
                  <c:v>3663</c:v>
                </c:pt>
              </c:numCache>
            </c:numRef>
          </c:val>
          <c:extLst>
            <c:ext xmlns:c16="http://schemas.microsoft.com/office/drawing/2014/chart" uri="{C3380CC4-5D6E-409C-BE32-E72D297353CC}">
              <c16:uniqueId val="{00000004-3024-42C6-816E-B70D836A28E3}"/>
            </c:ext>
          </c:extLst>
        </c:ser>
        <c:dLbls>
          <c:showLegendKey val="0"/>
          <c:showVal val="0"/>
          <c:showCatName val="0"/>
          <c:showSerName val="0"/>
          <c:showPercent val="0"/>
          <c:showBubbleSize val="0"/>
        </c:dLbls>
        <c:gapWidth val="219"/>
        <c:overlap val="-27"/>
        <c:axId val="1516981696"/>
        <c:axId val="1516979776"/>
      </c:barChart>
      <c:catAx>
        <c:axId val="151698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1516979776"/>
        <c:crosses val="autoZero"/>
        <c:auto val="1"/>
        <c:lblAlgn val="ctr"/>
        <c:lblOffset val="100"/>
        <c:noMultiLvlLbl val="0"/>
      </c:catAx>
      <c:valAx>
        <c:axId val="15169797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51698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9014686279507E-2"/>
          <c:y val="2.5564715787886425E-2"/>
          <c:w val="0.94496499639653242"/>
          <c:h val="0.88734469709654729"/>
        </c:manualLayout>
      </c:layout>
      <c:lineChart>
        <c:grouping val="standard"/>
        <c:varyColors val="0"/>
        <c:ser>
          <c:idx val="2"/>
          <c:order val="0"/>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4-47CF-4961-A913-AEBDD723600E}"/>
              </c:ext>
            </c:extLst>
          </c:dPt>
          <c:dPt>
            <c:idx val="13"/>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2-987B-49DB-ADC8-0E86E412242C}"/>
              </c:ext>
            </c:extLst>
          </c:dPt>
          <c:dPt>
            <c:idx val="14"/>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3-987B-49DB-ADC8-0E86E412242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Hoja4!$K$2:$K$13</c:f>
              <c:numCache>
                <c:formatCode>0</c:formatCode>
                <c:ptCount val="12"/>
                <c:pt idx="0">
                  <c:v>1530</c:v>
                </c:pt>
                <c:pt idx="1">
                  <c:v>1875</c:v>
                </c:pt>
                <c:pt idx="2">
                  <c:v>1698</c:v>
                </c:pt>
                <c:pt idx="3">
                  <c:v>1287</c:v>
                </c:pt>
                <c:pt idx="4">
                  <c:v>1827</c:v>
                </c:pt>
                <c:pt idx="5">
                  <c:v>2256</c:v>
                </c:pt>
                <c:pt idx="6">
                  <c:v>2024</c:v>
                </c:pt>
                <c:pt idx="7">
                  <c:v>2421</c:v>
                </c:pt>
                <c:pt idx="8">
                  <c:v>2511</c:v>
                </c:pt>
                <c:pt idx="9">
                  <c:v>3246</c:v>
                </c:pt>
                <c:pt idx="10">
                  <c:v>2724</c:v>
                </c:pt>
                <c:pt idx="11">
                  <c:v>1987.8</c:v>
                </c:pt>
              </c:numCache>
            </c:numRef>
          </c:val>
          <c:smooth val="0"/>
          <c:extLst>
            <c:ext xmlns:c16="http://schemas.microsoft.com/office/drawing/2014/chart" uri="{C3380CC4-5D6E-409C-BE32-E72D297353CC}">
              <c16:uniqueId val="{00000002-47CF-4961-A913-AEBDD723600E}"/>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min val="1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5875"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Oferta!$I$3:$I$14</c:f>
              <c:numCache>
                <c:formatCode>0%</c:formatCode>
                <c:ptCount val="12"/>
                <c:pt idx="0">
                  <c:v>0.22549019607843138</c:v>
                </c:pt>
                <c:pt idx="1">
                  <c:v>-9.4399999999999998E-2</c:v>
                </c:pt>
                <c:pt idx="2">
                  <c:v>-0.24204946996466431</c:v>
                </c:pt>
                <c:pt idx="3">
                  <c:v>0.41958041958041958</c:v>
                </c:pt>
                <c:pt idx="4">
                  <c:v>0.2348111658456486</c:v>
                </c:pt>
                <c:pt idx="5">
                  <c:v>-0.10283687943262411</c:v>
                </c:pt>
                <c:pt idx="6">
                  <c:v>0.19614624505928854</c:v>
                </c:pt>
                <c:pt idx="7">
                  <c:v>3.717472118959108E-2</c:v>
                </c:pt>
                <c:pt idx="8">
                  <c:v>0.2927120669056153</c:v>
                </c:pt>
                <c:pt idx="9">
                  <c:v>-0.16081330868761554</c:v>
                </c:pt>
                <c:pt idx="10">
                  <c:v>-0.27019089574155652</c:v>
                </c:pt>
                <c:pt idx="11">
                  <c:v>-0.23993963782696176</c:v>
                </c:pt>
              </c:numCache>
            </c:numRef>
          </c:yVal>
          <c:smooth val="0"/>
          <c:extLst>
            <c:ext xmlns:c16="http://schemas.microsoft.com/office/drawing/2014/chart" uri="{C3380CC4-5D6E-409C-BE32-E72D297353CC}">
              <c16:uniqueId val="{00000000-466C-4A02-A419-60FE088C256A}"/>
            </c:ext>
          </c:extLst>
        </c:ser>
        <c:dLbls>
          <c:showLegendKey val="0"/>
          <c:showVal val="0"/>
          <c:showCatName val="0"/>
          <c:showSerName val="0"/>
          <c:showPercent val="0"/>
          <c:showBubbleSize val="0"/>
        </c:dLbls>
        <c:axId val="587909055"/>
        <c:axId val="587917695"/>
      </c:scatterChart>
      <c:valAx>
        <c:axId val="587909055"/>
        <c:scaling>
          <c:orientation val="minMax"/>
        </c:scaling>
        <c:delete val="1"/>
        <c:axPos val="b"/>
        <c:majorTickMark val="none"/>
        <c:minorTickMark val="none"/>
        <c:tickLblPos val="nextTo"/>
        <c:crossAx val="587917695"/>
        <c:crosses val="autoZero"/>
        <c:crossBetween val="midCat"/>
      </c:valAx>
      <c:valAx>
        <c:axId val="587917695"/>
        <c:scaling>
          <c:orientation val="minMax"/>
        </c:scaling>
        <c:delete val="1"/>
        <c:axPos val="l"/>
        <c:numFmt formatCode="0%" sourceLinked="1"/>
        <c:majorTickMark val="none"/>
        <c:minorTickMark val="none"/>
        <c:tickLblPos val="nextTo"/>
        <c:crossAx val="587909055"/>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9014686279507E-2"/>
          <c:y val="2.5564715787886425E-2"/>
          <c:w val="0.94496499639653242"/>
          <c:h val="0.88734469709654729"/>
        </c:manualLayout>
      </c:layout>
      <c:lineChart>
        <c:grouping val="standard"/>
        <c:varyColors val="0"/>
        <c:ser>
          <c:idx val="0"/>
          <c:order val="0"/>
          <c:spPr>
            <a:ln w="34925" cap="rnd">
              <a:solidFill>
                <a:srgbClr val="FFDA82"/>
              </a:solidFill>
              <a:round/>
            </a:ln>
            <a:effectLst/>
          </c:spPr>
          <c:marker>
            <c:symbol val="circle"/>
            <c:size val="5"/>
            <c:spPr>
              <a:solidFill>
                <a:srgbClr val="FFDA82"/>
              </a:solidFill>
              <a:ln w="34925">
                <a:solidFill>
                  <a:srgbClr val="FFDA82"/>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1-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9-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8-7733-467D-BBF1-6AEF5DC7C137}"/>
              </c:ext>
            </c:extLst>
          </c:dPt>
          <c:dLbls>
            <c:dLbl>
              <c:idx val="4"/>
              <c:layout>
                <c:manualLayout>
                  <c:x val="-3.2280586798026388E-2"/>
                  <c:y val="-3.0749150363212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D44-4611-84BC-2E713C42BCD7}"/>
                </c:ext>
              </c:extLst>
            </c:dLbl>
            <c:dLbl>
              <c:idx val="5"/>
              <c:layout>
                <c:manualLayout>
                  <c:x val="-3.3471019415612299E-2"/>
                  <c:y val="3.4213876356446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A7-45E7-B794-AC336551459D}"/>
                </c:ext>
              </c:extLst>
            </c:dLbl>
            <c:dLbl>
              <c:idx val="6"/>
              <c:layout>
                <c:manualLayout>
                  <c:x val="-3.9037709084514101E-2"/>
                  <c:y val="-5.802108079226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4-4611-84BC-2E713C42BC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Hoja4!$I$2:$I$13</c:f>
              <c:numCache>
                <c:formatCode>0</c:formatCode>
                <c:ptCount val="12"/>
                <c:pt idx="0">
                  <c:v>222</c:v>
                </c:pt>
                <c:pt idx="1">
                  <c:v>270</c:v>
                </c:pt>
                <c:pt idx="2">
                  <c:v>450</c:v>
                </c:pt>
                <c:pt idx="3">
                  <c:v>483</c:v>
                </c:pt>
                <c:pt idx="4">
                  <c:v>761</c:v>
                </c:pt>
                <c:pt idx="5">
                  <c:v>1074</c:v>
                </c:pt>
                <c:pt idx="6">
                  <c:v>1101</c:v>
                </c:pt>
                <c:pt idx="7">
                  <c:v>1486</c:v>
                </c:pt>
                <c:pt idx="8">
                  <c:v>1732</c:v>
                </c:pt>
                <c:pt idx="9">
                  <c:v>2487</c:v>
                </c:pt>
                <c:pt idx="10">
                  <c:v>2214</c:v>
                </c:pt>
                <c:pt idx="11">
                  <c:v>1635</c:v>
                </c:pt>
              </c:numCache>
            </c:numRef>
          </c:val>
          <c:smooth val="0"/>
          <c:extLst>
            <c:ext xmlns:c16="http://schemas.microsoft.com/office/drawing/2014/chart" uri="{C3380CC4-5D6E-409C-BE32-E72D297353CC}">
              <c16:uniqueId val="{00000002-33A7-45E7-B794-AC336551459D}"/>
            </c:ext>
          </c:extLst>
        </c:ser>
        <c:ser>
          <c:idx val="1"/>
          <c:order val="1"/>
          <c:spPr>
            <a:ln w="34925" cap="rnd">
              <a:solidFill>
                <a:srgbClr val="9BBB59"/>
              </a:solidFill>
              <a:round/>
            </a:ln>
            <a:effectLst/>
          </c:spPr>
          <c:marker>
            <c:symbol val="circle"/>
            <c:size val="5"/>
            <c:spPr>
              <a:solidFill>
                <a:srgbClr val="9BBB59"/>
              </a:solidFill>
              <a:ln w="34925">
                <a:solidFill>
                  <a:srgbClr val="9BBB59"/>
                </a:solidFill>
              </a:ln>
              <a:effectLst/>
            </c:spPr>
          </c:marker>
          <c:dPt>
            <c:idx val="12"/>
            <c:marker>
              <c:symbol val="circle"/>
              <c:size val="5"/>
              <c:spPr>
                <a:solidFill>
                  <a:schemeClr val="bg1">
                    <a:lumMod val="85000"/>
                  </a:schemeClr>
                </a:solidFill>
                <a:ln w="34925">
                  <a:solidFill>
                    <a:schemeClr val="bg1">
                      <a:lumMod val="85000"/>
                    </a:schemeClr>
                  </a:solidFill>
                </a:ln>
                <a:effectLst/>
              </c:spPr>
            </c:marker>
            <c:bubble3D val="0"/>
            <c:extLst>
              <c:ext xmlns:c16="http://schemas.microsoft.com/office/drawing/2014/chart" uri="{C3380CC4-5D6E-409C-BE32-E72D297353CC}">
                <c16:uniqueId val="{00000004-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B-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A-7733-467D-BBF1-6AEF5DC7C137}"/>
              </c:ext>
            </c:extLst>
          </c:dPt>
          <c:dLbls>
            <c:dLbl>
              <c:idx val="5"/>
              <c:layout>
                <c:manualLayout>
                  <c:x val="-3.4339629042092305E-2"/>
                  <c:y val="-3.1643052792952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7-45E7-B794-AC336551459D}"/>
                </c:ext>
              </c:extLst>
            </c:dLbl>
            <c:dLbl>
              <c:idx val="6"/>
              <c:layout>
                <c:manualLayout>
                  <c:x val="-2.4729842766481571E-2"/>
                  <c:y val="-2.132793803317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Hoja4!$J$2:$J$13</c:f>
              <c:numCache>
                <c:formatCode>0</c:formatCode>
                <c:ptCount val="12"/>
                <c:pt idx="0">
                  <c:v>1308</c:v>
                </c:pt>
                <c:pt idx="1">
                  <c:v>1605</c:v>
                </c:pt>
                <c:pt idx="2">
                  <c:v>1248</c:v>
                </c:pt>
                <c:pt idx="3">
                  <c:v>804</c:v>
                </c:pt>
                <c:pt idx="4">
                  <c:v>1066</c:v>
                </c:pt>
                <c:pt idx="5">
                  <c:v>1182</c:v>
                </c:pt>
                <c:pt idx="6">
                  <c:v>923</c:v>
                </c:pt>
                <c:pt idx="7">
                  <c:v>935</c:v>
                </c:pt>
                <c:pt idx="8">
                  <c:v>779</c:v>
                </c:pt>
                <c:pt idx="9">
                  <c:v>759</c:v>
                </c:pt>
                <c:pt idx="10">
                  <c:v>510</c:v>
                </c:pt>
                <c:pt idx="11">
                  <c:v>352.8</c:v>
                </c:pt>
              </c:numCache>
            </c:numRef>
          </c:val>
          <c:smooth val="0"/>
          <c:extLst>
            <c:ext xmlns:c16="http://schemas.microsoft.com/office/drawing/2014/chart" uri="{C3380CC4-5D6E-409C-BE32-E72D297353CC}">
              <c16:uniqueId val="{00000006-33A7-45E7-B794-AC336551459D}"/>
            </c:ext>
          </c:extLst>
        </c:ser>
        <c:ser>
          <c:idx val="2"/>
          <c:order val="2"/>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8-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6-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7-7733-467D-BBF1-6AEF5DC7C13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Hoja4!$K$2:$K$13</c:f>
              <c:numCache>
                <c:formatCode>0</c:formatCode>
                <c:ptCount val="12"/>
                <c:pt idx="0">
                  <c:v>1530</c:v>
                </c:pt>
                <c:pt idx="1">
                  <c:v>1875</c:v>
                </c:pt>
                <c:pt idx="2">
                  <c:v>1698</c:v>
                </c:pt>
                <c:pt idx="3">
                  <c:v>1287</c:v>
                </c:pt>
                <c:pt idx="4">
                  <c:v>1827</c:v>
                </c:pt>
                <c:pt idx="5">
                  <c:v>2256</c:v>
                </c:pt>
                <c:pt idx="6">
                  <c:v>2024</c:v>
                </c:pt>
                <c:pt idx="7">
                  <c:v>2421</c:v>
                </c:pt>
                <c:pt idx="8">
                  <c:v>2511</c:v>
                </c:pt>
                <c:pt idx="9">
                  <c:v>3246</c:v>
                </c:pt>
                <c:pt idx="10">
                  <c:v>2724</c:v>
                </c:pt>
                <c:pt idx="11">
                  <c:v>1987.8</c:v>
                </c:pt>
              </c:numCache>
            </c:numRef>
          </c:val>
          <c:smooth val="0"/>
          <c:extLst>
            <c:ext xmlns:c16="http://schemas.microsoft.com/office/drawing/2014/chart" uri="{C3380CC4-5D6E-409C-BE32-E72D297353CC}">
              <c16:uniqueId val="{00000009-33A7-45E7-B794-AC336551459D}"/>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9014686279507E-2"/>
          <c:y val="2.5564715787886425E-2"/>
          <c:w val="0.94496499639653242"/>
          <c:h val="0.88734469709654729"/>
        </c:manualLayout>
      </c:layout>
      <c:lineChart>
        <c:grouping val="standard"/>
        <c:varyColors val="0"/>
        <c:ser>
          <c:idx val="0"/>
          <c:order val="0"/>
          <c:spPr>
            <a:ln w="34925" cap="rnd">
              <a:solidFill>
                <a:srgbClr val="FFF2D1"/>
              </a:solidFill>
              <a:round/>
            </a:ln>
            <a:effectLst/>
          </c:spPr>
          <c:marker>
            <c:symbol val="circle"/>
            <c:size val="5"/>
            <c:spPr>
              <a:solidFill>
                <a:srgbClr val="FFF2D1"/>
              </a:solidFill>
              <a:ln w="34925">
                <a:solidFill>
                  <a:srgbClr val="FFF2D1"/>
                </a:solidFill>
              </a:ln>
              <a:effectLst/>
            </c:spPr>
          </c:marker>
          <c:dPt>
            <c:idx val="12"/>
            <c:marker>
              <c:symbol val="circle"/>
              <c:size val="5"/>
              <c:spPr>
                <a:solidFill>
                  <a:srgbClr val="FFF2D1"/>
                </a:solidFill>
                <a:ln w="34925">
                  <a:solidFill>
                    <a:srgbClr val="FFF2D1"/>
                  </a:solidFill>
                </a:ln>
                <a:effectLst/>
              </c:spPr>
            </c:marker>
            <c:bubble3D val="0"/>
            <c:extLst>
              <c:ext xmlns:c16="http://schemas.microsoft.com/office/drawing/2014/chart" uri="{C3380CC4-5D6E-409C-BE32-E72D297353CC}">
                <c16:uniqueId val="{00000001-33A7-45E7-B794-AC336551459D}"/>
              </c:ext>
            </c:extLst>
          </c:dPt>
          <c:dLbls>
            <c:dLbl>
              <c:idx val="5"/>
              <c:layout>
                <c:manualLayout>
                  <c:x val="-3.4604764765694115E-2"/>
                  <c:y val="1.6859011537959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8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Hoja4!$I$2:$I$13</c:f>
              <c:numCache>
                <c:formatCode>0</c:formatCode>
                <c:ptCount val="12"/>
                <c:pt idx="0">
                  <c:v>222</c:v>
                </c:pt>
                <c:pt idx="1">
                  <c:v>270</c:v>
                </c:pt>
                <c:pt idx="2">
                  <c:v>450</c:v>
                </c:pt>
                <c:pt idx="3">
                  <c:v>483</c:v>
                </c:pt>
                <c:pt idx="4">
                  <c:v>761</c:v>
                </c:pt>
                <c:pt idx="5">
                  <c:v>1074</c:v>
                </c:pt>
                <c:pt idx="6">
                  <c:v>1101</c:v>
                </c:pt>
                <c:pt idx="7">
                  <c:v>1486</c:v>
                </c:pt>
                <c:pt idx="8">
                  <c:v>1732</c:v>
                </c:pt>
                <c:pt idx="9">
                  <c:v>2487</c:v>
                </c:pt>
                <c:pt idx="10">
                  <c:v>2214</c:v>
                </c:pt>
                <c:pt idx="11">
                  <c:v>1635</c:v>
                </c:pt>
              </c:numCache>
            </c:numRef>
          </c:val>
          <c:smooth val="0"/>
          <c:extLst>
            <c:ext xmlns:c16="http://schemas.microsoft.com/office/drawing/2014/chart" uri="{C3380CC4-5D6E-409C-BE32-E72D297353CC}">
              <c16:uniqueId val="{00000002-33A7-45E7-B794-AC336551459D}"/>
            </c:ext>
          </c:extLst>
        </c:ser>
        <c:ser>
          <c:idx val="1"/>
          <c:order val="1"/>
          <c:spPr>
            <a:ln w="34925" cap="rnd">
              <a:solidFill>
                <a:srgbClr val="E1EBCD"/>
              </a:solidFill>
              <a:round/>
            </a:ln>
            <a:effectLst/>
          </c:spPr>
          <c:marker>
            <c:symbol val="circle"/>
            <c:size val="5"/>
            <c:spPr>
              <a:solidFill>
                <a:srgbClr val="E1EBCD"/>
              </a:solidFill>
              <a:ln w="34925">
                <a:solidFill>
                  <a:srgbClr val="E1EBCD"/>
                </a:solidFill>
              </a:ln>
              <a:effectLst/>
            </c:spPr>
          </c:marker>
          <c:dPt>
            <c:idx val="12"/>
            <c:marker>
              <c:symbol val="circle"/>
              <c:size val="5"/>
              <c:spPr>
                <a:solidFill>
                  <a:srgbClr val="E1EBCD"/>
                </a:solidFill>
                <a:ln w="34925">
                  <a:solidFill>
                    <a:srgbClr val="E1EBCD"/>
                  </a:solidFill>
                </a:ln>
                <a:effectLst/>
              </c:spPr>
            </c:marker>
            <c:bubble3D val="0"/>
            <c:extLst>
              <c:ext xmlns:c16="http://schemas.microsoft.com/office/drawing/2014/chart" uri="{C3380CC4-5D6E-409C-BE32-E72D297353CC}">
                <c16:uniqueId val="{00000004-33A7-45E7-B794-AC336551459D}"/>
              </c:ext>
            </c:extLst>
          </c:dPt>
          <c:dLbls>
            <c:dLbl>
              <c:idx val="5"/>
              <c:layout>
                <c:manualLayout>
                  <c:x val="-3.4339629042092305E-2"/>
                  <c:y val="-3.1643052792952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7-45E7-B794-AC336551459D}"/>
                </c:ext>
              </c:extLst>
            </c:dLbl>
            <c:dLbl>
              <c:idx val="6"/>
              <c:layout>
                <c:manualLayout>
                  <c:x val="-2.4729842766481571E-2"/>
                  <c:y val="-2.132793803317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A7-45E7-B794-AC33655145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8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Hoja4!$J$2:$J$13</c:f>
              <c:numCache>
                <c:formatCode>0</c:formatCode>
                <c:ptCount val="12"/>
                <c:pt idx="0">
                  <c:v>1308</c:v>
                </c:pt>
                <c:pt idx="1">
                  <c:v>1605</c:v>
                </c:pt>
                <c:pt idx="2">
                  <c:v>1248</c:v>
                </c:pt>
                <c:pt idx="3">
                  <c:v>804</c:v>
                </c:pt>
                <c:pt idx="4">
                  <c:v>1066</c:v>
                </c:pt>
                <c:pt idx="5">
                  <c:v>1182</c:v>
                </c:pt>
                <c:pt idx="6">
                  <c:v>923</c:v>
                </c:pt>
                <c:pt idx="7">
                  <c:v>935</c:v>
                </c:pt>
                <c:pt idx="8">
                  <c:v>779</c:v>
                </c:pt>
                <c:pt idx="9">
                  <c:v>759</c:v>
                </c:pt>
                <c:pt idx="10">
                  <c:v>510</c:v>
                </c:pt>
                <c:pt idx="11">
                  <c:v>352.8</c:v>
                </c:pt>
              </c:numCache>
            </c:numRef>
          </c:val>
          <c:smooth val="0"/>
          <c:extLst>
            <c:ext xmlns:c16="http://schemas.microsoft.com/office/drawing/2014/chart" uri="{C3380CC4-5D6E-409C-BE32-E72D297353CC}">
              <c16:uniqueId val="{00000006-33A7-45E7-B794-AC336551459D}"/>
            </c:ext>
          </c:extLst>
        </c:ser>
        <c:ser>
          <c:idx val="2"/>
          <c:order val="2"/>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8-33A7-45E7-B794-AC336551459D}"/>
              </c:ext>
            </c:extLst>
          </c:dPt>
          <c:dPt>
            <c:idx val="13"/>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6-7733-467D-BBF1-6AEF5DC7C137}"/>
              </c:ext>
            </c:extLst>
          </c:dPt>
          <c:dPt>
            <c:idx val="14"/>
            <c:marker>
              <c:symbol val="circle"/>
              <c:size val="5"/>
              <c:spPr>
                <a:solidFill>
                  <a:schemeClr val="bg1">
                    <a:lumMod val="95000"/>
                  </a:schemeClr>
                </a:solidFill>
                <a:ln w="34925">
                  <a:solidFill>
                    <a:schemeClr val="bg1">
                      <a:lumMod val="95000"/>
                    </a:schemeClr>
                  </a:solidFill>
                </a:ln>
                <a:effectLst/>
              </c:spPr>
            </c:marker>
            <c:bubble3D val="0"/>
            <c:extLst>
              <c:ext xmlns:c16="http://schemas.microsoft.com/office/drawing/2014/chart" uri="{C3380CC4-5D6E-409C-BE32-E72D297353CC}">
                <c16:uniqueId val="{00000007-7733-467D-BBF1-6AEF5DC7C13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Hoja4!$K$2:$K$13</c:f>
              <c:numCache>
                <c:formatCode>0</c:formatCode>
                <c:ptCount val="12"/>
                <c:pt idx="0">
                  <c:v>1530</c:v>
                </c:pt>
                <c:pt idx="1">
                  <c:v>1875</c:v>
                </c:pt>
                <c:pt idx="2">
                  <c:v>1698</c:v>
                </c:pt>
                <c:pt idx="3">
                  <c:v>1287</c:v>
                </c:pt>
                <c:pt idx="4">
                  <c:v>1827</c:v>
                </c:pt>
                <c:pt idx="5">
                  <c:v>2256</c:v>
                </c:pt>
                <c:pt idx="6">
                  <c:v>2024</c:v>
                </c:pt>
                <c:pt idx="7">
                  <c:v>2421</c:v>
                </c:pt>
                <c:pt idx="8">
                  <c:v>2511</c:v>
                </c:pt>
                <c:pt idx="9">
                  <c:v>3246</c:v>
                </c:pt>
                <c:pt idx="10">
                  <c:v>2724</c:v>
                </c:pt>
                <c:pt idx="11">
                  <c:v>1987.8</c:v>
                </c:pt>
              </c:numCache>
            </c:numRef>
          </c:val>
          <c:smooth val="0"/>
          <c:extLst>
            <c:ext xmlns:c16="http://schemas.microsoft.com/office/drawing/2014/chart" uri="{C3380CC4-5D6E-409C-BE32-E72D297353CC}">
              <c16:uniqueId val="{00000009-33A7-45E7-B794-AC336551459D}"/>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65000"/>
                </a:schemeClr>
              </a:solidFill>
              <a:round/>
            </a:ln>
            <a:effectLst/>
          </c:spPr>
          <c:marker>
            <c:symbol val="circle"/>
            <c:size val="5"/>
            <c:spPr>
              <a:solidFill>
                <a:schemeClr val="bg1">
                  <a:lumMod val="65000"/>
                </a:schemeClr>
              </a:solidFill>
              <a:ln w="19050">
                <a:solidFill>
                  <a:schemeClr val="bg1">
                    <a:lumMod val="65000"/>
                  </a:schemeClr>
                </a:solidFill>
              </a:ln>
              <a:effectLst/>
            </c:spPr>
          </c:marker>
          <c:dLbls>
            <c:dLbl>
              <c:idx val="5"/>
              <c:layout>
                <c:manualLayout>
                  <c:x val="-2.2730621044755532E-2"/>
                  <c:y val="5.135824030109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71-46C0-B8E1-AF7A3210C6D8}"/>
                </c:ext>
              </c:extLst>
            </c:dLbl>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Hoja4!$N$2:$N$13</c:f>
              <c:numCache>
                <c:formatCode>0%</c:formatCode>
                <c:ptCount val="12"/>
                <c:pt idx="0">
                  <c:v>0.14509803921568629</c:v>
                </c:pt>
                <c:pt idx="1">
                  <c:v>0.14399999999999999</c:v>
                </c:pt>
                <c:pt idx="2">
                  <c:v>0.26501766784452296</c:v>
                </c:pt>
                <c:pt idx="3">
                  <c:v>0.3752913752913753</c:v>
                </c:pt>
                <c:pt idx="4">
                  <c:v>0.41652983032293378</c:v>
                </c:pt>
                <c:pt idx="5">
                  <c:v>0.47606382978723405</c:v>
                </c:pt>
                <c:pt idx="6">
                  <c:v>0.5439723320158103</c:v>
                </c:pt>
                <c:pt idx="7">
                  <c:v>0.61379595208591486</c:v>
                </c:pt>
                <c:pt idx="8">
                  <c:v>0.68976503385105536</c:v>
                </c:pt>
                <c:pt idx="9">
                  <c:v>0.76617375231053608</c:v>
                </c:pt>
                <c:pt idx="10">
                  <c:v>0.81277533039647576</c:v>
                </c:pt>
                <c:pt idx="11">
                  <c:v>0.82251735587081198</c:v>
                </c:pt>
              </c:numCache>
            </c:numRef>
          </c:val>
          <c:smooth val="0"/>
          <c:extLst>
            <c:ext xmlns:c16="http://schemas.microsoft.com/office/drawing/2014/chart" uri="{C3380CC4-5D6E-409C-BE32-E72D297353CC}">
              <c16:uniqueId val="{00000001-A471-46C0-B8E1-AF7A3210C6D8}"/>
            </c:ext>
          </c:extLst>
        </c:ser>
        <c:ser>
          <c:idx val="1"/>
          <c:order val="1"/>
          <c:spPr>
            <a:ln w="19050"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dLbl>
              <c:idx val="6"/>
              <c:layout>
                <c:manualLayout>
                  <c:x val="-2.2610901440767002E-2"/>
                  <c:y val="6.4193757693730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71-46C0-B8E1-AF7A3210C6D8}"/>
                </c:ext>
              </c:extLst>
            </c:dLbl>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Hoja4!$O$2:$O$13</c:f>
              <c:numCache>
                <c:formatCode>0%</c:formatCode>
                <c:ptCount val="12"/>
                <c:pt idx="0">
                  <c:v>0.85490196078431369</c:v>
                </c:pt>
                <c:pt idx="1">
                  <c:v>0.85599999999999998</c:v>
                </c:pt>
                <c:pt idx="2">
                  <c:v>0.73498233215547704</c:v>
                </c:pt>
                <c:pt idx="3">
                  <c:v>0.62470862470862476</c:v>
                </c:pt>
                <c:pt idx="4">
                  <c:v>0.58347016967706622</c:v>
                </c:pt>
                <c:pt idx="5">
                  <c:v>0.52393617021276595</c:v>
                </c:pt>
                <c:pt idx="6">
                  <c:v>0.4560276679841897</c:v>
                </c:pt>
                <c:pt idx="7">
                  <c:v>0.38620404791408508</c:v>
                </c:pt>
                <c:pt idx="8">
                  <c:v>0.31023496614894464</c:v>
                </c:pt>
                <c:pt idx="9">
                  <c:v>0.23382624768946395</c:v>
                </c:pt>
                <c:pt idx="10">
                  <c:v>0.18722466960352424</c:v>
                </c:pt>
                <c:pt idx="11">
                  <c:v>0.17748264412918804</c:v>
                </c:pt>
              </c:numCache>
            </c:numRef>
          </c:val>
          <c:smooth val="0"/>
          <c:extLst>
            <c:ext xmlns:c16="http://schemas.microsoft.com/office/drawing/2014/chart" uri="{C3380CC4-5D6E-409C-BE32-E72D297353CC}">
              <c16:uniqueId val="{00000003-A471-46C0-B8E1-AF7A3210C6D8}"/>
            </c:ext>
          </c:extLst>
        </c:ser>
        <c:dLbls>
          <c:showLegendKey val="0"/>
          <c:showVal val="0"/>
          <c:showCatName val="0"/>
          <c:showSerName val="0"/>
          <c:showPercent val="0"/>
          <c:showBubbleSize val="0"/>
        </c:dLbls>
        <c:marker val="1"/>
        <c:smooth val="0"/>
        <c:axId val="1193840976"/>
        <c:axId val="1193849616"/>
      </c:lineChart>
      <c:catAx>
        <c:axId val="1193840976"/>
        <c:scaling>
          <c:orientation val="minMax"/>
        </c:scaling>
        <c:delete val="1"/>
        <c:axPos val="b"/>
        <c:majorTickMark val="none"/>
        <c:minorTickMark val="none"/>
        <c:tickLblPos val="nextTo"/>
        <c:crossAx val="1193849616"/>
        <c:crosses val="autoZero"/>
        <c:auto val="1"/>
        <c:lblAlgn val="ctr"/>
        <c:lblOffset val="100"/>
        <c:noMultiLvlLbl val="0"/>
      </c:catAx>
      <c:valAx>
        <c:axId val="1193849616"/>
        <c:scaling>
          <c:orientation val="minMax"/>
        </c:scaling>
        <c:delete val="1"/>
        <c:axPos val="l"/>
        <c:numFmt formatCode="0%" sourceLinked="1"/>
        <c:majorTickMark val="none"/>
        <c:minorTickMark val="none"/>
        <c:tickLblPos val="nextTo"/>
        <c:crossAx val="1193840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Hoja1!$C$30</c:f>
              <c:strCache>
                <c:ptCount val="1"/>
                <c:pt idx="0">
                  <c:v>Viviendas existentes</c:v>
                </c:pt>
              </c:strCache>
            </c:strRef>
          </c:tx>
          <c:spPr>
            <a:ln w="34925" cap="rnd">
              <a:solidFill>
                <a:srgbClr val="1F497D">
                  <a:lumMod val="40000"/>
                  <a:lumOff val="60000"/>
                </a:srgbClr>
              </a:solidFill>
              <a:round/>
            </a:ln>
            <a:effectLst/>
          </c:spPr>
          <c:marker>
            <c:symbol val="circle"/>
            <c:size val="5"/>
            <c:spPr>
              <a:solidFill>
                <a:srgbClr val="1F497D">
                  <a:lumMod val="40000"/>
                  <a:lumOff val="60000"/>
                </a:srgbClr>
              </a:solidFill>
              <a:ln w="57150">
                <a:solidFill>
                  <a:srgbClr val="1F497D">
                    <a:lumMod val="40000"/>
                    <a:lumOff val="6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Hoja1!$A$31:$A$37</c:f>
              <c:numCache>
                <c:formatCode>General</c:formatCode>
                <c:ptCount val="7"/>
                <c:pt idx="0">
                  <c:v>1990</c:v>
                </c:pt>
                <c:pt idx="1">
                  <c:v>1995</c:v>
                </c:pt>
                <c:pt idx="2">
                  <c:v>2000</c:v>
                </c:pt>
                <c:pt idx="3">
                  <c:v>2005</c:v>
                </c:pt>
                <c:pt idx="4">
                  <c:v>2010</c:v>
                </c:pt>
                <c:pt idx="5">
                  <c:v>2020</c:v>
                </c:pt>
                <c:pt idx="6">
                  <c:v>2025</c:v>
                </c:pt>
              </c:numCache>
            </c:numRef>
          </c:cat>
          <c:val>
            <c:numRef>
              <c:f>Hoja1!$C$31:$C$37</c:f>
              <c:numCache>
                <c:formatCode>_-* #,##0_-;\-* #,##0_-;_-* "-"??_-;_-@_-</c:formatCode>
                <c:ptCount val="7"/>
                <c:pt idx="0">
                  <c:v>56331</c:v>
                </c:pt>
                <c:pt idx="1">
                  <c:v>71399</c:v>
                </c:pt>
                <c:pt idx="2">
                  <c:v>81601</c:v>
                </c:pt>
                <c:pt idx="3">
                  <c:v>94141</c:v>
                </c:pt>
                <c:pt idx="4">
                  <c:v>136493</c:v>
                </c:pt>
                <c:pt idx="5">
                  <c:v>176582</c:v>
                </c:pt>
                <c:pt idx="6">
                  <c:v>221517</c:v>
                </c:pt>
              </c:numCache>
            </c:numRef>
          </c:val>
          <c:smooth val="0"/>
          <c:extLst>
            <c:ext xmlns:c16="http://schemas.microsoft.com/office/drawing/2014/chart" uri="{C3380CC4-5D6E-409C-BE32-E72D297353CC}">
              <c16:uniqueId val="{00000000-859C-4E9F-9DB2-102626F39505}"/>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1"/>
        <c:axPos val="b"/>
        <c:numFmt formatCode="General" sourceLinked="1"/>
        <c:majorTickMark val="none"/>
        <c:minorTickMark val="none"/>
        <c:tickLblPos val="nextTo"/>
        <c:crossAx val="338719295"/>
        <c:crosses val="autoZero"/>
        <c:auto val="1"/>
        <c:lblAlgn val="ctr"/>
        <c:lblOffset val="100"/>
        <c:noMultiLvlLbl val="0"/>
      </c:catAx>
      <c:valAx>
        <c:axId val="338719295"/>
        <c:scaling>
          <c:orientation val="minMax"/>
        </c:scaling>
        <c:delete val="1"/>
        <c:axPos val="l"/>
        <c:numFmt formatCode="_-* #,##0_-;\-* #,##0_-;_-* &quot;-&quot;??_-;_-@_-" sourceLinked="1"/>
        <c:majorTickMark val="none"/>
        <c:minorTickMark val="none"/>
        <c:tickLblPos val="nextTo"/>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barChart>
        <c:barDir val="col"/>
        <c:grouping val="stacked"/>
        <c:varyColors val="0"/>
        <c:ser>
          <c:idx val="0"/>
          <c:order val="0"/>
          <c:tx>
            <c:strRef>
              <c:f>Hoja1!$C$18</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Hoja1!$A$19:$A$25</c:f>
              <c:numCache>
                <c:formatCode>General</c:formatCode>
                <c:ptCount val="7"/>
                <c:pt idx="0">
                  <c:v>1990</c:v>
                </c:pt>
                <c:pt idx="1">
                  <c:v>1995</c:v>
                </c:pt>
                <c:pt idx="2">
                  <c:v>2000</c:v>
                </c:pt>
                <c:pt idx="3">
                  <c:v>2005</c:v>
                </c:pt>
                <c:pt idx="4">
                  <c:v>2010</c:v>
                </c:pt>
                <c:pt idx="5">
                  <c:v>2020</c:v>
                </c:pt>
                <c:pt idx="6">
                  <c:v>2025</c:v>
                </c:pt>
              </c:numCache>
            </c:numRef>
          </c:cat>
          <c:val>
            <c:numRef>
              <c:f>Hoja1!$C$19:$C$25</c:f>
              <c:numCache>
                <c:formatCode>_-* #,##0_-;\-* #,##0_-;_-* "-"??_-;_-@_-</c:formatCode>
                <c:ptCount val="7"/>
                <c:pt idx="0">
                  <c:v>56331</c:v>
                </c:pt>
                <c:pt idx="1">
                  <c:v>71399</c:v>
                </c:pt>
                <c:pt idx="2">
                  <c:v>81601</c:v>
                </c:pt>
                <c:pt idx="3">
                  <c:v>94141</c:v>
                </c:pt>
                <c:pt idx="4">
                  <c:v>136493</c:v>
                </c:pt>
                <c:pt idx="5">
                  <c:v>172753</c:v>
                </c:pt>
                <c:pt idx="6">
                  <c:v>214702</c:v>
                </c:pt>
              </c:numCache>
            </c:numRef>
          </c:val>
          <c:extLst>
            <c:ext xmlns:c16="http://schemas.microsoft.com/office/drawing/2014/chart" uri="{C3380CC4-5D6E-409C-BE32-E72D297353CC}">
              <c16:uniqueId val="{00000000-518B-4323-8757-973119589359}"/>
            </c:ext>
          </c:extLst>
        </c:ser>
        <c:ser>
          <c:idx val="1"/>
          <c:order val="1"/>
          <c:tx>
            <c:strRef>
              <c:f>Hoja1!$D$18</c:f>
              <c:strCache>
                <c:ptCount val="1"/>
                <c:pt idx="0">
                  <c:v>Oferta</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Hoja1!$A$19:$A$25</c:f>
              <c:numCache>
                <c:formatCode>General</c:formatCode>
                <c:ptCount val="7"/>
                <c:pt idx="0">
                  <c:v>1990</c:v>
                </c:pt>
                <c:pt idx="1">
                  <c:v>1995</c:v>
                </c:pt>
                <c:pt idx="2">
                  <c:v>2000</c:v>
                </c:pt>
                <c:pt idx="3">
                  <c:v>2005</c:v>
                </c:pt>
                <c:pt idx="4">
                  <c:v>2010</c:v>
                </c:pt>
                <c:pt idx="5">
                  <c:v>2020</c:v>
                </c:pt>
                <c:pt idx="6">
                  <c:v>2025</c:v>
                </c:pt>
              </c:numCache>
            </c:numRef>
          </c:cat>
          <c:val>
            <c:numRef>
              <c:f>Hoja1!$D$19:$D$25</c:f>
              <c:numCache>
                <c:formatCode>_-* #,##0_-;\-* #,##0_-;_-* "-"??_-;_-@_-</c:formatCode>
                <c:ptCount val="7"/>
                <c:pt idx="5">
                  <c:v>1805</c:v>
                </c:pt>
                <c:pt idx="6">
                  <c:v>4827</c:v>
                </c:pt>
              </c:numCache>
            </c:numRef>
          </c:val>
          <c:extLst>
            <c:ext xmlns:c16="http://schemas.microsoft.com/office/drawing/2014/chart" uri="{C3380CC4-5D6E-409C-BE32-E72D297353CC}">
              <c16:uniqueId val="{00000001-518B-4323-8757-973119589359}"/>
            </c:ext>
          </c:extLst>
        </c:ser>
        <c:ser>
          <c:idx val="2"/>
          <c:order val="2"/>
          <c:tx>
            <c:strRef>
              <c:f>Hoja1!$E$18</c:f>
              <c:strCache>
                <c:ptCount val="1"/>
                <c:pt idx="0">
                  <c:v>Ventas</c:v>
                </c:pt>
              </c:strCache>
            </c:strRef>
          </c:tx>
          <c:spPr>
            <a:solidFill>
              <a:srgbClr val="F79646"/>
            </a:solidFill>
            <a:ln>
              <a:noFill/>
            </a:ln>
            <a:effectLst/>
          </c:spPr>
          <c:invertIfNegative val="0"/>
          <c:dLbls>
            <c:dLbl>
              <c:idx val="6"/>
              <c:layout>
                <c:manualLayout>
                  <c:x val="0"/>
                  <c:y val="-3.88067362431616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13-4C0F-80AE-1BA5BA6D872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Hoja1!$A$19:$A$25</c:f>
              <c:numCache>
                <c:formatCode>General</c:formatCode>
                <c:ptCount val="7"/>
                <c:pt idx="0">
                  <c:v>1990</c:v>
                </c:pt>
                <c:pt idx="1">
                  <c:v>1995</c:v>
                </c:pt>
                <c:pt idx="2">
                  <c:v>2000</c:v>
                </c:pt>
                <c:pt idx="3">
                  <c:v>2005</c:v>
                </c:pt>
                <c:pt idx="4">
                  <c:v>2010</c:v>
                </c:pt>
                <c:pt idx="5">
                  <c:v>2020</c:v>
                </c:pt>
                <c:pt idx="6">
                  <c:v>2025</c:v>
                </c:pt>
              </c:numCache>
            </c:numRef>
          </c:cat>
          <c:val>
            <c:numRef>
              <c:f>Hoja1!$E$19:$E$25</c:f>
              <c:numCache>
                <c:formatCode>General</c:formatCode>
                <c:ptCount val="7"/>
                <c:pt idx="5" formatCode="_-* #,##0_-;\-* #,##0_-;_-* &quot;-&quot;??_-;_-@_-">
                  <c:v>2024</c:v>
                </c:pt>
                <c:pt idx="6" formatCode="_-* #,##0_-;\-* #,##0_-;_-* &quot;-&quot;??_-;_-@_-">
                  <c:v>1988</c:v>
                </c:pt>
              </c:numCache>
            </c:numRef>
          </c:val>
          <c:extLst>
            <c:ext xmlns:c16="http://schemas.microsoft.com/office/drawing/2014/chart" uri="{C3380CC4-5D6E-409C-BE32-E72D297353CC}">
              <c16:uniqueId val="{00000002-518B-4323-8757-973119589359}"/>
            </c:ext>
          </c:extLst>
        </c:ser>
        <c:dLbls>
          <c:showLegendKey val="0"/>
          <c:showVal val="0"/>
          <c:showCatName val="0"/>
          <c:showSerName val="0"/>
          <c:showPercent val="0"/>
          <c:showBubbleSize val="0"/>
        </c:dLbls>
        <c:gapWidth val="219"/>
        <c:overlap val="100"/>
        <c:axId val="332417855"/>
        <c:axId val="332413055"/>
      </c:bar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332413055"/>
        <c:crosses val="autoZero"/>
        <c:auto val="1"/>
        <c:lblAlgn val="ctr"/>
        <c:lblOffset val="100"/>
        <c:noMultiLvlLbl val="0"/>
      </c:catAx>
      <c:valAx>
        <c:axId val="332413055"/>
        <c:scaling>
          <c:orientation val="minMax"/>
          <c:max val="225000"/>
          <c:min val="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Hoja1!$C$30</c:f>
              <c:strCache>
                <c:ptCount val="1"/>
                <c:pt idx="0">
                  <c:v>Viviendas existentes</c:v>
                </c:pt>
              </c:strCache>
            </c:strRef>
          </c:tx>
          <c:spPr>
            <a:ln w="34925" cap="rnd">
              <a:solidFill>
                <a:srgbClr val="FFC859"/>
              </a:solidFill>
              <a:round/>
            </a:ln>
            <a:effectLst/>
          </c:spPr>
          <c:marker>
            <c:symbol val="circle"/>
            <c:size val="5"/>
            <c:spPr>
              <a:solidFill>
                <a:srgbClr val="FFC859"/>
              </a:solidFill>
              <a:ln w="57150">
                <a:solidFill>
                  <a:srgbClr val="FFC859"/>
                </a:solidFill>
              </a:ln>
              <a:effectLst/>
            </c:spPr>
          </c:marker>
          <c:dPt>
            <c:idx val="7"/>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0-2708-42A5-9D36-5AD1CEC3413E}"/>
              </c:ext>
            </c:extLst>
          </c:dPt>
          <c:dPt>
            <c:idx val="8"/>
            <c:marker>
              <c:symbol val="circle"/>
              <c:size val="5"/>
              <c:spPr>
                <a:solidFill>
                  <a:sysClr val="window" lastClr="FFFFFF">
                    <a:lumMod val="85000"/>
                  </a:sysClr>
                </a:solidFill>
                <a:ln w="57150">
                  <a:solidFill>
                    <a:sysClr val="window" lastClr="FFFFFF">
                      <a:lumMod val="85000"/>
                    </a:sysClr>
                  </a:solidFill>
                </a:ln>
                <a:effectLst/>
              </c:spPr>
            </c:marker>
            <c:bubble3D val="0"/>
            <c:spPr>
              <a:ln w="34925" cap="rnd">
                <a:solidFill>
                  <a:sysClr val="window" lastClr="FFFFFF">
                    <a:lumMod val="85000"/>
                  </a:sysClr>
                </a:solidFill>
                <a:round/>
              </a:ln>
              <a:effectLst/>
            </c:spPr>
            <c:extLst>
              <c:ext xmlns:c16="http://schemas.microsoft.com/office/drawing/2014/chart" uri="{C3380CC4-5D6E-409C-BE32-E72D297353CC}">
                <c16:uniqueId val="{00000001-2708-42A5-9D36-5AD1CEC3413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Hoja1!$C$31:$C$39</c:f>
              <c:numCache>
                <c:formatCode>_-* #,##0_-;\-* #,##0_-;_-* "-"??_-;_-@_-</c:formatCode>
                <c:ptCount val="9"/>
                <c:pt idx="0">
                  <c:v>56331</c:v>
                </c:pt>
                <c:pt idx="1">
                  <c:v>71399</c:v>
                </c:pt>
                <c:pt idx="2">
                  <c:v>81601</c:v>
                </c:pt>
                <c:pt idx="3">
                  <c:v>94141</c:v>
                </c:pt>
                <c:pt idx="4">
                  <c:v>136493</c:v>
                </c:pt>
                <c:pt idx="5">
                  <c:v>176582</c:v>
                </c:pt>
                <c:pt idx="6">
                  <c:v>221517</c:v>
                </c:pt>
                <c:pt idx="7">
                  <c:v>267844</c:v>
                </c:pt>
                <c:pt idx="8">
                  <c:v>323429.49472234969</c:v>
                </c:pt>
              </c:numCache>
            </c:numRef>
          </c:val>
          <c:smooth val="0"/>
          <c:extLst>
            <c:ext xmlns:c16="http://schemas.microsoft.com/office/drawing/2014/chart" uri="{C3380CC4-5D6E-409C-BE32-E72D297353CC}">
              <c16:uniqueId val="{00000001-EE9C-42C1-B4F8-BEF2CCD79EAB}"/>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a:solidFill>
                <a:sysClr val="window" lastClr="FFFFFF">
                  <a:lumMod val="85000"/>
                </a:sysClr>
              </a:solidFill>
              <a:round/>
            </a:ln>
            <a:effectLst/>
          </c:spPr>
          <c:marker>
            <c:symbol val="circle"/>
            <c:size val="5"/>
            <c:spPr>
              <a:solidFill>
                <a:sysClr val="window" lastClr="FFFFFF">
                  <a:lumMod val="85000"/>
                </a:sysClr>
              </a:solidFill>
              <a:ln w="19050">
                <a:solidFill>
                  <a:sysClr val="window" lastClr="FFFFFF">
                    <a:lumMod val="8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Hoja3!$H$26:$H$33</c:f>
              <c:numCache>
                <c:formatCode>0%</c:formatCode>
                <c:ptCount val="8"/>
                <c:pt idx="0">
                  <c:v>0.26749036942358562</c:v>
                </c:pt>
                <c:pt idx="1">
                  <c:v>0.14288715528228688</c:v>
                </c:pt>
                <c:pt idx="2">
                  <c:v>0.15367458732123382</c:v>
                </c:pt>
                <c:pt idx="3">
                  <c:v>0.44987837392846902</c:v>
                </c:pt>
                <c:pt idx="4">
                  <c:v>0.29370736960869787</c:v>
                </c:pt>
                <c:pt idx="5">
                  <c:v>0.2544710106352856</c:v>
                </c:pt>
                <c:pt idx="6">
                  <c:v>0.20913519052713786</c:v>
                </c:pt>
                <c:pt idx="7">
                  <c:v>0.20752936307085351</c:v>
                </c:pt>
              </c:numCache>
            </c:numRef>
          </c:val>
          <c:smooth val="0"/>
          <c:extLst>
            <c:ext xmlns:c16="http://schemas.microsoft.com/office/drawing/2014/chart" uri="{C3380CC4-5D6E-409C-BE32-E72D297353CC}">
              <c16:uniqueId val="{00000000-209D-4EE1-8840-B89B72DA786D}"/>
            </c:ext>
          </c:extLst>
        </c:ser>
        <c:dLbls>
          <c:showLegendKey val="0"/>
          <c:showVal val="0"/>
          <c:showCatName val="0"/>
          <c:showSerName val="0"/>
          <c:showPercent val="0"/>
          <c:showBubbleSize val="0"/>
        </c:dLbls>
        <c:marker val="1"/>
        <c:smooth val="0"/>
        <c:axId val="1288133503"/>
        <c:axId val="1288132543"/>
      </c:lineChart>
      <c:catAx>
        <c:axId val="1288133503"/>
        <c:scaling>
          <c:orientation val="minMax"/>
        </c:scaling>
        <c:delete val="1"/>
        <c:axPos val="b"/>
        <c:majorTickMark val="none"/>
        <c:minorTickMark val="none"/>
        <c:tickLblPos val="nextTo"/>
        <c:crossAx val="1288132543"/>
        <c:crosses val="autoZero"/>
        <c:auto val="1"/>
        <c:lblAlgn val="ctr"/>
        <c:lblOffset val="100"/>
        <c:noMultiLvlLbl val="0"/>
      </c:catAx>
      <c:valAx>
        <c:axId val="1288132543"/>
        <c:scaling>
          <c:orientation val="minMax"/>
        </c:scaling>
        <c:delete val="1"/>
        <c:axPos val="l"/>
        <c:numFmt formatCode="0%" sourceLinked="1"/>
        <c:majorTickMark val="none"/>
        <c:minorTickMark val="none"/>
        <c:tickLblPos val="nextTo"/>
        <c:crossAx val="1288133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[Evolucion-salario-promedio-mensual-en-Sinaloadiferenciando-trabajadores-formales-e-informales.csv]Evolucion-salario-promedio-mens!TablaDinámica23</c:name>
    <c:fmtId val="6"/>
  </c:pivotSource>
  <c:chart>
    <c:autoTitleDeleted val="1"/>
    <c:pivotFmts>
      <c:pivotFmt>
        <c:idx val="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2"/>
          <c:order val="0"/>
          <c:tx>
            <c:strRef>
              <c:f>'Evolucion-salario-promedio-mens'!$Q$3:$Q$5</c:f>
              <c:strCache>
                <c:ptCount val="1"/>
                <c:pt idx="0">
                  <c:v>Sinaloa - Empleo Formal</c:v>
                </c:pt>
              </c:strCache>
            </c:strRef>
          </c:tx>
          <c:spPr>
            <a:ln w="34925" cap="rnd">
              <a:solidFill>
                <a:schemeClr val="tx2">
                  <a:lumMod val="40000"/>
                  <a:lumOff val="60000"/>
                </a:schemeClr>
              </a:solidFill>
              <a:round/>
            </a:ln>
            <a:effectLst/>
          </c:spPr>
          <c:marker>
            <c:symbol val="circle"/>
            <c:size val="5"/>
            <c:spPr>
              <a:solidFill>
                <a:schemeClr val="tx2">
                  <a:lumMod val="40000"/>
                  <a:lumOff val="60000"/>
                </a:schemeClr>
              </a:solidFill>
              <a:ln w="57150">
                <a:solidFill>
                  <a:schemeClr val="tx2">
                    <a:lumMod val="40000"/>
                    <a:lumOff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'Evolucion-salario-promedio-mens'!$Q$6:$Q$22</c:f>
              <c:numCache>
                <c:formatCode>_-"$"* #,##0_-;\-"$"* #,##0_-;_-"$"* "-"??_-;_-@_-</c:formatCode>
                <c:ptCount val="16"/>
                <c:pt idx="0">
                  <c:v>6582.2591826797479</c:v>
                </c:pt>
                <c:pt idx="1">
                  <c:v>6607.5393088806522</c:v>
                </c:pt>
                <c:pt idx="2">
                  <c:v>6373.4965174340068</c:v>
                </c:pt>
                <c:pt idx="3">
                  <c:v>6627.8440986423675</c:v>
                </c:pt>
                <c:pt idx="4">
                  <c:v>6387.6741498050869</c:v>
                </c:pt>
                <c:pt idx="5">
                  <c:v>7002.8236319952475</c:v>
                </c:pt>
                <c:pt idx="6">
                  <c:v>6057.4002983255978</c:v>
                </c:pt>
                <c:pt idx="7">
                  <c:v>6363.7812352299852</c:v>
                </c:pt>
                <c:pt idx="8">
                  <c:v>6640.5824112328473</c:v>
                </c:pt>
                <c:pt idx="9">
                  <c:v>6783.87073032635</c:v>
                </c:pt>
                <c:pt idx="10">
                  <c:v>7281.2213720584259</c:v>
                </c:pt>
                <c:pt idx="11">
                  <c:v>7694.6283087732427</c:v>
                </c:pt>
                <c:pt idx="12">
                  <c:v>8390.7248540190576</c:v>
                </c:pt>
                <c:pt idx="13">
                  <c:v>9499.7810572773305</c:v>
                </c:pt>
                <c:pt idx="14">
                  <c:v>9864.0561133448791</c:v>
                </c:pt>
                <c:pt idx="15">
                  <c:v>10144.5143311129</c:v>
                </c:pt>
              </c:numCache>
            </c:numRef>
          </c:val>
          <c:smooth val="0"/>
          <c:extLst>
            <c:ext xmlns:c16="http://schemas.microsoft.com/office/drawing/2014/chart" uri="{C3380CC4-5D6E-409C-BE32-E72D297353CC}">
              <c16:uniqueId val="{00000002-6BCD-4A05-901A-EF3E263FF67B}"/>
            </c:ext>
          </c:extLst>
        </c:ser>
        <c:dLbls>
          <c:showLegendKey val="0"/>
          <c:showVal val="0"/>
          <c:showCatName val="0"/>
          <c:showSerName val="0"/>
          <c:showPercent val="0"/>
          <c:showBubbleSize val="0"/>
        </c:dLbls>
        <c:marker val="1"/>
        <c:smooth val="0"/>
        <c:axId val="343330959"/>
        <c:axId val="343333839"/>
      </c:lineChart>
      <c:catAx>
        <c:axId val="3433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343333839"/>
        <c:crosses val="autoZero"/>
        <c:auto val="1"/>
        <c:lblAlgn val="ctr"/>
        <c:lblOffset val="100"/>
        <c:noMultiLvlLbl val="0"/>
      </c:catAx>
      <c:valAx>
        <c:axId val="343333839"/>
        <c:scaling>
          <c:orientation val="minMax"/>
          <c:min val="2000"/>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43330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Hoja1!$B$30</c:f>
              <c:strCache>
                <c:ptCount val="1"/>
                <c:pt idx="0">
                  <c:v>Viviendas necesarias</c:v>
                </c:pt>
              </c:strCache>
            </c:strRef>
          </c:tx>
          <c:spPr>
            <a:solidFill>
              <a:srgbClr val="1F497D">
                <a:lumMod val="40000"/>
                <a:lumOff val="60000"/>
              </a:srgbClr>
            </a:solidFill>
            <a:ln>
              <a:noFill/>
            </a:ln>
            <a:effectLst/>
          </c:spPr>
          <c:invertIfNegative val="0"/>
          <c:dLbls>
            <c:dLbl>
              <c:idx val="0"/>
              <c:layout>
                <c:manualLayout>
                  <c:x val="0"/>
                  <c:y val="-5.1190233387156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82-45EB-A1FD-3DC064F29C6E}"/>
                </c:ext>
              </c:extLst>
            </c:dLbl>
            <c:dLbl>
              <c:idx val="1"/>
              <c:layout>
                <c:manualLayout>
                  <c:x val="-4.2555117416262784E-17"/>
                  <c:y val="-4.35116983790834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82-45EB-A1FD-3DC064F29C6E}"/>
                </c:ext>
              </c:extLst>
            </c:dLbl>
            <c:dLbl>
              <c:idx val="2"/>
              <c:layout>
                <c:manualLayout>
                  <c:x val="0"/>
                  <c:y val="-5.630925672587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82-45EB-A1FD-3DC064F29C6E}"/>
                </c:ext>
              </c:extLst>
            </c:dLbl>
            <c:dLbl>
              <c:idx val="3"/>
              <c:layout>
                <c:manualLayout>
                  <c:x val="-8.5110234832525568E-17"/>
                  <c:y val="-4.6071210048441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82-45EB-A1FD-3DC064F29C6E}"/>
                </c:ext>
              </c:extLst>
            </c:dLbl>
            <c:dLbl>
              <c:idx val="4"/>
              <c:layout>
                <c:manualLayout>
                  <c:x val="-8.5110234832525568E-17"/>
                  <c:y val="8.19043734194511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82-45EB-A1FD-3DC064F29C6E}"/>
                </c:ext>
              </c:extLst>
            </c:dLbl>
            <c:dLbl>
              <c:idx val="5"/>
              <c:layout>
                <c:manualLayout>
                  <c:x val="1.1606075186347479E-3"/>
                  <c:y val="0.197082398540554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82-45EB-A1FD-3DC064F29C6E}"/>
                </c:ext>
              </c:extLst>
            </c:dLbl>
            <c:dLbl>
              <c:idx val="6"/>
              <c:layout>
                <c:manualLayout>
                  <c:x val="0"/>
                  <c:y val="0.156130211830828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82-45EB-A1FD-3DC064F29C6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Hoja1!$A$31:$A$37</c:f>
              <c:numCache>
                <c:formatCode>General</c:formatCode>
                <c:ptCount val="7"/>
                <c:pt idx="0">
                  <c:v>1990</c:v>
                </c:pt>
                <c:pt idx="1">
                  <c:v>1995</c:v>
                </c:pt>
                <c:pt idx="2">
                  <c:v>2000</c:v>
                </c:pt>
                <c:pt idx="3">
                  <c:v>2005</c:v>
                </c:pt>
                <c:pt idx="4">
                  <c:v>2010</c:v>
                </c:pt>
                <c:pt idx="5">
                  <c:v>2020</c:v>
                </c:pt>
                <c:pt idx="6">
                  <c:v>2025</c:v>
                </c:pt>
              </c:numCache>
            </c:numRef>
          </c:cat>
          <c:val>
            <c:numRef>
              <c:f>Hoja1!$B$31:$B$37</c:f>
              <c:numCache>
                <c:formatCode>#,##0</c:formatCode>
                <c:ptCount val="7"/>
                <c:pt idx="0">
                  <c:v>57109.782608695656</c:v>
                </c:pt>
                <c:pt idx="1">
                  <c:v>72097.142857142855</c:v>
                </c:pt>
                <c:pt idx="2">
                  <c:v>81997.25</c:v>
                </c:pt>
                <c:pt idx="3">
                  <c:v>95262.432432432426</c:v>
                </c:pt>
                <c:pt idx="4">
                  <c:v>105995.27777777778</c:v>
                </c:pt>
                <c:pt idx="5">
                  <c:v>133931.81818181818</c:v>
                </c:pt>
                <c:pt idx="6">
                  <c:v>162750.66666666666</c:v>
                </c:pt>
              </c:numCache>
            </c:numRef>
          </c:val>
          <c:extLst>
            <c:ext xmlns:c16="http://schemas.microsoft.com/office/drawing/2014/chart" uri="{C3380CC4-5D6E-409C-BE32-E72D297353CC}">
              <c16:uniqueId val="{00000000-A2E0-4B18-83F9-2367E5884699}"/>
            </c:ext>
          </c:extLst>
        </c:ser>
        <c:ser>
          <c:idx val="1"/>
          <c:order val="1"/>
          <c:tx>
            <c:strRef>
              <c:f>Hoja1!$C$30</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Hoja1!$A$31:$A$37</c:f>
              <c:numCache>
                <c:formatCode>General</c:formatCode>
                <c:ptCount val="7"/>
                <c:pt idx="0">
                  <c:v>1990</c:v>
                </c:pt>
                <c:pt idx="1">
                  <c:v>1995</c:v>
                </c:pt>
                <c:pt idx="2">
                  <c:v>2000</c:v>
                </c:pt>
                <c:pt idx="3">
                  <c:v>2005</c:v>
                </c:pt>
                <c:pt idx="4">
                  <c:v>2010</c:v>
                </c:pt>
                <c:pt idx="5">
                  <c:v>2020</c:v>
                </c:pt>
                <c:pt idx="6">
                  <c:v>2025</c:v>
                </c:pt>
              </c:numCache>
            </c:numRef>
          </c:cat>
          <c:val>
            <c:numRef>
              <c:f>Hoja1!$C$31:$C$37</c:f>
              <c:numCache>
                <c:formatCode>_-* #,##0_-;\-* #,##0_-;_-* "-"??_-;_-@_-</c:formatCode>
                <c:ptCount val="7"/>
                <c:pt idx="0">
                  <c:v>56331</c:v>
                </c:pt>
                <c:pt idx="1">
                  <c:v>71399</c:v>
                </c:pt>
                <c:pt idx="2">
                  <c:v>81601</c:v>
                </c:pt>
                <c:pt idx="3">
                  <c:v>94141</c:v>
                </c:pt>
                <c:pt idx="4">
                  <c:v>136493</c:v>
                </c:pt>
                <c:pt idx="5">
                  <c:v>176582</c:v>
                </c:pt>
                <c:pt idx="6">
                  <c:v>221517</c:v>
                </c:pt>
              </c:numCache>
            </c:numRef>
          </c:val>
          <c:extLst>
            <c:ext xmlns:c16="http://schemas.microsoft.com/office/drawing/2014/chart" uri="{C3380CC4-5D6E-409C-BE32-E72D297353CC}">
              <c16:uniqueId val="{00000001-A2E0-4B18-83F9-2367E5884699}"/>
            </c:ext>
          </c:extLst>
        </c:ser>
        <c:dLbls>
          <c:showLegendKey val="0"/>
          <c:showVal val="0"/>
          <c:showCatName val="0"/>
          <c:showSerName val="0"/>
          <c:showPercent val="0"/>
          <c:showBubbleSize val="0"/>
        </c:dLbls>
        <c:gapWidth val="219"/>
        <c:axId val="338715935"/>
        <c:axId val="338719295"/>
      </c:bar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Hoja1!$B$30</c:f>
              <c:strCache>
                <c:ptCount val="1"/>
                <c:pt idx="0">
                  <c:v>Viviendas necesarias</c:v>
                </c:pt>
              </c:strCache>
            </c:strRef>
          </c:tx>
          <c:spPr>
            <a:solidFill>
              <a:srgbClr val="1F497D">
                <a:lumMod val="40000"/>
                <a:lumOff val="60000"/>
              </a:srgbClr>
            </a:solidFill>
            <a:ln>
              <a:noFill/>
            </a:ln>
            <a:effectLst/>
          </c:spPr>
          <c:invertIfNegative val="0"/>
          <c:dLbls>
            <c:dLbl>
              <c:idx val="0"/>
              <c:layout>
                <c:manualLayout>
                  <c:x val="0"/>
                  <c:y val="-5.1190233387156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82-45EB-A1FD-3DC064F29C6E}"/>
                </c:ext>
              </c:extLst>
            </c:dLbl>
            <c:dLbl>
              <c:idx val="1"/>
              <c:layout>
                <c:manualLayout>
                  <c:x val="-4.2555117416262784E-17"/>
                  <c:y val="-4.35116983790834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82-45EB-A1FD-3DC064F29C6E}"/>
                </c:ext>
              </c:extLst>
            </c:dLbl>
            <c:dLbl>
              <c:idx val="2"/>
              <c:layout>
                <c:manualLayout>
                  <c:x val="0"/>
                  <c:y val="-5.630925672587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82-45EB-A1FD-3DC064F29C6E}"/>
                </c:ext>
              </c:extLst>
            </c:dLbl>
            <c:dLbl>
              <c:idx val="3"/>
              <c:layout>
                <c:manualLayout>
                  <c:x val="-8.5110234832525568E-17"/>
                  <c:y val="-4.6071210048441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82-45EB-A1FD-3DC064F29C6E}"/>
                </c:ext>
              </c:extLst>
            </c:dLbl>
            <c:dLbl>
              <c:idx val="4"/>
              <c:layout>
                <c:manualLayout>
                  <c:x val="-1.1606075186348331E-3"/>
                  <c:y val="0.171487281846975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82-45EB-A1FD-3DC064F29C6E}"/>
                </c:ext>
              </c:extLst>
            </c:dLbl>
            <c:dLbl>
              <c:idx val="5"/>
              <c:layout>
                <c:manualLayout>
                  <c:x val="1.1606075186347479E-3"/>
                  <c:y val="0.197082398540554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82-45EB-A1FD-3DC064F29C6E}"/>
                </c:ext>
              </c:extLst>
            </c:dLbl>
            <c:dLbl>
              <c:idx val="6"/>
              <c:layout>
                <c:manualLayout>
                  <c:x val="0"/>
                  <c:y val="0.156130211830828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82-45EB-A1FD-3DC064F29C6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Hoja1!$A$31:$A$37</c:f>
              <c:numCache>
                <c:formatCode>General</c:formatCode>
                <c:ptCount val="7"/>
                <c:pt idx="0">
                  <c:v>1990</c:v>
                </c:pt>
                <c:pt idx="1">
                  <c:v>1995</c:v>
                </c:pt>
                <c:pt idx="2">
                  <c:v>2000</c:v>
                </c:pt>
                <c:pt idx="3">
                  <c:v>2005</c:v>
                </c:pt>
                <c:pt idx="4">
                  <c:v>2010</c:v>
                </c:pt>
                <c:pt idx="5">
                  <c:v>2020</c:v>
                </c:pt>
                <c:pt idx="6">
                  <c:v>2025</c:v>
                </c:pt>
              </c:numCache>
            </c:numRef>
          </c:cat>
          <c:val>
            <c:numRef>
              <c:f>Hoja1!$B$31:$B$37</c:f>
              <c:numCache>
                <c:formatCode>#,##0</c:formatCode>
                <c:ptCount val="7"/>
                <c:pt idx="0">
                  <c:v>57109.782608695656</c:v>
                </c:pt>
                <c:pt idx="1">
                  <c:v>72097.142857142855</c:v>
                </c:pt>
                <c:pt idx="2">
                  <c:v>81997.25</c:v>
                </c:pt>
                <c:pt idx="3">
                  <c:v>95262.432432432426</c:v>
                </c:pt>
                <c:pt idx="4">
                  <c:v>105995.27777777778</c:v>
                </c:pt>
                <c:pt idx="5">
                  <c:v>133931.81818181818</c:v>
                </c:pt>
                <c:pt idx="6">
                  <c:v>162750.66666666666</c:v>
                </c:pt>
              </c:numCache>
            </c:numRef>
          </c:val>
          <c:extLst>
            <c:ext xmlns:c16="http://schemas.microsoft.com/office/drawing/2014/chart" uri="{C3380CC4-5D6E-409C-BE32-E72D297353CC}">
              <c16:uniqueId val="{00000000-A2E0-4B18-83F9-2367E5884699}"/>
            </c:ext>
          </c:extLst>
        </c:ser>
        <c:ser>
          <c:idx val="1"/>
          <c:order val="1"/>
          <c:tx>
            <c:strRef>
              <c:f>Hoja1!$C$30</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Hoja1!$A$31:$A$37</c:f>
              <c:numCache>
                <c:formatCode>General</c:formatCode>
                <c:ptCount val="7"/>
                <c:pt idx="0">
                  <c:v>1990</c:v>
                </c:pt>
                <c:pt idx="1">
                  <c:v>1995</c:v>
                </c:pt>
                <c:pt idx="2">
                  <c:v>2000</c:v>
                </c:pt>
                <c:pt idx="3">
                  <c:v>2005</c:v>
                </c:pt>
                <c:pt idx="4">
                  <c:v>2010</c:v>
                </c:pt>
                <c:pt idx="5">
                  <c:v>2020</c:v>
                </c:pt>
                <c:pt idx="6">
                  <c:v>2025</c:v>
                </c:pt>
              </c:numCache>
            </c:numRef>
          </c:cat>
          <c:val>
            <c:numRef>
              <c:f>Hoja1!$C$31:$C$37</c:f>
              <c:numCache>
                <c:formatCode>_-* #,##0_-;\-* #,##0_-;_-* "-"??_-;_-@_-</c:formatCode>
                <c:ptCount val="7"/>
                <c:pt idx="0">
                  <c:v>56331</c:v>
                </c:pt>
                <c:pt idx="1">
                  <c:v>71399</c:v>
                </c:pt>
                <c:pt idx="2">
                  <c:v>81601</c:v>
                </c:pt>
                <c:pt idx="3">
                  <c:v>94141</c:v>
                </c:pt>
                <c:pt idx="4">
                  <c:v>136493</c:v>
                </c:pt>
                <c:pt idx="5">
                  <c:v>176582</c:v>
                </c:pt>
                <c:pt idx="6">
                  <c:v>221517</c:v>
                </c:pt>
              </c:numCache>
            </c:numRef>
          </c:val>
          <c:extLst>
            <c:ext xmlns:c16="http://schemas.microsoft.com/office/drawing/2014/chart" uri="{C3380CC4-5D6E-409C-BE32-E72D297353CC}">
              <c16:uniqueId val="{00000001-A2E0-4B18-83F9-2367E5884699}"/>
            </c:ext>
          </c:extLst>
        </c:ser>
        <c:dLbls>
          <c:showLegendKey val="0"/>
          <c:showVal val="0"/>
          <c:showCatName val="0"/>
          <c:showSerName val="0"/>
          <c:showPercent val="0"/>
          <c:showBubbleSize val="0"/>
        </c:dLbls>
        <c:gapWidth val="219"/>
        <c:axId val="338715935"/>
        <c:axId val="338719295"/>
      </c:bar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Hoja1!$C$30</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Hoja1!$A$37:$A$39</c:f>
              <c:numCache>
                <c:formatCode>General</c:formatCode>
                <c:ptCount val="3"/>
                <c:pt idx="0">
                  <c:v>2025</c:v>
                </c:pt>
                <c:pt idx="1">
                  <c:v>2030</c:v>
                </c:pt>
                <c:pt idx="2">
                  <c:v>2035</c:v>
                </c:pt>
              </c:numCache>
            </c:numRef>
          </c:cat>
          <c:val>
            <c:numRef>
              <c:f>Hoja1!$C$37:$C$39</c:f>
              <c:numCache>
                <c:formatCode>_-* #,##0_-;\-* #,##0_-;_-* "-"??_-;_-@_-</c:formatCode>
                <c:ptCount val="3"/>
                <c:pt idx="0">
                  <c:v>221517</c:v>
                </c:pt>
                <c:pt idx="1">
                  <c:v>267844</c:v>
                </c:pt>
                <c:pt idx="2">
                  <c:v>323429.49472234969</c:v>
                </c:pt>
              </c:numCache>
            </c:numRef>
          </c:val>
          <c:extLst>
            <c:ext xmlns:c16="http://schemas.microsoft.com/office/drawing/2014/chart" uri="{C3380CC4-5D6E-409C-BE32-E72D297353CC}">
              <c16:uniqueId val="{00000001-A2E0-4B18-83F9-2367E5884699}"/>
            </c:ext>
          </c:extLst>
        </c:ser>
        <c:dLbls>
          <c:showLegendKey val="0"/>
          <c:showVal val="0"/>
          <c:showCatName val="0"/>
          <c:showSerName val="0"/>
          <c:showPercent val="0"/>
          <c:showBubbleSize val="0"/>
        </c:dLbls>
        <c:gapWidth val="237"/>
        <c:axId val="338715935"/>
        <c:axId val="338719295"/>
      </c:barChart>
      <c:barChart>
        <c:barDir val="col"/>
        <c:grouping val="stacked"/>
        <c:varyColors val="0"/>
        <c:ser>
          <c:idx val="0"/>
          <c:order val="0"/>
          <c:tx>
            <c:strRef>
              <c:f>Hoja1!$B$30</c:f>
              <c:strCache>
                <c:ptCount val="1"/>
                <c:pt idx="0">
                  <c:v>Viviendas necesarias</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Hoja1!$A$37:$A$39</c:f>
              <c:numCache>
                <c:formatCode>General</c:formatCode>
                <c:ptCount val="3"/>
                <c:pt idx="0">
                  <c:v>2025</c:v>
                </c:pt>
                <c:pt idx="1">
                  <c:v>2030</c:v>
                </c:pt>
                <c:pt idx="2">
                  <c:v>2035</c:v>
                </c:pt>
              </c:numCache>
            </c:numRef>
          </c:cat>
          <c:val>
            <c:numRef>
              <c:f>Hoja1!$B$37:$B$39</c:f>
              <c:numCache>
                <c:formatCode>#,##0</c:formatCode>
                <c:ptCount val="3"/>
                <c:pt idx="0">
                  <c:v>162750.66666666666</c:v>
                </c:pt>
                <c:pt idx="1">
                  <c:v>189534.28571428574</c:v>
                </c:pt>
                <c:pt idx="2">
                  <c:v>213640.74074074073</c:v>
                </c:pt>
              </c:numCache>
            </c:numRef>
          </c:val>
          <c:extLst>
            <c:ext xmlns:c16="http://schemas.microsoft.com/office/drawing/2014/chart" uri="{C3380CC4-5D6E-409C-BE32-E72D297353CC}">
              <c16:uniqueId val="{00000000-A2E0-4B18-83F9-2367E5884699}"/>
            </c:ext>
          </c:extLst>
        </c:ser>
        <c:ser>
          <c:idx val="2"/>
          <c:order val="2"/>
          <c:tx>
            <c:strRef>
              <c:f>Hoja1!$D$30</c:f>
              <c:strCache>
                <c:ptCount val="1"/>
              </c:strCache>
            </c:strRef>
          </c:tx>
          <c:spPr>
            <a:solidFill>
              <a:srgbClr val="9BBB59">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Hoja1!$A$37:$A$39</c:f>
              <c:numCache>
                <c:formatCode>General</c:formatCode>
                <c:ptCount val="3"/>
                <c:pt idx="0">
                  <c:v>2025</c:v>
                </c:pt>
                <c:pt idx="1">
                  <c:v>2030</c:v>
                </c:pt>
                <c:pt idx="2">
                  <c:v>2035</c:v>
                </c:pt>
              </c:numCache>
            </c:numRef>
          </c:cat>
          <c:val>
            <c:numRef>
              <c:f>Hoja1!$D$37:$D$39</c:f>
              <c:numCache>
                <c:formatCode>_-* #,##0_-;\-* #,##0_-;_-* "-"??_-;_-@_-</c:formatCode>
                <c:ptCount val="3"/>
                <c:pt idx="0">
                  <c:v>58766.333333333343</c:v>
                </c:pt>
                <c:pt idx="1">
                  <c:v>78309.714285714261</c:v>
                </c:pt>
                <c:pt idx="2">
                  <c:v>109788.75398160896</c:v>
                </c:pt>
              </c:numCache>
            </c:numRef>
          </c:val>
          <c:extLst>
            <c:ext xmlns:c16="http://schemas.microsoft.com/office/drawing/2014/chart" uri="{C3380CC4-5D6E-409C-BE32-E72D297353CC}">
              <c16:uniqueId val="{0000000B-A2E0-4B18-83F9-2367E5884699}"/>
            </c:ext>
          </c:extLst>
        </c:ser>
        <c:dLbls>
          <c:showLegendKey val="0"/>
          <c:showVal val="0"/>
          <c:showCatName val="0"/>
          <c:showSerName val="0"/>
          <c:showPercent val="0"/>
          <c:showBubbleSize val="0"/>
        </c:dLbls>
        <c:gapWidth val="30"/>
        <c:overlap val="-100"/>
        <c:axId val="1234151632"/>
        <c:axId val="1234146352"/>
      </c:bar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valAx>
        <c:axId val="1234146352"/>
        <c:scaling>
          <c:orientation val="minMax"/>
          <c:max val="400000"/>
        </c:scaling>
        <c:delete val="1"/>
        <c:axPos val="r"/>
        <c:numFmt formatCode="#,##0" sourceLinked="1"/>
        <c:majorTickMark val="out"/>
        <c:minorTickMark val="none"/>
        <c:tickLblPos val="nextTo"/>
        <c:crossAx val="1234151632"/>
        <c:crosses val="max"/>
        <c:crossBetween val="between"/>
      </c:valAx>
      <c:catAx>
        <c:axId val="1234151632"/>
        <c:scaling>
          <c:orientation val="minMax"/>
        </c:scaling>
        <c:delete val="1"/>
        <c:axPos val="b"/>
        <c:numFmt formatCode="General" sourceLinked="1"/>
        <c:majorTickMark val="out"/>
        <c:minorTickMark val="none"/>
        <c:tickLblPos val="nextTo"/>
        <c:crossAx val="12341463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a:solidFill>
                <a:sysClr val="window" lastClr="FFFFFF">
                  <a:lumMod val="75000"/>
                </a:sysClr>
              </a:solidFill>
              <a:round/>
            </a:ln>
            <a:effectLst/>
          </c:spPr>
          <c:marker>
            <c:symbol val="circle"/>
            <c:size val="5"/>
            <c:spPr>
              <a:solidFill>
                <a:sysClr val="window" lastClr="FFFFFF">
                  <a:lumMod val="75000"/>
                </a:sysClr>
              </a:solidFill>
              <a:ln w="19050">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Hoja3!$B$43:$B$50</c:f>
              <c:numCache>
                <c:formatCode>0%</c:formatCode>
                <c:ptCount val="8"/>
                <c:pt idx="0">
                  <c:v>-0.10354590697378323</c:v>
                </c:pt>
                <c:pt idx="1">
                  <c:v>-0.432422754245957</c:v>
                </c:pt>
                <c:pt idx="2">
                  <c:v>1.8301133941512331</c:v>
                </c:pt>
                <c:pt idx="3">
                  <c:v>-28.195327458179172</c:v>
                </c:pt>
                <c:pt idx="4">
                  <c:v>-0.39847105654023873</c:v>
                </c:pt>
                <c:pt idx="5">
                  <c:v>-0.37786829570515884</c:v>
                </c:pt>
                <c:pt idx="6">
                  <c:v>-0.3325608361768515</c:v>
                </c:pt>
                <c:pt idx="7">
                  <c:v>-0.40198128652395421</c:v>
                </c:pt>
              </c:numCache>
            </c:numRef>
          </c:val>
          <c:smooth val="0"/>
          <c:extLst>
            <c:ext xmlns:c16="http://schemas.microsoft.com/office/drawing/2014/chart" uri="{C3380CC4-5D6E-409C-BE32-E72D297353CC}">
              <c16:uniqueId val="{00000000-E34E-4963-97BC-DBCA404B525A}"/>
            </c:ext>
          </c:extLst>
        </c:ser>
        <c:dLbls>
          <c:showLegendKey val="0"/>
          <c:showVal val="0"/>
          <c:showCatName val="0"/>
          <c:showSerName val="0"/>
          <c:showPercent val="0"/>
          <c:showBubbleSize val="0"/>
        </c:dLbls>
        <c:marker val="1"/>
        <c:smooth val="0"/>
        <c:axId val="958604751"/>
        <c:axId val="950611135"/>
      </c:lineChart>
      <c:catAx>
        <c:axId val="958604751"/>
        <c:scaling>
          <c:orientation val="minMax"/>
        </c:scaling>
        <c:delete val="1"/>
        <c:axPos val="b"/>
        <c:majorTickMark val="none"/>
        <c:minorTickMark val="none"/>
        <c:tickLblPos val="nextTo"/>
        <c:crossAx val="950611135"/>
        <c:crosses val="autoZero"/>
        <c:auto val="1"/>
        <c:lblAlgn val="ctr"/>
        <c:lblOffset val="100"/>
        <c:noMultiLvlLbl val="0"/>
      </c:catAx>
      <c:valAx>
        <c:axId val="950611135"/>
        <c:scaling>
          <c:orientation val="minMax"/>
          <c:max val="2"/>
          <c:min val="-1"/>
        </c:scaling>
        <c:delete val="1"/>
        <c:axPos val="l"/>
        <c:numFmt formatCode="0%" sourceLinked="1"/>
        <c:majorTickMark val="out"/>
        <c:minorTickMark val="none"/>
        <c:tickLblPos val="nextTo"/>
        <c:crossAx val="958604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Hoja1!$D$30</c:f>
              <c:strCache>
                <c:ptCount val="1"/>
              </c:strCache>
            </c:strRef>
          </c:tx>
          <c:spPr>
            <a:ln w="34925" cap="rnd">
              <a:solidFill>
                <a:srgbClr val="F2CFEE"/>
              </a:solidFill>
              <a:round/>
            </a:ln>
            <a:effectLst/>
          </c:spPr>
          <c:marker>
            <c:symbol val="circle"/>
            <c:size val="5"/>
            <c:spPr>
              <a:solidFill>
                <a:srgbClr val="A02B93">
                  <a:lumMod val="20000"/>
                  <a:lumOff val="80000"/>
                </a:srgbClr>
              </a:solidFill>
              <a:ln w="57150">
                <a:solidFill>
                  <a:srgbClr val="A02B93">
                    <a:lumMod val="20000"/>
                    <a:lumOff val="8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Hoja1!$D$31:$D$39</c:f>
              <c:numCache>
                <c:formatCode>_-* #,##0_-;\-* #,##0_-;_-* "-"??_-;_-@_-</c:formatCode>
                <c:ptCount val="9"/>
                <c:pt idx="0">
                  <c:v>778.78260869565565</c:v>
                </c:pt>
                <c:pt idx="1">
                  <c:v>698.14285714285506</c:v>
                </c:pt>
                <c:pt idx="2">
                  <c:v>396.25</c:v>
                </c:pt>
                <c:pt idx="3">
                  <c:v>1121.4324324324261</c:v>
                </c:pt>
                <c:pt idx="4">
                  <c:v>-30497.722222222219</c:v>
                </c:pt>
                <c:pt idx="5">
                  <c:v>-42650.181818181823</c:v>
                </c:pt>
                <c:pt idx="6">
                  <c:v>-58766.333333333343</c:v>
                </c:pt>
                <c:pt idx="7">
                  <c:v>-78309.714285714261</c:v>
                </c:pt>
                <c:pt idx="8">
                  <c:v>-109788.75398160896</c:v>
                </c:pt>
              </c:numCache>
            </c:numRef>
          </c:val>
          <c:smooth val="0"/>
          <c:extLst>
            <c:ext xmlns:c16="http://schemas.microsoft.com/office/drawing/2014/chart" uri="{C3380CC4-5D6E-409C-BE32-E72D297353CC}">
              <c16:uniqueId val="{00000002-7101-48C6-9703-F01B21082521}"/>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max val="1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majorUnit val="5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Hoja5!$B$13</c:f>
              <c:strCache>
                <c:ptCount val="1"/>
                <c:pt idx="0">
                  <c:v>2025</c:v>
                </c:pt>
              </c:strCache>
            </c:strRef>
          </c:tx>
          <c:spPr>
            <a:solidFill>
              <a:srgbClr val="FFDA82"/>
            </a:solidFill>
            <a:ln>
              <a:noFill/>
            </a:ln>
            <a:effectLst/>
          </c:spPr>
          <c:invertIfNegative val="0"/>
          <c:dLbls>
            <c:dLbl>
              <c:idx val="1"/>
              <c:layout>
                <c:manualLayout>
                  <c:x val="0"/>
                  <c:y val="-5.649660691552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Hoja5!$B$14:$B$18</c:f>
              <c:numCache>
                <c:formatCode>_-* #,##0_-;\-* #,##0_-;_-* "-"??_-;_-@_-</c:formatCode>
                <c:ptCount val="5"/>
                <c:pt idx="0">
                  <c:v>-10201.655108965017</c:v>
                </c:pt>
                <c:pt idx="1">
                  <c:v>-12406.653129399176</c:v>
                </c:pt>
                <c:pt idx="2">
                  <c:v>-11721.808443968941</c:v>
                </c:pt>
                <c:pt idx="3">
                  <c:v>-14473.169969705508</c:v>
                </c:pt>
                <c:pt idx="4">
                  <c:v>-9963.0466812946233</c:v>
                </c:pt>
              </c:numCache>
            </c:numRef>
          </c:val>
          <c:extLst>
            <c:ext xmlns:c16="http://schemas.microsoft.com/office/drawing/2014/chart" uri="{C3380CC4-5D6E-409C-BE32-E72D297353CC}">
              <c16:uniqueId val="{00000000-29EA-46F0-AF2A-E7E140A2DD41}"/>
            </c:ext>
          </c:extLst>
        </c:ser>
        <c:ser>
          <c:idx val="1"/>
          <c:order val="1"/>
          <c:tx>
            <c:strRef>
              <c:f>Hoja5!$C$13</c:f>
              <c:strCache>
                <c:ptCount val="1"/>
                <c:pt idx="0">
                  <c:v>2030</c:v>
                </c:pt>
              </c:strCache>
            </c:strRef>
          </c:tx>
          <c:spPr>
            <a:solidFill>
              <a:srgbClr val="FFC000"/>
            </a:solidFill>
            <a:ln>
              <a:noFill/>
            </a:ln>
            <a:effectLst/>
          </c:spPr>
          <c:invertIfNegative val="0"/>
          <c:dLbls>
            <c:dLbl>
              <c:idx val="1"/>
              <c:layout>
                <c:manualLayout>
                  <c:x val="0"/>
                  <c:y val="-3.438923899205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EA-46F0-AF2A-E7E140A2DD41}"/>
                </c:ext>
              </c:extLst>
            </c:dLbl>
            <c:dLbl>
              <c:idx val="3"/>
              <c:layout>
                <c:manualLayout>
                  <c:x val="0"/>
                  <c:y val="-1.719461949602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Hoja5!$C$14:$C$18</c:f>
              <c:numCache>
                <c:formatCode>_-* #,##0_-;\-* #,##0_-;_-* "-"??_-;_-@_-</c:formatCode>
                <c:ptCount val="5"/>
                <c:pt idx="0">
                  <c:v>-7418.9314285714354</c:v>
                </c:pt>
                <c:pt idx="1">
                  <c:v>-18113.060273243849</c:v>
                </c:pt>
                <c:pt idx="2">
                  <c:v>-20368.743936009545</c:v>
                </c:pt>
                <c:pt idx="3">
                  <c:v>-18600.68051241092</c:v>
                </c:pt>
                <c:pt idx="4">
                  <c:v>-13809.298135478544</c:v>
                </c:pt>
              </c:numCache>
            </c:numRef>
          </c:val>
          <c:extLst>
            <c:ext xmlns:c16="http://schemas.microsoft.com/office/drawing/2014/chart" uri="{C3380CC4-5D6E-409C-BE32-E72D297353CC}">
              <c16:uniqueId val="{00000001-29EA-46F0-AF2A-E7E140A2DD41}"/>
            </c:ext>
          </c:extLst>
        </c:ser>
        <c:ser>
          <c:idx val="2"/>
          <c:order val="2"/>
          <c:tx>
            <c:strRef>
              <c:f>Hoja5!$D$13</c:f>
              <c:strCache>
                <c:ptCount val="1"/>
                <c:pt idx="0">
                  <c:v>2035</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Hoja5!$D$14:$D$18</c:f>
              <c:numCache>
                <c:formatCode>_-* #,##0_-;\-* #,##0_-;_-* "-"??_-;_-@_-</c:formatCode>
                <c:ptCount val="5"/>
                <c:pt idx="0">
                  <c:v>-2851.6891238626995</c:v>
                </c:pt>
                <c:pt idx="1">
                  <c:v>-24428.958214054655</c:v>
                </c:pt>
                <c:pt idx="2">
                  <c:v>-33174.135805023347</c:v>
                </c:pt>
                <c:pt idx="3">
                  <c:v>-27538.399713062277</c:v>
                </c:pt>
                <c:pt idx="4">
                  <c:v>-21795.076403256397</c:v>
                </c:pt>
              </c:numCache>
            </c:numRef>
          </c:val>
          <c:extLst>
            <c:ext xmlns:c16="http://schemas.microsoft.com/office/drawing/2014/chart" uri="{C3380CC4-5D6E-409C-BE32-E72D297353CC}">
              <c16:uniqueId val="{00000002-29EA-46F0-AF2A-E7E140A2DD41}"/>
            </c:ext>
          </c:extLst>
        </c:ser>
        <c:dLbls>
          <c:showLegendKey val="0"/>
          <c:showVal val="0"/>
          <c:showCatName val="0"/>
          <c:showSerName val="0"/>
          <c:showPercent val="0"/>
          <c:showBubbleSize val="0"/>
        </c:dLbls>
        <c:gapWidth val="219"/>
        <c:overlap val="-27"/>
        <c:axId val="747936927"/>
        <c:axId val="1451265648"/>
      </c:barChart>
      <c:catAx>
        <c:axId val="747936927"/>
        <c:scaling>
          <c:orientation val="minMax"/>
        </c:scaling>
        <c:delete val="1"/>
        <c:axPos val="t"/>
        <c:numFmt formatCode="General" sourceLinked="1"/>
        <c:majorTickMark val="none"/>
        <c:minorTickMark val="none"/>
        <c:tickLblPos val="nextTo"/>
        <c:crossAx val="1451265648"/>
        <c:crosses val="autoZero"/>
        <c:auto val="1"/>
        <c:lblAlgn val="ctr"/>
        <c:lblOffset val="100"/>
        <c:noMultiLvlLbl val="0"/>
      </c:catAx>
      <c:valAx>
        <c:axId val="1451265648"/>
        <c:scaling>
          <c:orientation val="maxMin"/>
        </c:scaling>
        <c:delete val="1"/>
        <c:axPos val="l"/>
        <c:numFmt formatCode="_-* #,##0_-;\-* #,##0_-;_-* &quot;-&quot;??_-;_-@_-" sourceLinked="1"/>
        <c:majorTickMark val="out"/>
        <c:minorTickMark val="none"/>
        <c:tickLblPos val="nextTo"/>
        <c:crossAx val="747936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Hoja5!$B$13</c:f>
              <c:strCache>
                <c:ptCount val="1"/>
                <c:pt idx="0">
                  <c:v>2025</c:v>
                </c:pt>
              </c:strCache>
            </c:strRef>
          </c:tx>
          <c:spPr>
            <a:solidFill>
              <a:srgbClr val="FFDA82"/>
            </a:solidFill>
            <a:ln>
              <a:noFill/>
            </a:ln>
            <a:effectLst/>
          </c:spPr>
          <c:invertIfNegative val="0"/>
          <c:dLbls>
            <c:dLbl>
              <c:idx val="1"/>
              <c:layout>
                <c:manualLayout>
                  <c:x val="0"/>
                  <c:y val="-5.649660691552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Hoja5!$B$14:$B$18</c:f>
              <c:numCache>
                <c:formatCode>_-* #,##0_-;\-* #,##0_-;_-* "-"??_-;_-@_-</c:formatCode>
                <c:ptCount val="5"/>
                <c:pt idx="0">
                  <c:v>-10201.655108965017</c:v>
                </c:pt>
                <c:pt idx="1">
                  <c:v>-12406.653129399176</c:v>
                </c:pt>
                <c:pt idx="2">
                  <c:v>-11721.808443968941</c:v>
                </c:pt>
                <c:pt idx="3">
                  <c:v>-14473.169969705508</c:v>
                </c:pt>
                <c:pt idx="4">
                  <c:v>-9963.0466812946233</c:v>
                </c:pt>
              </c:numCache>
            </c:numRef>
          </c:val>
          <c:extLst>
            <c:ext xmlns:c16="http://schemas.microsoft.com/office/drawing/2014/chart" uri="{C3380CC4-5D6E-409C-BE32-E72D297353CC}">
              <c16:uniqueId val="{00000000-29EA-46F0-AF2A-E7E140A2DD41}"/>
            </c:ext>
          </c:extLst>
        </c:ser>
        <c:ser>
          <c:idx val="1"/>
          <c:order val="1"/>
          <c:tx>
            <c:strRef>
              <c:f>Hoja5!$C$13</c:f>
              <c:strCache>
                <c:ptCount val="1"/>
                <c:pt idx="0">
                  <c:v>2030</c:v>
                </c:pt>
              </c:strCache>
            </c:strRef>
          </c:tx>
          <c:spPr>
            <a:solidFill>
              <a:srgbClr val="FFC000"/>
            </a:solidFill>
            <a:ln>
              <a:noFill/>
            </a:ln>
            <a:effectLst/>
          </c:spPr>
          <c:invertIfNegative val="0"/>
          <c:dLbls>
            <c:dLbl>
              <c:idx val="1"/>
              <c:layout>
                <c:manualLayout>
                  <c:x val="0"/>
                  <c:y val="-3.438923899205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EA-46F0-AF2A-E7E140A2DD41}"/>
                </c:ext>
              </c:extLst>
            </c:dLbl>
            <c:dLbl>
              <c:idx val="3"/>
              <c:layout>
                <c:manualLayout>
                  <c:x val="0"/>
                  <c:y val="-1.7194619496029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EA-46F0-AF2A-E7E140A2DD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Hoja5!$C$14:$C$18</c:f>
              <c:numCache>
                <c:formatCode>_-* #,##0_-;\-* #,##0_-;_-* "-"??_-;_-@_-</c:formatCode>
                <c:ptCount val="5"/>
                <c:pt idx="0">
                  <c:v>-7418.9314285714354</c:v>
                </c:pt>
                <c:pt idx="1">
                  <c:v>-18113.060273243849</c:v>
                </c:pt>
                <c:pt idx="2">
                  <c:v>-20368.743936009545</c:v>
                </c:pt>
                <c:pt idx="3">
                  <c:v>-18600.68051241092</c:v>
                </c:pt>
                <c:pt idx="4">
                  <c:v>-13809.298135478544</c:v>
                </c:pt>
              </c:numCache>
            </c:numRef>
          </c:val>
          <c:extLst>
            <c:ext xmlns:c16="http://schemas.microsoft.com/office/drawing/2014/chart" uri="{C3380CC4-5D6E-409C-BE32-E72D297353CC}">
              <c16:uniqueId val="{00000001-29EA-46F0-AF2A-E7E140A2DD41}"/>
            </c:ext>
          </c:extLst>
        </c:ser>
        <c:ser>
          <c:idx val="2"/>
          <c:order val="2"/>
          <c:tx>
            <c:strRef>
              <c:f>Hoja5!$D$13</c:f>
              <c:strCache>
                <c:ptCount val="1"/>
                <c:pt idx="0">
                  <c:v>2035</c:v>
                </c:pt>
              </c:strCache>
            </c:strRef>
          </c:tx>
          <c:spPr>
            <a:solidFill>
              <a:srgbClr val="FFB4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Hoja5!$A$14:$A$18</c:f>
              <c:strCache>
                <c:ptCount val="5"/>
                <c:pt idx="0">
                  <c:v>Interes social </c:v>
                </c:pt>
                <c:pt idx="1">
                  <c:v>Economica</c:v>
                </c:pt>
                <c:pt idx="2">
                  <c:v>Media </c:v>
                </c:pt>
                <c:pt idx="3">
                  <c:v>Media Alta </c:v>
                </c:pt>
                <c:pt idx="4">
                  <c:v>Alta</c:v>
                </c:pt>
              </c:strCache>
            </c:strRef>
          </c:cat>
          <c:val>
            <c:numRef>
              <c:f>Hoja5!$D$14:$D$18</c:f>
              <c:numCache>
                <c:formatCode>_-* #,##0_-;\-* #,##0_-;_-* "-"??_-;_-@_-</c:formatCode>
                <c:ptCount val="5"/>
                <c:pt idx="0">
                  <c:v>-2851.6891238626995</c:v>
                </c:pt>
                <c:pt idx="1">
                  <c:v>-24428.958214054655</c:v>
                </c:pt>
                <c:pt idx="2">
                  <c:v>-33174.135805023347</c:v>
                </c:pt>
                <c:pt idx="3">
                  <c:v>-27538.399713062277</c:v>
                </c:pt>
                <c:pt idx="4">
                  <c:v>-21795.076403256397</c:v>
                </c:pt>
              </c:numCache>
            </c:numRef>
          </c:val>
          <c:extLst>
            <c:ext xmlns:c16="http://schemas.microsoft.com/office/drawing/2014/chart" uri="{C3380CC4-5D6E-409C-BE32-E72D297353CC}">
              <c16:uniqueId val="{00000002-29EA-46F0-AF2A-E7E140A2DD41}"/>
            </c:ext>
          </c:extLst>
        </c:ser>
        <c:dLbls>
          <c:showLegendKey val="0"/>
          <c:showVal val="0"/>
          <c:showCatName val="0"/>
          <c:showSerName val="0"/>
          <c:showPercent val="0"/>
          <c:showBubbleSize val="0"/>
        </c:dLbls>
        <c:gapWidth val="219"/>
        <c:overlap val="-27"/>
        <c:axId val="747936927"/>
        <c:axId val="1451265648"/>
      </c:barChart>
      <c:catAx>
        <c:axId val="747936927"/>
        <c:scaling>
          <c:orientation val="minMax"/>
        </c:scaling>
        <c:delete val="1"/>
        <c:axPos val="t"/>
        <c:numFmt formatCode="General" sourceLinked="1"/>
        <c:majorTickMark val="none"/>
        <c:minorTickMark val="none"/>
        <c:tickLblPos val="nextTo"/>
        <c:crossAx val="1451265648"/>
        <c:crosses val="autoZero"/>
        <c:auto val="1"/>
        <c:lblAlgn val="ctr"/>
        <c:lblOffset val="100"/>
        <c:noMultiLvlLbl val="0"/>
      </c:catAx>
      <c:valAx>
        <c:axId val="1451265648"/>
        <c:scaling>
          <c:orientation val="maxMin"/>
        </c:scaling>
        <c:delete val="1"/>
        <c:axPos val="l"/>
        <c:numFmt formatCode="_-* #,##0_-;\-* #,##0_-;_-* &quot;-&quot;??_-;_-@_-" sourceLinked="1"/>
        <c:majorTickMark val="out"/>
        <c:minorTickMark val="none"/>
        <c:tickLblPos val="nextTo"/>
        <c:crossAx val="747936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a:solidFill>
                <a:sysClr val="window" lastClr="FFFFFF">
                  <a:lumMod val="75000"/>
                </a:sysClr>
              </a:solidFill>
              <a:round/>
            </a:ln>
            <a:effectLst/>
          </c:spPr>
          <c:marker>
            <c:symbol val="circle"/>
            <c:size val="5"/>
            <c:spPr>
              <a:solidFill>
                <a:sysClr val="window" lastClr="FFFFFF">
                  <a:lumMod val="75000"/>
                </a:sysClr>
              </a:solidFill>
              <a:ln w="6350">
                <a:solidFill>
                  <a:sysClr val="window" lastClr="FFFFFF">
                    <a:lumMod val="75000"/>
                  </a:sys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85000"/>
                        <a:lumOff val="15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Salario!$H$4:$H$18</c:f>
              <c:numCache>
                <c:formatCode>0.0%</c:formatCode>
                <c:ptCount val="15"/>
                <c:pt idx="0">
                  <c:v>3.9501671224551806E-3</c:v>
                </c:pt>
                <c:pt idx="1">
                  <c:v>-3.5562953995157388E-2</c:v>
                </c:pt>
                <c:pt idx="2">
                  <c:v>4.001255295779068E-2</c:v>
                </c:pt>
                <c:pt idx="3">
                  <c:v>-3.6210018105009054E-2</c:v>
                </c:pt>
                <c:pt idx="4">
                  <c:v>9.6274264245460234E-2</c:v>
                </c:pt>
                <c:pt idx="5">
                  <c:v>-0.13508496358703412</c:v>
                </c:pt>
                <c:pt idx="6">
                  <c:v>5.0685157668812944E-2</c:v>
                </c:pt>
                <c:pt idx="7">
                  <c:v>4.3526084223758643E-2</c:v>
                </c:pt>
                <c:pt idx="8">
                  <c:v>2.1532901671435026E-2</c:v>
                </c:pt>
                <c:pt idx="9">
                  <c:v>7.3260613207547176E-2</c:v>
                </c:pt>
                <c:pt idx="10">
                  <c:v>5.6860321384425219E-2</c:v>
                </c:pt>
                <c:pt idx="11">
                  <c:v>9.0448343079922028E-2</c:v>
                </c:pt>
                <c:pt idx="12">
                  <c:v>0.13216541532594447</c:v>
                </c:pt>
                <c:pt idx="13">
                  <c:v>3.8315789473684213E-2</c:v>
                </c:pt>
                <c:pt idx="14">
                  <c:v>2.8487429034874289E-2</c:v>
                </c:pt>
              </c:numCache>
            </c:numRef>
          </c:val>
          <c:smooth val="0"/>
          <c:extLst>
            <c:ext xmlns:c16="http://schemas.microsoft.com/office/drawing/2014/chart" uri="{C3380CC4-5D6E-409C-BE32-E72D297353CC}">
              <c16:uniqueId val="{00000000-572E-4064-8A30-A61E8015EBDB}"/>
            </c:ext>
          </c:extLst>
        </c:ser>
        <c:dLbls>
          <c:showLegendKey val="0"/>
          <c:showVal val="0"/>
          <c:showCatName val="0"/>
          <c:showSerName val="0"/>
          <c:showPercent val="0"/>
          <c:showBubbleSize val="0"/>
        </c:dLbls>
        <c:marker val="1"/>
        <c:smooth val="0"/>
        <c:axId val="232360127"/>
        <c:axId val="232360607"/>
      </c:lineChart>
      <c:catAx>
        <c:axId val="232360127"/>
        <c:scaling>
          <c:orientation val="minMax"/>
        </c:scaling>
        <c:delete val="1"/>
        <c:axPos val="b"/>
        <c:majorTickMark val="none"/>
        <c:minorTickMark val="none"/>
        <c:tickLblPos val="nextTo"/>
        <c:crossAx val="232360607"/>
        <c:crosses val="autoZero"/>
        <c:auto val="1"/>
        <c:lblAlgn val="ctr"/>
        <c:lblOffset val="100"/>
        <c:noMultiLvlLbl val="0"/>
      </c:catAx>
      <c:valAx>
        <c:axId val="23236060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232360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spPr>
            <a:ln w="19050" cap="rnd">
              <a:solidFill>
                <a:srgbClr val="BFBFBF"/>
              </a:solidFill>
              <a:round/>
            </a:ln>
            <a:effectLst/>
          </c:spPr>
          <c:marker>
            <c:symbol val="circle"/>
            <c:size val="5"/>
            <c:spPr>
              <a:solidFill>
                <a:sysClr val="window" lastClr="FFFFFF">
                  <a:lumMod val="75000"/>
                </a:sysClr>
              </a:solidFill>
              <a:ln w="6350">
                <a:solidFill>
                  <a:sysClr val="window" lastClr="FFFFFF">
                    <a:lumMod val="75000"/>
                  </a:sysClr>
                </a:solidFill>
              </a:ln>
              <a:effectLst/>
            </c:spPr>
          </c:marker>
          <c:dLbls>
            <c:dLbl>
              <c:idx val="4"/>
              <c:layout>
                <c:manualLayout>
                  <c:x val="-2.2065962958827401E-2"/>
                  <c:y val="-7.6254844633838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2E-4064-8A30-A61E8015EBDB}"/>
                </c:ext>
              </c:extLst>
            </c:dLbl>
            <c:dLbl>
              <c:idx val="11"/>
              <c:layout>
                <c:manualLayout>
                  <c:x val="-2.0047813573112958E-2"/>
                  <c:y val="-8.4871675305275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2E-4064-8A30-A61E8015EBDB}"/>
                </c:ext>
              </c:extLst>
            </c:dLbl>
            <c:dLbl>
              <c:idx val="12"/>
              <c:layout>
                <c:manualLayout>
                  <c:x val="-2.5749155021816399E-2"/>
                  <c:y val="6.9063076469892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2E-4064-8A30-A61E8015EBDB}"/>
                </c:ext>
              </c:extLst>
            </c:dLbl>
            <c:dLbl>
              <c:idx val="13"/>
              <c:layout>
                <c:manualLayout>
                  <c:x val="-2.2000946386233147E-2"/>
                  <c:y val="-1.73196203486327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2E-4064-8A30-A61E8015EBDB}"/>
                </c:ext>
              </c:extLst>
            </c:dLbl>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tx1">
                        <a:lumMod val="75000"/>
                        <a:lumOff val="2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Salario!$I$4:$I$18</c:f>
              <c:numCache>
                <c:formatCode>0.0%</c:formatCode>
                <c:ptCount val="15"/>
                <c:pt idx="0">
                  <c:v>2.0670216097713748E-2</c:v>
                </c:pt>
                <c:pt idx="1">
                  <c:v>3.9582694077938019E-2</c:v>
                </c:pt>
                <c:pt idx="2">
                  <c:v>-4.4864226682408498E-2</c:v>
                </c:pt>
                <c:pt idx="3">
                  <c:v>8.034610630407911E-3</c:v>
                </c:pt>
                <c:pt idx="4">
                  <c:v>9.258123850398528E-2</c:v>
                </c:pt>
                <c:pt idx="5">
                  <c:v>4.9943883277216612E-2</c:v>
                </c:pt>
                <c:pt idx="6">
                  <c:v>7.0283270978086579E-2</c:v>
                </c:pt>
                <c:pt idx="7">
                  <c:v>7.1910112359550568E-2</c:v>
                </c:pt>
                <c:pt idx="8">
                  <c:v>4.8683904029815976E-2</c:v>
                </c:pt>
                <c:pt idx="9">
                  <c:v>8.5517547756552639E-2</c:v>
                </c:pt>
                <c:pt idx="10">
                  <c:v>8.2054430120728467E-2</c:v>
                </c:pt>
                <c:pt idx="11">
                  <c:v>9.0960665658093798E-2</c:v>
                </c:pt>
                <c:pt idx="12">
                  <c:v>0.10175073669613451</c:v>
                </c:pt>
                <c:pt idx="13">
                  <c:v>3.2252989301447453E-2</c:v>
                </c:pt>
                <c:pt idx="14">
                  <c:v>0.12940100594421583</c:v>
                </c:pt>
              </c:numCache>
            </c:numRef>
          </c:val>
          <c:smooth val="0"/>
          <c:extLst>
            <c:ext xmlns:c16="http://schemas.microsoft.com/office/drawing/2014/chart" uri="{C3380CC4-5D6E-409C-BE32-E72D297353CC}">
              <c16:uniqueId val="{00000001-572E-4064-8A30-A61E8015EBDB}"/>
            </c:ext>
          </c:extLst>
        </c:ser>
        <c:dLbls>
          <c:showLegendKey val="0"/>
          <c:showVal val="0"/>
          <c:showCatName val="0"/>
          <c:showSerName val="0"/>
          <c:showPercent val="0"/>
          <c:showBubbleSize val="0"/>
        </c:dLbls>
        <c:marker val="1"/>
        <c:smooth val="0"/>
        <c:axId val="232360127"/>
        <c:axId val="232360607"/>
      </c:lineChart>
      <c:catAx>
        <c:axId val="232360127"/>
        <c:scaling>
          <c:orientation val="minMax"/>
        </c:scaling>
        <c:delete val="1"/>
        <c:axPos val="b"/>
        <c:majorTickMark val="none"/>
        <c:minorTickMark val="none"/>
        <c:tickLblPos val="nextTo"/>
        <c:crossAx val="232360607"/>
        <c:crosses val="autoZero"/>
        <c:auto val="1"/>
        <c:lblAlgn val="ctr"/>
        <c:lblOffset val="100"/>
        <c:noMultiLvlLbl val="0"/>
      </c:catAx>
      <c:valAx>
        <c:axId val="23236060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232360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[Evolucion-salario-promedio-mensual-en-Sinaloadiferenciando-trabajadores-formales-e-informales.csv]Evolucion-salario-promedio-mens!TablaDinámica23</c:name>
    <c:fmtId val="6"/>
  </c:pivotSource>
  <c:chart>
    <c:autoTitleDeleted val="1"/>
    <c:pivotFmts>
      <c:pivotFmt>
        <c:idx val="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3"/>
          <c:order val="0"/>
          <c:tx>
            <c:strRef>
              <c:f>'Evolucion-salario-promedio-mens'!$R$3:$R$5</c:f>
              <c:strCache>
                <c:ptCount val="1"/>
                <c:pt idx="0">
                  <c:v>Sinaloa - Empleo Informal</c:v>
                </c:pt>
              </c:strCache>
            </c:strRef>
          </c:tx>
          <c:spPr>
            <a:ln w="34925"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'Evolucion-salario-promedio-mens'!$R$6:$R$22</c:f>
              <c:numCache>
                <c:formatCode>_-"$"* #,##0_-;\-"$"* #,##0_-;_-"$"* "-"??_-;_-@_-</c:formatCode>
                <c:ptCount val="16"/>
                <c:pt idx="0">
                  <c:v>3192.7167641402248</c:v>
                </c:pt>
                <c:pt idx="1">
                  <c:v>3258.6613493071104</c:v>
                </c:pt>
                <c:pt idx="2">
                  <c:v>3387.5227951901579</c:v>
                </c:pt>
                <c:pt idx="3">
                  <c:v>3236.2629892476953</c:v>
                </c:pt>
                <c:pt idx="4">
                  <c:v>3262.2821611086424</c:v>
                </c:pt>
                <c:pt idx="5">
                  <c:v>3563.8880580536425</c:v>
                </c:pt>
                <c:pt idx="6">
                  <c:v>3742.1580652231701</c:v>
                </c:pt>
                <c:pt idx="7">
                  <c:v>4004.7183863986729</c:v>
                </c:pt>
                <c:pt idx="8">
                  <c:v>4293.1991116413355</c:v>
                </c:pt>
                <c:pt idx="9">
                  <c:v>4501.6063564979868</c:v>
                </c:pt>
                <c:pt idx="10">
                  <c:v>4887.343687501877</c:v>
                </c:pt>
                <c:pt idx="11">
                  <c:v>5287.5434893154725</c:v>
                </c:pt>
                <c:pt idx="12">
                  <c:v>5769.1124457804399</c:v>
                </c:pt>
                <c:pt idx="13">
                  <c:v>6356.4650937208644</c:v>
                </c:pt>
                <c:pt idx="14">
                  <c:v>6561.2993804232574</c:v>
                </c:pt>
                <c:pt idx="15">
                  <c:v>7410.1973133887705</c:v>
                </c:pt>
              </c:numCache>
            </c:numRef>
          </c:val>
          <c:smooth val="0"/>
          <c:extLst>
            <c:ext xmlns:c16="http://schemas.microsoft.com/office/drawing/2014/chart" uri="{C3380CC4-5D6E-409C-BE32-E72D297353CC}">
              <c16:uniqueId val="{00000003-6BCD-4A05-901A-EF3E263FF67B}"/>
            </c:ext>
          </c:extLst>
        </c:ser>
        <c:dLbls>
          <c:showLegendKey val="0"/>
          <c:showVal val="0"/>
          <c:showCatName val="0"/>
          <c:showSerName val="0"/>
          <c:showPercent val="0"/>
          <c:showBubbleSize val="0"/>
        </c:dLbls>
        <c:marker val="1"/>
        <c:smooth val="0"/>
        <c:axId val="343330959"/>
        <c:axId val="343333839"/>
      </c:lineChart>
      <c:catAx>
        <c:axId val="3433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343333839"/>
        <c:crosses val="autoZero"/>
        <c:auto val="1"/>
        <c:lblAlgn val="ctr"/>
        <c:lblOffset val="100"/>
        <c:noMultiLvlLbl val="0"/>
      </c:catAx>
      <c:valAx>
        <c:axId val="343333839"/>
        <c:scaling>
          <c:orientation val="minMax"/>
          <c:min val="2000"/>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43330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[Evolucion-salario-promedio-mensual-en-Sinaloadiferenciando-trabajadores-formales-e-informales.csv]Evolucion-salario-promedio-mens!TablaDinámica23</c:name>
    <c:fmtId val="6"/>
  </c:pivotSource>
  <c:chart>
    <c:autoTitleDeleted val="0"/>
    <c:pivotFmts>
      <c:pivotFmt>
        <c:idx val="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2"/>
          <c:order val="0"/>
          <c:tx>
            <c:strRef>
              <c:f>'Evolucion-salario-promedio-mens'!$Q$3:$Q$5</c:f>
              <c:strCache>
                <c:ptCount val="1"/>
                <c:pt idx="0">
                  <c:v>Sinaloa - Empleo Formal</c:v>
                </c:pt>
              </c:strCache>
            </c:strRef>
          </c:tx>
          <c:spPr>
            <a:ln w="34925" cap="rnd">
              <a:solidFill>
                <a:schemeClr val="tx2">
                  <a:lumMod val="40000"/>
                  <a:lumOff val="60000"/>
                </a:schemeClr>
              </a:solidFill>
              <a:round/>
            </a:ln>
            <a:effectLst/>
          </c:spPr>
          <c:marker>
            <c:symbol val="circle"/>
            <c:size val="5"/>
            <c:spPr>
              <a:solidFill>
                <a:schemeClr val="tx2">
                  <a:lumMod val="40000"/>
                  <a:lumOff val="60000"/>
                </a:schemeClr>
              </a:solidFill>
              <a:ln w="57150">
                <a:solidFill>
                  <a:schemeClr val="tx2">
                    <a:lumMod val="40000"/>
                    <a:lumOff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'Evolucion-salario-promedio-mens'!$Q$6:$Q$22</c:f>
              <c:numCache>
                <c:formatCode>_-"$"* #,##0_-;\-"$"* #,##0_-;_-"$"* "-"??_-;_-@_-</c:formatCode>
                <c:ptCount val="16"/>
                <c:pt idx="0">
                  <c:v>6582.2591826797479</c:v>
                </c:pt>
                <c:pt idx="1">
                  <c:v>6607.5393088806522</c:v>
                </c:pt>
                <c:pt idx="2">
                  <c:v>6373.4965174340068</c:v>
                </c:pt>
                <c:pt idx="3">
                  <c:v>6627.8440986423675</c:v>
                </c:pt>
                <c:pt idx="4">
                  <c:v>6387.6741498050869</c:v>
                </c:pt>
                <c:pt idx="5">
                  <c:v>7002.8236319952475</c:v>
                </c:pt>
                <c:pt idx="6">
                  <c:v>6057.4002983255978</c:v>
                </c:pt>
                <c:pt idx="7">
                  <c:v>6363.7812352299852</c:v>
                </c:pt>
                <c:pt idx="8">
                  <c:v>6640.5824112328473</c:v>
                </c:pt>
                <c:pt idx="9">
                  <c:v>6783.87073032635</c:v>
                </c:pt>
                <c:pt idx="10">
                  <c:v>7281.2213720584259</c:v>
                </c:pt>
                <c:pt idx="11">
                  <c:v>7694.6283087732427</c:v>
                </c:pt>
                <c:pt idx="12">
                  <c:v>8390.7248540190576</c:v>
                </c:pt>
                <c:pt idx="13">
                  <c:v>9499.7810572773305</c:v>
                </c:pt>
                <c:pt idx="14">
                  <c:v>9864.0561133448791</c:v>
                </c:pt>
                <c:pt idx="15">
                  <c:v>10144.5143311129</c:v>
                </c:pt>
              </c:numCache>
            </c:numRef>
          </c:val>
          <c:smooth val="0"/>
          <c:extLst>
            <c:ext xmlns:c16="http://schemas.microsoft.com/office/drawing/2014/chart" uri="{C3380CC4-5D6E-409C-BE32-E72D297353CC}">
              <c16:uniqueId val="{00000002-6BCD-4A05-901A-EF3E263FF67B}"/>
            </c:ext>
          </c:extLst>
        </c:ser>
        <c:ser>
          <c:idx val="3"/>
          <c:order val="1"/>
          <c:tx>
            <c:strRef>
              <c:f>'Evolucion-salario-promedio-mens'!$R$3:$R$5</c:f>
              <c:strCache>
                <c:ptCount val="1"/>
                <c:pt idx="0">
                  <c:v>Sinaloa - Empleo Informal</c:v>
                </c:pt>
              </c:strCache>
            </c:strRef>
          </c:tx>
          <c:spPr>
            <a:ln w="34925"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'Evolucion-salario-promedio-mens'!$R$6:$R$22</c:f>
              <c:numCache>
                <c:formatCode>_-"$"* #,##0_-;\-"$"* #,##0_-;_-"$"* "-"??_-;_-@_-</c:formatCode>
                <c:ptCount val="16"/>
                <c:pt idx="0">
                  <c:v>3192.7167641402248</c:v>
                </c:pt>
                <c:pt idx="1">
                  <c:v>3258.6613493071104</c:v>
                </c:pt>
                <c:pt idx="2">
                  <c:v>3387.5227951901579</c:v>
                </c:pt>
                <c:pt idx="3">
                  <c:v>3236.2629892476953</c:v>
                </c:pt>
                <c:pt idx="4">
                  <c:v>3262.2821611086424</c:v>
                </c:pt>
                <c:pt idx="5">
                  <c:v>3563.8880580536425</c:v>
                </c:pt>
                <c:pt idx="6">
                  <c:v>3742.1580652231701</c:v>
                </c:pt>
                <c:pt idx="7">
                  <c:v>4004.7183863986729</c:v>
                </c:pt>
                <c:pt idx="8">
                  <c:v>4293.1991116413355</c:v>
                </c:pt>
                <c:pt idx="9">
                  <c:v>4501.6063564979868</c:v>
                </c:pt>
                <c:pt idx="10">
                  <c:v>4887.343687501877</c:v>
                </c:pt>
                <c:pt idx="11">
                  <c:v>5287.5434893154725</c:v>
                </c:pt>
                <c:pt idx="12">
                  <c:v>5769.1124457804399</c:v>
                </c:pt>
                <c:pt idx="13">
                  <c:v>6356.4650937208644</c:v>
                </c:pt>
                <c:pt idx="14">
                  <c:v>6561.2993804232574</c:v>
                </c:pt>
                <c:pt idx="15">
                  <c:v>7410.1973133887705</c:v>
                </c:pt>
              </c:numCache>
            </c:numRef>
          </c:val>
          <c:smooth val="0"/>
          <c:extLst>
            <c:ext xmlns:c16="http://schemas.microsoft.com/office/drawing/2014/chart" uri="{C3380CC4-5D6E-409C-BE32-E72D297353CC}">
              <c16:uniqueId val="{00000003-6BCD-4A05-901A-EF3E263FF67B}"/>
            </c:ext>
          </c:extLst>
        </c:ser>
        <c:dLbls>
          <c:showLegendKey val="0"/>
          <c:showVal val="0"/>
          <c:showCatName val="0"/>
          <c:showSerName val="0"/>
          <c:showPercent val="0"/>
          <c:showBubbleSize val="0"/>
        </c:dLbls>
        <c:marker val="1"/>
        <c:smooth val="0"/>
        <c:axId val="343330959"/>
        <c:axId val="343333839"/>
      </c:lineChart>
      <c:catAx>
        <c:axId val="3433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343333839"/>
        <c:crosses val="autoZero"/>
        <c:auto val="1"/>
        <c:lblAlgn val="ctr"/>
        <c:lblOffset val="100"/>
        <c:noMultiLvlLbl val="0"/>
      </c:catAx>
      <c:valAx>
        <c:axId val="343333839"/>
        <c:scaling>
          <c:orientation val="minMax"/>
          <c:min val="2000"/>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43330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[Evolucion-salario-promedio-mensual-en-Sinaloadiferenciando-trabajadores-formales-e-informales.csv]Evolucion-salario-promedio-mens!TablaDinámica23</c:name>
    <c:fmtId val="6"/>
  </c:pivotSource>
  <c:chart>
    <c:autoTitleDeleted val="0"/>
    <c:pivotFmts>
      <c:pivotFmt>
        <c:idx val="0"/>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'Evolucion-salario-promedio-mens'!$N$3:$N$5</c:f>
              <c:strCache>
                <c:ptCount val="1"/>
                <c:pt idx="0">
                  <c:v>México - Empleo Formal</c:v>
                </c:pt>
              </c:strCache>
            </c:strRef>
          </c:tx>
          <c:spPr>
            <a:ln w="34925" cap="rnd">
              <a:solidFill>
                <a:srgbClr val="FFC000"/>
              </a:solidFill>
              <a:round/>
            </a:ln>
            <a:effectLst/>
          </c:spPr>
          <c:marker>
            <c:symbol val="circle"/>
            <c:size val="5"/>
            <c:spPr>
              <a:solidFill>
                <a:srgbClr val="FFC859"/>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'Evolucion-salario-promedio-mens'!$N$6:$N$22</c:f>
              <c:numCache>
                <c:formatCode>_-"$"* #,##0_-;\-"$"* #,##0_-;_-"$"* "-"??_-;_-@_-</c:formatCode>
                <c:ptCount val="16"/>
                <c:pt idx="0">
                  <c:v>5254.9437253476881</c:v>
                </c:pt>
                <c:pt idx="1">
                  <c:v>5092.8457776704108</c:v>
                </c:pt>
                <c:pt idx="2">
                  <c:v>5189.3889085357405</c:v>
                </c:pt>
                <c:pt idx="3">
                  <c:v>5179.3231929961303</c:v>
                </c:pt>
                <c:pt idx="4">
                  <c:v>5023.9509937831099</c:v>
                </c:pt>
                <c:pt idx="5">
                  <c:v>5131.0118197177981</c:v>
                </c:pt>
                <c:pt idx="6">
                  <c:v>5193.2522136626676</c:v>
                </c:pt>
                <c:pt idx="7">
                  <c:v>5137.4044866006952</c:v>
                </c:pt>
                <c:pt idx="8">
                  <c:v>5240.3130983238352</c:v>
                </c:pt>
                <c:pt idx="9">
                  <c:v>5627.22834744793</c:v>
                </c:pt>
                <c:pt idx="10">
                  <c:v>6114.5150673383641</c:v>
                </c:pt>
                <c:pt idx="11">
                  <c:v>6339.2059198064671</c:v>
                </c:pt>
                <c:pt idx="12">
                  <c:v>6683.9011965916225</c:v>
                </c:pt>
                <c:pt idx="13">
                  <c:v>7258.2942622853625</c:v>
                </c:pt>
                <c:pt idx="14">
                  <c:v>7854.2522964659001</c:v>
                </c:pt>
                <c:pt idx="15">
                  <c:v>7488.5060609556404</c:v>
                </c:pt>
              </c:numCache>
            </c:numRef>
          </c:val>
          <c:smooth val="0"/>
          <c:extLst>
            <c:ext xmlns:c16="http://schemas.microsoft.com/office/drawing/2014/chart" uri="{C3380CC4-5D6E-409C-BE32-E72D297353CC}">
              <c16:uniqueId val="{00000000-6BCD-4A05-901A-EF3E263FF67B}"/>
            </c:ext>
          </c:extLst>
        </c:ser>
        <c:ser>
          <c:idx val="1"/>
          <c:order val="1"/>
          <c:tx>
            <c:strRef>
              <c:f>'Evolucion-salario-promedio-mens'!$O$3:$O$5</c:f>
              <c:strCache>
                <c:ptCount val="1"/>
                <c:pt idx="0">
                  <c:v>México - Empleo Informal</c:v>
                </c:pt>
              </c:strCache>
            </c:strRef>
          </c:tx>
          <c:spPr>
            <a:ln w="34925" cap="rnd">
              <a:solidFill>
                <a:srgbClr val="FFD786"/>
              </a:solidFill>
              <a:round/>
            </a:ln>
            <a:effectLst/>
          </c:spPr>
          <c:marker>
            <c:symbol val="circle"/>
            <c:size val="5"/>
            <c:spPr>
              <a:solidFill>
                <a:srgbClr val="FFDC97"/>
              </a:solidFill>
              <a:ln w="57150">
                <a:solidFill>
                  <a:srgbClr val="FFD78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'Evolucion-salario-promedio-mens'!$O$6:$O$22</c:f>
              <c:numCache>
                <c:formatCode>_-"$"* #,##0_-;\-"$"* #,##0_-;_-"$"* "-"??_-;_-@_-</c:formatCode>
                <c:ptCount val="16"/>
                <c:pt idx="0">
                  <c:v>2490.0833520791948</c:v>
                </c:pt>
                <c:pt idx="1">
                  <c:v>2543.3546463441949</c:v>
                </c:pt>
                <c:pt idx="2">
                  <c:v>2624.5443523373624</c:v>
                </c:pt>
                <c:pt idx="3">
                  <c:v>2624.3011780255051</c:v>
                </c:pt>
                <c:pt idx="4">
                  <c:v>2605.87814422253</c:v>
                </c:pt>
                <c:pt idx="5">
                  <c:v>2698.1180490875349</c:v>
                </c:pt>
                <c:pt idx="6">
                  <c:v>2851.8456671449676</c:v>
                </c:pt>
                <c:pt idx="7">
                  <c:v>2958.7621506196128</c:v>
                </c:pt>
                <c:pt idx="8">
                  <c:v>3085.8180371685521</c:v>
                </c:pt>
                <c:pt idx="9">
                  <c:v>3276.2554290800749</c:v>
                </c:pt>
                <c:pt idx="10">
                  <c:v>3463.2999457385963</c:v>
                </c:pt>
                <c:pt idx="11">
                  <c:v>3659.6359936019953</c:v>
                </c:pt>
                <c:pt idx="12">
                  <c:v>4010.3478156955725</c:v>
                </c:pt>
                <c:pt idx="13">
                  <c:v>4355.7316971194368</c:v>
                </c:pt>
                <c:pt idx="14">
                  <c:v>4715.6381734796623</c:v>
                </c:pt>
                <c:pt idx="15">
                  <c:v>4742.8036967462003</c:v>
                </c:pt>
              </c:numCache>
            </c:numRef>
          </c:val>
          <c:smooth val="0"/>
          <c:extLst>
            <c:ext xmlns:c16="http://schemas.microsoft.com/office/drawing/2014/chart" uri="{C3380CC4-5D6E-409C-BE32-E72D297353CC}">
              <c16:uniqueId val="{00000001-6BCD-4A05-901A-EF3E263FF67B}"/>
            </c:ext>
          </c:extLst>
        </c:ser>
        <c:ser>
          <c:idx val="2"/>
          <c:order val="2"/>
          <c:tx>
            <c:strRef>
              <c:f>'Evolucion-salario-promedio-mens'!$Q$3:$Q$5</c:f>
              <c:strCache>
                <c:ptCount val="1"/>
                <c:pt idx="0">
                  <c:v>Sinaloa - Empleo Formal</c:v>
                </c:pt>
              </c:strCache>
            </c:strRef>
          </c:tx>
          <c:spPr>
            <a:ln w="34925" cap="rnd">
              <a:solidFill>
                <a:schemeClr val="tx2">
                  <a:lumMod val="25000"/>
                  <a:lumOff val="75000"/>
                </a:schemeClr>
              </a:solidFill>
              <a:round/>
            </a:ln>
            <a:effectLst/>
          </c:spPr>
          <c:marker>
            <c:symbol val="circle"/>
            <c:size val="5"/>
            <c:spPr>
              <a:solidFill>
                <a:schemeClr val="tx2">
                  <a:lumMod val="50000"/>
                  <a:lumOff val="50000"/>
                </a:schemeClr>
              </a:solidFill>
              <a:ln w="57150">
                <a:solidFill>
                  <a:schemeClr val="tx2">
                    <a:lumMod val="25000"/>
                    <a:lumOff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'Evolucion-salario-promedio-mens'!$Q$6:$Q$22</c:f>
              <c:numCache>
                <c:formatCode>_-"$"* #,##0_-;\-"$"* #,##0_-;_-"$"* "-"??_-;_-@_-</c:formatCode>
                <c:ptCount val="16"/>
                <c:pt idx="0">
                  <c:v>6582.2591826797479</c:v>
                </c:pt>
                <c:pt idx="1">
                  <c:v>6607.5393088806522</c:v>
                </c:pt>
                <c:pt idx="2">
                  <c:v>6373.4965174340068</c:v>
                </c:pt>
                <c:pt idx="3">
                  <c:v>6627.8440986423675</c:v>
                </c:pt>
                <c:pt idx="4">
                  <c:v>6387.6741498050869</c:v>
                </c:pt>
                <c:pt idx="5">
                  <c:v>7002.8236319952475</c:v>
                </c:pt>
                <c:pt idx="6">
                  <c:v>6057.4002983255978</c:v>
                </c:pt>
                <c:pt idx="7">
                  <c:v>6363.7812352299852</c:v>
                </c:pt>
                <c:pt idx="8">
                  <c:v>6640.5824112328473</c:v>
                </c:pt>
                <c:pt idx="9">
                  <c:v>6783.87073032635</c:v>
                </c:pt>
                <c:pt idx="10">
                  <c:v>7281.2213720584259</c:v>
                </c:pt>
                <c:pt idx="11">
                  <c:v>7694.6283087732427</c:v>
                </c:pt>
                <c:pt idx="12">
                  <c:v>8390.7248540190576</c:v>
                </c:pt>
                <c:pt idx="13">
                  <c:v>9499.7810572773305</c:v>
                </c:pt>
                <c:pt idx="14">
                  <c:v>9864.0561133448791</c:v>
                </c:pt>
                <c:pt idx="15">
                  <c:v>10144.5143311129</c:v>
                </c:pt>
              </c:numCache>
            </c:numRef>
          </c:val>
          <c:smooth val="0"/>
          <c:extLst>
            <c:ext xmlns:c16="http://schemas.microsoft.com/office/drawing/2014/chart" uri="{C3380CC4-5D6E-409C-BE32-E72D297353CC}">
              <c16:uniqueId val="{00000002-6BCD-4A05-901A-EF3E263FF67B}"/>
            </c:ext>
          </c:extLst>
        </c:ser>
        <c:ser>
          <c:idx val="3"/>
          <c:order val="3"/>
          <c:tx>
            <c:strRef>
              <c:f>'Evolucion-salario-promedio-mens'!$R$3:$R$5</c:f>
              <c:strCache>
                <c:ptCount val="1"/>
                <c:pt idx="0">
                  <c:v>Sinaloa - Empleo Informal</c:v>
                </c:pt>
              </c:strCache>
            </c:strRef>
          </c:tx>
          <c:spPr>
            <a:ln w="34925"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dLbl>
              <c:idx val="15"/>
              <c:layout>
                <c:manualLayout>
                  <c:x val="-1.1783428937590977E-2"/>
                  <c:y val="1.156359452161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2-4A7D-8FAF-922F9CD33CB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'Evolucion-salario-promedio-mens'!$M$6:$M$22</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'Evolucion-salario-promedio-mens'!$R$6:$R$22</c:f>
              <c:numCache>
                <c:formatCode>_-"$"* #,##0_-;\-"$"* #,##0_-;_-"$"* "-"??_-;_-@_-</c:formatCode>
                <c:ptCount val="16"/>
                <c:pt idx="0">
                  <c:v>3192.7167641402248</c:v>
                </c:pt>
                <c:pt idx="1">
                  <c:v>3258.6613493071104</c:v>
                </c:pt>
                <c:pt idx="2">
                  <c:v>3387.5227951901579</c:v>
                </c:pt>
                <c:pt idx="3">
                  <c:v>3236.2629892476953</c:v>
                </c:pt>
                <c:pt idx="4">
                  <c:v>3262.2821611086424</c:v>
                </c:pt>
                <c:pt idx="5">
                  <c:v>3563.8880580536425</c:v>
                </c:pt>
                <c:pt idx="6">
                  <c:v>3742.1580652231701</c:v>
                </c:pt>
                <c:pt idx="7">
                  <c:v>4004.7183863986729</c:v>
                </c:pt>
                <c:pt idx="8">
                  <c:v>4293.1991116413355</c:v>
                </c:pt>
                <c:pt idx="9">
                  <c:v>4501.6063564979868</c:v>
                </c:pt>
                <c:pt idx="10">
                  <c:v>4887.343687501877</c:v>
                </c:pt>
                <c:pt idx="11">
                  <c:v>5287.5434893154725</c:v>
                </c:pt>
                <c:pt idx="12">
                  <c:v>5769.1124457804399</c:v>
                </c:pt>
                <c:pt idx="13">
                  <c:v>6356.4650937208644</c:v>
                </c:pt>
                <c:pt idx="14">
                  <c:v>6561.2993804232574</c:v>
                </c:pt>
                <c:pt idx="15">
                  <c:v>7410.1973133887705</c:v>
                </c:pt>
              </c:numCache>
            </c:numRef>
          </c:val>
          <c:smooth val="0"/>
          <c:extLst>
            <c:ext xmlns:c16="http://schemas.microsoft.com/office/drawing/2014/chart" uri="{C3380CC4-5D6E-409C-BE32-E72D297353CC}">
              <c16:uniqueId val="{00000003-6BCD-4A05-901A-EF3E263FF67B}"/>
            </c:ext>
          </c:extLst>
        </c:ser>
        <c:dLbls>
          <c:showLegendKey val="0"/>
          <c:showVal val="0"/>
          <c:showCatName val="0"/>
          <c:showSerName val="0"/>
          <c:showPercent val="0"/>
          <c:showBubbleSize val="0"/>
        </c:dLbls>
        <c:marker val="1"/>
        <c:smooth val="0"/>
        <c:axId val="343330959"/>
        <c:axId val="343333839"/>
      </c:lineChart>
      <c:catAx>
        <c:axId val="34333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343333839"/>
        <c:crosses val="autoZero"/>
        <c:auto val="1"/>
        <c:lblAlgn val="ctr"/>
        <c:lblOffset val="100"/>
        <c:noMultiLvlLbl val="0"/>
      </c:catAx>
      <c:valAx>
        <c:axId val="343333839"/>
        <c:scaling>
          <c:orientation val="minMax"/>
          <c:min val="2000"/>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43330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0.02228</cdr:x>
      <cdr:y>0.11838</cdr:y>
    </cdr:from>
    <cdr:to>
      <cdr:x>0.16596</cdr:x>
      <cdr:y>0.11838</cdr:y>
    </cdr:to>
    <cdr:cxnSp macro="">
      <cdr:nvCxnSpPr>
        <cdr:cNvPr id="9" name="Conector recto 8">
          <a:extLst xmlns:a="http://schemas.openxmlformats.org/drawingml/2006/main">
            <a:ext uri="{FF2B5EF4-FFF2-40B4-BE49-F238E27FC236}">
              <a16:creationId xmlns:a16="http://schemas.microsoft.com/office/drawing/2014/main" id="{784DE0AB-63E0-8960-6A83-53A88EDE7CC0}"/>
            </a:ext>
          </a:extLst>
        </cdr:cNvPr>
        <cdr:cNvCxnSpPr/>
      </cdr:nvCxnSpPr>
      <cdr:spPr>
        <a:xfrm xmlns:a="http://schemas.openxmlformats.org/drawingml/2006/main">
          <a:off x="249009" y="568576"/>
          <a:ext cx="1605756"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0.16778</cdr:x>
      <cdr:y>0.30323</cdr:y>
    </cdr:from>
    <cdr:to>
      <cdr:x>0.21478</cdr:x>
      <cdr:y>0.30323</cdr:y>
    </cdr:to>
    <cdr:cxnSp macro="">
      <cdr:nvCxnSpPr>
        <cdr:cNvPr id="12" name="Conector recto 11">
          <a:extLst xmlns:a="http://schemas.openxmlformats.org/drawingml/2006/main">
            <a:ext uri="{FF2B5EF4-FFF2-40B4-BE49-F238E27FC236}">
              <a16:creationId xmlns:a16="http://schemas.microsoft.com/office/drawing/2014/main" id="{E27A7552-4C75-B1B2-1601-AA8B9F483499}"/>
            </a:ext>
          </a:extLst>
        </cdr:cNvPr>
        <cdr:cNvCxnSpPr/>
      </cdr:nvCxnSpPr>
      <cdr:spPr>
        <a:xfrm xmlns:a="http://schemas.openxmlformats.org/drawingml/2006/main">
          <a:off x="1875198" y="1456369"/>
          <a:ext cx="525249"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0.21437</cdr:x>
      <cdr:y>0.48234</cdr:y>
    </cdr:from>
    <cdr:to>
      <cdr:x>0.27955</cdr:x>
      <cdr:y>0.48234</cdr:y>
    </cdr:to>
    <cdr:cxnSp macro="">
      <cdr:nvCxnSpPr>
        <cdr:cNvPr id="15" name="Conector recto 14">
          <a:extLst xmlns:a="http://schemas.openxmlformats.org/drawingml/2006/main">
            <a:ext uri="{FF2B5EF4-FFF2-40B4-BE49-F238E27FC236}">
              <a16:creationId xmlns:a16="http://schemas.microsoft.com/office/drawing/2014/main" id="{956B7B12-776C-4ADA-F0A8-DAD990FF4937}"/>
            </a:ext>
          </a:extLst>
        </cdr:cNvPr>
        <cdr:cNvCxnSpPr/>
      </cdr:nvCxnSpPr>
      <cdr:spPr>
        <a:xfrm xmlns:a="http://schemas.openxmlformats.org/drawingml/2006/main">
          <a:off x="2395898" y="2316580"/>
          <a:ext cx="728449"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0.27978</cdr:x>
      <cdr:y>0.66447</cdr:y>
    </cdr:from>
    <cdr:to>
      <cdr:x>0.85439</cdr:x>
      <cdr:y>0.66447</cdr:y>
    </cdr:to>
    <cdr:cxnSp macro="">
      <cdr:nvCxnSpPr>
        <cdr:cNvPr id="17" name="Conector recto 16">
          <a:extLst xmlns:a="http://schemas.openxmlformats.org/drawingml/2006/main">
            <a:ext uri="{FF2B5EF4-FFF2-40B4-BE49-F238E27FC236}">
              <a16:creationId xmlns:a16="http://schemas.microsoft.com/office/drawing/2014/main" id="{956B7B12-776C-4ADA-F0A8-DAD990FF4937}"/>
            </a:ext>
          </a:extLst>
        </cdr:cNvPr>
        <cdr:cNvCxnSpPr/>
      </cdr:nvCxnSpPr>
      <cdr:spPr>
        <a:xfrm xmlns:a="http://schemas.openxmlformats.org/drawingml/2006/main">
          <a:off x="3126916" y="3191311"/>
          <a:ext cx="6422018"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0.85482</cdr:x>
      <cdr:y>0.84671</cdr:y>
    </cdr:from>
    <cdr:to>
      <cdr:x>0.99314</cdr:x>
      <cdr:y>0.84671</cdr:y>
    </cdr:to>
    <cdr:cxnSp macro="">
      <cdr:nvCxnSpPr>
        <cdr:cNvPr id="20" name="Conector recto 19">
          <a:extLst xmlns:a="http://schemas.openxmlformats.org/drawingml/2006/main">
            <a:ext uri="{FF2B5EF4-FFF2-40B4-BE49-F238E27FC236}">
              <a16:creationId xmlns:a16="http://schemas.microsoft.com/office/drawing/2014/main" id="{DEC436DB-A792-9F6A-9115-BAF0EBB135B3}"/>
            </a:ext>
          </a:extLst>
        </cdr:cNvPr>
        <cdr:cNvCxnSpPr/>
      </cdr:nvCxnSpPr>
      <cdr:spPr>
        <a:xfrm xmlns:a="http://schemas.openxmlformats.org/drawingml/2006/main">
          <a:off x="9553722" y="4066540"/>
          <a:ext cx="1545883" cy="0"/>
        </a:xfrm>
        <a:prstGeom xmlns:a="http://schemas.openxmlformats.org/drawingml/2006/main" prst="line">
          <a:avLst/>
        </a:prstGeom>
        <a:ln xmlns:a="http://schemas.openxmlformats.org/drawingml/2006/main" w="76200">
          <a:solidFill>
            <a:schemeClr val="tx2">
              <a:lumMod val="40000"/>
              <a:lumOff val="6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BB13E002-AA65-1D42-9936-E95476372314}" type="datetimeFigureOut">
              <a:rPr lang="es-ES_tradnl" smtClean="0"/>
              <a:t>24/11/2025</a:t>
            </a:fld>
            <a:endParaRPr lang="es-ES_tradnl"/>
          </a:p>
        </p:txBody>
      </p:sp>
      <p:sp>
        <p:nvSpPr>
          <p:cNvPr id="4" name="Slide Image Placeholder 3"/>
          <p:cNvSpPr>
            <a:spLocks noGrp="1" noRot="1" noChangeAspect="1"/>
          </p:cNvSpPr>
          <p:nvPr>
            <p:ph type="sldImg" idx="2"/>
          </p:nvPr>
        </p:nvSpPr>
        <p:spPr>
          <a:xfrm>
            <a:off x="655638" y="1233488"/>
            <a:ext cx="5486400" cy="3332162"/>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79768" y="4751219"/>
            <a:ext cx="5438140" cy="3887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C052F0FC-556E-FB4C-93C6-8578884CF680}" type="slidenum">
              <a:rPr lang="es-ES_tradnl" smtClean="0"/>
              <a:t>‹Nº›</a:t>
            </a:fld>
            <a:endParaRPr lang="es-ES_tradnl"/>
          </a:p>
        </p:txBody>
      </p:sp>
    </p:spTree>
    <p:extLst>
      <p:ext uri="{BB962C8B-B14F-4D97-AF65-F5344CB8AC3E}">
        <p14:creationId xmlns:p14="http://schemas.microsoft.com/office/powerpoint/2010/main" val="4107543897"/>
      </p:ext>
    </p:extLst>
  </p:cSld>
  <p:clrMap bg1="lt1" tx1="dk1" bg2="lt2" tx2="dk2" accent1="accent1" accent2="accent2" accent3="accent3" accent4="accent4" accent5="accent5" accent6="accent6" hlink="hlink" folHlink="folHlink"/>
  <p:notesStyle>
    <a:lvl1pPr marL="0" algn="l" defTabSz="993313" rtl="0" eaLnBrk="1" latinLnBrk="0" hangingPunct="1">
      <a:defRPr sz="1304" kern="1200">
        <a:solidFill>
          <a:schemeClr val="tx1"/>
        </a:solidFill>
        <a:latin typeface="+mn-lt"/>
        <a:ea typeface="+mn-ea"/>
        <a:cs typeface="+mn-cs"/>
      </a:defRPr>
    </a:lvl1pPr>
    <a:lvl2pPr marL="496656" algn="l" defTabSz="993313" rtl="0" eaLnBrk="1" latinLnBrk="0" hangingPunct="1">
      <a:defRPr sz="1304" kern="1200">
        <a:solidFill>
          <a:schemeClr val="tx1"/>
        </a:solidFill>
        <a:latin typeface="+mn-lt"/>
        <a:ea typeface="+mn-ea"/>
        <a:cs typeface="+mn-cs"/>
      </a:defRPr>
    </a:lvl2pPr>
    <a:lvl3pPr marL="993313" algn="l" defTabSz="993313" rtl="0" eaLnBrk="1" latinLnBrk="0" hangingPunct="1">
      <a:defRPr sz="1304" kern="1200">
        <a:solidFill>
          <a:schemeClr val="tx1"/>
        </a:solidFill>
        <a:latin typeface="+mn-lt"/>
        <a:ea typeface="+mn-ea"/>
        <a:cs typeface="+mn-cs"/>
      </a:defRPr>
    </a:lvl3pPr>
    <a:lvl4pPr marL="1489969" algn="l" defTabSz="993313" rtl="0" eaLnBrk="1" latinLnBrk="0" hangingPunct="1">
      <a:defRPr sz="1304" kern="1200">
        <a:solidFill>
          <a:schemeClr val="tx1"/>
        </a:solidFill>
        <a:latin typeface="+mn-lt"/>
        <a:ea typeface="+mn-ea"/>
        <a:cs typeface="+mn-cs"/>
      </a:defRPr>
    </a:lvl4pPr>
    <a:lvl5pPr marL="1986625" algn="l" defTabSz="993313" rtl="0" eaLnBrk="1" latinLnBrk="0" hangingPunct="1">
      <a:defRPr sz="1304" kern="1200">
        <a:solidFill>
          <a:schemeClr val="tx1"/>
        </a:solidFill>
        <a:latin typeface="+mn-lt"/>
        <a:ea typeface="+mn-ea"/>
        <a:cs typeface="+mn-cs"/>
      </a:defRPr>
    </a:lvl5pPr>
    <a:lvl6pPr marL="2483282" algn="l" defTabSz="993313" rtl="0" eaLnBrk="1" latinLnBrk="0" hangingPunct="1">
      <a:defRPr sz="1304" kern="1200">
        <a:solidFill>
          <a:schemeClr val="tx1"/>
        </a:solidFill>
        <a:latin typeface="+mn-lt"/>
        <a:ea typeface="+mn-ea"/>
        <a:cs typeface="+mn-cs"/>
      </a:defRPr>
    </a:lvl6pPr>
    <a:lvl7pPr marL="2979938" algn="l" defTabSz="993313" rtl="0" eaLnBrk="1" latinLnBrk="0" hangingPunct="1">
      <a:defRPr sz="1304" kern="1200">
        <a:solidFill>
          <a:schemeClr val="tx1"/>
        </a:solidFill>
        <a:latin typeface="+mn-lt"/>
        <a:ea typeface="+mn-ea"/>
        <a:cs typeface="+mn-cs"/>
      </a:defRPr>
    </a:lvl7pPr>
    <a:lvl8pPr marL="3476595" algn="l" defTabSz="993313" rtl="0" eaLnBrk="1" latinLnBrk="0" hangingPunct="1">
      <a:defRPr sz="1304" kern="1200">
        <a:solidFill>
          <a:schemeClr val="tx1"/>
        </a:solidFill>
        <a:latin typeface="+mn-lt"/>
        <a:ea typeface="+mn-ea"/>
        <a:cs typeface="+mn-cs"/>
      </a:defRPr>
    </a:lvl8pPr>
    <a:lvl9pPr marL="3973251" algn="l" defTabSz="993313" rtl="0" eaLnBrk="1" latinLnBrk="0" hangingPunct="1">
      <a:defRPr sz="13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51B3-A883-6029-EA60-36F8F400C8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1754BC-59D2-F047-5DC6-FEE652CC506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CDD6AD-F716-A0C3-E24C-848444A113D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E4285BC-C361-12D3-2B0F-7D243BC4A9AF}"/>
              </a:ext>
            </a:extLst>
          </p:cNvPr>
          <p:cNvSpPr>
            <a:spLocks noGrp="1"/>
          </p:cNvSpPr>
          <p:nvPr>
            <p:ph type="sldNum" sz="quarter" idx="5"/>
          </p:nvPr>
        </p:nvSpPr>
        <p:spPr/>
        <p:txBody>
          <a:bodyPr/>
          <a:lstStyle/>
          <a:p>
            <a:fld id="{C052F0FC-556E-FB4C-93C6-8578884CF680}" type="slidenum">
              <a:rPr lang="es-ES_tradnl" smtClean="0"/>
              <a:t>2</a:t>
            </a:fld>
            <a:endParaRPr lang="es-ES_tradnl" dirty="0"/>
          </a:p>
        </p:txBody>
      </p:sp>
    </p:spTree>
    <p:extLst>
      <p:ext uri="{BB962C8B-B14F-4D97-AF65-F5344CB8AC3E}">
        <p14:creationId xmlns:p14="http://schemas.microsoft.com/office/powerpoint/2010/main" val="6879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56EA-ECD5-AF04-D197-FADBA4C6C3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F3EA56-364F-76D0-5E34-5F17707083E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072C7D-31BD-2231-DF94-E55FB39E71D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CFD154A-779C-44F2-D0FB-882BF41BB51F}"/>
              </a:ext>
            </a:extLst>
          </p:cNvPr>
          <p:cNvSpPr>
            <a:spLocks noGrp="1"/>
          </p:cNvSpPr>
          <p:nvPr>
            <p:ph type="sldNum" sz="quarter" idx="5"/>
          </p:nvPr>
        </p:nvSpPr>
        <p:spPr/>
        <p:txBody>
          <a:bodyPr/>
          <a:lstStyle/>
          <a:p>
            <a:fld id="{C052F0FC-556E-FB4C-93C6-8578884CF680}" type="slidenum">
              <a:rPr lang="es-ES_tradnl" smtClean="0"/>
              <a:t>18</a:t>
            </a:fld>
            <a:endParaRPr lang="es-ES_tradnl" dirty="0"/>
          </a:p>
        </p:txBody>
      </p:sp>
    </p:spTree>
    <p:extLst>
      <p:ext uri="{BB962C8B-B14F-4D97-AF65-F5344CB8AC3E}">
        <p14:creationId xmlns:p14="http://schemas.microsoft.com/office/powerpoint/2010/main" val="109489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8522F-A54F-C5D7-269F-375D2D1E4C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34C7DD-A7AD-CB2E-01EB-51FEFDF3734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724A48B-ABA5-C9F2-CC84-C326E394140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A07C7B0-5473-A619-A3C4-D7FDC973B479}"/>
              </a:ext>
            </a:extLst>
          </p:cNvPr>
          <p:cNvSpPr>
            <a:spLocks noGrp="1"/>
          </p:cNvSpPr>
          <p:nvPr>
            <p:ph type="sldNum" sz="quarter" idx="5"/>
          </p:nvPr>
        </p:nvSpPr>
        <p:spPr/>
        <p:txBody>
          <a:bodyPr/>
          <a:lstStyle/>
          <a:p>
            <a:fld id="{C052F0FC-556E-FB4C-93C6-8578884CF680}" type="slidenum">
              <a:rPr lang="es-ES_tradnl" smtClean="0"/>
              <a:t>19</a:t>
            </a:fld>
            <a:endParaRPr lang="es-ES_tradnl" dirty="0"/>
          </a:p>
        </p:txBody>
      </p:sp>
    </p:spTree>
    <p:extLst>
      <p:ext uri="{BB962C8B-B14F-4D97-AF65-F5344CB8AC3E}">
        <p14:creationId xmlns:p14="http://schemas.microsoft.com/office/powerpoint/2010/main" val="202076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0AFA-436E-D8EE-8D38-40ADD46E0B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9A0461-EA61-9259-AE72-12E4F010BBBD}"/>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2237B9E2-4075-3317-E3BE-FDACF338E25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233215DC-C46A-080B-AFAA-3C0E4EC5C0B9}"/>
              </a:ext>
            </a:extLst>
          </p:cNvPr>
          <p:cNvSpPr>
            <a:spLocks noGrp="1"/>
          </p:cNvSpPr>
          <p:nvPr>
            <p:ph type="sldNum" sz="quarter" idx="5"/>
          </p:nvPr>
        </p:nvSpPr>
        <p:spPr/>
        <p:txBody>
          <a:bodyPr/>
          <a:lstStyle/>
          <a:p>
            <a:fld id="{C052F0FC-556E-FB4C-93C6-8578884CF680}" type="slidenum">
              <a:rPr lang="es-ES_tradnl" smtClean="0"/>
              <a:t>20</a:t>
            </a:fld>
            <a:endParaRPr lang="es-ES_tradnl" dirty="0"/>
          </a:p>
        </p:txBody>
      </p:sp>
    </p:spTree>
    <p:extLst>
      <p:ext uri="{BB962C8B-B14F-4D97-AF65-F5344CB8AC3E}">
        <p14:creationId xmlns:p14="http://schemas.microsoft.com/office/powerpoint/2010/main" val="1028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F1BAC-701A-738D-21F8-F1D4C347AB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D6D7D62-28D0-5CDC-333A-70AAF996DE8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7A87D2-1C45-D1E4-D8F4-11C366FBA7D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0551D8B5-CF38-AD2A-35C8-2ABB438D7734}"/>
              </a:ext>
            </a:extLst>
          </p:cNvPr>
          <p:cNvSpPr>
            <a:spLocks noGrp="1"/>
          </p:cNvSpPr>
          <p:nvPr>
            <p:ph type="sldNum" sz="quarter" idx="5"/>
          </p:nvPr>
        </p:nvSpPr>
        <p:spPr/>
        <p:txBody>
          <a:bodyPr/>
          <a:lstStyle/>
          <a:p>
            <a:fld id="{C052F0FC-556E-FB4C-93C6-8578884CF680}" type="slidenum">
              <a:rPr lang="es-ES_tradnl" smtClean="0"/>
              <a:t>21</a:t>
            </a:fld>
            <a:endParaRPr lang="es-ES_tradnl" dirty="0"/>
          </a:p>
        </p:txBody>
      </p:sp>
    </p:spTree>
    <p:extLst>
      <p:ext uri="{BB962C8B-B14F-4D97-AF65-F5344CB8AC3E}">
        <p14:creationId xmlns:p14="http://schemas.microsoft.com/office/powerpoint/2010/main" val="382091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F2078-975B-AFDE-094D-275A30F651F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469F86-DB7B-CA36-BD1B-A038750BFCA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C2A98A4-564D-E6A7-5DB5-6F4551AF308B}"/>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AAB4750F-47E5-C9BD-F3E3-1F9960C14802}"/>
              </a:ext>
            </a:extLst>
          </p:cNvPr>
          <p:cNvSpPr>
            <a:spLocks noGrp="1"/>
          </p:cNvSpPr>
          <p:nvPr>
            <p:ph type="sldNum" sz="quarter" idx="5"/>
          </p:nvPr>
        </p:nvSpPr>
        <p:spPr/>
        <p:txBody>
          <a:bodyPr/>
          <a:lstStyle/>
          <a:p>
            <a:fld id="{C052F0FC-556E-FB4C-93C6-8578884CF680}" type="slidenum">
              <a:rPr lang="es-ES_tradnl" smtClean="0"/>
              <a:t>22</a:t>
            </a:fld>
            <a:endParaRPr lang="es-ES_tradnl" dirty="0"/>
          </a:p>
        </p:txBody>
      </p:sp>
    </p:spTree>
    <p:extLst>
      <p:ext uri="{BB962C8B-B14F-4D97-AF65-F5344CB8AC3E}">
        <p14:creationId xmlns:p14="http://schemas.microsoft.com/office/powerpoint/2010/main" val="333316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AE10D-7030-0A6D-6F01-681796175B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C9FAAEB-1718-E4F6-3FCB-B9DFE3193F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3AB1B3-AA96-76DD-D1D1-4AB0259A5C2A}"/>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A0DDABB-5152-138F-6088-F504309C9214}"/>
              </a:ext>
            </a:extLst>
          </p:cNvPr>
          <p:cNvSpPr>
            <a:spLocks noGrp="1"/>
          </p:cNvSpPr>
          <p:nvPr>
            <p:ph type="sldNum" sz="quarter" idx="5"/>
          </p:nvPr>
        </p:nvSpPr>
        <p:spPr/>
        <p:txBody>
          <a:bodyPr/>
          <a:lstStyle/>
          <a:p>
            <a:fld id="{C052F0FC-556E-FB4C-93C6-8578884CF680}" type="slidenum">
              <a:rPr lang="es-ES_tradnl" smtClean="0"/>
              <a:t>23</a:t>
            </a:fld>
            <a:endParaRPr lang="es-ES_tradnl" dirty="0"/>
          </a:p>
        </p:txBody>
      </p:sp>
    </p:spTree>
    <p:extLst>
      <p:ext uri="{BB962C8B-B14F-4D97-AF65-F5344CB8AC3E}">
        <p14:creationId xmlns:p14="http://schemas.microsoft.com/office/powerpoint/2010/main" val="119801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C61E-927B-CB2D-E97E-6D2A9063E6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A078035-7908-D15A-21EF-317FE52347C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18CA57F-C002-E09A-B797-D5293F81157B}"/>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A779756-C12E-F5DD-4CE6-669D0C01D1D6}"/>
              </a:ext>
            </a:extLst>
          </p:cNvPr>
          <p:cNvSpPr>
            <a:spLocks noGrp="1"/>
          </p:cNvSpPr>
          <p:nvPr>
            <p:ph type="sldNum" sz="quarter" idx="5"/>
          </p:nvPr>
        </p:nvSpPr>
        <p:spPr/>
        <p:txBody>
          <a:bodyPr/>
          <a:lstStyle/>
          <a:p>
            <a:fld id="{C052F0FC-556E-FB4C-93C6-8578884CF680}" type="slidenum">
              <a:rPr lang="es-ES_tradnl" smtClean="0"/>
              <a:t>24</a:t>
            </a:fld>
            <a:endParaRPr lang="es-ES_tradnl" dirty="0"/>
          </a:p>
        </p:txBody>
      </p:sp>
    </p:spTree>
    <p:extLst>
      <p:ext uri="{BB962C8B-B14F-4D97-AF65-F5344CB8AC3E}">
        <p14:creationId xmlns:p14="http://schemas.microsoft.com/office/powerpoint/2010/main" val="244141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5140-A451-D1C7-04AB-75B7C070D8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2C1FF8-7B92-F673-8063-7386E9D2266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48AE30B-B6DE-3EAF-83AA-78DF8D3A69E4}"/>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85E052C-31FE-44B0-55C7-4753B82291A1}"/>
              </a:ext>
            </a:extLst>
          </p:cNvPr>
          <p:cNvSpPr>
            <a:spLocks noGrp="1"/>
          </p:cNvSpPr>
          <p:nvPr>
            <p:ph type="sldNum" sz="quarter" idx="5"/>
          </p:nvPr>
        </p:nvSpPr>
        <p:spPr/>
        <p:txBody>
          <a:bodyPr/>
          <a:lstStyle/>
          <a:p>
            <a:fld id="{C052F0FC-556E-FB4C-93C6-8578884CF680}" type="slidenum">
              <a:rPr lang="es-ES_tradnl" smtClean="0"/>
              <a:t>25</a:t>
            </a:fld>
            <a:endParaRPr lang="es-ES_tradnl" dirty="0"/>
          </a:p>
        </p:txBody>
      </p:sp>
    </p:spTree>
    <p:extLst>
      <p:ext uri="{BB962C8B-B14F-4D97-AF65-F5344CB8AC3E}">
        <p14:creationId xmlns:p14="http://schemas.microsoft.com/office/powerpoint/2010/main" val="319783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2D76-7984-DF95-FB11-E1A7385F66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DAAAC7D-C1D2-CA50-B806-B882BD6B3B6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0B0930A-AAFF-65D9-45E8-DBF7E721E478}"/>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4FA5418-D4DE-E11A-6A28-0057F4B4442F}"/>
              </a:ext>
            </a:extLst>
          </p:cNvPr>
          <p:cNvSpPr>
            <a:spLocks noGrp="1"/>
          </p:cNvSpPr>
          <p:nvPr>
            <p:ph type="sldNum" sz="quarter" idx="5"/>
          </p:nvPr>
        </p:nvSpPr>
        <p:spPr/>
        <p:txBody>
          <a:bodyPr/>
          <a:lstStyle/>
          <a:p>
            <a:fld id="{C052F0FC-556E-FB4C-93C6-8578884CF680}" type="slidenum">
              <a:rPr lang="es-ES_tradnl" smtClean="0"/>
              <a:t>26</a:t>
            </a:fld>
            <a:endParaRPr lang="es-ES_tradnl" dirty="0"/>
          </a:p>
        </p:txBody>
      </p:sp>
    </p:spTree>
    <p:extLst>
      <p:ext uri="{BB962C8B-B14F-4D97-AF65-F5344CB8AC3E}">
        <p14:creationId xmlns:p14="http://schemas.microsoft.com/office/powerpoint/2010/main" val="146134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B8C81-EF9E-7601-98BC-984F13A7D35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69E601-92DF-3BBE-6C0E-350D5EEA76B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748286-9685-1535-C9E6-91A82870CFF3}"/>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4187383-CA56-EAF6-ECFC-6746E0C8E7F2}"/>
              </a:ext>
            </a:extLst>
          </p:cNvPr>
          <p:cNvSpPr>
            <a:spLocks noGrp="1"/>
          </p:cNvSpPr>
          <p:nvPr>
            <p:ph type="sldNum" sz="quarter" idx="5"/>
          </p:nvPr>
        </p:nvSpPr>
        <p:spPr/>
        <p:txBody>
          <a:bodyPr/>
          <a:lstStyle/>
          <a:p>
            <a:fld id="{C052F0FC-556E-FB4C-93C6-8578884CF680}" type="slidenum">
              <a:rPr lang="es-ES_tradnl" smtClean="0"/>
              <a:t>30</a:t>
            </a:fld>
            <a:endParaRPr lang="es-ES_tradnl" dirty="0"/>
          </a:p>
        </p:txBody>
      </p:sp>
    </p:spTree>
    <p:extLst>
      <p:ext uri="{BB962C8B-B14F-4D97-AF65-F5344CB8AC3E}">
        <p14:creationId xmlns:p14="http://schemas.microsoft.com/office/powerpoint/2010/main" val="219988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1BF35-2FB8-33F2-5C88-7F2CDAED78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A96D32-D1CA-B566-D93F-5A3FBFD31E62}"/>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0BCDA1CA-3A0B-B35A-14D7-95F5D2B011E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01F786B5-0E35-34CB-32DF-1EA381C98A4F}"/>
              </a:ext>
            </a:extLst>
          </p:cNvPr>
          <p:cNvSpPr>
            <a:spLocks noGrp="1"/>
          </p:cNvSpPr>
          <p:nvPr>
            <p:ph type="sldNum" sz="quarter" idx="5"/>
          </p:nvPr>
        </p:nvSpPr>
        <p:spPr/>
        <p:txBody>
          <a:bodyPr/>
          <a:lstStyle/>
          <a:p>
            <a:fld id="{17144CDB-6692-44A7-ADAB-240AB7D4C710}" type="slidenum">
              <a:rPr lang="es-MX" smtClean="0"/>
              <a:t>4</a:t>
            </a:fld>
            <a:endParaRPr lang="es-MX" dirty="0"/>
          </a:p>
        </p:txBody>
      </p:sp>
    </p:spTree>
    <p:extLst>
      <p:ext uri="{BB962C8B-B14F-4D97-AF65-F5344CB8AC3E}">
        <p14:creationId xmlns:p14="http://schemas.microsoft.com/office/powerpoint/2010/main" val="222908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22D0-E2D1-6206-F37E-5738934385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A4EF10-6495-B607-89ED-ED85B0246F2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DDA243-411F-991B-A91D-E59825559B75}"/>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780D9B3-6A35-2F32-1A38-F1E91FBBBA92}"/>
              </a:ext>
            </a:extLst>
          </p:cNvPr>
          <p:cNvSpPr>
            <a:spLocks noGrp="1"/>
          </p:cNvSpPr>
          <p:nvPr>
            <p:ph type="sldNum" sz="quarter" idx="5"/>
          </p:nvPr>
        </p:nvSpPr>
        <p:spPr/>
        <p:txBody>
          <a:bodyPr/>
          <a:lstStyle/>
          <a:p>
            <a:fld id="{C052F0FC-556E-FB4C-93C6-8578884CF680}" type="slidenum">
              <a:rPr lang="es-ES_tradnl" smtClean="0"/>
              <a:t>31</a:t>
            </a:fld>
            <a:endParaRPr lang="es-ES_tradnl" dirty="0"/>
          </a:p>
        </p:txBody>
      </p:sp>
    </p:spTree>
    <p:extLst>
      <p:ext uri="{BB962C8B-B14F-4D97-AF65-F5344CB8AC3E}">
        <p14:creationId xmlns:p14="http://schemas.microsoft.com/office/powerpoint/2010/main" val="128645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06FB4-FD37-43F5-56EA-4613C3E78B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1E068F6-B5F8-F54D-CD01-A7CA0B52361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8916557-F5F5-9050-223E-AECFD040B1F1}"/>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2684A13-3FC2-8452-BADB-C3CD33D7EFE7}"/>
              </a:ext>
            </a:extLst>
          </p:cNvPr>
          <p:cNvSpPr>
            <a:spLocks noGrp="1"/>
          </p:cNvSpPr>
          <p:nvPr>
            <p:ph type="sldNum" sz="quarter" idx="5"/>
          </p:nvPr>
        </p:nvSpPr>
        <p:spPr/>
        <p:txBody>
          <a:bodyPr/>
          <a:lstStyle/>
          <a:p>
            <a:fld id="{C052F0FC-556E-FB4C-93C6-8578884CF680}" type="slidenum">
              <a:rPr lang="es-ES_tradnl" smtClean="0"/>
              <a:t>32</a:t>
            </a:fld>
            <a:endParaRPr lang="es-ES_tradnl" dirty="0"/>
          </a:p>
        </p:txBody>
      </p:sp>
    </p:spTree>
    <p:extLst>
      <p:ext uri="{BB962C8B-B14F-4D97-AF65-F5344CB8AC3E}">
        <p14:creationId xmlns:p14="http://schemas.microsoft.com/office/powerpoint/2010/main" val="386602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41F0-B44B-1CEC-F686-A3C8160E8B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459419-0A08-12AD-744D-A7897A0A852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37C47B-2D97-E780-9E04-B2486937F17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EC846F9-6B1F-0208-FE7A-D00D0F2DE06F}"/>
              </a:ext>
            </a:extLst>
          </p:cNvPr>
          <p:cNvSpPr>
            <a:spLocks noGrp="1"/>
          </p:cNvSpPr>
          <p:nvPr>
            <p:ph type="sldNum" sz="quarter" idx="5"/>
          </p:nvPr>
        </p:nvSpPr>
        <p:spPr/>
        <p:txBody>
          <a:bodyPr/>
          <a:lstStyle/>
          <a:p>
            <a:fld id="{C052F0FC-556E-FB4C-93C6-8578884CF680}" type="slidenum">
              <a:rPr lang="es-ES_tradnl" smtClean="0"/>
              <a:t>33</a:t>
            </a:fld>
            <a:endParaRPr lang="es-ES_tradnl" dirty="0"/>
          </a:p>
        </p:txBody>
      </p:sp>
    </p:spTree>
    <p:extLst>
      <p:ext uri="{BB962C8B-B14F-4D97-AF65-F5344CB8AC3E}">
        <p14:creationId xmlns:p14="http://schemas.microsoft.com/office/powerpoint/2010/main" val="319009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6568-166F-AF2E-6798-8D6D836E3F3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CDAD16-27CF-0E8B-7FA1-6CC43826A4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256C4DF-96E5-5257-F567-C434D00C2DC9}"/>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24F8453-D857-077F-DF48-19A61DB31517}"/>
              </a:ext>
            </a:extLst>
          </p:cNvPr>
          <p:cNvSpPr>
            <a:spLocks noGrp="1"/>
          </p:cNvSpPr>
          <p:nvPr>
            <p:ph type="sldNum" sz="quarter" idx="5"/>
          </p:nvPr>
        </p:nvSpPr>
        <p:spPr/>
        <p:txBody>
          <a:bodyPr/>
          <a:lstStyle/>
          <a:p>
            <a:fld id="{C052F0FC-556E-FB4C-93C6-8578884CF680}" type="slidenum">
              <a:rPr lang="es-ES_tradnl" smtClean="0"/>
              <a:t>34</a:t>
            </a:fld>
            <a:endParaRPr lang="es-ES_tradnl" dirty="0"/>
          </a:p>
        </p:txBody>
      </p:sp>
    </p:spTree>
    <p:extLst>
      <p:ext uri="{BB962C8B-B14F-4D97-AF65-F5344CB8AC3E}">
        <p14:creationId xmlns:p14="http://schemas.microsoft.com/office/powerpoint/2010/main" val="31158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E6B7-9ADB-E847-9DFD-C417B76EBD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108DC0-1AA3-A847-C5C8-D28627E2E54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AF1AE5-F021-00F2-8259-428102208E67}"/>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021A36E-2E4C-69BD-5AC5-D94AC72A2022}"/>
              </a:ext>
            </a:extLst>
          </p:cNvPr>
          <p:cNvSpPr>
            <a:spLocks noGrp="1"/>
          </p:cNvSpPr>
          <p:nvPr>
            <p:ph type="sldNum" sz="quarter" idx="5"/>
          </p:nvPr>
        </p:nvSpPr>
        <p:spPr/>
        <p:txBody>
          <a:bodyPr/>
          <a:lstStyle/>
          <a:p>
            <a:fld id="{C052F0FC-556E-FB4C-93C6-8578884CF680}" type="slidenum">
              <a:rPr lang="es-ES_tradnl" smtClean="0"/>
              <a:t>35</a:t>
            </a:fld>
            <a:endParaRPr lang="es-ES_tradnl" dirty="0"/>
          </a:p>
        </p:txBody>
      </p:sp>
    </p:spTree>
    <p:extLst>
      <p:ext uri="{BB962C8B-B14F-4D97-AF65-F5344CB8AC3E}">
        <p14:creationId xmlns:p14="http://schemas.microsoft.com/office/powerpoint/2010/main" val="290162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29A6-DD18-DB3A-D289-CC7E139B1A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A53FA37-ADE6-3266-B76F-87EA679DB2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4D5B2A-D5CB-0D49-0C8D-271B5A6A859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7F01A881-D719-EB4C-D614-8FB88C7956A3}"/>
              </a:ext>
            </a:extLst>
          </p:cNvPr>
          <p:cNvSpPr>
            <a:spLocks noGrp="1"/>
          </p:cNvSpPr>
          <p:nvPr>
            <p:ph type="sldNum" sz="quarter" idx="5"/>
          </p:nvPr>
        </p:nvSpPr>
        <p:spPr/>
        <p:txBody>
          <a:bodyPr/>
          <a:lstStyle/>
          <a:p>
            <a:fld id="{C052F0FC-556E-FB4C-93C6-8578884CF680}" type="slidenum">
              <a:rPr lang="es-ES_tradnl" smtClean="0"/>
              <a:t>36</a:t>
            </a:fld>
            <a:endParaRPr lang="es-ES_tradnl" dirty="0"/>
          </a:p>
        </p:txBody>
      </p:sp>
    </p:spTree>
    <p:extLst>
      <p:ext uri="{BB962C8B-B14F-4D97-AF65-F5344CB8AC3E}">
        <p14:creationId xmlns:p14="http://schemas.microsoft.com/office/powerpoint/2010/main" val="959006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BF22-E21A-5257-F462-61E88CE6540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8B02D0D-6807-C4E7-3134-829430B70BB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AC4D60F-484D-793F-42CE-6F67D26BDEA5}"/>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A7B2A17-B8EA-8F3E-3824-4E39DE8B38E0}"/>
              </a:ext>
            </a:extLst>
          </p:cNvPr>
          <p:cNvSpPr>
            <a:spLocks noGrp="1"/>
          </p:cNvSpPr>
          <p:nvPr>
            <p:ph type="sldNum" sz="quarter" idx="5"/>
          </p:nvPr>
        </p:nvSpPr>
        <p:spPr/>
        <p:txBody>
          <a:bodyPr/>
          <a:lstStyle/>
          <a:p>
            <a:fld id="{C052F0FC-556E-FB4C-93C6-8578884CF680}" type="slidenum">
              <a:rPr lang="es-ES_tradnl" smtClean="0"/>
              <a:t>37</a:t>
            </a:fld>
            <a:endParaRPr lang="es-ES_tradnl" dirty="0"/>
          </a:p>
        </p:txBody>
      </p:sp>
    </p:spTree>
    <p:extLst>
      <p:ext uri="{BB962C8B-B14F-4D97-AF65-F5344CB8AC3E}">
        <p14:creationId xmlns:p14="http://schemas.microsoft.com/office/powerpoint/2010/main" val="26241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0522B-D2BD-E226-65C4-0FEDEB66B93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47DD433-AABF-A666-1C8B-357647480D8D}"/>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6FF775FF-06FE-6D39-6C67-AA907303A09D}"/>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52FC1DB4-0F04-03A5-415A-86AC57CAD2B4}"/>
              </a:ext>
            </a:extLst>
          </p:cNvPr>
          <p:cNvSpPr>
            <a:spLocks noGrp="1"/>
          </p:cNvSpPr>
          <p:nvPr>
            <p:ph type="sldNum" sz="quarter" idx="5"/>
          </p:nvPr>
        </p:nvSpPr>
        <p:spPr/>
        <p:txBody>
          <a:bodyPr/>
          <a:lstStyle/>
          <a:p>
            <a:fld id="{C052F0FC-556E-FB4C-93C6-8578884CF680}" type="slidenum">
              <a:rPr lang="es-ES_tradnl" smtClean="0"/>
              <a:t>5</a:t>
            </a:fld>
            <a:endParaRPr lang="es-ES_tradnl" dirty="0"/>
          </a:p>
        </p:txBody>
      </p:sp>
    </p:spTree>
    <p:extLst>
      <p:ext uri="{BB962C8B-B14F-4D97-AF65-F5344CB8AC3E}">
        <p14:creationId xmlns:p14="http://schemas.microsoft.com/office/powerpoint/2010/main" val="84007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E977-2C15-BD45-B221-D493679CFC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F449C3-472E-5C79-9B5A-3CE92565C7C7}"/>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7048CD04-4F0F-D5EE-FFAE-1ADD9370C8F8}"/>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75601AFF-A0D9-708B-2C9F-9C0DA1BA67D4}"/>
              </a:ext>
            </a:extLst>
          </p:cNvPr>
          <p:cNvSpPr>
            <a:spLocks noGrp="1"/>
          </p:cNvSpPr>
          <p:nvPr>
            <p:ph type="sldNum" sz="quarter" idx="5"/>
          </p:nvPr>
        </p:nvSpPr>
        <p:spPr/>
        <p:txBody>
          <a:bodyPr/>
          <a:lstStyle/>
          <a:p>
            <a:fld id="{C052F0FC-556E-FB4C-93C6-8578884CF680}" type="slidenum">
              <a:rPr lang="es-ES_tradnl" smtClean="0"/>
              <a:t>12</a:t>
            </a:fld>
            <a:endParaRPr lang="es-ES_tradnl" dirty="0"/>
          </a:p>
        </p:txBody>
      </p:sp>
    </p:spTree>
    <p:extLst>
      <p:ext uri="{BB962C8B-B14F-4D97-AF65-F5344CB8AC3E}">
        <p14:creationId xmlns:p14="http://schemas.microsoft.com/office/powerpoint/2010/main" val="181698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AE98-5398-EC27-6CE6-F81EE25AC1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38EE78-3C8E-6C7E-224F-E5A038735E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BB7B9A-9625-274C-6FBA-27131918668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B9ADFCAE-267C-C6F8-2097-73FB37B84CCF}"/>
              </a:ext>
            </a:extLst>
          </p:cNvPr>
          <p:cNvSpPr>
            <a:spLocks noGrp="1"/>
          </p:cNvSpPr>
          <p:nvPr>
            <p:ph type="sldNum" sz="quarter" idx="5"/>
          </p:nvPr>
        </p:nvSpPr>
        <p:spPr/>
        <p:txBody>
          <a:bodyPr/>
          <a:lstStyle/>
          <a:p>
            <a:fld id="{C052F0FC-556E-FB4C-93C6-8578884CF680}" type="slidenum">
              <a:rPr lang="es-ES_tradnl" smtClean="0"/>
              <a:t>13</a:t>
            </a:fld>
            <a:endParaRPr lang="es-ES_tradnl" dirty="0"/>
          </a:p>
        </p:txBody>
      </p:sp>
    </p:spTree>
    <p:extLst>
      <p:ext uri="{BB962C8B-B14F-4D97-AF65-F5344CB8AC3E}">
        <p14:creationId xmlns:p14="http://schemas.microsoft.com/office/powerpoint/2010/main" val="315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E6CC-CF99-E125-33AB-9ACDF94713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904CCE-E6E7-103F-02F2-CAF8BDA0DA0F}"/>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2824E380-B4C0-734F-DD6A-B1F91F3B0049}"/>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33E66301-1545-6EBD-9775-427AFAE9F4AF}"/>
              </a:ext>
            </a:extLst>
          </p:cNvPr>
          <p:cNvSpPr>
            <a:spLocks noGrp="1"/>
          </p:cNvSpPr>
          <p:nvPr>
            <p:ph type="sldNum" sz="quarter" idx="5"/>
          </p:nvPr>
        </p:nvSpPr>
        <p:spPr/>
        <p:txBody>
          <a:bodyPr/>
          <a:lstStyle/>
          <a:p>
            <a:fld id="{C052F0FC-556E-FB4C-93C6-8578884CF680}" type="slidenum">
              <a:rPr lang="es-ES_tradnl" smtClean="0"/>
              <a:t>14</a:t>
            </a:fld>
            <a:endParaRPr lang="es-ES_tradnl" dirty="0"/>
          </a:p>
        </p:txBody>
      </p:sp>
    </p:spTree>
    <p:extLst>
      <p:ext uri="{BB962C8B-B14F-4D97-AF65-F5344CB8AC3E}">
        <p14:creationId xmlns:p14="http://schemas.microsoft.com/office/powerpoint/2010/main" val="21571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C066-8560-FE3B-1BD6-7B9795106D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4221D30-CD33-8E34-1F1E-6FDC90C2BC60}"/>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E61BA2DF-07CA-B5A8-7EEC-F2A358AF2EC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E62E750-955F-1E2B-B9A4-286D5A4B4943}"/>
              </a:ext>
            </a:extLst>
          </p:cNvPr>
          <p:cNvSpPr>
            <a:spLocks noGrp="1"/>
          </p:cNvSpPr>
          <p:nvPr>
            <p:ph type="sldNum" sz="quarter" idx="5"/>
          </p:nvPr>
        </p:nvSpPr>
        <p:spPr/>
        <p:txBody>
          <a:bodyPr/>
          <a:lstStyle/>
          <a:p>
            <a:fld id="{C052F0FC-556E-FB4C-93C6-8578884CF680}" type="slidenum">
              <a:rPr lang="es-ES_tradnl" smtClean="0"/>
              <a:t>15</a:t>
            </a:fld>
            <a:endParaRPr lang="es-ES_tradnl" dirty="0"/>
          </a:p>
        </p:txBody>
      </p:sp>
    </p:spTree>
    <p:extLst>
      <p:ext uri="{BB962C8B-B14F-4D97-AF65-F5344CB8AC3E}">
        <p14:creationId xmlns:p14="http://schemas.microsoft.com/office/powerpoint/2010/main" val="129245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F80A-8699-687E-E486-7C6D58EA7E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B5D986C-2D75-0DD5-9862-96CEF8E6B8BF}"/>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8F616960-5084-74A4-C0E0-DB97E2DE5ECD}"/>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AF68AA3-5303-EE1E-8A94-DC32F9F52ABD}"/>
              </a:ext>
            </a:extLst>
          </p:cNvPr>
          <p:cNvSpPr>
            <a:spLocks noGrp="1"/>
          </p:cNvSpPr>
          <p:nvPr>
            <p:ph type="sldNum" sz="quarter" idx="5"/>
          </p:nvPr>
        </p:nvSpPr>
        <p:spPr/>
        <p:txBody>
          <a:bodyPr/>
          <a:lstStyle/>
          <a:p>
            <a:fld id="{C052F0FC-556E-FB4C-93C6-8578884CF680}" type="slidenum">
              <a:rPr lang="es-ES_tradnl" smtClean="0"/>
              <a:t>16</a:t>
            </a:fld>
            <a:endParaRPr lang="es-ES_tradnl" dirty="0"/>
          </a:p>
        </p:txBody>
      </p:sp>
    </p:spTree>
    <p:extLst>
      <p:ext uri="{BB962C8B-B14F-4D97-AF65-F5344CB8AC3E}">
        <p14:creationId xmlns:p14="http://schemas.microsoft.com/office/powerpoint/2010/main" val="287124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937E-3B01-E37A-45C6-EC3C4EEADC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22B0DB-3BC3-3AE4-C2E1-37897E19FC4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E36756A-F0CF-AF40-6F6E-1F87D56D096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317CC74-B006-2CCC-FCDB-7A1AF46F5921}"/>
              </a:ext>
            </a:extLst>
          </p:cNvPr>
          <p:cNvSpPr>
            <a:spLocks noGrp="1"/>
          </p:cNvSpPr>
          <p:nvPr>
            <p:ph type="sldNum" sz="quarter" idx="5"/>
          </p:nvPr>
        </p:nvSpPr>
        <p:spPr/>
        <p:txBody>
          <a:bodyPr/>
          <a:lstStyle/>
          <a:p>
            <a:fld id="{C052F0FC-556E-FB4C-93C6-8578884CF680}" type="slidenum">
              <a:rPr lang="es-ES_tradnl" smtClean="0"/>
              <a:t>17</a:t>
            </a:fld>
            <a:endParaRPr lang="es-ES_tradnl" dirty="0"/>
          </a:p>
        </p:txBody>
      </p:sp>
    </p:spTree>
    <p:extLst>
      <p:ext uri="{BB962C8B-B14F-4D97-AF65-F5344CB8AC3E}">
        <p14:creationId xmlns:p14="http://schemas.microsoft.com/office/powerpoint/2010/main" val="128795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id="{1E15E74A-E2E6-70FC-941D-65B931948BE4}"/>
              </a:ext>
            </a:extLst>
          </p:cNvPr>
          <p:cNvSpPr>
            <a:spLocks noGrp="1"/>
          </p:cNvSpPr>
          <p:nvPr>
            <p:ph type="sldNum" sz="quarter" idx="12"/>
          </p:nvPr>
        </p:nvSpPr>
        <p:spPr>
          <a:xfrm>
            <a:off x="11386159" y="7340252"/>
            <a:ext cx="1027309" cy="247931"/>
          </a:xfrm>
          <a:prstGeom prst="rect">
            <a:avLst/>
          </a:prstGeom>
        </p:spPr>
        <p:txBody>
          <a:bodyPr lIns="107989" tIns="21597" rIns="91430" bIns="46794" anchor="ctr" anchorCtr="1"/>
          <a:lstStyle>
            <a:lvl1pPr algn="ctr">
              <a:defRPr sz="20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121989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id="{5CB3ECFC-AE4A-948F-D994-01A82ABB879E}"/>
              </a:ext>
            </a:extLst>
          </p:cNvPr>
          <p:cNvSpPr>
            <a:spLocks noGrp="1"/>
          </p:cNvSpPr>
          <p:nvPr>
            <p:ph type="sldNum" sz="quarter" idx="12"/>
          </p:nvPr>
        </p:nvSpPr>
        <p:spPr>
          <a:xfrm>
            <a:off x="5887146" y="7340253"/>
            <a:ext cx="1027310" cy="247931"/>
          </a:xfrm>
          <a:prstGeom prst="rect">
            <a:avLst/>
          </a:prstGeom>
        </p:spPr>
        <p:txBody>
          <a:bodyPr lIns="107989" tIns="21597" rIns="91430" bIns="46794" anchor="ctr" anchorCtr="1"/>
          <a:lstStyle>
            <a:lvl1pPr algn="ctr">
              <a:defRPr sz="1667"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91397648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FF7786A-60AB-78CB-78D8-EEF249D2C31C}"/>
              </a:ext>
            </a:extLst>
          </p:cNvPr>
          <p:cNvCxnSpPr>
            <a:cxnSpLocks/>
          </p:cNvCxnSpPr>
          <p:nvPr userDrawn="1"/>
        </p:nvCxnSpPr>
        <p:spPr>
          <a:xfrm>
            <a:off x="5219205" y="7445829"/>
            <a:ext cx="2363190"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7" name="Slide Number Placeholder 17">
            <a:extLst>
              <a:ext uri="{FF2B5EF4-FFF2-40B4-BE49-F238E27FC236}">
                <a16:creationId xmlns:a16="http://schemas.microsoft.com/office/drawing/2014/main" id="{7CABEA44-E0D4-49F9-22A6-48D18469BBDC}"/>
              </a:ext>
            </a:extLst>
          </p:cNvPr>
          <p:cNvSpPr>
            <a:spLocks noGrp="1"/>
          </p:cNvSpPr>
          <p:nvPr>
            <p:ph type="sldNum" sz="quarter" idx="12"/>
          </p:nvPr>
        </p:nvSpPr>
        <p:spPr>
          <a:xfrm>
            <a:off x="5948782" y="7300857"/>
            <a:ext cx="904037" cy="263725"/>
          </a:xfrm>
          <a:prstGeom prst="rect">
            <a:avLst/>
          </a:prstGeom>
          <a:solidFill>
            <a:schemeClr val="bg1"/>
          </a:solidFill>
        </p:spPr>
        <p:txBody>
          <a:bodyPr lIns="107989" tIns="21597" rIns="91430" bIns="46794" anchor="ctr" anchorCtr="1"/>
          <a:lstStyle>
            <a:lvl1pPr algn="ctr">
              <a:defRPr sz="1400" i="1">
                <a:solidFill>
                  <a:schemeClr val="bg1">
                    <a:lumMod val="50000"/>
                  </a:schemeClr>
                </a:solidFill>
                <a:latin typeface="Playfair Display" pitchFamily="2" charset="77"/>
                <a:cs typeface="Playfair Display" pitchFamily="2" charset="77"/>
              </a:defRPr>
            </a:lvl1pPr>
          </a:lstStyle>
          <a:p>
            <a:fld id="{67DDEA5E-EAF7-8246-8A62-7FF7613ECEAE}" type="slidenum">
              <a:rPr lang="es-ES_tradnl" smtClean="0"/>
              <a:pPr/>
              <a:t>‹Nº›</a:t>
            </a:fld>
            <a:endParaRPr lang="es-ES_tradnl" dirty="0"/>
          </a:p>
        </p:txBody>
      </p:sp>
    </p:spTree>
    <p:extLst>
      <p:ext uri="{BB962C8B-B14F-4D97-AF65-F5344CB8AC3E}">
        <p14:creationId xmlns:p14="http://schemas.microsoft.com/office/powerpoint/2010/main" val="307690058"/>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C60A6504-63C7-4A81-9112-4824C3C47EE1}"/>
              </a:ext>
            </a:extLst>
          </p:cNvPr>
          <p:cNvSpPr>
            <a:spLocks noGrp="1"/>
          </p:cNvSpPr>
          <p:nvPr>
            <p:ph type="sldNum" sz="quarter" idx="12"/>
          </p:nvPr>
        </p:nvSpPr>
        <p:spPr>
          <a:xfrm>
            <a:off x="11386159" y="7340252"/>
            <a:ext cx="1027309" cy="247931"/>
          </a:xfrm>
          <a:prstGeom prst="rect">
            <a:avLst/>
          </a:prstGeom>
        </p:spPr>
        <p:txBody>
          <a:bodyPr lIns="107989" tIns="21597" rIns="91430" bIns="46794" anchor="ctr" anchorCtr="1"/>
          <a:lstStyle>
            <a:lvl1pPr algn="ctr">
              <a:defRPr sz="20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173684975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7" name="Slide Number Placeholder 17">
            <a:extLst>
              <a:ext uri="{FF2B5EF4-FFF2-40B4-BE49-F238E27FC236}">
                <a16:creationId xmlns:a16="http://schemas.microsoft.com/office/drawing/2014/main" id="{BC300587-0677-5D45-9D24-130713677007}"/>
              </a:ext>
            </a:extLst>
          </p:cNvPr>
          <p:cNvSpPr>
            <a:spLocks noGrp="1"/>
          </p:cNvSpPr>
          <p:nvPr>
            <p:ph type="sldNum" sz="quarter" idx="12"/>
          </p:nvPr>
        </p:nvSpPr>
        <p:spPr>
          <a:xfrm>
            <a:off x="5950750" y="7354184"/>
            <a:ext cx="900100" cy="234000"/>
          </a:xfrm>
          <a:prstGeom prst="rect">
            <a:avLst/>
          </a:prstGeom>
          <a:noFill/>
        </p:spPr>
        <p:txBody>
          <a:bodyPr lIns="107989" tIns="21597" rIns="91430" bIns="46794" anchor="ctr" anchorCtr="1"/>
          <a:lstStyle>
            <a:lvl1pPr algn="ctr">
              <a:defRPr sz="1483"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a:t>
            </a:r>
            <a:fld id="{67DDEA5E-EAF7-8246-8A62-7FF7613ECEAE}" type="slidenum">
              <a:rPr lang="en-US" smtClean="0"/>
              <a:pPr/>
              <a:t>‹Nº›</a:t>
            </a:fld>
            <a:endParaRPr lang="en-US" dirty="0"/>
          </a:p>
        </p:txBody>
      </p:sp>
      <p:cxnSp>
        <p:nvCxnSpPr>
          <p:cNvPr id="2" name="Conector recto 1">
            <a:extLst>
              <a:ext uri="{FF2B5EF4-FFF2-40B4-BE49-F238E27FC236}">
                <a16:creationId xmlns:a16="http://schemas.microsoft.com/office/drawing/2014/main" id="{07B6743E-BA28-B388-E415-BA2D9DAFD5B6}"/>
              </a:ext>
            </a:extLst>
          </p:cNvPr>
          <p:cNvCxnSpPr>
            <a:cxnSpLocks/>
          </p:cNvCxnSpPr>
          <p:nvPr userDrawn="1"/>
        </p:nvCxnSpPr>
        <p:spPr>
          <a:xfrm>
            <a:off x="5397498" y="7486601"/>
            <a:ext cx="564118"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Conector recto 4">
            <a:extLst>
              <a:ext uri="{FF2B5EF4-FFF2-40B4-BE49-F238E27FC236}">
                <a16:creationId xmlns:a16="http://schemas.microsoft.com/office/drawing/2014/main" id="{0A1D6482-33F7-F103-AF5F-EE59B69BCC9B}"/>
              </a:ext>
            </a:extLst>
          </p:cNvPr>
          <p:cNvCxnSpPr>
            <a:cxnSpLocks/>
          </p:cNvCxnSpPr>
          <p:nvPr userDrawn="1"/>
        </p:nvCxnSpPr>
        <p:spPr>
          <a:xfrm>
            <a:off x="6844795" y="7486601"/>
            <a:ext cx="564118"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9804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7088"/>
      </p:ext>
    </p:extLst>
  </p:cSld>
  <p:clrMap bg1="lt1" tx1="dk1" bg2="lt2" tx2="dk2" accent1="accent1" accent2="accent2" accent3="accent3" accent4="accent4" accent5="accent5" accent6="accent6" hlink="hlink" folHlink="folHlink"/>
  <p:sldLayoutIdLst>
    <p:sldLayoutId id="2147483729" r:id="rId1"/>
    <p:sldLayoutId id="2147483697" r:id="rId2"/>
    <p:sldLayoutId id="2147483730" r:id="rId3"/>
    <p:sldLayoutId id="2147483731" r:id="rId4"/>
    <p:sldLayoutId id="2147483732" r:id="rId5"/>
  </p:sldLayoutIdLst>
  <p:hf hdr="0" ftr="0" dt="0"/>
  <p:txStyles>
    <p:titleStyle>
      <a:lvl1pPr algn="ctr" defTabSz="587756" rtl="0" eaLnBrk="1" latinLnBrk="0" hangingPunct="1">
        <a:spcBef>
          <a:spcPct val="0"/>
        </a:spcBef>
        <a:buNone/>
        <a:defRPr sz="5700" kern="1200">
          <a:solidFill>
            <a:schemeClr val="tx1"/>
          </a:solidFill>
          <a:latin typeface="+mj-lt"/>
          <a:ea typeface="+mj-ea"/>
          <a:cs typeface="+mj-cs"/>
        </a:defRPr>
      </a:lvl1pPr>
    </p:titleStyle>
    <p:body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756" rtl="0" eaLnBrk="1" latinLnBrk="0" hangingPunct="1">
        <a:defRPr sz="2300" kern="1200">
          <a:solidFill>
            <a:schemeClr val="tx1"/>
          </a:solidFill>
          <a:latin typeface="+mn-lt"/>
          <a:ea typeface="+mn-ea"/>
          <a:cs typeface="+mn-cs"/>
        </a:defRPr>
      </a:lvl1pPr>
      <a:lvl2pPr marL="587756" algn="l" defTabSz="587756" rtl="0" eaLnBrk="1" latinLnBrk="0" hangingPunct="1">
        <a:defRPr sz="2300" kern="1200">
          <a:solidFill>
            <a:schemeClr val="tx1"/>
          </a:solidFill>
          <a:latin typeface="+mn-lt"/>
          <a:ea typeface="+mn-ea"/>
          <a:cs typeface="+mn-cs"/>
        </a:defRPr>
      </a:lvl2pPr>
      <a:lvl3pPr marL="1175513" algn="l" defTabSz="587756" rtl="0" eaLnBrk="1" latinLnBrk="0" hangingPunct="1">
        <a:defRPr sz="2300" kern="1200">
          <a:solidFill>
            <a:schemeClr val="tx1"/>
          </a:solidFill>
          <a:latin typeface="+mn-lt"/>
          <a:ea typeface="+mn-ea"/>
          <a:cs typeface="+mn-cs"/>
        </a:defRPr>
      </a:lvl3pPr>
      <a:lvl4pPr marL="1763271" algn="l" defTabSz="587756" rtl="0" eaLnBrk="1" latinLnBrk="0" hangingPunct="1">
        <a:defRPr sz="2300" kern="1200">
          <a:solidFill>
            <a:schemeClr val="tx1"/>
          </a:solidFill>
          <a:latin typeface="+mn-lt"/>
          <a:ea typeface="+mn-ea"/>
          <a:cs typeface="+mn-cs"/>
        </a:defRPr>
      </a:lvl4pPr>
      <a:lvl5pPr marL="2351027" algn="l" defTabSz="587756" rtl="0" eaLnBrk="1" latinLnBrk="0" hangingPunct="1">
        <a:defRPr sz="2300" kern="1200">
          <a:solidFill>
            <a:schemeClr val="tx1"/>
          </a:solidFill>
          <a:latin typeface="+mn-lt"/>
          <a:ea typeface="+mn-ea"/>
          <a:cs typeface="+mn-cs"/>
        </a:defRPr>
      </a:lvl5pPr>
      <a:lvl6pPr marL="2938784" algn="l" defTabSz="587756" rtl="0" eaLnBrk="1" latinLnBrk="0" hangingPunct="1">
        <a:defRPr sz="2300" kern="1200">
          <a:solidFill>
            <a:schemeClr val="tx1"/>
          </a:solidFill>
          <a:latin typeface="+mn-lt"/>
          <a:ea typeface="+mn-ea"/>
          <a:cs typeface="+mn-cs"/>
        </a:defRPr>
      </a:lvl6pPr>
      <a:lvl7pPr marL="3526540" algn="l" defTabSz="587756" rtl="0" eaLnBrk="1" latinLnBrk="0" hangingPunct="1">
        <a:defRPr sz="2300" kern="1200">
          <a:solidFill>
            <a:schemeClr val="tx1"/>
          </a:solidFill>
          <a:latin typeface="+mn-lt"/>
          <a:ea typeface="+mn-ea"/>
          <a:cs typeface="+mn-cs"/>
        </a:defRPr>
      </a:lvl7pPr>
      <a:lvl8pPr marL="4114297" algn="l" defTabSz="587756" rtl="0" eaLnBrk="1" latinLnBrk="0" hangingPunct="1">
        <a:defRPr sz="2300" kern="1200">
          <a:solidFill>
            <a:schemeClr val="tx1"/>
          </a:solidFill>
          <a:latin typeface="+mn-lt"/>
          <a:ea typeface="+mn-ea"/>
          <a:cs typeface="+mn-cs"/>
        </a:defRPr>
      </a:lvl8pPr>
      <a:lvl9pPr marL="4702053" algn="l" defTabSz="58775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39.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8CA9-D39C-4013-9705-A90685098F9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C2160A8-9D02-9D15-DA45-3A4264E7B208}"/>
              </a:ext>
            </a:extLst>
          </p:cNvPr>
          <p:cNvSpPr>
            <a:spLocks noGrp="1"/>
          </p:cNvSpPr>
          <p:nvPr>
            <p:ph type="sldNum" sz="quarter" idx="12"/>
          </p:nvPr>
        </p:nvSpPr>
        <p:spPr>
          <a:prstGeom prst="rect">
            <a:avLst/>
          </a:prstGeom>
        </p:spPr>
        <p:txBody>
          <a:bodyPr/>
          <a:lstStyle/>
          <a:p>
            <a:fld id="{67DDEA5E-EAF7-8246-8A62-7FF7613ECEAE}" type="slidenum">
              <a:rPr lang="en-US" smtClean="0"/>
              <a:pPr/>
              <a:t>1</a:t>
            </a:fld>
            <a:endParaRPr lang="en-US"/>
          </a:p>
        </p:txBody>
      </p:sp>
      <p:sp>
        <p:nvSpPr>
          <p:cNvPr id="5" name="CuadroTexto 4">
            <a:extLst>
              <a:ext uri="{FF2B5EF4-FFF2-40B4-BE49-F238E27FC236}">
                <a16:creationId xmlns:a16="http://schemas.microsoft.com/office/drawing/2014/main" id="{80216155-9F3E-BE25-F87F-84EDDBC0CE1D}"/>
              </a:ext>
            </a:extLst>
          </p:cNvPr>
          <p:cNvSpPr txBox="1"/>
          <p:nvPr/>
        </p:nvSpPr>
        <p:spPr bwMode="auto">
          <a:xfrm>
            <a:off x="470647" y="3285944"/>
            <a:ext cx="11840533" cy="1257548"/>
          </a:xfrm>
          <a:prstGeom prst="rect">
            <a:avLst/>
          </a:prstGeom>
          <a:noFill/>
          <a:ln w="9525">
            <a:noFill/>
            <a:prstDash val="dot"/>
            <a:miter lim="800000"/>
            <a:headEnd/>
            <a:tailEnd/>
          </a:ln>
        </p:spPr>
        <p:txBody>
          <a:bodyPr wrap="square" lIns="115782" tIns="57892" rIns="115782" bIns="57892" rtlCol="0" anchor="ctr">
            <a:spAutoFit/>
          </a:bodyPr>
          <a:lstStyle/>
          <a:p>
            <a:pPr indent="-654529" algn="ctr" defTabSz="423605">
              <a:defRPr/>
            </a:pPr>
            <a:r>
              <a:rPr lang="es-ES_tradnl" sz="7412" cap="all" dirty="0">
                <a:solidFill>
                  <a:prstClr val="black"/>
                </a:solidFill>
                <a:latin typeface="Lato Hairline" panose="020F0202020204030203" pitchFamily="34" charset="77"/>
                <a:ea typeface="Roboto Th" panose="02000000000000000000" pitchFamily="2" charset="0"/>
                <a:cs typeface="Roboto Th" panose="02000000000000000000" pitchFamily="2" charset="0"/>
              </a:rPr>
              <a:t>NECESIDAD DE VIVIENDA</a:t>
            </a:r>
            <a:endParaRPr lang="es-ES_tradnl" sz="7412" cap="all" baseline="30000" dirty="0">
              <a:solidFill>
                <a:srgbClr val="FF0000"/>
              </a:solidFill>
              <a:latin typeface="Lato Hairline" panose="020F0202020204030203" pitchFamily="34" charset="77"/>
              <a:ea typeface="Roboto Th" panose="02000000000000000000" pitchFamily="2" charset="0"/>
              <a:cs typeface="Roboto Th" panose="02000000000000000000" pitchFamily="2" charset="0"/>
            </a:endParaRPr>
          </a:p>
        </p:txBody>
      </p:sp>
      <p:pic>
        <p:nvPicPr>
          <p:cNvPr id="3" name="Picture 5">
            <a:extLst>
              <a:ext uri="{FF2B5EF4-FFF2-40B4-BE49-F238E27FC236}">
                <a16:creationId xmlns:a16="http://schemas.microsoft.com/office/drawing/2014/main" id="{A857D89F-1AF2-3052-527A-96349553A634}"/>
              </a:ext>
            </a:extLst>
          </p:cNvPr>
          <p:cNvPicPr>
            <a:picLocks noChangeAspect="1"/>
          </p:cNvPicPr>
          <p:nvPr/>
        </p:nvPicPr>
        <p:blipFill rotWithShape="1">
          <a:blip r:embed="rId2"/>
          <a:srcRect b="12407"/>
          <a:stretch/>
        </p:blipFill>
        <p:spPr>
          <a:xfrm>
            <a:off x="5833737" y="6881758"/>
            <a:ext cx="1134126" cy="434853"/>
          </a:xfrm>
          <a:prstGeom prst="rect">
            <a:avLst/>
          </a:prstGeom>
        </p:spPr>
      </p:pic>
    </p:spTree>
    <p:extLst>
      <p:ext uri="{BB962C8B-B14F-4D97-AF65-F5344CB8AC3E}">
        <p14:creationId xmlns:p14="http://schemas.microsoft.com/office/powerpoint/2010/main" val="230241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AC64-0186-B525-BE3C-6515770EE483}"/>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A484DDA7-96B1-9CF8-01EE-7F0EC4B676F4}"/>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10</a:t>
            </a:fld>
            <a:endParaRPr lang="en-US" dirty="0"/>
          </a:p>
        </p:txBody>
      </p:sp>
      <p:sp>
        <p:nvSpPr>
          <p:cNvPr id="2" name="CuadroTexto 1">
            <a:extLst>
              <a:ext uri="{FF2B5EF4-FFF2-40B4-BE49-F238E27FC236}">
                <a16:creationId xmlns:a16="http://schemas.microsoft.com/office/drawing/2014/main" id="{DAC8AEAD-5391-6238-B268-84F6030E15B7}"/>
              </a:ext>
            </a:extLst>
          </p:cNvPr>
          <p:cNvSpPr txBox="1"/>
          <p:nvPr/>
        </p:nvSpPr>
        <p:spPr bwMode="auto">
          <a:xfrm>
            <a:off x="927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INGRESO POR HOGAR</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787DDA0C-BAB2-5B95-6E26-411D12690FCF}"/>
              </a:ext>
            </a:extLst>
          </p:cNvPr>
          <p:cNvSpPr txBox="1"/>
          <p:nvPr/>
        </p:nvSpPr>
        <p:spPr bwMode="auto">
          <a:xfrm>
            <a:off x="410486" y="1366719"/>
            <a:ext cx="11980628"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a:t>
            </a:r>
          </a:p>
        </p:txBody>
      </p:sp>
      <p:sp>
        <p:nvSpPr>
          <p:cNvPr id="7" name="CuadroTexto 6">
            <a:extLst>
              <a:ext uri="{FF2B5EF4-FFF2-40B4-BE49-F238E27FC236}">
                <a16:creationId xmlns:a16="http://schemas.microsoft.com/office/drawing/2014/main" id="{B60FD0DD-76C8-48D4-3CE8-458898EAA5A0}"/>
              </a:ext>
            </a:extLst>
          </p:cNvPr>
          <p:cNvSpPr txBox="1"/>
          <p:nvPr/>
        </p:nvSpPr>
        <p:spPr>
          <a:xfrm>
            <a:off x="8604885" y="2510473"/>
            <a:ext cx="3932915" cy="2198038"/>
          </a:xfrm>
          <a:prstGeom prst="rect">
            <a:avLst/>
          </a:prstGeom>
          <a:noFill/>
        </p:spPr>
        <p:txBody>
          <a:bodyPr wrap="square" rtlCol="0">
            <a:spAutoFit/>
          </a:bodyPr>
          <a:lstStyle/>
          <a:p>
            <a:pPr marL="300038" indent="-300038">
              <a:spcAft>
                <a:spcPts val="1260"/>
              </a:spcAft>
              <a:buFont typeface="Arial" panose="020B0604020202020204" pitchFamily="34" charset="0"/>
              <a:buChar char="•"/>
            </a:pPr>
            <a:r>
              <a:rPr lang="es-ES" sz="2100" dirty="0">
                <a:latin typeface="Roboto Thin" panose="02000000000000000000" pitchFamily="2" charset="0"/>
                <a:ea typeface="Roboto Thin" panose="02000000000000000000" pitchFamily="2" charset="0"/>
              </a:rPr>
              <a:t>En el 2024 Sinaloa tuvo un ingreso corriente promedio mensual por hogar de </a:t>
            </a:r>
            <a:r>
              <a:rPr lang="es-ES" sz="2100" b="1" dirty="0">
                <a:latin typeface="Roboto" panose="02000000000000000000" pitchFamily="2" charset="0"/>
                <a:ea typeface="Roboto" panose="02000000000000000000" pitchFamily="2" charset="0"/>
              </a:rPr>
              <a:t>$27,612.</a:t>
            </a:r>
          </a:p>
          <a:p>
            <a:pPr marL="300038" indent="-300038">
              <a:spcAft>
                <a:spcPts val="1260"/>
              </a:spcAft>
              <a:buFont typeface="Arial" panose="020B0604020202020204" pitchFamily="34" charset="0"/>
              <a:buChar char="•"/>
            </a:pPr>
            <a:r>
              <a:rPr lang="es-ES" sz="2100" dirty="0">
                <a:latin typeface="Roboto Thin" panose="02000000000000000000" pitchFamily="2" charset="0"/>
                <a:ea typeface="Roboto Thin" panose="02000000000000000000" pitchFamily="2" charset="0"/>
              </a:rPr>
              <a:t>Mientras que a nivel nacional el ingreso fue de </a:t>
            </a:r>
            <a:r>
              <a:rPr lang="es-ES" sz="2100" b="1" dirty="0">
                <a:latin typeface="Roboto" panose="02000000000000000000" pitchFamily="2" charset="0"/>
                <a:ea typeface="Roboto" panose="02000000000000000000" pitchFamily="2" charset="0"/>
              </a:rPr>
              <a:t>$25,948.</a:t>
            </a:r>
            <a:endParaRPr lang="es-MX" sz="2100" b="1" dirty="0">
              <a:latin typeface="Roboto" panose="02000000000000000000" pitchFamily="2" charset="0"/>
              <a:ea typeface="Roboto" panose="02000000000000000000" pitchFamily="2" charset="0"/>
            </a:endParaRPr>
          </a:p>
        </p:txBody>
      </p:sp>
      <p:sp>
        <p:nvSpPr>
          <p:cNvPr id="11" name="CuadroTexto 10">
            <a:extLst>
              <a:ext uri="{FF2B5EF4-FFF2-40B4-BE49-F238E27FC236}">
                <a16:creationId xmlns:a16="http://schemas.microsoft.com/office/drawing/2014/main" id="{D7D0536B-17E9-F4F6-0355-AF7E465F7CD9}"/>
              </a:ext>
            </a:extLst>
          </p:cNvPr>
          <p:cNvSpPr txBox="1"/>
          <p:nvPr/>
        </p:nvSpPr>
        <p:spPr>
          <a:xfrm>
            <a:off x="1326995" y="7046949"/>
            <a:ext cx="10147610"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50000"/>
                  </a:schemeClr>
                </a:solidFill>
                <a:latin typeface="Playfair Display" panose="00000500000000000000" pitchFamily="50" charset="0"/>
              </a:rPr>
              <a:t>Fuente: INEGI, ENIGH 2024, Información proporcionada por el CODESIN.</a:t>
            </a:r>
            <a:br>
              <a:rPr lang="es-ES" sz="1297" i="1" dirty="0">
                <a:solidFill>
                  <a:schemeClr val="bg1">
                    <a:lumMod val="50000"/>
                  </a:schemeClr>
                </a:solidFill>
                <a:latin typeface="Playfair Display" panose="00000500000000000000" pitchFamily="50" charset="0"/>
              </a:rPr>
            </a:br>
            <a:r>
              <a:rPr lang="es-ES" sz="1297" i="1" dirty="0">
                <a:solidFill>
                  <a:schemeClr val="bg1">
                    <a:lumMod val="50000"/>
                  </a:schemeClr>
                </a:solidFill>
                <a:latin typeface="Playfair Display" panose="00000500000000000000" pitchFamily="50" charset="0"/>
              </a:rPr>
              <a:t>Los datos muestran la entidad federativa de Sinaloa, dado que no hay representatividad a nivel de municipio.</a:t>
            </a:r>
          </a:p>
        </p:txBody>
      </p:sp>
      <p:graphicFrame>
        <p:nvGraphicFramePr>
          <p:cNvPr id="12" name="Gráfico 11">
            <a:extLst>
              <a:ext uri="{FF2B5EF4-FFF2-40B4-BE49-F238E27FC236}">
                <a16:creationId xmlns:a16="http://schemas.microsoft.com/office/drawing/2014/main" id="{238275C3-3D94-EC07-2F88-E493EF4CE9AF}"/>
              </a:ext>
            </a:extLst>
          </p:cNvPr>
          <p:cNvGraphicFramePr>
            <a:graphicFrameLocks/>
          </p:cNvGraphicFramePr>
          <p:nvPr>
            <p:extLst>
              <p:ext uri="{D42A27DB-BD31-4B8C-83A1-F6EECF244321}">
                <p14:modId xmlns:p14="http://schemas.microsoft.com/office/powerpoint/2010/main" val="967028328"/>
              </p:ext>
            </p:extLst>
          </p:nvPr>
        </p:nvGraphicFramePr>
        <p:xfrm>
          <a:off x="3789955" y="2404787"/>
          <a:ext cx="5221689" cy="4035738"/>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B7563D24-01A3-98FD-785F-4E6992F16313}"/>
              </a:ext>
            </a:extLst>
          </p:cNvPr>
          <p:cNvSpPr txBox="1"/>
          <p:nvPr/>
        </p:nvSpPr>
        <p:spPr>
          <a:xfrm>
            <a:off x="6060504" y="4787101"/>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Ingreso x trabajo</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60%</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7">
            <a:extLst>
              <a:ext uri="{FF2B5EF4-FFF2-40B4-BE49-F238E27FC236}">
                <a16:creationId xmlns:a16="http://schemas.microsoft.com/office/drawing/2014/main" id="{ED0905D1-E99A-4B89-065B-1150566BB51B}"/>
              </a:ext>
            </a:extLst>
          </p:cNvPr>
          <p:cNvSpPr txBox="1"/>
          <p:nvPr/>
        </p:nvSpPr>
        <p:spPr>
          <a:xfrm>
            <a:off x="3168635" y="3838424"/>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Transferencias</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23%</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7" name="CuadroTexto 16">
            <a:extLst>
              <a:ext uri="{FF2B5EF4-FFF2-40B4-BE49-F238E27FC236}">
                <a16:creationId xmlns:a16="http://schemas.microsoft.com/office/drawing/2014/main" id="{78706460-2D5F-1156-7B3D-531051DA6828}"/>
              </a:ext>
            </a:extLst>
          </p:cNvPr>
          <p:cNvSpPr txBox="1"/>
          <p:nvPr/>
        </p:nvSpPr>
        <p:spPr>
          <a:xfrm>
            <a:off x="3062676" y="5435158"/>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Renta propiedad</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6%</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8" name="CuadroTexto 17">
            <a:extLst>
              <a:ext uri="{FF2B5EF4-FFF2-40B4-BE49-F238E27FC236}">
                <a16:creationId xmlns:a16="http://schemas.microsoft.com/office/drawing/2014/main" id="{0E701718-7317-6EA5-22A8-A8C05E50B407}"/>
              </a:ext>
            </a:extLst>
          </p:cNvPr>
          <p:cNvSpPr txBox="1"/>
          <p:nvPr/>
        </p:nvSpPr>
        <p:spPr>
          <a:xfrm>
            <a:off x="4496157" y="2588458"/>
            <a:ext cx="3572461" cy="986104"/>
          </a:xfrm>
          <a:prstGeom prst="rect">
            <a:avLst/>
          </a:prstGeom>
          <a:noFill/>
        </p:spPr>
        <p:txBody>
          <a:bodyPr wrap="square" rtlCol="0">
            <a:spAutoFit/>
          </a:bodyPr>
          <a:lstStyle/>
          <a:p>
            <a:pPr algn="ctr">
              <a:lnSpc>
                <a:spcPct val="81000"/>
              </a:lnSpc>
            </a:pPr>
            <a:r>
              <a:rPr lang="es-ES" sz="2940" dirty="0">
                <a:latin typeface="Roboto Light" panose="02000000000000000000" pitchFamily="2" charset="0"/>
                <a:ea typeface="Roboto Light" panose="02000000000000000000" pitchFamily="2" charset="0"/>
              </a:rPr>
              <a:t>Alquiler de vivienda</a:t>
            </a:r>
          </a:p>
          <a:p>
            <a:pPr algn="ctr">
              <a:lnSpc>
                <a:spcPct val="81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11%</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1506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9881F-91C6-FD5F-0F75-D5B55EBF4B7F}"/>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589837A5-5F3B-6632-C471-6A00E7BBB51B}"/>
              </a:ext>
            </a:extLst>
          </p:cNvPr>
          <p:cNvGraphicFramePr>
            <a:graphicFrameLocks/>
          </p:cNvGraphicFramePr>
          <p:nvPr>
            <p:extLst>
              <p:ext uri="{D42A27DB-BD31-4B8C-83A1-F6EECF244321}">
                <p14:modId xmlns:p14="http://schemas.microsoft.com/office/powerpoint/2010/main" val="801853901"/>
              </p:ext>
            </p:extLst>
          </p:nvPr>
        </p:nvGraphicFramePr>
        <p:xfrm>
          <a:off x="3299011" y="2318114"/>
          <a:ext cx="6203578" cy="3948746"/>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4D0DDF02-F130-1077-5B74-A344EB3BDC38}"/>
              </a:ext>
            </a:extLst>
          </p:cNvPr>
          <p:cNvSpPr txBox="1"/>
          <p:nvPr/>
        </p:nvSpPr>
        <p:spPr>
          <a:xfrm>
            <a:off x="5432731" y="5373344"/>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Otros</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17%</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6" name="Marcador de número de diapositiva 1">
            <a:extLst>
              <a:ext uri="{FF2B5EF4-FFF2-40B4-BE49-F238E27FC236}">
                <a16:creationId xmlns:a16="http://schemas.microsoft.com/office/drawing/2014/main" id="{01A6363A-E136-A4E7-6848-D02619D543FC}"/>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11</a:t>
            </a:fld>
            <a:endParaRPr lang="en-US" dirty="0"/>
          </a:p>
        </p:txBody>
      </p:sp>
      <p:sp>
        <p:nvSpPr>
          <p:cNvPr id="2" name="CuadroTexto 1">
            <a:extLst>
              <a:ext uri="{FF2B5EF4-FFF2-40B4-BE49-F238E27FC236}">
                <a16:creationId xmlns:a16="http://schemas.microsoft.com/office/drawing/2014/main" id="{BBA50760-E3C1-2FC5-A85D-4211276EB3CA}"/>
              </a:ext>
            </a:extLst>
          </p:cNvPr>
          <p:cNvSpPr txBox="1"/>
          <p:nvPr/>
        </p:nvSpPr>
        <p:spPr bwMode="auto">
          <a:xfrm>
            <a:off x="927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0"/>
              </a:rPr>
              <a:t>GASTO POR HOGARES</a:t>
            </a:r>
            <a:endParaRPr lang="es-ES_tradnl" sz="4077" baseline="30000" dirty="0">
              <a:solidFill>
                <a:srgbClr val="FF0000"/>
              </a:solidFill>
              <a:latin typeface="Lato Light" panose="020F0302020204030203" pitchFamily="34" charset="0"/>
            </a:endParaRPr>
          </a:p>
        </p:txBody>
      </p:sp>
      <p:sp>
        <p:nvSpPr>
          <p:cNvPr id="3" name="CuadroTexto 2">
            <a:extLst>
              <a:ext uri="{FF2B5EF4-FFF2-40B4-BE49-F238E27FC236}">
                <a16:creationId xmlns:a16="http://schemas.microsoft.com/office/drawing/2014/main" id="{C3DD0D29-FF9F-1E6F-FA8F-82F75C48976B}"/>
              </a:ext>
            </a:extLst>
          </p:cNvPr>
          <p:cNvSpPr txBox="1"/>
          <p:nvPr/>
        </p:nvSpPr>
        <p:spPr bwMode="auto">
          <a:xfrm>
            <a:off x="0" y="1353384"/>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a:t>
            </a:r>
          </a:p>
        </p:txBody>
      </p:sp>
      <p:sp>
        <p:nvSpPr>
          <p:cNvPr id="7" name="CuadroTexto 6">
            <a:extLst>
              <a:ext uri="{FF2B5EF4-FFF2-40B4-BE49-F238E27FC236}">
                <a16:creationId xmlns:a16="http://schemas.microsoft.com/office/drawing/2014/main" id="{6E28115F-164A-1B25-1567-8154D2A2F7D6}"/>
              </a:ext>
            </a:extLst>
          </p:cNvPr>
          <p:cNvSpPr txBox="1"/>
          <p:nvPr/>
        </p:nvSpPr>
        <p:spPr>
          <a:xfrm>
            <a:off x="58721" y="2146609"/>
            <a:ext cx="3932915" cy="1255728"/>
          </a:xfrm>
          <a:prstGeom prst="rect">
            <a:avLst/>
          </a:prstGeom>
          <a:noFill/>
        </p:spPr>
        <p:txBody>
          <a:bodyPr wrap="square" rtlCol="0">
            <a:spAutoFit/>
          </a:bodyPr>
          <a:lstStyle/>
          <a:p>
            <a:r>
              <a:rPr lang="es-ES" sz="1890" dirty="0">
                <a:latin typeface="Roboto Light" panose="02000000000000000000" pitchFamily="2" charset="0"/>
                <a:ea typeface="Roboto Light" panose="02000000000000000000" pitchFamily="2" charset="0"/>
              </a:rPr>
              <a:t>En 2024 Sinaloa tiene un gasto corriente promedio mensual por hogar de </a:t>
            </a:r>
            <a:r>
              <a:rPr lang="es-ES" sz="1890" b="1" dirty="0">
                <a:latin typeface="Roboto" panose="02000000000000000000" pitchFamily="2" charset="0"/>
                <a:ea typeface="Roboto" panose="02000000000000000000" pitchFamily="2" charset="0"/>
              </a:rPr>
              <a:t>$16 mil 185 pesos </a:t>
            </a:r>
            <a:endParaRPr lang="es-ES" sz="1890" dirty="0">
              <a:latin typeface="Roboto Thin" panose="02000000000000000000" pitchFamily="2" charset="0"/>
              <a:ea typeface="Roboto Thin" panose="02000000000000000000" pitchFamily="2" charset="0"/>
            </a:endParaRPr>
          </a:p>
          <a:p>
            <a:r>
              <a:rPr lang="es-ES" sz="1890" dirty="0">
                <a:latin typeface="Roboto Light" panose="02000000000000000000" pitchFamily="2" charset="0"/>
                <a:ea typeface="Roboto Light" panose="02000000000000000000" pitchFamily="2" charset="0"/>
              </a:rPr>
              <a:t>equivalente al </a:t>
            </a:r>
            <a:r>
              <a:rPr lang="es-ES" sz="1890" b="1" dirty="0">
                <a:latin typeface="Roboto" panose="02000000000000000000" pitchFamily="2" charset="0"/>
                <a:ea typeface="Roboto" panose="02000000000000000000" pitchFamily="2" charset="0"/>
              </a:rPr>
              <a:t>58%</a:t>
            </a:r>
            <a:r>
              <a:rPr lang="es-ES" sz="1890" dirty="0">
                <a:latin typeface="Roboto Thin" panose="02000000000000000000" pitchFamily="2" charset="0"/>
                <a:ea typeface="Roboto Thin" panose="02000000000000000000" pitchFamily="2" charset="0"/>
              </a:rPr>
              <a:t> </a:t>
            </a:r>
            <a:r>
              <a:rPr lang="es-ES" sz="1890" dirty="0">
                <a:latin typeface="Roboto Light" panose="02000000000000000000" pitchFamily="2" charset="0"/>
                <a:ea typeface="Roboto Light" panose="02000000000000000000" pitchFamily="2" charset="0"/>
              </a:rPr>
              <a:t>de los ingresos </a:t>
            </a:r>
            <a:endParaRPr lang="es-MX" sz="1890" dirty="0">
              <a:latin typeface="Roboto Light" panose="02000000000000000000" pitchFamily="2" charset="0"/>
              <a:ea typeface="Roboto Light" panose="02000000000000000000" pitchFamily="2" charset="0"/>
            </a:endParaRPr>
          </a:p>
        </p:txBody>
      </p:sp>
      <p:sp>
        <p:nvSpPr>
          <p:cNvPr id="11" name="CuadroTexto 10">
            <a:extLst>
              <a:ext uri="{FF2B5EF4-FFF2-40B4-BE49-F238E27FC236}">
                <a16:creationId xmlns:a16="http://schemas.microsoft.com/office/drawing/2014/main" id="{3CA3920D-217C-D456-4B9F-BC6AA04894C6}"/>
              </a:ext>
            </a:extLst>
          </p:cNvPr>
          <p:cNvSpPr txBox="1"/>
          <p:nvPr/>
        </p:nvSpPr>
        <p:spPr>
          <a:xfrm>
            <a:off x="1635936" y="7083956"/>
            <a:ext cx="952972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50000"/>
                  </a:schemeClr>
                </a:solidFill>
                <a:latin typeface="Playfair Display" panose="00000500000000000000" pitchFamily="50" charset="0"/>
              </a:rPr>
              <a:t>Fuente: INEGI, ENIGH 2024, Información proporcionada por el CODESIN.</a:t>
            </a:r>
            <a:br>
              <a:rPr lang="es-ES" sz="1297" i="1" dirty="0">
                <a:solidFill>
                  <a:schemeClr val="bg1">
                    <a:lumMod val="50000"/>
                  </a:schemeClr>
                </a:solidFill>
                <a:latin typeface="Playfair Display" panose="00000500000000000000" pitchFamily="50" charset="0"/>
              </a:rPr>
            </a:br>
            <a:r>
              <a:rPr lang="es-ES" sz="1297" i="1" dirty="0">
                <a:solidFill>
                  <a:schemeClr val="bg1">
                    <a:lumMod val="50000"/>
                  </a:schemeClr>
                </a:solidFill>
                <a:latin typeface="Playfair Display" panose="00000500000000000000" pitchFamily="50" charset="0"/>
              </a:rPr>
              <a:t>Los datos muestran la entidad federativa de Sinaloa, dado que no hay representatividad a nivel de municipio.</a:t>
            </a:r>
          </a:p>
        </p:txBody>
      </p:sp>
      <p:sp>
        <p:nvSpPr>
          <p:cNvPr id="9" name="CuadroTexto 8">
            <a:extLst>
              <a:ext uri="{FF2B5EF4-FFF2-40B4-BE49-F238E27FC236}">
                <a16:creationId xmlns:a16="http://schemas.microsoft.com/office/drawing/2014/main" id="{4CF90747-049C-5BA9-163C-0A78F214949F}"/>
              </a:ext>
            </a:extLst>
          </p:cNvPr>
          <p:cNvSpPr txBox="1"/>
          <p:nvPr/>
        </p:nvSpPr>
        <p:spPr>
          <a:xfrm>
            <a:off x="6306439" y="3565972"/>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Alimentos, bebidas</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35%</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3" name="CuadroTexto 12">
            <a:extLst>
              <a:ext uri="{FF2B5EF4-FFF2-40B4-BE49-F238E27FC236}">
                <a16:creationId xmlns:a16="http://schemas.microsoft.com/office/drawing/2014/main" id="{AABBB600-CE39-9F95-BDC5-7553D3C01849}"/>
              </a:ext>
            </a:extLst>
          </p:cNvPr>
          <p:cNvSpPr txBox="1"/>
          <p:nvPr/>
        </p:nvSpPr>
        <p:spPr>
          <a:xfrm>
            <a:off x="3814858" y="6057174"/>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Cuidado personal</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9%</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4" name="CuadroTexto 13">
            <a:extLst>
              <a:ext uri="{FF2B5EF4-FFF2-40B4-BE49-F238E27FC236}">
                <a16:creationId xmlns:a16="http://schemas.microsoft.com/office/drawing/2014/main" id="{335B8127-0938-B7CB-68A7-EDB381814A36}"/>
              </a:ext>
            </a:extLst>
          </p:cNvPr>
          <p:cNvSpPr txBox="1"/>
          <p:nvPr/>
        </p:nvSpPr>
        <p:spPr>
          <a:xfrm>
            <a:off x="3216611" y="4903638"/>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Servicios educación</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8%</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5" name="CuadroTexto 14">
            <a:extLst>
              <a:ext uri="{FF2B5EF4-FFF2-40B4-BE49-F238E27FC236}">
                <a16:creationId xmlns:a16="http://schemas.microsoft.com/office/drawing/2014/main" id="{E25E1451-E113-4CFC-A252-C6ADB4EC1AAB}"/>
              </a:ext>
            </a:extLst>
          </p:cNvPr>
          <p:cNvSpPr txBox="1"/>
          <p:nvPr/>
        </p:nvSpPr>
        <p:spPr>
          <a:xfrm>
            <a:off x="2922700" y="3972011"/>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Vivienda</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10%</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6" name="CuadroTexto 15">
            <a:extLst>
              <a:ext uri="{FF2B5EF4-FFF2-40B4-BE49-F238E27FC236}">
                <a16:creationId xmlns:a16="http://schemas.microsoft.com/office/drawing/2014/main" id="{F96B0107-1F53-F92C-F530-8B242E2B21F3}"/>
              </a:ext>
            </a:extLst>
          </p:cNvPr>
          <p:cNvSpPr txBox="1"/>
          <p:nvPr/>
        </p:nvSpPr>
        <p:spPr>
          <a:xfrm>
            <a:off x="3586163" y="2485430"/>
            <a:ext cx="3572461" cy="881010"/>
          </a:xfrm>
          <a:prstGeom prst="rect">
            <a:avLst/>
          </a:prstGeom>
          <a:noFill/>
        </p:spPr>
        <p:txBody>
          <a:bodyPr wrap="square" rtlCol="0">
            <a:spAutoFit/>
          </a:bodyPr>
          <a:lstStyle/>
          <a:p>
            <a:pPr algn="ctr">
              <a:lnSpc>
                <a:spcPct val="81000"/>
              </a:lnSpc>
            </a:pPr>
            <a:r>
              <a:rPr lang="es-ES" sz="2520" dirty="0">
                <a:latin typeface="Roboto Light" panose="02000000000000000000" pitchFamily="2" charset="0"/>
                <a:ea typeface="Roboto Light" panose="02000000000000000000" pitchFamily="2" charset="0"/>
              </a:rPr>
              <a:t>Transporte</a:t>
            </a:r>
          </a:p>
          <a:p>
            <a:pPr algn="ctr">
              <a:lnSpc>
                <a:spcPct val="81000"/>
              </a:lnSpc>
            </a:pPr>
            <a:r>
              <a:rPr lang="es-ES" sz="3780" b="1" dirty="0">
                <a:solidFill>
                  <a:srgbClr val="000000"/>
                </a:solidFill>
                <a:latin typeface="Roboto" panose="02000000000000000000" pitchFamily="2" charset="0"/>
                <a:ea typeface="Roboto" panose="02000000000000000000" pitchFamily="2" charset="0"/>
                <a:cs typeface="Roboto" panose="02000000000000000000" pitchFamily="2" charset="0"/>
              </a:rPr>
              <a:t>22%</a:t>
            </a:r>
            <a:endParaRPr lang="es-ES" sz="567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21">
            <a:extLst>
              <a:ext uri="{FF2B5EF4-FFF2-40B4-BE49-F238E27FC236}">
                <a16:creationId xmlns:a16="http://schemas.microsoft.com/office/drawing/2014/main" id="{F1EA6FA5-F238-04E0-BD58-97817E34ECBE}"/>
              </a:ext>
            </a:extLst>
          </p:cNvPr>
          <p:cNvSpPr txBox="1">
            <a:spLocks noChangeArrowheads="1"/>
          </p:cNvSpPr>
          <p:nvPr/>
        </p:nvSpPr>
        <p:spPr bwMode="auto">
          <a:xfrm>
            <a:off x="9007464" y="5588500"/>
            <a:ext cx="3072791" cy="1037365"/>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940" b="1" dirty="0">
                <a:solidFill>
                  <a:srgbClr val="000000"/>
                </a:solidFill>
                <a:latin typeface="Roboto" panose="02000000000000000000" pitchFamily="2" charset="0"/>
                <a:ea typeface="Roboto" panose="02000000000000000000" pitchFamily="2" charset="0"/>
                <a:cs typeface="+mn-cs"/>
              </a:rPr>
              <a:t>$11,426 </a:t>
            </a:r>
            <a:r>
              <a:rPr lang="es-MX" sz="1890" b="1" dirty="0">
                <a:solidFill>
                  <a:srgbClr val="000000"/>
                </a:solidFill>
                <a:latin typeface="Roboto" panose="02000000000000000000" pitchFamily="2" charset="0"/>
                <a:ea typeface="Roboto" panose="02000000000000000000" pitchFamily="2" charset="0"/>
                <a:cs typeface="+mn-cs"/>
              </a:rPr>
              <a:t>pesos</a:t>
            </a:r>
            <a:endParaRPr lang="es-MX" sz="294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470" dirty="0">
                <a:solidFill>
                  <a:srgbClr val="666666"/>
                </a:solidFill>
                <a:latin typeface="Roboto" panose="02000000000000000000" pitchFamily="2" charset="0"/>
                <a:ea typeface="Roboto" panose="02000000000000000000" pitchFamily="2" charset="0"/>
                <a:cs typeface="+mn-cs"/>
              </a:rPr>
              <a:t>Es el ingreso disponible por hogar según el ENIGH</a:t>
            </a:r>
            <a:endParaRPr lang="es-MX" sz="147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4677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77F5-7AE6-F93C-FD32-8BD7E462DDC5}"/>
            </a:ext>
          </a:extLst>
        </p:cNvPr>
        <p:cNvGrpSpPr/>
        <p:nvPr/>
      </p:nvGrpSpPr>
      <p:grpSpPr>
        <a:xfrm>
          <a:off x="0" y="0"/>
          <a:ext cx="0" cy="0"/>
          <a:chOff x="0" y="0"/>
          <a:chExt cx="0" cy="0"/>
        </a:xfrm>
      </p:grpSpPr>
      <p:graphicFrame>
        <p:nvGraphicFramePr>
          <p:cNvPr id="19" name="Gráfico 18">
            <a:extLst>
              <a:ext uri="{FF2B5EF4-FFF2-40B4-BE49-F238E27FC236}">
                <a16:creationId xmlns:a16="http://schemas.microsoft.com/office/drawing/2014/main" id="{2DBCC434-471A-5DEE-2306-FA17C3D7B4D0}"/>
              </a:ext>
            </a:extLst>
          </p:cNvPr>
          <p:cNvGraphicFramePr>
            <a:graphicFrameLocks/>
          </p:cNvGraphicFramePr>
          <p:nvPr>
            <p:extLst>
              <p:ext uri="{D42A27DB-BD31-4B8C-83A1-F6EECF244321}">
                <p14:modId xmlns:p14="http://schemas.microsoft.com/office/powerpoint/2010/main" val="156241797"/>
              </p:ext>
            </p:extLst>
          </p:nvPr>
        </p:nvGraphicFramePr>
        <p:xfrm>
          <a:off x="80009" y="1908640"/>
          <a:ext cx="11924148" cy="5035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AE44F606-F4AE-29E0-68A6-5B5C12A6786D}"/>
              </a:ext>
            </a:extLst>
          </p:cNvPr>
          <p:cNvGraphicFramePr>
            <a:graphicFrameLocks/>
          </p:cNvGraphicFramePr>
          <p:nvPr>
            <p:extLst>
              <p:ext uri="{D42A27DB-BD31-4B8C-83A1-F6EECF244321}">
                <p14:modId xmlns:p14="http://schemas.microsoft.com/office/powerpoint/2010/main" val="183347678"/>
              </p:ext>
            </p:extLst>
          </p:nvPr>
        </p:nvGraphicFramePr>
        <p:xfrm>
          <a:off x="1732176" y="3604273"/>
          <a:ext cx="10180083" cy="2880360"/>
        </p:xfrm>
        <a:graphic>
          <a:graphicData uri="http://schemas.openxmlformats.org/drawingml/2006/chart">
            <c:chart xmlns:c="http://schemas.openxmlformats.org/drawingml/2006/chart" xmlns:r="http://schemas.openxmlformats.org/officeDocument/2006/relationships" r:id="rId4"/>
          </a:graphicData>
        </a:graphic>
      </p:graphicFrame>
      <p:sp>
        <p:nvSpPr>
          <p:cNvPr id="3" name="Marcador de número de diapositiva 11">
            <a:extLst>
              <a:ext uri="{FF2B5EF4-FFF2-40B4-BE49-F238E27FC236}">
                <a16:creationId xmlns:a16="http://schemas.microsoft.com/office/drawing/2014/main" id="{CF4845E4-7CBC-8495-55EB-09C86AF4D32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12</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C3766B0C-AD95-71F7-FC4C-4512D71BE48B}"/>
              </a:ext>
            </a:extLst>
          </p:cNvPr>
          <p:cNvSpPr txBox="1"/>
          <p:nvPr/>
        </p:nvSpPr>
        <p:spPr>
          <a:xfrm>
            <a:off x="767945" y="6943778"/>
            <a:ext cx="11144314"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4" name="CuadroTexto 3">
            <a:extLst>
              <a:ext uri="{FF2B5EF4-FFF2-40B4-BE49-F238E27FC236}">
                <a16:creationId xmlns:a16="http://schemas.microsoft.com/office/drawing/2014/main" id="{596EC806-B86E-4299-778F-436B05C8B608}"/>
              </a:ext>
            </a:extLst>
          </p:cNvPr>
          <p:cNvSpPr txBox="1"/>
          <p:nvPr/>
        </p:nvSpPr>
        <p:spPr bwMode="auto">
          <a:xfrm>
            <a:off x="174138" y="1474633"/>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Total de unidades habitacionales existentes</a:t>
            </a:r>
          </a:p>
        </p:txBody>
      </p:sp>
      <p:sp>
        <p:nvSpPr>
          <p:cNvPr id="7" name="CuadroTexto 6">
            <a:extLst>
              <a:ext uri="{FF2B5EF4-FFF2-40B4-BE49-F238E27FC236}">
                <a16:creationId xmlns:a16="http://schemas.microsoft.com/office/drawing/2014/main" id="{EBC7638F-2427-8929-7D7D-44D7F2B43C86}"/>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EXISTENTES</a:t>
            </a:r>
          </a:p>
        </p:txBody>
      </p:sp>
      <p:sp>
        <p:nvSpPr>
          <p:cNvPr id="11" name="CuadroTexto 10">
            <a:extLst>
              <a:ext uri="{FF2B5EF4-FFF2-40B4-BE49-F238E27FC236}">
                <a16:creationId xmlns:a16="http://schemas.microsoft.com/office/drawing/2014/main" id="{9D33433C-A4D3-BD23-7BA9-E092019DF177}"/>
              </a:ext>
            </a:extLst>
          </p:cNvPr>
          <p:cNvSpPr txBox="1"/>
          <p:nvPr/>
        </p:nvSpPr>
        <p:spPr bwMode="auto">
          <a:xfrm>
            <a:off x="11309782" y="5077945"/>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7285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41D1-EADD-1B70-593D-FA636BDF9F63}"/>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5F5DE4F-D1DA-5B4B-5D8B-C9786A67FF0D}"/>
              </a:ext>
            </a:extLst>
          </p:cNvPr>
          <p:cNvSpPr>
            <a:spLocks noGrp="1"/>
          </p:cNvSpPr>
          <p:nvPr>
            <p:ph type="sldNum" sz="quarter" idx="12"/>
          </p:nvPr>
        </p:nvSpPr>
        <p:spPr>
          <a:xfrm>
            <a:off x="6228182" y="7300857"/>
            <a:ext cx="904037" cy="263725"/>
          </a:xfrm>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13</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B72A0DC5-4B75-EF0B-060E-F6A86EE00F5C}"/>
              </a:ext>
            </a:extLst>
          </p:cNvPr>
          <p:cNvSpPr txBox="1"/>
          <p:nvPr/>
        </p:nvSpPr>
        <p:spPr>
          <a:xfrm>
            <a:off x="1500741" y="7074962"/>
            <a:ext cx="10767602"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79AF8906-FB3F-4387-962E-EE0D4466A32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SEGMENTOS DE VIVIENDA</a:t>
            </a:r>
          </a:p>
        </p:txBody>
      </p:sp>
      <p:sp>
        <p:nvSpPr>
          <p:cNvPr id="7" name="CuadroTexto 6">
            <a:extLst>
              <a:ext uri="{FF2B5EF4-FFF2-40B4-BE49-F238E27FC236}">
                <a16:creationId xmlns:a16="http://schemas.microsoft.com/office/drawing/2014/main" id="{2C16865C-B6B7-55DC-506D-61D0844942AC}"/>
              </a:ext>
            </a:extLst>
          </p:cNvPr>
          <p:cNvSpPr txBox="1"/>
          <p:nvPr/>
        </p:nvSpPr>
        <p:spPr bwMode="auto">
          <a:xfrm>
            <a:off x="174140" y="155679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Rangos de precios</a:t>
            </a:r>
            <a:endParaRPr lang="es-MX" sz="2335" i="1" dirty="0">
              <a:solidFill>
                <a:srgbClr val="FF0000"/>
              </a:solidFill>
              <a:latin typeface="Playfair Display" panose="00000500000000000000" pitchFamily="2" charset="0"/>
              <a:ea typeface="Roboto Th" pitchFamily="2" charset="0"/>
            </a:endParaRPr>
          </a:p>
        </p:txBody>
      </p:sp>
      <p:graphicFrame>
        <p:nvGraphicFramePr>
          <p:cNvPr id="9" name="Gráfico 8">
            <a:extLst>
              <a:ext uri="{FF2B5EF4-FFF2-40B4-BE49-F238E27FC236}">
                <a16:creationId xmlns:a16="http://schemas.microsoft.com/office/drawing/2014/main" id="{E65DDF23-DEAC-3AF9-5E51-6D43BD9B646B}"/>
              </a:ext>
            </a:extLst>
          </p:cNvPr>
          <p:cNvGraphicFramePr>
            <a:graphicFrameLocks/>
          </p:cNvGraphicFramePr>
          <p:nvPr>
            <p:extLst>
              <p:ext uri="{D42A27DB-BD31-4B8C-83A1-F6EECF244321}">
                <p14:modId xmlns:p14="http://schemas.microsoft.com/office/powerpoint/2010/main" val="3220479504"/>
              </p:ext>
            </p:extLst>
          </p:nvPr>
        </p:nvGraphicFramePr>
        <p:xfrm>
          <a:off x="1282553" y="2234357"/>
          <a:ext cx="10960247" cy="4802776"/>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DC3ED468-E787-3C61-4396-18A46F1151BE}"/>
              </a:ext>
            </a:extLst>
          </p:cNvPr>
          <p:cNvSpPr txBox="1"/>
          <p:nvPr/>
        </p:nvSpPr>
        <p:spPr bwMode="auto">
          <a:xfrm>
            <a:off x="1500741" y="2405908"/>
            <a:ext cx="2234669"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$0 – $545,000 </a:t>
            </a:r>
          </a:p>
        </p:txBody>
      </p:sp>
      <p:sp>
        <p:nvSpPr>
          <p:cNvPr id="17" name="CuadroTexto 16">
            <a:extLst>
              <a:ext uri="{FF2B5EF4-FFF2-40B4-BE49-F238E27FC236}">
                <a16:creationId xmlns:a16="http://schemas.microsoft.com/office/drawing/2014/main" id="{C9AFF958-29A8-A55B-E090-EFE409C11D2D}"/>
              </a:ext>
            </a:extLst>
          </p:cNvPr>
          <p:cNvSpPr txBox="1"/>
          <p:nvPr/>
        </p:nvSpPr>
        <p:spPr bwMode="auto">
          <a:xfrm>
            <a:off x="3185975" y="3276718"/>
            <a:ext cx="2321817"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pt-BR"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$545,000 – $720,000 </a:t>
            </a:r>
          </a:p>
        </p:txBody>
      </p:sp>
      <p:sp>
        <p:nvSpPr>
          <p:cNvPr id="21" name="CuadroTexto 20">
            <a:extLst>
              <a:ext uri="{FF2B5EF4-FFF2-40B4-BE49-F238E27FC236}">
                <a16:creationId xmlns:a16="http://schemas.microsoft.com/office/drawing/2014/main" id="{9E515286-E5DC-0244-92C1-5C7152CC9B0D}"/>
              </a:ext>
            </a:extLst>
          </p:cNvPr>
          <p:cNvSpPr txBox="1"/>
          <p:nvPr/>
        </p:nvSpPr>
        <p:spPr bwMode="auto">
          <a:xfrm>
            <a:off x="3675583" y="4126350"/>
            <a:ext cx="2321817"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$720,000 – $960,000 </a:t>
            </a:r>
          </a:p>
        </p:txBody>
      </p:sp>
      <p:sp>
        <p:nvSpPr>
          <p:cNvPr id="23" name="CuadroTexto 22">
            <a:extLst>
              <a:ext uri="{FF2B5EF4-FFF2-40B4-BE49-F238E27FC236}">
                <a16:creationId xmlns:a16="http://schemas.microsoft.com/office/drawing/2014/main" id="{EE41B017-E4F5-56C5-D463-C11DDE70A2C3}"/>
              </a:ext>
            </a:extLst>
          </p:cNvPr>
          <p:cNvSpPr txBox="1"/>
          <p:nvPr/>
        </p:nvSpPr>
        <p:spPr bwMode="auto">
          <a:xfrm>
            <a:off x="4325334" y="5029011"/>
            <a:ext cx="2496161"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$960,000 – $3,100,000</a:t>
            </a:r>
          </a:p>
        </p:txBody>
      </p:sp>
      <p:sp>
        <p:nvSpPr>
          <p:cNvPr id="24" name="CuadroTexto 23">
            <a:extLst>
              <a:ext uri="{FF2B5EF4-FFF2-40B4-BE49-F238E27FC236}">
                <a16:creationId xmlns:a16="http://schemas.microsoft.com/office/drawing/2014/main" id="{F6A71439-BC3C-90AF-B74D-F86195EAF3A0}"/>
              </a:ext>
            </a:extLst>
          </p:cNvPr>
          <p:cNvSpPr txBox="1"/>
          <p:nvPr/>
        </p:nvSpPr>
        <p:spPr bwMode="auto">
          <a:xfrm>
            <a:off x="10721945" y="5930084"/>
            <a:ext cx="1427532" cy="369332"/>
          </a:xfrm>
          <a:prstGeom prst="rect">
            <a:avLst/>
          </a:prstGeom>
          <a:noFill/>
          <a:ln w="9525">
            <a:noFill/>
            <a:prstDash val="dot"/>
            <a:miter lim="800000"/>
            <a:headEnd/>
            <a:tailEnd/>
          </a:ln>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+$3,100,000</a:t>
            </a:r>
          </a:p>
        </p:txBody>
      </p:sp>
      <p:sp>
        <p:nvSpPr>
          <p:cNvPr id="26" name="CuadroTexto 25">
            <a:extLst>
              <a:ext uri="{FF2B5EF4-FFF2-40B4-BE49-F238E27FC236}">
                <a16:creationId xmlns:a16="http://schemas.microsoft.com/office/drawing/2014/main" id="{02D65FD8-D435-674D-3120-6BCB2F6E6E77}"/>
              </a:ext>
            </a:extLst>
          </p:cNvPr>
          <p:cNvSpPr txBox="1"/>
          <p:nvPr/>
        </p:nvSpPr>
        <p:spPr bwMode="auto">
          <a:xfrm>
            <a:off x="0" y="2405908"/>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Interés social</a:t>
            </a:r>
          </a:p>
        </p:txBody>
      </p:sp>
      <p:sp>
        <p:nvSpPr>
          <p:cNvPr id="27" name="CuadroTexto 26">
            <a:extLst>
              <a:ext uri="{FF2B5EF4-FFF2-40B4-BE49-F238E27FC236}">
                <a16:creationId xmlns:a16="http://schemas.microsoft.com/office/drawing/2014/main" id="{F99C0F62-4CA1-0BF9-B03E-5D90153FD501}"/>
              </a:ext>
            </a:extLst>
          </p:cNvPr>
          <p:cNvSpPr txBox="1"/>
          <p:nvPr/>
        </p:nvSpPr>
        <p:spPr bwMode="auto">
          <a:xfrm>
            <a:off x="0" y="3276718"/>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Económica</a:t>
            </a:r>
          </a:p>
        </p:txBody>
      </p:sp>
      <p:sp>
        <p:nvSpPr>
          <p:cNvPr id="28" name="CuadroTexto 27">
            <a:extLst>
              <a:ext uri="{FF2B5EF4-FFF2-40B4-BE49-F238E27FC236}">
                <a16:creationId xmlns:a16="http://schemas.microsoft.com/office/drawing/2014/main" id="{B054D6CA-54F0-806E-F210-6BA8185C9045}"/>
              </a:ext>
            </a:extLst>
          </p:cNvPr>
          <p:cNvSpPr txBox="1"/>
          <p:nvPr/>
        </p:nvSpPr>
        <p:spPr bwMode="auto">
          <a:xfrm>
            <a:off x="0" y="4147528"/>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Media</a:t>
            </a:r>
          </a:p>
        </p:txBody>
      </p:sp>
      <p:sp>
        <p:nvSpPr>
          <p:cNvPr id="29" name="CuadroTexto 28">
            <a:extLst>
              <a:ext uri="{FF2B5EF4-FFF2-40B4-BE49-F238E27FC236}">
                <a16:creationId xmlns:a16="http://schemas.microsoft.com/office/drawing/2014/main" id="{3F4F34C9-90BC-972D-8721-B8550335070D}"/>
              </a:ext>
            </a:extLst>
          </p:cNvPr>
          <p:cNvSpPr txBox="1"/>
          <p:nvPr/>
        </p:nvSpPr>
        <p:spPr bwMode="auto">
          <a:xfrm>
            <a:off x="0" y="5029011"/>
            <a:ext cx="1556537"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Media alta</a:t>
            </a:r>
          </a:p>
        </p:txBody>
      </p:sp>
      <p:sp>
        <p:nvSpPr>
          <p:cNvPr id="30" name="CuadroTexto 29">
            <a:extLst>
              <a:ext uri="{FF2B5EF4-FFF2-40B4-BE49-F238E27FC236}">
                <a16:creationId xmlns:a16="http://schemas.microsoft.com/office/drawing/2014/main" id="{10E08324-260E-7533-DDCF-FA15B8CA3067}"/>
              </a:ext>
            </a:extLst>
          </p:cNvPr>
          <p:cNvSpPr txBox="1"/>
          <p:nvPr/>
        </p:nvSpPr>
        <p:spPr bwMode="auto">
          <a:xfrm>
            <a:off x="0" y="5930084"/>
            <a:ext cx="711201" cy="369332"/>
          </a:xfrm>
          <a:prstGeom prst="rect">
            <a:avLst/>
          </a:prstGeom>
          <a:noFill/>
          <a:ln w="9525">
            <a:noFill/>
            <a:prstDash val="dot"/>
            <a:miter lim="800000"/>
            <a:headEnd/>
            <a:tailEnd/>
          </a:ln>
        </p:spPr>
        <p:txBody>
          <a:bodyPr wrap="square">
            <a:spAutoFit/>
          </a:bodyPr>
          <a:lstStyle/>
          <a:p>
            <a:pPr algn="l" rtl="0" fontAlgn="b"/>
            <a:r>
              <a:rPr lang="es-ES" sz="1800" b="0" i="0" u="none" strike="noStrike" dirty="0">
                <a:effectLst/>
                <a:latin typeface="Lato" panose="020F0502020204030203" pitchFamily="34" charset="0"/>
              </a:rPr>
              <a:t>Alta</a:t>
            </a:r>
          </a:p>
        </p:txBody>
      </p:sp>
    </p:spTree>
    <p:extLst>
      <p:ext uri="{BB962C8B-B14F-4D97-AF65-F5344CB8AC3E}">
        <p14:creationId xmlns:p14="http://schemas.microsoft.com/office/powerpoint/2010/main" val="314372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EF5D-C8B1-6905-2658-D4F4C8F77644}"/>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5D73C192-4DF1-96F6-ABE9-6464B28EDAFC}"/>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14</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7B4B682E-C01F-B34F-BE95-304201CC34AD}"/>
              </a:ext>
            </a:extLst>
          </p:cNvPr>
          <p:cNvSpPr txBox="1"/>
          <p:nvPr/>
        </p:nvSpPr>
        <p:spPr>
          <a:xfrm>
            <a:off x="1230250" y="7290751"/>
            <a:ext cx="10341093" cy="63658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‘Viviendas totales’: total de unidades habitacionales existentes</a:t>
            </a:r>
          </a:p>
          <a:p>
            <a:pPr algn="l" fontAlgn="b"/>
            <a:endParaRPr lang="es-ES_tradnl" sz="1201" dirty="0"/>
          </a:p>
        </p:txBody>
      </p:sp>
      <p:sp>
        <p:nvSpPr>
          <p:cNvPr id="6" name="CuadroTexto 5">
            <a:extLst>
              <a:ext uri="{FF2B5EF4-FFF2-40B4-BE49-F238E27FC236}">
                <a16:creationId xmlns:a16="http://schemas.microsoft.com/office/drawing/2014/main" id="{5BA0BEAD-733E-1010-6F08-940A648C405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EXISTENTES</a:t>
            </a:r>
          </a:p>
        </p:txBody>
      </p:sp>
      <p:sp>
        <p:nvSpPr>
          <p:cNvPr id="7" name="CuadroTexto 6">
            <a:extLst>
              <a:ext uri="{FF2B5EF4-FFF2-40B4-BE49-F238E27FC236}">
                <a16:creationId xmlns:a16="http://schemas.microsoft.com/office/drawing/2014/main" id="{64B2BB3B-C41E-9D91-4ED4-22CCDAF57595}"/>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anual por segmentos en 2025</a:t>
            </a:r>
          </a:p>
        </p:txBody>
      </p:sp>
      <p:sp>
        <p:nvSpPr>
          <p:cNvPr id="16" name="CuadroTexto 15">
            <a:extLst>
              <a:ext uri="{FF2B5EF4-FFF2-40B4-BE49-F238E27FC236}">
                <a16:creationId xmlns:a16="http://schemas.microsoft.com/office/drawing/2014/main" id="{DC3E63A5-F9F3-C313-ACA8-C77F6A15A072}"/>
              </a:ext>
            </a:extLst>
          </p:cNvPr>
          <p:cNvSpPr txBox="1"/>
          <p:nvPr/>
        </p:nvSpPr>
        <p:spPr bwMode="auto">
          <a:xfrm>
            <a:off x="7918684" y="4016366"/>
            <a:ext cx="2754420" cy="738664"/>
          </a:xfrm>
          <a:prstGeom prst="rect">
            <a:avLst/>
          </a:prstGeom>
          <a:noFill/>
          <a:ln w="9525">
            <a:noFill/>
            <a:prstDash val="dot"/>
            <a:miter lim="800000"/>
            <a:headEnd/>
            <a:tailEnd/>
          </a:ln>
        </p:spPr>
        <p:txBody>
          <a:bodyPr wrap="square">
            <a:spAutoFit/>
          </a:bodyPr>
          <a:lstStyle/>
          <a:p>
            <a:pPr algn="ctr" rtl="0" fontAlgn="b"/>
            <a:r>
              <a:rPr lang="es-ES" sz="2400" dirty="0">
                <a:latin typeface="Lato" panose="020F0502020204030203" pitchFamily="34" charset="0"/>
              </a:rPr>
              <a:t>Interés social</a:t>
            </a:r>
            <a:endParaRPr lang="es-ES" sz="2400" b="0" i="0" u="none" strike="noStrike" dirty="0">
              <a:effectLst/>
              <a:latin typeface="Lato" panose="020F0502020204030203"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85,881 v. </a:t>
            </a:r>
          </a:p>
        </p:txBody>
      </p:sp>
      <p:sp>
        <p:nvSpPr>
          <p:cNvPr id="18" name="CuadroTexto 17">
            <a:extLst>
              <a:ext uri="{FF2B5EF4-FFF2-40B4-BE49-F238E27FC236}">
                <a16:creationId xmlns:a16="http://schemas.microsoft.com/office/drawing/2014/main" id="{A450908A-7220-BA11-FD8B-5E949AEC1B7C}"/>
              </a:ext>
            </a:extLst>
          </p:cNvPr>
          <p:cNvSpPr txBox="1"/>
          <p:nvPr/>
        </p:nvSpPr>
        <p:spPr bwMode="auto">
          <a:xfrm>
            <a:off x="4756950" y="6412536"/>
            <a:ext cx="337105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Económica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40,793 v. </a:t>
            </a:r>
          </a:p>
        </p:txBody>
      </p:sp>
      <p:sp>
        <p:nvSpPr>
          <p:cNvPr id="19" name="CuadroTexto 18">
            <a:extLst>
              <a:ext uri="{FF2B5EF4-FFF2-40B4-BE49-F238E27FC236}">
                <a16:creationId xmlns:a16="http://schemas.microsoft.com/office/drawing/2014/main" id="{AC06CFFA-4F19-807B-3572-0C98303525C9}"/>
              </a:ext>
            </a:extLst>
          </p:cNvPr>
          <p:cNvSpPr txBox="1"/>
          <p:nvPr/>
        </p:nvSpPr>
        <p:spPr bwMode="auto">
          <a:xfrm>
            <a:off x="2505873" y="4891683"/>
            <a:ext cx="184446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38,646 v.</a:t>
            </a:r>
          </a:p>
        </p:txBody>
      </p:sp>
      <p:sp>
        <p:nvSpPr>
          <p:cNvPr id="20" name="CuadroTexto 19">
            <a:extLst>
              <a:ext uri="{FF2B5EF4-FFF2-40B4-BE49-F238E27FC236}">
                <a16:creationId xmlns:a16="http://schemas.microsoft.com/office/drawing/2014/main" id="{20BDFA42-D593-8178-A005-A9DE18C4C04B}"/>
              </a:ext>
            </a:extLst>
          </p:cNvPr>
          <p:cNvSpPr txBox="1"/>
          <p:nvPr/>
        </p:nvSpPr>
        <p:spPr bwMode="auto">
          <a:xfrm>
            <a:off x="2759306" y="3097523"/>
            <a:ext cx="1997644"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 alta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32,205 v.</a:t>
            </a:r>
          </a:p>
        </p:txBody>
      </p:sp>
      <p:sp>
        <p:nvSpPr>
          <p:cNvPr id="21" name="CuadroTexto 20">
            <a:extLst>
              <a:ext uri="{FF2B5EF4-FFF2-40B4-BE49-F238E27FC236}">
                <a16:creationId xmlns:a16="http://schemas.microsoft.com/office/drawing/2014/main" id="{F0348244-E06D-49C7-8C67-8BA5F4904801}"/>
              </a:ext>
            </a:extLst>
          </p:cNvPr>
          <p:cNvSpPr txBox="1"/>
          <p:nvPr/>
        </p:nvSpPr>
        <p:spPr bwMode="auto">
          <a:xfrm>
            <a:off x="4756950" y="2062897"/>
            <a:ext cx="246380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Alta</a:t>
            </a:r>
          </a:p>
          <a:p>
            <a:pPr algn="ctr" rtl="0" fontAlgn="b"/>
            <a:r>
              <a:rPr lang="es-ES" b="0" i="1" u="none" strike="noStrike" dirty="0">
                <a:solidFill>
                  <a:schemeClr val="bg1">
                    <a:lumMod val="65000"/>
                  </a:schemeClr>
                </a:solidFill>
                <a:effectLst/>
                <a:latin typeface="Playfair Display" panose="00000500000000000000" pitchFamily="50" charset="0"/>
              </a:rPr>
              <a:t>17,176 v. </a:t>
            </a:r>
          </a:p>
        </p:txBody>
      </p:sp>
      <p:graphicFrame>
        <p:nvGraphicFramePr>
          <p:cNvPr id="9" name="Gráfico 8">
            <a:extLst>
              <a:ext uri="{FF2B5EF4-FFF2-40B4-BE49-F238E27FC236}">
                <a16:creationId xmlns:a16="http://schemas.microsoft.com/office/drawing/2014/main" id="{00BA386B-E665-D37D-37CE-F1801F9BF1A3}"/>
              </a:ext>
            </a:extLst>
          </p:cNvPr>
          <p:cNvGraphicFramePr>
            <a:graphicFrameLocks/>
          </p:cNvGraphicFramePr>
          <p:nvPr>
            <p:extLst>
              <p:ext uri="{D42A27DB-BD31-4B8C-83A1-F6EECF244321}">
                <p14:modId xmlns:p14="http://schemas.microsoft.com/office/powerpoint/2010/main" val="460169070"/>
              </p:ext>
            </p:extLst>
          </p:nvPr>
        </p:nvGraphicFramePr>
        <p:xfrm>
          <a:off x="2459437" y="2432229"/>
          <a:ext cx="7882727" cy="4263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1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B6A9-D036-61C8-D365-B82D6FFC077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B0D3630-0160-072C-E77D-8BFE94AF66F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15</a:t>
            </a:fld>
            <a:endParaRPr lang="en-US" sz="1431" dirty="0">
              <a:ea typeface="Roboto Lt" panose="02000000000000000000" pitchFamily="2" charset="0"/>
            </a:endParaRPr>
          </a:p>
        </p:txBody>
      </p:sp>
      <p:sp>
        <p:nvSpPr>
          <p:cNvPr id="6" name="CuadroTexto 5">
            <a:extLst>
              <a:ext uri="{FF2B5EF4-FFF2-40B4-BE49-F238E27FC236}">
                <a16:creationId xmlns:a16="http://schemas.microsoft.com/office/drawing/2014/main" id="{C62DE378-86E2-44E2-6C35-B4A97C378C2F}"/>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EXISTENTES</a:t>
            </a:r>
          </a:p>
        </p:txBody>
      </p:sp>
      <p:sp>
        <p:nvSpPr>
          <p:cNvPr id="5" name="CuadroTexto 4">
            <a:extLst>
              <a:ext uri="{FF2B5EF4-FFF2-40B4-BE49-F238E27FC236}">
                <a16:creationId xmlns:a16="http://schemas.microsoft.com/office/drawing/2014/main" id="{52961C51-BDF6-C586-0043-88E3CCB1376D}"/>
              </a:ext>
            </a:extLst>
          </p:cNvPr>
          <p:cNvSpPr txBox="1"/>
          <p:nvPr/>
        </p:nvSpPr>
        <p:spPr>
          <a:xfrm>
            <a:off x="1238674" y="7157836"/>
            <a:ext cx="1032424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‘Viviendas totales’: total de unidades habitacionales existentes</a:t>
            </a:r>
          </a:p>
        </p:txBody>
      </p:sp>
      <p:sp>
        <p:nvSpPr>
          <p:cNvPr id="7" name="CuadroTexto 6">
            <a:extLst>
              <a:ext uri="{FF2B5EF4-FFF2-40B4-BE49-F238E27FC236}">
                <a16:creationId xmlns:a16="http://schemas.microsoft.com/office/drawing/2014/main" id="{86CDCDCE-A91A-1BCF-D6F3-DFE0C62B8B39}"/>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Incremento por nivel socioeconómico</a:t>
            </a:r>
          </a:p>
        </p:txBody>
      </p:sp>
      <p:sp>
        <p:nvSpPr>
          <p:cNvPr id="2" name="CuadroTexto 1">
            <a:extLst>
              <a:ext uri="{FF2B5EF4-FFF2-40B4-BE49-F238E27FC236}">
                <a16:creationId xmlns:a16="http://schemas.microsoft.com/office/drawing/2014/main" id="{79933DC9-C237-F3BB-0F66-E92D6580B04D}"/>
              </a:ext>
            </a:extLst>
          </p:cNvPr>
          <p:cNvSpPr txBox="1"/>
          <p:nvPr/>
        </p:nvSpPr>
        <p:spPr bwMode="auto">
          <a:xfrm>
            <a:off x="10724951" y="182189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214,702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8" name="CuadroTexto 7">
            <a:extLst>
              <a:ext uri="{FF2B5EF4-FFF2-40B4-BE49-F238E27FC236}">
                <a16:creationId xmlns:a16="http://schemas.microsoft.com/office/drawing/2014/main" id="{6AEE938C-A336-6F3D-4E35-EB406F67FD12}"/>
              </a:ext>
            </a:extLst>
          </p:cNvPr>
          <p:cNvSpPr txBox="1"/>
          <p:nvPr/>
        </p:nvSpPr>
        <p:spPr bwMode="auto">
          <a:xfrm>
            <a:off x="10724949" y="2577248"/>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257,526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9" name="CuadroTexto 8">
            <a:extLst>
              <a:ext uri="{FF2B5EF4-FFF2-40B4-BE49-F238E27FC236}">
                <a16:creationId xmlns:a16="http://schemas.microsoft.com/office/drawing/2014/main" id="{42D0A7A1-3C9E-89D8-6543-68AE1C33A8B3}"/>
              </a:ext>
            </a:extLst>
          </p:cNvPr>
          <p:cNvSpPr txBox="1"/>
          <p:nvPr/>
        </p:nvSpPr>
        <p:spPr bwMode="auto">
          <a:xfrm>
            <a:off x="10724950" y="3378642"/>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309,343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0" name="Rectángulo 9">
            <a:extLst>
              <a:ext uri="{FF2B5EF4-FFF2-40B4-BE49-F238E27FC236}">
                <a16:creationId xmlns:a16="http://schemas.microsoft.com/office/drawing/2014/main" id="{F221F16B-5CF3-CF66-FC84-6DD295323B56}"/>
              </a:ext>
            </a:extLst>
          </p:cNvPr>
          <p:cNvSpPr/>
          <p:nvPr/>
        </p:nvSpPr>
        <p:spPr>
          <a:xfrm>
            <a:off x="10263631" y="1926107"/>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1" name="Rectángulo 10">
            <a:extLst>
              <a:ext uri="{FF2B5EF4-FFF2-40B4-BE49-F238E27FC236}">
                <a16:creationId xmlns:a16="http://schemas.microsoft.com/office/drawing/2014/main" id="{A3640C1C-837B-C74E-D66D-69E4A4362D83}"/>
              </a:ext>
            </a:extLst>
          </p:cNvPr>
          <p:cNvSpPr/>
          <p:nvPr/>
        </p:nvSpPr>
        <p:spPr>
          <a:xfrm>
            <a:off x="10263631" y="2681459"/>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2" name="Rectángulo 11">
            <a:extLst>
              <a:ext uri="{FF2B5EF4-FFF2-40B4-BE49-F238E27FC236}">
                <a16:creationId xmlns:a16="http://schemas.microsoft.com/office/drawing/2014/main" id="{2FBA80A9-B3F7-9791-3E63-CAB1AEA7E204}"/>
              </a:ext>
            </a:extLst>
          </p:cNvPr>
          <p:cNvSpPr/>
          <p:nvPr/>
        </p:nvSpPr>
        <p:spPr>
          <a:xfrm>
            <a:off x="10263631" y="3482853"/>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graphicFrame>
        <p:nvGraphicFramePr>
          <p:cNvPr id="13" name="Gráfico 12">
            <a:extLst>
              <a:ext uri="{FF2B5EF4-FFF2-40B4-BE49-F238E27FC236}">
                <a16:creationId xmlns:a16="http://schemas.microsoft.com/office/drawing/2014/main" id="{CB618EAB-45B0-1129-548B-84958AA93494}"/>
              </a:ext>
            </a:extLst>
          </p:cNvPr>
          <p:cNvGraphicFramePr>
            <a:graphicFrameLocks/>
          </p:cNvGraphicFramePr>
          <p:nvPr>
            <p:extLst>
              <p:ext uri="{D42A27DB-BD31-4B8C-83A1-F6EECF244321}">
                <p14:modId xmlns:p14="http://schemas.microsoft.com/office/powerpoint/2010/main" val="1897423867"/>
              </p:ext>
            </p:extLst>
          </p:nvPr>
        </p:nvGraphicFramePr>
        <p:xfrm>
          <a:off x="546100" y="2507306"/>
          <a:ext cx="11222990" cy="4682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51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6184-751C-72DD-137D-68F09A82000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7E6BED84-CDBD-2F40-D2C3-4F818BDC121F}"/>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16</a:t>
            </a:fld>
            <a:endParaRPr lang="en-US" sz="1431" dirty="0">
              <a:ea typeface="Roboto Lt" panose="02000000000000000000" pitchFamily="2" charset="0"/>
            </a:endParaRPr>
          </a:p>
        </p:txBody>
      </p:sp>
      <p:sp>
        <p:nvSpPr>
          <p:cNvPr id="6" name="CuadroTexto 5">
            <a:extLst>
              <a:ext uri="{FF2B5EF4-FFF2-40B4-BE49-F238E27FC236}">
                <a16:creationId xmlns:a16="http://schemas.microsoft.com/office/drawing/2014/main" id="{A59F069F-786C-AB97-290D-E7E18865E763}"/>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EXISTENTES</a:t>
            </a:r>
          </a:p>
        </p:txBody>
      </p:sp>
      <p:sp>
        <p:nvSpPr>
          <p:cNvPr id="5" name="CuadroTexto 4">
            <a:extLst>
              <a:ext uri="{FF2B5EF4-FFF2-40B4-BE49-F238E27FC236}">
                <a16:creationId xmlns:a16="http://schemas.microsoft.com/office/drawing/2014/main" id="{0B0613E4-B8A3-D39D-3DE2-5B0EBAFF25C8}"/>
              </a:ext>
            </a:extLst>
          </p:cNvPr>
          <p:cNvSpPr txBox="1"/>
          <p:nvPr/>
        </p:nvSpPr>
        <p:spPr>
          <a:xfrm>
            <a:off x="1238674" y="7157836"/>
            <a:ext cx="1032424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‘Viviendas totales’: total de unidades habitacionales existentes</a:t>
            </a:r>
          </a:p>
        </p:txBody>
      </p:sp>
      <p:sp>
        <p:nvSpPr>
          <p:cNvPr id="7" name="CuadroTexto 6">
            <a:extLst>
              <a:ext uri="{FF2B5EF4-FFF2-40B4-BE49-F238E27FC236}">
                <a16:creationId xmlns:a16="http://schemas.microsoft.com/office/drawing/2014/main" id="{F81BBDC9-2EFB-8036-1579-E56F09542B63}"/>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Incremento por nivel socioeconómico</a:t>
            </a:r>
          </a:p>
        </p:txBody>
      </p:sp>
      <p:sp>
        <p:nvSpPr>
          <p:cNvPr id="2" name="CuadroTexto 1">
            <a:extLst>
              <a:ext uri="{FF2B5EF4-FFF2-40B4-BE49-F238E27FC236}">
                <a16:creationId xmlns:a16="http://schemas.microsoft.com/office/drawing/2014/main" id="{D51CDFF9-F2F9-910D-D674-D54E58A1B870}"/>
              </a:ext>
            </a:extLst>
          </p:cNvPr>
          <p:cNvSpPr txBox="1"/>
          <p:nvPr/>
        </p:nvSpPr>
        <p:spPr bwMode="auto">
          <a:xfrm>
            <a:off x="10724951" y="182189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214,702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8" name="CuadroTexto 7">
            <a:extLst>
              <a:ext uri="{FF2B5EF4-FFF2-40B4-BE49-F238E27FC236}">
                <a16:creationId xmlns:a16="http://schemas.microsoft.com/office/drawing/2014/main" id="{54149719-FBFC-79A4-5CED-C7BE0847792F}"/>
              </a:ext>
            </a:extLst>
          </p:cNvPr>
          <p:cNvSpPr txBox="1"/>
          <p:nvPr/>
        </p:nvSpPr>
        <p:spPr bwMode="auto">
          <a:xfrm>
            <a:off x="10724949" y="2577248"/>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257,526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9" name="CuadroTexto 8">
            <a:extLst>
              <a:ext uri="{FF2B5EF4-FFF2-40B4-BE49-F238E27FC236}">
                <a16:creationId xmlns:a16="http://schemas.microsoft.com/office/drawing/2014/main" id="{04FD3625-A3F5-6671-9546-D86278CE079E}"/>
              </a:ext>
            </a:extLst>
          </p:cNvPr>
          <p:cNvSpPr txBox="1"/>
          <p:nvPr/>
        </p:nvSpPr>
        <p:spPr bwMode="auto">
          <a:xfrm>
            <a:off x="10724950" y="3378642"/>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309,343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0" name="Rectángulo 9">
            <a:extLst>
              <a:ext uri="{FF2B5EF4-FFF2-40B4-BE49-F238E27FC236}">
                <a16:creationId xmlns:a16="http://schemas.microsoft.com/office/drawing/2014/main" id="{B840186F-CD1A-227C-C3F8-0A82787AE3A0}"/>
              </a:ext>
            </a:extLst>
          </p:cNvPr>
          <p:cNvSpPr/>
          <p:nvPr/>
        </p:nvSpPr>
        <p:spPr>
          <a:xfrm>
            <a:off x="10263631" y="1926107"/>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1" name="Rectángulo 10">
            <a:extLst>
              <a:ext uri="{FF2B5EF4-FFF2-40B4-BE49-F238E27FC236}">
                <a16:creationId xmlns:a16="http://schemas.microsoft.com/office/drawing/2014/main" id="{7C7D0BFA-99E2-F974-6894-68F03113C16B}"/>
              </a:ext>
            </a:extLst>
          </p:cNvPr>
          <p:cNvSpPr/>
          <p:nvPr/>
        </p:nvSpPr>
        <p:spPr>
          <a:xfrm>
            <a:off x="10263631" y="2681459"/>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2" name="Rectángulo 11">
            <a:extLst>
              <a:ext uri="{FF2B5EF4-FFF2-40B4-BE49-F238E27FC236}">
                <a16:creationId xmlns:a16="http://schemas.microsoft.com/office/drawing/2014/main" id="{57F58CC4-69AF-3F4F-586C-9BB0BB84CD44}"/>
              </a:ext>
            </a:extLst>
          </p:cNvPr>
          <p:cNvSpPr/>
          <p:nvPr/>
        </p:nvSpPr>
        <p:spPr>
          <a:xfrm>
            <a:off x="10263631" y="3482853"/>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graphicFrame>
        <p:nvGraphicFramePr>
          <p:cNvPr id="13" name="Gráfico 12">
            <a:extLst>
              <a:ext uri="{FF2B5EF4-FFF2-40B4-BE49-F238E27FC236}">
                <a16:creationId xmlns:a16="http://schemas.microsoft.com/office/drawing/2014/main" id="{40224DA1-B9C7-AB93-327B-3E231C3EB35B}"/>
              </a:ext>
            </a:extLst>
          </p:cNvPr>
          <p:cNvGraphicFramePr>
            <a:graphicFrameLocks/>
          </p:cNvGraphicFramePr>
          <p:nvPr/>
        </p:nvGraphicFramePr>
        <p:xfrm>
          <a:off x="546100" y="2507306"/>
          <a:ext cx="11222990" cy="4682738"/>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21">
            <a:extLst>
              <a:ext uri="{FF2B5EF4-FFF2-40B4-BE49-F238E27FC236}">
                <a16:creationId xmlns:a16="http://schemas.microsoft.com/office/drawing/2014/main" id="{4CCDA483-608E-0814-6192-E0C7A667FB33}"/>
              </a:ext>
            </a:extLst>
          </p:cNvPr>
          <p:cNvSpPr txBox="1">
            <a:spLocks noChangeArrowheads="1"/>
          </p:cNvSpPr>
          <p:nvPr/>
        </p:nvSpPr>
        <p:spPr bwMode="auto">
          <a:xfrm>
            <a:off x="1812225" y="2242220"/>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7%</a:t>
            </a:r>
            <a:endParaRPr lang="es-MX" sz="1680" dirty="0">
              <a:latin typeface="Roboto" panose="02000000000000000000" pitchFamily="2" charset="0"/>
              <a:ea typeface="Roboto" panose="02000000000000000000" pitchFamily="2" charset="0"/>
            </a:endParaRPr>
          </a:p>
        </p:txBody>
      </p:sp>
      <p:sp>
        <p:nvSpPr>
          <p:cNvPr id="14" name="CuadroTexto 21">
            <a:extLst>
              <a:ext uri="{FF2B5EF4-FFF2-40B4-BE49-F238E27FC236}">
                <a16:creationId xmlns:a16="http://schemas.microsoft.com/office/drawing/2014/main" id="{E1CD2C83-8ED9-F2DA-5622-0BEF875364B1}"/>
              </a:ext>
            </a:extLst>
          </p:cNvPr>
          <p:cNvSpPr txBox="1">
            <a:spLocks noChangeArrowheads="1"/>
          </p:cNvSpPr>
          <p:nvPr/>
        </p:nvSpPr>
        <p:spPr bwMode="auto">
          <a:xfrm>
            <a:off x="3920193" y="3199552"/>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26%</a:t>
            </a:r>
            <a:endParaRPr lang="es-MX" sz="1680" dirty="0">
              <a:latin typeface="Roboto" panose="02000000000000000000" pitchFamily="2" charset="0"/>
              <a:ea typeface="Roboto" panose="02000000000000000000" pitchFamily="2" charset="0"/>
            </a:endParaRPr>
          </a:p>
        </p:txBody>
      </p:sp>
      <p:sp>
        <p:nvSpPr>
          <p:cNvPr id="15" name="CuadroTexto 21">
            <a:extLst>
              <a:ext uri="{FF2B5EF4-FFF2-40B4-BE49-F238E27FC236}">
                <a16:creationId xmlns:a16="http://schemas.microsoft.com/office/drawing/2014/main" id="{96F954C6-171E-8190-AEB7-FF132DD45BFE}"/>
              </a:ext>
            </a:extLst>
          </p:cNvPr>
          <p:cNvSpPr txBox="1">
            <a:spLocks noChangeArrowheads="1"/>
          </p:cNvSpPr>
          <p:nvPr/>
        </p:nvSpPr>
        <p:spPr bwMode="auto">
          <a:xfrm>
            <a:off x="6022752" y="3285833"/>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33%</a:t>
            </a:r>
            <a:endParaRPr lang="es-MX" sz="1680" dirty="0">
              <a:latin typeface="Roboto" panose="02000000000000000000" pitchFamily="2" charset="0"/>
              <a:ea typeface="Roboto" panose="02000000000000000000" pitchFamily="2" charset="0"/>
            </a:endParaRPr>
          </a:p>
        </p:txBody>
      </p:sp>
      <p:sp>
        <p:nvSpPr>
          <p:cNvPr id="16" name="CuadroTexto 21">
            <a:extLst>
              <a:ext uri="{FF2B5EF4-FFF2-40B4-BE49-F238E27FC236}">
                <a16:creationId xmlns:a16="http://schemas.microsoft.com/office/drawing/2014/main" id="{B3654032-8B37-2D36-A0F7-6EF3288D0221}"/>
              </a:ext>
            </a:extLst>
          </p:cNvPr>
          <p:cNvSpPr txBox="1">
            <a:spLocks noChangeArrowheads="1"/>
          </p:cNvSpPr>
          <p:nvPr/>
        </p:nvSpPr>
        <p:spPr bwMode="auto">
          <a:xfrm>
            <a:off x="10263631" y="4572849"/>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28%</a:t>
            </a:r>
            <a:endParaRPr lang="es-MX" sz="1680" dirty="0">
              <a:latin typeface="Roboto" panose="02000000000000000000" pitchFamily="2" charset="0"/>
              <a:ea typeface="Roboto" panose="02000000000000000000" pitchFamily="2" charset="0"/>
            </a:endParaRPr>
          </a:p>
        </p:txBody>
      </p:sp>
      <p:sp>
        <p:nvSpPr>
          <p:cNvPr id="17" name="CuadroTexto 21">
            <a:extLst>
              <a:ext uri="{FF2B5EF4-FFF2-40B4-BE49-F238E27FC236}">
                <a16:creationId xmlns:a16="http://schemas.microsoft.com/office/drawing/2014/main" id="{BF01C365-96D2-5FE7-6CEA-A6FE7D972056}"/>
              </a:ext>
            </a:extLst>
          </p:cNvPr>
          <p:cNvSpPr txBox="1">
            <a:spLocks noChangeArrowheads="1"/>
          </p:cNvSpPr>
          <p:nvPr/>
        </p:nvSpPr>
        <p:spPr bwMode="auto">
          <a:xfrm>
            <a:off x="7995805" y="3988692"/>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24%</a:t>
            </a:r>
            <a:endParaRPr lang="es-MX" sz="168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95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2CAFE-3C52-846D-3A1E-6E02099703CF}"/>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229D00B8-EEE1-5741-CF15-8A67B7CEDD1E}"/>
              </a:ext>
            </a:extLst>
          </p:cNvPr>
          <p:cNvGraphicFramePr>
            <a:graphicFrameLocks/>
          </p:cNvGraphicFramePr>
          <p:nvPr>
            <p:extLst>
              <p:ext uri="{D42A27DB-BD31-4B8C-83A1-F6EECF244321}">
                <p14:modId xmlns:p14="http://schemas.microsoft.com/office/powerpoint/2010/main" val="719707407"/>
              </p:ext>
            </p:extLst>
          </p:nvPr>
        </p:nvGraphicFramePr>
        <p:xfrm>
          <a:off x="1674686" y="4941870"/>
          <a:ext cx="11126914" cy="1956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A0E1BBE7-7CAB-D7C3-32D5-1564F5E93930}"/>
              </a:ext>
            </a:extLst>
          </p:cNvPr>
          <p:cNvGraphicFramePr>
            <a:graphicFrameLocks/>
          </p:cNvGraphicFramePr>
          <p:nvPr>
            <p:extLst>
              <p:ext uri="{D42A27DB-BD31-4B8C-83A1-F6EECF244321}">
                <p14:modId xmlns:p14="http://schemas.microsoft.com/office/powerpoint/2010/main" val="3921174564"/>
              </p:ext>
            </p:extLst>
          </p:nvPr>
        </p:nvGraphicFramePr>
        <p:xfrm>
          <a:off x="802607" y="2028051"/>
          <a:ext cx="11365815" cy="503478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4">
            <a:extLst>
              <a:ext uri="{FF2B5EF4-FFF2-40B4-BE49-F238E27FC236}">
                <a16:creationId xmlns:a16="http://schemas.microsoft.com/office/drawing/2014/main" id="{C1C3EF0E-F621-C212-6AE8-7C086D518268}"/>
              </a:ext>
            </a:extLst>
          </p:cNvPr>
          <p:cNvSpPr txBox="1">
            <a:spLocks noChangeArrowheads="1"/>
          </p:cNvSpPr>
          <p:nvPr/>
        </p:nvSpPr>
        <p:spPr bwMode="auto">
          <a:xfrm>
            <a:off x="470647" y="1018512"/>
            <a:ext cx="11860305" cy="74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5756" tIns="57877" rIns="115756" bIns="57877">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defTabSz="544568" eaLnBrk="1" hangingPunct="1">
              <a:defRPr/>
            </a:pPr>
            <a:r>
              <a:rPr lang="es-ES_tradnl" sz="4077" cap="all" dirty="0">
                <a:solidFill>
                  <a:prstClr val="black"/>
                </a:solidFill>
                <a:latin typeface="Lato Light" panose="020F0302020204030203" pitchFamily="34" charset="0"/>
                <a:ea typeface="Stajn Pro Medium" charset="0"/>
                <a:cs typeface="Stajn Pro Medium" charset="0"/>
              </a:rPr>
              <a:t>Habitantes x vivienda</a:t>
            </a:r>
          </a:p>
        </p:txBody>
      </p:sp>
      <p:sp>
        <p:nvSpPr>
          <p:cNvPr id="3" name="Marcador de número de diapositiva 11">
            <a:extLst>
              <a:ext uri="{FF2B5EF4-FFF2-40B4-BE49-F238E27FC236}">
                <a16:creationId xmlns:a16="http://schemas.microsoft.com/office/drawing/2014/main" id="{A4132493-B8C6-6391-7248-53CA48AA2CB9}"/>
              </a:ext>
            </a:extLst>
          </p:cNvPr>
          <p:cNvSpPr>
            <a:spLocks noGrp="1"/>
          </p:cNvSpPr>
          <p:nvPr>
            <p:ph type="sldNum" sz="quarter" idx="12"/>
          </p:nvPr>
        </p:nvSpPr>
        <p:spPr>
          <a:solidFill>
            <a:schemeClr val="bg1"/>
          </a:solidFill>
        </p:spPr>
        <p:txBody>
          <a:bodyPr vert="horz" lIns="100048" tIns="20009" rIns="84708" bIns="43353" rtlCol="0" anchor="ctr" anchorCtr="1"/>
          <a:lstStyle/>
          <a:p>
            <a:fld id="{67DDEA5E-EAF7-8246-8A62-7FF7613ECEAE}" type="slidenum">
              <a:rPr lang="en-US" sz="1545">
                <a:solidFill>
                  <a:schemeClr val="bg1">
                    <a:lumMod val="65000"/>
                  </a:schemeClr>
                </a:solidFill>
                <a:ea typeface="Roboto Lt" panose="02000000000000000000" pitchFamily="2" charset="0"/>
              </a:rPr>
              <a:pPr/>
              <a:t>17</a:t>
            </a:fld>
            <a:endParaRPr lang="en-US" sz="1545" dirty="0">
              <a:solidFill>
                <a:schemeClr val="bg1">
                  <a:lumMod val="65000"/>
                </a:schemeClr>
              </a:solidFill>
              <a:ea typeface="Roboto Lt" panose="02000000000000000000" pitchFamily="2" charset="0"/>
            </a:endParaRPr>
          </a:p>
        </p:txBody>
      </p:sp>
      <p:sp>
        <p:nvSpPr>
          <p:cNvPr id="9" name="CuadroTexto 8">
            <a:extLst>
              <a:ext uri="{FF2B5EF4-FFF2-40B4-BE49-F238E27FC236}">
                <a16:creationId xmlns:a16="http://schemas.microsoft.com/office/drawing/2014/main" id="{C3F28A63-5826-E80E-3E23-14DA876D857F}"/>
              </a:ext>
            </a:extLst>
          </p:cNvPr>
          <p:cNvSpPr txBox="1"/>
          <p:nvPr/>
        </p:nvSpPr>
        <p:spPr bwMode="auto">
          <a:xfrm>
            <a:off x="0" y="160265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Casco urbano Mazatlán </a:t>
            </a:r>
          </a:p>
        </p:txBody>
      </p:sp>
      <p:sp>
        <p:nvSpPr>
          <p:cNvPr id="14" name="CuadroTexto 13">
            <a:extLst>
              <a:ext uri="{FF2B5EF4-FFF2-40B4-BE49-F238E27FC236}">
                <a16:creationId xmlns:a16="http://schemas.microsoft.com/office/drawing/2014/main" id="{E78B99AF-88D3-3202-1230-CEBA24FF075F}"/>
              </a:ext>
            </a:extLst>
          </p:cNvPr>
          <p:cNvSpPr txBox="1"/>
          <p:nvPr/>
        </p:nvSpPr>
        <p:spPr>
          <a:xfrm>
            <a:off x="1273256" y="7192653"/>
            <a:ext cx="10895166" cy="480131"/>
          </a:xfrm>
          <a:prstGeom prst="rect">
            <a:avLst/>
          </a:prstGeom>
          <a:solidFill>
            <a:schemeClr val="bg1"/>
          </a:solidFill>
          <a:ln>
            <a:solidFill>
              <a:schemeClr val="bg1">
                <a:lumMod val="85000"/>
              </a:schemeClr>
            </a:solidFill>
          </a:ln>
        </p:spPr>
        <p:txBody>
          <a:bodyPr wrap="square" rtlCol="0">
            <a:spAutoFit/>
          </a:bodyPr>
          <a:lstStyle/>
          <a:p>
            <a:pPr defTabSz="504553">
              <a:defRPr/>
            </a:pPr>
            <a:r>
              <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rPr>
              <a:t>Fuente: Elaborado con datos de INEGI; </a:t>
            </a:r>
            <a:r>
              <a:rPr lang="es-ES" sz="1260" i="1" dirty="0">
                <a:solidFill>
                  <a:schemeClr val="bg1">
                    <a:lumMod val="50000"/>
                  </a:schemeClr>
                </a:solidFill>
                <a:latin typeface="Playfair Display" pitchFamily="2" charset="77"/>
                <a:ea typeface="Roboto Th" panose="02000000000000000000" pitchFamily="2" charset="0"/>
              </a:rPr>
              <a:t>Nota: Las proyecciones para los años 2025, 2030 y 2035 fueron elaboradas por Ideas Frescas con base en datos históricos y tendencias poblacionales. ‘Habitantes por vivienda’: Número de personas que habitan una vivienda.</a:t>
            </a:r>
            <a:endPar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endParaRPr>
          </a:p>
        </p:txBody>
      </p:sp>
      <p:sp>
        <p:nvSpPr>
          <p:cNvPr id="4" name="CuadroTexto 3">
            <a:extLst>
              <a:ext uri="{FF2B5EF4-FFF2-40B4-BE49-F238E27FC236}">
                <a16:creationId xmlns:a16="http://schemas.microsoft.com/office/drawing/2014/main" id="{CE29227F-1172-CA79-1AAD-2D49E029FA61}"/>
              </a:ext>
            </a:extLst>
          </p:cNvPr>
          <p:cNvSpPr txBox="1"/>
          <p:nvPr/>
        </p:nvSpPr>
        <p:spPr bwMode="auto">
          <a:xfrm>
            <a:off x="11637023" y="5437540"/>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12425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6735-F817-BBFC-AA54-BCF2E05C1671}"/>
            </a:ext>
          </a:extLst>
        </p:cNvPr>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40A679C5-FCDE-CEDD-DD34-1B93B2D41F75}"/>
              </a:ext>
            </a:extLst>
          </p:cNvPr>
          <p:cNvGraphicFramePr>
            <a:graphicFrameLocks/>
          </p:cNvGraphicFramePr>
          <p:nvPr>
            <p:extLst>
              <p:ext uri="{D42A27DB-BD31-4B8C-83A1-F6EECF244321}">
                <p14:modId xmlns:p14="http://schemas.microsoft.com/office/powerpoint/2010/main" val="1683610709"/>
              </p:ext>
            </p:extLst>
          </p:nvPr>
        </p:nvGraphicFramePr>
        <p:xfrm>
          <a:off x="265814" y="2238529"/>
          <a:ext cx="11799820" cy="4857649"/>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82B07092-4B88-D6D3-3BF7-3D9946C643E3}"/>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18</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8F4C3774-9A4F-5C4F-E708-2FA325B9B2F9}"/>
              </a:ext>
            </a:extLst>
          </p:cNvPr>
          <p:cNvSpPr txBox="1"/>
          <p:nvPr/>
        </p:nvSpPr>
        <p:spPr>
          <a:xfrm>
            <a:off x="735966" y="7264716"/>
            <a:ext cx="1117629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BE2FF0F9-1D14-7B15-F7C7-95D1D268A4E2}"/>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87C133A2-0B84-EFF3-E502-04962AEBEEC8}"/>
              </a:ext>
            </a:extLst>
          </p:cNvPr>
          <p:cNvSpPr txBox="1"/>
          <p:nvPr/>
        </p:nvSpPr>
        <p:spPr bwMode="auto">
          <a:xfrm>
            <a:off x="174140" y="155679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Hogares necesarios para satisfacer la demanda habitacional</a:t>
            </a:r>
            <a:endParaRPr lang="es-MX" sz="2335" i="1" dirty="0">
              <a:solidFill>
                <a:srgbClr val="FF0000"/>
              </a:solidFill>
              <a:latin typeface="Playfair Display" panose="00000500000000000000" pitchFamily="2" charset="0"/>
              <a:ea typeface="Roboto Th" pitchFamily="2" charset="0"/>
            </a:endParaRPr>
          </a:p>
        </p:txBody>
      </p:sp>
      <p:sp>
        <p:nvSpPr>
          <p:cNvPr id="19" name="CuadroTexto 18">
            <a:extLst>
              <a:ext uri="{FF2B5EF4-FFF2-40B4-BE49-F238E27FC236}">
                <a16:creationId xmlns:a16="http://schemas.microsoft.com/office/drawing/2014/main" id="{C04E599A-B4D1-BA40-9BDA-B41B415421B8}"/>
              </a:ext>
            </a:extLst>
          </p:cNvPr>
          <p:cNvSpPr txBox="1"/>
          <p:nvPr/>
        </p:nvSpPr>
        <p:spPr bwMode="auto">
          <a:xfrm>
            <a:off x="11466595" y="6149054"/>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
        <p:nvSpPr>
          <p:cNvPr id="4" name="CuadroTexto 21">
            <a:extLst>
              <a:ext uri="{FF2B5EF4-FFF2-40B4-BE49-F238E27FC236}">
                <a16:creationId xmlns:a16="http://schemas.microsoft.com/office/drawing/2014/main" id="{F135ECE6-C98C-B228-7115-E6A7E39D943D}"/>
              </a:ext>
            </a:extLst>
          </p:cNvPr>
          <p:cNvSpPr txBox="1">
            <a:spLocks noChangeArrowheads="1"/>
          </p:cNvSpPr>
          <p:nvPr/>
        </p:nvSpPr>
        <p:spPr bwMode="auto">
          <a:xfrm>
            <a:off x="3649719" y="2481799"/>
            <a:ext cx="1836251" cy="116663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3360" b="1" dirty="0">
                <a:solidFill>
                  <a:srgbClr val="000000"/>
                </a:solidFill>
                <a:latin typeface="Roboto" panose="02000000000000000000" pitchFamily="2" charset="0"/>
                <a:ea typeface="Roboto" panose="02000000000000000000" pitchFamily="2" charset="0"/>
                <a:cs typeface="+mn-cs"/>
              </a:rPr>
              <a:t>3.15%</a:t>
            </a:r>
            <a:endParaRPr lang="es-MX" sz="336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680" dirty="0">
                <a:solidFill>
                  <a:srgbClr val="666666"/>
                </a:solidFill>
                <a:latin typeface="Roboto" panose="02000000000000000000" pitchFamily="2" charset="0"/>
                <a:ea typeface="Roboto" panose="02000000000000000000" pitchFamily="2" charset="0"/>
                <a:cs typeface="+mn-cs"/>
              </a:rPr>
              <a:t>crecimiento anual promedio</a:t>
            </a:r>
            <a:endParaRPr lang="es-MX" sz="1680" dirty="0">
              <a:solidFill>
                <a:prstClr val="black"/>
              </a:solidFill>
              <a:latin typeface="Roboto" panose="02000000000000000000" pitchFamily="2" charset="0"/>
              <a:ea typeface="Roboto" panose="02000000000000000000" pitchFamily="2" charset="0"/>
              <a:cs typeface="+mn-cs"/>
            </a:endParaRPr>
          </a:p>
        </p:txBody>
      </p:sp>
      <p:graphicFrame>
        <p:nvGraphicFramePr>
          <p:cNvPr id="9" name="Gráfico 8">
            <a:extLst>
              <a:ext uri="{FF2B5EF4-FFF2-40B4-BE49-F238E27FC236}">
                <a16:creationId xmlns:a16="http://schemas.microsoft.com/office/drawing/2014/main" id="{45EA2DB8-D2D5-0C14-9EF0-B99A43C42322}"/>
              </a:ext>
            </a:extLst>
          </p:cNvPr>
          <p:cNvGraphicFramePr>
            <a:graphicFrameLocks/>
          </p:cNvGraphicFramePr>
          <p:nvPr>
            <p:extLst>
              <p:ext uri="{D42A27DB-BD31-4B8C-83A1-F6EECF244321}">
                <p14:modId xmlns:p14="http://schemas.microsoft.com/office/powerpoint/2010/main" val="3756835808"/>
              </p:ext>
            </p:extLst>
          </p:nvPr>
        </p:nvGraphicFramePr>
        <p:xfrm>
          <a:off x="735966" y="5205777"/>
          <a:ext cx="11329668" cy="1966363"/>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21">
            <a:extLst>
              <a:ext uri="{FF2B5EF4-FFF2-40B4-BE49-F238E27FC236}">
                <a16:creationId xmlns:a16="http://schemas.microsoft.com/office/drawing/2014/main" id="{F8BAD805-AD12-AFA9-2FEF-A863EB28DF89}"/>
              </a:ext>
            </a:extLst>
          </p:cNvPr>
          <p:cNvSpPr txBox="1">
            <a:spLocks noChangeArrowheads="1"/>
          </p:cNvSpPr>
          <p:nvPr/>
        </p:nvSpPr>
        <p:spPr bwMode="auto">
          <a:xfrm>
            <a:off x="1033146" y="2481799"/>
            <a:ext cx="2434680" cy="116663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3360" b="1" dirty="0">
                <a:solidFill>
                  <a:srgbClr val="000000"/>
                </a:solidFill>
                <a:latin typeface="Roboto" panose="02000000000000000000" pitchFamily="2" charset="0"/>
                <a:ea typeface="Roboto" panose="02000000000000000000" pitchFamily="2" charset="0"/>
                <a:cs typeface="+mn-cs"/>
              </a:rPr>
              <a:t>162,751</a:t>
            </a:r>
            <a:endParaRPr lang="es-MX" sz="336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680" dirty="0">
                <a:solidFill>
                  <a:srgbClr val="666666"/>
                </a:solidFill>
                <a:latin typeface="Roboto" panose="02000000000000000000" pitchFamily="2" charset="0"/>
                <a:ea typeface="Roboto" panose="02000000000000000000" pitchFamily="2" charset="0"/>
                <a:cs typeface="+mn-cs"/>
              </a:rPr>
              <a:t>viviendas necesarias en 2025</a:t>
            </a:r>
            <a:endParaRPr lang="es-MX" sz="168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79028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3476-CC88-2613-7F0E-633817A90037}"/>
            </a:ext>
          </a:extLst>
        </p:cNvPr>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E7419030-2D13-C609-5B60-B028F69C62F0}"/>
              </a:ext>
            </a:extLst>
          </p:cNvPr>
          <p:cNvGraphicFramePr>
            <a:graphicFrameLocks/>
          </p:cNvGraphicFramePr>
          <p:nvPr>
            <p:extLst>
              <p:ext uri="{D42A27DB-BD31-4B8C-83A1-F6EECF244321}">
                <p14:modId xmlns:p14="http://schemas.microsoft.com/office/powerpoint/2010/main" val="2481360512"/>
              </p:ext>
            </p:extLst>
          </p:nvPr>
        </p:nvGraphicFramePr>
        <p:xfrm>
          <a:off x="2312602" y="2356354"/>
          <a:ext cx="7781993" cy="4504781"/>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8793CDB5-D18C-86D2-877D-9771ABC143CB}"/>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19</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34972467-DDBF-4FAA-BA6F-A35DCE2339B9}"/>
              </a:ext>
            </a:extLst>
          </p:cNvPr>
          <p:cNvSpPr txBox="1"/>
          <p:nvPr/>
        </p:nvSpPr>
        <p:spPr>
          <a:xfrm>
            <a:off x="2312600" y="7159131"/>
            <a:ext cx="8176395"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F0B8431E-81CE-0591-EEC2-F7CBDA5CEEB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7C630712-4B2C-0575-5C69-44D285EC33FF}"/>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promedio por rango de precios en 2025</a:t>
            </a:r>
          </a:p>
        </p:txBody>
      </p:sp>
      <p:sp>
        <p:nvSpPr>
          <p:cNvPr id="4" name="CuadroTexto 3">
            <a:extLst>
              <a:ext uri="{FF2B5EF4-FFF2-40B4-BE49-F238E27FC236}">
                <a16:creationId xmlns:a16="http://schemas.microsoft.com/office/drawing/2014/main" id="{E555176F-DF80-666D-2E0F-CEFCC2278CA9}"/>
              </a:ext>
            </a:extLst>
          </p:cNvPr>
          <p:cNvSpPr txBox="1"/>
          <p:nvPr/>
        </p:nvSpPr>
        <p:spPr>
          <a:xfrm>
            <a:off x="2707006" y="3904167"/>
            <a:ext cx="3990337"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-$545,000</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45%</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7">
            <a:extLst>
              <a:ext uri="{FF2B5EF4-FFF2-40B4-BE49-F238E27FC236}">
                <a16:creationId xmlns:a16="http://schemas.microsoft.com/office/drawing/2014/main" id="{3E5E8F2C-EA59-D1BC-096A-64ED9EEEE597}"/>
              </a:ext>
            </a:extLst>
          </p:cNvPr>
          <p:cNvSpPr txBox="1"/>
          <p:nvPr/>
        </p:nvSpPr>
        <p:spPr>
          <a:xfrm>
            <a:off x="5432927" y="5308128"/>
            <a:ext cx="3990338"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$545,000 - $960,000 </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35%</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CuadroTexto 9">
            <a:extLst>
              <a:ext uri="{FF2B5EF4-FFF2-40B4-BE49-F238E27FC236}">
                <a16:creationId xmlns:a16="http://schemas.microsoft.com/office/drawing/2014/main" id="{5A4DF66D-AC70-51CD-F3E6-35B0EC7E9A16}"/>
              </a:ext>
            </a:extLst>
          </p:cNvPr>
          <p:cNvSpPr txBox="1"/>
          <p:nvPr/>
        </p:nvSpPr>
        <p:spPr>
          <a:xfrm>
            <a:off x="5807716" y="3242832"/>
            <a:ext cx="3990337"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+$940,000</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20%</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1" name="CuadroTexto 21">
            <a:extLst>
              <a:ext uri="{FF2B5EF4-FFF2-40B4-BE49-F238E27FC236}">
                <a16:creationId xmlns:a16="http://schemas.microsoft.com/office/drawing/2014/main" id="{C4D97B76-175B-525A-6799-BF3C5F206FC9}"/>
              </a:ext>
            </a:extLst>
          </p:cNvPr>
          <p:cNvSpPr txBox="1">
            <a:spLocks noChangeArrowheads="1"/>
          </p:cNvSpPr>
          <p:nvPr/>
        </p:nvSpPr>
        <p:spPr bwMode="auto">
          <a:xfrm>
            <a:off x="605414" y="3768433"/>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$289,800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-$545,000; 73,238</a:t>
            </a:r>
            <a:endParaRPr lang="es-MX" sz="1260" dirty="0">
              <a:latin typeface="Roboto" panose="02000000000000000000" pitchFamily="2" charset="0"/>
              <a:ea typeface="Roboto" panose="02000000000000000000" pitchFamily="2" charset="0"/>
            </a:endParaRPr>
          </a:p>
        </p:txBody>
      </p:sp>
      <p:sp>
        <p:nvSpPr>
          <p:cNvPr id="12" name="CuadroTexto 21">
            <a:extLst>
              <a:ext uri="{FF2B5EF4-FFF2-40B4-BE49-F238E27FC236}">
                <a16:creationId xmlns:a16="http://schemas.microsoft.com/office/drawing/2014/main" id="{525C63B9-09F0-14B7-F0C4-465D19325DDD}"/>
              </a:ext>
            </a:extLst>
          </p:cNvPr>
          <p:cNvSpPr txBox="1">
            <a:spLocks noChangeArrowheads="1"/>
          </p:cNvSpPr>
          <p:nvPr/>
        </p:nvSpPr>
        <p:spPr bwMode="auto">
          <a:xfrm>
            <a:off x="9304587" y="2889094"/>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$2,386,000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+$960,000; 32,520 viviendas</a:t>
            </a:r>
            <a:endParaRPr lang="es-MX" sz="1260" dirty="0">
              <a:latin typeface="Roboto" panose="02000000000000000000" pitchFamily="2" charset="0"/>
              <a:ea typeface="Roboto" panose="02000000000000000000" pitchFamily="2" charset="0"/>
            </a:endParaRPr>
          </a:p>
        </p:txBody>
      </p:sp>
      <p:sp>
        <p:nvSpPr>
          <p:cNvPr id="13" name="CuadroTexto 21">
            <a:extLst>
              <a:ext uri="{FF2B5EF4-FFF2-40B4-BE49-F238E27FC236}">
                <a16:creationId xmlns:a16="http://schemas.microsoft.com/office/drawing/2014/main" id="{D998BE2D-DB78-DE87-DC85-D68763AA0D4B}"/>
              </a:ext>
            </a:extLst>
          </p:cNvPr>
          <p:cNvSpPr txBox="1">
            <a:spLocks noChangeArrowheads="1"/>
          </p:cNvSpPr>
          <p:nvPr/>
        </p:nvSpPr>
        <p:spPr bwMode="auto">
          <a:xfrm>
            <a:off x="9304586" y="5797141"/>
            <a:ext cx="3060134"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$736,250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a:t>
            </a:r>
          </a:p>
          <a:p>
            <a:r>
              <a:rPr lang="es-MX" sz="1260" dirty="0">
                <a:solidFill>
                  <a:srgbClr val="666666"/>
                </a:solidFill>
                <a:latin typeface="Roboto" panose="02000000000000000000" pitchFamily="2" charset="0"/>
                <a:ea typeface="Roboto" panose="02000000000000000000" pitchFamily="2" charset="0"/>
              </a:rPr>
              <a:t>$545,000 – $960,000; 56,963 viviendas</a:t>
            </a:r>
            <a:endParaRPr lang="es-MX" sz="126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601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810E-C2DB-B3DD-0732-C11E73978729}"/>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ACBDE3B-AB44-6387-AE33-5DBAF90D03C5}"/>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a:t>
            </a:fld>
            <a:endParaRPr lang="en-US" sz="1326" dirty="0">
              <a:ea typeface="Roboto Lt" panose="02000000000000000000" pitchFamily="2" charset="0"/>
            </a:endParaRPr>
          </a:p>
        </p:txBody>
      </p:sp>
      <p:graphicFrame>
        <p:nvGraphicFramePr>
          <p:cNvPr id="9" name="Tabla 8">
            <a:extLst>
              <a:ext uri="{FF2B5EF4-FFF2-40B4-BE49-F238E27FC236}">
                <a16:creationId xmlns:a16="http://schemas.microsoft.com/office/drawing/2014/main" id="{1D4F9276-2013-8DB7-BE5D-E6235041E971}"/>
              </a:ext>
            </a:extLst>
          </p:cNvPr>
          <p:cNvGraphicFramePr>
            <a:graphicFrameLocks noGrp="1"/>
          </p:cNvGraphicFramePr>
          <p:nvPr>
            <p:extLst>
              <p:ext uri="{D42A27DB-BD31-4B8C-83A1-F6EECF244321}">
                <p14:modId xmlns:p14="http://schemas.microsoft.com/office/powerpoint/2010/main" val="1370388821"/>
              </p:ext>
            </p:extLst>
          </p:nvPr>
        </p:nvGraphicFramePr>
        <p:xfrm>
          <a:off x="1560353" y="1351479"/>
          <a:ext cx="9680896" cy="5122067"/>
        </p:xfrm>
        <a:graphic>
          <a:graphicData uri="http://schemas.openxmlformats.org/drawingml/2006/table">
            <a:tbl>
              <a:tblPr>
                <a:tableStyleId>{5C22544A-7EE6-4342-B048-85BDC9FD1C3A}</a:tableStyleId>
              </a:tblPr>
              <a:tblGrid>
                <a:gridCol w="4840448">
                  <a:extLst>
                    <a:ext uri="{9D8B030D-6E8A-4147-A177-3AD203B41FA5}">
                      <a16:colId xmlns:a16="http://schemas.microsoft.com/office/drawing/2014/main" val="2171600721"/>
                    </a:ext>
                  </a:extLst>
                </a:gridCol>
                <a:gridCol w="4840448">
                  <a:extLst>
                    <a:ext uri="{9D8B030D-6E8A-4147-A177-3AD203B41FA5}">
                      <a16:colId xmlns:a16="http://schemas.microsoft.com/office/drawing/2014/main" val="1173769708"/>
                    </a:ext>
                  </a:extLst>
                </a:gridCol>
              </a:tblGrid>
              <a:tr h="1897286">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Necesidad de vivienda: </a:t>
                      </a:r>
                      <a:r>
                        <a:rPr lang="es-MX"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representa el número de viviendas necesarias para satisface la demanda habitacional de una población. Considerando factores como el tamaño de la población, el promedio de las personas por hogar.</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fontAlgn="ctr">
                        <a:buClr>
                          <a:srgbClr val="000000"/>
                        </a:buClr>
                        <a:buSzPts val="1200"/>
                        <a:buFont typeface="Arial" panose="020B0604020202020204" pitchFamily="34" charset="0"/>
                        <a:buNone/>
                      </a:pPr>
                      <a:r>
                        <a:rPr lang="es-ES" sz="1700" b="1" i="0" u="none" strike="noStrike" dirty="0">
                          <a:effectLst/>
                          <a:latin typeface="Roboto" panose="02000000000000000000" pitchFamily="2" charset="0"/>
                          <a:ea typeface="Roboto" panose="02000000000000000000" pitchFamily="2" charset="0"/>
                          <a:cs typeface="Roboto" panose="02000000000000000000" pitchFamily="2" charset="0"/>
                        </a:rPr>
                        <a:t>Ventas</a:t>
                      </a: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indican el número de propiedades (verticales y horizontales) vendidas en un período determinado, reflejando la demanda del mercado.</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65117028"/>
                  </a:ext>
                </a:extLst>
              </a:tr>
              <a:tr h="1047079">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existentes: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representan el total de unidades habitacionales existentes (casas y departamentos) en la zona urbana de Mazatlán</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totales: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Es la suma de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viviendas existentes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más la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oferta</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 y las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ventas</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7986687"/>
                  </a:ext>
                </a:extLst>
              </a:tr>
              <a:tr h="2153318">
                <a:tc>
                  <a:txBody>
                    <a:bodyPr/>
                    <a:lstStyle/>
                    <a:p>
                      <a:pPr marL="0" indent="0" algn="l" rtl="0" fontAlgn="ctr">
                        <a:buClr>
                          <a:srgbClr val="000000"/>
                        </a:buClr>
                        <a:buSzPts val="1200"/>
                        <a:buFont typeface="Arial" panose="020B0604020202020204" pitchFamily="34" charset="0"/>
                        <a:buNone/>
                      </a:pPr>
                      <a:r>
                        <a:rPr lang="es-ES" sz="1700" b="1" i="0" u="none" strike="noStrike" dirty="0">
                          <a:effectLst/>
                          <a:latin typeface="Roboto" panose="02000000000000000000" pitchFamily="2" charset="0"/>
                          <a:ea typeface="Roboto" panose="02000000000000000000" pitchFamily="2" charset="0"/>
                          <a:cs typeface="Roboto" panose="02000000000000000000" pitchFamily="2" charset="0"/>
                        </a:rPr>
                        <a:t>Oferta</a:t>
                      </a: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corresponde a las viviendas nuevas disponibles para la venta (tanto vertical, como horizontal).</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Déficit: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es la diferencia entre la necesidad de vivienda y las viviendas totales disponibles en un área. Se calcula restando el número de viviendas requeridas al número de viviendas totales Un déficit positivo indica una escasez de viviendas, mientras que un valor negativo sugiere un excedente.</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0" indent="0" algn="l" fontAlgn="b">
                        <a:buFont typeface="Arial" panose="020B0604020202020204" pitchFamily="34" charset="0"/>
                        <a:buNone/>
                      </a:pP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33329836"/>
                  </a:ext>
                </a:extLst>
              </a:tr>
            </a:tbl>
          </a:graphicData>
        </a:graphic>
      </p:graphicFrame>
    </p:spTree>
    <p:extLst>
      <p:ext uri="{BB962C8B-B14F-4D97-AF65-F5344CB8AC3E}">
        <p14:creationId xmlns:p14="http://schemas.microsoft.com/office/powerpoint/2010/main" val="245400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352F-50FF-4828-8EC8-8D2E0001D722}"/>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BC0F639A-329F-3270-6DE1-7D661A6C1BD0}"/>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20</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7B895EE9-8F93-F683-97D7-293DC0B1F67D}"/>
              </a:ext>
            </a:extLst>
          </p:cNvPr>
          <p:cNvSpPr txBox="1"/>
          <p:nvPr/>
        </p:nvSpPr>
        <p:spPr>
          <a:xfrm>
            <a:off x="1230250" y="7290751"/>
            <a:ext cx="10341093"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2C9FED2A-560D-E215-AE73-854433A69F4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F91B06F8-B1C3-7FD2-D31F-CDE45A2DCAD6}"/>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anual por segmento en 2025</a:t>
            </a:r>
          </a:p>
        </p:txBody>
      </p:sp>
      <p:graphicFrame>
        <p:nvGraphicFramePr>
          <p:cNvPr id="14" name="Gráfico 13">
            <a:extLst>
              <a:ext uri="{FF2B5EF4-FFF2-40B4-BE49-F238E27FC236}">
                <a16:creationId xmlns:a16="http://schemas.microsoft.com/office/drawing/2014/main" id="{A568294C-9718-EF18-EF19-0B74FF1FD86F}"/>
              </a:ext>
            </a:extLst>
          </p:cNvPr>
          <p:cNvGraphicFramePr>
            <a:graphicFrameLocks/>
          </p:cNvGraphicFramePr>
          <p:nvPr>
            <p:extLst>
              <p:ext uri="{D42A27DB-BD31-4B8C-83A1-F6EECF244321}">
                <p14:modId xmlns:p14="http://schemas.microsoft.com/office/powerpoint/2010/main" val="1635963837"/>
              </p:ext>
            </p:extLst>
          </p:nvPr>
        </p:nvGraphicFramePr>
        <p:xfrm>
          <a:off x="2286561" y="2305445"/>
          <a:ext cx="8304672" cy="4535704"/>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5">
            <a:extLst>
              <a:ext uri="{FF2B5EF4-FFF2-40B4-BE49-F238E27FC236}">
                <a16:creationId xmlns:a16="http://schemas.microsoft.com/office/drawing/2014/main" id="{A4608522-C83F-24D9-0F67-B2F034A494EA}"/>
              </a:ext>
            </a:extLst>
          </p:cNvPr>
          <p:cNvSpPr txBox="1"/>
          <p:nvPr/>
        </p:nvSpPr>
        <p:spPr bwMode="auto">
          <a:xfrm>
            <a:off x="8274284" y="4020706"/>
            <a:ext cx="2754420" cy="738664"/>
          </a:xfrm>
          <a:prstGeom prst="rect">
            <a:avLst/>
          </a:prstGeom>
          <a:noFill/>
          <a:ln w="9525">
            <a:noFill/>
            <a:prstDash val="dot"/>
            <a:miter lim="800000"/>
            <a:headEnd/>
            <a:tailEnd/>
          </a:ln>
        </p:spPr>
        <p:txBody>
          <a:bodyPr wrap="square">
            <a:spAutoFit/>
          </a:bodyPr>
          <a:lstStyle/>
          <a:p>
            <a:pPr algn="ctr" rtl="0" fontAlgn="b"/>
            <a:r>
              <a:rPr lang="es-ES" sz="2400" dirty="0">
                <a:latin typeface="Lato" panose="020F0502020204030203" pitchFamily="34" charset="0"/>
              </a:rPr>
              <a:t>Interés social</a:t>
            </a:r>
            <a:endParaRPr lang="es-ES" sz="2400" b="0" i="0" u="none" strike="noStrike" dirty="0">
              <a:effectLst/>
              <a:latin typeface="Lato" panose="020F0502020204030203"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$0 – $545,000; 76,493 v. </a:t>
            </a:r>
          </a:p>
        </p:txBody>
      </p:sp>
      <p:sp>
        <p:nvSpPr>
          <p:cNvPr id="18" name="CuadroTexto 17">
            <a:extLst>
              <a:ext uri="{FF2B5EF4-FFF2-40B4-BE49-F238E27FC236}">
                <a16:creationId xmlns:a16="http://schemas.microsoft.com/office/drawing/2014/main" id="{43D3A221-8381-DDF6-23EE-D73AEE338F73}"/>
              </a:ext>
            </a:extLst>
          </p:cNvPr>
          <p:cNvSpPr txBox="1"/>
          <p:nvPr/>
        </p:nvSpPr>
        <p:spPr bwMode="auto">
          <a:xfrm>
            <a:off x="4303325" y="6423519"/>
            <a:ext cx="337105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Económica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$545,000 – $</a:t>
            </a:r>
            <a:r>
              <a:rPr lang="es-ES" i="1" dirty="0">
                <a:solidFill>
                  <a:schemeClr val="bg1">
                    <a:lumMod val="65000"/>
                  </a:schemeClr>
                </a:solidFill>
                <a:latin typeface="Playfair Display" panose="00000500000000000000" pitchFamily="50" charset="0"/>
              </a:rPr>
              <a:t>720</a:t>
            </a:r>
            <a:r>
              <a:rPr lang="es-ES" b="0" i="1" u="none" strike="noStrike" dirty="0">
                <a:solidFill>
                  <a:schemeClr val="bg1">
                    <a:lumMod val="65000"/>
                  </a:schemeClr>
                </a:solidFill>
                <a:effectLst/>
                <a:latin typeface="Playfair Display" panose="00000500000000000000" pitchFamily="50" charset="0"/>
              </a:rPr>
              <a:t>,000; </a:t>
            </a:r>
            <a:r>
              <a:rPr lang="es-ES" i="1" dirty="0">
                <a:solidFill>
                  <a:schemeClr val="bg1">
                    <a:lumMod val="65000"/>
                  </a:schemeClr>
                </a:solidFill>
                <a:latin typeface="Playfair Display" panose="00000500000000000000" pitchFamily="50" charset="0"/>
              </a:rPr>
              <a:t>29,295 </a:t>
            </a:r>
            <a:r>
              <a:rPr lang="es-ES" b="0" i="1" u="none" strike="noStrike" dirty="0">
                <a:solidFill>
                  <a:schemeClr val="bg1">
                    <a:lumMod val="65000"/>
                  </a:schemeClr>
                </a:solidFill>
                <a:effectLst/>
                <a:latin typeface="Playfair Display" panose="00000500000000000000" pitchFamily="50" charset="0"/>
              </a:rPr>
              <a:t>v. </a:t>
            </a:r>
          </a:p>
        </p:txBody>
      </p:sp>
      <p:sp>
        <p:nvSpPr>
          <p:cNvPr id="19" name="CuadroTexto 18">
            <a:extLst>
              <a:ext uri="{FF2B5EF4-FFF2-40B4-BE49-F238E27FC236}">
                <a16:creationId xmlns:a16="http://schemas.microsoft.com/office/drawing/2014/main" id="{8B5FD336-7023-799C-F7F8-50DEC254AD92}"/>
              </a:ext>
            </a:extLst>
          </p:cNvPr>
          <p:cNvSpPr txBox="1"/>
          <p:nvPr/>
        </p:nvSpPr>
        <p:spPr bwMode="auto">
          <a:xfrm>
            <a:off x="1232468" y="4599091"/>
            <a:ext cx="337105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$720,000 – $960,000; </a:t>
            </a:r>
            <a:r>
              <a:rPr lang="es-ES" i="1" dirty="0">
                <a:solidFill>
                  <a:schemeClr val="bg1">
                    <a:lumMod val="65000"/>
                  </a:schemeClr>
                </a:solidFill>
                <a:latin typeface="Playfair Display" panose="00000500000000000000" pitchFamily="50" charset="0"/>
              </a:rPr>
              <a:t>27,668</a:t>
            </a:r>
            <a:r>
              <a:rPr lang="es-ES" b="0" i="1" u="none" strike="noStrike" dirty="0">
                <a:solidFill>
                  <a:schemeClr val="bg1">
                    <a:lumMod val="65000"/>
                  </a:schemeClr>
                </a:solidFill>
                <a:effectLst/>
                <a:latin typeface="Playfair Display" panose="00000500000000000000" pitchFamily="50" charset="0"/>
              </a:rPr>
              <a:t> v.</a:t>
            </a:r>
          </a:p>
        </p:txBody>
      </p:sp>
      <p:sp>
        <p:nvSpPr>
          <p:cNvPr id="20" name="CuadroTexto 19">
            <a:extLst>
              <a:ext uri="{FF2B5EF4-FFF2-40B4-BE49-F238E27FC236}">
                <a16:creationId xmlns:a16="http://schemas.microsoft.com/office/drawing/2014/main" id="{F4F1EFE8-73D3-0E7E-1511-F45415796924}"/>
              </a:ext>
            </a:extLst>
          </p:cNvPr>
          <p:cNvSpPr txBox="1"/>
          <p:nvPr/>
        </p:nvSpPr>
        <p:spPr bwMode="auto">
          <a:xfrm>
            <a:off x="1485900" y="2804931"/>
            <a:ext cx="3651018"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Media alta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$960,000 - $3,100,000; </a:t>
            </a:r>
            <a:r>
              <a:rPr lang="es-ES" i="1" dirty="0">
                <a:solidFill>
                  <a:schemeClr val="bg1">
                    <a:lumMod val="65000"/>
                  </a:schemeClr>
                </a:solidFill>
                <a:latin typeface="Playfair Display" panose="00000500000000000000" pitchFamily="50" charset="0"/>
              </a:rPr>
              <a:t>19,530</a:t>
            </a:r>
            <a:r>
              <a:rPr lang="es-ES" b="0" i="1" u="none" strike="noStrike" dirty="0">
                <a:solidFill>
                  <a:schemeClr val="bg1">
                    <a:lumMod val="65000"/>
                  </a:schemeClr>
                </a:solidFill>
                <a:effectLst/>
                <a:latin typeface="Playfair Display" panose="00000500000000000000" pitchFamily="50" charset="0"/>
              </a:rPr>
              <a:t> v.</a:t>
            </a:r>
          </a:p>
        </p:txBody>
      </p:sp>
      <p:sp>
        <p:nvSpPr>
          <p:cNvPr id="21" name="CuadroTexto 20">
            <a:extLst>
              <a:ext uri="{FF2B5EF4-FFF2-40B4-BE49-F238E27FC236}">
                <a16:creationId xmlns:a16="http://schemas.microsoft.com/office/drawing/2014/main" id="{ADFB77F5-C4C5-130B-556F-5CEF42696635}"/>
              </a:ext>
            </a:extLst>
          </p:cNvPr>
          <p:cNvSpPr txBox="1"/>
          <p:nvPr/>
        </p:nvSpPr>
        <p:spPr bwMode="auto">
          <a:xfrm>
            <a:off x="4756950" y="2026801"/>
            <a:ext cx="2463800" cy="738664"/>
          </a:xfrm>
          <a:prstGeom prst="rect">
            <a:avLst/>
          </a:prstGeom>
          <a:noFill/>
          <a:ln w="9525">
            <a:noFill/>
            <a:prstDash val="dot"/>
            <a:miter lim="800000"/>
            <a:headEnd/>
            <a:tailEnd/>
          </a:ln>
        </p:spPr>
        <p:txBody>
          <a:bodyPr wrap="square">
            <a:spAutoFit/>
          </a:bodyPr>
          <a:lstStyle/>
          <a:p>
            <a:pPr algn="ctr" rtl="0" fontAlgn="b"/>
            <a:r>
              <a:rPr lang="es-ES" sz="2400" b="0" i="0" u="none" strike="noStrike" dirty="0">
                <a:effectLst/>
                <a:latin typeface="Lato" panose="020F0502020204030203" pitchFamily="34" charset="0"/>
              </a:rPr>
              <a:t>Alta</a:t>
            </a:r>
          </a:p>
          <a:p>
            <a:pPr marL="0" marR="0" lvl="0" indent="0" algn="ctr" defTabSz="914400" rtl="0" eaLnBrk="1" fontAlgn="b" latinLnBrk="0" hangingPunct="1">
              <a:lnSpc>
                <a:spcPct val="100000"/>
              </a:lnSpc>
              <a:spcBef>
                <a:spcPts val="0"/>
              </a:spcBef>
              <a:spcAft>
                <a:spcPts val="0"/>
              </a:spcAft>
              <a:buClrTx/>
              <a:buSzTx/>
              <a:buFontTx/>
              <a:buNone/>
              <a:tabLst/>
              <a:defRPr/>
            </a:pPr>
            <a:r>
              <a:rPr lang="es-ES" b="0" i="1" u="none" strike="noStrike" dirty="0">
                <a:solidFill>
                  <a:schemeClr val="bg1">
                    <a:lumMod val="65000"/>
                  </a:schemeClr>
                </a:solidFill>
                <a:effectLst/>
                <a:latin typeface="Playfair Display" panose="00000500000000000000" pitchFamily="50" charset="0"/>
              </a:rPr>
              <a:t>+$3,100,000; 11,393 v. </a:t>
            </a:r>
          </a:p>
        </p:txBody>
      </p:sp>
    </p:spTree>
    <p:extLst>
      <p:ext uri="{BB962C8B-B14F-4D97-AF65-F5344CB8AC3E}">
        <p14:creationId xmlns:p14="http://schemas.microsoft.com/office/powerpoint/2010/main" val="92496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42835-0C32-DBD3-EB58-F2F5A8BC4CDF}"/>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2F809BE-660B-AECF-CB95-8B0225DF604A}"/>
              </a:ext>
            </a:extLst>
          </p:cNvPr>
          <p:cNvGraphicFramePr>
            <a:graphicFrameLocks/>
          </p:cNvGraphicFramePr>
          <p:nvPr>
            <p:extLst>
              <p:ext uri="{D42A27DB-BD31-4B8C-83A1-F6EECF244321}">
                <p14:modId xmlns:p14="http://schemas.microsoft.com/office/powerpoint/2010/main" val="3929453944"/>
              </p:ext>
            </p:extLst>
          </p:nvPr>
        </p:nvGraphicFramePr>
        <p:xfrm>
          <a:off x="681893" y="2212140"/>
          <a:ext cx="10825112" cy="4638898"/>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506E5566-7102-3CF0-5494-EE96D9D12955}"/>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21</a:t>
            </a:fld>
            <a:endParaRPr lang="en-US" sz="1326" dirty="0">
              <a:ea typeface="Roboto Lt" panose="02000000000000000000" pitchFamily="2" charset="0"/>
            </a:endParaRPr>
          </a:p>
        </p:txBody>
      </p:sp>
      <p:sp>
        <p:nvSpPr>
          <p:cNvPr id="5" name="CuadroTexto 4">
            <a:extLst>
              <a:ext uri="{FF2B5EF4-FFF2-40B4-BE49-F238E27FC236}">
                <a16:creationId xmlns:a16="http://schemas.microsoft.com/office/drawing/2014/main" id="{DE1776BA-A721-8FD4-7F08-6FE6303F19E8}"/>
              </a:ext>
            </a:extLst>
          </p:cNvPr>
          <p:cNvSpPr txBox="1"/>
          <p:nvPr/>
        </p:nvSpPr>
        <p:spPr>
          <a:xfrm>
            <a:off x="1220348" y="7240013"/>
            <a:ext cx="10083999" cy="430246"/>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083" dirty="0">
                <a:ea typeface="Roboto Th" panose="02000000000000000000" pitchFamily="2" charset="0"/>
              </a:rPr>
              <a:t>Fuente: </a:t>
            </a:r>
            <a:r>
              <a:rPr lang="es-AR" sz="1083" dirty="0">
                <a:ea typeface="Roboto Th" panose="02000000000000000000" pitchFamily="2" charset="0"/>
              </a:rPr>
              <a:t>INEGI. Censos y Conteos de Población y Vivienda; </a:t>
            </a:r>
            <a:r>
              <a:rPr lang="es-ES" sz="1083" dirty="0">
                <a:ea typeface="Roboto Th" panose="02000000000000000000" pitchFamily="2" charset="0"/>
              </a:rPr>
              <a:t>Nota: Las proyecciones para los años 2025, 2030 y 2035 fueron elaboradas por Ideas Frescas con base en datos históricos y tendencias poblacionales. ‘Necesidad de vivienda’: hogares necesarios para satisfacer la demanda habitacional</a:t>
            </a:r>
            <a:r>
              <a:rPr lang="es-ES_tradnl" sz="1113" dirty="0">
                <a:ea typeface="Roboto Th" panose="02000000000000000000" pitchFamily="2" charset="0"/>
              </a:rPr>
              <a:t>.</a:t>
            </a:r>
            <a:endParaRPr lang="es-ES" sz="1083" dirty="0">
              <a:ea typeface="Roboto Th" panose="02000000000000000000" pitchFamily="2" charset="0"/>
            </a:endParaRPr>
          </a:p>
        </p:txBody>
      </p:sp>
      <p:sp>
        <p:nvSpPr>
          <p:cNvPr id="14" name="CuadroTexto 13">
            <a:extLst>
              <a:ext uri="{FF2B5EF4-FFF2-40B4-BE49-F238E27FC236}">
                <a16:creationId xmlns:a16="http://schemas.microsoft.com/office/drawing/2014/main" id="{17EE800D-6412-D464-46FA-C841C25B541A}"/>
              </a:ext>
            </a:extLst>
          </p:cNvPr>
          <p:cNvSpPr txBox="1"/>
          <p:nvPr/>
        </p:nvSpPr>
        <p:spPr bwMode="auto">
          <a:xfrm>
            <a:off x="10604945" y="2030838"/>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162,751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5" name="CuadroTexto 14">
            <a:extLst>
              <a:ext uri="{FF2B5EF4-FFF2-40B4-BE49-F238E27FC236}">
                <a16:creationId xmlns:a16="http://schemas.microsoft.com/office/drawing/2014/main" id="{9240D1E5-80C6-8CF1-476C-BFE836CB7818}"/>
              </a:ext>
            </a:extLst>
          </p:cNvPr>
          <p:cNvSpPr txBox="1"/>
          <p:nvPr/>
        </p:nvSpPr>
        <p:spPr bwMode="auto">
          <a:xfrm>
            <a:off x="10604943" y="2786190"/>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189,534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6" name="CuadroTexto 15">
            <a:extLst>
              <a:ext uri="{FF2B5EF4-FFF2-40B4-BE49-F238E27FC236}">
                <a16:creationId xmlns:a16="http://schemas.microsoft.com/office/drawing/2014/main" id="{CB090004-5589-1E23-1329-EA428D782C21}"/>
              </a:ext>
            </a:extLst>
          </p:cNvPr>
          <p:cNvSpPr txBox="1"/>
          <p:nvPr/>
        </p:nvSpPr>
        <p:spPr bwMode="auto">
          <a:xfrm>
            <a:off x="10604943" y="3587584"/>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213,641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8" name="Rectángulo 17">
            <a:extLst>
              <a:ext uri="{FF2B5EF4-FFF2-40B4-BE49-F238E27FC236}">
                <a16:creationId xmlns:a16="http://schemas.microsoft.com/office/drawing/2014/main" id="{792822D6-1E94-B550-B1F5-51C81D4A6140}"/>
              </a:ext>
            </a:extLst>
          </p:cNvPr>
          <p:cNvSpPr/>
          <p:nvPr/>
        </p:nvSpPr>
        <p:spPr>
          <a:xfrm>
            <a:off x="10143625" y="2135049"/>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0" name="Rectángulo 19">
            <a:extLst>
              <a:ext uri="{FF2B5EF4-FFF2-40B4-BE49-F238E27FC236}">
                <a16:creationId xmlns:a16="http://schemas.microsoft.com/office/drawing/2014/main" id="{4A0C26C7-C0EC-F8B2-F1D1-DCFCAD91851E}"/>
              </a:ext>
            </a:extLst>
          </p:cNvPr>
          <p:cNvSpPr/>
          <p:nvPr/>
        </p:nvSpPr>
        <p:spPr>
          <a:xfrm>
            <a:off x="10143625" y="2890401"/>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25F1B9E6-10B1-A66E-DA34-BCD97C0EA4B8}"/>
              </a:ext>
            </a:extLst>
          </p:cNvPr>
          <p:cNvSpPr/>
          <p:nvPr/>
        </p:nvSpPr>
        <p:spPr>
          <a:xfrm>
            <a:off x="10143625" y="3691795"/>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0" name="CuadroTexto 9">
            <a:extLst>
              <a:ext uri="{FF2B5EF4-FFF2-40B4-BE49-F238E27FC236}">
                <a16:creationId xmlns:a16="http://schemas.microsoft.com/office/drawing/2014/main" id="{ED20D109-E8F2-5B4A-C11D-122D2B95459F}"/>
              </a:ext>
            </a:extLst>
          </p:cNvPr>
          <p:cNvSpPr txBox="1"/>
          <p:nvPr/>
        </p:nvSpPr>
        <p:spPr bwMode="auto">
          <a:xfrm>
            <a:off x="1601242"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11" name="CuadroTexto 10">
            <a:extLst>
              <a:ext uri="{FF2B5EF4-FFF2-40B4-BE49-F238E27FC236}">
                <a16:creationId xmlns:a16="http://schemas.microsoft.com/office/drawing/2014/main" id="{78F9B99F-C408-F53E-16A5-65335B2E9A51}"/>
              </a:ext>
            </a:extLst>
          </p:cNvPr>
          <p:cNvSpPr txBox="1"/>
          <p:nvPr/>
        </p:nvSpPr>
        <p:spPr bwMode="auto">
          <a:xfrm>
            <a:off x="3641589"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12" name="CuadroTexto 11">
            <a:extLst>
              <a:ext uri="{FF2B5EF4-FFF2-40B4-BE49-F238E27FC236}">
                <a16:creationId xmlns:a16="http://schemas.microsoft.com/office/drawing/2014/main" id="{106583F7-961E-47A0-A899-763DCF7F5703}"/>
              </a:ext>
            </a:extLst>
          </p:cNvPr>
          <p:cNvSpPr txBox="1"/>
          <p:nvPr/>
        </p:nvSpPr>
        <p:spPr bwMode="auto">
          <a:xfrm>
            <a:off x="5652320"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13" name="CuadroTexto 12">
            <a:extLst>
              <a:ext uri="{FF2B5EF4-FFF2-40B4-BE49-F238E27FC236}">
                <a16:creationId xmlns:a16="http://schemas.microsoft.com/office/drawing/2014/main" id="{0429AAD6-D364-458E-8F88-3DCCE8ABF537}"/>
              </a:ext>
            </a:extLst>
          </p:cNvPr>
          <p:cNvSpPr txBox="1"/>
          <p:nvPr/>
        </p:nvSpPr>
        <p:spPr bwMode="auto">
          <a:xfrm>
            <a:off x="7591133" y="671856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17" name="CuadroTexto 16">
            <a:extLst>
              <a:ext uri="{FF2B5EF4-FFF2-40B4-BE49-F238E27FC236}">
                <a16:creationId xmlns:a16="http://schemas.microsoft.com/office/drawing/2014/main" id="{60E95E8D-8600-4B6E-DE51-07AC07716AA2}"/>
              </a:ext>
            </a:extLst>
          </p:cNvPr>
          <p:cNvSpPr txBox="1"/>
          <p:nvPr/>
        </p:nvSpPr>
        <p:spPr bwMode="auto">
          <a:xfrm>
            <a:off x="9679574" y="671856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CA4F5FF1-235A-2D4C-473C-392173C19A2F}"/>
              </a:ext>
            </a:extLst>
          </p:cNvPr>
          <p:cNvSpPr txBox="1"/>
          <p:nvPr/>
        </p:nvSpPr>
        <p:spPr bwMode="auto">
          <a:xfrm>
            <a:off x="1294595" y="734792"/>
            <a:ext cx="10212410" cy="646971"/>
          </a:xfrm>
          <a:prstGeom prst="rect">
            <a:avLst/>
          </a:prstGeom>
          <a:noFill/>
          <a:ln w="9525">
            <a:noFill/>
            <a:prstDash val="dot"/>
            <a:miter lim="800000"/>
            <a:headEnd/>
            <a:tailEnd/>
          </a:ln>
        </p:spPr>
        <p:txBody>
          <a:bodyPr wrap="square" lIns="92073" tIns="46037" rIns="92073" bIns="46037" rtlCol="0" anchor="t">
            <a:spAutoFit/>
          </a:bodyPr>
          <a:lstStyle/>
          <a:p>
            <a:pPr indent="-561873" algn="ctr" defTabSz="727278">
              <a:defRPr/>
            </a:pPr>
            <a:r>
              <a:rPr lang="es-ES" sz="3600" dirty="0">
                <a:solidFill>
                  <a:prstClr val="black"/>
                </a:solidFill>
                <a:latin typeface="Lato Light" panose="020F0302020204030203" pitchFamily="34" charset="0"/>
              </a:rPr>
              <a:t>NECESIDAD DE VIVIENDA</a:t>
            </a:r>
          </a:p>
        </p:txBody>
      </p:sp>
      <p:sp>
        <p:nvSpPr>
          <p:cNvPr id="29" name="CuadroTexto 28">
            <a:extLst>
              <a:ext uri="{FF2B5EF4-FFF2-40B4-BE49-F238E27FC236}">
                <a16:creationId xmlns:a16="http://schemas.microsoft.com/office/drawing/2014/main" id="{E919E43F-62F6-1DDE-E474-F9BF9D631C59}"/>
              </a:ext>
            </a:extLst>
          </p:cNvPr>
          <p:cNvSpPr txBox="1"/>
          <p:nvPr/>
        </p:nvSpPr>
        <p:spPr bwMode="auto">
          <a:xfrm>
            <a:off x="631984" y="1292935"/>
            <a:ext cx="11537635" cy="425181"/>
          </a:xfrm>
          <a:prstGeom prst="rect">
            <a:avLst/>
          </a:prstGeom>
          <a:noFill/>
          <a:ln w="9525">
            <a:noFill/>
            <a:prstDash val="dot"/>
            <a:miter lim="800000"/>
            <a:headEnd/>
            <a:tailEnd/>
          </a:ln>
        </p:spPr>
        <p:txBody>
          <a:bodyPr wrap="square">
            <a:spAutoFit/>
          </a:bodyPr>
          <a:lstStyle/>
          <a:p>
            <a:pPr marL="649633" indent="-638186" algn="ctr">
              <a:spcAft>
                <a:spcPts val="361"/>
              </a:spcAft>
            </a:pPr>
            <a:r>
              <a:rPr lang="es-MX" sz="2163" i="1" dirty="0">
                <a:solidFill>
                  <a:srgbClr val="FF0000"/>
                </a:solidFill>
                <a:latin typeface="Playfair Display" panose="00000500000000000000" pitchFamily="2" charset="0"/>
                <a:ea typeface="Roboto Th" pitchFamily="2" charset="0"/>
              </a:rPr>
              <a:t>Por nivel socioeconómico</a:t>
            </a:r>
          </a:p>
        </p:txBody>
      </p:sp>
    </p:spTree>
    <p:extLst>
      <p:ext uri="{BB962C8B-B14F-4D97-AF65-F5344CB8AC3E}">
        <p14:creationId xmlns:p14="http://schemas.microsoft.com/office/powerpoint/2010/main" val="49507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D7BFB-6E74-28FC-D09A-23FFF9632BAE}"/>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2085B815-A149-A5A0-D4A1-5C18F4135925}"/>
              </a:ext>
            </a:extLst>
          </p:cNvPr>
          <p:cNvGraphicFramePr>
            <a:graphicFrameLocks/>
          </p:cNvGraphicFramePr>
          <p:nvPr/>
        </p:nvGraphicFramePr>
        <p:xfrm>
          <a:off x="681893" y="2212140"/>
          <a:ext cx="10825112" cy="4638898"/>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A0AD044A-0076-9380-C3D6-80C88C673013}"/>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22</a:t>
            </a:fld>
            <a:endParaRPr lang="en-US" sz="1326" dirty="0">
              <a:ea typeface="Roboto Lt" panose="02000000000000000000" pitchFamily="2" charset="0"/>
            </a:endParaRPr>
          </a:p>
        </p:txBody>
      </p:sp>
      <p:sp>
        <p:nvSpPr>
          <p:cNvPr id="5" name="CuadroTexto 4">
            <a:extLst>
              <a:ext uri="{FF2B5EF4-FFF2-40B4-BE49-F238E27FC236}">
                <a16:creationId xmlns:a16="http://schemas.microsoft.com/office/drawing/2014/main" id="{7E97DDEE-B788-25D9-85E6-DDA7384EFAEA}"/>
              </a:ext>
            </a:extLst>
          </p:cNvPr>
          <p:cNvSpPr txBox="1"/>
          <p:nvPr/>
        </p:nvSpPr>
        <p:spPr>
          <a:xfrm>
            <a:off x="1220348" y="7240013"/>
            <a:ext cx="10083999" cy="590931"/>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080" dirty="0">
                <a:ea typeface="Roboto Th" panose="02000000000000000000" pitchFamily="2" charset="0"/>
              </a:rPr>
              <a:t>Fuente: </a:t>
            </a:r>
            <a:r>
              <a:rPr lang="es-AR" sz="1080" dirty="0">
                <a:ea typeface="Roboto Th" panose="02000000000000000000" pitchFamily="2" charset="0"/>
              </a:rPr>
              <a:t>INEGI. Censos y Conteos de Población y Vivienda; </a:t>
            </a:r>
            <a:r>
              <a:rPr lang="es-ES" sz="1080" dirty="0">
                <a:ea typeface="Roboto Th" panose="02000000000000000000" pitchFamily="2" charset="0"/>
              </a:rPr>
              <a:t>Nota: Las proyecciones para los años 2025, 2030 y 2035 fueron elaboradas por Ideas Frescas con base en datos históricos y tendencias poblacionales. Necesidad de vivienda’: hogares necesarios para satisfacer la demanda habitacional. El % mostrado es el promedio de crecimiento entre los periodos del 2025,2030,2035</a:t>
            </a:r>
            <a:endParaRPr lang="es-ES_tradnl" sz="1080" dirty="0"/>
          </a:p>
        </p:txBody>
      </p:sp>
      <p:sp>
        <p:nvSpPr>
          <p:cNvPr id="14" name="CuadroTexto 13">
            <a:extLst>
              <a:ext uri="{FF2B5EF4-FFF2-40B4-BE49-F238E27FC236}">
                <a16:creationId xmlns:a16="http://schemas.microsoft.com/office/drawing/2014/main" id="{C72E90D2-509C-C9D3-14A1-5177956CD077}"/>
              </a:ext>
            </a:extLst>
          </p:cNvPr>
          <p:cNvSpPr txBox="1"/>
          <p:nvPr/>
        </p:nvSpPr>
        <p:spPr bwMode="auto">
          <a:xfrm>
            <a:off x="10604945" y="2030838"/>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162,751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5" name="CuadroTexto 14">
            <a:extLst>
              <a:ext uri="{FF2B5EF4-FFF2-40B4-BE49-F238E27FC236}">
                <a16:creationId xmlns:a16="http://schemas.microsoft.com/office/drawing/2014/main" id="{4D5B2850-317A-2DCF-F631-9E4E9AA1AC56}"/>
              </a:ext>
            </a:extLst>
          </p:cNvPr>
          <p:cNvSpPr txBox="1"/>
          <p:nvPr/>
        </p:nvSpPr>
        <p:spPr bwMode="auto">
          <a:xfrm>
            <a:off x="10604943" y="2786190"/>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189,534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6" name="CuadroTexto 15">
            <a:extLst>
              <a:ext uri="{FF2B5EF4-FFF2-40B4-BE49-F238E27FC236}">
                <a16:creationId xmlns:a16="http://schemas.microsoft.com/office/drawing/2014/main" id="{B7B9599C-20CC-7A54-C6AC-0BA8C7BDB810}"/>
              </a:ext>
            </a:extLst>
          </p:cNvPr>
          <p:cNvSpPr txBox="1"/>
          <p:nvPr/>
        </p:nvSpPr>
        <p:spPr bwMode="auto">
          <a:xfrm>
            <a:off x="10604943" y="3587584"/>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213,641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8" name="Rectángulo 17">
            <a:extLst>
              <a:ext uri="{FF2B5EF4-FFF2-40B4-BE49-F238E27FC236}">
                <a16:creationId xmlns:a16="http://schemas.microsoft.com/office/drawing/2014/main" id="{7BE97D1D-409E-7668-0F18-A2957AA5307E}"/>
              </a:ext>
            </a:extLst>
          </p:cNvPr>
          <p:cNvSpPr/>
          <p:nvPr/>
        </p:nvSpPr>
        <p:spPr>
          <a:xfrm>
            <a:off x="10143625" y="2135049"/>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0" name="Rectángulo 19">
            <a:extLst>
              <a:ext uri="{FF2B5EF4-FFF2-40B4-BE49-F238E27FC236}">
                <a16:creationId xmlns:a16="http://schemas.microsoft.com/office/drawing/2014/main" id="{5055410A-813B-0D80-47FD-A44D3FA8536A}"/>
              </a:ext>
            </a:extLst>
          </p:cNvPr>
          <p:cNvSpPr/>
          <p:nvPr/>
        </p:nvSpPr>
        <p:spPr>
          <a:xfrm>
            <a:off x="10143625" y="2890401"/>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3A948695-50C8-5609-D97C-BF1CF8AA895E}"/>
              </a:ext>
            </a:extLst>
          </p:cNvPr>
          <p:cNvSpPr/>
          <p:nvPr/>
        </p:nvSpPr>
        <p:spPr>
          <a:xfrm>
            <a:off x="10143625" y="3691795"/>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0" name="CuadroTexto 9">
            <a:extLst>
              <a:ext uri="{FF2B5EF4-FFF2-40B4-BE49-F238E27FC236}">
                <a16:creationId xmlns:a16="http://schemas.microsoft.com/office/drawing/2014/main" id="{C71CC3EF-7189-7D36-7801-49E99B6F8168}"/>
              </a:ext>
            </a:extLst>
          </p:cNvPr>
          <p:cNvSpPr txBox="1"/>
          <p:nvPr/>
        </p:nvSpPr>
        <p:spPr bwMode="auto">
          <a:xfrm>
            <a:off x="1601242"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11" name="CuadroTexto 10">
            <a:extLst>
              <a:ext uri="{FF2B5EF4-FFF2-40B4-BE49-F238E27FC236}">
                <a16:creationId xmlns:a16="http://schemas.microsoft.com/office/drawing/2014/main" id="{38C57337-8C4D-667F-7936-757B6C60B4AC}"/>
              </a:ext>
            </a:extLst>
          </p:cNvPr>
          <p:cNvSpPr txBox="1"/>
          <p:nvPr/>
        </p:nvSpPr>
        <p:spPr bwMode="auto">
          <a:xfrm>
            <a:off x="3641589"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12" name="CuadroTexto 11">
            <a:extLst>
              <a:ext uri="{FF2B5EF4-FFF2-40B4-BE49-F238E27FC236}">
                <a16:creationId xmlns:a16="http://schemas.microsoft.com/office/drawing/2014/main" id="{27F57B89-79BA-1C04-59E3-AEE1F16B6C35}"/>
              </a:ext>
            </a:extLst>
          </p:cNvPr>
          <p:cNvSpPr txBox="1"/>
          <p:nvPr/>
        </p:nvSpPr>
        <p:spPr bwMode="auto">
          <a:xfrm>
            <a:off x="5652320" y="672147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13" name="CuadroTexto 12">
            <a:extLst>
              <a:ext uri="{FF2B5EF4-FFF2-40B4-BE49-F238E27FC236}">
                <a16:creationId xmlns:a16="http://schemas.microsoft.com/office/drawing/2014/main" id="{F59B1CD6-B0BE-C357-770A-E4C2A7A1832F}"/>
              </a:ext>
            </a:extLst>
          </p:cNvPr>
          <p:cNvSpPr txBox="1"/>
          <p:nvPr/>
        </p:nvSpPr>
        <p:spPr bwMode="auto">
          <a:xfrm>
            <a:off x="7591133" y="671856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17" name="CuadroTexto 16">
            <a:extLst>
              <a:ext uri="{FF2B5EF4-FFF2-40B4-BE49-F238E27FC236}">
                <a16:creationId xmlns:a16="http://schemas.microsoft.com/office/drawing/2014/main" id="{EA35F669-B4A8-17E5-0F23-B5D52B735364}"/>
              </a:ext>
            </a:extLst>
          </p:cNvPr>
          <p:cNvSpPr txBox="1"/>
          <p:nvPr/>
        </p:nvSpPr>
        <p:spPr bwMode="auto">
          <a:xfrm>
            <a:off x="9679574" y="671856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3EC84C2F-79D2-7C26-558A-CC0713F32375}"/>
              </a:ext>
            </a:extLst>
          </p:cNvPr>
          <p:cNvSpPr txBox="1"/>
          <p:nvPr/>
        </p:nvSpPr>
        <p:spPr bwMode="auto">
          <a:xfrm>
            <a:off x="1294595" y="734792"/>
            <a:ext cx="10212410" cy="646971"/>
          </a:xfrm>
          <a:prstGeom prst="rect">
            <a:avLst/>
          </a:prstGeom>
          <a:noFill/>
          <a:ln w="9525">
            <a:noFill/>
            <a:prstDash val="dot"/>
            <a:miter lim="800000"/>
            <a:headEnd/>
            <a:tailEnd/>
          </a:ln>
        </p:spPr>
        <p:txBody>
          <a:bodyPr wrap="square" lIns="92073" tIns="46037" rIns="92073" bIns="46037" rtlCol="0" anchor="t">
            <a:spAutoFit/>
          </a:bodyPr>
          <a:lstStyle/>
          <a:p>
            <a:pPr indent="-561873" algn="ctr" defTabSz="727278">
              <a:defRPr/>
            </a:pPr>
            <a:r>
              <a:rPr lang="es-ES" sz="3600" dirty="0">
                <a:solidFill>
                  <a:prstClr val="black"/>
                </a:solidFill>
                <a:latin typeface="Lato Light" panose="020F0302020204030203" pitchFamily="34" charset="0"/>
              </a:rPr>
              <a:t>NECESIDAD DE VIVIENDA</a:t>
            </a:r>
          </a:p>
        </p:txBody>
      </p:sp>
      <p:sp>
        <p:nvSpPr>
          <p:cNvPr id="29" name="CuadroTexto 28">
            <a:extLst>
              <a:ext uri="{FF2B5EF4-FFF2-40B4-BE49-F238E27FC236}">
                <a16:creationId xmlns:a16="http://schemas.microsoft.com/office/drawing/2014/main" id="{4E94096F-7AEC-DD2F-E905-4F3F7A6281C1}"/>
              </a:ext>
            </a:extLst>
          </p:cNvPr>
          <p:cNvSpPr txBox="1"/>
          <p:nvPr/>
        </p:nvSpPr>
        <p:spPr bwMode="auto">
          <a:xfrm>
            <a:off x="631984" y="1292935"/>
            <a:ext cx="11537635" cy="425181"/>
          </a:xfrm>
          <a:prstGeom prst="rect">
            <a:avLst/>
          </a:prstGeom>
          <a:noFill/>
          <a:ln w="9525">
            <a:noFill/>
            <a:prstDash val="dot"/>
            <a:miter lim="800000"/>
            <a:headEnd/>
            <a:tailEnd/>
          </a:ln>
        </p:spPr>
        <p:txBody>
          <a:bodyPr wrap="square">
            <a:spAutoFit/>
          </a:bodyPr>
          <a:lstStyle/>
          <a:p>
            <a:pPr marL="649633" indent="-638186" algn="ctr">
              <a:spcAft>
                <a:spcPts val="361"/>
              </a:spcAft>
            </a:pPr>
            <a:r>
              <a:rPr lang="es-MX" sz="2163" i="1" dirty="0">
                <a:solidFill>
                  <a:srgbClr val="FF0000"/>
                </a:solidFill>
                <a:latin typeface="Playfair Display" panose="00000500000000000000" pitchFamily="2" charset="0"/>
                <a:ea typeface="Roboto Th" pitchFamily="2" charset="0"/>
              </a:rPr>
              <a:t>Por nivel socioeconómico</a:t>
            </a:r>
          </a:p>
        </p:txBody>
      </p:sp>
      <p:sp>
        <p:nvSpPr>
          <p:cNvPr id="2" name="CuadroTexto 21">
            <a:extLst>
              <a:ext uri="{FF2B5EF4-FFF2-40B4-BE49-F238E27FC236}">
                <a16:creationId xmlns:a16="http://schemas.microsoft.com/office/drawing/2014/main" id="{A311A1CF-7186-03A6-E26C-67451F0216D7}"/>
              </a:ext>
            </a:extLst>
          </p:cNvPr>
          <p:cNvSpPr txBox="1">
            <a:spLocks noChangeArrowheads="1"/>
          </p:cNvSpPr>
          <p:nvPr/>
        </p:nvSpPr>
        <p:spPr bwMode="auto">
          <a:xfrm>
            <a:off x="1826600" y="2786190"/>
            <a:ext cx="933719"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+12%</a:t>
            </a:r>
            <a:endParaRPr lang="es-MX" sz="1556" dirty="0">
              <a:latin typeface="Roboto" panose="02000000000000000000" pitchFamily="2" charset="0"/>
              <a:ea typeface="Roboto" panose="02000000000000000000" pitchFamily="2" charset="0"/>
            </a:endParaRPr>
          </a:p>
        </p:txBody>
      </p:sp>
      <p:sp>
        <p:nvSpPr>
          <p:cNvPr id="6" name="CuadroTexto 21">
            <a:extLst>
              <a:ext uri="{FF2B5EF4-FFF2-40B4-BE49-F238E27FC236}">
                <a16:creationId xmlns:a16="http://schemas.microsoft.com/office/drawing/2014/main" id="{C27EFA80-D904-56C0-585F-E5310C2E4A2C}"/>
              </a:ext>
            </a:extLst>
          </p:cNvPr>
          <p:cNvSpPr txBox="1">
            <a:spLocks noChangeArrowheads="1"/>
          </p:cNvSpPr>
          <p:nvPr/>
        </p:nvSpPr>
        <p:spPr bwMode="auto">
          <a:xfrm>
            <a:off x="3917686" y="3908511"/>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+18%</a:t>
            </a:r>
            <a:endParaRPr lang="es-MX" sz="1556" dirty="0">
              <a:latin typeface="Roboto" panose="02000000000000000000" pitchFamily="2" charset="0"/>
              <a:ea typeface="Roboto" panose="02000000000000000000" pitchFamily="2" charset="0"/>
            </a:endParaRPr>
          </a:p>
        </p:txBody>
      </p:sp>
      <p:sp>
        <p:nvSpPr>
          <p:cNvPr id="7" name="CuadroTexto 21">
            <a:extLst>
              <a:ext uri="{FF2B5EF4-FFF2-40B4-BE49-F238E27FC236}">
                <a16:creationId xmlns:a16="http://schemas.microsoft.com/office/drawing/2014/main" id="{F6218B69-086C-6297-8F89-5FBBE230552C}"/>
              </a:ext>
            </a:extLst>
          </p:cNvPr>
          <p:cNvSpPr txBox="1">
            <a:spLocks noChangeArrowheads="1"/>
          </p:cNvSpPr>
          <p:nvPr/>
        </p:nvSpPr>
        <p:spPr bwMode="auto">
          <a:xfrm>
            <a:off x="7939791" y="4087777"/>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+15%</a:t>
            </a:r>
            <a:endParaRPr lang="es-MX" sz="1556" dirty="0">
              <a:latin typeface="Roboto" panose="02000000000000000000" pitchFamily="2" charset="0"/>
              <a:ea typeface="Roboto" panose="02000000000000000000" pitchFamily="2" charset="0"/>
            </a:endParaRPr>
          </a:p>
        </p:txBody>
      </p:sp>
      <p:sp>
        <p:nvSpPr>
          <p:cNvPr id="8" name="CuadroTexto 21">
            <a:extLst>
              <a:ext uri="{FF2B5EF4-FFF2-40B4-BE49-F238E27FC236}">
                <a16:creationId xmlns:a16="http://schemas.microsoft.com/office/drawing/2014/main" id="{5AB31CAE-7151-3338-F59B-6986A8DADB9C}"/>
              </a:ext>
            </a:extLst>
          </p:cNvPr>
          <p:cNvSpPr txBox="1">
            <a:spLocks noChangeArrowheads="1"/>
          </p:cNvSpPr>
          <p:nvPr/>
        </p:nvSpPr>
        <p:spPr bwMode="auto">
          <a:xfrm>
            <a:off x="5919881" y="3964974"/>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+15%</a:t>
            </a:r>
            <a:endParaRPr lang="es-MX" sz="1556" dirty="0">
              <a:latin typeface="Roboto" panose="02000000000000000000" pitchFamily="2" charset="0"/>
              <a:ea typeface="Roboto" panose="02000000000000000000" pitchFamily="2" charset="0"/>
            </a:endParaRPr>
          </a:p>
        </p:txBody>
      </p:sp>
      <p:sp>
        <p:nvSpPr>
          <p:cNvPr id="9" name="CuadroTexto 21">
            <a:extLst>
              <a:ext uri="{FF2B5EF4-FFF2-40B4-BE49-F238E27FC236}">
                <a16:creationId xmlns:a16="http://schemas.microsoft.com/office/drawing/2014/main" id="{09951AA5-FA52-8849-41EE-B4CA2DDDE61F}"/>
              </a:ext>
            </a:extLst>
          </p:cNvPr>
          <p:cNvSpPr txBox="1">
            <a:spLocks noChangeArrowheads="1"/>
          </p:cNvSpPr>
          <p:nvPr/>
        </p:nvSpPr>
        <p:spPr bwMode="auto">
          <a:xfrm>
            <a:off x="9959701" y="4377419"/>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+15%</a:t>
            </a:r>
            <a:endParaRPr lang="es-MX" sz="1556"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1702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53DA-12E9-5ADC-0725-CD4ED561D30C}"/>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2C680B92-9B66-16B9-B581-CAA37CB21F1F}"/>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23</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6F36002E-1EF8-15EA-B9A1-CAF9A7D08D3C}"/>
              </a:ext>
            </a:extLst>
          </p:cNvPr>
          <p:cNvSpPr txBox="1"/>
          <p:nvPr/>
        </p:nvSpPr>
        <p:spPr>
          <a:xfrm>
            <a:off x="1494264" y="7244450"/>
            <a:ext cx="10103005" cy="46166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t>Se presentan las viviendas en venta (verticales y horizontales) correspondientes al último periodo registrado del año. </a:t>
            </a:r>
          </a:p>
          <a:p>
            <a:pPr algn="l" fontAlgn="b"/>
            <a:r>
              <a:rPr lang="es-ES" sz="1200" dirty="0">
                <a:ea typeface="Roboto Th" panose="02000000000000000000" pitchFamily="2" charset="0"/>
              </a:rPr>
              <a:t>Fuente: elaboración propia con base en levantamiento de información propio y en estudios realizados por SOFTECT.</a:t>
            </a:r>
          </a:p>
        </p:txBody>
      </p:sp>
      <p:sp>
        <p:nvSpPr>
          <p:cNvPr id="2" name="CuadroTexto 1">
            <a:extLst>
              <a:ext uri="{FF2B5EF4-FFF2-40B4-BE49-F238E27FC236}">
                <a16:creationId xmlns:a16="http://schemas.microsoft.com/office/drawing/2014/main" id="{A51447A9-4753-3C5F-89EF-F67AF1FA3A21}"/>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2C34A061-2B48-3D41-2142-C99A6987EDE1}"/>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Viviendas en venta vertical y horizontal</a:t>
            </a:r>
          </a:p>
        </p:txBody>
      </p:sp>
      <p:graphicFrame>
        <p:nvGraphicFramePr>
          <p:cNvPr id="6" name="Gráfico 5">
            <a:extLst>
              <a:ext uri="{FF2B5EF4-FFF2-40B4-BE49-F238E27FC236}">
                <a16:creationId xmlns:a16="http://schemas.microsoft.com/office/drawing/2014/main" id="{F52BDD33-A815-868E-BAF2-E37D935FE42D}"/>
              </a:ext>
            </a:extLst>
          </p:cNvPr>
          <p:cNvGraphicFramePr>
            <a:graphicFrameLocks/>
          </p:cNvGraphicFramePr>
          <p:nvPr>
            <p:extLst>
              <p:ext uri="{D42A27DB-BD31-4B8C-83A1-F6EECF244321}">
                <p14:modId xmlns:p14="http://schemas.microsoft.com/office/powerpoint/2010/main" val="4018735358"/>
              </p:ext>
            </p:extLst>
          </p:nvPr>
        </p:nvGraphicFramePr>
        <p:xfrm>
          <a:off x="931127" y="2003291"/>
          <a:ext cx="10939346" cy="528922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94438802-99D0-7262-0679-5DC89193D4B3}"/>
              </a:ext>
            </a:extLst>
          </p:cNvPr>
          <p:cNvSpPr txBox="1"/>
          <p:nvPr/>
        </p:nvSpPr>
        <p:spPr bwMode="auto">
          <a:xfrm>
            <a:off x="10998230" y="4210012"/>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196888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EB92C-F8E8-1B99-7648-B3BF18D3B69D}"/>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5C2969B6-08C4-BBE7-5880-97B47975BF77}"/>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24</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9E326220-C4AE-69F9-A728-167BD32F29C1}"/>
              </a:ext>
            </a:extLst>
          </p:cNvPr>
          <p:cNvSpPr txBox="1"/>
          <p:nvPr/>
        </p:nvSpPr>
        <p:spPr>
          <a:xfrm>
            <a:off x="1494264" y="7244450"/>
            <a:ext cx="10326029" cy="46166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t>Se presentan las viviendas en venta (verticales y horizontales) correspondientes al último periodo registrado del año. </a:t>
            </a:r>
          </a:p>
          <a:p>
            <a:pPr algn="l" fontAlgn="b"/>
            <a:r>
              <a:rPr lang="es-ES" sz="1200" dirty="0">
                <a:ea typeface="Roboto Th" panose="02000000000000000000" pitchFamily="2" charset="0"/>
              </a:rPr>
              <a:t>Fuente: elaboración propia con base en levantamiento de información propio y en estudios realizados por SOFTECT.</a:t>
            </a:r>
          </a:p>
        </p:txBody>
      </p:sp>
      <p:sp>
        <p:nvSpPr>
          <p:cNvPr id="2" name="CuadroTexto 1">
            <a:extLst>
              <a:ext uri="{FF2B5EF4-FFF2-40B4-BE49-F238E27FC236}">
                <a16:creationId xmlns:a16="http://schemas.microsoft.com/office/drawing/2014/main" id="{F3950DEE-79B7-0D4F-A2BB-6C3F79DAE39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88EEAB37-EC32-CD05-6472-0FAC94373535}"/>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Viviendas en venta</a:t>
            </a:r>
          </a:p>
        </p:txBody>
      </p:sp>
      <p:sp>
        <p:nvSpPr>
          <p:cNvPr id="8" name="CuadroTexto 7">
            <a:extLst>
              <a:ext uri="{FF2B5EF4-FFF2-40B4-BE49-F238E27FC236}">
                <a16:creationId xmlns:a16="http://schemas.microsoft.com/office/drawing/2014/main" id="{18133F3B-B91F-6CD3-9807-3DD45BABEAE7}"/>
              </a:ext>
            </a:extLst>
          </p:cNvPr>
          <p:cNvSpPr txBox="1"/>
          <p:nvPr/>
        </p:nvSpPr>
        <p:spPr bwMode="auto">
          <a:xfrm>
            <a:off x="11399583" y="2294194"/>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9" name="CuadroTexto 8">
            <a:extLst>
              <a:ext uri="{FF2B5EF4-FFF2-40B4-BE49-F238E27FC236}">
                <a16:creationId xmlns:a16="http://schemas.microsoft.com/office/drawing/2014/main" id="{9E660583-3437-D307-1245-BC7E5E3CC5C3}"/>
              </a:ext>
            </a:extLst>
          </p:cNvPr>
          <p:cNvSpPr txBox="1"/>
          <p:nvPr/>
        </p:nvSpPr>
        <p:spPr bwMode="auto">
          <a:xfrm>
            <a:off x="11396095" y="5769110"/>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3">
                    <a:lumMod val="75000"/>
                  </a:schemeClr>
                </a:solidFill>
                <a:latin typeface="Lato" panose="020F0502020204030203" pitchFamily="34" charset="77"/>
                <a:ea typeface="Roboto Th" pitchFamily="2" charset="0"/>
              </a:rPr>
              <a:t>Horizontal</a:t>
            </a:r>
          </a:p>
        </p:txBody>
      </p:sp>
      <p:sp>
        <p:nvSpPr>
          <p:cNvPr id="10" name="CuadroTexto 9">
            <a:extLst>
              <a:ext uri="{FF2B5EF4-FFF2-40B4-BE49-F238E27FC236}">
                <a16:creationId xmlns:a16="http://schemas.microsoft.com/office/drawing/2014/main" id="{1279837F-8FFF-ADD1-DB88-57B94C90AD38}"/>
              </a:ext>
            </a:extLst>
          </p:cNvPr>
          <p:cNvSpPr txBox="1"/>
          <p:nvPr/>
        </p:nvSpPr>
        <p:spPr bwMode="auto">
          <a:xfrm>
            <a:off x="11399583" y="2759375"/>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D579"/>
                </a:solidFill>
                <a:latin typeface="Lato" panose="020F0502020204030203" pitchFamily="34" charset="77"/>
                <a:ea typeface="Roboto Th" pitchFamily="2" charset="0"/>
              </a:rPr>
              <a:t>Vertical</a:t>
            </a:r>
          </a:p>
        </p:txBody>
      </p:sp>
      <p:graphicFrame>
        <p:nvGraphicFramePr>
          <p:cNvPr id="12" name="Gráfico 11">
            <a:extLst>
              <a:ext uri="{FF2B5EF4-FFF2-40B4-BE49-F238E27FC236}">
                <a16:creationId xmlns:a16="http://schemas.microsoft.com/office/drawing/2014/main" id="{E54633C8-B860-D4E4-1D30-1FAE187FB6BA}"/>
              </a:ext>
            </a:extLst>
          </p:cNvPr>
          <p:cNvGraphicFramePr>
            <a:graphicFrameLocks/>
          </p:cNvGraphicFramePr>
          <p:nvPr>
            <p:extLst>
              <p:ext uri="{D42A27DB-BD31-4B8C-83A1-F6EECF244321}">
                <p14:modId xmlns:p14="http://schemas.microsoft.com/office/powerpoint/2010/main" val="849922302"/>
              </p:ext>
            </p:extLst>
          </p:nvPr>
        </p:nvGraphicFramePr>
        <p:xfrm>
          <a:off x="1086992" y="2159541"/>
          <a:ext cx="10828022" cy="50674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658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5539-9D40-3C38-2C96-A058FA4C2AD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8CC734E0-BD1B-8643-9B6F-57FC6AA1BF2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25</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AA02D289-566B-70EB-F0B9-DEF9CFFD952C}"/>
              </a:ext>
            </a:extLst>
          </p:cNvPr>
          <p:cNvSpPr txBox="1"/>
          <p:nvPr/>
        </p:nvSpPr>
        <p:spPr>
          <a:xfrm>
            <a:off x="1494264" y="7244450"/>
            <a:ext cx="10326029" cy="46166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t>Se presentan las viviendas en venta (verticales y horizontales) correspondientes al último periodo registrado del año. </a:t>
            </a:r>
          </a:p>
          <a:p>
            <a:pPr algn="l" fontAlgn="b"/>
            <a:r>
              <a:rPr lang="es-ES" sz="1200" dirty="0">
                <a:ea typeface="Roboto Th" panose="02000000000000000000" pitchFamily="2" charset="0"/>
              </a:rPr>
              <a:t>Fuente: elaboración propia con base en levantamiento de información propio y en estudios realizados por SOFTECT.</a:t>
            </a:r>
          </a:p>
        </p:txBody>
      </p:sp>
      <p:sp>
        <p:nvSpPr>
          <p:cNvPr id="2" name="CuadroTexto 1">
            <a:extLst>
              <a:ext uri="{FF2B5EF4-FFF2-40B4-BE49-F238E27FC236}">
                <a16:creationId xmlns:a16="http://schemas.microsoft.com/office/drawing/2014/main" id="{C0C9D527-4AFB-6737-5F1D-18783EADFF92}"/>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82522404-DFF3-1C2E-B405-D4E82D33879A}"/>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Viviendas en venta</a:t>
            </a:r>
          </a:p>
        </p:txBody>
      </p:sp>
      <p:sp>
        <p:nvSpPr>
          <p:cNvPr id="8" name="CuadroTexto 7">
            <a:extLst>
              <a:ext uri="{FF2B5EF4-FFF2-40B4-BE49-F238E27FC236}">
                <a16:creationId xmlns:a16="http://schemas.microsoft.com/office/drawing/2014/main" id="{93E07A9A-87AE-6056-E5DF-A25155DC1194}"/>
              </a:ext>
            </a:extLst>
          </p:cNvPr>
          <p:cNvSpPr txBox="1"/>
          <p:nvPr/>
        </p:nvSpPr>
        <p:spPr bwMode="auto">
          <a:xfrm>
            <a:off x="10858995" y="2243394"/>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9" name="CuadroTexto 8">
            <a:extLst>
              <a:ext uri="{FF2B5EF4-FFF2-40B4-BE49-F238E27FC236}">
                <a16:creationId xmlns:a16="http://schemas.microsoft.com/office/drawing/2014/main" id="{E4093469-9CEE-5301-9DEF-11568BA0EC2F}"/>
              </a:ext>
            </a:extLst>
          </p:cNvPr>
          <p:cNvSpPr txBox="1"/>
          <p:nvPr/>
        </p:nvSpPr>
        <p:spPr bwMode="auto">
          <a:xfrm>
            <a:off x="10858995" y="5721960"/>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E1EBCD"/>
                </a:solidFill>
                <a:latin typeface="Lato" panose="020F0502020204030203" pitchFamily="34" charset="77"/>
                <a:ea typeface="Roboto Th" pitchFamily="2" charset="0"/>
              </a:rPr>
              <a:t>Horizontal</a:t>
            </a:r>
          </a:p>
        </p:txBody>
      </p:sp>
      <p:sp>
        <p:nvSpPr>
          <p:cNvPr id="10" name="CuadroTexto 9">
            <a:extLst>
              <a:ext uri="{FF2B5EF4-FFF2-40B4-BE49-F238E27FC236}">
                <a16:creationId xmlns:a16="http://schemas.microsoft.com/office/drawing/2014/main" id="{4BB94598-ABBF-DFE3-730B-3EF35840EAB9}"/>
              </a:ext>
            </a:extLst>
          </p:cNvPr>
          <p:cNvSpPr txBox="1"/>
          <p:nvPr/>
        </p:nvSpPr>
        <p:spPr bwMode="auto">
          <a:xfrm>
            <a:off x="10858995" y="2820506"/>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F2D1"/>
                </a:solidFill>
                <a:latin typeface="Lato" panose="020F0502020204030203" pitchFamily="34" charset="77"/>
                <a:ea typeface="Roboto Th" pitchFamily="2" charset="0"/>
              </a:rPr>
              <a:t>Vertica</a:t>
            </a:r>
            <a:r>
              <a:rPr lang="es-ES_tradnl" sz="1600" b="1" dirty="0">
                <a:solidFill>
                  <a:srgbClr val="FFD579"/>
                </a:solidFill>
                <a:latin typeface="Lato" panose="020F0502020204030203" pitchFamily="34" charset="77"/>
                <a:ea typeface="Roboto Th" pitchFamily="2" charset="0"/>
              </a:rPr>
              <a:t>l</a:t>
            </a:r>
          </a:p>
        </p:txBody>
      </p:sp>
      <p:graphicFrame>
        <p:nvGraphicFramePr>
          <p:cNvPr id="12" name="Gráfico 11">
            <a:extLst>
              <a:ext uri="{FF2B5EF4-FFF2-40B4-BE49-F238E27FC236}">
                <a16:creationId xmlns:a16="http://schemas.microsoft.com/office/drawing/2014/main" id="{2A6E3EDB-824B-2A43-9ECA-F2687688865B}"/>
              </a:ext>
            </a:extLst>
          </p:cNvPr>
          <p:cNvGraphicFramePr>
            <a:graphicFrameLocks/>
          </p:cNvGraphicFramePr>
          <p:nvPr>
            <p:extLst>
              <p:ext uri="{D42A27DB-BD31-4B8C-83A1-F6EECF244321}">
                <p14:modId xmlns:p14="http://schemas.microsoft.com/office/powerpoint/2010/main" val="1273464730"/>
              </p:ext>
            </p:extLst>
          </p:nvPr>
        </p:nvGraphicFramePr>
        <p:xfrm>
          <a:off x="477392" y="2108741"/>
          <a:ext cx="10828022" cy="5067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4EFC3DB7-C9C2-4101-B2B0-F9CB8A0352D6}"/>
              </a:ext>
            </a:extLst>
          </p:cNvPr>
          <p:cNvGraphicFramePr>
            <a:graphicFrameLocks/>
          </p:cNvGraphicFramePr>
          <p:nvPr>
            <p:extLst>
              <p:ext uri="{D42A27DB-BD31-4B8C-83A1-F6EECF244321}">
                <p14:modId xmlns:p14="http://schemas.microsoft.com/office/powerpoint/2010/main" val="1214130637"/>
              </p:ext>
            </p:extLst>
          </p:nvPr>
        </p:nvGraphicFramePr>
        <p:xfrm>
          <a:off x="887420" y="4342996"/>
          <a:ext cx="10417994" cy="2740025"/>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3D35B516-ED90-E7F7-70C2-56B893DFF0EB}"/>
              </a:ext>
            </a:extLst>
          </p:cNvPr>
          <p:cNvSpPr txBox="1"/>
          <p:nvPr/>
        </p:nvSpPr>
        <p:spPr bwMode="auto">
          <a:xfrm>
            <a:off x="10858908" y="4402789"/>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50000"/>
                  </a:schemeClr>
                </a:solidFill>
                <a:latin typeface="Lato" panose="020F0502020204030203" pitchFamily="34" charset="77"/>
                <a:ea typeface="Roboto Th" pitchFamily="2" charset="0"/>
              </a:rPr>
              <a:t>% </a:t>
            </a:r>
            <a:r>
              <a:rPr lang="es-ES_tradnl" sz="1000" b="1" dirty="0" err="1">
                <a:solidFill>
                  <a:schemeClr val="bg1">
                    <a:lumMod val="50000"/>
                  </a:schemeClr>
                </a:solidFill>
                <a:latin typeface="Lato" panose="020F0502020204030203" pitchFamily="34" charset="77"/>
                <a:ea typeface="Roboto Th" pitchFamily="2" charset="0"/>
              </a:rPr>
              <a:t>Part</a:t>
            </a:r>
            <a:r>
              <a:rPr lang="es-ES_tradnl" sz="1000" b="1" dirty="0">
                <a:solidFill>
                  <a:schemeClr val="bg1">
                    <a:lumMod val="50000"/>
                  </a:schemeClr>
                </a:solidFill>
                <a:latin typeface="Lato" panose="020F0502020204030203" pitchFamily="34" charset="77"/>
                <a:ea typeface="Roboto Th" pitchFamily="2" charset="0"/>
              </a:rPr>
              <a:t>. oferta vertical</a:t>
            </a:r>
          </a:p>
        </p:txBody>
      </p:sp>
      <p:sp>
        <p:nvSpPr>
          <p:cNvPr id="11" name="CuadroTexto 10">
            <a:extLst>
              <a:ext uri="{FF2B5EF4-FFF2-40B4-BE49-F238E27FC236}">
                <a16:creationId xmlns:a16="http://schemas.microsoft.com/office/drawing/2014/main" id="{7F9A5C44-8667-9944-3A9D-A57010AFDD57}"/>
              </a:ext>
            </a:extLst>
          </p:cNvPr>
          <p:cNvSpPr txBox="1"/>
          <p:nvPr/>
        </p:nvSpPr>
        <p:spPr bwMode="auto">
          <a:xfrm>
            <a:off x="10816529" y="6255591"/>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85000"/>
                  </a:schemeClr>
                </a:solidFill>
                <a:latin typeface="Lato" panose="020F0502020204030203" pitchFamily="34" charset="77"/>
                <a:ea typeface="Roboto Th" pitchFamily="2" charset="0"/>
              </a:rPr>
              <a:t>% </a:t>
            </a:r>
            <a:r>
              <a:rPr lang="es-ES_tradnl" sz="1000" b="1" dirty="0" err="1">
                <a:solidFill>
                  <a:schemeClr val="bg1">
                    <a:lumMod val="85000"/>
                  </a:schemeClr>
                </a:solidFill>
                <a:latin typeface="Lato" panose="020F0502020204030203" pitchFamily="34" charset="77"/>
                <a:ea typeface="Roboto Th" pitchFamily="2" charset="0"/>
              </a:rPr>
              <a:t>Part</a:t>
            </a:r>
            <a:r>
              <a:rPr lang="es-ES_tradnl" sz="1000" b="1" dirty="0">
                <a:solidFill>
                  <a:schemeClr val="bg1">
                    <a:lumMod val="85000"/>
                  </a:schemeClr>
                </a:solidFill>
                <a:latin typeface="Lato" panose="020F0502020204030203" pitchFamily="34" charset="77"/>
                <a:ea typeface="Roboto Th" pitchFamily="2" charset="0"/>
              </a:rPr>
              <a:t>. oferta  horizontal.</a:t>
            </a:r>
          </a:p>
        </p:txBody>
      </p:sp>
    </p:spTree>
    <p:extLst>
      <p:ext uri="{BB962C8B-B14F-4D97-AF65-F5344CB8AC3E}">
        <p14:creationId xmlns:p14="http://schemas.microsoft.com/office/powerpoint/2010/main" val="175064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EACD-3C27-55C2-1E86-367D6225F5F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331ECEF6-B227-0662-719F-8AB7BCACFF07}"/>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26</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5E0473C4-FEC9-E12A-6585-2F38278B5BDD}"/>
              </a:ext>
            </a:extLst>
          </p:cNvPr>
          <p:cNvSpPr txBox="1"/>
          <p:nvPr/>
        </p:nvSpPr>
        <p:spPr>
          <a:xfrm>
            <a:off x="2066649" y="7348275"/>
            <a:ext cx="8668302" cy="272062"/>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ctr" fontAlgn="b"/>
            <a:r>
              <a:rPr lang="es-ES" sz="1168" dirty="0">
                <a:ea typeface="Roboto Th" panose="02000000000000000000" pitchFamily="2" charset="0"/>
              </a:rPr>
              <a:t>Fuente: elaboración propia con base en levantamiento de información propio y en estudios realizados por SOFTECT.</a:t>
            </a:r>
          </a:p>
        </p:txBody>
      </p:sp>
      <p:sp>
        <p:nvSpPr>
          <p:cNvPr id="2" name="CuadroTexto 1">
            <a:extLst>
              <a:ext uri="{FF2B5EF4-FFF2-40B4-BE49-F238E27FC236}">
                <a16:creationId xmlns:a16="http://schemas.microsoft.com/office/drawing/2014/main" id="{1D9CAB63-3362-C478-1A77-1A3F5D178C27}"/>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FB9CE40E-5BCD-0811-05DA-AA5BC5280D49}"/>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23" name="Gráfico 22">
            <a:extLst>
              <a:ext uri="{FF2B5EF4-FFF2-40B4-BE49-F238E27FC236}">
                <a16:creationId xmlns:a16="http://schemas.microsoft.com/office/drawing/2014/main" id="{6B9D91E2-F860-3A25-AC5E-2FAC2226D3AE}"/>
              </a:ext>
            </a:extLst>
          </p:cNvPr>
          <p:cNvGraphicFramePr>
            <a:graphicFrameLocks/>
          </p:cNvGraphicFramePr>
          <p:nvPr>
            <p:extLst>
              <p:ext uri="{D42A27DB-BD31-4B8C-83A1-F6EECF244321}">
                <p14:modId xmlns:p14="http://schemas.microsoft.com/office/powerpoint/2010/main" val="958964542"/>
              </p:ext>
            </p:extLst>
          </p:nvPr>
        </p:nvGraphicFramePr>
        <p:xfrm>
          <a:off x="1570040" y="2233360"/>
          <a:ext cx="9236382" cy="52256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83D661D5-3DC7-7A74-4356-DF132DB322E8}"/>
              </a:ext>
            </a:extLst>
          </p:cNvPr>
          <p:cNvSpPr/>
          <p:nvPr/>
        </p:nvSpPr>
        <p:spPr>
          <a:xfrm>
            <a:off x="10735690" y="3647687"/>
            <a:ext cx="247950" cy="247950"/>
          </a:xfrm>
          <a:prstGeom prst="rect">
            <a:avLst/>
          </a:prstGeom>
          <a:solidFill>
            <a:srgbClr val="D29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8" name="Rectángulo 7">
            <a:extLst>
              <a:ext uri="{FF2B5EF4-FFF2-40B4-BE49-F238E27FC236}">
                <a16:creationId xmlns:a16="http://schemas.microsoft.com/office/drawing/2014/main" id="{9A574894-7FFE-8753-4247-F925FB586729}"/>
              </a:ext>
            </a:extLst>
          </p:cNvPr>
          <p:cNvSpPr/>
          <p:nvPr/>
        </p:nvSpPr>
        <p:spPr>
          <a:xfrm>
            <a:off x="10734951" y="4243831"/>
            <a:ext cx="247950" cy="247950"/>
          </a:xfrm>
          <a:prstGeom prst="rect">
            <a:avLst/>
          </a:prstGeom>
          <a:solidFill>
            <a:srgbClr val="E69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9" name="Rectángulo 8">
            <a:extLst>
              <a:ext uri="{FF2B5EF4-FFF2-40B4-BE49-F238E27FC236}">
                <a16:creationId xmlns:a16="http://schemas.microsoft.com/office/drawing/2014/main" id="{78043C65-5324-8ADD-9364-A4E881FBB44C}"/>
              </a:ext>
            </a:extLst>
          </p:cNvPr>
          <p:cNvSpPr/>
          <p:nvPr/>
        </p:nvSpPr>
        <p:spPr>
          <a:xfrm>
            <a:off x="10734951" y="4839975"/>
            <a:ext cx="247950" cy="247950"/>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0" name="Rectángulo 9">
            <a:extLst>
              <a:ext uri="{FF2B5EF4-FFF2-40B4-BE49-F238E27FC236}">
                <a16:creationId xmlns:a16="http://schemas.microsoft.com/office/drawing/2014/main" id="{F1C0AB15-50FB-02AB-0C1D-F3D61B714F89}"/>
              </a:ext>
            </a:extLst>
          </p:cNvPr>
          <p:cNvSpPr/>
          <p:nvPr/>
        </p:nvSpPr>
        <p:spPr>
          <a:xfrm>
            <a:off x="10734951" y="5436119"/>
            <a:ext cx="247950" cy="247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sp>
        <p:nvSpPr>
          <p:cNvPr id="11" name="Rectángulo 10">
            <a:extLst>
              <a:ext uri="{FF2B5EF4-FFF2-40B4-BE49-F238E27FC236}">
                <a16:creationId xmlns:a16="http://schemas.microsoft.com/office/drawing/2014/main" id="{89E83D3C-6CFF-C166-9245-3C22ED6CA267}"/>
              </a:ext>
            </a:extLst>
          </p:cNvPr>
          <p:cNvSpPr/>
          <p:nvPr/>
        </p:nvSpPr>
        <p:spPr>
          <a:xfrm>
            <a:off x="10734951" y="5940584"/>
            <a:ext cx="247950" cy="247950"/>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94" dirty="0"/>
          </a:p>
        </p:txBody>
      </p:sp>
      <p:graphicFrame>
        <p:nvGraphicFramePr>
          <p:cNvPr id="12" name="Tabla 11">
            <a:extLst>
              <a:ext uri="{FF2B5EF4-FFF2-40B4-BE49-F238E27FC236}">
                <a16:creationId xmlns:a16="http://schemas.microsoft.com/office/drawing/2014/main" id="{5958BFA1-ED77-EA87-4B8C-7F129E36CBE3}"/>
              </a:ext>
            </a:extLst>
          </p:cNvPr>
          <p:cNvGraphicFramePr>
            <a:graphicFrameLocks noGrp="1"/>
          </p:cNvGraphicFramePr>
          <p:nvPr>
            <p:extLst>
              <p:ext uri="{D42A27DB-BD31-4B8C-83A1-F6EECF244321}">
                <p14:modId xmlns:p14="http://schemas.microsoft.com/office/powerpoint/2010/main" val="894147436"/>
              </p:ext>
            </p:extLst>
          </p:nvPr>
        </p:nvGraphicFramePr>
        <p:xfrm>
          <a:off x="11170620" y="3647687"/>
          <a:ext cx="1588284" cy="2913160"/>
        </p:xfrm>
        <a:graphic>
          <a:graphicData uri="http://schemas.openxmlformats.org/drawingml/2006/table">
            <a:tbl>
              <a:tblPr/>
              <a:tblGrid>
                <a:gridCol w="1588284">
                  <a:extLst>
                    <a:ext uri="{9D8B030D-6E8A-4147-A177-3AD203B41FA5}">
                      <a16:colId xmlns:a16="http://schemas.microsoft.com/office/drawing/2014/main" val="4243788953"/>
                    </a:ext>
                  </a:extLst>
                </a:gridCol>
              </a:tblGrid>
              <a:tr h="556147">
                <a:tc>
                  <a:txBody>
                    <a:bodyPr/>
                    <a:lstStyle/>
                    <a:p>
                      <a:pPr algn="l" rtl="0" fontAlgn="b"/>
                      <a:r>
                        <a:rPr lang="es-MX" sz="1300" b="0" i="0" u="none" strike="noStrike" dirty="0">
                          <a:solidFill>
                            <a:srgbClr val="BC8C00"/>
                          </a:solidFill>
                          <a:effectLst/>
                          <a:latin typeface="Lato" panose="020F0502020204030203" pitchFamily="34" charset="0"/>
                        </a:rPr>
                        <a:t>Interés social</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$160,000 – $545,000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062395"/>
                  </a:ext>
                </a:extLst>
              </a:tr>
              <a:tr h="556147">
                <a:tc>
                  <a:txBody>
                    <a:bodyPr/>
                    <a:lstStyle/>
                    <a:p>
                      <a:pPr algn="l" rtl="0" fontAlgn="b"/>
                      <a:r>
                        <a:rPr lang="es-ES" sz="1300" b="0" i="0" u="none" strike="noStrike" dirty="0">
                          <a:solidFill>
                            <a:srgbClr val="BC8C00"/>
                          </a:solidFill>
                          <a:effectLst/>
                          <a:latin typeface="Lato" panose="020F0502020204030203" pitchFamily="34" charset="0"/>
                        </a:rPr>
                        <a:t>Económica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pt-BR"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$545,000 – $720,000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14514"/>
                  </a:ext>
                </a:extLst>
              </a:tr>
              <a:tr h="556147">
                <a:tc>
                  <a:txBody>
                    <a:bodyPr/>
                    <a:lstStyle/>
                    <a:p>
                      <a:pPr algn="l" rtl="0" fontAlgn="b"/>
                      <a:r>
                        <a:rPr lang="es-ES" sz="1300" b="0" i="0" u="none" strike="noStrike" dirty="0">
                          <a:solidFill>
                            <a:srgbClr val="BC8C00"/>
                          </a:solidFill>
                          <a:effectLst/>
                          <a:latin typeface="Lato" panose="020F0502020204030203" pitchFamily="34" charset="0"/>
                        </a:rPr>
                        <a:t>M</a:t>
                      </a:r>
                      <a:r>
                        <a:rPr lang="es-MX" sz="1300" b="0" i="0" u="none" strike="noStrike" dirty="0">
                          <a:solidFill>
                            <a:srgbClr val="BC8C00"/>
                          </a:solidFill>
                          <a:effectLst/>
                          <a:latin typeface="Lato" panose="020F0502020204030203" pitchFamily="34" charset="0"/>
                        </a:rPr>
                        <a:t>edia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$720,000 – $960,000 </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510945"/>
                  </a:ext>
                </a:extLst>
              </a:tr>
              <a:tr h="556147">
                <a:tc>
                  <a:txBody>
                    <a:bodyPr/>
                    <a:lstStyle/>
                    <a:p>
                      <a:pPr algn="l" rtl="0" fontAlgn="b"/>
                      <a:r>
                        <a:rPr lang="es-ES" sz="1300" b="0" i="0" u="none" strike="noStrike" dirty="0">
                          <a:solidFill>
                            <a:srgbClr val="BC8C00"/>
                          </a:solidFill>
                          <a:effectLst/>
                          <a:latin typeface="Lato" panose="020F0502020204030203" pitchFamily="34" charset="0"/>
                        </a:rPr>
                        <a:t>M</a:t>
                      </a:r>
                      <a:r>
                        <a:rPr lang="es-MX" sz="1300" b="0" i="0" u="none" strike="noStrike" dirty="0">
                          <a:solidFill>
                            <a:srgbClr val="BC8C00"/>
                          </a:solidFill>
                          <a:effectLst/>
                          <a:latin typeface="Lato" panose="020F0502020204030203" pitchFamily="34" charset="0"/>
                        </a:rPr>
                        <a:t>edia 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$960,000 – $3,100,000</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2334"/>
                  </a:ext>
                </a:extLst>
              </a:tr>
              <a:tr h="556147">
                <a:tc>
                  <a:txBody>
                    <a:bodyPr/>
                    <a:lstStyle/>
                    <a:p>
                      <a:pPr algn="l" rtl="0" fontAlgn="b"/>
                      <a:r>
                        <a:rPr lang="es-MX" sz="1300" b="0" i="0" u="none" strike="noStrike" dirty="0">
                          <a:solidFill>
                            <a:srgbClr val="BC8C00"/>
                          </a:solidFill>
                          <a:effectLst/>
                          <a:latin typeface="Lato" panose="020F0502020204030203" pitchFamily="34" charset="0"/>
                        </a:rPr>
                        <a:t>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 $3,100,000</a:t>
                      </a:r>
                    </a:p>
                    <a:p>
                      <a:pPr algn="l" rtl="0" fontAlgn="b"/>
                      <a:endParaRPr lang="es-MX" sz="1300" b="0" i="0" u="none" strike="noStrike" dirty="0">
                        <a:solidFill>
                          <a:srgbClr val="BC8C00"/>
                        </a:solidFill>
                        <a:effectLst/>
                        <a:latin typeface="Lato" panose="020F0502020204030203" pitchFamily="34" charset="0"/>
                      </a:endParaRPr>
                    </a:p>
                  </a:txBody>
                  <a:tcPr marL="3512" marR="3512" marT="351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711864"/>
                  </a:ext>
                </a:extLst>
              </a:tr>
            </a:tbl>
          </a:graphicData>
        </a:graphic>
      </p:graphicFrame>
    </p:spTree>
    <p:extLst>
      <p:ext uri="{BB962C8B-B14F-4D97-AF65-F5344CB8AC3E}">
        <p14:creationId xmlns:p14="http://schemas.microsoft.com/office/powerpoint/2010/main" val="146435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5B66E-AA80-650B-5BE5-F56B7ADDC890}"/>
            </a:ext>
          </a:extLst>
        </p:cNvPr>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0825D68A-379D-CB25-96FE-774E35B98DE7}"/>
              </a:ext>
            </a:extLst>
          </p:cNvPr>
          <p:cNvGraphicFramePr>
            <a:graphicFrameLocks/>
          </p:cNvGraphicFramePr>
          <p:nvPr>
            <p:extLst>
              <p:ext uri="{D42A27DB-BD31-4B8C-83A1-F6EECF244321}">
                <p14:modId xmlns:p14="http://schemas.microsoft.com/office/powerpoint/2010/main" val="3029073427"/>
              </p:ext>
            </p:extLst>
          </p:nvPr>
        </p:nvGraphicFramePr>
        <p:xfrm>
          <a:off x="783657" y="2102132"/>
          <a:ext cx="11234287" cy="5146498"/>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059DA4E1-8D84-241F-07DD-4D7E04383978}"/>
              </a:ext>
            </a:extLst>
          </p:cNvPr>
          <p:cNvSpPr>
            <a:spLocks noGrp="1"/>
          </p:cNvSpPr>
          <p:nvPr>
            <p:ph type="sldNum" sz="quarter" idx="12"/>
          </p:nvPr>
        </p:nvSpPr>
        <p:spPr>
          <a:prstGeom prst="rect">
            <a:avLst/>
          </a:prstGeom>
        </p:spPr>
        <p:txBody>
          <a:bodyPr/>
          <a:lstStyle/>
          <a:p>
            <a:fld id="{67DDEA5E-EAF7-8246-8A62-7FF7613ECEAE}" type="slidenum">
              <a:rPr lang="en-US" smtClean="0"/>
              <a:pPr/>
              <a:t>27</a:t>
            </a:fld>
            <a:endParaRPr lang="en-US"/>
          </a:p>
        </p:txBody>
      </p:sp>
      <p:sp>
        <p:nvSpPr>
          <p:cNvPr id="13" name="CuadroTexto 12">
            <a:extLst>
              <a:ext uri="{FF2B5EF4-FFF2-40B4-BE49-F238E27FC236}">
                <a16:creationId xmlns:a16="http://schemas.microsoft.com/office/drawing/2014/main" id="{147D80E7-27F3-E8A8-C3D9-4726CB026D2E}"/>
              </a:ext>
            </a:extLst>
          </p:cNvPr>
          <p:cNvSpPr txBox="1"/>
          <p:nvPr/>
        </p:nvSpPr>
        <p:spPr bwMode="auto">
          <a:xfrm>
            <a:off x="1" y="1002570"/>
            <a:ext cx="12801599" cy="794023"/>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r>
              <a:rPr lang="es-ES_tradnl" sz="4400" cap="all" dirty="0">
                <a:solidFill>
                  <a:prstClr val="black"/>
                </a:solidFill>
                <a:latin typeface="Lato Light" panose="020F0302020204030203" pitchFamily="34" charset="0"/>
              </a:rPr>
              <a:t>DEMANDA</a:t>
            </a:r>
            <a:endParaRPr lang="es-ES_tradnl" sz="4400" cap="all" dirty="0">
              <a:solidFill>
                <a:srgbClr val="FF0000"/>
              </a:solidFill>
              <a:latin typeface="Lato Light" panose="020F0302020204030203" pitchFamily="34" charset="0"/>
            </a:endParaRPr>
          </a:p>
        </p:txBody>
      </p:sp>
      <p:sp>
        <p:nvSpPr>
          <p:cNvPr id="14" name="CuadroTexto 13">
            <a:extLst>
              <a:ext uri="{FF2B5EF4-FFF2-40B4-BE49-F238E27FC236}">
                <a16:creationId xmlns:a16="http://schemas.microsoft.com/office/drawing/2014/main" id="{6B487794-E1DA-8156-5B6E-31AAE8778C6C}"/>
              </a:ext>
            </a:extLst>
          </p:cNvPr>
          <p:cNvSpPr txBox="1"/>
          <p:nvPr/>
        </p:nvSpPr>
        <p:spPr bwMode="auto">
          <a:xfrm>
            <a:off x="0" y="1615885"/>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Ventas anuales de viviendas Mazatlán; vertical y horizontal</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39947D13-48EA-6280-5E7B-D1FD306DA8FC}"/>
              </a:ext>
            </a:extLst>
          </p:cNvPr>
          <p:cNvSpPr txBox="1"/>
          <p:nvPr/>
        </p:nvSpPr>
        <p:spPr>
          <a:xfrm>
            <a:off x="1302092" y="7316238"/>
            <a:ext cx="10596260" cy="264686"/>
          </a:xfrm>
          <a:prstGeom prst="rect">
            <a:avLst/>
          </a:prstGeom>
          <a:solidFill>
            <a:schemeClr val="bg1"/>
          </a:solid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3" name="Gráfico 2">
            <a:extLst>
              <a:ext uri="{FF2B5EF4-FFF2-40B4-BE49-F238E27FC236}">
                <a16:creationId xmlns:a16="http://schemas.microsoft.com/office/drawing/2014/main" id="{EA771E3B-EAD1-227D-1CA2-DB204E2994A3}"/>
              </a:ext>
            </a:extLst>
          </p:cNvPr>
          <p:cNvGraphicFramePr>
            <a:graphicFrameLocks/>
          </p:cNvGraphicFramePr>
          <p:nvPr>
            <p:extLst>
              <p:ext uri="{D42A27DB-BD31-4B8C-83A1-F6EECF244321}">
                <p14:modId xmlns:p14="http://schemas.microsoft.com/office/powerpoint/2010/main" val="3902592983"/>
              </p:ext>
            </p:extLst>
          </p:nvPr>
        </p:nvGraphicFramePr>
        <p:xfrm>
          <a:off x="1516565" y="5441795"/>
          <a:ext cx="11462835" cy="1709152"/>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A165631C-2C3D-1503-4961-E2C8A895DC70}"/>
              </a:ext>
            </a:extLst>
          </p:cNvPr>
          <p:cNvSpPr txBox="1"/>
          <p:nvPr/>
        </p:nvSpPr>
        <p:spPr bwMode="auto">
          <a:xfrm>
            <a:off x="11575077" y="6516413"/>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247255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5BD1-7979-7F2F-9A21-4FE9D9506661}"/>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70DECEA-48D2-6339-FC1A-46A204C8D9A8}"/>
              </a:ext>
            </a:extLst>
          </p:cNvPr>
          <p:cNvSpPr>
            <a:spLocks noGrp="1"/>
          </p:cNvSpPr>
          <p:nvPr>
            <p:ph type="sldNum" sz="quarter" idx="12"/>
          </p:nvPr>
        </p:nvSpPr>
        <p:spPr>
          <a:xfrm>
            <a:off x="5785548" y="7340253"/>
            <a:ext cx="1027310" cy="247931"/>
          </a:xfrm>
          <a:prstGeom prst="rect">
            <a:avLst/>
          </a:prstGeom>
        </p:spPr>
        <p:txBody>
          <a:bodyPr/>
          <a:lstStyle/>
          <a:p>
            <a:fld id="{67DDEA5E-EAF7-8246-8A62-7FF7613ECEAE}" type="slidenum">
              <a:rPr lang="en-US" smtClean="0"/>
              <a:pPr/>
              <a:t>28</a:t>
            </a:fld>
            <a:endParaRPr lang="en-US"/>
          </a:p>
        </p:txBody>
      </p:sp>
      <p:sp>
        <p:nvSpPr>
          <p:cNvPr id="13" name="CuadroTexto 12">
            <a:extLst>
              <a:ext uri="{FF2B5EF4-FFF2-40B4-BE49-F238E27FC236}">
                <a16:creationId xmlns:a16="http://schemas.microsoft.com/office/drawing/2014/main" id="{2E33721F-64F4-5D24-AFBB-7A9C9CED8615}"/>
              </a:ext>
            </a:extLst>
          </p:cNvPr>
          <p:cNvSpPr txBox="1"/>
          <p:nvPr/>
        </p:nvSpPr>
        <p:spPr bwMode="auto">
          <a:xfrm>
            <a:off x="1" y="1002570"/>
            <a:ext cx="12801599" cy="794023"/>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r>
              <a:rPr lang="es-ES_tradnl" sz="4400" cap="all" dirty="0">
                <a:solidFill>
                  <a:prstClr val="black"/>
                </a:solidFill>
                <a:latin typeface="Lato Light" panose="020F0302020204030203" pitchFamily="34" charset="0"/>
              </a:rPr>
              <a:t>DEMANDA</a:t>
            </a:r>
            <a:endParaRPr lang="es-ES_tradnl" sz="4400" cap="all" dirty="0">
              <a:solidFill>
                <a:srgbClr val="FF0000"/>
              </a:solidFill>
              <a:latin typeface="Lato Light" panose="020F0302020204030203" pitchFamily="34" charset="0"/>
            </a:endParaRPr>
          </a:p>
        </p:txBody>
      </p:sp>
      <p:sp>
        <p:nvSpPr>
          <p:cNvPr id="14" name="CuadroTexto 13">
            <a:extLst>
              <a:ext uri="{FF2B5EF4-FFF2-40B4-BE49-F238E27FC236}">
                <a16:creationId xmlns:a16="http://schemas.microsoft.com/office/drawing/2014/main" id="{1BAA5088-3B9C-0F26-5DBB-798B9AE6CA9D}"/>
              </a:ext>
            </a:extLst>
          </p:cNvPr>
          <p:cNvSpPr txBox="1"/>
          <p:nvPr/>
        </p:nvSpPr>
        <p:spPr bwMode="auto">
          <a:xfrm>
            <a:off x="0" y="1615885"/>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Ventas anuales de viviendas Mazatlán</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850B33AB-B2F9-1992-29C4-8C67B58AE1E2}"/>
              </a:ext>
            </a:extLst>
          </p:cNvPr>
          <p:cNvSpPr txBox="1"/>
          <p:nvPr/>
        </p:nvSpPr>
        <p:spPr>
          <a:xfrm>
            <a:off x="1200494" y="7316238"/>
            <a:ext cx="10596260" cy="264686"/>
          </a:xfrm>
          <a:prstGeom prst="rect">
            <a:avLst/>
          </a:prstGeom>
          <a:solidFill>
            <a:schemeClr val="bg1"/>
          </a:solid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6" name="Gráfico 5">
            <a:extLst>
              <a:ext uri="{FF2B5EF4-FFF2-40B4-BE49-F238E27FC236}">
                <a16:creationId xmlns:a16="http://schemas.microsoft.com/office/drawing/2014/main" id="{4478FE67-248E-AD3A-FB9A-9FED66EC7B23}"/>
              </a:ext>
            </a:extLst>
          </p:cNvPr>
          <p:cNvGraphicFramePr>
            <a:graphicFrameLocks/>
          </p:cNvGraphicFramePr>
          <p:nvPr>
            <p:extLst>
              <p:ext uri="{D42A27DB-BD31-4B8C-83A1-F6EECF244321}">
                <p14:modId xmlns:p14="http://schemas.microsoft.com/office/powerpoint/2010/main" val="2922913890"/>
              </p:ext>
            </p:extLst>
          </p:nvPr>
        </p:nvGraphicFramePr>
        <p:xfrm>
          <a:off x="739910" y="2159267"/>
          <a:ext cx="11201810" cy="512248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9B52C923-F9BD-E196-F94F-1716041E5A86}"/>
              </a:ext>
            </a:extLst>
          </p:cNvPr>
          <p:cNvSpPr txBox="1"/>
          <p:nvPr/>
        </p:nvSpPr>
        <p:spPr bwMode="auto">
          <a:xfrm>
            <a:off x="11470013" y="4153553"/>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9" name="CuadroTexto 8">
            <a:extLst>
              <a:ext uri="{FF2B5EF4-FFF2-40B4-BE49-F238E27FC236}">
                <a16:creationId xmlns:a16="http://schemas.microsoft.com/office/drawing/2014/main" id="{3954872B-3BC2-BB5A-95F7-D5D60C6D8FD1}"/>
              </a:ext>
            </a:extLst>
          </p:cNvPr>
          <p:cNvSpPr txBox="1"/>
          <p:nvPr/>
        </p:nvSpPr>
        <p:spPr bwMode="auto">
          <a:xfrm>
            <a:off x="11470013" y="6156515"/>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3">
                    <a:lumMod val="75000"/>
                  </a:schemeClr>
                </a:solidFill>
                <a:latin typeface="Lato" panose="020F0502020204030203" pitchFamily="34" charset="77"/>
                <a:ea typeface="Roboto Th" pitchFamily="2" charset="0"/>
              </a:rPr>
              <a:t>Horizontal</a:t>
            </a:r>
          </a:p>
        </p:txBody>
      </p:sp>
      <p:sp>
        <p:nvSpPr>
          <p:cNvPr id="10" name="CuadroTexto 9">
            <a:extLst>
              <a:ext uri="{FF2B5EF4-FFF2-40B4-BE49-F238E27FC236}">
                <a16:creationId xmlns:a16="http://schemas.microsoft.com/office/drawing/2014/main" id="{5491450E-6E0C-35CB-EA14-80ECC1ADA8AB}"/>
              </a:ext>
            </a:extLst>
          </p:cNvPr>
          <p:cNvSpPr txBox="1"/>
          <p:nvPr/>
        </p:nvSpPr>
        <p:spPr bwMode="auto">
          <a:xfrm>
            <a:off x="11457388" y="4556302"/>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D579"/>
                </a:solidFill>
                <a:latin typeface="Lato" panose="020F0502020204030203" pitchFamily="34" charset="77"/>
                <a:ea typeface="Roboto Th" pitchFamily="2" charset="0"/>
              </a:rPr>
              <a:t>Vertical</a:t>
            </a:r>
          </a:p>
        </p:txBody>
      </p:sp>
    </p:spTree>
    <p:extLst>
      <p:ext uri="{BB962C8B-B14F-4D97-AF65-F5344CB8AC3E}">
        <p14:creationId xmlns:p14="http://schemas.microsoft.com/office/powerpoint/2010/main" val="95273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58F34-2DCA-5FC4-D572-8E22DBB9C913}"/>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421215-9D76-B77F-B584-8E8C6BD9FBFC}"/>
              </a:ext>
            </a:extLst>
          </p:cNvPr>
          <p:cNvSpPr>
            <a:spLocks noGrp="1"/>
          </p:cNvSpPr>
          <p:nvPr>
            <p:ph type="sldNum" sz="quarter" idx="12"/>
          </p:nvPr>
        </p:nvSpPr>
        <p:spPr>
          <a:xfrm>
            <a:off x="5785548" y="7340253"/>
            <a:ext cx="1027310" cy="247931"/>
          </a:xfrm>
          <a:prstGeom prst="rect">
            <a:avLst/>
          </a:prstGeom>
        </p:spPr>
        <p:txBody>
          <a:bodyPr/>
          <a:lstStyle/>
          <a:p>
            <a:fld id="{67DDEA5E-EAF7-8246-8A62-7FF7613ECEAE}" type="slidenum">
              <a:rPr lang="en-US" smtClean="0"/>
              <a:pPr/>
              <a:t>29</a:t>
            </a:fld>
            <a:endParaRPr lang="en-US"/>
          </a:p>
        </p:txBody>
      </p:sp>
      <p:sp>
        <p:nvSpPr>
          <p:cNvPr id="13" name="CuadroTexto 12">
            <a:extLst>
              <a:ext uri="{FF2B5EF4-FFF2-40B4-BE49-F238E27FC236}">
                <a16:creationId xmlns:a16="http://schemas.microsoft.com/office/drawing/2014/main" id="{3A6BCCBC-D471-8AF4-101F-32BBE7BCC427}"/>
              </a:ext>
            </a:extLst>
          </p:cNvPr>
          <p:cNvSpPr txBox="1"/>
          <p:nvPr/>
        </p:nvSpPr>
        <p:spPr bwMode="auto">
          <a:xfrm>
            <a:off x="1" y="1002570"/>
            <a:ext cx="12801599" cy="794023"/>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r>
              <a:rPr lang="es-ES_tradnl" sz="4400" cap="all" dirty="0">
                <a:solidFill>
                  <a:prstClr val="black"/>
                </a:solidFill>
                <a:latin typeface="Lato Light" panose="020F0302020204030203" pitchFamily="34" charset="0"/>
              </a:rPr>
              <a:t>DEMANDA</a:t>
            </a:r>
            <a:endParaRPr lang="es-ES_tradnl" sz="4400" cap="all" dirty="0">
              <a:solidFill>
                <a:srgbClr val="FF0000"/>
              </a:solidFill>
              <a:latin typeface="Lato Light" panose="020F0302020204030203" pitchFamily="34" charset="0"/>
            </a:endParaRPr>
          </a:p>
        </p:txBody>
      </p:sp>
      <p:sp>
        <p:nvSpPr>
          <p:cNvPr id="14" name="CuadroTexto 13">
            <a:extLst>
              <a:ext uri="{FF2B5EF4-FFF2-40B4-BE49-F238E27FC236}">
                <a16:creationId xmlns:a16="http://schemas.microsoft.com/office/drawing/2014/main" id="{98E9DD3B-638A-BE8A-C9D1-1A35FD735F6D}"/>
              </a:ext>
            </a:extLst>
          </p:cNvPr>
          <p:cNvSpPr txBox="1"/>
          <p:nvPr/>
        </p:nvSpPr>
        <p:spPr bwMode="auto">
          <a:xfrm>
            <a:off x="0" y="1615885"/>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Ventas anuales de viviendas Mazatlán</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53A493E5-3F19-E210-71E6-F2678596C32A}"/>
              </a:ext>
            </a:extLst>
          </p:cNvPr>
          <p:cNvSpPr txBox="1"/>
          <p:nvPr/>
        </p:nvSpPr>
        <p:spPr>
          <a:xfrm>
            <a:off x="1200494" y="7316238"/>
            <a:ext cx="10596260" cy="264686"/>
          </a:xfrm>
          <a:prstGeom prst="rect">
            <a:avLst/>
          </a:prstGeom>
          <a:solidFill>
            <a:schemeClr val="bg1"/>
          </a:solid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6" name="Gráfico 5">
            <a:extLst>
              <a:ext uri="{FF2B5EF4-FFF2-40B4-BE49-F238E27FC236}">
                <a16:creationId xmlns:a16="http://schemas.microsoft.com/office/drawing/2014/main" id="{349091D1-CF93-84FF-6EA2-2435F111EC1E}"/>
              </a:ext>
            </a:extLst>
          </p:cNvPr>
          <p:cNvGraphicFramePr>
            <a:graphicFrameLocks/>
          </p:cNvGraphicFramePr>
          <p:nvPr>
            <p:extLst>
              <p:ext uri="{D42A27DB-BD31-4B8C-83A1-F6EECF244321}">
                <p14:modId xmlns:p14="http://schemas.microsoft.com/office/powerpoint/2010/main" val="2484325540"/>
              </p:ext>
            </p:extLst>
          </p:nvPr>
        </p:nvGraphicFramePr>
        <p:xfrm>
          <a:off x="739910" y="2159267"/>
          <a:ext cx="11201810" cy="5122483"/>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85EACF2E-ED16-1114-C881-0CDEA7BEBDC1}"/>
              </a:ext>
            </a:extLst>
          </p:cNvPr>
          <p:cNvSpPr txBox="1"/>
          <p:nvPr/>
        </p:nvSpPr>
        <p:spPr bwMode="auto">
          <a:xfrm>
            <a:off x="11450774" y="4117181"/>
            <a:ext cx="70711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60000"/>
                    <a:lumOff val="40000"/>
                  </a:schemeClr>
                </a:solidFill>
                <a:latin typeface="Lato" panose="020F0502020204030203" pitchFamily="34" charset="77"/>
                <a:ea typeface="Roboto Th" pitchFamily="2" charset="0"/>
              </a:rPr>
              <a:t>Total</a:t>
            </a:r>
          </a:p>
        </p:txBody>
      </p:sp>
      <p:sp>
        <p:nvSpPr>
          <p:cNvPr id="5" name="CuadroTexto 4">
            <a:extLst>
              <a:ext uri="{FF2B5EF4-FFF2-40B4-BE49-F238E27FC236}">
                <a16:creationId xmlns:a16="http://schemas.microsoft.com/office/drawing/2014/main" id="{54E58D0D-6B53-CA6E-3408-ADAF0F1BB1FF}"/>
              </a:ext>
            </a:extLst>
          </p:cNvPr>
          <p:cNvSpPr txBox="1"/>
          <p:nvPr/>
        </p:nvSpPr>
        <p:spPr bwMode="auto">
          <a:xfrm>
            <a:off x="11454081" y="6295543"/>
            <a:ext cx="1231364"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E1EBCD"/>
                </a:solidFill>
                <a:latin typeface="Lato" panose="020F0502020204030203" pitchFamily="34" charset="77"/>
                <a:ea typeface="Roboto Th" pitchFamily="2" charset="0"/>
              </a:rPr>
              <a:t>Horizontal</a:t>
            </a:r>
          </a:p>
        </p:txBody>
      </p:sp>
      <p:sp>
        <p:nvSpPr>
          <p:cNvPr id="8" name="CuadroTexto 7">
            <a:extLst>
              <a:ext uri="{FF2B5EF4-FFF2-40B4-BE49-F238E27FC236}">
                <a16:creationId xmlns:a16="http://schemas.microsoft.com/office/drawing/2014/main" id="{0E66D2A0-2C72-D503-DB28-5023BF7E3E90}"/>
              </a:ext>
            </a:extLst>
          </p:cNvPr>
          <p:cNvSpPr txBox="1"/>
          <p:nvPr/>
        </p:nvSpPr>
        <p:spPr bwMode="auto">
          <a:xfrm>
            <a:off x="11450774" y="4560640"/>
            <a:ext cx="968663"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F2D1"/>
                </a:solidFill>
                <a:latin typeface="Lato" panose="020F0502020204030203" pitchFamily="34" charset="77"/>
                <a:ea typeface="Roboto Th" pitchFamily="2" charset="0"/>
              </a:rPr>
              <a:t>Vertical</a:t>
            </a:r>
          </a:p>
        </p:txBody>
      </p:sp>
      <p:sp>
        <p:nvSpPr>
          <p:cNvPr id="11" name="CuadroTexto 10">
            <a:extLst>
              <a:ext uri="{FF2B5EF4-FFF2-40B4-BE49-F238E27FC236}">
                <a16:creationId xmlns:a16="http://schemas.microsoft.com/office/drawing/2014/main" id="{F3CA4990-CE07-022B-AC10-6F0847A78E7F}"/>
              </a:ext>
            </a:extLst>
          </p:cNvPr>
          <p:cNvSpPr txBox="1"/>
          <p:nvPr/>
        </p:nvSpPr>
        <p:spPr bwMode="auto">
          <a:xfrm>
            <a:off x="11376123" y="5412562"/>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50000"/>
                  </a:schemeClr>
                </a:solidFill>
                <a:latin typeface="Lato" panose="020F0502020204030203" pitchFamily="34" charset="77"/>
                <a:ea typeface="Roboto Th" pitchFamily="2" charset="0"/>
              </a:rPr>
              <a:t>% </a:t>
            </a:r>
            <a:r>
              <a:rPr lang="es-ES_tradnl" sz="1000" b="1" dirty="0" err="1">
                <a:solidFill>
                  <a:schemeClr val="bg1">
                    <a:lumMod val="50000"/>
                  </a:schemeClr>
                </a:solidFill>
                <a:latin typeface="Lato" panose="020F0502020204030203" pitchFamily="34" charset="77"/>
                <a:ea typeface="Roboto Th" pitchFamily="2" charset="0"/>
              </a:rPr>
              <a:t>Part</a:t>
            </a:r>
            <a:r>
              <a:rPr lang="es-ES_tradnl" sz="1000" b="1" dirty="0">
                <a:solidFill>
                  <a:schemeClr val="bg1">
                    <a:lumMod val="50000"/>
                  </a:schemeClr>
                </a:solidFill>
                <a:latin typeface="Lato" panose="020F0502020204030203" pitchFamily="34" charset="77"/>
                <a:ea typeface="Roboto Th" pitchFamily="2" charset="0"/>
              </a:rPr>
              <a:t>. Mercado ver</a:t>
            </a:r>
          </a:p>
        </p:txBody>
      </p:sp>
      <p:sp>
        <p:nvSpPr>
          <p:cNvPr id="12" name="CuadroTexto 11">
            <a:extLst>
              <a:ext uri="{FF2B5EF4-FFF2-40B4-BE49-F238E27FC236}">
                <a16:creationId xmlns:a16="http://schemas.microsoft.com/office/drawing/2014/main" id="{C0387148-5B79-CDBF-6E87-652A1DFC6136}"/>
              </a:ext>
            </a:extLst>
          </p:cNvPr>
          <p:cNvSpPr txBox="1"/>
          <p:nvPr/>
        </p:nvSpPr>
        <p:spPr bwMode="auto">
          <a:xfrm>
            <a:off x="11372447" y="6600593"/>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85000"/>
                  </a:schemeClr>
                </a:solidFill>
                <a:latin typeface="Lato" panose="020F0502020204030203" pitchFamily="34" charset="77"/>
                <a:ea typeface="Roboto Th" pitchFamily="2" charset="0"/>
              </a:rPr>
              <a:t>% </a:t>
            </a:r>
            <a:r>
              <a:rPr lang="es-ES_tradnl" sz="1000" b="1" dirty="0" err="1">
                <a:solidFill>
                  <a:schemeClr val="bg1">
                    <a:lumMod val="85000"/>
                  </a:schemeClr>
                </a:solidFill>
                <a:latin typeface="Lato" panose="020F0502020204030203" pitchFamily="34" charset="77"/>
                <a:ea typeface="Roboto Th" pitchFamily="2" charset="0"/>
              </a:rPr>
              <a:t>Part</a:t>
            </a:r>
            <a:r>
              <a:rPr lang="es-ES_tradnl" sz="1000" b="1" dirty="0">
                <a:solidFill>
                  <a:schemeClr val="bg1">
                    <a:lumMod val="85000"/>
                  </a:schemeClr>
                </a:solidFill>
                <a:latin typeface="Lato" panose="020F0502020204030203" pitchFamily="34" charset="77"/>
                <a:ea typeface="Roboto Th" pitchFamily="2" charset="0"/>
              </a:rPr>
              <a:t>. Mercado </a:t>
            </a:r>
            <a:r>
              <a:rPr lang="es-ES_tradnl" sz="1000" b="1" dirty="0" err="1">
                <a:solidFill>
                  <a:schemeClr val="bg1">
                    <a:lumMod val="85000"/>
                  </a:schemeClr>
                </a:solidFill>
                <a:latin typeface="Lato" panose="020F0502020204030203" pitchFamily="34" charset="77"/>
                <a:ea typeface="Roboto Th" pitchFamily="2" charset="0"/>
              </a:rPr>
              <a:t>hor</a:t>
            </a:r>
            <a:r>
              <a:rPr lang="es-ES_tradnl" sz="1000" b="1" dirty="0">
                <a:solidFill>
                  <a:schemeClr val="bg1">
                    <a:lumMod val="85000"/>
                  </a:schemeClr>
                </a:solidFill>
                <a:latin typeface="Lato" panose="020F0502020204030203" pitchFamily="34" charset="77"/>
                <a:ea typeface="Roboto Th" pitchFamily="2" charset="0"/>
              </a:rPr>
              <a:t>.</a:t>
            </a:r>
          </a:p>
        </p:txBody>
      </p:sp>
      <p:graphicFrame>
        <p:nvGraphicFramePr>
          <p:cNvPr id="15" name="Gráfico 14">
            <a:extLst>
              <a:ext uri="{FF2B5EF4-FFF2-40B4-BE49-F238E27FC236}">
                <a16:creationId xmlns:a16="http://schemas.microsoft.com/office/drawing/2014/main" id="{C3DF5ED6-0BE6-D46C-3F8A-B29F2B818721}"/>
              </a:ext>
            </a:extLst>
          </p:cNvPr>
          <p:cNvGraphicFramePr>
            <a:graphicFrameLocks/>
          </p:cNvGraphicFramePr>
          <p:nvPr>
            <p:extLst>
              <p:ext uri="{D42A27DB-BD31-4B8C-83A1-F6EECF244321}">
                <p14:modId xmlns:p14="http://schemas.microsoft.com/office/powerpoint/2010/main" val="3420744138"/>
              </p:ext>
            </p:extLst>
          </p:nvPr>
        </p:nvGraphicFramePr>
        <p:xfrm>
          <a:off x="1050580" y="5229656"/>
          <a:ext cx="10891140" cy="1978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30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5AC0-A936-9CAB-3F7F-07506688AD5A}"/>
            </a:ext>
          </a:extLst>
        </p:cNvPr>
        <p:cNvGrpSpPr/>
        <p:nvPr/>
      </p:nvGrpSpPr>
      <p:grpSpPr>
        <a:xfrm>
          <a:off x="0" y="0"/>
          <a:ext cx="0" cy="0"/>
          <a:chOff x="0" y="0"/>
          <a:chExt cx="0" cy="0"/>
        </a:xfrm>
      </p:grpSpPr>
      <p:sp>
        <p:nvSpPr>
          <p:cNvPr id="2" name="Slide Number Placeholder 25">
            <a:extLst>
              <a:ext uri="{FF2B5EF4-FFF2-40B4-BE49-F238E27FC236}">
                <a16:creationId xmlns:a16="http://schemas.microsoft.com/office/drawing/2014/main" id="{28B01297-D333-8081-9B31-98B9285EC213}"/>
              </a:ext>
            </a:extLst>
          </p:cNvPr>
          <p:cNvSpPr>
            <a:spLocks noGrp="1"/>
          </p:cNvSpPr>
          <p:nvPr>
            <p:ph type="sldNum" sz="quarter" idx="12"/>
          </p:nvPr>
        </p:nvSpPr>
        <p:spPr>
          <a:xfrm>
            <a:off x="6226701" y="7129568"/>
            <a:ext cx="1027310" cy="229701"/>
          </a:xfrm>
          <a:prstGeom prst="rect">
            <a:avLst/>
          </a:prstGeom>
        </p:spPr>
        <p:txBody>
          <a:bodyPr/>
          <a:lstStyle/>
          <a:p>
            <a:fld id="{67DDEA5E-EAF7-8246-8A62-7FF7613ECEAE}" type="slidenum">
              <a:rPr lang="en-US" smtClean="0"/>
              <a:pPr/>
              <a:t>3</a:t>
            </a:fld>
            <a:endParaRPr lang="en-US"/>
          </a:p>
        </p:txBody>
      </p:sp>
      <p:sp>
        <p:nvSpPr>
          <p:cNvPr id="7" name="CuadroTexto 6">
            <a:extLst>
              <a:ext uri="{FF2B5EF4-FFF2-40B4-BE49-F238E27FC236}">
                <a16:creationId xmlns:a16="http://schemas.microsoft.com/office/drawing/2014/main" id="{2364061D-D681-764E-1419-97B643119FEA}"/>
              </a:ext>
            </a:extLst>
          </p:cNvPr>
          <p:cNvSpPr txBox="1"/>
          <p:nvPr/>
        </p:nvSpPr>
        <p:spPr>
          <a:xfrm>
            <a:off x="1559859" y="7043884"/>
            <a:ext cx="9879114" cy="480131"/>
          </a:xfrm>
          <a:prstGeom prst="rect">
            <a:avLst/>
          </a:prstGeom>
          <a:solidFill>
            <a:schemeClr val="bg1"/>
          </a:solidFill>
          <a:ln>
            <a:solidFill>
              <a:schemeClr val="bg1">
                <a:lumMod val="85000"/>
              </a:schemeClr>
            </a:solidFill>
          </a:ln>
        </p:spPr>
        <p:txBody>
          <a:bodyPr wrap="square" rtlCol="0">
            <a:spAutoFit/>
          </a:bodyPr>
          <a:lstStyle/>
          <a:p>
            <a:pPr defTabSz="504553">
              <a:defRPr/>
            </a:pPr>
            <a:r>
              <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rPr>
              <a:t>Fuente: Elaborado con datos de INEGI; </a:t>
            </a:r>
            <a:r>
              <a:rPr lang="es-ES" sz="1260" i="1" dirty="0">
                <a:solidFill>
                  <a:schemeClr val="bg1">
                    <a:lumMod val="50000"/>
                  </a:schemeClr>
                </a:solidFill>
                <a:latin typeface="Playfair Display" pitchFamily="2" charset="77"/>
                <a:ea typeface="Roboto Th" panose="02000000000000000000" pitchFamily="2" charset="0"/>
              </a:rPr>
              <a:t>Nota: Las proyecciones para los años 2025, 2030 y 2035 fueron elaboradas por Ideas Frescas con base en datos históricos y tendencias poblacionales.</a:t>
            </a:r>
            <a:endParaRPr lang="es-MX"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endParaRPr>
          </a:p>
        </p:txBody>
      </p:sp>
      <p:sp>
        <p:nvSpPr>
          <p:cNvPr id="3" name="CuadroTexto 2">
            <a:extLst>
              <a:ext uri="{FF2B5EF4-FFF2-40B4-BE49-F238E27FC236}">
                <a16:creationId xmlns:a16="http://schemas.microsoft.com/office/drawing/2014/main" id="{6675F920-2658-45ED-5381-9BACA3887289}"/>
              </a:ext>
            </a:extLst>
          </p:cNvPr>
          <p:cNvSpPr txBox="1"/>
          <p:nvPr/>
        </p:nvSpPr>
        <p:spPr bwMode="auto">
          <a:xfrm>
            <a:off x="915848" y="975017"/>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0"/>
              </a:rPr>
              <a:t>POBLACIÓN</a:t>
            </a:r>
            <a:endParaRPr lang="es-ES_tradnl" sz="4077" baseline="30000" dirty="0">
              <a:solidFill>
                <a:srgbClr val="FF0000"/>
              </a:solidFill>
              <a:latin typeface="Lato Light" panose="020F0302020204030203" pitchFamily="34" charset="0"/>
            </a:endParaRPr>
          </a:p>
        </p:txBody>
      </p:sp>
      <p:sp>
        <p:nvSpPr>
          <p:cNvPr id="4" name="CuadroTexto 3">
            <a:extLst>
              <a:ext uri="{FF2B5EF4-FFF2-40B4-BE49-F238E27FC236}">
                <a16:creationId xmlns:a16="http://schemas.microsoft.com/office/drawing/2014/main" id="{0FDA7DFF-9CDB-014F-36C2-69038968A126}"/>
              </a:ext>
            </a:extLst>
          </p:cNvPr>
          <p:cNvSpPr txBox="1"/>
          <p:nvPr/>
        </p:nvSpPr>
        <p:spPr bwMode="auto">
          <a:xfrm>
            <a:off x="0" y="1561260"/>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Casco urbano Mazatlán</a:t>
            </a:r>
          </a:p>
        </p:txBody>
      </p:sp>
      <p:graphicFrame>
        <p:nvGraphicFramePr>
          <p:cNvPr id="5" name="Gráfico 4">
            <a:extLst>
              <a:ext uri="{FF2B5EF4-FFF2-40B4-BE49-F238E27FC236}">
                <a16:creationId xmlns:a16="http://schemas.microsoft.com/office/drawing/2014/main" id="{82C538E0-82F1-F20E-13C4-664388048291}"/>
              </a:ext>
            </a:extLst>
          </p:cNvPr>
          <p:cNvGraphicFramePr>
            <a:graphicFrameLocks/>
          </p:cNvGraphicFramePr>
          <p:nvPr>
            <p:extLst>
              <p:ext uri="{D42A27DB-BD31-4B8C-83A1-F6EECF244321}">
                <p14:modId xmlns:p14="http://schemas.microsoft.com/office/powerpoint/2010/main" val="2262450170"/>
              </p:ext>
            </p:extLst>
          </p:nvPr>
        </p:nvGraphicFramePr>
        <p:xfrm>
          <a:off x="977051" y="2375210"/>
          <a:ext cx="10847496" cy="4754357"/>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41D4D076-43C1-8F02-EC86-D0EB43A251D3}"/>
              </a:ext>
            </a:extLst>
          </p:cNvPr>
          <p:cNvSpPr txBox="1"/>
          <p:nvPr/>
        </p:nvSpPr>
        <p:spPr bwMode="auto">
          <a:xfrm>
            <a:off x="11026881" y="4373665"/>
            <a:ext cx="1062798" cy="37872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00" i="1" dirty="0">
                <a:solidFill>
                  <a:schemeClr val="bg1">
                    <a:lumMod val="65000"/>
                  </a:schemeClr>
                </a:solidFill>
                <a:latin typeface="Playfair Display" panose="00000500000000000000" pitchFamily="2" charset="0"/>
              </a:rPr>
              <a:t>Variación</a:t>
            </a:r>
            <a:endParaRPr lang="es-ES_tradnl" sz="160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3815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3C35-D629-20B0-2CBA-E205DFBF8BF8}"/>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588BEBAB-A5F0-E199-3462-5E6AAAA0C4BF}"/>
              </a:ext>
            </a:extLst>
          </p:cNvPr>
          <p:cNvGraphicFramePr>
            <a:graphicFrameLocks/>
          </p:cNvGraphicFramePr>
          <p:nvPr>
            <p:extLst>
              <p:ext uri="{D42A27DB-BD31-4B8C-83A1-F6EECF244321}">
                <p14:modId xmlns:p14="http://schemas.microsoft.com/office/powerpoint/2010/main" val="2851897376"/>
              </p:ext>
            </p:extLst>
          </p:nvPr>
        </p:nvGraphicFramePr>
        <p:xfrm>
          <a:off x="1064500" y="2069630"/>
          <a:ext cx="10304434" cy="2524077"/>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CE9EFDE6-ACAC-C0B7-8474-956171126D2E}"/>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30</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5A445E20-5A21-D8CC-11AC-036A2A82D87C}"/>
              </a:ext>
            </a:extLst>
          </p:cNvPr>
          <p:cNvSpPr txBox="1"/>
          <p:nvPr/>
        </p:nvSpPr>
        <p:spPr>
          <a:xfrm>
            <a:off x="1315729" y="7193254"/>
            <a:ext cx="10053205" cy="651397"/>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a:t>
            </a:r>
            <a:r>
              <a:rPr lang="es-ES" sz="1168" dirty="0">
                <a:ea typeface="Roboto Th" panose="02000000000000000000" pitchFamily="2" charset="0"/>
              </a:rPr>
              <a:t> elaboración propia con base en levantamiento de información propio y en estudios realizados por SOFTECT. ‘Viviendas Existentes’: Es el total de las viviendas existentes. “Oferta” Es el total de la oferta de viviendas considerando vertical y horizontal. </a:t>
            </a:r>
            <a:r>
              <a:rPr lang="es-ES" sz="1297" dirty="0">
                <a:ea typeface="Roboto Th" panose="02000000000000000000" pitchFamily="2" charset="0"/>
              </a:rPr>
              <a:t>“Ventas” Es el total de las ventas de viviendas considerando vertical y horizontal. </a:t>
            </a:r>
            <a:endParaRPr lang="es-ES_tradnl" sz="1201" dirty="0"/>
          </a:p>
        </p:txBody>
      </p:sp>
      <p:sp>
        <p:nvSpPr>
          <p:cNvPr id="6" name="CuadroTexto 5">
            <a:extLst>
              <a:ext uri="{FF2B5EF4-FFF2-40B4-BE49-F238E27FC236}">
                <a16:creationId xmlns:a16="http://schemas.microsoft.com/office/drawing/2014/main" id="{F38DBCAC-CC28-FD02-9F5C-78CD8F9BA29F}"/>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80" dirty="0">
                <a:solidFill>
                  <a:prstClr val="black"/>
                </a:solidFill>
                <a:latin typeface="Lato Light" panose="020F0302020204030203" pitchFamily="34" charset="0"/>
              </a:rPr>
              <a:t>VIVIENDAS TOTALES</a:t>
            </a:r>
          </a:p>
        </p:txBody>
      </p:sp>
      <p:sp>
        <p:nvSpPr>
          <p:cNvPr id="7" name="CuadroTexto 6">
            <a:extLst>
              <a:ext uri="{FF2B5EF4-FFF2-40B4-BE49-F238E27FC236}">
                <a16:creationId xmlns:a16="http://schemas.microsoft.com/office/drawing/2014/main" id="{63929DAD-45AA-F19D-9828-ED467E788DA7}"/>
              </a:ext>
            </a:extLst>
          </p:cNvPr>
          <p:cNvSpPr txBox="1"/>
          <p:nvPr/>
        </p:nvSpPr>
        <p:spPr bwMode="auto">
          <a:xfrm>
            <a:off x="174140" y="1544383"/>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Es la suma de viviendas existentes más la oferta, y las ventas</a:t>
            </a:r>
            <a:endParaRPr lang="es-MX" sz="2335" i="1" dirty="0">
              <a:solidFill>
                <a:srgbClr val="FF0000"/>
              </a:solidFill>
              <a:latin typeface="Playfair Display" panose="00000500000000000000" pitchFamily="2" charset="0"/>
              <a:ea typeface="Roboto Th" pitchFamily="2" charset="0"/>
            </a:endParaRPr>
          </a:p>
        </p:txBody>
      </p:sp>
      <p:graphicFrame>
        <p:nvGraphicFramePr>
          <p:cNvPr id="15" name="Gráfico 14">
            <a:extLst>
              <a:ext uri="{FF2B5EF4-FFF2-40B4-BE49-F238E27FC236}">
                <a16:creationId xmlns:a16="http://schemas.microsoft.com/office/drawing/2014/main" id="{6EDB4473-6C28-5710-66E8-DA39EE20E834}"/>
              </a:ext>
            </a:extLst>
          </p:cNvPr>
          <p:cNvGraphicFramePr>
            <a:graphicFrameLocks/>
          </p:cNvGraphicFramePr>
          <p:nvPr>
            <p:extLst>
              <p:ext uri="{D42A27DB-BD31-4B8C-83A1-F6EECF244321}">
                <p14:modId xmlns:p14="http://schemas.microsoft.com/office/powerpoint/2010/main" val="2117476818"/>
              </p:ext>
            </p:extLst>
          </p:nvPr>
        </p:nvGraphicFramePr>
        <p:xfrm>
          <a:off x="852918" y="2532977"/>
          <a:ext cx="10677686" cy="4788782"/>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413C653D-D8E2-EFED-A539-2F40529926C7}"/>
              </a:ext>
            </a:extLst>
          </p:cNvPr>
          <p:cNvSpPr txBox="1"/>
          <p:nvPr/>
        </p:nvSpPr>
        <p:spPr bwMode="auto">
          <a:xfrm>
            <a:off x="11240948" y="3110527"/>
            <a:ext cx="843017" cy="310711"/>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600" b="1" dirty="0">
                <a:solidFill>
                  <a:schemeClr val="tx2">
                    <a:lumMod val="40000"/>
                    <a:lumOff val="60000"/>
                  </a:schemeClr>
                </a:solidFill>
                <a:latin typeface="Lato" panose="020F0502020204030203" pitchFamily="34" charset="77"/>
                <a:ea typeface="Roboto Th" pitchFamily="2" charset="0"/>
              </a:rPr>
              <a:t>Oferta</a:t>
            </a:r>
          </a:p>
        </p:txBody>
      </p:sp>
      <p:sp>
        <p:nvSpPr>
          <p:cNvPr id="10" name="CuadroTexto 9">
            <a:extLst>
              <a:ext uri="{FF2B5EF4-FFF2-40B4-BE49-F238E27FC236}">
                <a16:creationId xmlns:a16="http://schemas.microsoft.com/office/drawing/2014/main" id="{B90C65E3-FD64-0EFD-140F-784208F55250}"/>
              </a:ext>
            </a:extLst>
          </p:cNvPr>
          <p:cNvSpPr txBox="1"/>
          <p:nvPr/>
        </p:nvSpPr>
        <p:spPr bwMode="auto">
          <a:xfrm>
            <a:off x="11240948" y="3450482"/>
            <a:ext cx="1367535" cy="50768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600" b="1" dirty="0">
                <a:solidFill>
                  <a:srgbClr val="FFC000"/>
                </a:solidFill>
                <a:latin typeface="Lato" panose="020F0502020204030203" pitchFamily="34" charset="77"/>
                <a:ea typeface="Roboto Th" pitchFamily="2" charset="0"/>
              </a:rPr>
              <a:t>Viviendas existentes</a:t>
            </a:r>
          </a:p>
        </p:txBody>
      </p:sp>
      <p:sp>
        <p:nvSpPr>
          <p:cNvPr id="11" name="CuadroTexto 10">
            <a:extLst>
              <a:ext uri="{FF2B5EF4-FFF2-40B4-BE49-F238E27FC236}">
                <a16:creationId xmlns:a16="http://schemas.microsoft.com/office/drawing/2014/main" id="{45D4431F-78DE-F4DE-72F1-28A4CB226047}"/>
              </a:ext>
            </a:extLst>
          </p:cNvPr>
          <p:cNvSpPr txBox="1"/>
          <p:nvPr/>
        </p:nvSpPr>
        <p:spPr bwMode="auto">
          <a:xfrm>
            <a:off x="11240948" y="2720905"/>
            <a:ext cx="864048" cy="310711"/>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600" b="1" dirty="0">
                <a:solidFill>
                  <a:schemeClr val="accent6"/>
                </a:solidFill>
                <a:latin typeface="Lato" panose="020F0502020204030203" pitchFamily="34" charset="77"/>
                <a:ea typeface="Roboto Th" pitchFamily="2" charset="0"/>
              </a:rPr>
              <a:t>Ventas</a:t>
            </a:r>
          </a:p>
        </p:txBody>
      </p:sp>
    </p:spTree>
    <p:extLst>
      <p:ext uri="{BB962C8B-B14F-4D97-AF65-F5344CB8AC3E}">
        <p14:creationId xmlns:p14="http://schemas.microsoft.com/office/powerpoint/2010/main" val="321665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871A-42F6-F60F-7F3B-0F6A6EF63367}"/>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E62F2DA6-A278-FAA3-33E5-A7D87ECF323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31</a:t>
            </a:fld>
            <a:endParaRPr lang="en-US" sz="1431" dirty="0">
              <a:solidFill>
                <a:schemeClr val="bg1">
                  <a:lumMod val="65000"/>
                </a:schemeClr>
              </a:solidFill>
              <a:ea typeface="Roboto Lt" panose="02000000000000000000" pitchFamily="2" charset="0"/>
            </a:endParaRPr>
          </a:p>
        </p:txBody>
      </p:sp>
      <p:sp>
        <p:nvSpPr>
          <p:cNvPr id="4" name="CuadroTexto 3">
            <a:extLst>
              <a:ext uri="{FF2B5EF4-FFF2-40B4-BE49-F238E27FC236}">
                <a16:creationId xmlns:a16="http://schemas.microsoft.com/office/drawing/2014/main" id="{D25FC054-06FF-90B6-147B-5D6050431270}"/>
              </a:ext>
            </a:extLst>
          </p:cNvPr>
          <p:cNvSpPr txBox="1"/>
          <p:nvPr/>
        </p:nvSpPr>
        <p:spPr bwMode="auto">
          <a:xfrm>
            <a:off x="174138" y="146333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Es la suma de viviendas existentes más la oferta, y las ventas</a:t>
            </a:r>
            <a:endParaRPr lang="es-MX" sz="2335" i="1" dirty="0">
              <a:solidFill>
                <a:srgbClr val="FF0000"/>
              </a:solidFill>
              <a:latin typeface="Playfair Display" panose="00000500000000000000" pitchFamily="2" charset="0"/>
              <a:ea typeface="Roboto Th" pitchFamily="2" charset="0"/>
            </a:endParaRPr>
          </a:p>
        </p:txBody>
      </p:sp>
      <p:sp>
        <p:nvSpPr>
          <p:cNvPr id="7" name="CuadroTexto 6">
            <a:extLst>
              <a:ext uri="{FF2B5EF4-FFF2-40B4-BE49-F238E27FC236}">
                <a16:creationId xmlns:a16="http://schemas.microsoft.com/office/drawing/2014/main" id="{6D6B3155-1774-0FA2-DBE8-363CE3CE8FA1}"/>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TOTALES</a:t>
            </a:r>
          </a:p>
        </p:txBody>
      </p:sp>
      <p:sp>
        <p:nvSpPr>
          <p:cNvPr id="11" name="CuadroTexto 10">
            <a:extLst>
              <a:ext uri="{FF2B5EF4-FFF2-40B4-BE49-F238E27FC236}">
                <a16:creationId xmlns:a16="http://schemas.microsoft.com/office/drawing/2014/main" id="{14FC0A92-DBB5-7C2B-A08C-0FB7475215FE}"/>
              </a:ext>
            </a:extLst>
          </p:cNvPr>
          <p:cNvSpPr txBox="1"/>
          <p:nvPr/>
        </p:nvSpPr>
        <p:spPr bwMode="auto">
          <a:xfrm>
            <a:off x="11556164" y="6070980"/>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graphicFrame>
        <p:nvGraphicFramePr>
          <p:cNvPr id="2" name="Gráfico 1">
            <a:extLst>
              <a:ext uri="{FF2B5EF4-FFF2-40B4-BE49-F238E27FC236}">
                <a16:creationId xmlns:a16="http://schemas.microsoft.com/office/drawing/2014/main" id="{D3CE5CAA-94B6-A33C-0752-0951496E8702}"/>
              </a:ext>
            </a:extLst>
          </p:cNvPr>
          <p:cNvGraphicFramePr>
            <a:graphicFrameLocks/>
          </p:cNvGraphicFramePr>
          <p:nvPr>
            <p:extLst>
              <p:ext uri="{D42A27DB-BD31-4B8C-83A1-F6EECF244321}">
                <p14:modId xmlns:p14="http://schemas.microsoft.com/office/powerpoint/2010/main" val="4025640560"/>
              </p:ext>
            </p:extLst>
          </p:nvPr>
        </p:nvGraphicFramePr>
        <p:xfrm>
          <a:off x="254549" y="2179858"/>
          <a:ext cx="11833014" cy="493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C5818281-95D8-679F-76D2-420F0B76F0F9}"/>
              </a:ext>
            </a:extLst>
          </p:cNvPr>
          <p:cNvGraphicFramePr>
            <a:graphicFrameLocks/>
          </p:cNvGraphicFramePr>
          <p:nvPr>
            <p:extLst>
              <p:ext uri="{D42A27DB-BD31-4B8C-83A1-F6EECF244321}">
                <p14:modId xmlns:p14="http://schemas.microsoft.com/office/powerpoint/2010/main" val="3414716776"/>
              </p:ext>
            </p:extLst>
          </p:nvPr>
        </p:nvGraphicFramePr>
        <p:xfrm>
          <a:off x="1978764" y="4699380"/>
          <a:ext cx="1010879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694372C1-BC39-1451-104B-86FEEE3F6778}"/>
              </a:ext>
            </a:extLst>
          </p:cNvPr>
          <p:cNvSpPr txBox="1"/>
          <p:nvPr/>
        </p:nvSpPr>
        <p:spPr>
          <a:xfrm>
            <a:off x="922179" y="7193253"/>
            <a:ext cx="10990079" cy="47267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 ‘Viviendas Existentes’: Es el total de las viviendas existentes. “Oferta” Es el total de la oferta de viviendas considerando vertical y horizontal. </a:t>
            </a:r>
            <a:r>
              <a:rPr lang="es-ES" sz="1297" dirty="0">
                <a:ea typeface="Roboto Th" panose="02000000000000000000" pitchFamily="2" charset="0"/>
              </a:rPr>
              <a:t>“Ventas” Es el total de las ventas de viviendas considerando vertical y horizontal. </a:t>
            </a:r>
            <a:endParaRPr lang="es-ES_tradnl" sz="1201" dirty="0"/>
          </a:p>
        </p:txBody>
      </p:sp>
    </p:spTree>
    <p:extLst>
      <p:ext uri="{BB962C8B-B14F-4D97-AF65-F5344CB8AC3E}">
        <p14:creationId xmlns:p14="http://schemas.microsoft.com/office/powerpoint/2010/main" val="248759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B9200-E40D-C021-5B9B-27E95F986311}"/>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952BA23-7DF9-EDA7-19C3-200B6DEFBECE}"/>
              </a:ext>
            </a:extLst>
          </p:cNvPr>
          <p:cNvGraphicFramePr>
            <a:graphicFrameLocks/>
          </p:cNvGraphicFramePr>
          <p:nvPr>
            <p:extLst>
              <p:ext uri="{D42A27DB-BD31-4B8C-83A1-F6EECF244321}">
                <p14:modId xmlns:p14="http://schemas.microsoft.com/office/powerpoint/2010/main" val="683881396"/>
              </p:ext>
            </p:extLst>
          </p:nvPr>
        </p:nvGraphicFramePr>
        <p:xfrm>
          <a:off x="568015" y="2182098"/>
          <a:ext cx="10942545" cy="4961884"/>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7A837C12-8ED0-3A63-396C-8DE5B50BB07C}"/>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32</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A16E768F-ECD0-2D3A-CBBD-76C6432DB8D7}"/>
              </a:ext>
            </a:extLst>
          </p:cNvPr>
          <p:cNvSpPr txBox="1"/>
          <p:nvPr/>
        </p:nvSpPr>
        <p:spPr>
          <a:xfrm>
            <a:off x="1057619" y="7092636"/>
            <a:ext cx="10303488" cy="646331"/>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168" dirty="0">
                <a:ea typeface="Roboto Th" panose="02000000000000000000" pitchFamily="2" charset="0"/>
              </a:rPr>
              <a:t>Fuente: elaboración propia con base en levantamiento de información propio y en estudios realizados por SOFTECT;</a:t>
            </a:r>
            <a:r>
              <a:rPr lang="es-AR" sz="1200" dirty="0">
                <a:ea typeface="Roboto Th" panose="02000000000000000000" pitchFamily="2" charset="0"/>
              </a:rPr>
              <a:t> </a:t>
            </a:r>
            <a:r>
              <a:rPr lang="es-ES" sz="1200" dirty="0">
                <a:ea typeface="Roboto Th" panose="02000000000000000000" pitchFamily="2" charset="0"/>
              </a:rPr>
              <a:t>‘ ‘Viviendas totales’: Es la suma de viviendas existentes más la oferta, y las ventas, ‘Necesidad de vivienda’: número de viviendas necesarias para satisface la demanda habitacional de una población.</a:t>
            </a:r>
            <a:endParaRPr lang="es-ES_tradnl" sz="1201" dirty="0"/>
          </a:p>
        </p:txBody>
      </p:sp>
      <p:sp>
        <p:nvSpPr>
          <p:cNvPr id="6" name="CuadroTexto 5">
            <a:extLst>
              <a:ext uri="{FF2B5EF4-FFF2-40B4-BE49-F238E27FC236}">
                <a16:creationId xmlns:a16="http://schemas.microsoft.com/office/drawing/2014/main" id="{A2189E3C-DD74-7A32-A5C2-3D5A7951CD3B}"/>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C2DEB1BA-22B1-D988-012A-D8453067849B}"/>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Déficit o Superávit</a:t>
            </a:r>
          </a:p>
        </p:txBody>
      </p:sp>
      <p:sp>
        <p:nvSpPr>
          <p:cNvPr id="19" name="CuadroTexto 18">
            <a:extLst>
              <a:ext uri="{FF2B5EF4-FFF2-40B4-BE49-F238E27FC236}">
                <a16:creationId xmlns:a16="http://schemas.microsoft.com/office/drawing/2014/main" id="{AABD5FC7-B921-E45D-A692-715BAD7FF25F}"/>
              </a:ext>
            </a:extLst>
          </p:cNvPr>
          <p:cNvSpPr txBox="1"/>
          <p:nvPr/>
        </p:nvSpPr>
        <p:spPr bwMode="auto">
          <a:xfrm>
            <a:off x="11110824" y="5199817"/>
            <a:ext cx="1516637"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Necesidad de vivienda</a:t>
            </a:r>
          </a:p>
        </p:txBody>
      </p:sp>
      <p:sp>
        <p:nvSpPr>
          <p:cNvPr id="4" name="CuadroTexto 3">
            <a:extLst>
              <a:ext uri="{FF2B5EF4-FFF2-40B4-BE49-F238E27FC236}">
                <a16:creationId xmlns:a16="http://schemas.microsoft.com/office/drawing/2014/main" id="{B0FA44D2-C2B0-F8A4-7DC2-EBADC9BAED01}"/>
              </a:ext>
            </a:extLst>
          </p:cNvPr>
          <p:cNvSpPr txBox="1"/>
          <p:nvPr/>
        </p:nvSpPr>
        <p:spPr bwMode="auto">
          <a:xfrm>
            <a:off x="11110824" y="4423445"/>
            <a:ext cx="1516637"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totales</a:t>
            </a:r>
          </a:p>
        </p:txBody>
      </p:sp>
    </p:spTree>
    <p:extLst>
      <p:ext uri="{BB962C8B-B14F-4D97-AF65-F5344CB8AC3E}">
        <p14:creationId xmlns:p14="http://schemas.microsoft.com/office/powerpoint/2010/main" val="371975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FF101-B358-A326-1E96-2AB7B45EBC47}"/>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3EF2044-6A32-5E85-94B1-B0868D2F0B28}"/>
              </a:ext>
            </a:extLst>
          </p:cNvPr>
          <p:cNvGraphicFramePr>
            <a:graphicFrameLocks/>
          </p:cNvGraphicFramePr>
          <p:nvPr>
            <p:extLst>
              <p:ext uri="{D42A27DB-BD31-4B8C-83A1-F6EECF244321}">
                <p14:modId xmlns:p14="http://schemas.microsoft.com/office/powerpoint/2010/main" val="2915322454"/>
              </p:ext>
            </p:extLst>
          </p:nvPr>
        </p:nvGraphicFramePr>
        <p:xfrm>
          <a:off x="0" y="1908022"/>
          <a:ext cx="10942545" cy="49618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F876117C-83DA-3598-80A3-4C5AD89D141D}"/>
              </a:ext>
            </a:extLst>
          </p:cNvPr>
          <p:cNvSpPr/>
          <p:nvPr/>
        </p:nvSpPr>
        <p:spPr>
          <a:xfrm>
            <a:off x="9725025" y="2532062"/>
            <a:ext cx="347663" cy="100488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 name="Marcador de número de diapositiva 11">
            <a:extLst>
              <a:ext uri="{FF2B5EF4-FFF2-40B4-BE49-F238E27FC236}">
                <a16:creationId xmlns:a16="http://schemas.microsoft.com/office/drawing/2014/main" id="{97F153E7-986A-D9E3-FBC5-7AC2C277206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33</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06377535-A7FE-80A1-0835-6254B4D0E129}"/>
              </a:ext>
            </a:extLst>
          </p:cNvPr>
          <p:cNvSpPr txBox="1"/>
          <p:nvPr/>
        </p:nvSpPr>
        <p:spPr>
          <a:xfrm>
            <a:off x="889339" y="6869906"/>
            <a:ext cx="10053205" cy="769441"/>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100" dirty="0">
                <a:ea typeface="Roboto Th" panose="02000000000000000000" pitchFamily="2" charset="0"/>
              </a:rPr>
              <a:t>Fuente: elaboración propia con base en levantamiento de información propio y en estudios realizados por SOFTECT;</a:t>
            </a:r>
            <a:r>
              <a:rPr lang="es-AR" sz="1100" dirty="0">
                <a:ea typeface="Roboto Th" panose="02000000000000000000" pitchFamily="2" charset="0"/>
              </a:rPr>
              <a:t> </a:t>
            </a:r>
            <a:r>
              <a:rPr lang="es-ES" sz="1100" dirty="0">
                <a:ea typeface="Roboto Th" panose="02000000000000000000" pitchFamily="2" charset="0"/>
              </a:rPr>
              <a:t>‘ ‘Viviendas totales’: Es la suma de viviendas existentes más la oferta, y las ventas, ‘Necesidad de vivienda’: número de viviendas necesarias para satisface la demanda habitacional de una población. ‘Superávit’: volumen de viviendas que supera la necesidad habitacional actual de la población en la ciudad. ‘Déficit: número de viviendas necesarias y que actualmente no existen para satisfacer la demanda habitacional de la población.</a:t>
            </a:r>
            <a:endParaRPr lang="es-ES_tradnl" sz="1200" dirty="0"/>
          </a:p>
        </p:txBody>
      </p:sp>
      <p:sp>
        <p:nvSpPr>
          <p:cNvPr id="6" name="CuadroTexto 5">
            <a:extLst>
              <a:ext uri="{FF2B5EF4-FFF2-40B4-BE49-F238E27FC236}">
                <a16:creationId xmlns:a16="http://schemas.microsoft.com/office/drawing/2014/main" id="{A7B86E2C-FF94-F432-C6B6-3FEDD669150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5B602F0B-B767-D744-BCD1-A1E8CB4DAAC8}"/>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Déficit o Superávit</a:t>
            </a:r>
          </a:p>
        </p:txBody>
      </p:sp>
      <p:sp>
        <p:nvSpPr>
          <p:cNvPr id="19" name="CuadroTexto 18">
            <a:extLst>
              <a:ext uri="{FF2B5EF4-FFF2-40B4-BE49-F238E27FC236}">
                <a16:creationId xmlns:a16="http://schemas.microsoft.com/office/drawing/2014/main" id="{96426EAD-7940-A655-2AEB-A06DA3B29E11}"/>
              </a:ext>
            </a:extLst>
          </p:cNvPr>
          <p:cNvSpPr txBox="1"/>
          <p:nvPr/>
        </p:nvSpPr>
        <p:spPr bwMode="auto">
          <a:xfrm>
            <a:off x="10913116" y="4160253"/>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Necesidad de vivienda</a:t>
            </a:r>
          </a:p>
        </p:txBody>
      </p:sp>
      <p:sp>
        <p:nvSpPr>
          <p:cNvPr id="31" name="CuadroTexto 30">
            <a:extLst>
              <a:ext uri="{FF2B5EF4-FFF2-40B4-BE49-F238E27FC236}">
                <a16:creationId xmlns:a16="http://schemas.microsoft.com/office/drawing/2014/main" id="{AD2A1F08-2734-8D95-3BA4-72F8B5C9978C}"/>
              </a:ext>
            </a:extLst>
          </p:cNvPr>
          <p:cNvSpPr txBox="1"/>
          <p:nvPr/>
        </p:nvSpPr>
        <p:spPr bwMode="auto">
          <a:xfrm>
            <a:off x="10913116" y="5531491"/>
            <a:ext cx="964845"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chemeClr val="accent2">
                    <a:lumMod val="60000"/>
                    <a:lumOff val="40000"/>
                  </a:schemeClr>
                </a:solidFill>
                <a:latin typeface="Lato" panose="020F0502020204030203" pitchFamily="34" charset="77"/>
                <a:ea typeface="Roboto Th" pitchFamily="2" charset="0"/>
              </a:rPr>
              <a:t>Déficit</a:t>
            </a:r>
          </a:p>
        </p:txBody>
      </p:sp>
      <p:sp>
        <p:nvSpPr>
          <p:cNvPr id="4" name="CuadroTexto 3">
            <a:extLst>
              <a:ext uri="{FF2B5EF4-FFF2-40B4-BE49-F238E27FC236}">
                <a16:creationId xmlns:a16="http://schemas.microsoft.com/office/drawing/2014/main" id="{338DFB87-8E2E-5A3A-67FD-8DBE010672DB}"/>
              </a:ext>
            </a:extLst>
          </p:cNvPr>
          <p:cNvSpPr txBox="1"/>
          <p:nvPr/>
        </p:nvSpPr>
        <p:spPr bwMode="auto">
          <a:xfrm>
            <a:off x="10913116" y="3383881"/>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totales</a:t>
            </a:r>
          </a:p>
        </p:txBody>
      </p:sp>
      <p:sp>
        <p:nvSpPr>
          <p:cNvPr id="9" name="Rectángulo 8">
            <a:extLst>
              <a:ext uri="{FF2B5EF4-FFF2-40B4-BE49-F238E27FC236}">
                <a16:creationId xmlns:a16="http://schemas.microsoft.com/office/drawing/2014/main" id="{40FF7780-6585-2133-1474-F949013459FC}"/>
              </a:ext>
            </a:extLst>
          </p:cNvPr>
          <p:cNvSpPr/>
          <p:nvPr/>
        </p:nvSpPr>
        <p:spPr>
          <a:xfrm>
            <a:off x="8265118" y="3304269"/>
            <a:ext cx="347663" cy="73512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AC6FFE46-4F86-9FEE-85EA-F4C8CF9F9A0C}"/>
              </a:ext>
            </a:extLst>
          </p:cNvPr>
          <p:cNvSpPr/>
          <p:nvPr/>
        </p:nvSpPr>
        <p:spPr>
          <a:xfrm>
            <a:off x="6803623" y="3984625"/>
            <a:ext cx="347663" cy="53507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953E56C9-4AA2-C82B-2DF3-ED3D6DFA87B4}"/>
              </a:ext>
            </a:extLst>
          </p:cNvPr>
          <p:cNvSpPr/>
          <p:nvPr/>
        </p:nvSpPr>
        <p:spPr>
          <a:xfrm>
            <a:off x="5691625" y="4690337"/>
            <a:ext cx="347663" cy="45719"/>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9616B87D-9152-6010-8F3D-8083B4066D03}"/>
              </a:ext>
            </a:extLst>
          </p:cNvPr>
          <p:cNvSpPr/>
          <p:nvPr/>
        </p:nvSpPr>
        <p:spPr>
          <a:xfrm>
            <a:off x="2772906" y="5088834"/>
            <a:ext cx="347663" cy="45719"/>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4C4EACA9-1750-A94A-F56A-965C18B31564}"/>
              </a:ext>
            </a:extLst>
          </p:cNvPr>
          <p:cNvSpPr/>
          <p:nvPr/>
        </p:nvSpPr>
        <p:spPr>
          <a:xfrm>
            <a:off x="4233860" y="4909269"/>
            <a:ext cx="347664" cy="45719"/>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F8D8B781-7513-3A80-5357-D2A0DBEC02F2}"/>
              </a:ext>
            </a:extLst>
          </p:cNvPr>
          <p:cNvSpPr/>
          <p:nvPr/>
        </p:nvSpPr>
        <p:spPr>
          <a:xfrm>
            <a:off x="1313472" y="5344638"/>
            <a:ext cx="347663" cy="45719"/>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B9036E7C-84ED-54D2-0EF5-4511DF61A6CB}"/>
              </a:ext>
            </a:extLst>
          </p:cNvPr>
          <p:cNvSpPr txBox="1"/>
          <p:nvPr/>
        </p:nvSpPr>
        <p:spPr bwMode="auto">
          <a:xfrm>
            <a:off x="10129610" y="2830276"/>
            <a:ext cx="1241336"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-58,766</a:t>
            </a:r>
          </a:p>
        </p:txBody>
      </p:sp>
      <p:sp>
        <p:nvSpPr>
          <p:cNvPr id="17" name="Cerrar corchete 16">
            <a:extLst>
              <a:ext uri="{FF2B5EF4-FFF2-40B4-BE49-F238E27FC236}">
                <a16:creationId xmlns:a16="http://schemas.microsoft.com/office/drawing/2014/main" id="{03F475A9-D22C-0B84-E816-92E97477D159}"/>
              </a:ext>
            </a:extLst>
          </p:cNvPr>
          <p:cNvSpPr/>
          <p:nvPr/>
        </p:nvSpPr>
        <p:spPr>
          <a:xfrm>
            <a:off x="10072687" y="2532062"/>
            <a:ext cx="165947" cy="1004887"/>
          </a:xfrm>
          <a:prstGeom prst="rightBracket">
            <a:avLst/>
          </a:prstGeom>
          <a:ln w="63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18" name="CuadroTexto 17">
            <a:extLst>
              <a:ext uri="{FF2B5EF4-FFF2-40B4-BE49-F238E27FC236}">
                <a16:creationId xmlns:a16="http://schemas.microsoft.com/office/drawing/2014/main" id="{196E79F6-B06E-21B4-34B0-76DA87CAA84C}"/>
              </a:ext>
            </a:extLst>
          </p:cNvPr>
          <p:cNvSpPr txBox="1"/>
          <p:nvPr/>
        </p:nvSpPr>
        <p:spPr bwMode="auto">
          <a:xfrm>
            <a:off x="8694747" y="3476479"/>
            <a:ext cx="1211993"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-42,650</a:t>
            </a:r>
          </a:p>
        </p:txBody>
      </p:sp>
      <p:sp>
        <p:nvSpPr>
          <p:cNvPr id="20" name="Cerrar corchete 19">
            <a:extLst>
              <a:ext uri="{FF2B5EF4-FFF2-40B4-BE49-F238E27FC236}">
                <a16:creationId xmlns:a16="http://schemas.microsoft.com/office/drawing/2014/main" id="{2ADA9DCF-816A-6F4E-60F4-9A146573213A}"/>
              </a:ext>
            </a:extLst>
          </p:cNvPr>
          <p:cNvSpPr/>
          <p:nvPr/>
        </p:nvSpPr>
        <p:spPr>
          <a:xfrm>
            <a:off x="8628958" y="3305885"/>
            <a:ext cx="165947" cy="733507"/>
          </a:xfrm>
          <a:prstGeom prst="rightBracket">
            <a:avLst/>
          </a:prstGeom>
          <a:ln w="63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21" name="CuadroTexto 20">
            <a:extLst>
              <a:ext uri="{FF2B5EF4-FFF2-40B4-BE49-F238E27FC236}">
                <a16:creationId xmlns:a16="http://schemas.microsoft.com/office/drawing/2014/main" id="{8696D3C2-612F-3898-E017-6DF949EC84FA}"/>
              </a:ext>
            </a:extLst>
          </p:cNvPr>
          <p:cNvSpPr txBox="1"/>
          <p:nvPr/>
        </p:nvSpPr>
        <p:spPr bwMode="auto">
          <a:xfrm>
            <a:off x="7197613" y="4067120"/>
            <a:ext cx="1241336"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-30,498</a:t>
            </a:r>
          </a:p>
        </p:txBody>
      </p:sp>
      <p:sp>
        <p:nvSpPr>
          <p:cNvPr id="22" name="Cerrar corchete 21">
            <a:extLst>
              <a:ext uri="{FF2B5EF4-FFF2-40B4-BE49-F238E27FC236}">
                <a16:creationId xmlns:a16="http://schemas.microsoft.com/office/drawing/2014/main" id="{E0B9CD9B-EBFF-0F7C-0933-AF36164EECA8}"/>
              </a:ext>
            </a:extLst>
          </p:cNvPr>
          <p:cNvSpPr/>
          <p:nvPr/>
        </p:nvSpPr>
        <p:spPr>
          <a:xfrm>
            <a:off x="7151286" y="3984624"/>
            <a:ext cx="165947" cy="535071"/>
          </a:xfrm>
          <a:prstGeom prst="rightBracket">
            <a:avLst/>
          </a:prstGeom>
          <a:ln w="63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23" name="CuadroTexto 22">
            <a:extLst>
              <a:ext uri="{FF2B5EF4-FFF2-40B4-BE49-F238E27FC236}">
                <a16:creationId xmlns:a16="http://schemas.microsoft.com/office/drawing/2014/main" id="{BB7D96D0-D6DF-6212-C39B-6233BE81A71F}"/>
              </a:ext>
            </a:extLst>
          </p:cNvPr>
          <p:cNvSpPr txBox="1"/>
          <p:nvPr/>
        </p:nvSpPr>
        <p:spPr bwMode="auto">
          <a:xfrm>
            <a:off x="5956277" y="4540081"/>
            <a:ext cx="1241336"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-1,121</a:t>
            </a:r>
          </a:p>
        </p:txBody>
      </p:sp>
      <p:sp>
        <p:nvSpPr>
          <p:cNvPr id="25" name="CuadroTexto 24">
            <a:extLst>
              <a:ext uri="{FF2B5EF4-FFF2-40B4-BE49-F238E27FC236}">
                <a16:creationId xmlns:a16="http://schemas.microsoft.com/office/drawing/2014/main" id="{E760B882-31C7-0BBF-F715-FB1BCCCCB689}"/>
              </a:ext>
            </a:extLst>
          </p:cNvPr>
          <p:cNvSpPr txBox="1"/>
          <p:nvPr/>
        </p:nvSpPr>
        <p:spPr bwMode="auto">
          <a:xfrm>
            <a:off x="4482429" y="4734547"/>
            <a:ext cx="1241336"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396</a:t>
            </a:r>
          </a:p>
        </p:txBody>
      </p:sp>
      <p:sp>
        <p:nvSpPr>
          <p:cNvPr id="26" name="CuadroTexto 25">
            <a:extLst>
              <a:ext uri="{FF2B5EF4-FFF2-40B4-BE49-F238E27FC236}">
                <a16:creationId xmlns:a16="http://schemas.microsoft.com/office/drawing/2014/main" id="{E8E7CE66-F1D5-EBA5-1585-FE4DC156CD29}"/>
              </a:ext>
            </a:extLst>
          </p:cNvPr>
          <p:cNvSpPr txBox="1"/>
          <p:nvPr/>
        </p:nvSpPr>
        <p:spPr bwMode="auto">
          <a:xfrm>
            <a:off x="2974607" y="4933528"/>
            <a:ext cx="1241336"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698</a:t>
            </a:r>
          </a:p>
        </p:txBody>
      </p:sp>
      <p:sp>
        <p:nvSpPr>
          <p:cNvPr id="27" name="CuadroTexto 26">
            <a:extLst>
              <a:ext uri="{FF2B5EF4-FFF2-40B4-BE49-F238E27FC236}">
                <a16:creationId xmlns:a16="http://schemas.microsoft.com/office/drawing/2014/main" id="{D1F42274-7EDD-84CF-212E-B14440A7D30D}"/>
              </a:ext>
            </a:extLst>
          </p:cNvPr>
          <p:cNvSpPr txBox="1"/>
          <p:nvPr/>
        </p:nvSpPr>
        <p:spPr bwMode="auto">
          <a:xfrm>
            <a:off x="1531570" y="5192055"/>
            <a:ext cx="1241336" cy="433969"/>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sz="2000" dirty="0">
                <a:latin typeface="Roboto Bold" panose="02000000000000000000" pitchFamily="2" charset="0"/>
                <a:ea typeface="Roboto Bold" panose="02000000000000000000" pitchFamily="2" charset="0"/>
              </a:rPr>
              <a:t>779</a:t>
            </a:r>
          </a:p>
        </p:txBody>
      </p:sp>
      <p:sp>
        <p:nvSpPr>
          <p:cNvPr id="28" name="CuadroTexto 27">
            <a:extLst>
              <a:ext uri="{FF2B5EF4-FFF2-40B4-BE49-F238E27FC236}">
                <a16:creationId xmlns:a16="http://schemas.microsoft.com/office/drawing/2014/main" id="{107099D6-2930-41E8-1C23-E5055650F8BA}"/>
              </a:ext>
            </a:extLst>
          </p:cNvPr>
          <p:cNvSpPr txBox="1"/>
          <p:nvPr/>
        </p:nvSpPr>
        <p:spPr bwMode="auto">
          <a:xfrm>
            <a:off x="10847096" y="4955304"/>
            <a:ext cx="1271147"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chemeClr val="accent3">
                    <a:lumMod val="60000"/>
                    <a:lumOff val="40000"/>
                  </a:schemeClr>
                </a:solidFill>
                <a:latin typeface="Lato" panose="020F0502020204030203" pitchFamily="34" charset="77"/>
                <a:ea typeface="Roboto Th" pitchFamily="2" charset="0"/>
              </a:rPr>
              <a:t>Superávit</a:t>
            </a:r>
          </a:p>
        </p:txBody>
      </p:sp>
    </p:spTree>
    <p:extLst>
      <p:ext uri="{BB962C8B-B14F-4D97-AF65-F5344CB8AC3E}">
        <p14:creationId xmlns:p14="http://schemas.microsoft.com/office/powerpoint/2010/main" val="296226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3627-5200-DB7B-9375-B71027165BE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4270A4C-1F22-2103-39B6-ADD56C50A2F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34</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E1799BDB-AE74-3A4E-1E1A-DD49CAA28702}"/>
              </a:ext>
            </a:extLst>
          </p:cNvPr>
          <p:cNvSpPr txBox="1"/>
          <p:nvPr/>
        </p:nvSpPr>
        <p:spPr>
          <a:xfrm>
            <a:off x="1075169" y="6977691"/>
            <a:ext cx="10963972" cy="646331"/>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200" dirty="0">
                <a:ea typeface="Roboto Th" panose="02000000000000000000" pitchFamily="2" charset="0"/>
              </a:rPr>
              <a:t>Fuente: elaboración propia con base en levantamiento de información propio y en estudios realizados por SOFTECT;</a:t>
            </a:r>
            <a:r>
              <a:rPr lang="es-AR" sz="1200" dirty="0">
                <a:ea typeface="Roboto Th" panose="02000000000000000000" pitchFamily="2" charset="0"/>
              </a:rPr>
              <a:t> </a:t>
            </a:r>
            <a:r>
              <a:rPr lang="es-ES" sz="1200" dirty="0">
                <a:ea typeface="Roboto Th" panose="02000000000000000000" pitchFamily="2" charset="0"/>
              </a:rPr>
              <a:t>‘ ‘Viviendas totales’: Es la suma de viviendas existentes más la oferta, y las ventas, ‘Necesidad de vivienda’: número de viviendas necesarias para satisface la demanda habitacional de una población. ‘Superávit’: volumen de viviendas que supera la necesidad habitacional actual de la población en la ciudad.</a:t>
            </a:r>
            <a:endParaRPr lang="es-ES_tradnl" dirty="0"/>
          </a:p>
        </p:txBody>
      </p:sp>
      <p:sp>
        <p:nvSpPr>
          <p:cNvPr id="6" name="CuadroTexto 5">
            <a:extLst>
              <a:ext uri="{FF2B5EF4-FFF2-40B4-BE49-F238E27FC236}">
                <a16:creationId xmlns:a16="http://schemas.microsoft.com/office/drawing/2014/main" id="{DCAB9966-9310-135A-C72A-F9D7793470AC}"/>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DC52D895-B019-1EC8-C1DB-6B01AE660FF8}"/>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Excedente de viviendas, actualmente superan la necesidad habitacional </a:t>
            </a:r>
          </a:p>
        </p:txBody>
      </p:sp>
      <p:graphicFrame>
        <p:nvGraphicFramePr>
          <p:cNvPr id="2" name="Gráfico 1">
            <a:extLst>
              <a:ext uri="{FF2B5EF4-FFF2-40B4-BE49-F238E27FC236}">
                <a16:creationId xmlns:a16="http://schemas.microsoft.com/office/drawing/2014/main" id="{2DE6A22F-C069-49C9-4BCD-090362C15593}"/>
              </a:ext>
            </a:extLst>
          </p:cNvPr>
          <p:cNvGraphicFramePr>
            <a:graphicFrameLocks/>
          </p:cNvGraphicFramePr>
          <p:nvPr>
            <p:extLst>
              <p:ext uri="{D42A27DB-BD31-4B8C-83A1-F6EECF244321}">
                <p14:modId xmlns:p14="http://schemas.microsoft.com/office/powerpoint/2010/main" val="4029169765"/>
              </p:ext>
            </p:extLst>
          </p:nvPr>
        </p:nvGraphicFramePr>
        <p:xfrm>
          <a:off x="614149" y="1956367"/>
          <a:ext cx="11658600" cy="4961884"/>
        </p:xfrm>
        <a:graphic>
          <a:graphicData uri="http://schemas.openxmlformats.org/drawingml/2006/chart">
            <c:chart xmlns:c="http://schemas.openxmlformats.org/drawingml/2006/chart" xmlns:r="http://schemas.openxmlformats.org/officeDocument/2006/relationships" r:id="rId3"/>
          </a:graphicData>
        </a:graphic>
      </p:graphicFrame>
      <p:sp>
        <p:nvSpPr>
          <p:cNvPr id="19" name="CuadroTexto 18">
            <a:extLst>
              <a:ext uri="{FF2B5EF4-FFF2-40B4-BE49-F238E27FC236}">
                <a16:creationId xmlns:a16="http://schemas.microsoft.com/office/drawing/2014/main" id="{8369A7E9-B34D-80E9-88E4-A37AF0C6765F}"/>
              </a:ext>
            </a:extLst>
          </p:cNvPr>
          <p:cNvSpPr txBox="1"/>
          <p:nvPr/>
        </p:nvSpPr>
        <p:spPr bwMode="auto">
          <a:xfrm>
            <a:off x="11276685" y="4370150"/>
            <a:ext cx="1524915"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Viviendas Requeridas</a:t>
            </a:r>
          </a:p>
        </p:txBody>
      </p:sp>
      <p:sp>
        <p:nvSpPr>
          <p:cNvPr id="31" name="CuadroTexto 30">
            <a:extLst>
              <a:ext uri="{FF2B5EF4-FFF2-40B4-BE49-F238E27FC236}">
                <a16:creationId xmlns:a16="http://schemas.microsoft.com/office/drawing/2014/main" id="{9AC854BF-532B-B7FE-0768-E0EA910360EA}"/>
              </a:ext>
            </a:extLst>
          </p:cNvPr>
          <p:cNvSpPr txBox="1"/>
          <p:nvPr/>
        </p:nvSpPr>
        <p:spPr bwMode="auto">
          <a:xfrm>
            <a:off x="11276684" y="5903664"/>
            <a:ext cx="1271147"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chemeClr val="accent3">
                    <a:lumMod val="60000"/>
                    <a:lumOff val="40000"/>
                  </a:schemeClr>
                </a:solidFill>
                <a:latin typeface="Lato" panose="020F0502020204030203" pitchFamily="34" charset="77"/>
                <a:ea typeface="Roboto Th" pitchFamily="2" charset="0"/>
              </a:rPr>
              <a:t>Superávit</a:t>
            </a:r>
          </a:p>
        </p:txBody>
      </p:sp>
      <p:sp>
        <p:nvSpPr>
          <p:cNvPr id="4" name="CuadroTexto 3">
            <a:extLst>
              <a:ext uri="{FF2B5EF4-FFF2-40B4-BE49-F238E27FC236}">
                <a16:creationId xmlns:a16="http://schemas.microsoft.com/office/drawing/2014/main" id="{74C0D1DA-9DA2-A231-08F5-8B37C679F1EA}"/>
              </a:ext>
            </a:extLst>
          </p:cNvPr>
          <p:cNvSpPr txBox="1"/>
          <p:nvPr/>
        </p:nvSpPr>
        <p:spPr bwMode="auto">
          <a:xfrm>
            <a:off x="11276684" y="5136907"/>
            <a:ext cx="1524915"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Totales</a:t>
            </a:r>
          </a:p>
        </p:txBody>
      </p:sp>
    </p:spTree>
    <p:extLst>
      <p:ext uri="{BB962C8B-B14F-4D97-AF65-F5344CB8AC3E}">
        <p14:creationId xmlns:p14="http://schemas.microsoft.com/office/powerpoint/2010/main" val="2358601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F531-B508-7739-232D-DD8646A07060}"/>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64F42E8F-3666-85E1-FCA9-873E8AA5FE5D}"/>
              </a:ext>
            </a:extLst>
          </p:cNvPr>
          <p:cNvGraphicFramePr>
            <a:graphicFrameLocks/>
          </p:cNvGraphicFramePr>
          <p:nvPr>
            <p:extLst>
              <p:ext uri="{D42A27DB-BD31-4B8C-83A1-F6EECF244321}">
                <p14:modId xmlns:p14="http://schemas.microsoft.com/office/powerpoint/2010/main" val="4058900534"/>
              </p:ext>
            </p:extLst>
          </p:nvPr>
        </p:nvGraphicFramePr>
        <p:xfrm>
          <a:off x="1955800" y="4443778"/>
          <a:ext cx="1024830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7ADBA46E-6B94-6B7B-BAAD-97CBCFABA64A}"/>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35</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005A2FC6-94FF-76E1-E7BD-FDD5AA9280FC}"/>
              </a:ext>
            </a:extLst>
          </p:cNvPr>
          <p:cNvSpPr txBox="1"/>
          <p:nvPr/>
        </p:nvSpPr>
        <p:spPr>
          <a:xfrm>
            <a:off x="889339" y="7112791"/>
            <a:ext cx="11314767" cy="600164"/>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ES" sz="1100" dirty="0">
                <a:ea typeface="Roboto Th" panose="02000000000000000000" pitchFamily="2" charset="0"/>
              </a:rPr>
              <a:t>Fuente: elaboración propia con base en levantamiento de información propio y en estudios realizados por SOFTECT;</a:t>
            </a:r>
            <a:r>
              <a:rPr lang="es-AR" sz="1100" dirty="0">
                <a:ea typeface="Roboto Th" panose="02000000000000000000" pitchFamily="2" charset="0"/>
              </a:rPr>
              <a:t> </a:t>
            </a:r>
            <a:r>
              <a:rPr lang="es-ES" sz="1100" dirty="0">
                <a:ea typeface="Roboto Th" panose="02000000000000000000" pitchFamily="2" charset="0"/>
              </a:rPr>
              <a:t>‘ ‘Viviendas totales’: Es la suma de viviendas existentes más la oferta, y las ventas, ‘Necesidad de vivienda’: número de viviendas necesarias para satisface la demanda habitacional de una población. ‘Superávit’: volumen de viviendas que supera la necesidad habitacional actual de la población en la ciudad.</a:t>
            </a:r>
            <a:endParaRPr lang="es-ES_tradnl" sz="1200" dirty="0"/>
          </a:p>
        </p:txBody>
      </p:sp>
      <p:sp>
        <p:nvSpPr>
          <p:cNvPr id="2" name="CuadroTexto 1">
            <a:extLst>
              <a:ext uri="{FF2B5EF4-FFF2-40B4-BE49-F238E27FC236}">
                <a16:creationId xmlns:a16="http://schemas.microsoft.com/office/drawing/2014/main" id="{D30C4DFC-3507-912B-EDD8-B608FCDE5C6D}"/>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panose="020F0502020204030203" pitchFamily="34" charset="0"/>
              </a:rPr>
              <a:t>SUPERÁVIT</a:t>
            </a:r>
          </a:p>
        </p:txBody>
      </p:sp>
      <p:graphicFrame>
        <p:nvGraphicFramePr>
          <p:cNvPr id="6" name="Gráfico 5">
            <a:extLst>
              <a:ext uri="{FF2B5EF4-FFF2-40B4-BE49-F238E27FC236}">
                <a16:creationId xmlns:a16="http://schemas.microsoft.com/office/drawing/2014/main" id="{B1BAE0D0-B2AE-A331-3B49-15F418600C18}"/>
              </a:ext>
            </a:extLst>
          </p:cNvPr>
          <p:cNvGraphicFramePr>
            <a:graphicFrameLocks/>
          </p:cNvGraphicFramePr>
          <p:nvPr>
            <p:extLst>
              <p:ext uri="{D42A27DB-BD31-4B8C-83A1-F6EECF244321}">
                <p14:modId xmlns:p14="http://schemas.microsoft.com/office/powerpoint/2010/main" val="1731279789"/>
              </p:ext>
            </p:extLst>
          </p:nvPr>
        </p:nvGraphicFramePr>
        <p:xfrm>
          <a:off x="174139" y="2136115"/>
          <a:ext cx="12029967" cy="4976676"/>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10">
            <a:extLst>
              <a:ext uri="{FF2B5EF4-FFF2-40B4-BE49-F238E27FC236}">
                <a16:creationId xmlns:a16="http://schemas.microsoft.com/office/drawing/2014/main" id="{5DB6FE5E-1C75-54C7-33AD-4396544201BA}"/>
              </a:ext>
            </a:extLst>
          </p:cNvPr>
          <p:cNvSpPr txBox="1"/>
          <p:nvPr/>
        </p:nvSpPr>
        <p:spPr bwMode="auto">
          <a:xfrm>
            <a:off x="11516631" y="6310646"/>
            <a:ext cx="1110830" cy="403961"/>
          </a:xfrm>
          <a:prstGeom prst="rect">
            <a:avLst/>
          </a:prstGeom>
          <a:noFill/>
          <a:ln w="9525">
            <a:noFill/>
            <a:prstDash val="dot"/>
            <a:miter lim="800000"/>
            <a:headEnd/>
            <a:tailEnd/>
          </a:ln>
        </p:spPr>
        <p:txBody>
          <a:bodyPr wrap="square" lIns="0" tIns="65610" rIns="131220" bIns="65610" rtlCol="0" anchor="t">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
        <p:nvSpPr>
          <p:cNvPr id="8" name="CuadroTexto 7">
            <a:extLst>
              <a:ext uri="{FF2B5EF4-FFF2-40B4-BE49-F238E27FC236}">
                <a16:creationId xmlns:a16="http://schemas.microsoft.com/office/drawing/2014/main" id="{FE00E2C2-77FA-45B7-84CE-5A49039FF42E}"/>
              </a:ext>
            </a:extLst>
          </p:cNvPr>
          <p:cNvSpPr txBox="1"/>
          <p:nvPr/>
        </p:nvSpPr>
        <p:spPr bwMode="auto">
          <a:xfrm>
            <a:off x="174140" y="145438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Excedente de viviendas</a:t>
            </a:r>
          </a:p>
        </p:txBody>
      </p:sp>
      <p:sp>
        <p:nvSpPr>
          <p:cNvPr id="7" name="CuadroTexto 6">
            <a:extLst>
              <a:ext uri="{FF2B5EF4-FFF2-40B4-BE49-F238E27FC236}">
                <a16:creationId xmlns:a16="http://schemas.microsoft.com/office/drawing/2014/main" id="{CB6B4390-C78D-D614-1C58-AA007D602BFB}"/>
              </a:ext>
            </a:extLst>
          </p:cNvPr>
          <p:cNvSpPr txBox="1"/>
          <p:nvPr/>
        </p:nvSpPr>
        <p:spPr bwMode="auto">
          <a:xfrm>
            <a:off x="5969001" y="6561227"/>
            <a:ext cx="1241336" cy="403191"/>
          </a:xfrm>
          <a:prstGeom prst="rect">
            <a:avLst/>
          </a:prstGeom>
          <a:noFill/>
          <a:ln w="9525">
            <a:noFill/>
            <a:prstDash val="dot"/>
            <a:miter lim="800000"/>
            <a:headEnd/>
            <a:tailEnd/>
          </a:ln>
        </p:spPr>
        <p:txBody>
          <a:bodyPr wrap="square" lIns="124971" tIns="62486" rIns="124971" bIns="62486" rtlCol="0" anchor="t">
            <a:spAutoFit/>
          </a:bodyPr>
          <a:lstStyle/>
          <a:p>
            <a:pPr marL="720725" indent="-708025">
              <a:spcAft>
                <a:spcPts val="400"/>
              </a:spcAft>
            </a:pPr>
            <a:r>
              <a:rPr lang="es-MX" i="1" dirty="0">
                <a:solidFill>
                  <a:schemeClr val="tx1">
                    <a:lumMod val="75000"/>
                    <a:lumOff val="25000"/>
                  </a:schemeClr>
                </a:solidFill>
                <a:latin typeface="Playfair Display" panose="00000500000000000000" pitchFamily="50" charset="0"/>
                <a:ea typeface="Roboto Bold" panose="02000000000000000000" pitchFamily="2" charset="0"/>
              </a:rPr>
              <a:t>-2,820%</a:t>
            </a:r>
          </a:p>
        </p:txBody>
      </p:sp>
    </p:spTree>
    <p:extLst>
      <p:ext uri="{BB962C8B-B14F-4D97-AF65-F5344CB8AC3E}">
        <p14:creationId xmlns:p14="http://schemas.microsoft.com/office/powerpoint/2010/main" val="1845655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C744-4CDC-45CB-2DCD-A74AFBB040B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08FD286-7F28-6269-DC42-4D2B99434314}"/>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36</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1312DD33-DFAA-8573-A041-35E1456C5C24}"/>
              </a:ext>
            </a:extLst>
          </p:cNvPr>
          <p:cNvSpPr txBox="1"/>
          <p:nvPr/>
        </p:nvSpPr>
        <p:spPr>
          <a:xfrm>
            <a:off x="1534026" y="7320610"/>
            <a:ext cx="898676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42012AC5-B217-0D24-40A6-C4E1C7049752}"/>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SUPERHÁVIT</a:t>
            </a:r>
          </a:p>
        </p:txBody>
      </p:sp>
      <p:sp>
        <p:nvSpPr>
          <p:cNvPr id="4" name="CuadroTexto 3">
            <a:extLst>
              <a:ext uri="{FF2B5EF4-FFF2-40B4-BE49-F238E27FC236}">
                <a16:creationId xmlns:a16="http://schemas.microsoft.com/office/drawing/2014/main" id="{98472F18-4D61-F459-BDEB-6654EF1EA239}"/>
              </a:ext>
            </a:extLst>
          </p:cNvPr>
          <p:cNvSpPr txBox="1"/>
          <p:nvPr/>
        </p:nvSpPr>
        <p:spPr bwMode="auto">
          <a:xfrm>
            <a:off x="174138" y="147115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6" name="Gráfico 5">
            <a:extLst>
              <a:ext uri="{FF2B5EF4-FFF2-40B4-BE49-F238E27FC236}">
                <a16:creationId xmlns:a16="http://schemas.microsoft.com/office/drawing/2014/main" id="{AAA03785-0FCB-C088-6129-9F4F06662467}"/>
              </a:ext>
            </a:extLst>
          </p:cNvPr>
          <p:cNvGraphicFramePr>
            <a:graphicFrameLocks/>
          </p:cNvGraphicFramePr>
          <p:nvPr>
            <p:extLst>
              <p:ext uri="{D42A27DB-BD31-4B8C-83A1-F6EECF244321}">
                <p14:modId xmlns:p14="http://schemas.microsoft.com/office/powerpoint/2010/main" val="2508955290"/>
              </p:ext>
            </p:extLst>
          </p:nvPr>
        </p:nvGraphicFramePr>
        <p:xfrm>
          <a:off x="1376777" y="2204982"/>
          <a:ext cx="9144009" cy="4460872"/>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F8243737-0F86-B258-C8FA-DBE65D24B977}"/>
              </a:ext>
            </a:extLst>
          </p:cNvPr>
          <p:cNvSpPr txBox="1"/>
          <p:nvPr/>
        </p:nvSpPr>
        <p:spPr bwMode="auto">
          <a:xfrm>
            <a:off x="10826331" y="1983424"/>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-58,766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6" name="CuadroTexto 15">
            <a:extLst>
              <a:ext uri="{FF2B5EF4-FFF2-40B4-BE49-F238E27FC236}">
                <a16:creationId xmlns:a16="http://schemas.microsoft.com/office/drawing/2014/main" id="{71F2A9BF-0147-AC5B-115C-C70794B9D39C}"/>
              </a:ext>
            </a:extLst>
          </p:cNvPr>
          <p:cNvSpPr txBox="1"/>
          <p:nvPr/>
        </p:nvSpPr>
        <p:spPr bwMode="auto">
          <a:xfrm>
            <a:off x="10826329" y="2738776"/>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-78,311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9" name="CuadroTexto 18">
            <a:extLst>
              <a:ext uri="{FF2B5EF4-FFF2-40B4-BE49-F238E27FC236}">
                <a16:creationId xmlns:a16="http://schemas.microsoft.com/office/drawing/2014/main" id="{34F64534-BDB8-D67E-4463-886A95505AC1}"/>
              </a:ext>
            </a:extLst>
          </p:cNvPr>
          <p:cNvSpPr txBox="1"/>
          <p:nvPr/>
        </p:nvSpPr>
        <p:spPr bwMode="auto">
          <a:xfrm>
            <a:off x="10826329" y="3540170"/>
            <a:ext cx="2049778"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-109,788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20" name="Rectángulo 19">
            <a:extLst>
              <a:ext uri="{FF2B5EF4-FFF2-40B4-BE49-F238E27FC236}">
                <a16:creationId xmlns:a16="http://schemas.microsoft.com/office/drawing/2014/main" id="{5B3234C2-2ABB-AF7C-F6BB-A4D6DEF42C69}"/>
              </a:ext>
            </a:extLst>
          </p:cNvPr>
          <p:cNvSpPr/>
          <p:nvPr/>
        </p:nvSpPr>
        <p:spPr>
          <a:xfrm>
            <a:off x="10365011" y="2087635"/>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1" name="Rectángulo 20">
            <a:extLst>
              <a:ext uri="{FF2B5EF4-FFF2-40B4-BE49-F238E27FC236}">
                <a16:creationId xmlns:a16="http://schemas.microsoft.com/office/drawing/2014/main" id="{52D61DC8-EB90-9E51-CB46-A53C38B3C159}"/>
              </a:ext>
            </a:extLst>
          </p:cNvPr>
          <p:cNvSpPr/>
          <p:nvPr/>
        </p:nvSpPr>
        <p:spPr>
          <a:xfrm>
            <a:off x="10365011" y="2842987"/>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D2D274D1-4ADB-D6E2-BE52-24280C7F9EDD}"/>
              </a:ext>
            </a:extLst>
          </p:cNvPr>
          <p:cNvSpPr/>
          <p:nvPr/>
        </p:nvSpPr>
        <p:spPr>
          <a:xfrm>
            <a:off x="10365011" y="3644381"/>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3" name="CuadroTexto 22">
            <a:extLst>
              <a:ext uri="{FF2B5EF4-FFF2-40B4-BE49-F238E27FC236}">
                <a16:creationId xmlns:a16="http://schemas.microsoft.com/office/drawing/2014/main" id="{E400E03A-CDE5-96F9-9D03-D061DE22434D}"/>
              </a:ext>
            </a:extLst>
          </p:cNvPr>
          <p:cNvSpPr txBox="1"/>
          <p:nvPr/>
        </p:nvSpPr>
        <p:spPr bwMode="auto">
          <a:xfrm>
            <a:off x="160124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24" name="CuadroTexto 23">
            <a:extLst>
              <a:ext uri="{FF2B5EF4-FFF2-40B4-BE49-F238E27FC236}">
                <a16:creationId xmlns:a16="http://schemas.microsoft.com/office/drawing/2014/main" id="{A7AE72B1-766A-91E2-613E-6BB40758BCF6}"/>
              </a:ext>
            </a:extLst>
          </p:cNvPr>
          <p:cNvSpPr txBox="1"/>
          <p:nvPr/>
        </p:nvSpPr>
        <p:spPr bwMode="auto">
          <a:xfrm>
            <a:off x="3522927" y="694781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25" name="CuadroTexto 24">
            <a:extLst>
              <a:ext uri="{FF2B5EF4-FFF2-40B4-BE49-F238E27FC236}">
                <a16:creationId xmlns:a16="http://schemas.microsoft.com/office/drawing/2014/main" id="{FF5CD674-8F21-EA42-094A-EC66684EEC86}"/>
              </a:ext>
            </a:extLst>
          </p:cNvPr>
          <p:cNvSpPr txBox="1"/>
          <p:nvPr/>
        </p:nvSpPr>
        <p:spPr bwMode="auto">
          <a:xfrm>
            <a:off x="522745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26" name="CuadroTexto 25">
            <a:extLst>
              <a:ext uri="{FF2B5EF4-FFF2-40B4-BE49-F238E27FC236}">
                <a16:creationId xmlns:a16="http://schemas.microsoft.com/office/drawing/2014/main" id="{854997BC-3283-1E27-F358-DA8D4563565D}"/>
              </a:ext>
            </a:extLst>
          </p:cNvPr>
          <p:cNvSpPr txBox="1"/>
          <p:nvPr/>
        </p:nvSpPr>
        <p:spPr bwMode="auto">
          <a:xfrm>
            <a:off x="7000675" y="696908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27" name="CuadroTexto 26">
            <a:extLst>
              <a:ext uri="{FF2B5EF4-FFF2-40B4-BE49-F238E27FC236}">
                <a16:creationId xmlns:a16="http://schemas.microsoft.com/office/drawing/2014/main" id="{0D655E85-7AED-FDC4-CD9A-8CC6B8E4787E}"/>
              </a:ext>
            </a:extLst>
          </p:cNvPr>
          <p:cNvSpPr txBox="1"/>
          <p:nvPr/>
        </p:nvSpPr>
        <p:spPr bwMode="auto">
          <a:xfrm>
            <a:off x="8724503" y="696908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952DC38C-21D8-A180-8986-DDB6E59A7D6B}"/>
              </a:ext>
            </a:extLst>
          </p:cNvPr>
          <p:cNvSpPr txBox="1"/>
          <p:nvPr/>
        </p:nvSpPr>
        <p:spPr bwMode="auto">
          <a:xfrm>
            <a:off x="1456117" y="6661190"/>
            <a:ext cx="1805837" cy="416094"/>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2000" dirty="0">
                <a:solidFill>
                  <a:srgbClr val="000000"/>
                </a:solidFill>
                <a:latin typeface="Roboto Light" panose="02000000000000000000" pitchFamily="2" charset="0"/>
                <a:ea typeface="Roboto Light" panose="02000000000000000000" pitchFamily="2" charset="0"/>
              </a:rPr>
              <a:t>Interés social</a:t>
            </a:r>
          </a:p>
        </p:txBody>
      </p:sp>
      <p:sp>
        <p:nvSpPr>
          <p:cNvPr id="29" name="CuadroTexto 28">
            <a:extLst>
              <a:ext uri="{FF2B5EF4-FFF2-40B4-BE49-F238E27FC236}">
                <a16:creationId xmlns:a16="http://schemas.microsoft.com/office/drawing/2014/main" id="{EB2A285A-1C6A-CE44-8422-49AD25E62D08}"/>
              </a:ext>
            </a:extLst>
          </p:cNvPr>
          <p:cNvSpPr txBox="1"/>
          <p:nvPr/>
        </p:nvSpPr>
        <p:spPr bwMode="auto">
          <a:xfrm>
            <a:off x="3486419" y="6675730"/>
            <a:ext cx="1467506" cy="416094"/>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2000" dirty="0">
                <a:solidFill>
                  <a:srgbClr val="000000"/>
                </a:solidFill>
                <a:latin typeface="Roboto Light" panose="02000000000000000000" pitchFamily="2" charset="0"/>
                <a:ea typeface="Roboto Light" panose="02000000000000000000" pitchFamily="2" charset="0"/>
              </a:rPr>
              <a:t>Económica</a:t>
            </a:r>
          </a:p>
        </p:txBody>
      </p:sp>
      <p:sp>
        <p:nvSpPr>
          <p:cNvPr id="30" name="CuadroTexto 29">
            <a:extLst>
              <a:ext uri="{FF2B5EF4-FFF2-40B4-BE49-F238E27FC236}">
                <a16:creationId xmlns:a16="http://schemas.microsoft.com/office/drawing/2014/main" id="{5F4FFC5E-B668-334D-41EB-AFECC57E4B39}"/>
              </a:ext>
            </a:extLst>
          </p:cNvPr>
          <p:cNvSpPr txBox="1"/>
          <p:nvPr/>
        </p:nvSpPr>
        <p:spPr bwMode="auto">
          <a:xfrm>
            <a:off x="5256562" y="6675730"/>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a:t>
            </a:r>
          </a:p>
        </p:txBody>
      </p:sp>
      <p:sp>
        <p:nvSpPr>
          <p:cNvPr id="31" name="CuadroTexto 30">
            <a:extLst>
              <a:ext uri="{FF2B5EF4-FFF2-40B4-BE49-F238E27FC236}">
                <a16:creationId xmlns:a16="http://schemas.microsoft.com/office/drawing/2014/main" id="{003F09F1-EE0C-3312-57EA-697939EB4870}"/>
              </a:ext>
            </a:extLst>
          </p:cNvPr>
          <p:cNvSpPr txBox="1"/>
          <p:nvPr/>
        </p:nvSpPr>
        <p:spPr bwMode="auto">
          <a:xfrm>
            <a:off x="6961087" y="6659097"/>
            <a:ext cx="1500482"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 alta</a:t>
            </a:r>
          </a:p>
        </p:txBody>
      </p:sp>
      <p:sp>
        <p:nvSpPr>
          <p:cNvPr id="32" name="CuadroTexto 31">
            <a:extLst>
              <a:ext uri="{FF2B5EF4-FFF2-40B4-BE49-F238E27FC236}">
                <a16:creationId xmlns:a16="http://schemas.microsoft.com/office/drawing/2014/main" id="{D9594B32-B732-37B1-97B3-8DB584ADE31A}"/>
              </a:ext>
            </a:extLst>
          </p:cNvPr>
          <p:cNvSpPr txBox="1"/>
          <p:nvPr/>
        </p:nvSpPr>
        <p:spPr bwMode="auto">
          <a:xfrm>
            <a:off x="8781657" y="6659097"/>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Alta</a:t>
            </a:r>
          </a:p>
        </p:txBody>
      </p:sp>
    </p:spTree>
    <p:extLst>
      <p:ext uri="{BB962C8B-B14F-4D97-AF65-F5344CB8AC3E}">
        <p14:creationId xmlns:p14="http://schemas.microsoft.com/office/powerpoint/2010/main" val="3442791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C188-1F9E-74CE-BB31-9A8ED7669E2E}"/>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E8FF84CC-8415-CA7F-C62A-A25AC8BCCB12}"/>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37</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DD5A6D57-7DD0-938E-2B68-58A669E2DEF7}"/>
              </a:ext>
            </a:extLst>
          </p:cNvPr>
          <p:cNvSpPr txBox="1"/>
          <p:nvPr/>
        </p:nvSpPr>
        <p:spPr>
          <a:xfrm>
            <a:off x="1534026" y="7320610"/>
            <a:ext cx="898676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01F9227A-BE65-9729-861C-37952900A4B7}"/>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SUPERHÁVIT</a:t>
            </a:r>
          </a:p>
        </p:txBody>
      </p:sp>
      <p:sp>
        <p:nvSpPr>
          <p:cNvPr id="4" name="CuadroTexto 3">
            <a:extLst>
              <a:ext uri="{FF2B5EF4-FFF2-40B4-BE49-F238E27FC236}">
                <a16:creationId xmlns:a16="http://schemas.microsoft.com/office/drawing/2014/main" id="{48D516A2-F628-DD57-2ABF-2BDD5A6E0D56}"/>
              </a:ext>
            </a:extLst>
          </p:cNvPr>
          <p:cNvSpPr txBox="1"/>
          <p:nvPr/>
        </p:nvSpPr>
        <p:spPr bwMode="auto">
          <a:xfrm>
            <a:off x="174138" y="147115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6" name="Gráfico 5">
            <a:extLst>
              <a:ext uri="{FF2B5EF4-FFF2-40B4-BE49-F238E27FC236}">
                <a16:creationId xmlns:a16="http://schemas.microsoft.com/office/drawing/2014/main" id="{D08021F6-AB6E-A30B-4883-8C622BBB3812}"/>
              </a:ext>
            </a:extLst>
          </p:cNvPr>
          <p:cNvGraphicFramePr>
            <a:graphicFrameLocks/>
          </p:cNvGraphicFramePr>
          <p:nvPr/>
        </p:nvGraphicFramePr>
        <p:xfrm>
          <a:off x="1376777" y="2204982"/>
          <a:ext cx="9144009" cy="4460872"/>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FA4C415E-105A-1941-ADFE-A36256BE5721}"/>
              </a:ext>
            </a:extLst>
          </p:cNvPr>
          <p:cNvSpPr txBox="1"/>
          <p:nvPr/>
        </p:nvSpPr>
        <p:spPr bwMode="auto">
          <a:xfrm>
            <a:off x="10826331" y="1983424"/>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-58,766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6" name="CuadroTexto 15">
            <a:extLst>
              <a:ext uri="{FF2B5EF4-FFF2-40B4-BE49-F238E27FC236}">
                <a16:creationId xmlns:a16="http://schemas.microsoft.com/office/drawing/2014/main" id="{F5695851-BB4D-07D5-5B91-EEC805B54CD1}"/>
              </a:ext>
            </a:extLst>
          </p:cNvPr>
          <p:cNvSpPr txBox="1"/>
          <p:nvPr/>
        </p:nvSpPr>
        <p:spPr bwMode="auto">
          <a:xfrm>
            <a:off x="10826329" y="2738776"/>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-78,311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9" name="CuadroTexto 18">
            <a:extLst>
              <a:ext uri="{FF2B5EF4-FFF2-40B4-BE49-F238E27FC236}">
                <a16:creationId xmlns:a16="http://schemas.microsoft.com/office/drawing/2014/main" id="{174F6A01-3872-346E-1E0F-7975941E021F}"/>
              </a:ext>
            </a:extLst>
          </p:cNvPr>
          <p:cNvSpPr txBox="1"/>
          <p:nvPr/>
        </p:nvSpPr>
        <p:spPr bwMode="auto">
          <a:xfrm>
            <a:off x="10826329" y="3540170"/>
            <a:ext cx="2049778"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-109,788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20" name="Rectángulo 19">
            <a:extLst>
              <a:ext uri="{FF2B5EF4-FFF2-40B4-BE49-F238E27FC236}">
                <a16:creationId xmlns:a16="http://schemas.microsoft.com/office/drawing/2014/main" id="{07CA2CC5-0F4F-A732-A066-58170BDE3A81}"/>
              </a:ext>
            </a:extLst>
          </p:cNvPr>
          <p:cNvSpPr/>
          <p:nvPr/>
        </p:nvSpPr>
        <p:spPr>
          <a:xfrm>
            <a:off x="10365011" y="2087635"/>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1" name="Rectángulo 20">
            <a:extLst>
              <a:ext uri="{FF2B5EF4-FFF2-40B4-BE49-F238E27FC236}">
                <a16:creationId xmlns:a16="http://schemas.microsoft.com/office/drawing/2014/main" id="{1DF144E6-ADF3-6513-A406-52A427FAB806}"/>
              </a:ext>
            </a:extLst>
          </p:cNvPr>
          <p:cNvSpPr/>
          <p:nvPr/>
        </p:nvSpPr>
        <p:spPr>
          <a:xfrm>
            <a:off x="10365011" y="2842987"/>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CF8E6408-0478-16E0-FE00-E0C7CC396CF0}"/>
              </a:ext>
            </a:extLst>
          </p:cNvPr>
          <p:cNvSpPr/>
          <p:nvPr/>
        </p:nvSpPr>
        <p:spPr>
          <a:xfrm>
            <a:off x="10365011" y="3644381"/>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3" name="CuadroTexto 22">
            <a:extLst>
              <a:ext uri="{FF2B5EF4-FFF2-40B4-BE49-F238E27FC236}">
                <a16:creationId xmlns:a16="http://schemas.microsoft.com/office/drawing/2014/main" id="{4D57C268-4B73-A640-B636-B9797FAB5C3B}"/>
              </a:ext>
            </a:extLst>
          </p:cNvPr>
          <p:cNvSpPr txBox="1"/>
          <p:nvPr/>
        </p:nvSpPr>
        <p:spPr bwMode="auto">
          <a:xfrm>
            <a:off x="160124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 – $545k </a:t>
            </a:r>
          </a:p>
        </p:txBody>
      </p:sp>
      <p:sp>
        <p:nvSpPr>
          <p:cNvPr id="24" name="CuadroTexto 23">
            <a:extLst>
              <a:ext uri="{FF2B5EF4-FFF2-40B4-BE49-F238E27FC236}">
                <a16:creationId xmlns:a16="http://schemas.microsoft.com/office/drawing/2014/main" id="{29C22EA5-F087-6FBF-747E-2661381515A9}"/>
              </a:ext>
            </a:extLst>
          </p:cNvPr>
          <p:cNvSpPr txBox="1"/>
          <p:nvPr/>
        </p:nvSpPr>
        <p:spPr bwMode="auto">
          <a:xfrm>
            <a:off x="3522927" y="694781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25" name="CuadroTexto 24">
            <a:extLst>
              <a:ext uri="{FF2B5EF4-FFF2-40B4-BE49-F238E27FC236}">
                <a16:creationId xmlns:a16="http://schemas.microsoft.com/office/drawing/2014/main" id="{C65CC2C7-4FD1-F07D-99AD-7E8A4B16579A}"/>
              </a:ext>
            </a:extLst>
          </p:cNvPr>
          <p:cNvSpPr txBox="1"/>
          <p:nvPr/>
        </p:nvSpPr>
        <p:spPr bwMode="auto">
          <a:xfrm>
            <a:off x="5227452" y="6971991"/>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26" name="CuadroTexto 25">
            <a:extLst>
              <a:ext uri="{FF2B5EF4-FFF2-40B4-BE49-F238E27FC236}">
                <a16:creationId xmlns:a16="http://schemas.microsoft.com/office/drawing/2014/main" id="{05E29CBE-4A19-3211-1D22-4B0EAEB27301}"/>
              </a:ext>
            </a:extLst>
          </p:cNvPr>
          <p:cNvSpPr txBox="1"/>
          <p:nvPr/>
        </p:nvSpPr>
        <p:spPr bwMode="auto">
          <a:xfrm>
            <a:off x="7000675" y="6969088"/>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27" name="CuadroTexto 26">
            <a:extLst>
              <a:ext uri="{FF2B5EF4-FFF2-40B4-BE49-F238E27FC236}">
                <a16:creationId xmlns:a16="http://schemas.microsoft.com/office/drawing/2014/main" id="{776759AF-AE9A-496D-1FEE-CE6F27BE8143}"/>
              </a:ext>
            </a:extLst>
          </p:cNvPr>
          <p:cNvSpPr txBox="1"/>
          <p:nvPr/>
        </p:nvSpPr>
        <p:spPr bwMode="auto">
          <a:xfrm>
            <a:off x="8724503" y="6969088"/>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7EFF0829-0E89-4A11-A4D2-1B97C45C835E}"/>
              </a:ext>
            </a:extLst>
          </p:cNvPr>
          <p:cNvSpPr txBox="1"/>
          <p:nvPr/>
        </p:nvSpPr>
        <p:spPr bwMode="auto">
          <a:xfrm>
            <a:off x="1456117" y="6661190"/>
            <a:ext cx="1805837" cy="416094"/>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2000" dirty="0">
                <a:solidFill>
                  <a:srgbClr val="000000"/>
                </a:solidFill>
                <a:latin typeface="Roboto Light" panose="02000000000000000000" pitchFamily="2" charset="0"/>
                <a:ea typeface="Roboto Light" panose="02000000000000000000" pitchFamily="2" charset="0"/>
              </a:rPr>
              <a:t>Interés social</a:t>
            </a:r>
          </a:p>
        </p:txBody>
      </p:sp>
      <p:sp>
        <p:nvSpPr>
          <p:cNvPr id="29" name="CuadroTexto 28">
            <a:extLst>
              <a:ext uri="{FF2B5EF4-FFF2-40B4-BE49-F238E27FC236}">
                <a16:creationId xmlns:a16="http://schemas.microsoft.com/office/drawing/2014/main" id="{2B982609-20EF-7A33-985A-9AA6162624CD}"/>
              </a:ext>
            </a:extLst>
          </p:cNvPr>
          <p:cNvSpPr txBox="1"/>
          <p:nvPr/>
        </p:nvSpPr>
        <p:spPr bwMode="auto">
          <a:xfrm>
            <a:off x="3486419" y="6675730"/>
            <a:ext cx="1467506" cy="416094"/>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2000" dirty="0">
                <a:solidFill>
                  <a:srgbClr val="000000"/>
                </a:solidFill>
                <a:latin typeface="Roboto Light" panose="02000000000000000000" pitchFamily="2" charset="0"/>
                <a:ea typeface="Roboto Light" panose="02000000000000000000" pitchFamily="2" charset="0"/>
              </a:rPr>
              <a:t>Económica</a:t>
            </a:r>
          </a:p>
        </p:txBody>
      </p:sp>
      <p:sp>
        <p:nvSpPr>
          <p:cNvPr id="30" name="CuadroTexto 29">
            <a:extLst>
              <a:ext uri="{FF2B5EF4-FFF2-40B4-BE49-F238E27FC236}">
                <a16:creationId xmlns:a16="http://schemas.microsoft.com/office/drawing/2014/main" id="{8D04DCD4-E5E9-800C-D699-D8F121177495}"/>
              </a:ext>
            </a:extLst>
          </p:cNvPr>
          <p:cNvSpPr txBox="1"/>
          <p:nvPr/>
        </p:nvSpPr>
        <p:spPr bwMode="auto">
          <a:xfrm>
            <a:off x="5256562" y="6675730"/>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a:t>
            </a:r>
          </a:p>
        </p:txBody>
      </p:sp>
      <p:sp>
        <p:nvSpPr>
          <p:cNvPr id="31" name="CuadroTexto 30">
            <a:extLst>
              <a:ext uri="{FF2B5EF4-FFF2-40B4-BE49-F238E27FC236}">
                <a16:creationId xmlns:a16="http://schemas.microsoft.com/office/drawing/2014/main" id="{71C232AC-FBB8-1132-A8A9-FB318254B1D5}"/>
              </a:ext>
            </a:extLst>
          </p:cNvPr>
          <p:cNvSpPr txBox="1"/>
          <p:nvPr/>
        </p:nvSpPr>
        <p:spPr bwMode="auto">
          <a:xfrm>
            <a:off x="6961087" y="6659097"/>
            <a:ext cx="1500482"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Media alta</a:t>
            </a:r>
          </a:p>
        </p:txBody>
      </p:sp>
      <p:sp>
        <p:nvSpPr>
          <p:cNvPr id="32" name="CuadroTexto 31">
            <a:extLst>
              <a:ext uri="{FF2B5EF4-FFF2-40B4-BE49-F238E27FC236}">
                <a16:creationId xmlns:a16="http://schemas.microsoft.com/office/drawing/2014/main" id="{940D4B90-5C40-C3CC-EF96-194FE75AB086}"/>
              </a:ext>
            </a:extLst>
          </p:cNvPr>
          <p:cNvSpPr txBox="1"/>
          <p:nvPr/>
        </p:nvSpPr>
        <p:spPr bwMode="auto">
          <a:xfrm>
            <a:off x="8781657" y="6659097"/>
            <a:ext cx="1384437" cy="416094"/>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2000" dirty="0">
                <a:solidFill>
                  <a:srgbClr val="000000"/>
                </a:solidFill>
                <a:latin typeface="Roboto Light" panose="02000000000000000000" pitchFamily="2" charset="0"/>
                <a:ea typeface="Roboto Light" panose="02000000000000000000" pitchFamily="2" charset="0"/>
              </a:rPr>
              <a:t>Alta</a:t>
            </a:r>
          </a:p>
        </p:txBody>
      </p:sp>
      <p:sp>
        <p:nvSpPr>
          <p:cNvPr id="7" name="CuadroTexto 21">
            <a:extLst>
              <a:ext uri="{FF2B5EF4-FFF2-40B4-BE49-F238E27FC236}">
                <a16:creationId xmlns:a16="http://schemas.microsoft.com/office/drawing/2014/main" id="{4A690189-C685-4E28-7537-D77C4EA0A773}"/>
              </a:ext>
            </a:extLst>
          </p:cNvPr>
          <p:cNvSpPr txBox="1">
            <a:spLocks noChangeArrowheads="1"/>
          </p:cNvSpPr>
          <p:nvPr/>
        </p:nvSpPr>
        <p:spPr bwMode="auto">
          <a:xfrm>
            <a:off x="2147343" y="4617152"/>
            <a:ext cx="933719"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44%</a:t>
            </a:r>
            <a:endParaRPr lang="es-MX" sz="1556" dirty="0">
              <a:latin typeface="Roboto" panose="02000000000000000000" pitchFamily="2" charset="0"/>
              <a:ea typeface="Roboto" panose="02000000000000000000" pitchFamily="2" charset="0"/>
            </a:endParaRPr>
          </a:p>
        </p:txBody>
      </p:sp>
      <p:sp>
        <p:nvSpPr>
          <p:cNvPr id="8" name="CuadroTexto 21">
            <a:extLst>
              <a:ext uri="{FF2B5EF4-FFF2-40B4-BE49-F238E27FC236}">
                <a16:creationId xmlns:a16="http://schemas.microsoft.com/office/drawing/2014/main" id="{68390C42-69E9-08AA-A018-E0EB26D25632}"/>
              </a:ext>
            </a:extLst>
          </p:cNvPr>
          <p:cNvSpPr txBox="1">
            <a:spLocks noChangeArrowheads="1"/>
          </p:cNvSpPr>
          <p:nvPr/>
        </p:nvSpPr>
        <p:spPr bwMode="auto">
          <a:xfrm>
            <a:off x="3813562" y="2951464"/>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-40%</a:t>
            </a:r>
            <a:endParaRPr lang="es-MX" sz="1556" dirty="0">
              <a:latin typeface="Roboto" panose="02000000000000000000" pitchFamily="2" charset="0"/>
              <a:ea typeface="Roboto" panose="02000000000000000000" pitchFamily="2" charset="0"/>
            </a:endParaRPr>
          </a:p>
        </p:txBody>
      </p:sp>
      <p:sp>
        <p:nvSpPr>
          <p:cNvPr id="9" name="CuadroTexto 21">
            <a:extLst>
              <a:ext uri="{FF2B5EF4-FFF2-40B4-BE49-F238E27FC236}">
                <a16:creationId xmlns:a16="http://schemas.microsoft.com/office/drawing/2014/main" id="{4E1F48BD-61F0-5A6F-81D0-ECCEEBD06D36}"/>
              </a:ext>
            </a:extLst>
          </p:cNvPr>
          <p:cNvSpPr txBox="1">
            <a:spLocks noChangeArrowheads="1"/>
          </p:cNvSpPr>
          <p:nvPr/>
        </p:nvSpPr>
        <p:spPr bwMode="auto">
          <a:xfrm>
            <a:off x="7189006" y="2435248"/>
            <a:ext cx="982485" cy="36218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-38%</a:t>
            </a:r>
            <a:endParaRPr lang="es-MX" sz="1556" dirty="0">
              <a:latin typeface="Roboto" panose="02000000000000000000" pitchFamily="2" charset="0"/>
              <a:ea typeface="Roboto" panose="02000000000000000000" pitchFamily="2" charset="0"/>
            </a:endParaRPr>
          </a:p>
        </p:txBody>
      </p:sp>
      <p:sp>
        <p:nvSpPr>
          <p:cNvPr id="10" name="CuadroTexto 21">
            <a:extLst>
              <a:ext uri="{FF2B5EF4-FFF2-40B4-BE49-F238E27FC236}">
                <a16:creationId xmlns:a16="http://schemas.microsoft.com/office/drawing/2014/main" id="{C0DD095F-8200-A0EC-B8C5-324BE9ABC878}"/>
              </a:ext>
            </a:extLst>
          </p:cNvPr>
          <p:cNvSpPr txBox="1">
            <a:spLocks noChangeArrowheads="1"/>
          </p:cNvSpPr>
          <p:nvPr/>
        </p:nvSpPr>
        <p:spPr bwMode="auto">
          <a:xfrm>
            <a:off x="5540810" y="2661895"/>
            <a:ext cx="1041206" cy="36218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-68%</a:t>
            </a:r>
            <a:endParaRPr lang="es-MX" sz="1556" dirty="0">
              <a:latin typeface="Roboto" panose="02000000000000000000" pitchFamily="2" charset="0"/>
              <a:ea typeface="Roboto" panose="02000000000000000000" pitchFamily="2" charset="0"/>
            </a:endParaRPr>
          </a:p>
        </p:txBody>
      </p:sp>
      <p:sp>
        <p:nvSpPr>
          <p:cNvPr id="11" name="CuadroTexto 21">
            <a:extLst>
              <a:ext uri="{FF2B5EF4-FFF2-40B4-BE49-F238E27FC236}">
                <a16:creationId xmlns:a16="http://schemas.microsoft.com/office/drawing/2014/main" id="{AC239B22-B210-F274-C759-B66A5329D70C}"/>
              </a:ext>
            </a:extLst>
          </p:cNvPr>
          <p:cNvSpPr txBox="1">
            <a:spLocks noChangeArrowheads="1"/>
          </p:cNvSpPr>
          <p:nvPr/>
        </p:nvSpPr>
        <p:spPr bwMode="auto">
          <a:xfrm>
            <a:off x="9034151" y="3177986"/>
            <a:ext cx="860848" cy="36218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-48%</a:t>
            </a:r>
            <a:endParaRPr lang="es-MX" sz="1556"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3063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EA0A-D772-6224-3AC0-0AF8832B8B79}"/>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AF25AC0D-1F30-3017-7B9D-621A4D1A8CE7}"/>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s-ES_tradnl" noProof="0" smtClean="0"/>
              <a:pPr/>
              <a:t>4</a:t>
            </a:fld>
            <a:endParaRPr lang="es-ES_tradnl" noProof="0" dirty="0"/>
          </a:p>
        </p:txBody>
      </p:sp>
      <p:sp>
        <p:nvSpPr>
          <p:cNvPr id="2" name="CuadroTexto 1">
            <a:extLst>
              <a:ext uri="{FF2B5EF4-FFF2-40B4-BE49-F238E27FC236}">
                <a16:creationId xmlns:a16="http://schemas.microsoft.com/office/drawing/2014/main" id="{77AFC357-3DB3-444E-0F10-B186F97737D6}"/>
              </a:ext>
            </a:extLst>
          </p:cNvPr>
          <p:cNvSpPr txBox="1"/>
          <p:nvPr/>
        </p:nvSpPr>
        <p:spPr bwMode="auto">
          <a:xfrm>
            <a:off x="915849" y="790184"/>
            <a:ext cx="10969905" cy="549144"/>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lnSpc>
                <a:spcPct val="70000"/>
              </a:lnSpc>
              <a:defRPr/>
            </a:pPr>
            <a:r>
              <a:rPr lang="es-ES_tradnl" sz="4077" dirty="0">
                <a:solidFill>
                  <a:prstClr val="black"/>
                </a:solidFill>
                <a:latin typeface="Lato Light" panose="020F0302020204030203" pitchFamily="34" charset="0"/>
              </a:rPr>
              <a:t>DISTRIBUCIÓN DE LA POBLACIÓN</a:t>
            </a:r>
            <a:endParaRPr lang="es-ES_tradnl" sz="4077" baseline="30000" dirty="0">
              <a:solidFill>
                <a:srgbClr val="FF0000"/>
              </a:solidFill>
              <a:latin typeface="Lato Light" panose="020F0302020204030203" pitchFamily="34" charset="0"/>
            </a:endParaRPr>
          </a:p>
        </p:txBody>
      </p:sp>
      <p:sp>
        <p:nvSpPr>
          <p:cNvPr id="3" name="CuadroTexto 2">
            <a:extLst>
              <a:ext uri="{FF2B5EF4-FFF2-40B4-BE49-F238E27FC236}">
                <a16:creationId xmlns:a16="http://schemas.microsoft.com/office/drawing/2014/main" id="{C55D6CE4-2F22-CC5A-CFD9-95F96314A956}"/>
              </a:ext>
            </a:extLst>
          </p:cNvPr>
          <p:cNvSpPr txBox="1"/>
          <p:nvPr/>
        </p:nvSpPr>
        <p:spPr bwMode="auto">
          <a:xfrm>
            <a:off x="0" y="1221014"/>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ES_tradnl" sz="2520" i="1" dirty="0">
                <a:solidFill>
                  <a:srgbClr val="FF0000"/>
                </a:solidFill>
                <a:latin typeface="Playfair Display" panose="00000500000000000000" pitchFamily="2" charset="0"/>
                <a:ea typeface="Roboto Th" pitchFamily="2" charset="0"/>
              </a:rPr>
              <a:t>Estructura poblacional 2025 Mazatlán</a:t>
            </a:r>
          </a:p>
        </p:txBody>
      </p:sp>
      <p:sp>
        <p:nvSpPr>
          <p:cNvPr id="9" name="CuadroTexto 8">
            <a:extLst>
              <a:ext uri="{FF2B5EF4-FFF2-40B4-BE49-F238E27FC236}">
                <a16:creationId xmlns:a16="http://schemas.microsoft.com/office/drawing/2014/main" id="{0B292610-6340-AD75-6A7C-7743630C38B4}"/>
              </a:ext>
            </a:extLst>
          </p:cNvPr>
          <p:cNvSpPr txBox="1"/>
          <p:nvPr/>
        </p:nvSpPr>
        <p:spPr bwMode="auto">
          <a:xfrm>
            <a:off x="10800632" y="2630575"/>
            <a:ext cx="1373831" cy="501833"/>
          </a:xfrm>
          <a:prstGeom prst="rect">
            <a:avLst/>
          </a:prstGeom>
          <a:noFill/>
          <a:ln w="9525">
            <a:noFill/>
            <a:prstDash val="dot"/>
            <a:miter lim="800000"/>
            <a:headEnd/>
            <a:tailEnd/>
          </a:ln>
        </p:spPr>
        <p:txBody>
          <a:bodyPr wrap="square" lIns="0" tIns="65610" rIns="131220" bIns="65610" rtlCol="0" anchor="t">
            <a:spAutoFit/>
          </a:bodyPr>
          <a:lstStyle/>
          <a:p>
            <a:pPr marL="756761" indent="-743426">
              <a:spcAft>
                <a:spcPts val="420"/>
              </a:spcAft>
            </a:pPr>
            <a:r>
              <a:rPr lang="es-ES_tradnl" sz="2400" b="1" dirty="0">
                <a:solidFill>
                  <a:schemeClr val="tx2">
                    <a:lumMod val="40000"/>
                    <a:lumOff val="60000"/>
                  </a:schemeClr>
                </a:solidFill>
                <a:latin typeface="Lato" panose="020F0502020204030203" pitchFamily="34" charset="77"/>
              </a:rPr>
              <a:t>Hombre</a:t>
            </a:r>
          </a:p>
        </p:txBody>
      </p:sp>
      <p:sp>
        <p:nvSpPr>
          <p:cNvPr id="10" name="CuadroTexto 9">
            <a:extLst>
              <a:ext uri="{FF2B5EF4-FFF2-40B4-BE49-F238E27FC236}">
                <a16:creationId xmlns:a16="http://schemas.microsoft.com/office/drawing/2014/main" id="{17A183DF-7774-EE2F-CF4F-C0B445ADA985}"/>
              </a:ext>
            </a:extLst>
          </p:cNvPr>
          <p:cNvSpPr txBox="1"/>
          <p:nvPr/>
        </p:nvSpPr>
        <p:spPr bwMode="auto">
          <a:xfrm>
            <a:off x="10800632" y="3122988"/>
            <a:ext cx="1373831" cy="501833"/>
          </a:xfrm>
          <a:prstGeom prst="rect">
            <a:avLst/>
          </a:prstGeom>
          <a:noFill/>
          <a:ln w="9525">
            <a:noFill/>
            <a:prstDash val="dot"/>
            <a:miter lim="800000"/>
            <a:headEnd/>
            <a:tailEnd/>
          </a:ln>
        </p:spPr>
        <p:txBody>
          <a:bodyPr wrap="square" lIns="0" tIns="65610" rIns="131220" bIns="65610" rtlCol="0" anchor="t">
            <a:spAutoFit/>
          </a:bodyPr>
          <a:lstStyle/>
          <a:p>
            <a:pPr marL="756761" indent="-743426">
              <a:spcAft>
                <a:spcPts val="420"/>
              </a:spcAft>
            </a:pPr>
            <a:r>
              <a:rPr lang="es-ES_tradnl" sz="2400" b="1" dirty="0">
                <a:solidFill>
                  <a:srgbClr val="FFC000"/>
                </a:solidFill>
                <a:latin typeface="Lato" panose="020F0502020204030203" pitchFamily="34" charset="77"/>
              </a:rPr>
              <a:t>Mujer</a:t>
            </a:r>
          </a:p>
        </p:txBody>
      </p:sp>
      <p:sp>
        <p:nvSpPr>
          <p:cNvPr id="11" name="CuadroTexto 10">
            <a:extLst>
              <a:ext uri="{FF2B5EF4-FFF2-40B4-BE49-F238E27FC236}">
                <a16:creationId xmlns:a16="http://schemas.microsoft.com/office/drawing/2014/main" id="{8AAAAD1A-E4FE-8828-63B3-CE2D5DB4A122}"/>
              </a:ext>
            </a:extLst>
          </p:cNvPr>
          <p:cNvSpPr txBox="1"/>
          <p:nvPr/>
        </p:nvSpPr>
        <p:spPr>
          <a:xfrm>
            <a:off x="2129246" y="7301747"/>
            <a:ext cx="8398058" cy="286232"/>
          </a:xfrm>
          <a:prstGeom prst="rect">
            <a:avLst/>
          </a:prstGeom>
          <a:solidFill>
            <a:schemeClr val="bg1"/>
          </a:solidFill>
          <a:ln>
            <a:solidFill>
              <a:schemeClr val="bg1">
                <a:lumMod val="85000"/>
              </a:schemeClr>
            </a:solidFill>
          </a:ln>
        </p:spPr>
        <p:txBody>
          <a:bodyPr wrap="square" rtlCol="0">
            <a:spAutoFit/>
          </a:bodyPr>
          <a:lstStyle/>
          <a:p>
            <a:pPr algn="ctr" defTabSz="504553">
              <a:defRPr/>
            </a:pPr>
            <a:r>
              <a:rPr lang="es-ES_tradnl" sz="1260" i="1" dirty="0">
                <a:solidFill>
                  <a:schemeClr val="bg1">
                    <a:lumMod val="50000"/>
                  </a:schemeClr>
                </a:solidFill>
                <a:latin typeface="Playfair Display" pitchFamily="2" charset="77"/>
                <a:ea typeface="Roboto Th" panose="02000000000000000000" pitchFamily="2" charset="0"/>
                <a:cs typeface="Roboto Lt" panose="02000000000000000000" pitchFamily="2" charset="0"/>
              </a:rPr>
              <a:t>Fuente: Censo de Población y Vivienda 2020 - Cuestionario Básico. </a:t>
            </a:r>
          </a:p>
        </p:txBody>
      </p:sp>
      <p:graphicFrame>
        <p:nvGraphicFramePr>
          <p:cNvPr id="4" name="Gráfico 3">
            <a:extLst>
              <a:ext uri="{FF2B5EF4-FFF2-40B4-BE49-F238E27FC236}">
                <a16:creationId xmlns:a16="http://schemas.microsoft.com/office/drawing/2014/main" id="{604C228E-6AEF-6F05-9BF1-BA16073BC5AC}"/>
              </a:ext>
            </a:extLst>
          </p:cNvPr>
          <p:cNvGraphicFramePr>
            <a:graphicFrameLocks/>
          </p:cNvGraphicFramePr>
          <p:nvPr>
            <p:extLst>
              <p:ext uri="{D42A27DB-BD31-4B8C-83A1-F6EECF244321}">
                <p14:modId xmlns:p14="http://schemas.microsoft.com/office/powerpoint/2010/main" val="3313664818"/>
              </p:ext>
            </p:extLst>
          </p:nvPr>
        </p:nvGraphicFramePr>
        <p:xfrm>
          <a:off x="1100868" y="2195085"/>
          <a:ext cx="9699764" cy="5081774"/>
        </p:xfrm>
        <a:graphic>
          <a:graphicData uri="http://schemas.openxmlformats.org/drawingml/2006/chart">
            <c:chart xmlns:c="http://schemas.openxmlformats.org/drawingml/2006/chart" xmlns:r="http://schemas.openxmlformats.org/officeDocument/2006/relationships" r:id="rId3"/>
          </a:graphicData>
        </a:graphic>
      </p:graphicFrame>
      <p:sp>
        <p:nvSpPr>
          <p:cNvPr id="14" name="Cerrar llave 5">
            <a:extLst>
              <a:ext uri="{FF2B5EF4-FFF2-40B4-BE49-F238E27FC236}">
                <a16:creationId xmlns:a16="http://schemas.microsoft.com/office/drawing/2014/main" id="{99B4D139-DA54-0039-2F6E-FA50D635879E}"/>
              </a:ext>
            </a:extLst>
          </p:cNvPr>
          <p:cNvSpPr/>
          <p:nvPr/>
        </p:nvSpPr>
        <p:spPr>
          <a:xfrm rot="10800000" flipH="1">
            <a:off x="10527304" y="4885655"/>
            <a:ext cx="273328" cy="1051353"/>
          </a:xfrm>
          <a:custGeom>
            <a:avLst/>
            <a:gdLst>
              <a:gd name="connsiteX0" fmla="*/ 0 w 325145"/>
              <a:gd name="connsiteY0" fmla="*/ 0 h 10918713"/>
              <a:gd name="connsiteX1" fmla="*/ 162573 w 325145"/>
              <a:gd name="connsiteY1" fmla="*/ 71610 h 10918713"/>
              <a:gd name="connsiteX2" fmla="*/ 162573 w 325145"/>
              <a:gd name="connsiteY2" fmla="*/ 5387747 h 10918713"/>
              <a:gd name="connsiteX3" fmla="*/ 325146 w 325145"/>
              <a:gd name="connsiteY3" fmla="*/ 5459357 h 10918713"/>
              <a:gd name="connsiteX4" fmla="*/ 162573 w 325145"/>
              <a:gd name="connsiteY4" fmla="*/ 5530967 h 10918713"/>
              <a:gd name="connsiteX5" fmla="*/ 162573 w 325145"/>
              <a:gd name="connsiteY5" fmla="*/ 10847103 h 10918713"/>
              <a:gd name="connsiteX6" fmla="*/ 0 w 325145"/>
              <a:gd name="connsiteY6" fmla="*/ 10918713 h 10918713"/>
              <a:gd name="connsiteX7" fmla="*/ 0 w 325145"/>
              <a:gd name="connsiteY7" fmla="*/ 0 h 10918713"/>
              <a:gd name="connsiteX0" fmla="*/ 0 w 325145"/>
              <a:gd name="connsiteY0" fmla="*/ 0 h 10918713"/>
              <a:gd name="connsiteX1" fmla="*/ 162573 w 325145"/>
              <a:gd name="connsiteY1" fmla="*/ 71610 h 10918713"/>
              <a:gd name="connsiteX2" fmla="*/ 162573 w 325145"/>
              <a:gd name="connsiteY2" fmla="*/ 5387747 h 10918713"/>
              <a:gd name="connsiteX3" fmla="*/ 325146 w 325145"/>
              <a:gd name="connsiteY3" fmla="*/ 5459357 h 10918713"/>
              <a:gd name="connsiteX4" fmla="*/ 162573 w 325145"/>
              <a:gd name="connsiteY4" fmla="*/ 5530967 h 10918713"/>
              <a:gd name="connsiteX5" fmla="*/ 162573 w 325145"/>
              <a:gd name="connsiteY5" fmla="*/ 10847103 h 10918713"/>
              <a:gd name="connsiteX6" fmla="*/ 0 w 325145"/>
              <a:gd name="connsiteY6" fmla="*/ 10918713 h 10918713"/>
              <a:gd name="connsiteX0" fmla="*/ 0 w 344462"/>
              <a:gd name="connsiteY0" fmla="*/ 0 h 10918713"/>
              <a:gd name="connsiteX1" fmla="*/ 162573 w 344462"/>
              <a:gd name="connsiteY1" fmla="*/ 71610 h 10918713"/>
              <a:gd name="connsiteX2" fmla="*/ 162573 w 344462"/>
              <a:gd name="connsiteY2" fmla="*/ 5387747 h 10918713"/>
              <a:gd name="connsiteX3" fmla="*/ 325146 w 344462"/>
              <a:gd name="connsiteY3" fmla="*/ 5459357 h 10918713"/>
              <a:gd name="connsiteX4" fmla="*/ 162573 w 344462"/>
              <a:gd name="connsiteY4" fmla="*/ 5530967 h 10918713"/>
              <a:gd name="connsiteX5" fmla="*/ 162573 w 344462"/>
              <a:gd name="connsiteY5" fmla="*/ 10847103 h 10918713"/>
              <a:gd name="connsiteX6" fmla="*/ 0 w 344462"/>
              <a:gd name="connsiteY6" fmla="*/ 10918713 h 10918713"/>
              <a:gd name="connsiteX7" fmla="*/ 0 w 344462"/>
              <a:gd name="connsiteY7" fmla="*/ 0 h 10918713"/>
              <a:gd name="connsiteX0" fmla="*/ 0 w 344462"/>
              <a:gd name="connsiteY0" fmla="*/ 0 h 10918713"/>
              <a:gd name="connsiteX1" fmla="*/ 162573 w 344462"/>
              <a:gd name="connsiteY1" fmla="*/ 71610 h 10918713"/>
              <a:gd name="connsiteX2" fmla="*/ 162573 w 344462"/>
              <a:gd name="connsiteY2" fmla="*/ 5387747 h 10918713"/>
              <a:gd name="connsiteX3" fmla="*/ 162573 w 344462"/>
              <a:gd name="connsiteY3" fmla="*/ 5530967 h 10918713"/>
              <a:gd name="connsiteX4" fmla="*/ 162573 w 344462"/>
              <a:gd name="connsiteY4" fmla="*/ 10847103 h 10918713"/>
              <a:gd name="connsiteX5" fmla="*/ 0 w 344462"/>
              <a:gd name="connsiteY5" fmla="*/ 10918713 h 10918713"/>
              <a:gd name="connsiteX0" fmla="*/ 0 w 344462"/>
              <a:gd name="connsiteY0" fmla="*/ 0 h 10918713"/>
              <a:gd name="connsiteX1" fmla="*/ 162573 w 344462"/>
              <a:gd name="connsiteY1" fmla="*/ 71610 h 10918713"/>
              <a:gd name="connsiteX2" fmla="*/ 162573 w 344462"/>
              <a:gd name="connsiteY2" fmla="*/ 5387747 h 10918713"/>
              <a:gd name="connsiteX3" fmla="*/ 325146 w 344462"/>
              <a:gd name="connsiteY3" fmla="*/ 5459357 h 10918713"/>
              <a:gd name="connsiteX4" fmla="*/ 162573 w 344462"/>
              <a:gd name="connsiteY4" fmla="*/ 5530967 h 10918713"/>
              <a:gd name="connsiteX5" fmla="*/ 162573 w 344462"/>
              <a:gd name="connsiteY5" fmla="*/ 10847103 h 10918713"/>
              <a:gd name="connsiteX6" fmla="*/ 0 w 344462"/>
              <a:gd name="connsiteY6" fmla="*/ 10918713 h 10918713"/>
              <a:gd name="connsiteX7" fmla="*/ 0 w 344462"/>
              <a:gd name="connsiteY7" fmla="*/ 0 h 10918713"/>
              <a:gd name="connsiteX0" fmla="*/ 0 w 344462"/>
              <a:gd name="connsiteY0" fmla="*/ 0 h 10918713"/>
              <a:gd name="connsiteX1" fmla="*/ 162573 w 344462"/>
              <a:gd name="connsiteY1" fmla="*/ 71610 h 10918713"/>
              <a:gd name="connsiteX2" fmla="*/ 162573 w 344462"/>
              <a:gd name="connsiteY2" fmla="*/ 5530967 h 10918713"/>
              <a:gd name="connsiteX3" fmla="*/ 162573 w 344462"/>
              <a:gd name="connsiteY3" fmla="*/ 10847103 h 10918713"/>
              <a:gd name="connsiteX4" fmla="*/ 0 w 344462"/>
              <a:gd name="connsiteY4" fmla="*/ 10918713 h 10918713"/>
              <a:gd name="connsiteX0" fmla="*/ 0 w 344462"/>
              <a:gd name="connsiteY0" fmla="*/ 0 h 10918713"/>
              <a:gd name="connsiteX1" fmla="*/ 162573 w 344462"/>
              <a:gd name="connsiteY1" fmla="*/ 71610 h 10918713"/>
              <a:gd name="connsiteX2" fmla="*/ 162573 w 344462"/>
              <a:gd name="connsiteY2" fmla="*/ 5387747 h 10918713"/>
              <a:gd name="connsiteX3" fmla="*/ 325146 w 344462"/>
              <a:gd name="connsiteY3" fmla="*/ 5459357 h 10918713"/>
              <a:gd name="connsiteX4" fmla="*/ 162573 w 344462"/>
              <a:gd name="connsiteY4" fmla="*/ 5530967 h 10918713"/>
              <a:gd name="connsiteX5" fmla="*/ 162573 w 344462"/>
              <a:gd name="connsiteY5" fmla="*/ 10847103 h 10918713"/>
              <a:gd name="connsiteX6" fmla="*/ 0 w 344462"/>
              <a:gd name="connsiteY6" fmla="*/ 10918713 h 10918713"/>
              <a:gd name="connsiteX7" fmla="*/ 0 w 344462"/>
              <a:gd name="connsiteY7" fmla="*/ 0 h 10918713"/>
              <a:gd name="connsiteX0" fmla="*/ 0 w 344462"/>
              <a:gd name="connsiteY0" fmla="*/ 0 h 10918713"/>
              <a:gd name="connsiteX1" fmla="*/ 162573 w 344462"/>
              <a:gd name="connsiteY1" fmla="*/ 71610 h 10918713"/>
              <a:gd name="connsiteX2" fmla="*/ 162573 w 344462"/>
              <a:gd name="connsiteY2" fmla="*/ 10847103 h 10918713"/>
              <a:gd name="connsiteX3" fmla="*/ 0 w 344462"/>
              <a:gd name="connsiteY3" fmla="*/ 10918713 h 10918713"/>
              <a:gd name="connsiteX0" fmla="*/ 0 w 344462"/>
              <a:gd name="connsiteY0" fmla="*/ 0 h 10918713"/>
              <a:gd name="connsiteX1" fmla="*/ 162573 w 344462"/>
              <a:gd name="connsiteY1" fmla="*/ 71610 h 10918713"/>
              <a:gd name="connsiteX2" fmla="*/ 325146 w 344462"/>
              <a:gd name="connsiteY2" fmla="*/ 5459357 h 10918713"/>
              <a:gd name="connsiteX3" fmla="*/ 162573 w 344462"/>
              <a:gd name="connsiteY3" fmla="*/ 5530967 h 10918713"/>
              <a:gd name="connsiteX4" fmla="*/ 162573 w 344462"/>
              <a:gd name="connsiteY4" fmla="*/ 10847103 h 10918713"/>
              <a:gd name="connsiteX5" fmla="*/ 0 w 344462"/>
              <a:gd name="connsiteY5" fmla="*/ 10918713 h 10918713"/>
              <a:gd name="connsiteX6" fmla="*/ 0 w 344462"/>
              <a:gd name="connsiteY6" fmla="*/ 0 h 10918713"/>
              <a:gd name="connsiteX0" fmla="*/ 0 w 344462"/>
              <a:gd name="connsiteY0" fmla="*/ 0 h 10918713"/>
              <a:gd name="connsiteX1" fmla="*/ 162573 w 344462"/>
              <a:gd name="connsiteY1" fmla="*/ 71610 h 10918713"/>
              <a:gd name="connsiteX2" fmla="*/ 162573 w 344462"/>
              <a:gd name="connsiteY2" fmla="*/ 10847103 h 10918713"/>
              <a:gd name="connsiteX3" fmla="*/ 0 w 344462"/>
              <a:gd name="connsiteY3" fmla="*/ 10918713 h 10918713"/>
              <a:gd name="connsiteX0" fmla="*/ 0 w 162573"/>
              <a:gd name="connsiteY0" fmla="*/ 0 h 10918713"/>
              <a:gd name="connsiteX1" fmla="*/ 162573 w 162573"/>
              <a:gd name="connsiteY1" fmla="*/ 71610 h 10918713"/>
              <a:gd name="connsiteX2" fmla="*/ 162573 w 162573"/>
              <a:gd name="connsiteY2" fmla="*/ 5530967 h 10918713"/>
              <a:gd name="connsiteX3" fmla="*/ 162573 w 162573"/>
              <a:gd name="connsiteY3" fmla="*/ 10847103 h 10918713"/>
              <a:gd name="connsiteX4" fmla="*/ 0 w 162573"/>
              <a:gd name="connsiteY4" fmla="*/ 10918713 h 10918713"/>
              <a:gd name="connsiteX5" fmla="*/ 0 w 162573"/>
              <a:gd name="connsiteY5" fmla="*/ 0 h 10918713"/>
              <a:gd name="connsiteX0" fmla="*/ 0 w 162573"/>
              <a:gd name="connsiteY0" fmla="*/ 0 h 10918713"/>
              <a:gd name="connsiteX1" fmla="*/ 162573 w 162573"/>
              <a:gd name="connsiteY1" fmla="*/ 71610 h 10918713"/>
              <a:gd name="connsiteX2" fmla="*/ 162573 w 162573"/>
              <a:gd name="connsiteY2" fmla="*/ 10847103 h 10918713"/>
              <a:gd name="connsiteX3" fmla="*/ 0 w 162573"/>
              <a:gd name="connsiteY3" fmla="*/ 10918713 h 10918713"/>
            </a:gdLst>
            <a:ahLst/>
            <a:cxnLst>
              <a:cxn ang="0">
                <a:pos x="connsiteX0" y="connsiteY0"/>
              </a:cxn>
              <a:cxn ang="0">
                <a:pos x="connsiteX1" y="connsiteY1"/>
              </a:cxn>
              <a:cxn ang="0">
                <a:pos x="connsiteX2" y="connsiteY2"/>
              </a:cxn>
              <a:cxn ang="0">
                <a:pos x="connsiteX3" y="connsiteY3"/>
              </a:cxn>
            </a:cxnLst>
            <a:rect l="l" t="t" r="r" b="b"/>
            <a:pathLst>
              <a:path w="162573" h="10918713" stroke="0" extrusionOk="0">
                <a:moveTo>
                  <a:pt x="0" y="0"/>
                </a:moveTo>
                <a:cubicBezTo>
                  <a:pt x="89787" y="0"/>
                  <a:pt x="162573" y="32061"/>
                  <a:pt x="162573" y="71610"/>
                </a:cubicBezTo>
                <a:lnTo>
                  <a:pt x="162573" y="5530967"/>
                </a:lnTo>
                <a:lnTo>
                  <a:pt x="162573" y="10847103"/>
                </a:lnTo>
                <a:cubicBezTo>
                  <a:pt x="162573" y="10886652"/>
                  <a:pt x="89787" y="10918713"/>
                  <a:pt x="0" y="10918713"/>
                </a:cubicBezTo>
                <a:lnTo>
                  <a:pt x="0" y="0"/>
                </a:lnTo>
                <a:close/>
              </a:path>
              <a:path w="162573" h="10918713" fill="none">
                <a:moveTo>
                  <a:pt x="0" y="0"/>
                </a:moveTo>
                <a:cubicBezTo>
                  <a:pt x="89787" y="0"/>
                  <a:pt x="162573" y="32061"/>
                  <a:pt x="162573" y="71610"/>
                </a:cubicBezTo>
                <a:lnTo>
                  <a:pt x="162573" y="10847103"/>
                </a:lnTo>
                <a:cubicBezTo>
                  <a:pt x="162573" y="10886652"/>
                  <a:pt x="89787" y="10918713"/>
                  <a:pt x="0" y="10918713"/>
                </a:cubicBezTo>
              </a:path>
            </a:pathLst>
          </a:custGeom>
          <a:noFill/>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617144">
              <a:defRPr/>
            </a:pPr>
            <a:endParaRPr lang="es-ES_tradnl" sz="4200" dirty="0">
              <a:solidFill>
                <a:schemeClr val="bg1">
                  <a:lumMod val="65000"/>
                </a:schemeClr>
              </a:solidFill>
              <a:latin typeface="Calibri"/>
            </a:endParaRPr>
          </a:p>
        </p:txBody>
      </p:sp>
      <p:sp>
        <p:nvSpPr>
          <p:cNvPr id="12" name="CuadroTexto 21">
            <a:extLst>
              <a:ext uri="{FF2B5EF4-FFF2-40B4-BE49-F238E27FC236}">
                <a16:creationId xmlns:a16="http://schemas.microsoft.com/office/drawing/2014/main" id="{A5F56AD3-269B-7F06-48AA-960EFDF11862}"/>
              </a:ext>
            </a:extLst>
          </p:cNvPr>
          <p:cNvSpPr txBox="1">
            <a:spLocks noChangeArrowheads="1"/>
          </p:cNvSpPr>
          <p:nvPr/>
        </p:nvSpPr>
        <p:spPr bwMode="auto">
          <a:xfrm>
            <a:off x="10875531" y="4698751"/>
            <a:ext cx="1836251" cy="1425163"/>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3360" b="1" dirty="0">
                <a:solidFill>
                  <a:srgbClr val="000000"/>
                </a:solidFill>
                <a:latin typeface="Roboto" panose="02000000000000000000" pitchFamily="2" charset="0"/>
                <a:ea typeface="Roboto" panose="02000000000000000000" pitchFamily="2" charset="0"/>
                <a:cs typeface="+mn-cs"/>
              </a:rPr>
              <a:t>28%</a:t>
            </a:r>
            <a:endParaRPr lang="es-MX" sz="336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680" dirty="0">
                <a:solidFill>
                  <a:srgbClr val="666666"/>
                </a:solidFill>
                <a:latin typeface="Roboto" panose="02000000000000000000" pitchFamily="2" charset="0"/>
                <a:ea typeface="Roboto" panose="02000000000000000000" pitchFamily="2" charset="0"/>
                <a:cs typeface="+mn-cs"/>
              </a:rPr>
              <a:t>de la población tiene entre 20 a 45 años</a:t>
            </a:r>
            <a:endParaRPr lang="es-MX" sz="168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66879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29E6B-137A-06D8-5D56-EE0A1691DB8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3414FD4-2D71-7904-9976-744F0448DB25}"/>
              </a:ext>
            </a:extLst>
          </p:cNvPr>
          <p:cNvSpPr txBox="1"/>
          <p:nvPr/>
        </p:nvSpPr>
        <p:spPr bwMode="auto">
          <a:xfrm>
            <a:off x="531741" y="1007450"/>
            <a:ext cx="11738121" cy="682050"/>
          </a:xfrm>
          <a:prstGeom prst="rect">
            <a:avLst/>
          </a:prstGeom>
          <a:noFill/>
          <a:ln w="9525">
            <a:noFill/>
            <a:prstDash val="dot"/>
            <a:miter lim="800000"/>
            <a:headEnd/>
            <a:tailEnd/>
          </a:ln>
        </p:spPr>
        <p:txBody>
          <a:bodyPr wrap="square" lIns="99381" tIns="49691" rIns="99381" bIns="49691" rtlCol="0" anchor="t">
            <a:spAutoFit/>
          </a:bodyPr>
          <a:lstStyle/>
          <a:p>
            <a:pPr algn="ctr" defTabSz="544568">
              <a:defRPr/>
            </a:pPr>
            <a:r>
              <a:rPr lang="es-ES_tradnl" sz="3780" dirty="0">
                <a:solidFill>
                  <a:prstClr val="black"/>
                </a:solidFill>
                <a:latin typeface="Lato Light" panose="020F0302020204030203" pitchFamily="34" charset="0"/>
                <a:cs typeface="Stajn Pro Medium"/>
              </a:rPr>
              <a:t>EMPLEOS REGISTRADOS EN EL IMSS EN MAZATLÁN</a:t>
            </a:r>
          </a:p>
        </p:txBody>
      </p:sp>
      <p:sp>
        <p:nvSpPr>
          <p:cNvPr id="7" name="CuadroTexto 6">
            <a:extLst>
              <a:ext uri="{FF2B5EF4-FFF2-40B4-BE49-F238E27FC236}">
                <a16:creationId xmlns:a16="http://schemas.microsoft.com/office/drawing/2014/main" id="{F8FA22EC-040B-E8E9-D50F-C1F5DE68992D}"/>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Respecto a la población en zona urbana- Empleos totales</a:t>
            </a:r>
          </a:p>
        </p:txBody>
      </p:sp>
      <p:sp>
        <p:nvSpPr>
          <p:cNvPr id="9" name="CuadroTexto 8">
            <a:extLst>
              <a:ext uri="{FF2B5EF4-FFF2-40B4-BE49-F238E27FC236}">
                <a16:creationId xmlns:a16="http://schemas.microsoft.com/office/drawing/2014/main" id="{94D0F11C-2008-A5A4-1184-71F2DF43801A}"/>
              </a:ext>
            </a:extLst>
          </p:cNvPr>
          <p:cNvSpPr txBox="1"/>
          <p:nvPr/>
        </p:nvSpPr>
        <p:spPr bwMode="auto">
          <a:xfrm>
            <a:off x="11427156" y="5421640"/>
            <a:ext cx="1119645" cy="393914"/>
          </a:xfrm>
          <a:prstGeom prst="rect">
            <a:avLst/>
          </a:prstGeom>
          <a:noFill/>
          <a:ln w="9525">
            <a:noFill/>
            <a:prstDash val="dot"/>
            <a:miter lim="800000"/>
            <a:headEnd/>
            <a:tailEnd/>
          </a:ln>
        </p:spPr>
        <p:txBody>
          <a:bodyPr wrap="none" lIns="115782" tIns="57892" rIns="115782" bIns="57892" rtlCol="0" anchor="t">
            <a:spAutoFit/>
          </a:bodyPr>
          <a:lstStyle/>
          <a:p>
            <a:pPr marL="667766" indent="-655999"/>
            <a:r>
              <a:rPr lang="es-ES_tradnl" b="1" dirty="0">
                <a:solidFill>
                  <a:schemeClr val="accent1"/>
                </a:solidFill>
                <a:latin typeface="Lato" panose="020F0502020204030203" pitchFamily="34" charset="77"/>
              </a:rPr>
              <a:t>Empleos</a:t>
            </a:r>
          </a:p>
        </p:txBody>
      </p:sp>
      <p:sp>
        <p:nvSpPr>
          <p:cNvPr id="10" name="CuadroTexto 9">
            <a:extLst>
              <a:ext uri="{FF2B5EF4-FFF2-40B4-BE49-F238E27FC236}">
                <a16:creationId xmlns:a16="http://schemas.microsoft.com/office/drawing/2014/main" id="{FFA82806-7618-B80A-8D19-77C51105F793}"/>
              </a:ext>
            </a:extLst>
          </p:cNvPr>
          <p:cNvSpPr txBox="1"/>
          <p:nvPr/>
        </p:nvSpPr>
        <p:spPr bwMode="auto">
          <a:xfrm>
            <a:off x="11427156" y="2831791"/>
            <a:ext cx="1268468" cy="393914"/>
          </a:xfrm>
          <a:prstGeom prst="rect">
            <a:avLst/>
          </a:prstGeom>
          <a:noFill/>
          <a:ln w="9525">
            <a:noFill/>
            <a:prstDash val="dot"/>
            <a:miter lim="800000"/>
            <a:headEnd/>
            <a:tailEnd/>
          </a:ln>
        </p:spPr>
        <p:txBody>
          <a:bodyPr wrap="none" lIns="115782" tIns="57892" rIns="115782" bIns="57892" rtlCol="0" anchor="t">
            <a:spAutoFit/>
          </a:bodyPr>
          <a:lstStyle/>
          <a:p>
            <a:pPr marL="667766" indent="-655999"/>
            <a:r>
              <a:rPr lang="es-ES_tradnl" b="1" dirty="0">
                <a:solidFill>
                  <a:srgbClr val="FFC000"/>
                </a:solidFill>
                <a:latin typeface="Lato" panose="020F0502020204030203" pitchFamily="34" charset="77"/>
              </a:rPr>
              <a:t>Población</a:t>
            </a:r>
          </a:p>
        </p:txBody>
      </p:sp>
      <p:sp>
        <p:nvSpPr>
          <p:cNvPr id="14" name="CuadroTexto 3">
            <a:extLst>
              <a:ext uri="{FF2B5EF4-FFF2-40B4-BE49-F238E27FC236}">
                <a16:creationId xmlns:a16="http://schemas.microsoft.com/office/drawing/2014/main" id="{194FF5D4-F5E6-7046-6924-AE4C988FAF24}"/>
              </a:ext>
            </a:extLst>
          </p:cNvPr>
          <p:cNvSpPr txBox="1"/>
          <p:nvPr/>
        </p:nvSpPr>
        <p:spPr>
          <a:xfrm>
            <a:off x="1010328" y="7306222"/>
            <a:ext cx="10796270" cy="291939"/>
          </a:xfrm>
          <a:prstGeom prst="rect">
            <a:avLst/>
          </a:prstGeom>
          <a:solidFill>
            <a:schemeClr val="bg1"/>
          </a:solidFill>
          <a:ln>
            <a:solidFill>
              <a:schemeClr val="bg1">
                <a:lumMod val="85000"/>
              </a:schemeClr>
            </a:solidFill>
            <a:prstDash val="solid"/>
          </a:ln>
        </p:spPr>
        <p:txBody>
          <a:bodyPr wrap="square" rtlCol="0" anchor="ctr">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r>
              <a:rPr lang="es-ES_tradnl" sz="1297" dirty="0"/>
              <a:t>Fuente: SNIIV, IMSS. Datos al 31 de mayo de 2025.</a:t>
            </a:r>
          </a:p>
        </p:txBody>
      </p:sp>
      <p:graphicFrame>
        <p:nvGraphicFramePr>
          <p:cNvPr id="2" name="Gráfico 1">
            <a:extLst>
              <a:ext uri="{FF2B5EF4-FFF2-40B4-BE49-F238E27FC236}">
                <a16:creationId xmlns:a16="http://schemas.microsoft.com/office/drawing/2014/main" id="{03826725-8239-533D-821B-F71B0194160B}"/>
              </a:ext>
            </a:extLst>
          </p:cNvPr>
          <p:cNvGraphicFramePr>
            <a:graphicFrameLocks/>
          </p:cNvGraphicFramePr>
          <p:nvPr>
            <p:extLst>
              <p:ext uri="{D42A27DB-BD31-4B8C-83A1-F6EECF244321}">
                <p14:modId xmlns:p14="http://schemas.microsoft.com/office/powerpoint/2010/main" val="1116859347"/>
              </p:ext>
            </p:extLst>
          </p:nvPr>
        </p:nvGraphicFramePr>
        <p:xfrm>
          <a:off x="594688" y="2389888"/>
          <a:ext cx="11463698" cy="4804251"/>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E1F88D88-B109-3E78-134B-62357AE6FBDB}"/>
              </a:ext>
            </a:extLst>
          </p:cNvPr>
          <p:cNvSpPr txBox="1"/>
          <p:nvPr/>
        </p:nvSpPr>
        <p:spPr bwMode="auto">
          <a:xfrm>
            <a:off x="11427156" y="4094399"/>
            <a:ext cx="1196589" cy="62494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00" i="1" dirty="0">
                <a:solidFill>
                  <a:schemeClr val="bg1">
                    <a:lumMod val="65000"/>
                  </a:schemeClr>
                </a:solidFill>
                <a:latin typeface="Playfair Display" panose="00000500000000000000" pitchFamily="2" charset="0"/>
              </a:rPr>
              <a:t>% población registrada</a:t>
            </a:r>
            <a:endParaRPr lang="es-ES_tradnl" sz="160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84784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51743-183F-AE94-22F6-B0D6BC37F0D8}"/>
            </a:ext>
          </a:extLst>
        </p:cNvPr>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2D87A6FD-7930-84F6-9223-35E1AA95D30C}"/>
              </a:ext>
            </a:extLst>
          </p:cNvPr>
          <p:cNvGraphicFramePr>
            <a:graphicFrameLocks/>
          </p:cNvGraphicFramePr>
          <p:nvPr>
            <p:extLst>
              <p:ext uri="{D42A27DB-BD31-4B8C-83A1-F6EECF244321}">
                <p14:modId xmlns:p14="http://schemas.microsoft.com/office/powerpoint/2010/main" val="211470506"/>
              </p:ext>
            </p:extLst>
          </p:nvPr>
        </p:nvGraphicFramePr>
        <p:xfrm>
          <a:off x="40630" y="1674393"/>
          <a:ext cx="11249107" cy="5301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C22E78C9-5576-E20F-69F4-F30F0F6611B8}"/>
              </a:ext>
            </a:extLst>
          </p:cNvPr>
          <p:cNvGraphicFramePr>
            <a:graphicFrameLocks/>
          </p:cNvGraphicFramePr>
          <p:nvPr>
            <p:extLst>
              <p:ext uri="{D42A27DB-BD31-4B8C-83A1-F6EECF244321}">
                <p14:modId xmlns:p14="http://schemas.microsoft.com/office/powerpoint/2010/main" val="598588385"/>
              </p:ext>
            </p:extLst>
          </p:nvPr>
        </p:nvGraphicFramePr>
        <p:xfrm>
          <a:off x="777766" y="3983972"/>
          <a:ext cx="10552600" cy="2419799"/>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número de diapositiva 1">
            <a:extLst>
              <a:ext uri="{FF2B5EF4-FFF2-40B4-BE49-F238E27FC236}">
                <a16:creationId xmlns:a16="http://schemas.microsoft.com/office/drawing/2014/main" id="{78BEDD80-F676-BD32-E6F6-E89B9FE1393C}"/>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6</a:t>
            </a:fld>
            <a:endParaRPr lang="en-US" dirty="0"/>
          </a:p>
        </p:txBody>
      </p:sp>
      <p:sp>
        <p:nvSpPr>
          <p:cNvPr id="2" name="CuadroTexto 1">
            <a:extLst>
              <a:ext uri="{FF2B5EF4-FFF2-40B4-BE49-F238E27FC236}">
                <a16:creationId xmlns:a16="http://schemas.microsoft.com/office/drawing/2014/main" id="{7C60E20E-B3CD-7CC3-FA58-74008916D50F}"/>
              </a:ext>
            </a:extLst>
          </p:cNvPr>
          <p:cNvSpPr txBox="1"/>
          <p:nvPr/>
        </p:nvSpPr>
        <p:spPr bwMode="auto">
          <a:xfrm>
            <a:off x="915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SALARIOS</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D5083E57-C6B3-9677-C2C3-01787D5E09C2}"/>
              </a:ext>
            </a:extLst>
          </p:cNvPr>
          <p:cNvSpPr txBox="1"/>
          <p:nvPr/>
        </p:nvSpPr>
        <p:spPr bwMode="auto">
          <a:xfrm>
            <a:off x="0" y="136862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Promedio mensual en Sinaloa</a:t>
            </a:r>
          </a:p>
        </p:txBody>
      </p:sp>
      <p:sp>
        <p:nvSpPr>
          <p:cNvPr id="7" name="CuadroTexto 6">
            <a:extLst>
              <a:ext uri="{FF2B5EF4-FFF2-40B4-BE49-F238E27FC236}">
                <a16:creationId xmlns:a16="http://schemas.microsoft.com/office/drawing/2014/main" id="{4A860208-D62E-DBB0-5144-A98D5587D697}"/>
              </a:ext>
            </a:extLst>
          </p:cNvPr>
          <p:cNvSpPr txBox="1"/>
          <p:nvPr/>
        </p:nvSpPr>
        <p:spPr>
          <a:xfrm>
            <a:off x="630299" y="7153723"/>
            <a:ext cx="1043083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50000"/>
                  </a:schemeClr>
                </a:solidFill>
                <a:latin typeface="Playfair Display" panose="00000500000000000000" pitchFamily="50" charset="0"/>
              </a:rPr>
              <a:t>Fuente: Encuesta Nacional de Ocupación y Empleo (ENOE).  La grafica muestra salario promedio de empleos formales e informales en México y en Sinaloa.</a:t>
            </a:r>
          </a:p>
        </p:txBody>
      </p:sp>
      <p:sp>
        <p:nvSpPr>
          <p:cNvPr id="12" name="CuadroTexto 11">
            <a:extLst>
              <a:ext uri="{FF2B5EF4-FFF2-40B4-BE49-F238E27FC236}">
                <a16:creationId xmlns:a16="http://schemas.microsoft.com/office/drawing/2014/main" id="{58E8BA3C-2E40-5BF1-0E28-28B3AD6D12FD}"/>
              </a:ext>
            </a:extLst>
          </p:cNvPr>
          <p:cNvSpPr txBox="1"/>
          <p:nvPr/>
        </p:nvSpPr>
        <p:spPr bwMode="auto">
          <a:xfrm>
            <a:off x="11061137" y="2136070"/>
            <a:ext cx="1643808" cy="367951"/>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b="1" dirty="0">
                <a:solidFill>
                  <a:schemeClr val="tx2">
                    <a:lumMod val="40000"/>
                    <a:lumOff val="60000"/>
                  </a:schemeClr>
                </a:solidFill>
                <a:latin typeface="Lato" panose="020F0502020204030203" pitchFamily="34" charset="77"/>
              </a:rPr>
              <a:t>Empleo formal</a:t>
            </a:r>
          </a:p>
        </p:txBody>
      </p:sp>
      <p:sp>
        <p:nvSpPr>
          <p:cNvPr id="8" name="CuadroTexto 7">
            <a:extLst>
              <a:ext uri="{FF2B5EF4-FFF2-40B4-BE49-F238E27FC236}">
                <a16:creationId xmlns:a16="http://schemas.microsoft.com/office/drawing/2014/main" id="{BFDC4C57-30A2-FAFF-0736-7CB5D8B04D2D}"/>
              </a:ext>
            </a:extLst>
          </p:cNvPr>
          <p:cNvSpPr txBox="1"/>
          <p:nvPr/>
        </p:nvSpPr>
        <p:spPr bwMode="auto">
          <a:xfrm>
            <a:off x="11289737" y="4808661"/>
            <a:ext cx="1471233" cy="477211"/>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00" i="1" baseline="30000" dirty="0">
                <a:solidFill>
                  <a:schemeClr val="bg1">
                    <a:lumMod val="65000"/>
                  </a:schemeClr>
                </a:solidFill>
                <a:latin typeface="Playfair Display" panose="00000500000000000000" pitchFamily="2" charset="0"/>
              </a:rPr>
              <a:t>Incremento salario formal</a:t>
            </a:r>
          </a:p>
        </p:txBody>
      </p:sp>
    </p:spTree>
    <p:extLst>
      <p:ext uri="{BB962C8B-B14F-4D97-AF65-F5344CB8AC3E}">
        <p14:creationId xmlns:p14="http://schemas.microsoft.com/office/powerpoint/2010/main" val="29139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5FD8-9BD7-7D75-4B12-7512C354A592}"/>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E994B633-44C5-1FDC-69CC-0DA3495B00A0}"/>
              </a:ext>
            </a:extLst>
          </p:cNvPr>
          <p:cNvGraphicFramePr>
            <a:graphicFrameLocks/>
          </p:cNvGraphicFramePr>
          <p:nvPr>
            <p:extLst>
              <p:ext uri="{D42A27DB-BD31-4B8C-83A1-F6EECF244321}">
                <p14:modId xmlns:p14="http://schemas.microsoft.com/office/powerpoint/2010/main" val="3664178655"/>
              </p:ext>
            </p:extLst>
          </p:nvPr>
        </p:nvGraphicFramePr>
        <p:xfrm>
          <a:off x="735723" y="2617632"/>
          <a:ext cx="10594643" cy="2678479"/>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1">
            <a:extLst>
              <a:ext uri="{FF2B5EF4-FFF2-40B4-BE49-F238E27FC236}">
                <a16:creationId xmlns:a16="http://schemas.microsoft.com/office/drawing/2014/main" id="{A4DCF10D-758F-E923-2405-5415692A2908}"/>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7</a:t>
            </a:fld>
            <a:endParaRPr lang="en-US" dirty="0"/>
          </a:p>
        </p:txBody>
      </p:sp>
      <p:sp>
        <p:nvSpPr>
          <p:cNvPr id="2" name="CuadroTexto 1">
            <a:extLst>
              <a:ext uri="{FF2B5EF4-FFF2-40B4-BE49-F238E27FC236}">
                <a16:creationId xmlns:a16="http://schemas.microsoft.com/office/drawing/2014/main" id="{CE1BF706-A3EC-8377-BCE5-6B184E378B06}"/>
              </a:ext>
            </a:extLst>
          </p:cNvPr>
          <p:cNvSpPr txBox="1"/>
          <p:nvPr/>
        </p:nvSpPr>
        <p:spPr bwMode="auto">
          <a:xfrm>
            <a:off x="915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SALARIOS</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5A82642E-AB1C-26C3-AD89-05F5EB3B7048}"/>
              </a:ext>
            </a:extLst>
          </p:cNvPr>
          <p:cNvSpPr txBox="1"/>
          <p:nvPr/>
        </p:nvSpPr>
        <p:spPr bwMode="auto">
          <a:xfrm>
            <a:off x="0" y="136862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Promedio mensual en Sinaloa</a:t>
            </a:r>
          </a:p>
        </p:txBody>
      </p:sp>
      <p:sp>
        <p:nvSpPr>
          <p:cNvPr id="7" name="CuadroTexto 6">
            <a:extLst>
              <a:ext uri="{FF2B5EF4-FFF2-40B4-BE49-F238E27FC236}">
                <a16:creationId xmlns:a16="http://schemas.microsoft.com/office/drawing/2014/main" id="{44A5C306-83FE-0E14-0D87-CBE9440E21C1}"/>
              </a:ext>
            </a:extLst>
          </p:cNvPr>
          <p:cNvSpPr txBox="1"/>
          <p:nvPr/>
        </p:nvSpPr>
        <p:spPr>
          <a:xfrm>
            <a:off x="630299" y="7153723"/>
            <a:ext cx="1043083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50000"/>
                  </a:schemeClr>
                </a:solidFill>
                <a:latin typeface="Playfair Display" panose="00000500000000000000" pitchFamily="50" charset="0"/>
              </a:rPr>
              <a:t>Fuente: Encuesta Nacional de Ocupación y Empleo (ENOE).  La grafica muestra salario promedio de empleos formales e informales en México y en Sinaloa.</a:t>
            </a:r>
          </a:p>
        </p:txBody>
      </p:sp>
      <p:sp>
        <p:nvSpPr>
          <p:cNvPr id="9" name="CuadroTexto 8">
            <a:extLst>
              <a:ext uri="{FF2B5EF4-FFF2-40B4-BE49-F238E27FC236}">
                <a16:creationId xmlns:a16="http://schemas.microsoft.com/office/drawing/2014/main" id="{CA3979E9-B81C-B18E-C458-1780DCA27051}"/>
              </a:ext>
            </a:extLst>
          </p:cNvPr>
          <p:cNvSpPr txBox="1"/>
          <p:nvPr/>
        </p:nvSpPr>
        <p:spPr bwMode="auto">
          <a:xfrm>
            <a:off x="10908640" y="2112508"/>
            <a:ext cx="1892960" cy="367951"/>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b="1" dirty="0">
                <a:solidFill>
                  <a:srgbClr val="B8D0ED"/>
                </a:solidFill>
                <a:latin typeface="Lato" panose="020F0502020204030203" pitchFamily="34" charset="77"/>
              </a:rPr>
              <a:t>Empleo informal</a:t>
            </a:r>
          </a:p>
        </p:txBody>
      </p:sp>
      <p:sp>
        <p:nvSpPr>
          <p:cNvPr id="5" name="CuadroTexto 4">
            <a:extLst>
              <a:ext uri="{FF2B5EF4-FFF2-40B4-BE49-F238E27FC236}">
                <a16:creationId xmlns:a16="http://schemas.microsoft.com/office/drawing/2014/main" id="{1AFF2C2D-3D93-8CFD-DFDB-7ADB986ABCF9}"/>
              </a:ext>
            </a:extLst>
          </p:cNvPr>
          <p:cNvSpPr txBox="1"/>
          <p:nvPr/>
        </p:nvSpPr>
        <p:spPr bwMode="auto">
          <a:xfrm>
            <a:off x="11168576" y="2658934"/>
            <a:ext cx="1478873" cy="477211"/>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00" i="1" baseline="30000" dirty="0">
                <a:solidFill>
                  <a:schemeClr val="bg1">
                    <a:lumMod val="65000"/>
                  </a:schemeClr>
                </a:solidFill>
                <a:latin typeface="Playfair Display" panose="00000500000000000000" pitchFamily="2" charset="0"/>
              </a:rPr>
              <a:t>Incremento salario informal</a:t>
            </a:r>
          </a:p>
        </p:txBody>
      </p:sp>
      <p:graphicFrame>
        <p:nvGraphicFramePr>
          <p:cNvPr id="11" name="Gráfico 10">
            <a:extLst>
              <a:ext uri="{FF2B5EF4-FFF2-40B4-BE49-F238E27FC236}">
                <a16:creationId xmlns:a16="http://schemas.microsoft.com/office/drawing/2014/main" id="{6810F792-EA72-2342-BBFF-52FA27817C6C}"/>
              </a:ext>
            </a:extLst>
          </p:cNvPr>
          <p:cNvGraphicFramePr>
            <a:graphicFrameLocks/>
          </p:cNvGraphicFramePr>
          <p:nvPr>
            <p:extLst>
              <p:ext uri="{D42A27DB-BD31-4B8C-83A1-F6EECF244321}">
                <p14:modId xmlns:p14="http://schemas.microsoft.com/office/powerpoint/2010/main" val="2339948180"/>
              </p:ext>
            </p:extLst>
          </p:nvPr>
        </p:nvGraphicFramePr>
        <p:xfrm>
          <a:off x="40630" y="1674393"/>
          <a:ext cx="11249107" cy="5301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840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3E0BC-894F-6D96-31D2-FB2AFA953704}"/>
            </a:ext>
          </a:extLst>
        </p:cNvPr>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C052FBBE-41E5-A786-2322-D1B4223A4CA9}"/>
              </a:ext>
            </a:extLst>
          </p:cNvPr>
          <p:cNvGraphicFramePr>
            <a:graphicFrameLocks/>
          </p:cNvGraphicFramePr>
          <p:nvPr/>
        </p:nvGraphicFramePr>
        <p:xfrm>
          <a:off x="40630" y="1674393"/>
          <a:ext cx="11249107" cy="530176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número de diapositiva 1">
            <a:extLst>
              <a:ext uri="{FF2B5EF4-FFF2-40B4-BE49-F238E27FC236}">
                <a16:creationId xmlns:a16="http://schemas.microsoft.com/office/drawing/2014/main" id="{53CD773E-9E54-7AE1-F3CC-1AF1746087ED}"/>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8</a:t>
            </a:fld>
            <a:endParaRPr lang="en-US" dirty="0"/>
          </a:p>
        </p:txBody>
      </p:sp>
      <p:sp>
        <p:nvSpPr>
          <p:cNvPr id="2" name="CuadroTexto 1">
            <a:extLst>
              <a:ext uri="{FF2B5EF4-FFF2-40B4-BE49-F238E27FC236}">
                <a16:creationId xmlns:a16="http://schemas.microsoft.com/office/drawing/2014/main" id="{96174AAB-A09E-55E6-DF46-2067E6FA82FF}"/>
              </a:ext>
            </a:extLst>
          </p:cNvPr>
          <p:cNvSpPr txBox="1"/>
          <p:nvPr/>
        </p:nvSpPr>
        <p:spPr bwMode="auto">
          <a:xfrm>
            <a:off x="915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SALARIOS</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C0B65394-0646-4886-6432-1D4DC7056CAE}"/>
              </a:ext>
            </a:extLst>
          </p:cNvPr>
          <p:cNvSpPr txBox="1"/>
          <p:nvPr/>
        </p:nvSpPr>
        <p:spPr bwMode="auto">
          <a:xfrm>
            <a:off x="0" y="136862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Sinaloa</a:t>
            </a:r>
          </a:p>
        </p:txBody>
      </p:sp>
      <p:sp>
        <p:nvSpPr>
          <p:cNvPr id="7" name="CuadroTexto 6">
            <a:extLst>
              <a:ext uri="{FF2B5EF4-FFF2-40B4-BE49-F238E27FC236}">
                <a16:creationId xmlns:a16="http://schemas.microsoft.com/office/drawing/2014/main" id="{BB87106B-CF26-DA17-9B56-3444E8407140}"/>
              </a:ext>
            </a:extLst>
          </p:cNvPr>
          <p:cNvSpPr txBox="1"/>
          <p:nvPr/>
        </p:nvSpPr>
        <p:spPr>
          <a:xfrm>
            <a:off x="630299" y="7153723"/>
            <a:ext cx="1043083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50000"/>
                  </a:schemeClr>
                </a:solidFill>
                <a:latin typeface="Playfair Display" panose="00000500000000000000" pitchFamily="50" charset="0"/>
              </a:rPr>
              <a:t>Fuente: Encuesta Nacional de Ocupación y Empleo (ENOE).  La grafica muestra salario promedio de empleos formales e informales en México y en Sinaloa.</a:t>
            </a:r>
          </a:p>
        </p:txBody>
      </p:sp>
      <p:sp>
        <p:nvSpPr>
          <p:cNvPr id="12" name="CuadroTexto 11">
            <a:extLst>
              <a:ext uri="{FF2B5EF4-FFF2-40B4-BE49-F238E27FC236}">
                <a16:creationId xmlns:a16="http://schemas.microsoft.com/office/drawing/2014/main" id="{4AF3998D-7425-2F89-B563-7E386DB26E55}"/>
              </a:ext>
            </a:extLst>
          </p:cNvPr>
          <p:cNvSpPr txBox="1"/>
          <p:nvPr/>
        </p:nvSpPr>
        <p:spPr bwMode="auto">
          <a:xfrm>
            <a:off x="10932097" y="2094423"/>
            <a:ext cx="1765550" cy="367951"/>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b="1" dirty="0">
                <a:solidFill>
                  <a:schemeClr val="tx2">
                    <a:lumMod val="40000"/>
                    <a:lumOff val="60000"/>
                  </a:schemeClr>
                </a:solidFill>
                <a:latin typeface="Lato" panose="020F0502020204030203" pitchFamily="34" charset="77"/>
              </a:rPr>
              <a:t>Empleo formal</a:t>
            </a:r>
          </a:p>
        </p:txBody>
      </p:sp>
      <p:sp>
        <p:nvSpPr>
          <p:cNvPr id="9" name="CuadroTexto 8">
            <a:extLst>
              <a:ext uri="{FF2B5EF4-FFF2-40B4-BE49-F238E27FC236}">
                <a16:creationId xmlns:a16="http://schemas.microsoft.com/office/drawing/2014/main" id="{068CDF5B-9F79-8226-76DC-66939F9FC35E}"/>
              </a:ext>
            </a:extLst>
          </p:cNvPr>
          <p:cNvSpPr txBox="1"/>
          <p:nvPr/>
        </p:nvSpPr>
        <p:spPr bwMode="auto">
          <a:xfrm>
            <a:off x="10929383" y="3524019"/>
            <a:ext cx="1912741" cy="367951"/>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b="1" dirty="0">
                <a:solidFill>
                  <a:srgbClr val="B8D0ED"/>
                </a:solidFill>
                <a:latin typeface="Lato" panose="020F0502020204030203" pitchFamily="34" charset="77"/>
              </a:rPr>
              <a:t>Empleo informal</a:t>
            </a:r>
          </a:p>
        </p:txBody>
      </p:sp>
    </p:spTree>
    <p:extLst>
      <p:ext uri="{BB962C8B-B14F-4D97-AF65-F5344CB8AC3E}">
        <p14:creationId xmlns:p14="http://schemas.microsoft.com/office/powerpoint/2010/main" val="94593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E4F5-C31C-609D-C635-5441378990EC}"/>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734D5775-6B3F-5001-CCA4-6F136AE13F40}"/>
              </a:ext>
            </a:extLst>
          </p:cNvPr>
          <p:cNvSpPr>
            <a:spLocks noGrp="1"/>
          </p:cNvSpPr>
          <p:nvPr>
            <p:ph type="sldNum" sz="quarter" idx="12"/>
          </p:nvPr>
        </p:nvSpPr>
        <p:spPr>
          <a:prstGeom prst="rect">
            <a:avLst/>
          </a:prstGeom>
        </p:spPr>
        <p:txBody>
          <a:bodyPr vert="horz" lIns="100048" tIns="20009" rIns="84708" bIns="43353" rtlCol="0" anchor="ctr" anchorCtr="1"/>
          <a:lstStyle>
            <a:defPPr>
              <a:defRPr lang="en-US"/>
            </a:defPPr>
            <a:lvl1pPr marL="0" algn="ctr" defTabSz="544568" rtl="0" eaLnBrk="1" latinLnBrk="0" hangingPunct="1">
              <a:defRPr sz="1483" kern="1200">
                <a:solidFill>
                  <a:schemeClr val="bg1">
                    <a:lumMod val="50000"/>
                  </a:schemeClr>
                </a:solidFill>
                <a:latin typeface="Stajn Pro Light"/>
                <a:ea typeface="+mn-ea"/>
                <a:cs typeface="Stajn Pro Light"/>
              </a:defRPr>
            </a:lvl1pPr>
            <a:lvl2pPr marL="544568" algn="l" defTabSz="544568" rtl="0" eaLnBrk="1" latinLnBrk="0" hangingPunct="1">
              <a:defRPr sz="2132" kern="1200">
                <a:solidFill>
                  <a:schemeClr val="tx1"/>
                </a:solidFill>
                <a:latin typeface="+mn-lt"/>
                <a:ea typeface="+mn-ea"/>
                <a:cs typeface="+mn-cs"/>
              </a:defRPr>
            </a:lvl2pPr>
            <a:lvl3pPr marL="1089137" algn="l" defTabSz="544568" rtl="0" eaLnBrk="1" latinLnBrk="0" hangingPunct="1">
              <a:defRPr sz="2132" kern="1200">
                <a:solidFill>
                  <a:schemeClr val="tx1"/>
                </a:solidFill>
                <a:latin typeface="+mn-lt"/>
                <a:ea typeface="+mn-ea"/>
                <a:cs typeface="+mn-cs"/>
              </a:defRPr>
            </a:lvl3pPr>
            <a:lvl4pPr marL="1633706" algn="l" defTabSz="544568" rtl="0" eaLnBrk="1" latinLnBrk="0" hangingPunct="1">
              <a:defRPr sz="2132" kern="1200">
                <a:solidFill>
                  <a:schemeClr val="tx1"/>
                </a:solidFill>
                <a:latin typeface="+mn-lt"/>
                <a:ea typeface="+mn-ea"/>
                <a:cs typeface="+mn-cs"/>
              </a:defRPr>
            </a:lvl4pPr>
            <a:lvl5pPr marL="2178273" algn="l" defTabSz="544568" rtl="0" eaLnBrk="1" latinLnBrk="0" hangingPunct="1">
              <a:defRPr sz="2132" kern="1200">
                <a:solidFill>
                  <a:schemeClr val="tx1"/>
                </a:solidFill>
                <a:latin typeface="+mn-lt"/>
                <a:ea typeface="+mn-ea"/>
                <a:cs typeface="+mn-cs"/>
              </a:defRPr>
            </a:lvl5pPr>
            <a:lvl6pPr marL="2722842" algn="l" defTabSz="544568" rtl="0" eaLnBrk="1" latinLnBrk="0" hangingPunct="1">
              <a:defRPr sz="2132" kern="1200">
                <a:solidFill>
                  <a:schemeClr val="tx1"/>
                </a:solidFill>
                <a:latin typeface="+mn-lt"/>
                <a:ea typeface="+mn-ea"/>
                <a:cs typeface="+mn-cs"/>
              </a:defRPr>
            </a:lvl6pPr>
            <a:lvl7pPr marL="3267410" algn="l" defTabSz="544568" rtl="0" eaLnBrk="1" latinLnBrk="0" hangingPunct="1">
              <a:defRPr sz="2132" kern="1200">
                <a:solidFill>
                  <a:schemeClr val="tx1"/>
                </a:solidFill>
                <a:latin typeface="+mn-lt"/>
                <a:ea typeface="+mn-ea"/>
                <a:cs typeface="+mn-cs"/>
              </a:defRPr>
            </a:lvl7pPr>
            <a:lvl8pPr marL="3811979" algn="l" defTabSz="544568" rtl="0" eaLnBrk="1" latinLnBrk="0" hangingPunct="1">
              <a:defRPr sz="2132" kern="1200">
                <a:solidFill>
                  <a:schemeClr val="tx1"/>
                </a:solidFill>
                <a:latin typeface="+mn-lt"/>
                <a:ea typeface="+mn-ea"/>
                <a:cs typeface="+mn-cs"/>
              </a:defRPr>
            </a:lvl8pPr>
            <a:lvl9pPr marL="4356547" algn="l" defTabSz="544568" rtl="0" eaLnBrk="1" latinLnBrk="0" hangingPunct="1">
              <a:defRPr sz="2132" kern="1200">
                <a:solidFill>
                  <a:schemeClr val="tx1"/>
                </a:solidFill>
                <a:latin typeface="+mn-lt"/>
                <a:ea typeface="+mn-ea"/>
                <a:cs typeface="+mn-cs"/>
              </a:defRPr>
            </a:lvl9pPr>
          </a:lstStyle>
          <a:p>
            <a:fld id="{67DDEA5E-EAF7-8246-8A62-7FF7613ECEAE}" type="slidenum">
              <a:rPr lang="en-US" smtClean="0"/>
              <a:pPr/>
              <a:t>9</a:t>
            </a:fld>
            <a:endParaRPr lang="en-US" dirty="0"/>
          </a:p>
        </p:txBody>
      </p:sp>
      <p:sp>
        <p:nvSpPr>
          <p:cNvPr id="2" name="CuadroTexto 1">
            <a:extLst>
              <a:ext uri="{FF2B5EF4-FFF2-40B4-BE49-F238E27FC236}">
                <a16:creationId xmlns:a16="http://schemas.microsoft.com/office/drawing/2014/main" id="{10A234BF-62A9-6660-7357-73262974DB9A}"/>
              </a:ext>
            </a:extLst>
          </p:cNvPr>
          <p:cNvSpPr txBox="1"/>
          <p:nvPr/>
        </p:nvSpPr>
        <p:spPr bwMode="auto">
          <a:xfrm>
            <a:off x="915849" y="790184"/>
            <a:ext cx="10969905" cy="735733"/>
          </a:xfrm>
          <a:prstGeom prst="rect">
            <a:avLst/>
          </a:prstGeom>
          <a:noFill/>
          <a:ln w="9525">
            <a:noFill/>
            <a:prstDash val="dot"/>
            <a:miter lim="800000"/>
            <a:headEnd/>
            <a:tailEnd/>
          </a:ln>
        </p:spPr>
        <p:txBody>
          <a:bodyPr wrap="square" lIns="107269" tIns="53635" rIns="107269" bIns="53635" rtlCol="0" anchor="t">
            <a:spAutoFit/>
          </a:bodyPr>
          <a:lstStyle/>
          <a:p>
            <a:pPr indent="-606434" algn="ctr" defTabSz="784957">
              <a:defRPr/>
            </a:pPr>
            <a:r>
              <a:rPr lang="es-ES_tradnl" sz="4077" dirty="0">
                <a:solidFill>
                  <a:prstClr val="black"/>
                </a:solidFill>
                <a:latin typeface="Lato Light" panose="020F0302020204030203" pitchFamily="34" charset="77"/>
              </a:rPr>
              <a:t>SALARIOS</a:t>
            </a:r>
            <a:endParaRPr lang="es-ES_tradnl" sz="4077" baseline="30000" dirty="0">
              <a:solidFill>
                <a:srgbClr val="FF0000"/>
              </a:solidFill>
              <a:latin typeface="Lato Light" panose="020F0302020204030203" pitchFamily="34" charset="77"/>
            </a:endParaRPr>
          </a:p>
        </p:txBody>
      </p:sp>
      <p:sp>
        <p:nvSpPr>
          <p:cNvPr id="3" name="CuadroTexto 2">
            <a:extLst>
              <a:ext uri="{FF2B5EF4-FFF2-40B4-BE49-F238E27FC236}">
                <a16:creationId xmlns:a16="http://schemas.microsoft.com/office/drawing/2014/main" id="{8339FB63-285A-9BB1-7E38-84D17F00EB77}"/>
              </a:ext>
            </a:extLst>
          </p:cNvPr>
          <p:cNvSpPr txBox="1"/>
          <p:nvPr/>
        </p:nvSpPr>
        <p:spPr bwMode="auto">
          <a:xfrm>
            <a:off x="0" y="1368629"/>
            <a:ext cx="12801600" cy="480131"/>
          </a:xfrm>
          <a:prstGeom prst="rect">
            <a:avLst/>
          </a:prstGeom>
          <a:noFill/>
          <a:ln w="9525">
            <a:noFill/>
            <a:prstDash val="dot"/>
            <a:miter lim="800000"/>
            <a:headEnd/>
            <a:tailEnd/>
          </a:ln>
        </p:spPr>
        <p:txBody>
          <a:bodyPr wrap="square">
            <a:spAutoFit/>
          </a:bodyPr>
          <a:lstStyle/>
          <a:p>
            <a:pPr marL="756761" indent="-743426" algn="ctr">
              <a:spcAft>
                <a:spcPts val="420"/>
              </a:spcAft>
            </a:pPr>
            <a:r>
              <a:rPr lang="es-MX" sz="2520" i="1" dirty="0">
                <a:solidFill>
                  <a:srgbClr val="FF0000"/>
                </a:solidFill>
                <a:latin typeface="Playfair Display" panose="00000500000000000000" pitchFamily="2" charset="0"/>
                <a:ea typeface="Roboto Th" pitchFamily="2" charset="0"/>
              </a:rPr>
              <a:t>promedio mensual</a:t>
            </a:r>
          </a:p>
        </p:txBody>
      </p:sp>
      <p:sp>
        <p:nvSpPr>
          <p:cNvPr id="7" name="CuadroTexto 6">
            <a:extLst>
              <a:ext uri="{FF2B5EF4-FFF2-40B4-BE49-F238E27FC236}">
                <a16:creationId xmlns:a16="http://schemas.microsoft.com/office/drawing/2014/main" id="{8270FFDE-5E3C-FE44-147A-D9759A8FA3C8}"/>
              </a:ext>
            </a:extLst>
          </p:cNvPr>
          <p:cNvSpPr txBox="1"/>
          <p:nvPr/>
        </p:nvSpPr>
        <p:spPr>
          <a:xfrm>
            <a:off x="915849" y="7163050"/>
            <a:ext cx="10430838" cy="491545"/>
          </a:xfrm>
          <a:prstGeom prst="rect">
            <a:avLst/>
          </a:prstGeom>
          <a:solidFill>
            <a:schemeClr val="bg1"/>
          </a:solidFill>
          <a:ln>
            <a:solidFill>
              <a:schemeClr val="bg1">
                <a:lumMod val="85000"/>
              </a:schemeClr>
            </a:solidFill>
          </a:ln>
        </p:spPr>
        <p:txBody>
          <a:bodyPr wrap="square" rtlCol="0">
            <a:spAutoFit/>
          </a:bodyPr>
          <a:lstStyle/>
          <a:p>
            <a:r>
              <a:rPr lang="es-ES" sz="1297" i="1" dirty="0">
                <a:solidFill>
                  <a:schemeClr val="bg1">
                    <a:lumMod val="50000"/>
                  </a:schemeClr>
                </a:solidFill>
                <a:latin typeface="Playfair Display" panose="00000500000000000000" pitchFamily="50" charset="0"/>
              </a:rPr>
              <a:t>Fuente: Encuesta Nacional de Ocupación y Empleo (ENOE).  La grafica muestra salario promedio de empleos formales e informales en México y en Sinaloa.</a:t>
            </a:r>
          </a:p>
        </p:txBody>
      </p:sp>
      <p:graphicFrame>
        <p:nvGraphicFramePr>
          <p:cNvPr id="11" name="Gráfico 10">
            <a:extLst>
              <a:ext uri="{FF2B5EF4-FFF2-40B4-BE49-F238E27FC236}">
                <a16:creationId xmlns:a16="http://schemas.microsoft.com/office/drawing/2014/main" id="{1E50A4FB-C9CC-8DEB-D230-BE019D792DDE}"/>
              </a:ext>
            </a:extLst>
          </p:cNvPr>
          <p:cNvGraphicFramePr>
            <a:graphicFrameLocks/>
          </p:cNvGraphicFramePr>
          <p:nvPr>
            <p:extLst>
              <p:ext uri="{D42A27DB-BD31-4B8C-83A1-F6EECF244321}">
                <p14:modId xmlns:p14="http://schemas.microsoft.com/office/powerpoint/2010/main" val="3026273292"/>
              </p:ext>
            </p:extLst>
          </p:nvPr>
        </p:nvGraphicFramePr>
        <p:xfrm>
          <a:off x="97580" y="1848760"/>
          <a:ext cx="11249107" cy="5301760"/>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1BC9A615-1890-93E7-4BE2-ECA51D1244D6}"/>
              </a:ext>
            </a:extLst>
          </p:cNvPr>
          <p:cNvSpPr txBox="1"/>
          <p:nvPr/>
        </p:nvSpPr>
        <p:spPr bwMode="auto">
          <a:xfrm>
            <a:off x="11168018" y="2286140"/>
            <a:ext cx="1643808"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6BA6E0"/>
                </a:solidFill>
                <a:latin typeface="Lato" panose="020F0502020204030203" pitchFamily="34" charset="77"/>
              </a:rPr>
              <a:t>Sinaloa empleo formal</a:t>
            </a:r>
          </a:p>
        </p:txBody>
      </p:sp>
      <p:sp>
        <p:nvSpPr>
          <p:cNvPr id="14" name="CuadroTexto 13">
            <a:extLst>
              <a:ext uri="{FF2B5EF4-FFF2-40B4-BE49-F238E27FC236}">
                <a16:creationId xmlns:a16="http://schemas.microsoft.com/office/drawing/2014/main" id="{544E5B37-1971-9FDA-BE7E-446077947CDA}"/>
              </a:ext>
            </a:extLst>
          </p:cNvPr>
          <p:cNvSpPr txBox="1"/>
          <p:nvPr/>
        </p:nvSpPr>
        <p:spPr bwMode="auto">
          <a:xfrm>
            <a:off x="11162184" y="3257679"/>
            <a:ext cx="1666296"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FFC000"/>
                </a:solidFill>
                <a:latin typeface="Lato" panose="020F0502020204030203" pitchFamily="34" charset="77"/>
              </a:rPr>
              <a:t>México empleo formal</a:t>
            </a:r>
          </a:p>
        </p:txBody>
      </p:sp>
      <p:sp>
        <p:nvSpPr>
          <p:cNvPr id="8" name="CuadroTexto 21">
            <a:extLst>
              <a:ext uri="{FF2B5EF4-FFF2-40B4-BE49-F238E27FC236}">
                <a16:creationId xmlns:a16="http://schemas.microsoft.com/office/drawing/2014/main" id="{5866724B-8855-02C0-2C5D-BE8BA5F9EF34}"/>
              </a:ext>
            </a:extLst>
          </p:cNvPr>
          <p:cNvSpPr txBox="1">
            <a:spLocks noChangeArrowheads="1"/>
          </p:cNvSpPr>
          <p:nvPr/>
        </p:nvSpPr>
        <p:spPr bwMode="auto">
          <a:xfrm>
            <a:off x="1414046" y="2232492"/>
            <a:ext cx="2898716" cy="1005048"/>
          </a:xfrm>
          <a:prstGeom prst="rect">
            <a:avLst/>
          </a:prstGeom>
          <a:no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0" lvl="1" indent="0" defTabSz="617144" eaLnBrk="1" hangingPunct="1">
              <a:spcAft>
                <a:spcPts val="1680"/>
              </a:spcAft>
              <a:defRPr/>
            </a:pPr>
            <a:r>
              <a:rPr lang="es-ES" sz="1890" dirty="0">
                <a:latin typeface="Roboto Light" panose="02000000000000000000" pitchFamily="2" charset="0"/>
                <a:ea typeface="Roboto Light" panose="02000000000000000000" pitchFamily="2" charset="0"/>
                <a:cs typeface="Roboto Light" panose="02000000000000000000" pitchFamily="2" charset="0"/>
              </a:rPr>
              <a:t>Sinaloa paga </a:t>
            </a:r>
            <a:r>
              <a:rPr lang="es-ES" sz="1890" b="1" dirty="0">
                <a:latin typeface="Roboto" panose="02000000000000000000" pitchFamily="2" charset="0"/>
                <a:ea typeface="Roboto" panose="02000000000000000000" pitchFamily="2" charset="0"/>
                <a:cs typeface="Roboto Light" panose="02000000000000000000" pitchFamily="2" charset="0"/>
              </a:rPr>
              <a:t>35%</a:t>
            </a:r>
            <a:r>
              <a:rPr lang="es-ES" sz="1890" dirty="0">
                <a:latin typeface="Roboto Light" panose="02000000000000000000" pitchFamily="2" charset="0"/>
                <a:ea typeface="Roboto Light" panose="02000000000000000000" pitchFamily="2" charset="0"/>
                <a:cs typeface="Roboto Light" panose="02000000000000000000" pitchFamily="2" charset="0"/>
              </a:rPr>
              <a:t> más por encima del promedio nacional formal.</a:t>
            </a:r>
          </a:p>
        </p:txBody>
      </p:sp>
      <p:sp>
        <p:nvSpPr>
          <p:cNvPr id="9" name="CuadroTexto 8">
            <a:extLst>
              <a:ext uri="{FF2B5EF4-FFF2-40B4-BE49-F238E27FC236}">
                <a16:creationId xmlns:a16="http://schemas.microsoft.com/office/drawing/2014/main" id="{FC0D398A-7D0D-23EA-A5BD-2479574030F1}"/>
              </a:ext>
            </a:extLst>
          </p:cNvPr>
          <p:cNvSpPr txBox="1"/>
          <p:nvPr/>
        </p:nvSpPr>
        <p:spPr bwMode="auto">
          <a:xfrm>
            <a:off x="11145527" y="3756866"/>
            <a:ext cx="1666298" cy="593956"/>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6BA6E0"/>
                </a:solidFill>
                <a:latin typeface="Lato" panose="020F0502020204030203" pitchFamily="34" charset="77"/>
              </a:rPr>
              <a:t>Sinaloa empleo informal</a:t>
            </a:r>
          </a:p>
        </p:txBody>
      </p:sp>
      <p:sp>
        <p:nvSpPr>
          <p:cNvPr id="10" name="CuadroTexto 9">
            <a:extLst>
              <a:ext uri="{FF2B5EF4-FFF2-40B4-BE49-F238E27FC236}">
                <a16:creationId xmlns:a16="http://schemas.microsoft.com/office/drawing/2014/main" id="{BAEAB2AB-94D7-17A4-6550-1449859801F4}"/>
              </a:ext>
            </a:extLst>
          </p:cNvPr>
          <p:cNvSpPr txBox="1"/>
          <p:nvPr/>
        </p:nvSpPr>
        <p:spPr bwMode="auto">
          <a:xfrm>
            <a:off x="11162184" y="5041253"/>
            <a:ext cx="1666296" cy="571981"/>
          </a:xfrm>
          <a:prstGeom prst="rect">
            <a:avLst/>
          </a:prstGeom>
          <a:noFill/>
          <a:ln w="9525">
            <a:noFill/>
            <a:prstDash val="dot"/>
            <a:miter lim="800000"/>
            <a:headEnd/>
            <a:tailEnd/>
          </a:ln>
        </p:spPr>
        <p:txBody>
          <a:bodyPr wrap="square" lIns="0" tIns="65610" rIns="131220" bIns="65610" rtlCol="0" anchor="t">
            <a:spAutoFit/>
          </a:bodyPr>
          <a:lstStyle/>
          <a:p>
            <a:pPr marL="13335">
              <a:lnSpc>
                <a:spcPct val="85000"/>
              </a:lnSpc>
            </a:pPr>
            <a:r>
              <a:rPr lang="es-ES_tradnl" sz="1680" b="1" dirty="0">
                <a:solidFill>
                  <a:srgbClr val="FFC000"/>
                </a:solidFill>
                <a:latin typeface="Lato" panose="020F0502020204030203" pitchFamily="34" charset="77"/>
              </a:rPr>
              <a:t>México empleo informal</a:t>
            </a:r>
          </a:p>
        </p:txBody>
      </p:sp>
    </p:spTree>
    <p:extLst>
      <p:ext uri="{BB962C8B-B14F-4D97-AF65-F5344CB8AC3E}">
        <p14:creationId xmlns:p14="http://schemas.microsoft.com/office/powerpoint/2010/main" val="1534296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prstDash val="dot"/>
          <a:miter lim="800000"/>
          <a:headEnd/>
          <a:tailEnd/>
        </a:ln>
      </a:spPr>
      <a:bodyPr wrap="square" lIns="124971" tIns="62486" rIns="124971" bIns="62486" anchor="t">
        <a:spAutoFit/>
      </a:bodyPr>
      <a:lstStyle>
        <a:defPPr marL="720725" indent="-708025">
          <a:spcAft>
            <a:spcPts val="400"/>
          </a:spcAft>
          <a:defRPr sz="2000" dirty="0">
            <a:latin typeface="Stajn Pro Light" pitchFamily="2" charset="77"/>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144145</TotalTime>
  <Words>2559</Words>
  <Application>Microsoft Office PowerPoint</Application>
  <PresentationFormat>Personalizado</PresentationFormat>
  <Paragraphs>472</Paragraphs>
  <Slides>37</Slides>
  <Notes>26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37</vt:i4>
      </vt:variant>
    </vt:vector>
  </HeadingPairs>
  <TitlesOfParts>
    <vt:vector size="50" baseType="lpstr">
      <vt:lpstr>Arial</vt:lpstr>
      <vt:lpstr>Calibri</vt:lpstr>
      <vt:lpstr>Lato</vt:lpstr>
      <vt:lpstr>Lato Hairline</vt:lpstr>
      <vt:lpstr>Lato Light</vt:lpstr>
      <vt:lpstr>Playfair Display</vt:lpstr>
      <vt:lpstr>Roboto</vt:lpstr>
      <vt:lpstr>Roboto Bold</vt:lpstr>
      <vt:lpstr>Roboto Light</vt:lpstr>
      <vt:lpstr>Roboto Lt</vt:lpstr>
      <vt:lpstr>Roboto Th</vt:lpstr>
      <vt:lpstr>Roboto Thin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Analítica de datos para el sector inmobiliario</dc:title>
  <dc:creator>Lizzette Cota</dc:creator>
  <cp:lastModifiedBy>Julio Gonzalez</cp:lastModifiedBy>
  <cp:revision>2348</cp:revision>
  <cp:lastPrinted>2025-10-07T17:43:26Z</cp:lastPrinted>
  <dcterms:created xsi:type="dcterms:W3CDTF">2020-07-27T22:31:02Z</dcterms:created>
  <dcterms:modified xsi:type="dcterms:W3CDTF">2025-11-25T17:03:31Z</dcterms:modified>
</cp:coreProperties>
</file>