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3.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4.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6.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7.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5.xml" ContentType="application/vnd.openxmlformats-officedocument.themeOverr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8.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6.xml" ContentType="application/vnd.openxmlformats-officedocument.themeOverr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9.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10.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11.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7.xml" ContentType="application/vnd.openxmlformats-officedocument.themeOverride+xml"/>
  <Override PartName="/ppt/notesSlides/notesSlide12.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8.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13.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9.xml" ContentType="application/vnd.openxmlformats-officedocument.themeOverride+xml"/>
  <Override PartName="/ppt/notesSlides/notesSlide14.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10.xml" ContentType="application/vnd.openxmlformats-officedocument.themeOverride+xml"/>
  <Override PartName="/ppt/notesSlides/notesSlide15.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11.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16.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sldIdLst>
    <p:sldId id="9165" r:id="rId2"/>
    <p:sldId id="9161" r:id="rId3"/>
    <p:sldId id="9152" r:id="rId4"/>
    <p:sldId id="8000" r:id="rId5"/>
    <p:sldId id="9160" r:id="rId6"/>
    <p:sldId id="9153" r:id="rId7"/>
    <p:sldId id="9162" r:id="rId8"/>
    <p:sldId id="9156" r:id="rId9"/>
    <p:sldId id="9149" r:id="rId10"/>
    <p:sldId id="9166" r:id="rId11"/>
    <p:sldId id="9157" r:id="rId12"/>
    <p:sldId id="9158" r:id="rId13"/>
    <p:sldId id="9163" r:id="rId14"/>
    <p:sldId id="9159" r:id="rId15"/>
    <p:sldId id="9150" r:id="rId16"/>
    <p:sldId id="9173" r:id="rId17"/>
    <p:sldId id="9300" r:id="rId18"/>
    <p:sldId id="9187" r:id="rId19"/>
    <p:sldId id="9301" r:id="rId20"/>
    <p:sldId id="9367" r:id="rId21"/>
    <p:sldId id="9299" r:id="rId22"/>
    <p:sldId id="9217" r:id="rId23"/>
    <p:sldId id="9188" r:id="rId24"/>
    <p:sldId id="7394" r:id="rId25"/>
    <p:sldId id="9368" r:id="rId26"/>
    <p:sldId id="9369" r:id="rId27"/>
    <p:sldId id="8242" r:id="rId28"/>
    <p:sldId id="9190" r:id="rId29"/>
    <p:sldId id="9168" r:id="rId30"/>
    <p:sldId id="9169" r:id="rId31"/>
    <p:sldId id="9189" r:id="rId32"/>
    <p:sldId id="7393" r:id="rId33"/>
  </p:sldIdLst>
  <p:sldSz cx="12801600" cy="77724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manda" id="{B9C202C2-DA1E-408C-B5AB-6BEB9A846E2F}">
          <p14:sldIdLst>
            <p14:sldId id="9165"/>
            <p14:sldId id="9161"/>
            <p14:sldId id="9152"/>
          </p14:sldIdLst>
        </p14:section>
        <p14:section name="Vertical" id="{26FE3FFC-EAE3-44D9-AF1E-EAB49C04F385}">
          <p14:sldIdLst>
            <p14:sldId id="8000"/>
            <p14:sldId id="9160"/>
            <p14:sldId id="9153"/>
            <p14:sldId id="9162"/>
            <p14:sldId id="9156"/>
            <p14:sldId id="9149"/>
          </p14:sldIdLst>
        </p14:section>
        <p14:section name="Horizontal" id="{BF4F1ADF-1351-47F0-855C-7FC4743A4F36}">
          <p14:sldIdLst>
            <p14:sldId id="9166"/>
            <p14:sldId id="9157"/>
            <p14:sldId id="9158"/>
            <p14:sldId id="9163"/>
            <p14:sldId id="9159"/>
            <p14:sldId id="9150"/>
          </p14:sldIdLst>
        </p14:section>
        <p14:section name="Necesidad vivienda" id="{6FD9C1B9-2731-48C5-AF67-6663055D7A11}">
          <p14:sldIdLst>
            <p14:sldId id="9173"/>
            <p14:sldId id="9300"/>
            <p14:sldId id="9187"/>
            <p14:sldId id="9301"/>
            <p14:sldId id="9367"/>
            <p14:sldId id="9299"/>
            <p14:sldId id="9217"/>
            <p14:sldId id="9188"/>
            <p14:sldId id="7394"/>
            <p14:sldId id="9368"/>
            <p14:sldId id="9369"/>
            <p14:sldId id="8242"/>
            <p14:sldId id="9190"/>
            <p14:sldId id="9168"/>
            <p14:sldId id="9169"/>
            <p14:sldId id="9189"/>
            <p14:sldId id="7393"/>
          </p14:sldIdLst>
        </p14:section>
      </p14:sectionLst>
    </p:ext>
    <p:ext uri="{EFAFB233-063F-42B5-8137-9DF3F51BA10A}">
      <p15:sldGuideLst xmlns:p15="http://schemas.microsoft.com/office/powerpoint/2012/main">
        <p15:guide id="4" orient="horz" pos="2380" userDrawn="1">
          <p15:clr>
            <a:srgbClr val="A4A3A4"/>
          </p15:clr>
        </p15:guide>
        <p15:guide id="5" pos="675" userDrawn="1">
          <p15:clr>
            <a:srgbClr val="A4A3A4"/>
          </p15:clr>
        </p15:guide>
        <p15:guide id="6" orient="horz" pos="860" userDrawn="1">
          <p15:clr>
            <a:srgbClr val="A4A3A4"/>
          </p15:clr>
        </p15:guide>
        <p15:guide id="7" orient="horz" pos="4126" userDrawn="1">
          <p15:clr>
            <a:srgbClr val="A4A3A4"/>
          </p15:clr>
        </p15:guide>
        <p15:guide id="8" pos="4032" userDrawn="1">
          <p15:clr>
            <a:srgbClr val="A4A3A4"/>
          </p15:clr>
        </p15:guide>
        <p15:guide id="9" pos="108" userDrawn="1">
          <p15:clr>
            <a:srgbClr val="A4A3A4"/>
          </p15:clr>
        </p15:guide>
        <p15:guide id="10" pos="6912" userDrawn="1">
          <p15:clr>
            <a:srgbClr val="A4A3A4"/>
          </p15:clr>
        </p15:guide>
        <p15:guide id="11" pos="7842" userDrawn="1">
          <p15:clr>
            <a:srgbClr val="A4A3A4"/>
          </p15:clr>
        </p15:guide>
        <p15:guide id="12" pos="3170" userDrawn="1">
          <p15:clr>
            <a:srgbClr val="A4A3A4"/>
          </p15:clr>
        </p15:guide>
        <p15:guide id="13" orient="horz" pos="1042" userDrawn="1">
          <p15:clr>
            <a:srgbClr val="A4A3A4"/>
          </p15:clr>
        </p15:guide>
        <p15:guide id="14" orient="horz" pos="47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la guadalupe" initials="kg" lastIdx="2" clrIdx="0">
    <p:extLst>
      <p:ext uri="{19B8F6BF-5375-455C-9EA6-DF929625EA0E}">
        <p15:presenceInfo xmlns:p15="http://schemas.microsoft.com/office/powerpoint/2012/main" userId="2cd3ee6662d265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8C00"/>
    <a:srgbClr val="DAA400"/>
    <a:srgbClr val="F3B700"/>
    <a:srgbClr val="FFC859"/>
    <a:srgbClr val="FFD695"/>
    <a:srgbClr val="FFDDA7"/>
    <a:srgbClr val="FFF5E5"/>
    <a:srgbClr val="156082"/>
    <a:srgbClr val="0D3A4E"/>
    <a:srgbClr val="A02B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95" autoAdjust="0"/>
    <p:restoredTop sz="95383" autoAdjust="0"/>
  </p:normalViewPr>
  <p:slideViewPr>
    <p:cSldViewPr snapToGrid="0">
      <p:cViewPr varScale="1">
        <p:scale>
          <a:sx n="93" d="100"/>
          <a:sy n="93" d="100"/>
        </p:scale>
        <p:origin x="1224" y="306"/>
      </p:cViewPr>
      <p:guideLst>
        <p:guide orient="horz" pos="2380"/>
        <p:guide pos="675"/>
        <p:guide orient="horz" pos="860"/>
        <p:guide orient="horz" pos="4126"/>
        <p:guide pos="4032"/>
        <p:guide pos="108"/>
        <p:guide pos="6912"/>
        <p:guide pos="7842"/>
        <p:guide pos="3170"/>
        <p:guide orient="horz" pos="1042"/>
        <p:guide orient="horz" pos="475"/>
      </p:guideLst>
    </p:cSldViewPr>
  </p:slideViewPr>
  <p:outlineViewPr>
    <p:cViewPr>
      <p:scale>
        <a:sx n="33" d="100"/>
        <a:sy n="33" d="100"/>
      </p:scale>
      <p:origin x="0" y="-40925"/>
    </p:cViewPr>
  </p:outlineViewPr>
  <p:notesTextViewPr>
    <p:cViewPr>
      <p:scale>
        <a:sx n="75" d="100"/>
        <a:sy n="75" d="100"/>
      </p:scale>
      <p:origin x="0" y="0"/>
    </p:cViewPr>
  </p:notesTextViewPr>
  <p:sorterViewPr>
    <p:cViewPr>
      <p:scale>
        <a:sx n="75" d="100"/>
        <a:sy n="75" d="100"/>
      </p:scale>
      <p:origin x="0" y="-901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lio\OneDrive\Documentos\Trabajo\Ideas%20Frescas\Proyectos\Demanda\Base%20de%20datos%20global.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julio\OneDrive\Documentos\Trabajo\Ideas%20Frescas\Proyectos\Demanda\Base%20de%20datos%20global.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4.xlsx"/></Relationships>
</file>

<file path=ppt/charts/_rels/chart13.xml.rels><?xml version="1.0" encoding="UTF-8" standalone="yes"?>
<Relationships xmlns="http://schemas.openxmlformats.org/package/2006/relationships"><Relationship Id="rId3" Type="http://schemas.openxmlformats.org/officeDocument/2006/relationships/oleObject" Target="file:///C:\Users\julio\OneDrive\Documentos\Trabajo\Ideas%20Frescas\Proyectos\Demanda\Base%20de%20datos%20global.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julio\OneDrive\Documentos\Trabajo\Ideas%20Frescas\Proyectos\Demanda\Base%20de%20datos%20global.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julio\OneDrive\Documentos\Trabajo\Ideas%20Frescas\Proyectos\Demanda\Base%20de%20datos%20global.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julio\OneDrive\Documentos\Trabajo\Ideas%20Frescas\Proyectos\Demanda\Base%20de%20datos%20global.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julio\OneDrive\Documentos\Trabajo\Ideas%20Frescas\Proyectos\Demanda\Base%20de%20datos%20global.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julio\OneDrive\Documentos\Trabajo\Ideas%20Frescas\Proyectos\Demanda\Base%20de%20datos%20global.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ulio\OneDrive\Documentos\Trabajo\Ideas%20Frescas\Proyectos\Demanda\Base%20de%20datos%20global.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julio\OneDrive\Documentos\Trabajo\Ideas%20Frescas\Proyectos\Demanda\Base%20de%20datos%20global.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julio\OneDrive\Documentos\Trabajo\Ideas%20Frescas\Proyectos\Demanda\Base%20de%20datos%20global.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julio\OneDrive\Documentos\Trabajo\Ideas%20Frescas\Proyectos\Demanda\Base%20de%20datos%20global.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julio\OneDrive\Documentos\Trabajo\Ideas%20Frescas\Proyectos\Demanda\Base%20de%20datos%20global.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Users\patty\Downloads\Lista%201linea%20Mazatla&#769;n%20Agosto%202025.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julio\OneDrive\Documentos\Trabajo\Ideas%20Frescas\Proyectos\Demanda\Base%20de%20datos%20global.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julio\OneDrive\Documentos\Trabajo\Ideas%20Frescas\Proyectos\Demanda\Base%20de%20datos%20global.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Users\patty\Downloads\Lista%201linea%20Mazatla&#769;n%20Agosto%202025.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7.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julio\OneDrive\Documentos\Trabajo\Ideas%20Frescas\Proyectos\Demanda\Base%20de%20datos%20global.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8.xlsx"/></Relationships>
</file>

<file path=ppt/charts/_rels/chart32.xml.rels><?xml version="1.0" encoding="UTF-8" standalone="yes"?>
<Relationships xmlns="http://schemas.openxmlformats.org/package/2006/relationships"><Relationship Id="rId3" Type="http://schemas.openxmlformats.org/officeDocument/2006/relationships/oleObject" Target="file:///C:\Users\julio\OneDrive\Desktop\Graficas%20veredas.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julio\OneDrive\Desktop\Graficas%20veredas.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9.xlsx"/></Relationships>
</file>

<file path=ppt/charts/_rels/chart3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10.xlsx"/></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ulio\OneDrive\Documentos\Trabajo\Ideas%20Frescas\Proyectos\Demanda\Base%20de%20datos%20global.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julio\OneDrive\Desktop\Graficas%20veredas.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julio\OneDrive\Desktop\Graficas%20veredas.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12.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13.xlsx"/></Relationships>
</file>

<file path=ppt/charts/_rels/chart4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14.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15.xlsx"/></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16.xlsx"/></Relationships>
</file>

<file path=ppt/charts/_rels/chart4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17.xlsx"/></Relationships>
</file>

<file path=ppt/charts/_rels/chart5.xml.rels><?xml version="1.0" encoding="UTF-8" standalone="yes"?>
<Relationships xmlns="http://schemas.openxmlformats.org/package/2006/relationships"><Relationship Id="rId3" Type="http://schemas.openxmlformats.org/officeDocument/2006/relationships/oleObject" Target="file:///C:\Users\julio\OneDrive\Documentos\Trabajo\Ideas%20Frescas\Proyectos\Demanda\Base%20de%20datos%20globa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ulio\OneDrive\Documentos\Trabajo\Ideas%20Frescas\Proyectos\Demanda\Base%20de%20datos%20global.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1750" cap="rnd">
              <a:solidFill>
                <a:schemeClr val="bg1">
                  <a:lumMod val="75000"/>
                </a:schemeClr>
              </a:solidFill>
              <a:round/>
            </a:ln>
            <a:effectLst/>
          </c:spPr>
          <c:marker>
            <c:symbol val="circle"/>
            <c:size val="5"/>
            <c:spPr>
              <a:solidFill>
                <a:schemeClr val="bg1">
                  <a:lumMod val="75000"/>
                </a:schemeClr>
              </a:solidFill>
              <a:ln w="31750">
                <a:solidFill>
                  <a:schemeClr val="bg1">
                    <a:lumMod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1" u="none" strike="noStrike" kern="1200" baseline="0">
                    <a:solidFill>
                      <a:schemeClr val="bg1">
                        <a:lumMod val="65000"/>
                      </a:schemeClr>
                    </a:solidFill>
                    <a:latin typeface="Playfair Display" panose="00000500000000000000" pitchFamily="50"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Hoja4!$N$2:$N$14</c:f>
              <c:numCache>
                <c:formatCode>0%</c:formatCode>
                <c:ptCount val="13"/>
                <c:pt idx="0">
                  <c:v>0.14509803921568629</c:v>
                </c:pt>
                <c:pt idx="1">
                  <c:v>0.14399999999999999</c:v>
                </c:pt>
                <c:pt idx="2">
                  <c:v>0.26501766784452296</c:v>
                </c:pt>
                <c:pt idx="3">
                  <c:v>0.3752913752913753</c:v>
                </c:pt>
                <c:pt idx="4">
                  <c:v>0.41652983032293378</c:v>
                </c:pt>
                <c:pt idx="5">
                  <c:v>0.47606382978723405</c:v>
                </c:pt>
                <c:pt idx="6">
                  <c:v>0.5439723320158103</c:v>
                </c:pt>
                <c:pt idx="7">
                  <c:v>0.61379595208591486</c:v>
                </c:pt>
                <c:pt idx="8">
                  <c:v>0.68976503385105536</c:v>
                </c:pt>
                <c:pt idx="9">
                  <c:v>0.76617375231053608</c:v>
                </c:pt>
                <c:pt idx="10">
                  <c:v>0.81277533039647576</c:v>
                </c:pt>
                <c:pt idx="11">
                  <c:v>0.82251735587081198</c:v>
                </c:pt>
                <c:pt idx="12">
                  <c:v>0.81259332585758903</c:v>
                </c:pt>
              </c:numCache>
            </c:numRef>
          </c:val>
          <c:smooth val="0"/>
          <c:extLst>
            <c:ext xmlns:c16="http://schemas.microsoft.com/office/drawing/2014/chart" uri="{C3380CC4-5D6E-409C-BE32-E72D297353CC}">
              <c16:uniqueId val="{00000000-F20F-4B3D-B3F2-CB05B27D8215}"/>
            </c:ext>
          </c:extLst>
        </c:ser>
        <c:ser>
          <c:idx val="1"/>
          <c:order val="1"/>
          <c:spPr>
            <a:ln w="19050" cap="rnd">
              <a:solidFill>
                <a:schemeClr val="bg1">
                  <a:lumMod val="85000"/>
                </a:schemeClr>
              </a:solidFill>
              <a:round/>
            </a:ln>
            <a:effectLst/>
          </c:spPr>
          <c:marker>
            <c:symbol val="circle"/>
            <c:size val="5"/>
            <c:spPr>
              <a:solidFill>
                <a:schemeClr val="bg1">
                  <a:lumMod val="85000"/>
                </a:schemeClr>
              </a:solidFill>
              <a:ln w="31750">
                <a:solidFill>
                  <a:schemeClr val="bg1">
                    <a:lumMod val="8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1" u="none" strike="noStrike" kern="1200" baseline="0">
                    <a:solidFill>
                      <a:schemeClr val="bg1">
                        <a:lumMod val="75000"/>
                      </a:schemeClr>
                    </a:solidFill>
                    <a:latin typeface="Playfair Display" panose="00000500000000000000" pitchFamily="50"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Hoja4!$O$2:$O$14</c:f>
              <c:numCache>
                <c:formatCode>0%</c:formatCode>
                <c:ptCount val="13"/>
                <c:pt idx="0">
                  <c:v>0.85490196078431369</c:v>
                </c:pt>
                <c:pt idx="1">
                  <c:v>0.85599999999999998</c:v>
                </c:pt>
                <c:pt idx="2">
                  <c:v>0.73498233215547704</c:v>
                </c:pt>
                <c:pt idx="3">
                  <c:v>0.62470862470862476</c:v>
                </c:pt>
                <c:pt idx="4">
                  <c:v>0.58347016967706622</c:v>
                </c:pt>
                <c:pt idx="5">
                  <c:v>0.52393617021276595</c:v>
                </c:pt>
                <c:pt idx="6">
                  <c:v>0.4560276679841897</c:v>
                </c:pt>
                <c:pt idx="7">
                  <c:v>0.38620404791408508</c:v>
                </c:pt>
                <c:pt idx="8">
                  <c:v>0.31023496614894464</c:v>
                </c:pt>
                <c:pt idx="9">
                  <c:v>0.23382624768946395</c:v>
                </c:pt>
                <c:pt idx="10">
                  <c:v>0.18722466960352424</c:v>
                </c:pt>
                <c:pt idx="11">
                  <c:v>0.17748264412918804</c:v>
                </c:pt>
                <c:pt idx="12">
                  <c:v>0.18740667414241099</c:v>
                </c:pt>
              </c:numCache>
            </c:numRef>
          </c:val>
          <c:smooth val="0"/>
          <c:extLst>
            <c:ext xmlns:c16="http://schemas.microsoft.com/office/drawing/2014/chart" uri="{C3380CC4-5D6E-409C-BE32-E72D297353CC}">
              <c16:uniqueId val="{00000001-F20F-4B3D-B3F2-CB05B27D8215}"/>
            </c:ext>
          </c:extLst>
        </c:ser>
        <c:dLbls>
          <c:showLegendKey val="0"/>
          <c:showVal val="0"/>
          <c:showCatName val="0"/>
          <c:showSerName val="0"/>
          <c:showPercent val="0"/>
          <c:showBubbleSize val="0"/>
        </c:dLbls>
        <c:marker val="1"/>
        <c:smooth val="0"/>
        <c:axId val="1193840976"/>
        <c:axId val="1193849616"/>
      </c:lineChart>
      <c:catAx>
        <c:axId val="1193840976"/>
        <c:scaling>
          <c:orientation val="minMax"/>
        </c:scaling>
        <c:delete val="1"/>
        <c:axPos val="b"/>
        <c:majorTickMark val="none"/>
        <c:minorTickMark val="none"/>
        <c:tickLblPos val="nextTo"/>
        <c:crossAx val="1193849616"/>
        <c:crosses val="autoZero"/>
        <c:auto val="1"/>
        <c:lblAlgn val="ctr"/>
        <c:lblOffset val="100"/>
        <c:noMultiLvlLbl val="0"/>
      </c:catAx>
      <c:valAx>
        <c:axId val="1193849616"/>
        <c:scaling>
          <c:orientation val="minMax"/>
        </c:scaling>
        <c:delete val="1"/>
        <c:axPos val="l"/>
        <c:numFmt formatCode="0%" sourceLinked="1"/>
        <c:majorTickMark val="none"/>
        <c:minorTickMark val="none"/>
        <c:tickLblPos val="nextTo"/>
        <c:crossAx val="11938409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spPr>
            <a:ln w="31750" cap="rnd">
              <a:solidFill>
                <a:schemeClr val="bg1">
                  <a:lumMod val="85000"/>
                </a:schemeClr>
              </a:solidFill>
              <a:round/>
            </a:ln>
            <a:effectLst/>
          </c:spPr>
          <c:marker>
            <c:symbol val="circle"/>
            <c:size val="5"/>
            <c:spPr>
              <a:solidFill>
                <a:schemeClr val="bg1">
                  <a:lumMod val="85000"/>
                </a:schemeClr>
              </a:solidFill>
              <a:ln w="19050">
                <a:solidFill>
                  <a:schemeClr val="bg1">
                    <a:lumMod val="85000"/>
                  </a:schemeClr>
                </a:solidFill>
              </a:ln>
              <a:effectLst/>
            </c:spPr>
          </c:marker>
          <c:dLbls>
            <c:dLbl>
              <c:idx val="33"/>
              <c:layout>
                <c:manualLayout>
                  <c:x val="-2.3795010174290011E-2"/>
                  <c:y val="3.0846752411209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CA-4BFA-BC18-64E2BEF2A3F5}"/>
                </c:ext>
              </c:extLst>
            </c:dLbl>
            <c:dLbl>
              <c:idx val="34"/>
              <c:layout>
                <c:manualLayout>
                  <c:x val="-3.1660178713615851E-2"/>
                  <c:y val="-3.51797410442227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CA-4BFA-BC18-64E2BEF2A3F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Vertical!$G$15:$H$52</c:f>
              <c:multiLvlStrCache>
                <c:ptCount val="38"/>
                <c:lvl>
                  <c:pt idx="0">
                    <c:v>III</c:v>
                  </c:pt>
                  <c:pt idx="1">
                    <c:v>IV</c:v>
                  </c:pt>
                  <c:pt idx="2">
                    <c:v>I</c:v>
                  </c:pt>
                  <c:pt idx="3">
                    <c:v>II</c:v>
                  </c:pt>
                  <c:pt idx="4">
                    <c:v>III</c:v>
                  </c:pt>
                  <c:pt idx="5">
                    <c:v>IV</c:v>
                  </c:pt>
                  <c:pt idx="6">
                    <c:v>I</c:v>
                  </c:pt>
                  <c:pt idx="7">
                    <c:v>II</c:v>
                  </c:pt>
                  <c:pt idx="8">
                    <c:v>III</c:v>
                  </c:pt>
                  <c:pt idx="9">
                    <c:v>IV</c:v>
                  </c:pt>
                  <c:pt idx="10">
                    <c:v>I</c:v>
                  </c:pt>
                  <c:pt idx="11">
                    <c:v>II</c:v>
                  </c:pt>
                  <c:pt idx="12">
                    <c:v>III</c:v>
                  </c:pt>
                  <c:pt idx="13">
                    <c:v>IV</c:v>
                  </c:pt>
                  <c:pt idx="14">
                    <c:v>I</c:v>
                  </c:pt>
                  <c:pt idx="15">
                    <c:v>II</c:v>
                  </c:pt>
                  <c:pt idx="16">
                    <c:v>III</c:v>
                  </c:pt>
                  <c:pt idx="17">
                    <c:v>IV</c:v>
                  </c:pt>
                  <c:pt idx="18">
                    <c:v>I</c:v>
                  </c:pt>
                  <c:pt idx="19">
                    <c:v>II</c:v>
                  </c:pt>
                  <c:pt idx="20">
                    <c:v>III</c:v>
                  </c:pt>
                  <c:pt idx="21">
                    <c:v>IV</c:v>
                  </c:pt>
                  <c:pt idx="22">
                    <c:v>I</c:v>
                  </c:pt>
                  <c:pt idx="23">
                    <c:v>II</c:v>
                  </c:pt>
                  <c:pt idx="24">
                    <c:v>III</c:v>
                  </c:pt>
                  <c:pt idx="25">
                    <c:v>IV</c:v>
                  </c:pt>
                  <c:pt idx="26">
                    <c:v>I</c:v>
                  </c:pt>
                  <c:pt idx="27">
                    <c:v>II</c:v>
                  </c:pt>
                  <c:pt idx="28">
                    <c:v>III</c:v>
                  </c:pt>
                  <c:pt idx="29">
                    <c:v>IV</c:v>
                  </c:pt>
                  <c:pt idx="30">
                    <c:v>I</c:v>
                  </c:pt>
                  <c:pt idx="31">
                    <c:v>II</c:v>
                  </c:pt>
                  <c:pt idx="32">
                    <c:v>III</c:v>
                  </c:pt>
                  <c:pt idx="33">
                    <c:v>IV</c:v>
                  </c:pt>
                  <c:pt idx="34">
                    <c:v>I</c:v>
                  </c:pt>
                  <c:pt idx="35">
                    <c:v>II</c:v>
                  </c:pt>
                  <c:pt idx="36">
                    <c:v>III</c:v>
                  </c:pt>
                  <c:pt idx="37">
                    <c:v>IV</c:v>
                  </c:pt>
                </c:lvl>
                <c:lvl>
                  <c:pt idx="2">
                    <c:v>2018</c:v>
                  </c:pt>
                  <c:pt idx="6">
                    <c:v>2019</c:v>
                  </c:pt>
                  <c:pt idx="10">
                    <c:v>2020</c:v>
                  </c:pt>
                  <c:pt idx="14">
                    <c:v>2021</c:v>
                  </c:pt>
                  <c:pt idx="18">
                    <c:v>2022</c:v>
                  </c:pt>
                  <c:pt idx="22">
                    <c:v>2023</c:v>
                  </c:pt>
                  <c:pt idx="26">
                    <c:v>2024</c:v>
                  </c:pt>
                  <c:pt idx="30">
                    <c:v>2025</c:v>
                  </c:pt>
                  <c:pt idx="34">
                    <c:v>2026</c:v>
                  </c:pt>
                </c:lvl>
              </c:multiLvlStrCache>
            </c:multiLvlStrRef>
          </c:cat>
          <c:val>
            <c:numRef>
              <c:f>Vertical!$J$15:$J$52</c:f>
              <c:numCache>
                <c:formatCode>_-* #,##0_-;\-* #,##0_-;_-* "-"??_-;_-@_-</c:formatCode>
                <c:ptCount val="38"/>
                <c:pt idx="0">
                  <c:v>114</c:v>
                </c:pt>
                <c:pt idx="1">
                  <c:v>99</c:v>
                </c:pt>
                <c:pt idx="2">
                  <c:v>180</c:v>
                </c:pt>
                <c:pt idx="3" formatCode="General">
                  <c:v>224</c:v>
                </c:pt>
                <c:pt idx="4" formatCode="General">
                  <c:v>182</c:v>
                </c:pt>
                <c:pt idx="5" formatCode="General">
                  <c:v>175</c:v>
                </c:pt>
                <c:pt idx="6" formatCode="General">
                  <c:v>208</c:v>
                </c:pt>
                <c:pt idx="7" formatCode="General">
                  <c:v>311</c:v>
                </c:pt>
                <c:pt idx="8" formatCode="General">
                  <c:v>280</c:v>
                </c:pt>
                <c:pt idx="9" formatCode="General">
                  <c:v>275</c:v>
                </c:pt>
                <c:pt idx="10" formatCode="General">
                  <c:v>296</c:v>
                </c:pt>
                <c:pt idx="11" formatCode="General">
                  <c:v>236</c:v>
                </c:pt>
                <c:pt idx="12" formatCode="General">
                  <c:v>279</c:v>
                </c:pt>
                <c:pt idx="13" formatCode="General">
                  <c:v>290</c:v>
                </c:pt>
                <c:pt idx="14" formatCode="General">
                  <c:v>301</c:v>
                </c:pt>
                <c:pt idx="15" formatCode="General">
                  <c:v>375</c:v>
                </c:pt>
                <c:pt idx="16" formatCode="General">
                  <c:v>427</c:v>
                </c:pt>
                <c:pt idx="17" formatCode="General">
                  <c:v>383</c:v>
                </c:pt>
                <c:pt idx="18" formatCode="General">
                  <c:v>458</c:v>
                </c:pt>
                <c:pt idx="19" formatCode="General">
                  <c:v>462</c:v>
                </c:pt>
                <c:pt idx="20" formatCode="General">
                  <c:v>401</c:v>
                </c:pt>
                <c:pt idx="21">
                  <c:v>411</c:v>
                </c:pt>
                <c:pt idx="22" formatCode="0">
                  <c:v>663</c:v>
                </c:pt>
                <c:pt idx="23" formatCode="0">
                  <c:v>753</c:v>
                </c:pt>
                <c:pt idx="24" formatCode="0">
                  <c:v>441</c:v>
                </c:pt>
                <c:pt idx="25" formatCode="0">
                  <c:v>630</c:v>
                </c:pt>
                <c:pt idx="26" formatCode="0">
                  <c:v>534</c:v>
                </c:pt>
                <c:pt idx="27" formatCode="0">
                  <c:v>666</c:v>
                </c:pt>
                <c:pt idx="28" formatCode="0">
                  <c:v>591</c:v>
                </c:pt>
                <c:pt idx="29" formatCode="0">
                  <c:v>423</c:v>
                </c:pt>
                <c:pt idx="30" formatCode="0">
                  <c:v>441</c:v>
                </c:pt>
                <c:pt idx="31" formatCode="0">
                  <c:v>393</c:v>
                </c:pt>
                <c:pt idx="32" formatCode="0">
                  <c:v>282</c:v>
                </c:pt>
                <c:pt idx="33" formatCode="0">
                  <c:v>294</c:v>
                </c:pt>
                <c:pt idx="34" formatCode="0">
                  <c:v>297</c:v>
                </c:pt>
                <c:pt idx="35" formatCode="0">
                  <c:v>162</c:v>
                </c:pt>
                <c:pt idx="36" formatCode="0">
                  <c:v>119.11764705882354</c:v>
                </c:pt>
                <c:pt idx="37" formatCode="0">
                  <c:v>87.586505190311428</c:v>
                </c:pt>
              </c:numCache>
            </c:numRef>
          </c:val>
          <c:smooth val="0"/>
          <c:extLst>
            <c:ext xmlns:c16="http://schemas.microsoft.com/office/drawing/2014/chart" uri="{C3380CC4-5D6E-409C-BE32-E72D297353CC}">
              <c16:uniqueId val="{00000001-102F-4C16-8E6D-0D21A83DE118}"/>
            </c:ext>
          </c:extLst>
        </c:ser>
        <c:ser>
          <c:idx val="2"/>
          <c:order val="2"/>
          <c:spPr>
            <a:ln w="31750" cap="rnd">
              <a:solidFill>
                <a:schemeClr val="bg1">
                  <a:lumMod val="95000"/>
                </a:schemeClr>
              </a:solidFill>
              <a:round/>
            </a:ln>
            <a:effectLst/>
          </c:spPr>
          <c:marker>
            <c:symbol val="circle"/>
            <c:size val="5"/>
            <c:spPr>
              <a:solidFill>
                <a:schemeClr val="bg1">
                  <a:lumMod val="95000"/>
                  <a:alpha val="94000"/>
                </a:schemeClr>
              </a:solidFill>
              <a:ln w="19050">
                <a:solidFill>
                  <a:schemeClr val="bg1">
                    <a:lumMod val="95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20AC-4A8D-8C2B-C43A0215FAD6}"/>
                </c:ext>
              </c:extLst>
            </c:dLbl>
            <c:dLbl>
              <c:idx val="1"/>
              <c:tx>
                <c:rich>
                  <a:bodyPr/>
                  <a:lstStyle/>
                  <a:p>
                    <a:r>
                      <a:rPr lang="en-US"/>
                      <a:t>.</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0AC-4A8D-8C2B-C43A0215FAD6}"/>
                </c:ext>
              </c:extLst>
            </c:dLbl>
            <c:dLbl>
              <c:idx val="2"/>
              <c:delete val="1"/>
              <c:extLst>
                <c:ext xmlns:c15="http://schemas.microsoft.com/office/drawing/2012/chart" uri="{CE6537A1-D6FC-4f65-9D91-7224C49458BB}"/>
                <c:ext xmlns:c16="http://schemas.microsoft.com/office/drawing/2014/chart" uri="{C3380CC4-5D6E-409C-BE32-E72D297353CC}">
                  <c16:uniqueId val="{00000002-20AC-4A8D-8C2B-C43A0215FAD6}"/>
                </c:ext>
              </c:extLst>
            </c:dLbl>
            <c:dLbl>
              <c:idx val="21"/>
              <c:delete val="1"/>
              <c:extLst>
                <c:ext xmlns:c15="http://schemas.microsoft.com/office/drawing/2012/chart" uri="{CE6537A1-D6FC-4f65-9D91-7224C49458BB}"/>
                <c:ext xmlns:c16="http://schemas.microsoft.com/office/drawing/2014/chart" uri="{C3380CC4-5D6E-409C-BE32-E72D297353CC}">
                  <c16:uniqueId val="{00000002-C4CA-4BFA-BC18-64E2BEF2A3F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Vertical!$G$15:$H$52</c:f>
              <c:multiLvlStrCache>
                <c:ptCount val="38"/>
                <c:lvl>
                  <c:pt idx="0">
                    <c:v>III</c:v>
                  </c:pt>
                  <c:pt idx="1">
                    <c:v>IV</c:v>
                  </c:pt>
                  <c:pt idx="2">
                    <c:v>I</c:v>
                  </c:pt>
                  <c:pt idx="3">
                    <c:v>II</c:v>
                  </c:pt>
                  <c:pt idx="4">
                    <c:v>III</c:v>
                  </c:pt>
                  <c:pt idx="5">
                    <c:v>IV</c:v>
                  </c:pt>
                  <c:pt idx="6">
                    <c:v>I</c:v>
                  </c:pt>
                  <c:pt idx="7">
                    <c:v>II</c:v>
                  </c:pt>
                  <c:pt idx="8">
                    <c:v>III</c:v>
                  </c:pt>
                  <c:pt idx="9">
                    <c:v>IV</c:v>
                  </c:pt>
                  <c:pt idx="10">
                    <c:v>I</c:v>
                  </c:pt>
                  <c:pt idx="11">
                    <c:v>II</c:v>
                  </c:pt>
                  <c:pt idx="12">
                    <c:v>III</c:v>
                  </c:pt>
                  <c:pt idx="13">
                    <c:v>IV</c:v>
                  </c:pt>
                  <c:pt idx="14">
                    <c:v>I</c:v>
                  </c:pt>
                  <c:pt idx="15">
                    <c:v>II</c:v>
                  </c:pt>
                  <c:pt idx="16">
                    <c:v>III</c:v>
                  </c:pt>
                  <c:pt idx="17">
                    <c:v>IV</c:v>
                  </c:pt>
                  <c:pt idx="18">
                    <c:v>I</c:v>
                  </c:pt>
                  <c:pt idx="19">
                    <c:v>II</c:v>
                  </c:pt>
                  <c:pt idx="20">
                    <c:v>III</c:v>
                  </c:pt>
                  <c:pt idx="21">
                    <c:v>IV</c:v>
                  </c:pt>
                  <c:pt idx="22">
                    <c:v>I</c:v>
                  </c:pt>
                  <c:pt idx="23">
                    <c:v>II</c:v>
                  </c:pt>
                  <c:pt idx="24">
                    <c:v>III</c:v>
                  </c:pt>
                  <c:pt idx="25">
                    <c:v>IV</c:v>
                  </c:pt>
                  <c:pt idx="26">
                    <c:v>I</c:v>
                  </c:pt>
                  <c:pt idx="27">
                    <c:v>II</c:v>
                  </c:pt>
                  <c:pt idx="28">
                    <c:v>III</c:v>
                  </c:pt>
                  <c:pt idx="29">
                    <c:v>IV</c:v>
                  </c:pt>
                  <c:pt idx="30">
                    <c:v>I</c:v>
                  </c:pt>
                  <c:pt idx="31">
                    <c:v>II</c:v>
                  </c:pt>
                  <c:pt idx="32">
                    <c:v>III</c:v>
                  </c:pt>
                  <c:pt idx="33">
                    <c:v>IV</c:v>
                  </c:pt>
                  <c:pt idx="34">
                    <c:v>I</c:v>
                  </c:pt>
                  <c:pt idx="35">
                    <c:v>II</c:v>
                  </c:pt>
                  <c:pt idx="36">
                    <c:v>III</c:v>
                  </c:pt>
                  <c:pt idx="37">
                    <c:v>IV</c:v>
                  </c:pt>
                </c:lvl>
                <c:lvl>
                  <c:pt idx="2">
                    <c:v>2018</c:v>
                  </c:pt>
                  <c:pt idx="6">
                    <c:v>2019</c:v>
                  </c:pt>
                  <c:pt idx="10">
                    <c:v>2020</c:v>
                  </c:pt>
                  <c:pt idx="14">
                    <c:v>2021</c:v>
                  </c:pt>
                  <c:pt idx="18">
                    <c:v>2022</c:v>
                  </c:pt>
                  <c:pt idx="22">
                    <c:v>2023</c:v>
                  </c:pt>
                  <c:pt idx="26">
                    <c:v>2024</c:v>
                  </c:pt>
                  <c:pt idx="30">
                    <c:v>2025</c:v>
                  </c:pt>
                  <c:pt idx="34">
                    <c:v>2026</c:v>
                  </c:pt>
                </c:lvl>
              </c:multiLvlStrCache>
            </c:multiLvlStrRef>
          </c:cat>
          <c:val>
            <c:numRef>
              <c:f>Vertical!$K$15:$K$52</c:f>
              <c:numCache>
                <c:formatCode>General</c:formatCode>
                <c:ptCount val="38"/>
                <c:pt idx="0">
                  <c:v>114</c:v>
                </c:pt>
                <c:pt idx="1">
                  <c:v>99</c:v>
                </c:pt>
                <c:pt idx="2">
                  <c:v>180</c:v>
                </c:pt>
                <c:pt idx="3">
                  <c:v>224</c:v>
                </c:pt>
                <c:pt idx="4">
                  <c:v>182</c:v>
                </c:pt>
                <c:pt idx="5">
                  <c:v>175</c:v>
                </c:pt>
                <c:pt idx="6">
                  <c:v>208</c:v>
                </c:pt>
                <c:pt idx="7">
                  <c:v>311</c:v>
                </c:pt>
                <c:pt idx="8">
                  <c:v>280</c:v>
                </c:pt>
                <c:pt idx="9">
                  <c:v>275</c:v>
                </c:pt>
                <c:pt idx="10">
                  <c:v>296</c:v>
                </c:pt>
                <c:pt idx="11">
                  <c:v>236</c:v>
                </c:pt>
                <c:pt idx="12">
                  <c:v>279</c:v>
                </c:pt>
                <c:pt idx="13">
                  <c:v>290</c:v>
                </c:pt>
                <c:pt idx="14">
                  <c:v>301</c:v>
                </c:pt>
                <c:pt idx="15">
                  <c:v>375</c:v>
                </c:pt>
                <c:pt idx="16">
                  <c:v>427</c:v>
                </c:pt>
                <c:pt idx="17">
                  <c:v>383</c:v>
                </c:pt>
                <c:pt idx="18">
                  <c:v>458</c:v>
                </c:pt>
                <c:pt idx="19">
                  <c:v>462</c:v>
                </c:pt>
                <c:pt idx="20">
                  <c:v>401</c:v>
                </c:pt>
                <c:pt idx="21">
                  <c:v>411</c:v>
                </c:pt>
                <c:pt idx="22">
                  <c:v>663</c:v>
                </c:pt>
                <c:pt idx="23">
                  <c:v>753</c:v>
                </c:pt>
                <c:pt idx="24">
                  <c:v>441</c:v>
                </c:pt>
                <c:pt idx="25">
                  <c:v>630</c:v>
                </c:pt>
                <c:pt idx="26">
                  <c:v>534</c:v>
                </c:pt>
                <c:pt idx="27">
                  <c:v>666</c:v>
                </c:pt>
                <c:pt idx="28">
                  <c:v>591</c:v>
                </c:pt>
                <c:pt idx="29">
                  <c:v>423</c:v>
                </c:pt>
                <c:pt idx="30">
                  <c:v>441</c:v>
                </c:pt>
                <c:pt idx="31">
                  <c:v>393</c:v>
                </c:pt>
                <c:pt idx="32">
                  <c:v>282</c:v>
                </c:pt>
                <c:pt idx="33" formatCode="0">
                  <c:v>660</c:v>
                </c:pt>
                <c:pt idx="34" formatCode="0">
                  <c:v>612</c:v>
                </c:pt>
                <c:pt idx="35" formatCode="0">
                  <c:v>543</c:v>
                </c:pt>
                <c:pt idx="36" formatCode="0">
                  <c:v>358.37999999999994</c:v>
                </c:pt>
                <c:pt idx="37" formatCode="0">
                  <c:v>236.53079999999994</c:v>
                </c:pt>
              </c:numCache>
            </c:numRef>
          </c:val>
          <c:smooth val="0"/>
          <c:extLst>
            <c:ext xmlns:c16="http://schemas.microsoft.com/office/drawing/2014/chart" uri="{C3380CC4-5D6E-409C-BE32-E72D297353CC}">
              <c16:uniqueId val="{00000002-102F-4C16-8E6D-0D21A83DE118}"/>
            </c:ext>
          </c:extLst>
        </c:ser>
        <c:dLbls>
          <c:showLegendKey val="0"/>
          <c:showVal val="0"/>
          <c:showCatName val="0"/>
          <c:showSerName val="0"/>
          <c:showPercent val="0"/>
          <c:showBubbleSize val="0"/>
        </c:dLbls>
        <c:marker val="1"/>
        <c:smooth val="0"/>
        <c:axId val="222565536"/>
        <c:axId val="222572736"/>
      </c:lineChart>
      <c:lineChart>
        <c:grouping val="standard"/>
        <c:varyColors val="0"/>
        <c:ser>
          <c:idx val="0"/>
          <c:order val="0"/>
          <c:spPr>
            <a:ln w="28575" cap="rnd">
              <a:solidFill>
                <a:srgbClr val="FFD579"/>
              </a:solidFill>
              <a:round/>
            </a:ln>
            <a:effectLst/>
          </c:spPr>
          <c:marker>
            <c:symbol val="circle"/>
            <c:size val="5"/>
            <c:spPr>
              <a:solidFill>
                <a:srgbClr val="FFD579"/>
              </a:solidFill>
              <a:ln w="19050">
                <a:solidFill>
                  <a:srgbClr val="FFD579"/>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Vertical!$G$15:$H$52</c:f>
              <c:multiLvlStrCache>
                <c:ptCount val="38"/>
                <c:lvl>
                  <c:pt idx="0">
                    <c:v>III</c:v>
                  </c:pt>
                  <c:pt idx="1">
                    <c:v>IV</c:v>
                  </c:pt>
                  <c:pt idx="2">
                    <c:v>I</c:v>
                  </c:pt>
                  <c:pt idx="3">
                    <c:v>II</c:v>
                  </c:pt>
                  <c:pt idx="4">
                    <c:v>III</c:v>
                  </c:pt>
                  <c:pt idx="5">
                    <c:v>IV</c:v>
                  </c:pt>
                  <c:pt idx="6">
                    <c:v>I</c:v>
                  </c:pt>
                  <c:pt idx="7">
                    <c:v>II</c:v>
                  </c:pt>
                  <c:pt idx="8">
                    <c:v>III</c:v>
                  </c:pt>
                  <c:pt idx="9">
                    <c:v>IV</c:v>
                  </c:pt>
                  <c:pt idx="10">
                    <c:v>I</c:v>
                  </c:pt>
                  <c:pt idx="11">
                    <c:v>II</c:v>
                  </c:pt>
                  <c:pt idx="12">
                    <c:v>III</c:v>
                  </c:pt>
                  <c:pt idx="13">
                    <c:v>IV</c:v>
                  </c:pt>
                  <c:pt idx="14">
                    <c:v>I</c:v>
                  </c:pt>
                  <c:pt idx="15">
                    <c:v>II</c:v>
                  </c:pt>
                  <c:pt idx="16">
                    <c:v>III</c:v>
                  </c:pt>
                  <c:pt idx="17">
                    <c:v>IV</c:v>
                  </c:pt>
                  <c:pt idx="18">
                    <c:v>I</c:v>
                  </c:pt>
                  <c:pt idx="19">
                    <c:v>II</c:v>
                  </c:pt>
                  <c:pt idx="20">
                    <c:v>III</c:v>
                  </c:pt>
                  <c:pt idx="21">
                    <c:v>IV</c:v>
                  </c:pt>
                  <c:pt idx="22">
                    <c:v>I</c:v>
                  </c:pt>
                  <c:pt idx="23">
                    <c:v>II</c:v>
                  </c:pt>
                  <c:pt idx="24">
                    <c:v>III</c:v>
                  </c:pt>
                  <c:pt idx="25">
                    <c:v>IV</c:v>
                  </c:pt>
                  <c:pt idx="26">
                    <c:v>I</c:v>
                  </c:pt>
                  <c:pt idx="27">
                    <c:v>II</c:v>
                  </c:pt>
                  <c:pt idx="28">
                    <c:v>III</c:v>
                  </c:pt>
                  <c:pt idx="29">
                    <c:v>IV</c:v>
                  </c:pt>
                  <c:pt idx="30">
                    <c:v>I</c:v>
                  </c:pt>
                  <c:pt idx="31">
                    <c:v>II</c:v>
                  </c:pt>
                  <c:pt idx="32">
                    <c:v>III</c:v>
                  </c:pt>
                  <c:pt idx="33">
                    <c:v>IV</c:v>
                  </c:pt>
                  <c:pt idx="34">
                    <c:v>I</c:v>
                  </c:pt>
                  <c:pt idx="35">
                    <c:v>II</c:v>
                  </c:pt>
                  <c:pt idx="36">
                    <c:v>III</c:v>
                  </c:pt>
                  <c:pt idx="37">
                    <c:v>IV</c:v>
                  </c:pt>
                </c:lvl>
                <c:lvl>
                  <c:pt idx="2">
                    <c:v>2018</c:v>
                  </c:pt>
                  <c:pt idx="6">
                    <c:v>2019</c:v>
                  </c:pt>
                  <c:pt idx="10">
                    <c:v>2020</c:v>
                  </c:pt>
                  <c:pt idx="14">
                    <c:v>2021</c:v>
                  </c:pt>
                  <c:pt idx="18">
                    <c:v>2022</c:v>
                  </c:pt>
                  <c:pt idx="22">
                    <c:v>2023</c:v>
                  </c:pt>
                  <c:pt idx="26">
                    <c:v>2024</c:v>
                  </c:pt>
                  <c:pt idx="30">
                    <c:v>2025</c:v>
                  </c:pt>
                  <c:pt idx="34">
                    <c:v>2026</c:v>
                  </c:pt>
                </c:lvl>
              </c:multiLvlStrCache>
            </c:multiLvlStrRef>
          </c:cat>
          <c:val>
            <c:numRef>
              <c:f>Vertical!$I$15:$I$52</c:f>
              <c:numCache>
                <c:formatCode>_-* #,##0_-;\-* #,##0_-;_-* "-"??_-;_-@_-</c:formatCode>
                <c:ptCount val="38"/>
                <c:pt idx="0">
                  <c:v>114</c:v>
                </c:pt>
                <c:pt idx="1">
                  <c:v>99</c:v>
                </c:pt>
                <c:pt idx="2">
                  <c:v>180</c:v>
                </c:pt>
                <c:pt idx="3" formatCode="General">
                  <c:v>224</c:v>
                </c:pt>
                <c:pt idx="4" formatCode="General">
                  <c:v>182</c:v>
                </c:pt>
                <c:pt idx="5" formatCode="General">
                  <c:v>175</c:v>
                </c:pt>
                <c:pt idx="6" formatCode="General">
                  <c:v>208</c:v>
                </c:pt>
                <c:pt idx="7" formatCode="General">
                  <c:v>311</c:v>
                </c:pt>
                <c:pt idx="8" formatCode="General">
                  <c:v>280</c:v>
                </c:pt>
                <c:pt idx="9" formatCode="General">
                  <c:v>275</c:v>
                </c:pt>
                <c:pt idx="10" formatCode="General">
                  <c:v>296</c:v>
                </c:pt>
                <c:pt idx="11" formatCode="General">
                  <c:v>236</c:v>
                </c:pt>
                <c:pt idx="12" formatCode="General">
                  <c:v>279</c:v>
                </c:pt>
                <c:pt idx="13" formatCode="General">
                  <c:v>290</c:v>
                </c:pt>
                <c:pt idx="14" formatCode="General">
                  <c:v>301</c:v>
                </c:pt>
                <c:pt idx="15" formatCode="General">
                  <c:v>375</c:v>
                </c:pt>
                <c:pt idx="16" formatCode="General">
                  <c:v>427</c:v>
                </c:pt>
                <c:pt idx="17" formatCode="General">
                  <c:v>383</c:v>
                </c:pt>
                <c:pt idx="18" formatCode="General">
                  <c:v>458</c:v>
                </c:pt>
                <c:pt idx="19" formatCode="General">
                  <c:v>462</c:v>
                </c:pt>
                <c:pt idx="20" formatCode="General">
                  <c:v>401</c:v>
                </c:pt>
                <c:pt idx="21">
                  <c:v>411</c:v>
                </c:pt>
                <c:pt idx="22" formatCode="0">
                  <c:v>663</c:v>
                </c:pt>
                <c:pt idx="23" formatCode="0">
                  <c:v>753</c:v>
                </c:pt>
                <c:pt idx="24" formatCode="0">
                  <c:v>441</c:v>
                </c:pt>
                <c:pt idx="25" formatCode="0">
                  <c:v>630</c:v>
                </c:pt>
                <c:pt idx="26" formatCode="0">
                  <c:v>534</c:v>
                </c:pt>
                <c:pt idx="27" formatCode="0">
                  <c:v>666</c:v>
                </c:pt>
                <c:pt idx="28" formatCode="0">
                  <c:v>591</c:v>
                </c:pt>
                <c:pt idx="29" formatCode="0">
                  <c:v>423</c:v>
                </c:pt>
                <c:pt idx="30" formatCode="0">
                  <c:v>441</c:v>
                </c:pt>
                <c:pt idx="31" formatCode="0">
                  <c:v>393</c:v>
                </c:pt>
                <c:pt idx="32" formatCode="0">
                  <c:v>282</c:v>
                </c:pt>
                <c:pt idx="33" formatCode="0">
                  <c:v>519</c:v>
                </c:pt>
                <c:pt idx="34" formatCode="0">
                  <c:v>450</c:v>
                </c:pt>
                <c:pt idx="35" formatCode="0">
                  <c:v>297</c:v>
                </c:pt>
                <c:pt idx="36" formatCode="0">
                  <c:v>257.51445086705201</c:v>
                </c:pt>
                <c:pt idx="37" formatCode="0">
                  <c:v>223.27842560727052</c:v>
                </c:pt>
              </c:numCache>
            </c:numRef>
          </c:val>
          <c:smooth val="0"/>
          <c:extLst>
            <c:ext xmlns:c16="http://schemas.microsoft.com/office/drawing/2014/chart" uri="{C3380CC4-5D6E-409C-BE32-E72D297353CC}">
              <c16:uniqueId val="{00000000-102F-4C16-8E6D-0D21A83DE118}"/>
            </c:ext>
          </c:extLst>
        </c:ser>
        <c:dLbls>
          <c:showLegendKey val="0"/>
          <c:showVal val="0"/>
          <c:showCatName val="0"/>
          <c:showSerName val="0"/>
          <c:showPercent val="0"/>
          <c:showBubbleSize val="0"/>
        </c:dLbls>
        <c:marker val="1"/>
        <c:smooth val="0"/>
        <c:axId val="1160280144"/>
        <c:axId val="1160283504"/>
      </c:lineChart>
      <c:catAx>
        <c:axId val="22256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oboto Th" panose="02000000000000000000"/>
                <a:ea typeface="Ebrima" panose="02000000000000000000" pitchFamily="2" charset="0"/>
                <a:cs typeface="Ebrima" panose="02000000000000000000" pitchFamily="2" charset="0"/>
              </a:defRPr>
            </a:pPr>
            <a:endParaRPr lang="es-MX"/>
          </a:p>
        </c:txPr>
        <c:crossAx val="222572736"/>
        <c:crosses val="autoZero"/>
        <c:auto val="1"/>
        <c:lblAlgn val="ctr"/>
        <c:lblOffset val="100"/>
        <c:noMultiLvlLbl val="0"/>
      </c:catAx>
      <c:valAx>
        <c:axId val="222572736"/>
        <c:scaling>
          <c:orientation val="minMax"/>
        </c:scaling>
        <c:delete val="1"/>
        <c:axPos val="l"/>
        <c:numFmt formatCode="_-* #,##0_-;\-* #,##0_-;_-* &quot;-&quot;??_-;_-@_-" sourceLinked="1"/>
        <c:majorTickMark val="none"/>
        <c:minorTickMark val="none"/>
        <c:tickLblPos val="nextTo"/>
        <c:crossAx val="222565536"/>
        <c:crosses val="autoZero"/>
        <c:crossBetween val="between"/>
      </c:valAx>
      <c:valAx>
        <c:axId val="1160283504"/>
        <c:scaling>
          <c:orientation val="minMax"/>
        </c:scaling>
        <c:delete val="1"/>
        <c:axPos val="r"/>
        <c:numFmt formatCode="_-* #,##0_-;\-* #,##0_-;_-* &quot;-&quot;??_-;_-@_-" sourceLinked="1"/>
        <c:majorTickMark val="out"/>
        <c:minorTickMark val="none"/>
        <c:tickLblPos val="nextTo"/>
        <c:crossAx val="1160280144"/>
        <c:crosses val="max"/>
        <c:crossBetween val="between"/>
      </c:valAx>
      <c:catAx>
        <c:axId val="1160280144"/>
        <c:scaling>
          <c:orientation val="minMax"/>
        </c:scaling>
        <c:delete val="1"/>
        <c:axPos val="b"/>
        <c:numFmt formatCode="General" sourceLinked="1"/>
        <c:majorTickMark val="out"/>
        <c:minorTickMark val="none"/>
        <c:tickLblPos val="nextTo"/>
        <c:crossAx val="1160283504"/>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9050" cap="rnd">
              <a:solidFill>
                <a:schemeClr val="bg1">
                  <a:lumMod val="75000"/>
                </a:schemeClr>
              </a:solidFill>
              <a:round/>
            </a:ln>
            <a:effectLst/>
          </c:spPr>
          <c:marker>
            <c:symbol val="circle"/>
            <c:size val="5"/>
            <c:spPr>
              <a:solidFill>
                <a:schemeClr val="bg1">
                  <a:lumMod val="75000"/>
                </a:schemeClr>
              </a:solidFill>
              <a:ln w="19050">
                <a:solidFill>
                  <a:schemeClr val="bg1">
                    <a:lumMod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0" i="1" u="none" strike="noStrike" kern="1200" baseline="0">
                    <a:solidFill>
                      <a:schemeClr val="bg1">
                        <a:lumMod val="75000"/>
                      </a:schemeClr>
                    </a:solidFill>
                    <a:latin typeface="Playfair Display" panose="00000500000000000000" pitchFamily="50"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Vertical!$M$13:$M$52</c:f>
              <c:numCache>
                <c:formatCode>0%</c:formatCode>
                <c:ptCount val="40"/>
                <c:pt idx="0">
                  <c:v>0.15</c:v>
                </c:pt>
                <c:pt idx="1">
                  <c:v>-4.3478260869565216E-2</c:v>
                </c:pt>
                <c:pt idx="2">
                  <c:v>-0.13636363636363635</c:v>
                </c:pt>
                <c:pt idx="3">
                  <c:v>-0.13157894736842105</c:v>
                </c:pt>
                <c:pt idx="4">
                  <c:v>0.81818181818181823</c:v>
                </c:pt>
                <c:pt idx="5">
                  <c:v>0.24444444444444444</c:v>
                </c:pt>
                <c:pt idx="6">
                  <c:v>-0.1875</c:v>
                </c:pt>
                <c:pt idx="7">
                  <c:v>-3.8461538461538464E-2</c:v>
                </c:pt>
                <c:pt idx="8">
                  <c:v>0.18857142857142858</c:v>
                </c:pt>
                <c:pt idx="9">
                  <c:v>0.49519230769230771</c:v>
                </c:pt>
                <c:pt idx="10">
                  <c:v>-9.9678456591639875E-2</c:v>
                </c:pt>
                <c:pt idx="11">
                  <c:v>-1.7857142857142856E-2</c:v>
                </c:pt>
                <c:pt idx="12">
                  <c:v>7.636363636363637E-2</c:v>
                </c:pt>
                <c:pt idx="13">
                  <c:v>-0.20270270270270271</c:v>
                </c:pt>
                <c:pt idx="14">
                  <c:v>0.18220338983050846</c:v>
                </c:pt>
                <c:pt idx="15">
                  <c:v>3.9426523297491037E-2</c:v>
                </c:pt>
                <c:pt idx="16">
                  <c:v>3.793103448275862E-2</c:v>
                </c:pt>
                <c:pt idx="17">
                  <c:v>0.24584717607973422</c:v>
                </c:pt>
                <c:pt idx="18">
                  <c:v>0.13866666666666666</c:v>
                </c:pt>
                <c:pt idx="19">
                  <c:v>-0.10304449648711944</c:v>
                </c:pt>
                <c:pt idx="20">
                  <c:v>0.195822454308094</c:v>
                </c:pt>
                <c:pt idx="21">
                  <c:v>8.7336244541484712E-3</c:v>
                </c:pt>
                <c:pt idx="22">
                  <c:v>-0.13203463203463203</c:v>
                </c:pt>
                <c:pt idx="23">
                  <c:v>2.4937655860349128E-2</c:v>
                </c:pt>
                <c:pt idx="24">
                  <c:v>0.61313868613138689</c:v>
                </c:pt>
                <c:pt idx="25">
                  <c:v>0.13574660633484162</c:v>
                </c:pt>
                <c:pt idx="26">
                  <c:v>-0.41434262948207173</c:v>
                </c:pt>
                <c:pt idx="27">
                  <c:v>0.42857142857142855</c:v>
                </c:pt>
                <c:pt idx="28">
                  <c:v>-0.15238095238095239</c:v>
                </c:pt>
                <c:pt idx="29">
                  <c:v>0.24719101123595505</c:v>
                </c:pt>
                <c:pt idx="30">
                  <c:v>-0.11261261261261261</c:v>
                </c:pt>
                <c:pt idx="31">
                  <c:v>-0.28426395939086296</c:v>
                </c:pt>
                <c:pt idx="32">
                  <c:v>4.2553191489361701E-2</c:v>
                </c:pt>
                <c:pt idx="33">
                  <c:v>-0.10884353741496598</c:v>
                </c:pt>
                <c:pt idx="34">
                  <c:v>-0.28244274809160308</c:v>
                </c:pt>
                <c:pt idx="35">
                  <c:v>0.84042553191489366</c:v>
                </c:pt>
                <c:pt idx="36">
                  <c:v>-0.13294797687861271</c:v>
                </c:pt>
                <c:pt idx="37">
                  <c:v>-0.34</c:v>
                </c:pt>
                <c:pt idx="38">
                  <c:v>-0.13294797687861279</c:v>
                </c:pt>
                <c:pt idx="39">
                  <c:v>-0.13294797687861273</c:v>
                </c:pt>
              </c:numCache>
            </c:numRef>
          </c:val>
          <c:smooth val="0"/>
          <c:extLst>
            <c:ext xmlns:c16="http://schemas.microsoft.com/office/drawing/2014/chart" uri="{C3380CC4-5D6E-409C-BE32-E72D297353CC}">
              <c16:uniqueId val="{00000000-C533-4A07-827D-581929261E5A}"/>
            </c:ext>
          </c:extLst>
        </c:ser>
        <c:dLbls>
          <c:showLegendKey val="0"/>
          <c:showVal val="0"/>
          <c:showCatName val="0"/>
          <c:showSerName val="0"/>
          <c:showPercent val="0"/>
          <c:showBubbleSize val="0"/>
        </c:dLbls>
        <c:marker val="1"/>
        <c:smooth val="0"/>
        <c:axId val="345711408"/>
        <c:axId val="345711888"/>
      </c:lineChart>
      <c:catAx>
        <c:axId val="345711408"/>
        <c:scaling>
          <c:orientation val="minMax"/>
        </c:scaling>
        <c:delete val="1"/>
        <c:axPos val="b"/>
        <c:majorTickMark val="none"/>
        <c:minorTickMark val="none"/>
        <c:tickLblPos val="nextTo"/>
        <c:crossAx val="345711888"/>
        <c:crosses val="autoZero"/>
        <c:auto val="1"/>
        <c:lblAlgn val="ctr"/>
        <c:lblOffset val="100"/>
        <c:noMultiLvlLbl val="0"/>
      </c:catAx>
      <c:valAx>
        <c:axId val="345711888"/>
        <c:scaling>
          <c:orientation val="minMax"/>
        </c:scaling>
        <c:delete val="1"/>
        <c:axPos val="l"/>
        <c:numFmt formatCode="0%" sourceLinked="1"/>
        <c:majorTickMark val="none"/>
        <c:minorTickMark val="none"/>
        <c:tickLblPos val="nextTo"/>
        <c:crossAx val="345711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Vertical!$AH$4</c:f>
              <c:strCache>
                <c:ptCount val="1"/>
                <c:pt idx="0">
                  <c:v>2021</c:v>
                </c:pt>
              </c:strCache>
            </c:strRef>
          </c:tx>
          <c:spPr>
            <a:ln w="76200" cap="rnd">
              <a:solidFill>
                <a:sysClr val="window" lastClr="FFFFFF">
                  <a:lumMod val="85000"/>
                </a:sysClr>
              </a:solidFill>
              <a:round/>
            </a:ln>
            <a:effectLst/>
          </c:spPr>
          <c:marker>
            <c:symbol val="circle"/>
            <c:size val="5"/>
            <c:spPr>
              <a:solidFill>
                <a:sysClr val="window" lastClr="FFFFFF">
                  <a:lumMod val="75000"/>
                </a:sysClr>
              </a:solidFill>
              <a:ln w="76200">
                <a:solidFill>
                  <a:sysClr val="window" lastClr="FFFFFF">
                    <a:lumMod val="75000"/>
                  </a:sysClr>
                </a:solidFill>
              </a:ln>
              <a:effectLst/>
            </c:spPr>
          </c:marker>
          <c:dLbls>
            <c:dLbl>
              <c:idx val="1"/>
              <c:layout>
                <c:manualLayout>
                  <c:x val="-2.9845812945543511E-2"/>
                  <c:y val="-1.91229408196602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45-496D-881F-6469578F3F2E}"/>
                </c:ext>
              </c:extLst>
            </c:dLbl>
            <c:dLbl>
              <c:idx val="2"/>
              <c:layout>
                <c:manualLayout>
                  <c:x val="-2.9845812945543587E-2"/>
                  <c:y val="-2.99913600346146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45-496D-881F-6469578F3F2E}"/>
                </c:ext>
              </c:extLst>
            </c:dLbl>
            <c:dLbl>
              <c:idx val="3"/>
              <c:layout>
                <c:manualLayout>
                  <c:x val="-2.8799510693044247E-2"/>
                  <c:y val="-2.34703085056419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F45-496D-881F-6469578F3F2E}"/>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lumMod val="9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Vertical!$AG$5:$AG$8</c:f>
              <c:strCache>
                <c:ptCount val="4"/>
                <c:pt idx="0">
                  <c:v>I</c:v>
                </c:pt>
                <c:pt idx="1">
                  <c:v>II</c:v>
                </c:pt>
                <c:pt idx="2">
                  <c:v>III</c:v>
                </c:pt>
                <c:pt idx="3">
                  <c:v>IV</c:v>
                </c:pt>
              </c:strCache>
            </c:strRef>
          </c:cat>
          <c:val>
            <c:numRef>
              <c:f>Vertical!$AH$5:$AH$8</c:f>
              <c:numCache>
                <c:formatCode>General</c:formatCode>
                <c:ptCount val="4"/>
                <c:pt idx="0">
                  <c:v>301</c:v>
                </c:pt>
                <c:pt idx="1">
                  <c:v>375</c:v>
                </c:pt>
                <c:pt idx="2">
                  <c:v>427</c:v>
                </c:pt>
                <c:pt idx="3">
                  <c:v>383</c:v>
                </c:pt>
              </c:numCache>
            </c:numRef>
          </c:val>
          <c:smooth val="0"/>
          <c:extLst>
            <c:ext xmlns:c16="http://schemas.microsoft.com/office/drawing/2014/chart" uri="{C3380CC4-5D6E-409C-BE32-E72D297353CC}">
              <c16:uniqueId val="{00000000-CD16-41E9-AC64-88F0191E1F3B}"/>
            </c:ext>
          </c:extLst>
        </c:ser>
        <c:ser>
          <c:idx val="1"/>
          <c:order val="1"/>
          <c:tx>
            <c:strRef>
              <c:f>Vertical!$AI$4</c:f>
              <c:strCache>
                <c:ptCount val="1"/>
                <c:pt idx="0">
                  <c:v>2022</c:v>
                </c:pt>
              </c:strCache>
            </c:strRef>
          </c:tx>
          <c:spPr>
            <a:ln w="76200" cap="rnd">
              <a:solidFill>
                <a:sysClr val="window" lastClr="FFFFFF">
                  <a:lumMod val="75000"/>
                </a:sysClr>
              </a:solidFill>
              <a:round/>
            </a:ln>
            <a:effectLst/>
          </c:spPr>
          <c:marker>
            <c:symbol val="circle"/>
            <c:size val="5"/>
            <c:spPr>
              <a:solidFill>
                <a:sysClr val="window" lastClr="FFFFFF">
                  <a:lumMod val="65000"/>
                </a:sysClr>
              </a:solidFill>
              <a:ln w="76200">
                <a:solidFill>
                  <a:sysClr val="window" lastClr="FFFFFF">
                    <a:lumMod val="65000"/>
                  </a:sysClr>
                </a:solidFill>
              </a:ln>
              <a:effectLst/>
            </c:spPr>
          </c:marker>
          <c:dLbls>
            <c:dLbl>
              <c:idx val="2"/>
              <c:layout>
                <c:manualLayout>
                  <c:x val="-2.6353717388324125E-2"/>
                  <c:y val="-2.49973641943951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45-496D-881F-6469578F3F2E}"/>
                </c:ext>
              </c:extLst>
            </c:dLbl>
            <c:dLbl>
              <c:idx val="3"/>
              <c:layout>
                <c:manualLayout>
                  <c:x val="-2.9529285917661449E-2"/>
                  <c:y val="-3.15184157233677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F45-496D-881F-6469578F3F2E}"/>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lumMod val="8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Vertical!$AG$5:$AG$8</c:f>
              <c:strCache>
                <c:ptCount val="4"/>
                <c:pt idx="0">
                  <c:v>I</c:v>
                </c:pt>
                <c:pt idx="1">
                  <c:v>II</c:v>
                </c:pt>
                <c:pt idx="2">
                  <c:v>III</c:v>
                </c:pt>
                <c:pt idx="3">
                  <c:v>IV</c:v>
                </c:pt>
              </c:strCache>
            </c:strRef>
          </c:cat>
          <c:val>
            <c:numRef>
              <c:f>Vertical!$AI$5:$AI$8</c:f>
              <c:numCache>
                <c:formatCode>General</c:formatCode>
                <c:ptCount val="4"/>
                <c:pt idx="0">
                  <c:v>458</c:v>
                </c:pt>
                <c:pt idx="1">
                  <c:v>462</c:v>
                </c:pt>
                <c:pt idx="2">
                  <c:v>401</c:v>
                </c:pt>
                <c:pt idx="3" formatCode="_-* #,##0_-;\-* #,##0_-;_-* &quot;-&quot;??_-;_-@_-">
                  <c:v>411</c:v>
                </c:pt>
              </c:numCache>
            </c:numRef>
          </c:val>
          <c:smooth val="0"/>
          <c:extLst>
            <c:ext xmlns:c16="http://schemas.microsoft.com/office/drawing/2014/chart" uri="{C3380CC4-5D6E-409C-BE32-E72D297353CC}">
              <c16:uniqueId val="{00000001-CD16-41E9-AC64-88F0191E1F3B}"/>
            </c:ext>
          </c:extLst>
        </c:ser>
        <c:ser>
          <c:idx val="2"/>
          <c:order val="2"/>
          <c:tx>
            <c:strRef>
              <c:f>Vertical!$AJ$4</c:f>
              <c:strCache>
                <c:ptCount val="1"/>
                <c:pt idx="0">
                  <c:v>2023</c:v>
                </c:pt>
              </c:strCache>
            </c:strRef>
          </c:tx>
          <c:spPr>
            <a:ln w="76200" cap="rnd">
              <a:solidFill>
                <a:sysClr val="window" lastClr="FFFFFF">
                  <a:lumMod val="65000"/>
                </a:sysClr>
              </a:solidFill>
              <a:round/>
            </a:ln>
            <a:effectLst/>
          </c:spPr>
          <c:marker>
            <c:symbol val="circle"/>
            <c:size val="5"/>
            <c:spPr>
              <a:solidFill>
                <a:sysClr val="window" lastClr="FFFFFF">
                  <a:lumMod val="65000"/>
                </a:sysClr>
              </a:solidFill>
              <a:ln w="76200">
                <a:solidFill>
                  <a:sysClr val="window" lastClr="FFFFFF">
                    <a:lumMod val="65000"/>
                  </a:sysClr>
                </a:solidFill>
              </a:ln>
              <a:effectLst/>
            </c:spPr>
          </c:marker>
          <c:dLbls>
            <c:dLbl>
              <c:idx val="2"/>
              <c:layout>
                <c:manualLayout>
                  <c:x val="-2.5316724754291982E-2"/>
                  <c:y val="-5.04294651573884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D16-41E9-AC64-88F0191E1F3B}"/>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lumMod val="7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Vertical!$AG$5:$AG$8</c:f>
              <c:strCache>
                <c:ptCount val="4"/>
                <c:pt idx="0">
                  <c:v>I</c:v>
                </c:pt>
                <c:pt idx="1">
                  <c:v>II</c:v>
                </c:pt>
                <c:pt idx="2">
                  <c:v>III</c:v>
                </c:pt>
                <c:pt idx="3">
                  <c:v>IV</c:v>
                </c:pt>
              </c:strCache>
            </c:strRef>
          </c:cat>
          <c:val>
            <c:numRef>
              <c:f>Vertical!$AJ$5:$AJ$8</c:f>
              <c:numCache>
                <c:formatCode>General</c:formatCode>
                <c:ptCount val="4"/>
                <c:pt idx="0">
                  <c:v>663</c:v>
                </c:pt>
                <c:pt idx="1">
                  <c:v>753</c:v>
                </c:pt>
                <c:pt idx="2">
                  <c:v>441</c:v>
                </c:pt>
                <c:pt idx="3">
                  <c:v>630</c:v>
                </c:pt>
              </c:numCache>
            </c:numRef>
          </c:val>
          <c:smooth val="0"/>
          <c:extLst>
            <c:ext xmlns:c16="http://schemas.microsoft.com/office/drawing/2014/chart" uri="{C3380CC4-5D6E-409C-BE32-E72D297353CC}">
              <c16:uniqueId val="{00000002-CD16-41E9-AC64-88F0191E1F3B}"/>
            </c:ext>
          </c:extLst>
        </c:ser>
        <c:ser>
          <c:idx val="3"/>
          <c:order val="3"/>
          <c:tx>
            <c:strRef>
              <c:f>Vertical!$AK$4</c:f>
              <c:strCache>
                <c:ptCount val="1"/>
                <c:pt idx="0">
                  <c:v>2024</c:v>
                </c:pt>
              </c:strCache>
            </c:strRef>
          </c:tx>
          <c:spPr>
            <a:ln w="76200" cap="rnd">
              <a:solidFill>
                <a:sysClr val="window" lastClr="FFFFFF">
                  <a:lumMod val="50000"/>
                </a:sysClr>
              </a:solidFill>
              <a:round/>
            </a:ln>
            <a:effectLst/>
          </c:spPr>
          <c:marker>
            <c:symbol val="circle"/>
            <c:size val="5"/>
            <c:spPr>
              <a:solidFill>
                <a:sysClr val="window" lastClr="FFFFFF">
                  <a:lumMod val="50000"/>
                </a:sysClr>
              </a:solidFill>
              <a:ln w="76200">
                <a:solidFill>
                  <a:sysClr val="window" lastClr="FFFFFF">
                    <a:lumMod val="50000"/>
                  </a:sysClr>
                </a:solidFill>
              </a:ln>
              <a:effectLst/>
            </c:spPr>
          </c:marker>
          <c:dLbls>
            <c:dLbl>
              <c:idx val="3"/>
              <c:layout>
                <c:manualLayout>
                  <c:x val="-2.8455631511789765E-2"/>
                  <c:y val="-4.8255781314397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D16-41E9-AC64-88F0191E1F3B}"/>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85000"/>
                        <a:lumOff val="1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Vertical!$AG$5:$AG$8</c:f>
              <c:strCache>
                <c:ptCount val="4"/>
                <c:pt idx="0">
                  <c:v>I</c:v>
                </c:pt>
                <c:pt idx="1">
                  <c:v>II</c:v>
                </c:pt>
                <c:pt idx="2">
                  <c:v>III</c:v>
                </c:pt>
                <c:pt idx="3">
                  <c:v>IV</c:v>
                </c:pt>
              </c:strCache>
            </c:strRef>
          </c:cat>
          <c:val>
            <c:numRef>
              <c:f>Vertical!$AK$5:$AK$8</c:f>
              <c:numCache>
                <c:formatCode>General</c:formatCode>
                <c:ptCount val="4"/>
                <c:pt idx="0">
                  <c:v>534</c:v>
                </c:pt>
                <c:pt idx="1">
                  <c:v>666</c:v>
                </c:pt>
                <c:pt idx="2">
                  <c:v>591</c:v>
                </c:pt>
                <c:pt idx="3">
                  <c:v>423</c:v>
                </c:pt>
              </c:numCache>
            </c:numRef>
          </c:val>
          <c:smooth val="0"/>
          <c:extLst>
            <c:ext xmlns:c16="http://schemas.microsoft.com/office/drawing/2014/chart" uri="{C3380CC4-5D6E-409C-BE32-E72D297353CC}">
              <c16:uniqueId val="{00000003-CD16-41E9-AC64-88F0191E1F3B}"/>
            </c:ext>
          </c:extLst>
        </c:ser>
        <c:ser>
          <c:idx val="4"/>
          <c:order val="4"/>
          <c:tx>
            <c:strRef>
              <c:f>Vertical!$AL$4</c:f>
              <c:strCache>
                <c:ptCount val="1"/>
                <c:pt idx="0">
                  <c:v>2025</c:v>
                </c:pt>
              </c:strCache>
            </c:strRef>
          </c:tx>
          <c:spPr>
            <a:ln w="76200" cap="rnd">
              <a:solidFill>
                <a:srgbClr val="1F497D">
                  <a:lumMod val="20000"/>
                  <a:lumOff val="80000"/>
                </a:srgbClr>
              </a:solidFill>
              <a:round/>
            </a:ln>
            <a:effectLst/>
          </c:spPr>
          <c:marker>
            <c:symbol val="circle"/>
            <c:size val="5"/>
            <c:spPr>
              <a:solidFill>
                <a:srgbClr val="1F497D">
                  <a:lumMod val="60000"/>
                  <a:lumOff val="40000"/>
                </a:srgbClr>
              </a:solidFill>
              <a:ln w="76200">
                <a:solidFill>
                  <a:srgbClr val="1F497D">
                    <a:lumMod val="60000"/>
                    <a:lumOff val="40000"/>
                  </a:srgbClr>
                </a:solidFill>
              </a:ln>
              <a:effectLst/>
            </c:spPr>
          </c:marker>
          <c:dLbls>
            <c:dLbl>
              <c:idx val="0"/>
              <c:layout>
                <c:manualLayout>
                  <c:x val="-2.2048886876471396E-2"/>
                  <c:y val="2.5649469347292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D16-41E9-AC64-88F0191E1F3B}"/>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Vertical!$AG$5:$AG$8</c:f>
              <c:strCache>
                <c:ptCount val="4"/>
                <c:pt idx="0">
                  <c:v>I</c:v>
                </c:pt>
                <c:pt idx="1">
                  <c:v>II</c:v>
                </c:pt>
                <c:pt idx="2">
                  <c:v>III</c:v>
                </c:pt>
                <c:pt idx="3">
                  <c:v>IV</c:v>
                </c:pt>
              </c:strCache>
            </c:strRef>
          </c:cat>
          <c:val>
            <c:numRef>
              <c:f>Vertical!$AL$5:$AL$8</c:f>
              <c:numCache>
                <c:formatCode>General</c:formatCode>
                <c:ptCount val="4"/>
                <c:pt idx="0">
                  <c:v>441</c:v>
                </c:pt>
                <c:pt idx="1">
                  <c:v>393</c:v>
                </c:pt>
                <c:pt idx="2">
                  <c:v>282</c:v>
                </c:pt>
                <c:pt idx="3">
                  <c:v>519</c:v>
                </c:pt>
              </c:numCache>
            </c:numRef>
          </c:val>
          <c:smooth val="0"/>
          <c:extLst>
            <c:ext xmlns:c16="http://schemas.microsoft.com/office/drawing/2014/chart" uri="{C3380CC4-5D6E-409C-BE32-E72D297353CC}">
              <c16:uniqueId val="{00000004-CD16-41E9-AC64-88F0191E1F3B}"/>
            </c:ext>
          </c:extLst>
        </c:ser>
        <c:ser>
          <c:idx val="5"/>
          <c:order val="5"/>
          <c:tx>
            <c:strRef>
              <c:f>Vertical!$AM$4</c:f>
              <c:strCache>
                <c:ptCount val="1"/>
                <c:pt idx="0">
                  <c:v>2026</c:v>
                </c:pt>
              </c:strCache>
            </c:strRef>
          </c:tx>
          <c:spPr>
            <a:ln w="76200" cap="rnd">
              <a:solidFill>
                <a:srgbClr val="FFDA82"/>
              </a:solidFill>
              <a:round/>
            </a:ln>
            <a:effectLst/>
          </c:spPr>
          <c:marker>
            <c:symbol val="circle"/>
            <c:size val="5"/>
            <c:spPr>
              <a:solidFill>
                <a:srgbClr val="FFDA82"/>
              </a:solidFill>
              <a:ln w="76200">
                <a:solidFill>
                  <a:srgbClr val="FFDA82"/>
                </a:solidFill>
              </a:ln>
              <a:effectLst/>
            </c:spPr>
          </c:marker>
          <c:dLbls>
            <c:dLbl>
              <c:idx val="0"/>
              <c:layout>
                <c:manualLayout>
                  <c:x val="-2.315966203397625E-2"/>
                  <c:y val="-6.955788297570814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D16-41E9-AC64-88F0191E1F3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Vertical!$AG$5:$AG$8</c:f>
              <c:strCache>
                <c:ptCount val="4"/>
                <c:pt idx="0">
                  <c:v>I</c:v>
                </c:pt>
                <c:pt idx="1">
                  <c:v>II</c:v>
                </c:pt>
                <c:pt idx="2">
                  <c:v>III</c:v>
                </c:pt>
                <c:pt idx="3">
                  <c:v>IV</c:v>
                </c:pt>
              </c:strCache>
            </c:strRef>
          </c:cat>
          <c:val>
            <c:numRef>
              <c:f>Vertical!$AM$5:$AM$8</c:f>
              <c:numCache>
                <c:formatCode>General</c:formatCode>
                <c:ptCount val="4"/>
                <c:pt idx="0">
                  <c:v>450</c:v>
                </c:pt>
                <c:pt idx="1">
                  <c:v>297</c:v>
                </c:pt>
                <c:pt idx="2" formatCode="0.0000">
                  <c:v>257.51445086705201</c:v>
                </c:pt>
                <c:pt idx="3" formatCode="0.0000">
                  <c:v>223.27842560727052</c:v>
                </c:pt>
              </c:numCache>
            </c:numRef>
          </c:val>
          <c:smooth val="0"/>
          <c:extLst>
            <c:ext xmlns:c16="http://schemas.microsoft.com/office/drawing/2014/chart" uri="{C3380CC4-5D6E-409C-BE32-E72D297353CC}">
              <c16:uniqueId val="{00000005-CD16-41E9-AC64-88F0191E1F3B}"/>
            </c:ext>
          </c:extLst>
        </c:ser>
        <c:dLbls>
          <c:showLegendKey val="0"/>
          <c:showVal val="0"/>
          <c:showCatName val="0"/>
          <c:showSerName val="0"/>
          <c:showPercent val="0"/>
          <c:showBubbleSize val="0"/>
        </c:dLbls>
        <c:marker val="1"/>
        <c:smooth val="0"/>
        <c:axId val="964537519"/>
        <c:axId val="964523119"/>
      </c:lineChart>
      <c:catAx>
        <c:axId val="964537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Roboto Th" panose="02000000000000000000"/>
                <a:ea typeface="+mn-ea"/>
                <a:cs typeface="+mn-cs"/>
              </a:defRPr>
            </a:pPr>
            <a:endParaRPr lang="es-MX"/>
          </a:p>
        </c:txPr>
        <c:crossAx val="964523119"/>
        <c:crosses val="autoZero"/>
        <c:auto val="1"/>
        <c:lblAlgn val="ctr"/>
        <c:lblOffset val="100"/>
        <c:noMultiLvlLbl val="0"/>
      </c:catAx>
      <c:valAx>
        <c:axId val="964523119"/>
        <c:scaling>
          <c:orientation val="minMax"/>
          <c:min val="200"/>
        </c:scaling>
        <c:delete val="0"/>
        <c:axPos val="l"/>
        <c:majorGridlines>
          <c:spPr>
            <a:ln w="6350" cap="flat" cmpd="sng" algn="ctr">
              <a:solidFill>
                <a:srgbClr val="E6E6E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Th" panose="02000000000000000000"/>
                <a:ea typeface="+mn-ea"/>
                <a:cs typeface="+mn-cs"/>
              </a:defRPr>
            </a:pPr>
            <a:endParaRPr lang="es-MX"/>
          </a:p>
        </c:txPr>
        <c:crossAx val="9645375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0990917213198503E-2"/>
          <c:w val="1"/>
          <c:h val="0.82768891795849131"/>
        </c:manualLayout>
      </c:layout>
      <c:lineChart>
        <c:grouping val="standard"/>
        <c:varyColors val="0"/>
        <c:ser>
          <c:idx val="1"/>
          <c:order val="0"/>
          <c:tx>
            <c:strRef>
              <c:f>Vertical!$AG$4</c:f>
              <c:strCache>
                <c:ptCount val="1"/>
                <c:pt idx="0">
                  <c:v>2024</c:v>
                </c:pt>
              </c:strCache>
            </c:strRef>
          </c:tx>
          <c:spPr>
            <a:ln w="76200" cap="rnd">
              <a:solidFill>
                <a:schemeClr val="bg1">
                  <a:lumMod val="85000"/>
                </a:schemeClr>
              </a:solidFill>
              <a:round/>
            </a:ln>
            <a:effectLst/>
          </c:spPr>
          <c:marker>
            <c:symbol val="circle"/>
            <c:size val="5"/>
            <c:spPr>
              <a:solidFill>
                <a:schemeClr val="bg1">
                  <a:lumMod val="75000"/>
                </a:schemeClr>
              </a:solidFill>
              <a:ln w="76200">
                <a:solidFill>
                  <a:schemeClr val="bg1">
                    <a:lumMod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Roboto Thin" panose="02000000000000000000" pitchFamily="2" charset="0"/>
                    <a:ea typeface="Roboto Thin"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Vertical!$AE$5:$AE$8</c:f>
              <c:strCache>
                <c:ptCount val="4"/>
                <c:pt idx="0">
                  <c:v>I</c:v>
                </c:pt>
                <c:pt idx="1">
                  <c:v>II</c:v>
                </c:pt>
                <c:pt idx="2">
                  <c:v>III</c:v>
                </c:pt>
                <c:pt idx="3">
                  <c:v>IV</c:v>
                </c:pt>
              </c:strCache>
            </c:strRef>
          </c:cat>
          <c:val>
            <c:numRef>
              <c:f>Vertical!$AG$5:$AG$8</c:f>
              <c:numCache>
                <c:formatCode>General</c:formatCode>
                <c:ptCount val="4"/>
                <c:pt idx="0">
                  <c:v>534</c:v>
                </c:pt>
                <c:pt idx="1">
                  <c:v>666</c:v>
                </c:pt>
                <c:pt idx="2">
                  <c:v>591</c:v>
                </c:pt>
                <c:pt idx="3">
                  <c:v>423</c:v>
                </c:pt>
              </c:numCache>
            </c:numRef>
          </c:val>
          <c:smooth val="0"/>
          <c:extLst>
            <c:ext xmlns:c16="http://schemas.microsoft.com/office/drawing/2014/chart" uri="{C3380CC4-5D6E-409C-BE32-E72D297353CC}">
              <c16:uniqueId val="{00000001-9177-451A-9367-C13CB9E26E03}"/>
            </c:ext>
          </c:extLst>
        </c:ser>
        <c:ser>
          <c:idx val="2"/>
          <c:order val="1"/>
          <c:tx>
            <c:strRef>
              <c:f>Vertical!$AH$4</c:f>
              <c:strCache>
                <c:ptCount val="1"/>
                <c:pt idx="0">
                  <c:v>2025</c:v>
                </c:pt>
              </c:strCache>
            </c:strRef>
          </c:tx>
          <c:spPr>
            <a:ln w="76200" cap="rnd">
              <a:solidFill>
                <a:schemeClr val="tx2">
                  <a:lumMod val="20000"/>
                  <a:lumOff val="80000"/>
                </a:schemeClr>
              </a:solidFill>
              <a:round/>
            </a:ln>
            <a:effectLst/>
          </c:spPr>
          <c:marker>
            <c:symbol val="circle"/>
            <c:size val="5"/>
            <c:spPr>
              <a:solidFill>
                <a:schemeClr val="tx2">
                  <a:lumMod val="40000"/>
                  <a:lumOff val="60000"/>
                </a:schemeClr>
              </a:solidFill>
              <a:ln w="76200">
                <a:solidFill>
                  <a:schemeClr val="tx2">
                    <a:lumMod val="40000"/>
                    <a:lumOff val="60000"/>
                  </a:schemeClr>
                </a:solidFill>
              </a:ln>
              <a:effectLst/>
            </c:spPr>
          </c:marker>
          <c:dLbls>
            <c:dLbl>
              <c:idx val="0"/>
              <c:layout>
                <c:manualLayout>
                  <c:x val="-2.6388816376106846E-2"/>
                  <c:y val="-8.780872294773037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23-4065-ABCD-8829CEFAF3C7}"/>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Vertical!$AE$5:$AE$8</c:f>
              <c:strCache>
                <c:ptCount val="4"/>
                <c:pt idx="0">
                  <c:v>I</c:v>
                </c:pt>
                <c:pt idx="1">
                  <c:v>II</c:v>
                </c:pt>
                <c:pt idx="2">
                  <c:v>III</c:v>
                </c:pt>
                <c:pt idx="3">
                  <c:v>IV</c:v>
                </c:pt>
              </c:strCache>
            </c:strRef>
          </c:cat>
          <c:val>
            <c:numRef>
              <c:f>Vertical!$AH$5:$AH$8</c:f>
              <c:numCache>
                <c:formatCode>General</c:formatCode>
                <c:ptCount val="4"/>
                <c:pt idx="0">
                  <c:v>441</c:v>
                </c:pt>
                <c:pt idx="1">
                  <c:v>393</c:v>
                </c:pt>
                <c:pt idx="2">
                  <c:v>282</c:v>
                </c:pt>
                <c:pt idx="3">
                  <c:v>519</c:v>
                </c:pt>
              </c:numCache>
            </c:numRef>
          </c:val>
          <c:smooth val="0"/>
          <c:extLst>
            <c:ext xmlns:c16="http://schemas.microsoft.com/office/drawing/2014/chart" uri="{C3380CC4-5D6E-409C-BE32-E72D297353CC}">
              <c16:uniqueId val="{00000002-9177-451A-9367-C13CB9E26E03}"/>
            </c:ext>
          </c:extLst>
        </c:ser>
        <c:ser>
          <c:idx val="3"/>
          <c:order val="2"/>
          <c:tx>
            <c:strRef>
              <c:f>Vertical!$AI$4</c:f>
              <c:strCache>
                <c:ptCount val="1"/>
                <c:pt idx="0">
                  <c:v>2026</c:v>
                </c:pt>
              </c:strCache>
            </c:strRef>
          </c:tx>
          <c:spPr>
            <a:ln w="76200" cap="rnd">
              <a:solidFill>
                <a:srgbClr val="FFDA82"/>
              </a:solidFill>
              <a:round/>
            </a:ln>
            <a:effectLst/>
          </c:spPr>
          <c:marker>
            <c:symbol val="circle"/>
            <c:size val="5"/>
            <c:spPr>
              <a:solidFill>
                <a:srgbClr val="FFDA82"/>
              </a:solidFill>
              <a:ln w="76200">
                <a:solidFill>
                  <a:srgbClr val="FFDA82"/>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Vertical!$AE$5:$AE$8</c:f>
              <c:strCache>
                <c:ptCount val="4"/>
                <c:pt idx="0">
                  <c:v>I</c:v>
                </c:pt>
                <c:pt idx="1">
                  <c:v>II</c:v>
                </c:pt>
                <c:pt idx="2">
                  <c:v>III</c:v>
                </c:pt>
                <c:pt idx="3">
                  <c:v>IV</c:v>
                </c:pt>
              </c:strCache>
            </c:strRef>
          </c:cat>
          <c:val>
            <c:numRef>
              <c:f>Vertical!$AI$5:$AI$8</c:f>
              <c:numCache>
                <c:formatCode>General</c:formatCode>
                <c:ptCount val="4"/>
                <c:pt idx="0">
                  <c:v>450</c:v>
                </c:pt>
                <c:pt idx="1">
                  <c:v>297</c:v>
                </c:pt>
                <c:pt idx="2" formatCode="0.0000">
                  <c:v>257.51445086705201</c:v>
                </c:pt>
                <c:pt idx="3" formatCode="0.0000">
                  <c:v>223.27842560727052</c:v>
                </c:pt>
              </c:numCache>
            </c:numRef>
          </c:val>
          <c:smooth val="0"/>
          <c:extLst>
            <c:ext xmlns:c16="http://schemas.microsoft.com/office/drawing/2014/chart" uri="{C3380CC4-5D6E-409C-BE32-E72D297353CC}">
              <c16:uniqueId val="{00000003-9177-451A-9367-C13CB9E26E03}"/>
            </c:ext>
          </c:extLst>
        </c:ser>
        <c:dLbls>
          <c:showLegendKey val="0"/>
          <c:showVal val="0"/>
          <c:showCatName val="0"/>
          <c:showSerName val="0"/>
          <c:showPercent val="0"/>
          <c:showBubbleSize val="0"/>
        </c:dLbls>
        <c:marker val="1"/>
        <c:smooth val="0"/>
        <c:axId val="1042412575"/>
        <c:axId val="1042417855"/>
      </c:lineChart>
      <c:catAx>
        <c:axId val="1042412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Roboto Th" panose="02000000000000000000"/>
                <a:ea typeface="+mn-ea"/>
                <a:cs typeface="+mn-cs"/>
              </a:defRPr>
            </a:pPr>
            <a:endParaRPr lang="es-MX"/>
          </a:p>
        </c:txPr>
        <c:crossAx val="1042417855"/>
        <c:crosses val="autoZero"/>
        <c:auto val="1"/>
        <c:lblAlgn val="ctr"/>
        <c:lblOffset val="100"/>
        <c:noMultiLvlLbl val="0"/>
      </c:catAx>
      <c:valAx>
        <c:axId val="1042417855"/>
        <c:scaling>
          <c:orientation val="minMax"/>
          <c:min val="200"/>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Th" panose="02000000000000000000"/>
                <a:ea typeface="Roboto Thin" panose="02000000000000000000" pitchFamily="2" charset="0"/>
                <a:cs typeface="+mn-cs"/>
              </a:defRPr>
            </a:pPr>
            <a:endParaRPr lang="es-MX"/>
          </a:p>
        </c:txPr>
        <c:crossAx val="1042412575"/>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s-MX"/>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57150" cap="rnd">
              <a:solidFill>
                <a:srgbClr val="FFC859"/>
              </a:solidFill>
              <a:round/>
            </a:ln>
            <a:effectLst/>
          </c:spPr>
          <c:marker>
            <c:symbol val="circle"/>
            <c:size val="5"/>
            <c:spPr>
              <a:solidFill>
                <a:srgbClr val="FFC859"/>
              </a:solidFill>
              <a:ln w="57150">
                <a:solidFill>
                  <a:srgbClr val="FFC859"/>
                </a:solidFill>
              </a:ln>
              <a:effectLst/>
            </c:spPr>
          </c:marker>
          <c:val>
            <c:numRef>
              <c:f>Hoja2!$B$2:$B$23</c:f>
              <c:numCache>
                <c:formatCode>#,##0</c:formatCode>
                <c:ptCount val="22"/>
                <c:pt idx="0">
                  <c:v>1164</c:v>
                </c:pt>
                <c:pt idx="1">
                  <c:v>1436</c:v>
                </c:pt>
                <c:pt idx="2">
                  <c:v>1374</c:v>
                </c:pt>
                <c:pt idx="3">
                  <c:v>1477</c:v>
                </c:pt>
                <c:pt idx="4">
                  <c:v>1595</c:v>
                </c:pt>
                <c:pt idx="5">
                  <c:v>1735</c:v>
                </c:pt>
                <c:pt idx="6">
                  <c:v>3061</c:v>
                </c:pt>
                <c:pt idx="7">
                  <c:v>2616</c:v>
                </c:pt>
                <c:pt idx="8">
                  <c:v>2378</c:v>
                </c:pt>
                <c:pt idx="9">
                  <c:v>2580</c:v>
                </c:pt>
                <c:pt idx="10">
                  <c:v>2654</c:v>
                </c:pt>
                <c:pt idx="11">
                  <c:v>2712</c:v>
                </c:pt>
                <c:pt idx="12">
                  <c:v>2920</c:v>
                </c:pt>
                <c:pt idx="13">
                  <c:v>3329</c:v>
                </c:pt>
                <c:pt idx="14">
                  <c:v>3510</c:v>
                </c:pt>
                <c:pt idx="15">
                  <c:v>3739</c:v>
                </c:pt>
                <c:pt idx="16">
                  <c:v>3706</c:v>
                </c:pt>
                <c:pt idx="17">
                  <c:v>3837</c:v>
                </c:pt>
                <c:pt idx="18">
                  <c:v>4298</c:v>
                </c:pt>
                <c:pt idx="19">
                  <c:v>4070</c:v>
                </c:pt>
                <c:pt idx="20">
                  <c:v>3907</c:v>
                </c:pt>
                <c:pt idx="21">
                  <c:v>3751</c:v>
                </c:pt>
              </c:numCache>
            </c:numRef>
          </c:val>
          <c:smooth val="0"/>
          <c:extLst>
            <c:ext xmlns:c16="http://schemas.microsoft.com/office/drawing/2014/chart" uri="{C3380CC4-5D6E-409C-BE32-E72D297353CC}">
              <c16:uniqueId val="{00000000-7AD1-4B40-BAEE-D162645F7B77}"/>
            </c:ext>
          </c:extLst>
        </c:ser>
        <c:dLbls>
          <c:showLegendKey val="0"/>
          <c:showVal val="0"/>
          <c:showCatName val="0"/>
          <c:showSerName val="0"/>
          <c:showPercent val="0"/>
          <c:showBubbleSize val="0"/>
        </c:dLbls>
        <c:marker val="1"/>
        <c:smooth val="0"/>
        <c:axId val="1373433664"/>
        <c:axId val="1373434144"/>
      </c:lineChart>
      <c:catAx>
        <c:axId val="1373433664"/>
        <c:scaling>
          <c:orientation val="minMax"/>
        </c:scaling>
        <c:delete val="1"/>
        <c:axPos val="b"/>
        <c:majorTickMark val="none"/>
        <c:minorTickMark val="none"/>
        <c:tickLblPos val="nextTo"/>
        <c:crossAx val="1373434144"/>
        <c:crosses val="autoZero"/>
        <c:auto val="1"/>
        <c:lblAlgn val="ctr"/>
        <c:lblOffset val="100"/>
        <c:noMultiLvlLbl val="0"/>
      </c:catAx>
      <c:valAx>
        <c:axId val="1373434144"/>
        <c:scaling>
          <c:orientation val="minMax"/>
        </c:scaling>
        <c:delete val="1"/>
        <c:axPos val="l"/>
        <c:numFmt formatCode="#,##0" sourceLinked="1"/>
        <c:majorTickMark val="none"/>
        <c:minorTickMark val="none"/>
        <c:tickLblPos val="nextTo"/>
        <c:crossAx val="13734336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57150" cap="rnd">
              <a:solidFill>
                <a:schemeClr val="tx2">
                  <a:lumMod val="40000"/>
                  <a:lumOff val="60000"/>
                </a:schemeClr>
              </a:solidFill>
              <a:round/>
            </a:ln>
            <a:effectLst/>
          </c:spPr>
          <c:marker>
            <c:symbol val="circle"/>
            <c:size val="5"/>
            <c:spPr>
              <a:solidFill>
                <a:schemeClr val="tx2">
                  <a:lumMod val="40000"/>
                  <a:lumOff val="60000"/>
                </a:schemeClr>
              </a:solidFill>
              <a:ln w="57150">
                <a:solidFill>
                  <a:schemeClr val="tx2">
                    <a:lumMod val="40000"/>
                    <a:lumOff val="60000"/>
                  </a:schemeClr>
                </a:solidFill>
              </a:ln>
              <a:effectLst/>
            </c:spPr>
          </c:marker>
          <c:val>
            <c:numRef>
              <c:f>Hoja2!$E$2:$E$22</c:f>
              <c:numCache>
                <c:formatCode>General</c:formatCode>
                <c:ptCount val="21"/>
                <c:pt idx="0">
                  <c:v>60</c:v>
                </c:pt>
                <c:pt idx="1">
                  <c:v>74</c:v>
                </c:pt>
                <c:pt idx="2">
                  <c:v>75</c:v>
                </c:pt>
                <c:pt idx="3">
                  <c:v>92</c:v>
                </c:pt>
                <c:pt idx="4">
                  <c:v>93</c:v>
                </c:pt>
                <c:pt idx="5">
                  <c:v>90</c:v>
                </c:pt>
                <c:pt idx="6">
                  <c:v>91</c:v>
                </c:pt>
                <c:pt idx="7">
                  <c:v>88</c:v>
                </c:pt>
                <c:pt idx="8">
                  <c:v>99</c:v>
                </c:pt>
                <c:pt idx="9">
                  <c:v>107</c:v>
                </c:pt>
                <c:pt idx="10">
                  <c:v>111</c:v>
                </c:pt>
                <c:pt idx="11">
                  <c:v>116</c:v>
                </c:pt>
                <c:pt idx="12">
                  <c:v>120</c:v>
                </c:pt>
                <c:pt idx="13">
                  <c:v>121</c:v>
                </c:pt>
                <c:pt idx="14">
                  <c:v>127</c:v>
                </c:pt>
                <c:pt idx="15">
                  <c:v>139</c:v>
                </c:pt>
                <c:pt idx="16">
                  <c:v>139</c:v>
                </c:pt>
                <c:pt idx="17">
                  <c:v>142</c:v>
                </c:pt>
                <c:pt idx="18">
                  <c:v>142</c:v>
                </c:pt>
                <c:pt idx="19">
                  <c:v>145</c:v>
                </c:pt>
                <c:pt idx="20">
                  <c:v>148</c:v>
                </c:pt>
              </c:numCache>
            </c:numRef>
          </c:val>
          <c:smooth val="0"/>
          <c:extLst>
            <c:ext xmlns:c16="http://schemas.microsoft.com/office/drawing/2014/chart" uri="{C3380CC4-5D6E-409C-BE32-E72D297353CC}">
              <c16:uniqueId val="{00000000-F73B-4C15-8AAC-D282567F5A8A}"/>
            </c:ext>
          </c:extLst>
        </c:ser>
        <c:dLbls>
          <c:showLegendKey val="0"/>
          <c:showVal val="0"/>
          <c:showCatName val="0"/>
          <c:showSerName val="0"/>
          <c:showPercent val="0"/>
          <c:showBubbleSize val="0"/>
        </c:dLbls>
        <c:marker val="1"/>
        <c:smooth val="0"/>
        <c:axId val="1992708432"/>
        <c:axId val="1992708912"/>
      </c:lineChart>
      <c:catAx>
        <c:axId val="1992708432"/>
        <c:scaling>
          <c:orientation val="minMax"/>
        </c:scaling>
        <c:delete val="1"/>
        <c:axPos val="b"/>
        <c:majorTickMark val="none"/>
        <c:minorTickMark val="none"/>
        <c:tickLblPos val="nextTo"/>
        <c:crossAx val="1992708912"/>
        <c:crosses val="autoZero"/>
        <c:auto val="1"/>
        <c:lblAlgn val="ctr"/>
        <c:lblOffset val="100"/>
        <c:noMultiLvlLbl val="0"/>
      </c:catAx>
      <c:valAx>
        <c:axId val="1992708912"/>
        <c:scaling>
          <c:orientation val="minMax"/>
        </c:scaling>
        <c:delete val="1"/>
        <c:axPos val="l"/>
        <c:numFmt formatCode="General" sourceLinked="1"/>
        <c:majorTickMark val="none"/>
        <c:minorTickMark val="none"/>
        <c:tickLblPos val="nextTo"/>
        <c:crossAx val="19927084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spPr>
            <a:ln w="57150" cap="rnd">
              <a:solidFill>
                <a:schemeClr val="bg1">
                  <a:lumMod val="85000"/>
                </a:schemeClr>
              </a:solidFill>
              <a:round/>
            </a:ln>
            <a:effectLst/>
          </c:spPr>
          <c:marker>
            <c:symbol val="circle"/>
            <c:size val="5"/>
            <c:spPr>
              <a:solidFill>
                <a:schemeClr val="bg1">
                  <a:lumMod val="85000"/>
                </a:schemeClr>
              </a:solidFill>
              <a:ln w="57150">
                <a:solidFill>
                  <a:schemeClr val="bg1">
                    <a:lumMod val="8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Vertical!$A$28:$B$52</c:f>
              <c:multiLvlStrCache>
                <c:ptCount val="25"/>
                <c:lvl>
                  <c:pt idx="0">
                    <c:v>Ene</c:v>
                  </c:pt>
                  <c:pt idx="1">
                    <c:v>Jul</c:v>
                  </c:pt>
                  <c:pt idx="2">
                    <c:v>Nov</c:v>
                  </c:pt>
                  <c:pt idx="3">
                    <c:v>Mar</c:v>
                  </c:pt>
                  <c:pt idx="4">
                    <c:v>Ago</c:v>
                  </c:pt>
                  <c:pt idx="5">
                    <c:v>Dic</c:v>
                  </c:pt>
                  <c:pt idx="6">
                    <c:v>Mar</c:v>
                  </c:pt>
                  <c:pt idx="7">
                    <c:v>Ago</c:v>
                  </c:pt>
                  <c:pt idx="8">
                    <c:v>Nov</c:v>
                  </c:pt>
                  <c:pt idx="9">
                    <c:v>Feb</c:v>
                  </c:pt>
                  <c:pt idx="10">
                    <c:v>May</c:v>
                  </c:pt>
                  <c:pt idx="11">
                    <c:v>Ago</c:v>
                  </c:pt>
                  <c:pt idx="12">
                    <c:v>Nov</c:v>
                  </c:pt>
                  <c:pt idx="13">
                    <c:v>Feb</c:v>
                  </c:pt>
                  <c:pt idx="14">
                    <c:v>May</c:v>
                  </c:pt>
                  <c:pt idx="15">
                    <c:v>Ago</c:v>
                  </c:pt>
                  <c:pt idx="16">
                    <c:v>Nov</c:v>
                  </c:pt>
                  <c:pt idx="17">
                    <c:v>Feb</c:v>
                  </c:pt>
                  <c:pt idx="18">
                    <c:v>May</c:v>
                  </c:pt>
                  <c:pt idx="19">
                    <c:v>Ago</c:v>
                  </c:pt>
                  <c:pt idx="20">
                    <c:v>Nov</c:v>
                  </c:pt>
                  <c:pt idx="21">
                    <c:v>Feb</c:v>
                  </c:pt>
                  <c:pt idx="22">
                    <c:v>May</c:v>
                  </c:pt>
                  <c:pt idx="23">
                    <c:v>Ago</c:v>
                  </c:pt>
                  <c:pt idx="24">
                    <c:v>Nov</c:v>
                  </c:pt>
                </c:lvl>
                <c:lvl>
                  <c:pt idx="0">
                    <c:v>2020</c:v>
                  </c:pt>
                  <c:pt idx="3">
                    <c:v>2021</c:v>
                  </c:pt>
                  <c:pt idx="6">
                    <c:v>2022</c:v>
                  </c:pt>
                  <c:pt idx="9">
                    <c:v>2023</c:v>
                  </c:pt>
                  <c:pt idx="13">
                    <c:v>2024</c:v>
                  </c:pt>
                  <c:pt idx="17">
                    <c:v>2025</c:v>
                  </c:pt>
                  <c:pt idx="21">
                    <c:v>2026</c:v>
                  </c:pt>
                </c:lvl>
              </c:multiLvlStrCache>
            </c:multiLvlStrRef>
          </c:cat>
          <c:val>
            <c:numRef>
              <c:f>Vertical!$D$28:$D$52</c:f>
              <c:numCache>
                <c:formatCode>General</c:formatCode>
                <c:ptCount val="25"/>
                <c:pt idx="5">
                  <c:v>129</c:v>
                </c:pt>
                <c:pt idx="6">
                  <c:v>64</c:v>
                </c:pt>
                <c:pt idx="7">
                  <c:v>131</c:v>
                </c:pt>
                <c:pt idx="8">
                  <c:v>237</c:v>
                </c:pt>
                <c:pt idx="9">
                  <c:v>221</c:v>
                </c:pt>
                <c:pt idx="10">
                  <c:v>251</c:v>
                </c:pt>
                <c:pt idx="11">
                  <c:v>147</c:v>
                </c:pt>
                <c:pt idx="12">
                  <c:v>210</c:v>
                </c:pt>
                <c:pt idx="13">
                  <c:v>178</c:v>
                </c:pt>
                <c:pt idx="14">
                  <c:v>222</c:v>
                </c:pt>
                <c:pt idx="15">
                  <c:v>197</c:v>
                </c:pt>
                <c:pt idx="16">
                  <c:v>141</c:v>
                </c:pt>
                <c:pt idx="17">
                  <c:v>147</c:v>
                </c:pt>
                <c:pt idx="18">
                  <c:v>131</c:v>
                </c:pt>
                <c:pt idx="19">
                  <c:v>94</c:v>
                </c:pt>
                <c:pt idx="20">
                  <c:v>98</c:v>
                </c:pt>
                <c:pt idx="21">
                  <c:v>99</c:v>
                </c:pt>
                <c:pt idx="22">
                  <c:v>54</c:v>
                </c:pt>
                <c:pt idx="23" formatCode="0">
                  <c:v>39.705882352941181</c:v>
                </c:pt>
                <c:pt idx="24" formatCode="0">
                  <c:v>29.19550173010381</c:v>
                </c:pt>
              </c:numCache>
            </c:numRef>
          </c:val>
          <c:smooth val="0"/>
          <c:extLst>
            <c:ext xmlns:c16="http://schemas.microsoft.com/office/drawing/2014/chart" uri="{C3380CC4-5D6E-409C-BE32-E72D297353CC}">
              <c16:uniqueId val="{00000001-9527-4A82-8BF4-100BDF6CCF76}"/>
            </c:ext>
          </c:extLst>
        </c:ser>
        <c:ser>
          <c:idx val="2"/>
          <c:order val="2"/>
          <c:spPr>
            <a:ln w="57150" cap="rnd">
              <a:solidFill>
                <a:schemeClr val="bg1">
                  <a:lumMod val="95000"/>
                </a:schemeClr>
              </a:solidFill>
              <a:round/>
            </a:ln>
            <a:effectLst/>
          </c:spPr>
          <c:marker>
            <c:symbol val="circle"/>
            <c:size val="5"/>
            <c:spPr>
              <a:solidFill>
                <a:schemeClr val="bg1">
                  <a:lumMod val="95000"/>
                </a:schemeClr>
              </a:solidFill>
              <a:ln w="57150">
                <a:solidFill>
                  <a:schemeClr val="bg1">
                    <a:lumMod val="9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Vertical!$A$28:$B$52</c:f>
              <c:multiLvlStrCache>
                <c:ptCount val="25"/>
                <c:lvl>
                  <c:pt idx="0">
                    <c:v>Ene</c:v>
                  </c:pt>
                  <c:pt idx="1">
                    <c:v>Jul</c:v>
                  </c:pt>
                  <c:pt idx="2">
                    <c:v>Nov</c:v>
                  </c:pt>
                  <c:pt idx="3">
                    <c:v>Mar</c:v>
                  </c:pt>
                  <c:pt idx="4">
                    <c:v>Ago</c:v>
                  </c:pt>
                  <c:pt idx="5">
                    <c:v>Dic</c:v>
                  </c:pt>
                  <c:pt idx="6">
                    <c:v>Mar</c:v>
                  </c:pt>
                  <c:pt idx="7">
                    <c:v>Ago</c:v>
                  </c:pt>
                  <c:pt idx="8">
                    <c:v>Nov</c:v>
                  </c:pt>
                  <c:pt idx="9">
                    <c:v>Feb</c:v>
                  </c:pt>
                  <c:pt idx="10">
                    <c:v>May</c:v>
                  </c:pt>
                  <c:pt idx="11">
                    <c:v>Ago</c:v>
                  </c:pt>
                  <c:pt idx="12">
                    <c:v>Nov</c:v>
                  </c:pt>
                  <c:pt idx="13">
                    <c:v>Feb</c:v>
                  </c:pt>
                  <c:pt idx="14">
                    <c:v>May</c:v>
                  </c:pt>
                  <c:pt idx="15">
                    <c:v>Ago</c:v>
                  </c:pt>
                  <c:pt idx="16">
                    <c:v>Nov</c:v>
                  </c:pt>
                  <c:pt idx="17">
                    <c:v>Feb</c:v>
                  </c:pt>
                  <c:pt idx="18">
                    <c:v>May</c:v>
                  </c:pt>
                  <c:pt idx="19">
                    <c:v>Ago</c:v>
                  </c:pt>
                  <c:pt idx="20">
                    <c:v>Nov</c:v>
                  </c:pt>
                  <c:pt idx="21">
                    <c:v>Feb</c:v>
                  </c:pt>
                  <c:pt idx="22">
                    <c:v>May</c:v>
                  </c:pt>
                  <c:pt idx="23">
                    <c:v>Ago</c:v>
                  </c:pt>
                  <c:pt idx="24">
                    <c:v>Nov</c:v>
                  </c:pt>
                </c:lvl>
                <c:lvl>
                  <c:pt idx="0">
                    <c:v>2020</c:v>
                  </c:pt>
                  <c:pt idx="3">
                    <c:v>2021</c:v>
                  </c:pt>
                  <c:pt idx="6">
                    <c:v>2022</c:v>
                  </c:pt>
                  <c:pt idx="9">
                    <c:v>2023</c:v>
                  </c:pt>
                  <c:pt idx="13">
                    <c:v>2024</c:v>
                  </c:pt>
                  <c:pt idx="17">
                    <c:v>2025</c:v>
                  </c:pt>
                  <c:pt idx="21">
                    <c:v>2026</c:v>
                  </c:pt>
                </c:lvl>
              </c:multiLvlStrCache>
            </c:multiLvlStrRef>
          </c:cat>
          <c:val>
            <c:numRef>
              <c:f>Vertical!$E$28:$E$52</c:f>
              <c:numCache>
                <c:formatCode>General</c:formatCode>
                <c:ptCount val="25"/>
                <c:pt idx="5">
                  <c:v>129</c:v>
                </c:pt>
                <c:pt idx="6">
                  <c:v>64</c:v>
                </c:pt>
                <c:pt idx="7">
                  <c:v>131</c:v>
                </c:pt>
                <c:pt idx="8">
                  <c:v>237</c:v>
                </c:pt>
                <c:pt idx="9">
                  <c:v>221</c:v>
                </c:pt>
                <c:pt idx="10">
                  <c:v>251</c:v>
                </c:pt>
                <c:pt idx="11">
                  <c:v>147</c:v>
                </c:pt>
                <c:pt idx="12">
                  <c:v>210</c:v>
                </c:pt>
                <c:pt idx="13">
                  <c:v>178</c:v>
                </c:pt>
                <c:pt idx="14">
                  <c:v>222</c:v>
                </c:pt>
                <c:pt idx="15">
                  <c:v>197</c:v>
                </c:pt>
                <c:pt idx="16">
                  <c:v>141</c:v>
                </c:pt>
                <c:pt idx="17">
                  <c:v>147</c:v>
                </c:pt>
                <c:pt idx="18">
                  <c:v>131</c:v>
                </c:pt>
                <c:pt idx="19">
                  <c:v>94</c:v>
                </c:pt>
                <c:pt idx="20">
                  <c:v>220</c:v>
                </c:pt>
                <c:pt idx="21">
                  <c:v>204</c:v>
                </c:pt>
                <c:pt idx="22">
                  <c:v>181</c:v>
                </c:pt>
                <c:pt idx="23" formatCode="0">
                  <c:v>119.45999999999998</c:v>
                </c:pt>
                <c:pt idx="24" formatCode="0">
                  <c:v>78.843599999999981</c:v>
                </c:pt>
              </c:numCache>
            </c:numRef>
          </c:val>
          <c:smooth val="0"/>
          <c:extLst>
            <c:ext xmlns:c16="http://schemas.microsoft.com/office/drawing/2014/chart" uri="{C3380CC4-5D6E-409C-BE32-E72D297353CC}">
              <c16:uniqueId val="{00000002-9527-4A82-8BF4-100BDF6CCF76}"/>
            </c:ext>
          </c:extLst>
        </c:ser>
        <c:dLbls>
          <c:showLegendKey val="0"/>
          <c:showVal val="0"/>
          <c:showCatName val="0"/>
          <c:showSerName val="0"/>
          <c:showPercent val="0"/>
          <c:showBubbleSize val="0"/>
        </c:dLbls>
        <c:marker val="1"/>
        <c:smooth val="0"/>
        <c:axId val="1373407264"/>
        <c:axId val="1373421184"/>
      </c:lineChart>
      <c:lineChart>
        <c:grouping val="standard"/>
        <c:varyColors val="0"/>
        <c:ser>
          <c:idx val="0"/>
          <c:order val="0"/>
          <c:spPr>
            <a:ln w="57150" cap="rnd">
              <a:solidFill>
                <a:srgbClr val="C0504D"/>
              </a:solidFill>
              <a:round/>
            </a:ln>
            <a:effectLst/>
          </c:spPr>
          <c:marker>
            <c:symbol val="circle"/>
            <c:size val="5"/>
            <c:spPr>
              <a:solidFill>
                <a:srgbClr val="C0504D"/>
              </a:solidFill>
              <a:ln w="57150">
                <a:solidFill>
                  <a:srgbClr val="C0504D"/>
                </a:solidFill>
              </a:ln>
              <a:effectLst/>
            </c:spPr>
          </c:marker>
          <c:dLbls>
            <c:dLbl>
              <c:idx val="24"/>
              <c:layout>
                <c:manualLayout>
                  <c:x val="-1.8490693768469908E-2"/>
                  <c:y val="-1.77140567054202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F9-4114-BED5-2C279D53BC7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Vertical!$A$28:$B$52</c:f>
              <c:multiLvlStrCache>
                <c:ptCount val="25"/>
                <c:lvl>
                  <c:pt idx="0">
                    <c:v>Ene</c:v>
                  </c:pt>
                  <c:pt idx="1">
                    <c:v>Jul</c:v>
                  </c:pt>
                  <c:pt idx="2">
                    <c:v>Nov</c:v>
                  </c:pt>
                  <c:pt idx="3">
                    <c:v>Mar</c:v>
                  </c:pt>
                  <c:pt idx="4">
                    <c:v>Ago</c:v>
                  </c:pt>
                  <c:pt idx="5">
                    <c:v>Dic</c:v>
                  </c:pt>
                  <c:pt idx="6">
                    <c:v>Mar</c:v>
                  </c:pt>
                  <c:pt idx="7">
                    <c:v>Ago</c:v>
                  </c:pt>
                  <c:pt idx="8">
                    <c:v>Nov</c:v>
                  </c:pt>
                  <c:pt idx="9">
                    <c:v>Feb</c:v>
                  </c:pt>
                  <c:pt idx="10">
                    <c:v>May</c:v>
                  </c:pt>
                  <c:pt idx="11">
                    <c:v>Ago</c:v>
                  </c:pt>
                  <c:pt idx="12">
                    <c:v>Nov</c:v>
                  </c:pt>
                  <c:pt idx="13">
                    <c:v>Feb</c:v>
                  </c:pt>
                  <c:pt idx="14">
                    <c:v>May</c:v>
                  </c:pt>
                  <c:pt idx="15">
                    <c:v>Ago</c:v>
                  </c:pt>
                  <c:pt idx="16">
                    <c:v>Nov</c:v>
                  </c:pt>
                  <c:pt idx="17">
                    <c:v>Feb</c:v>
                  </c:pt>
                  <c:pt idx="18">
                    <c:v>May</c:v>
                  </c:pt>
                  <c:pt idx="19">
                    <c:v>Ago</c:v>
                  </c:pt>
                  <c:pt idx="20">
                    <c:v>Nov</c:v>
                  </c:pt>
                  <c:pt idx="21">
                    <c:v>Feb</c:v>
                  </c:pt>
                  <c:pt idx="22">
                    <c:v>May</c:v>
                  </c:pt>
                  <c:pt idx="23">
                    <c:v>Ago</c:v>
                  </c:pt>
                  <c:pt idx="24">
                    <c:v>Nov</c:v>
                  </c:pt>
                </c:lvl>
                <c:lvl>
                  <c:pt idx="0">
                    <c:v>2020</c:v>
                  </c:pt>
                  <c:pt idx="3">
                    <c:v>2021</c:v>
                  </c:pt>
                  <c:pt idx="6">
                    <c:v>2022</c:v>
                  </c:pt>
                  <c:pt idx="9">
                    <c:v>2023</c:v>
                  </c:pt>
                  <c:pt idx="13">
                    <c:v>2024</c:v>
                  </c:pt>
                  <c:pt idx="17">
                    <c:v>2025</c:v>
                  </c:pt>
                  <c:pt idx="21">
                    <c:v>2026</c:v>
                  </c:pt>
                </c:lvl>
              </c:multiLvlStrCache>
            </c:multiLvlStrRef>
          </c:cat>
          <c:val>
            <c:numRef>
              <c:f>Vertical!$C$28:$C$52</c:f>
              <c:numCache>
                <c:formatCode>General</c:formatCode>
                <c:ptCount val="25"/>
                <c:pt idx="5" formatCode="0">
                  <c:v>129</c:v>
                </c:pt>
                <c:pt idx="6" formatCode="0">
                  <c:v>64</c:v>
                </c:pt>
                <c:pt idx="7" formatCode="0">
                  <c:v>131</c:v>
                </c:pt>
                <c:pt idx="8" formatCode="0">
                  <c:v>237</c:v>
                </c:pt>
                <c:pt idx="9" formatCode="0">
                  <c:v>221</c:v>
                </c:pt>
                <c:pt idx="10" formatCode="0">
                  <c:v>251</c:v>
                </c:pt>
                <c:pt idx="11" formatCode="0">
                  <c:v>147</c:v>
                </c:pt>
                <c:pt idx="12" formatCode="0">
                  <c:v>210</c:v>
                </c:pt>
                <c:pt idx="13" formatCode="0">
                  <c:v>178</c:v>
                </c:pt>
                <c:pt idx="14" formatCode="0">
                  <c:v>222</c:v>
                </c:pt>
                <c:pt idx="15" formatCode="0">
                  <c:v>197</c:v>
                </c:pt>
                <c:pt idx="16" formatCode="0">
                  <c:v>141</c:v>
                </c:pt>
                <c:pt idx="17" formatCode="0">
                  <c:v>147</c:v>
                </c:pt>
                <c:pt idx="18" formatCode="0">
                  <c:v>131</c:v>
                </c:pt>
                <c:pt idx="19" formatCode="0">
                  <c:v>94</c:v>
                </c:pt>
                <c:pt idx="20" formatCode="0">
                  <c:v>173</c:v>
                </c:pt>
                <c:pt idx="21" formatCode="0">
                  <c:v>150</c:v>
                </c:pt>
                <c:pt idx="22" formatCode="0">
                  <c:v>99</c:v>
                </c:pt>
                <c:pt idx="23" formatCode="0">
                  <c:v>85.838150289017335</c:v>
                </c:pt>
                <c:pt idx="24" formatCode="0">
                  <c:v>74.426141869090173</c:v>
                </c:pt>
              </c:numCache>
            </c:numRef>
          </c:val>
          <c:smooth val="0"/>
          <c:extLst>
            <c:ext xmlns:c16="http://schemas.microsoft.com/office/drawing/2014/chart" uri="{C3380CC4-5D6E-409C-BE32-E72D297353CC}">
              <c16:uniqueId val="{00000000-9527-4A82-8BF4-100BDF6CCF76}"/>
            </c:ext>
          </c:extLst>
        </c:ser>
        <c:dLbls>
          <c:showLegendKey val="0"/>
          <c:showVal val="0"/>
          <c:showCatName val="0"/>
          <c:showSerName val="0"/>
          <c:showPercent val="0"/>
          <c:showBubbleSize val="0"/>
        </c:dLbls>
        <c:marker val="1"/>
        <c:smooth val="0"/>
        <c:axId val="474655216"/>
        <c:axId val="474660016"/>
      </c:lineChart>
      <c:catAx>
        <c:axId val="137340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lumMod val="50000"/>
                  </a:schemeClr>
                </a:solidFill>
                <a:latin typeface="Roboto Thin" panose="02000000000000000000" pitchFamily="2" charset="0"/>
                <a:ea typeface="Roboto Thin" panose="02000000000000000000" pitchFamily="2" charset="0"/>
                <a:cs typeface="+mn-cs"/>
              </a:defRPr>
            </a:pPr>
            <a:endParaRPr lang="es-MX"/>
          </a:p>
        </c:txPr>
        <c:crossAx val="1373421184"/>
        <c:crosses val="autoZero"/>
        <c:auto val="1"/>
        <c:lblAlgn val="ctr"/>
        <c:lblOffset val="100"/>
        <c:noMultiLvlLbl val="0"/>
      </c:catAx>
      <c:valAx>
        <c:axId val="1373421184"/>
        <c:scaling>
          <c:orientation val="minMax"/>
        </c:scaling>
        <c:delete val="1"/>
        <c:axPos val="l"/>
        <c:numFmt formatCode="General" sourceLinked="1"/>
        <c:majorTickMark val="none"/>
        <c:minorTickMark val="none"/>
        <c:tickLblPos val="nextTo"/>
        <c:crossAx val="1373407264"/>
        <c:crosses val="autoZero"/>
        <c:crossBetween val="between"/>
      </c:valAx>
      <c:valAx>
        <c:axId val="474660016"/>
        <c:scaling>
          <c:orientation val="minMax"/>
        </c:scaling>
        <c:delete val="1"/>
        <c:axPos val="r"/>
        <c:numFmt formatCode="General" sourceLinked="1"/>
        <c:majorTickMark val="out"/>
        <c:minorTickMark val="none"/>
        <c:tickLblPos val="nextTo"/>
        <c:crossAx val="474655216"/>
        <c:crosses val="max"/>
        <c:crossBetween val="between"/>
      </c:valAx>
      <c:catAx>
        <c:axId val="474655216"/>
        <c:scaling>
          <c:orientation val="minMax"/>
        </c:scaling>
        <c:delete val="1"/>
        <c:axPos val="b"/>
        <c:numFmt formatCode="General" sourceLinked="1"/>
        <c:majorTickMark val="out"/>
        <c:minorTickMark val="none"/>
        <c:tickLblPos val="nextTo"/>
        <c:crossAx val="4746600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spPr>
            <a:ln w="31750" cap="rnd">
              <a:solidFill>
                <a:schemeClr val="bg1">
                  <a:lumMod val="85000"/>
                </a:schemeClr>
              </a:solidFill>
              <a:round/>
            </a:ln>
            <a:effectLst/>
          </c:spPr>
          <c:marker>
            <c:symbol val="circle"/>
            <c:size val="5"/>
            <c:spPr>
              <a:solidFill>
                <a:schemeClr val="bg1">
                  <a:lumMod val="85000"/>
                </a:schemeClr>
              </a:solidFill>
              <a:ln w="31750">
                <a:solidFill>
                  <a:schemeClr val="bg1">
                    <a:lumMod val="85000"/>
                  </a:schemeClr>
                </a:solidFill>
              </a:ln>
              <a:effectLst/>
            </c:spPr>
          </c:marker>
          <c:dPt>
            <c:idx val="12"/>
            <c:marker>
              <c:symbol val="circle"/>
              <c:size val="5"/>
              <c:spPr>
                <a:solidFill>
                  <a:schemeClr val="bg1">
                    <a:lumMod val="85000"/>
                  </a:schemeClr>
                </a:solidFill>
                <a:ln w="31750">
                  <a:solidFill>
                    <a:schemeClr val="bg1">
                      <a:lumMod val="85000"/>
                    </a:schemeClr>
                  </a:solidFill>
                </a:ln>
                <a:effectLst/>
              </c:spPr>
            </c:marker>
            <c:bubble3D val="0"/>
            <c:spPr>
              <a:ln w="31750" cap="rnd">
                <a:solidFill>
                  <a:schemeClr val="bg1">
                    <a:lumMod val="85000"/>
                  </a:schemeClr>
                </a:solidFill>
                <a:round/>
              </a:ln>
              <a:effectLst/>
            </c:spPr>
            <c:extLst>
              <c:ext xmlns:c16="http://schemas.microsoft.com/office/drawing/2014/chart" uri="{C3380CC4-5D6E-409C-BE32-E72D297353CC}">
                <c16:uniqueId val="{00000000-96A2-4D83-94D8-7658AD3F97CF}"/>
              </c:ext>
            </c:extLst>
          </c:dPt>
          <c:dLbls>
            <c:dLbl>
              <c:idx val="0"/>
              <c:delete val="1"/>
              <c:extLst>
                <c:ext xmlns:c15="http://schemas.microsoft.com/office/drawing/2012/chart" uri="{CE6537A1-D6FC-4f65-9D91-7224C49458BB}"/>
                <c:ext xmlns:c16="http://schemas.microsoft.com/office/drawing/2014/chart" uri="{C3380CC4-5D6E-409C-BE32-E72D297353CC}">
                  <c16:uniqueId val="{00000011-D864-44A4-BD81-CA1435CBD85E}"/>
                </c:ext>
              </c:extLst>
            </c:dLbl>
            <c:dLbl>
              <c:idx val="1"/>
              <c:delete val="1"/>
              <c:extLst>
                <c:ext xmlns:c15="http://schemas.microsoft.com/office/drawing/2012/chart" uri="{CE6537A1-D6FC-4f65-9D91-7224C49458BB}"/>
                <c:ext xmlns:c16="http://schemas.microsoft.com/office/drawing/2014/chart" uri="{C3380CC4-5D6E-409C-BE32-E72D297353CC}">
                  <c16:uniqueId val="{00000017-D864-44A4-BD81-CA1435CBD85E}"/>
                </c:ext>
              </c:extLst>
            </c:dLbl>
            <c:dLbl>
              <c:idx val="2"/>
              <c:delete val="1"/>
              <c:extLst>
                <c:ext xmlns:c15="http://schemas.microsoft.com/office/drawing/2012/chart" uri="{CE6537A1-D6FC-4f65-9D91-7224C49458BB}"/>
                <c:ext xmlns:c16="http://schemas.microsoft.com/office/drawing/2014/chart" uri="{C3380CC4-5D6E-409C-BE32-E72D297353CC}">
                  <c16:uniqueId val="{00000012-D864-44A4-BD81-CA1435CBD85E}"/>
                </c:ext>
              </c:extLst>
            </c:dLbl>
            <c:dLbl>
              <c:idx val="3"/>
              <c:delete val="1"/>
              <c:extLst>
                <c:ext xmlns:c15="http://schemas.microsoft.com/office/drawing/2012/chart" uri="{CE6537A1-D6FC-4f65-9D91-7224C49458BB}"/>
                <c:ext xmlns:c16="http://schemas.microsoft.com/office/drawing/2014/chart" uri="{C3380CC4-5D6E-409C-BE32-E72D297353CC}">
                  <c16:uniqueId val="{00000016-D864-44A4-BD81-CA1435CBD85E}"/>
                </c:ext>
              </c:extLst>
            </c:dLbl>
            <c:dLbl>
              <c:idx val="4"/>
              <c:delete val="1"/>
              <c:extLst>
                <c:ext xmlns:c15="http://schemas.microsoft.com/office/drawing/2012/chart" uri="{CE6537A1-D6FC-4f65-9D91-7224C49458BB}"/>
                <c:ext xmlns:c16="http://schemas.microsoft.com/office/drawing/2014/chart" uri="{C3380CC4-5D6E-409C-BE32-E72D297353CC}">
                  <c16:uniqueId val="{0000000F-D864-44A4-BD81-CA1435CBD85E}"/>
                </c:ext>
              </c:extLst>
            </c:dLbl>
            <c:dLbl>
              <c:idx val="5"/>
              <c:delete val="1"/>
              <c:extLst>
                <c:ext xmlns:c15="http://schemas.microsoft.com/office/drawing/2012/chart" uri="{CE6537A1-D6FC-4f65-9D91-7224C49458BB}"/>
                <c:ext xmlns:c16="http://schemas.microsoft.com/office/drawing/2014/chart" uri="{C3380CC4-5D6E-409C-BE32-E72D297353CC}">
                  <c16:uniqueId val="{0000000D-D864-44A4-BD81-CA1435CBD85E}"/>
                </c:ext>
              </c:extLst>
            </c:dLbl>
            <c:dLbl>
              <c:idx val="6"/>
              <c:delete val="1"/>
              <c:extLst>
                <c:ext xmlns:c15="http://schemas.microsoft.com/office/drawing/2012/chart" uri="{CE6537A1-D6FC-4f65-9D91-7224C49458BB}"/>
                <c:ext xmlns:c16="http://schemas.microsoft.com/office/drawing/2014/chart" uri="{C3380CC4-5D6E-409C-BE32-E72D297353CC}">
                  <c16:uniqueId val="{0000000B-D864-44A4-BD81-CA1435CBD85E}"/>
                </c:ext>
              </c:extLst>
            </c:dLbl>
            <c:dLbl>
              <c:idx val="7"/>
              <c:delete val="1"/>
              <c:extLst>
                <c:ext xmlns:c15="http://schemas.microsoft.com/office/drawing/2012/chart" uri="{CE6537A1-D6FC-4f65-9D91-7224C49458BB}"/>
                <c:ext xmlns:c16="http://schemas.microsoft.com/office/drawing/2014/chart" uri="{C3380CC4-5D6E-409C-BE32-E72D297353CC}">
                  <c16:uniqueId val="{00000009-D864-44A4-BD81-CA1435CBD85E}"/>
                </c:ext>
              </c:extLst>
            </c:dLbl>
            <c:dLbl>
              <c:idx val="8"/>
              <c:delete val="1"/>
              <c:extLst>
                <c:ext xmlns:c15="http://schemas.microsoft.com/office/drawing/2012/chart" uri="{CE6537A1-D6FC-4f65-9D91-7224C49458BB}"/>
                <c:ext xmlns:c16="http://schemas.microsoft.com/office/drawing/2014/chart" uri="{C3380CC4-5D6E-409C-BE32-E72D297353CC}">
                  <c16:uniqueId val="{00000007-D864-44A4-BD81-CA1435CBD85E}"/>
                </c:ext>
              </c:extLst>
            </c:dLbl>
            <c:dLbl>
              <c:idx val="9"/>
              <c:delete val="1"/>
              <c:extLst>
                <c:ext xmlns:c15="http://schemas.microsoft.com/office/drawing/2012/chart" uri="{CE6537A1-D6FC-4f65-9D91-7224C49458BB}"/>
                <c:ext xmlns:c16="http://schemas.microsoft.com/office/drawing/2014/chart" uri="{C3380CC4-5D6E-409C-BE32-E72D297353CC}">
                  <c16:uniqueId val="{00000005-D864-44A4-BD81-CA1435CBD85E}"/>
                </c:ext>
              </c:extLst>
            </c:dLbl>
            <c:dLbl>
              <c:idx val="10"/>
              <c:delete val="1"/>
              <c:extLst>
                <c:ext xmlns:c15="http://schemas.microsoft.com/office/drawing/2012/chart" uri="{CE6537A1-D6FC-4f65-9D91-7224C49458BB}"/>
                <c:ext xmlns:c16="http://schemas.microsoft.com/office/drawing/2014/chart" uri="{C3380CC4-5D6E-409C-BE32-E72D297353CC}">
                  <c16:uniqueId val="{00000003-D864-44A4-BD81-CA1435CBD85E}"/>
                </c:ext>
              </c:extLst>
            </c:dLbl>
            <c:dLbl>
              <c:idx val="11"/>
              <c:layout>
                <c:manualLayout>
                  <c:x val="-3.3295205974455122E-2"/>
                  <c:y val="-1.80756279585342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4D-437D-9BF2-142E6511E543}"/>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'Horizontal(2)'!$R$38:$R$50</c:f>
              <c:numCache>
                <c:formatCode>General</c:formatCode>
                <c:ptCount val="13"/>
                <c:pt idx="0">
                  <c:v>2014</c:v>
                </c:pt>
                <c:pt idx="1">
                  <c:v>2015</c:v>
                </c:pt>
                <c:pt idx="2">
                  <c:v>2016</c:v>
                </c:pt>
                <c:pt idx="3">
                  <c:v>2017</c:v>
                </c:pt>
                <c:pt idx="4">
                  <c:v>2018</c:v>
                </c:pt>
                <c:pt idx="5">
                  <c:v>2019</c:v>
                </c:pt>
                <c:pt idx="6">
                  <c:v>2020</c:v>
                </c:pt>
                <c:pt idx="7">
                  <c:v>2021</c:v>
                </c:pt>
                <c:pt idx="8">
                  <c:v>2022</c:v>
                </c:pt>
                <c:pt idx="9">
                  <c:v>2023</c:v>
                </c:pt>
                <c:pt idx="10">
                  <c:v>2024</c:v>
                </c:pt>
                <c:pt idx="11" formatCode="0">
                  <c:v>2025</c:v>
                </c:pt>
                <c:pt idx="12" formatCode="0">
                  <c:v>2026</c:v>
                </c:pt>
              </c:numCache>
            </c:numRef>
          </c:cat>
          <c:val>
            <c:numRef>
              <c:f>'Horizontal(2)'!$T$38:$T$50</c:f>
              <c:numCache>
                <c:formatCode>_-* #,##0_-;\-* #,##0_-;_-* "-"??_-;_-@_-</c:formatCode>
                <c:ptCount val="13"/>
                <c:pt idx="0">
                  <c:v>1308</c:v>
                </c:pt>
                <c:pt idx="1">
                  <c:v>1605</c:v>
                </c:pt>
                <c:pt idx="2">
                  <c:v>1248</c:v>
                </c:pt>
                <c:pt idx="3">
                  <c:v>804</c:v>
                </c:pt>
                <c:pt idx="4">
                  <c:v>1066</c:v>
                </c:pt>
                <c:pt idx="5">
                  <c:v>1182</c:v>
                </c:pt>
                <c:pt idx="6">
                  <c:v>923</c:v>
                </c:pt>
                <c:pt idx="7">
                  <c:v>935</c:v>
                </c:pt>
                <c:pt idx="8">
                  <c:v>779</c:v>
                </c:pt>
                <c:pt idx="9">
                  <c:v>759</c:v>
                </c:pt>
                <c:pt idx="10">
                  <c:v>510</c:v>
                </c:pt>
                <c:pt idx="11">
                  <c:v>292.8</c:v>
                </c:pt>
                <c:pt idx="12">
                  <c:v>75.375</c:v>
                </c:pt>
              </c:numCache>
            </c:numRef>
          </c:val>
          <c:smooth val="0"/>
          <c:extLst>
            <c:ext xmlns:c16="http://schemas.microsoft.com/office/drawing/2014/chart" uri="{C3380CC4-5D6E-409C-BE32-E72D297353CC}">
              <c16:uniqueId val="{00000001-D864-44A4-BD81-CA1435CBD85E}"/>
            </c:ext>
          </c:extLst>
        </c:ser>
        <c:ser>
          <c:idx val="2"/>
          <c:order val="2"/>
          <c:spPr>
            <a:ln w="31750" cap="rnd">
              <a:solidFill>
                <a:schemeClr val="bg1">
                  <a:lumMod val="95000"/>
                </a:schemeClr>
              </a:solidFill>
              <a:round/>
            </a:ln>
            <a:effectLst/>
          </c:spPr>
          <c:marker>
            <c:symbol val="circle"/>
            <c:size val="5"/>
            <c:spPr>
              <a:solidFill>
                <a:schemeClr val="bg1">
                  <a:lumMod val="95000"/>
                </a:schemeClr>
              </a:solidFill>
              <a:ln w="31750">
                <a:solidFill>
                  <a:schemeClr val="bg1">
                    <a:lumMod val="9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'Horizontal(2)'!$R$38:$R$50</c:f>
              <c:numCache>
                <c:formatCode>General</c:formatCode>
                <c:ptCount val="13"/>
                <c:pt idx="0">
                  <c:v>2014</c:v>
                </c:pt>
                <c:pt idx="1">
                  <c:v>2015</c:v>
                </c:pt>
                <c:pt idx="2">
                  <c:v>2016</c:v>
                </c:pt>
                <c:pt idx="3">
                  <c:v>2017</c:v>
                </c:pt>
                <c:pt idx="4">
                  <c:v>2018</c:v>
                </c:pt>
                <c:pt idx="5">
                  <c:v>2019</c:v>
                </c:pt>
                <c:pt idx="6">
                  <c:v>2020</c:v>
                </c:pt>
                <c:pt idx="7">
                  <c:v>2021</c:v>
                </c:pt>
                <c:pt idx="8">
                  <c:v>2022</c:v>
                </c:pt>
                <c:pt idx="9">
                  <c:v>2023</c:v>
                </c:pt>
                <c:pt idx="10">
                  <c:v>2024</c:v>
                </c:pt>
                <c:pt idx="11" formatCode="0">
                  <c:v>2025</c:v>
                </c:pt>
                <c:pt idx="12" formatCode="0">
                  <c:v>2026</c:v>
                </c:pt>
              </c:numCache>
            </c:numRef>
          </c:cat>
          <c:val>
            <c:numRef>
              <c:f>'Horizontal(2)'!$U$38:$U$50</c:f>
              <c:numCache>
                <c:formatCode>General</c:formatCode>
                <c:ptCount val="13"/>
                <c:pt idx="0">
                  <c:v>1308</c:v>
                </c:pt>
                <c:pt idx="1">
                  <c:v>1605</c:v>
                </c:pt>
                <c:pt idx="2">
                  <c:v>1248</c:v>
                </c:pt>
                <c:pt idx="3">
                  <c:v>804</c:v>
                </c:pt>
                <c:pt idx="4">
                  <c:v>1066</c:v>
                </c:pt>
                <c:pt idx="5">
                  <c:v>1182</c:v>
                </c:pt>
                <c:pt idx="6">
                  <c:v>923</c:v>
                </c:pt>
                <c:pt idx="7">
                  <c:v>935</c:v>
                </c:pt>
                <c:pt idx="8" formatCode="0">
                  <c:v>779</c:v>
                </c:pt>
                <c:pt idx="9" formatCode="0">
                  <c:v>759</c:v>
                </c:pt>
                <c:pt idx="10" formatCode="0">
                  <c:v>510</c:v>
                </c:pt>
                <c:pt idx="11" formatCode="_-* #,##0_-;\-* #,##0_-;_-* &quot;-&quot;??_-;_-@_-">
                  <c:v>424.8</c:v>
                </c:pt>
                <c:pt idx="12" formatCode="_-* #,##0_-;\-* #,##0_-;_-* &quot;-&quot;??_-;_-@_-">
                  <c:v>441.48979591836735</c:v>
                </c:pt>
              </c:numCache>
            </c:numRef>
          </c:val>
          <c:smooth val="0"/>
          <c:extLst>
            <c:ext xmlns:c16="http://schemas.microsoft.com/office/drawing/2014/chart" uri="{C3380CC4-5D6E-409C-BE32-E72D297353CC}">
              <c16:uniqueId val="{00000002-D864-44A4-BD81-CA1435CBD85E}"/>
            </c:ext>
          </c:extLst>
        </c:ser>
        <c:dLbls>
          <c:showLegendKey val="0"/>
          <c:showVal val="0"/>
          <c:showCatName val="0"/>
          <c:showSerName val="0"/>
          <c:showPercent val="0"/>
          <c:showBubbleSize val="0"/>
        </c:dLbls>
        <c:marker val="1"/>
        <c:smooth val="0"/>
        <c:axId val="665018448"/>
        <c:axId val="665013168"/>
      </c:lineChart>
      <c:lineChart>
        <c:grouping val="standard"/>
        <c:varyColors val="0"/>
        <c:ser>
          <c:idx val="0"/>
          <c:order val="0"/>
          <c:spPr>
            <a:ln w="31750" cap="rnd">
              <a:solidFill>
                <a:srgbClr val="FFDA82"/>
              </a:solidFill>
              <a:round/>
            </a:ln>
            <a:effectLst/>
          </c:spPr>
          <c:marker>
            <c:symbol val="circle"/>
            <c:size val="5"/>
            <c:spPr>
              <a:solidFill>
                <a:srgbClr val="FFDA82"/>
              </a:solidFill>
              <a:ln w="31750">
                <a:solidFill>
                  <a:srgbClr val="FFDA8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8-D864-44A4-BD81-CA1435CBD85E}"/>
                </c:ext>
              </c:extLst>
            </c:dLbl>
            <c:dLbl>
              <c:idx val="1"/>
              <c:delete val="1"/>
              <c:extLst>
                <c:ext xmlns:c15="http://schemas.microsoft.com/office/drawing/2012/chart" uri="{CE6537A1-D6FC-4f65-9D91-7224C49458BB}"/>
                <c:ext xmlns:c16="http://schemas.microsoft.com/office/drawing/2014/chart" uri="{C3380CC4-5D6E-409C-BE32-E72D297353CC}">
                  <c16:uniqueId val="{00000015-D864-44A4-BD81-CA1435CBD85E}"/>
                </c:ext>
              </c:extLst>
            </c:dLbl>
            <c:dLbl>
              <c:idx val="2"/>
              <c:delete val="1"/>
              <c:extLst>
                <c:ext xmlns:c15="http://schemas.microsoft.com/office/drawing/2012/chart" uri="{CE6537A1-D6FC-4f65-9D91-7224C49458BB}"/>
                <c:ext xmlns:c16="http://schemas.microsoft.com/office/drawing/2014/chart" uri="{C3380CC4-5D6E-409C-BE32-E72D297353CC}">
                  <c16:uniqueId val="{00000013-D864-44A4-BD81-CA1435CBD85E}"/>
                </c:ext>
              </c:extLst>
            </c:dLbl>
            <c:dLbl>
              <c:idx val="3"/>
              <c:delete val="1"/>
              <c:extLst>
                <c:ext xmlns:c15="http://schemas.microsoft.com/office/drawing/2012/chart" uri="{CE6537A1-D6FC-4f65-9D91-7224C49458BB}"/>
                <c:ext xmlns:c16="http://schemas.microsoft.com/office/drawing/2014/chart" uri="{C3380CC4-5D6E-409C-BE32-E72D297353CC}">
                  <c16:uniqueId val="{00000014-D864-44A4-BD81-CA1435CBD85E}"/>
                </c:ext>
              </c:extLst>
            </c:dLbl>
            <c:dLbl>
              <c:idx val="4"/>
              <c:delete val="1"/>
              <c:extLst>
                <c:ext xmlns:c15="http://schemas.microsoft.com/office/drawing/2012/chart" uri="{CE6537A1-D6FC-4f65-9D91-7224C49458BB}"/>
                <c:ext xmlns:c16="http://schemas.microsoft.com/office/drawing/2014/chart" uri="{C3380CC4-5D6E-409C-BE32-E72D297353CC}">
                  <c16:uniqueId val="{00000010-D864-44A4-BD81-CA1435CBD85E}"/>
                </c:ext>
              </c:extLst>
            </c:dLbl>
            <c:dLbl>
              <c:idx val="5"/>
              <c:delete val="1"/>
              <c:extLst>
                <c:ext xmlns:c15="http://schemas.microsoft.com/office/drawing/2012/chart" uri="{CE6537A1-D6FC-4f65-9D91-7224C49458BB}"/>
                <c:ext xmlns:c16="http://schemas.microsoft.com/office/drawing/2014/chart" uri="{C3380CC4-5D6E-409C-BE32-E72D297353CC}">
                  <c16:uniqueId val="{0000000E-D864-44A4-BD81-CA1435CBD85E}"/>
                </c:ext>
              </c:extLst>
            </c:dLbl>
            <c:dLbl>
              <c:idx val="6"/>
              <c:delete val="1"/>
              <c:extLst>
                <c:ext xmlns:c15="http://schemas.microsoft.com/office/drawing/2012/chart" uri="{CE6537A1-D6FC-4f65-9D91-7224C49458BB}"/>
                <c:ext xmlns:c16="http://schemas.microsoft.com/office/drawing/2014/chart" uri="{C3380CC4-5D6E-409C-BE32-E72D297353CC}">
                  <c16:uniqueId val="{0000000C-D864-44A4-BD81-CA1435CBD85E}"/>
                </c:ext>
              </c:extLst>
            </c:dLbl>
            <c:dLbl>
              <c:idx val="7"/>
              <c:delete val="1"/>
              <c:extLst>
                <c:ext xmlns:c15="http://schemas.microsoft.com/office/drawing/2012/chart" uri="{CE6537A1-D6FC-4f65-9D91-7224C49458BB}"/>
                <c:ext xmlns:c16="http://schemas.microsoft.com/office/drawing/2014/chart" uri="{C3380CC4-5D6E-409C-BE32-E72D297353CC}">
                  <c16:uniqueId val="{0000000A-D864-44A4-BD81-CA1435CBD85E}"/>
                </c:ext>
              </c:extLst>
            </c:dLbl>
            <c:dLbl>
              <c:idx val="8"/>
              <c:delete val="1"/>
              <c:extLst>
                <c:ext xmlns:c15="http://schemas.microsoft.com/office/drawing/2012/chart" uri="{CE6537A1-D6FC-4f65-9D91-7224C49458BB}"/>
                <c:ext xmlns:c16="http://schemas.microsoft.com/office/drawing/2014/chart" uri="{C3380CC4-5D6E-409C-BE32-E72D297353CC}">
                  <c16:uniqueId val="{00000008-D864-44A4-BD81-CA1435CBD85E}"/>
                </c:ext>
              </c:extLst>
            </c:dLbl>
            <c:dLbl>
              <c:idx val="9"/>
              <c:delete val="1"/>
              <c:extLst>
                <c:ext xmlns:c15="http://schemas.microsoft.com/office/drawing/2012/chart" uri="{CE6537A1-D6FC-4f65-9D91-7224C49458BB}"/>
                <c:ext xmlns:c16="http://schemas.microsoft.com/office/drawing/2014/chart" uri="{C3380CC4-5D6E-409C-BE32-E72D297353CC}">
                  <c16:uniqueId val="{00000006-D864-44A4-BD81-CA1435CBD85E}"/>
                </c:ext>
              </c:extLst>
            </c:dLbl>
            <c:dLbl>
              <c:idx val="10"/>
              <c:delete val="1"/>
              <c:extLst>
                <c:ext xmlns:c15="http://schemas.microsoft.com/office/drawing/2012/chart" uri="{CE6537A1-D6FC-4f65-9D91-7224C49458BB}"/>
                <c:ext xmlns:c16="http://schemas.microsoft.com/office/drawing/2014/chart" uri="{C3380CC4-5D6E-409C-BE32-E72D297353CC}">
                  <c16:uniqueId val="{00000004-D864-44A4-BD81-CA1435CBD85E}"/>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'Horizontal(2)'!$R$38:$R$50</c:f>
              <c:numCache>
                <c:formatCode>General</c:formatCode>
                <c:ptCount val="13"/>
                <c:pt idx="0">
                  <c:v>2014</c:v>
                </c:pt>
                <c:pt idx="1">
                  <c:v>2015</c:v>
                </c:pt>
                <c:pt idx="2">
                  <c:v>2016</c:v>
                </c:pt>
                <c:pt idx="3">
                  <c:v>2017</c:v>
                </c:pt>
                <c:pt idx="4">
                  <c:v>2018</c:v>
                </c:pt>
                <c:pt idx="5">
                  <c:v>2019</c:v>
                </c:pt>
                <c:pt idx="6">
                  <c:v>2020</c:v>
                </c:pt>
                <c:pt idx="7">
                  <c:v>2021</c:v>
                </c:pt>
                <c:pt idx="8">
                  <c:v>2022</c:v>
                </c:pt>
                <c:pt idx="9">
                  <c:v>2023</c:v>
                </c:pt>
                <c:pt idx="10">
                  <c:v>2024</c:v>
                </c:pt>
                <c:pt idx="11" formatCode="0">
                  <c:v>2025</c:v>
                </c:pt>
                <c:pt idx="12" formatCode="0">
                  <c:v>2026</c:v>
                </c:pt>
              </c:numCache>
            </c:numRef>
          </c:cat>
          <c:val>
            <c:numRef>
              <c:f>'Horizontal(2)'!$S$38:$S$50</c:f>
              <c:numCache>
                <c:formatCode>_-* #,##0_-;\-* #,##0_-;_-* "-"??_-;_-@_-</c:formatCode>
                <c:ptCount val="13"/>
                <c:pt idx="0">
                  <c:v>1308</c:v>
                </c:pt>
                <c:pt idx="1">
                  <c:v>1605</c:v>
                </c:pt>
                <c:pt idx="2">
                  <c:v>1248</c:v>
                </c:pt>
                <c:pt idx="3">
                  <c:v>804</c:v>
                </c:pt>
                <c:pt idx="4">
                  <c:v>1066</c:v>
                </c:pt>
                <c:pt idx="5">
                  <c:v>1182</c:v>
                </c:pt>
                <c:pt idx="6">
                  <c:v>923</c:v>
                </c:pt>
                <c:pt idx="7">
                  <c:v>935</c:v>
                </c:pt>
                <c:pt idx="8">
                  <c:v>779</c:v>
                </c:pt>
                <c:pt idx="9">
                  <c:v>759</c:v>
                </c:pt>
                <c:pt idx="10">
                  <c:v>510</c:v>
                </c:pt>
                <c:pt idx="11">
                  <c:v>352.8</c:v>
                </c:pt>
                <c:pt idx="12">
                  <c:v>283.16326530612241</c:v>
                </c:pt>
              </c:numCache>
            </c:numRef>
          </c:val>
          <c:smooth val="0"/>
          <c:extLst>
            <c:ext xmlns:c16="http://schemas.microsoft.com/office/drawing/2014/chart" uri="{C3380CC4-5D6E-409C-BE32-E72D297353CC}">
              <c16:uniqueId val="{00000000-D864-44A4-BD81-CA1435CBD85E}"/>
            </c:ext>
          </c:extLst>
        </c:ser>
        <c:dLbls>
          <c:showLegendKey val="0"/>
          <c:showVal val="0"/>
          <c:showCatName val="0"/>
          <c:showSerName val="0"/>
          <c:showPercent val="0"/>
          <c:showBubbleSize val="0"/>
        </c:dLbls>
        <c:marker val="1"/>
        <c:smooth val="0"/>
        <c:axId val="1991659999"/>
        <c:axId val="1991650399"/>
      </c:lineChart>
      <c:catAx>
        <c:axId val="66501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Roboto Th" panose="02000000000000000000"/>
                <a:ea typeface="Roboto Thin" panose="02000000000000000000" pitchFamily="2" charset="0"/>
                <a:cs typeface="+mn-cs"/>
              </a:defRPr>
            </a:pPr>
            <a:endParaRPr lang="es-MX"/>
          </a:p>
        </c:txPr>
        <c:crossAx val="665013168"/>
        <c:crosses val="autoZero"/>
        <c:auto val="1"/>
        <c:lblAlgn val="ctr"/>
        <c:lblOffset val="100"/>
        <c:noMultiLvlLbl val="0"/>
      </c:catAx>
      <c:valAx>
        <c:axId val="665013168"/>
        <c:scaling>
          <c:orientation val="minMax"/>
        </c:scaling>
        <c:delete val="1"/>
        <c:axPos val="l"/>
        <c:numFmt formatCode="_-* #,##0_-;\-* #,##0_-;_-* &quot;-&quot;??_-;_-@_-" sourceLinked="1"/>
        <c:majorTickMark val="none"/>
        <c:minorTickMark val="none"/>
        <c:tickLblPos val="nextTo"/>
        <c:crossAx val="665018448"/>
        <c:crosses val="autoZero"/>
        <c:crossBetween val="between"/>
      </c:valAx>
      <c:valAx>
        <c:axId val="1991650399"/>
        <c:scaling>
          <c:orientation val="minMax"/>
        </c:scaling>
        <c:delete val="1"/>
        <c:axPos val="r"/>
        <c:numFmt formatCode="_-* #,##0_-;\-* #,##0_-;_-* &quot;-&quot;??_-;_-@_-" sourceLinked="1"/>
        <c:majorTickMark val="out"/>
        <c:minorTickMark val="none"/>
        <c:tickLblPos val="nextTo"/>
        <c:crossAx val="1991659999"/>
        <c:crosses val="max"/>
        <c:crossBetween val="between"/>
      </c:valAx>
      <c:catAx>
        <c:axId val="1991659999"/>
        <c:scaling>
          <c:orientation val="minMax"/>
        </c:scaling>
        <c:delete val="1"/>
        <c:axPos val="b"/>
        <c:numFmt formatCode="General" sourceLinked="1"/>
        <c:majorTickMark val="out"/>
        <c:minorTickMark val="none"/>
        <c:tickLblPos val="nextTo"/>
        <c:crossAx val="1991650399"/>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9050" cap="rnd">
              <a:solidFill>
                <a:schemeClr val="bg1">
                  <a:lumMod val="75000"/>
                </a:schemeClr>
              </a:solidFill>
              <a:round/>
            </a:ln>
            <a:effectLst/>
          </c:spPr>
          <c:marker>
            <c:symbol val="circle"/>
            <c:size val="5"/>
            <c:spPr>
              <a:solidFill>
                <a:schemeClr val="bg1">
                  <a:lumMod val="75000"/>
                </a:schemeClr>
              </a:solidFill>
              <a:ln w="31750">
                <a:solidFill>
                  <a:schemeClr val="bg1">
                    <a:lumMod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1" u="none" strike="noStrike" kern="1200" baseline="0">
                    <a:solidFill>
                      <a:schemeClr val="bg1">
                        <a:lumMod val="65000"/>
                      </a:schemeClr>
                    </a:solidFill>
                    <a:latin typeface="Playfair Display" panose="00000500000000000000" pitchFamily="50"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'Horizontal(2)'!$W$39:$W$50</c:f>
              <c:numCache>
                <c:formatCode>0%</c:formatCode>
                <c:ptCount val="12"/>
                <c:pt idx="0">
                  <c:v>0.22706422018348624</c:v>
                </c:pt>
                <c:pt idx="1">
                  <c:v>-0.22242990654205608</c:v>
                </c:pt>
                <c:pt idx="2">
                  <c:v>-0.35576923076923078</c:v>
                </c:pt>
                <c:pt idx="3">
                  <c:v>0.32587064676616917</c:v>
                </c:pt>
                <c:pt idx="4">
                  <c:v>0.10881801125703565</c:v>
                </c:pt>
                <c:pt idx="5">
                  <c:v>-0.21912013536379019</c:v>
                </c:pt>
                <c:pt idx="6">
                  <c:v>1.3001083423618635E-2</c:v>
                </c:pt>
                <c:pt idx="7">
                  <c:v>-0.16684491978609625</c:v>
                </c:pt>
                <c:pt idx="8">
                  <c:v>-2.5673940949935817E-2</c:v>
                </c:pt>
                <c:pt idx="9">
                  <c:v>-0.32806324110671936</c:v>
                </c:pt>
                <c:pt idx="10">
                  <c:v>-0.30823529411764705</c:v>
                </c:pt>
                <c:pt idx="11">
                  <c:v>-0.19738303484659184</c:v>
                </c:pt>
              </c:numCache>
            </c:numRef>
          </c:val>
          <c:smooth val="0"/>
          <c:extLst>
            <c:ext xmlns:c16="http://schemas.microsoft.com/office/drawing/2014/chart" uri="{C3380CC4-5D6E-409C-BE32-E72D297353CC}">
              <c16:uniqueId val="{00000000-5BFE-4C59-8FF4-99AE63BE2FAD}"/>
            </c:ext>
          </c:extLst>
        </c:ser>
        <c:dLbls>
          <c:showLegendKey val="0"/>
          <c:showVal val="0"/>
          <c:showCatName val="0"/>
          <c:showSerName val="0"/>
          <c:showPercent val="0"/>
          <c:showBubbleSize val="0"/>
        </c:dLbls>
        <c:marker val="1"/>
        <c:smooth val="0"/>
        <c:axId val="665064048"/>
        <c:axId val="665076528"/>
      </c:lineChart>
      <c:catAx>
        <c:axId val="665064048"/>
        <c:scaling>
          <c:orientation val="minMax"/>
        </c:scaling>
        <c:delete val="1"/>
        <c:axPos val="b"/>
        <c:majorTickMark val="none"/>
        <c:minorTickMark val="none"/>
        <c:tickLblPos val="nextTo"/>
        <c:crossAx val="665076528"/>
        <c:crosses val="autoZero"/>
        <c:auto val="1"/>
        <c:lblAlgn val="ctr"/>
        <c:lblOffset val="100"/>
        <c:noMultiLvlLbl val="0"/>
      </c:catAx>
      <c:valAx>
        <c:axId val="665076528"/>
        <c:scaling>
          <c:orientation val="minMax"/>
        </c:scaling>
        <c:delete val="1"/>
        <c:axPos val="l"/>
        <c:numFmt formatCode="0%" sourceLinked="1"/>
        <c:majorTickMark val="none"/>
        <c:minorTickMark val="none"/>
        <c:tickLblPos val="nextTo"/>
        <c:crossAx val="6650640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spPr>
            <a:ln w="31750" cap="rnd">
              <a:solidFill>
                <a:schemeClr val="bg1">
                  <a:lumMod val="85000"/>
                </a:schemeClr>
              </a:solidFill>
              <a:round/>
            </a:ln>
            <a:effectLst/>
          </c:spPr>
          <c:marker>
            <c:symbol val="circle"/>
            <c:size val="5"/>
            <c:spPr>
              <a:solidFill>
                <a:schemeClr val="bg1">
                  <a:lumMod val="85000"/>
                </a:schemeClr>
              </a:solidFill>
              <a:ln w="31750">
                <a:solidFill>
                  <a:schemeClr val="bg1">
                    <a:lumMod val="85000"/>
                  </a:schemeClr>
                </a:solidFill>
              </a:ln>
              <a:effectLst/>
            </c:spPr>
          </c:marker>
          <c:dLbls>
            <c:dLbl>
              <c:idx val="32"/>
              <c:delete val="1"/>
              <c:extLst>
                <c:ext xmlns:c15="http://schemas.microsoft.com/office/drawing/2012/chart" uri="{CE6537A1-D6FC-4f65-9D91-7224C49458BB}"/>
                <c:ext xmlns:c16="http://schemas.microsoft.com/office/drawing/2014/chart" uri="{C3380CC4-5D6E-409C-BE32-E72D297353CC}">
                  <c16:uniqueId val="{00000023-109F-4DAE-97A2-9599CC6249D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'Horizontal(2)'!$G$13:$H$52</c:f>
              <c:multiLvlStrCache>
                <c:ptCount val="40"/>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IV</c:v>
                  </c:pt>
                  <c:pt idx="36">
                    <c:v>I</c:v>
                  </c:pt>
                  <c:pt idx="37">
                    <c:v>II</c:v>
                  </c:pt>
                  <c:pt idx="38">
                    <c:v>III</c:v>
                  </c:pt>
                  <c:pt idx="39">
                    <c:v>IV</c:v>
                  </c:pt>
                </c:lvl>
                <c:lvl>
                  <c:pt idx="0">
                    <c:v>2017</c:v>
                  </c:pt>
                  <c:pt idx="4">
                    <c:v>2018</c:v>
                  </c:pt>
                  <c:pt idx="8">
                    <c:v>2019</c:v>
                  </c:pt>
                  <c:pt idx="12">
                    <c:v>2020</c:v>
                  </c:pt>
                  <c:pt idx="16">
                    <c:v>2021</c:v>
                  </c:pt>
                  <c:pt idx="20">
                    <c:v>2022</c:v>
                  </c:pt>
                  <c:pt idx="24">
                    <c:v>2023</c:v>
                  </c:pt>
                  <c:pt idx="28">
                    <c:v>2024</c:v>
                  </c:pt>
                  <c:pt idx="32">
                    <c:v>2025</c:v>
                  </c:pt>
                  <c:pt idx="36">
                    <c:v>2026</c:v>
                  </c:pt>
                </c:lvl>
              </c:multiLvlStrCache>
            </c:multiLvlStrRef>
          </c:cat>
          <c:val>
            <c:numRef>
              <c:f>'Horizontal(2)'!$J$13:$J$52</c:f>
              <c:numCache>
                <c:formatCode>General</c:formatCode>
                <c:ptCount val="40"/>
                <c:pt idx="0">
                  <c:v>207</c:v>
                </c:pt>
                <c:pt idx="1">
                  <c:v>183</c:v>
                </c:pt>
                <c:pt idx="2">
                  <c:v>240</c:v>
                </c:pt>
                <c:pt idx="3">
                  <c:v>174</c:v>
                </c:pt>
                <c:pt idx="4">
                  <c:v>243</c:v>
                </c:pt>
                <c:pt idx="5">
                  <c:v>337</c:v>
                </c:pt>
                <c:pt idx="6">
                  <c:v>256</c:v>
                </c:pt>
                <c:pt idx="7">
                  <c:v>230</c:v>
                </c:pt>
                <c:pt idx="8">
                  <c:v>254</c:v>
                </c:pt>
                <c:pt idx="9">
                  <c:v>355</c:v>
                </c:pt>
                <c:pt idx="10">
                  <c:v>299</c:v>
                </c:pt>
                <c:pt idx="11">
                  <c:v>274</c:v>
                </c:pt>
                <c:pt idx="12">
                  <c:v>274</c:v>
                </c:pt>
                <c:pt idx="13">
                  <c:v>205</c:v>
                </c:pt>
                <c:pt idx="14">
                  <c:v>225</c:v>
                </c:pt>
                <c:pt idx="15">
                  <c:v>219</c:v>
                </c:pt>
                <c:pt idx="16">
                  <c:v>212</c:v>
                </c:pt>
                <c:pt idx="17">
                  <c:v>246</c:v>
                </c:pt>
                <c:pt idx="18">
                  <c:v>260</c:v>
                </c:pt>
                <c:pt idx="19">
                  <c:v>217</c:v>
                </c:pt>
                <c:pt idx="20">
                  <c:v>241</c:v>
                </c:pt>
                <c:pt idx="21">
                  <c:v>225</c:v>
                </c:pt>
                <c:pt idx="22">
                  <c:v>181</c:v>
                </c:pt>
                <c:pt idx="23">
                  <c:v>132</c:v>
                </c:pt>
                <c:pt idx="24">
                  <c:v>213</c:v>
                </c:pt>
                <c:pt idx="25">
                  <c:v>276</c:v>
                </c:pt>
                <c:pt idx="26">
                  <c:v>129</c:v>
                </c:pt>
                <c:pt idx="27">
                  <c:v>141</c:v>
                </c:pt>
                <c:pt idx="28">
                  <c:v>129</c:v>
                </c:pt>
                <c:pt idx="29">
                  <c:v>57</c:v>
                </c:pt>
                <c:pt idx="30">
                  <c:v>87</c:v>
                </c:pt>
                <c:pt idx="31">
                  <c:v>237</c:v>
                </c:pt>
                <c:pt idx="32">
                  <c:v>120.89999999999999</c:v>
                </c:pt>
                <c:pt idx="33">
                  <c:v>110.10000000000001</c:v>
                </c:pt>
                <c:pt idx="34">
                  <c:v>37.799999999999997</c:v>
                </c:pt>
                <c:pt idx="35" formatCode="0">
                  <c:v>24</c:v>
                </c:pt>
                <c:pt idx="36" formatCode="0">
                  <c:v>27</c:v>
                </c:pt>
                <c:pt idx="37" formatCode="0">
                  <c:v>24</c:v>
                </c:pt>
                <c:pt idx="38" formatCode="0">
                  <c:v>15</c:v>
                </c:pt>
                <c:pt idx="39" formatCode="0">
                  <c:v>9.375</c:v>
                </c:pt>
              </c:numCache>
            </c:numRef>
          </c:val>
          <c:smooth val="0"/>
          <c:extLst>
            <c:ext xmlns:c16="http://schemas.microsoft.com/office/drawing/2014/chart" uri="{C3380CC4-5D6E-409C-BE32-E72D297353CC}">
              <c16:uniqueId val="{00000001-C47B-4B84-B712-93D527383FD4}"/>
            </c:ext>
          </c:extLst>
        </c:ser>
        <c:ser>
          <c:idx val="2"/>
          <c:order val="2"/>
          <c:spPr>
            <a:ln w="31750" cap="rnd">
              <a:solidFill>
                <a:schemeClr val="bg1">
                  <a:lumMod val="95000"/>
                </a:schemeClr>
              </a:solidFill>
              <a:round/>
            </a:ln>
            <a:effectLst/>
          </c:spPr>
          <c:marker>
            <c:symbol val="circle"/>
            <c:size val="5"/>
            <c:spPr>
              <a:solidFill>
                <a:schemeClr val="bg1">
                  <a:lumMod val="95000"/>
                </a:schemeClr>
              </a:solidFill>
              <a:ln w="31750">
                <a:solidFill>
                  <a:schemeClr val="bg1">
                    <a:lumMod val="95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42-109F-4DAE-97A2-9599CC6249D9}"/>
                </c:ext>
              </c:extLst>
            </c:dLbl>
            <c:dLbl>
              <c:idx val="1"/>
              <c:delete val="1"/>
              <c:extLst>
                <c:ext xmlns:c15="http://schemas.microsoft.com/office/drawing/2012/chart" uri="{CE6537A1-D6FC-4f65-9D91-7224C49458BB}"/>
                <c:ext xmlns:c16="http://schemas.microsoft.com/office/drawing/2014/chart" uri="{C3380CC4-5D6E-409C-BE32-E72D297353CC}">
                  <c16:uniqueId val="{00000041-109F-4DAE-97A2-9599CC6249D9}"/>
                </c:ext>
              </c:extLst>
            </c:dLbl>
            <c:dLbl>
              <c:idx val="2"/>
              <c:delete val="1"/>
              <c:extLst>
                <c:ext xmlns:c15="http://schemas.microsoft.com/office/drawing/2012/chart" uri="{CE6537A1-D6FC-4f65-9D91-7224C49458BB}"/>
                <c:ext xmlns:c16="http://schemas.microsoft.com/office/drawing/2014/chart" uri="{C3380CC4-5D6E-409C-BE32-E72D297353CC}">
                  <c16:uniqueId val="{00000040-109F-4DAE-97A2-9599CC6249D9}"/>
                </c:ext>
              </c:extLst>
            </c:dLbl>
            <c:dLbl>
              <c:idx val="3"/>
              <c:delete val="1"/>
              <c:extLst>
                <c:ext xmlns:c15="http://schemas.microsoft.com/office/drawing/2012/chart" uri="{CE6537A1-D6FC-4f65-9D91-7224C49458BB}"/>
                <c:ext xmlns:c16="http://schemas.microsoft.com/office/drawing/2014/chart" uri="{C3380CC4-5D6E-409C-BE32-E72D297353CC}">
                  <c16:uniqueId val="{0000003F-109F-4DAE-97A2-9599CC6249D9}"/>
                </c:ext>
              </c:extLst>
            </c:dLbl>
            <c:dLbl>
              <c:idx val="4"/>
              <c:delete val="1"/>
              <c:extLst>
                <c:ext xmlns:c15="http://schemas.microsoft.com/office/drawing/2012/chart" uri="{CE6537A1-D6FC-4f65-9D91-7224C49458BB}"/>
                <c:ext xmlns:c16="http://schemas.microsoft.com/office/drawing/2014/chart" uri="{C3380CC4-5D6E-409C-BE32-E72D297353CC}">
                  <c16:uniqueId val="{0000003E-109F-4DAE-97A2-9599CC6249D9}"/>
                </c:ext>
              </c:extLst>
            </c:dLbl>
            <c:dLbl>
              <c:idx val="5"/>
              <c:delete val="1"/>
              <c:extLst>
                <c:ext xmlns:c15="http://schemas.microsoft.com/office/drawing/2012/chart" uri="{CE6537A1-D6FC-4f65-9D91-7224C49458BB}"/>
                <c:ext xmlns:c16="http://schemas.microsoft.com/office/drawing/2014/chart" uri="{C3380CC4-5D6E-409C-BE32-E72D297353CC}">
                  <c16:uniqueId val="{0000003D-109F-4DAE-97A2-9599CC6249D9}"/>
                </c:ext>
              </c:extLst>
            </c:dLbl>
            <c:dLbl>
              <c:idx val="6"/>
              <c:delete val="1"/>
              <c:extLst>
                <c:ext xmlns:c15="http://schemas.microsoft.com/office/drawing/2012/chart" uri="{CE6537A1-D6FC-4f65-9D91-7224C49458BB}"/>
                <c:ext xmlns:c16="http://schemas.microsoft.com/office/drawing/2014/chart" uri="{C3380CC4-5D6E-409C-BE32-E72D297353CC}">
                  <c16:uniqueId val="{0000003C-109F-4DAE-97A2-9599CC6249D9}"/>
                </c:ext>
              </c:extLst>
            </c:dLbl>
            <c:dLbl>
              <c:idx val="7"/>
              <c:delete val="1"/>
              <c:extLst>
                <c:ext xmlns:c15="http://schemas.microsoft.com/office/drawing/2012/chart" uri="{CE6537A1-D6FC-4f65-9D91-7224C49458BB}"/>
                <c:ext xmlns:c16="http://schemas.microsoft.com/office/drawing/2014/chart" uri="{C3380CC4-5D6E-409C-BE32-E72D297353CC}">
                  <c16:uniqueId val="{0000003B-109F-4DAE-97A2-9599CC6249D9}"/>
                </c:ext>
              </c:extLst>
            </c:dLbl>
            <c:dLbl>
              <c:idx val="8"/>
              <c:delete val="1"/>
              <c:extLst>
                <c:ext xmlns:c15="http://schemas.microsoft.com/office/drawing/2012/chart" uri="{CE6537A1-D6FC-4f65-9D91-7224C49458BB}"/>
                <c:ext xmlns:c16="http://schemas.microsoft.com/office/drawing/2014/chart" uri="{C3380CC4-5D6E-409C-BE32-E72D297353CC}">
                  <c16:uniqueId val="{0000003A-109F-4DAE-97A2-9599CC6249D9}"/>
                </c:ext>
              </c:extLst>
            </c:dLbl>
            <c:dLbl>
              <c:idx val="9"/>
              <c:delete val="1"/>
              <c:extLst>
                <c:ext xmlns:c15="http://schemas.microsoft.com/office/drawing/2012/chart" uri="{CE6537A1-D6FC-4f65-9D91-7224C49458BB}"/>
                <c:ext xmlns:c16="http://schemas.microsoft.com/office/drawing/2014/chart" uri="{C3380CC4-5D6E-409C-BE32-E72D297353CC}">
                  <c16:uniqueId val="{00000039-109F-4DAE-97A2-9599CC6249D9}"/>
                </c:ext>
              </c:extLst>
            </c:dLbl>
            <c:dLbl>
              <c:idx val="10"/>
              <c:delete val="1"/>
              <c:extLst>
                <c:ext xmlns:c15="http://schemas.microsoft.com/office/drawing/2012/chart" uri="{CE6537A1-D6FC-4f65-9D91-7224C49458BB}"/>
                <c:ext xmlns:c16="http://schemas.microsoft.com/office/drawing/2014/chart" uri="{C3380CC4-5D6E-409C-BE32-E72D297353CC}">
                  <c16:uniqueId val="{00000038-109F-4DAE-97A2-9599CC6249D9}"/>
                </c:ext>
              </c:extLst>
            </c:dLbl>
            <c:dLbl>
              <c:idx val="11"/>
              <c:delete val="1"/>
              <c:extLst>
                <c:ext xmlns:c15="http://schemas.microsoft.com/office/drawing/2012/chart" uri="{CE6537A1-D6FC-4f65-9D91-7224C49458BB}"/>
                <c:ext xmlns:c16="http://schemas.microsoft.com/office/drawing/2014/chart" uri="{C3380CC4-5D6E-409C-BE32-E72D297353CC}">
                  <c16:uniqueId val="{00000037-109F-4DAE-97A2-9599CC6249D9}"/>
                </c:ext>
              </c:extLst>
            </c:dLbl>
            <c:dLbl>
              <c:idx val="12"/>
              <c:delete val="1"/>
              <c:extLst>
                <c:ext xmlns:c15="http://schemas.microsoft.com/office/drawing/2012/chart" uri="{CE6537A1-D6FC-4f65-9D91-7224C49458BB}"/>
                <c:ext xmlns:c16="http://schemas.microsoft.com/office/drawing/2014/chart" uri="{C3380CC4-5D6E-409C-BE32-E72D297353CC}">
                  <c16:uniqueId val="{00000036-109F-4DAE-97A2-9599CC6249D9}"/>
                </c:ext>
              </c:extLst>
            </c:dLbl>
            <c:dLbl>
              <c:idx val="13"/>
              <c:delete val="1"/>
              <c:extLst>
                <c:ext xmlns:c15="http://schemas.microsoft.com/office/drawing/2012/chart" uri="{CE6537A1-D6FC-4f65-9D91-7224C49458BB}"/>
                <c:ext xmlns:c16="http://schemas.microsoft.com/office/drawing/2014/chart" uri="{C3380CC4-5D6E-409C-BE32-E72D297353CC}">
                  <c16:uniqueId val="{00000035-109F-4DAE-97A2-9599CC6249D9}"/>
                </c:ext>
              </c:extLst>
            </c:dLbl>
            <c:dLbl>
              <c:idx val="14"/>
              <c:delete val="1"/>
              <c:extLst>
                <c:ext xmlns:c15="http://schemas.microsoft.com/office/drawing/2012/chart" uri="{CE6537A1-D6FC-4f65-9D91-7224C49458BB}"/>
                <c:ext xmlns:c16="http://schemas.microsoft.com/office/drawing/2014/chart" uri="{C3380CC4-5D6E-409C-BE32-E72D297353CC}">
                  <c16:uniqueId val="{00000034-109F-4DAE-97A2-9599CC6249D9}"/>
                </c:ext>
              </c:extLst>
            </c:dLbl>
            <c:dLbl>
              <c:idx val="15"/>
              <c:delete val="1"/>
              <c:extLst>
                <c:ext xmlns:c15="http://schemas.microsoft.com/office/drawing/2012/chart" uri="{CE6537A1-D6FC-4f65-9D91-7224C49458BB}"/>
                <c:ext xmlns:c16="http://schemas.microsoft.com/office/drawing/2014/chart" uri="{C3380CC4-5D6E-409C-BE32-E72D297353CC}">
                  <c16:uniqueId val="{00000033-109F-4DAE-97A2-9599CC6249D9}"/>
                </c:ext>
              </c:extLst>
            </c:dLbl>
            <c:dLbl>
              <c:idx val="16"/>
              <c:delete val="1"/>
              <c:extLst>
                <c:ext xmlns:c15="http://schemas.microsoft.com/office/drawing/2012/chart" uri="{CE6537A1-D6FC-4f65-9D91-7224C49458BB}"/>
                <c:ext xmlns:c16="http://schemas.microsoft.com/office/drawing/2014/chart" uri="{C3380CC4-5D6E-409C-BE32-E72D297353CC}">
                  <c16:uniqueId val="{00000032-109F-4DAE-97A2-9599CC6249D9}"/>
                </c:ext>
              </c:extLst>
            </c:dLbl>
            <c:dLbl>
              <c:idx val="17"/>
              <c:delete val="1"/>
              <c:extLst>
                <c:ext xmlns:c15="http://schemas.microsoft.com/office/drawing/2012/chart" uri="{CE6537A1-D6FC-4f65-9D91-7224C49458BB}"/>
                <c:ext xmlns:c16="http://schemas.microsoft.com/office/drawing/2014/chart" uri="{C3380CC4-5D6E-409C-BE32-E72D297353CC}">
                  <c16:uniqueId val="{00000031-109F-4DAE-97A2-9599CC6249D9}"/>
                </c:ext>
              </c:extLst>
            </c:dLbl>
            <c:dLbl>
              <c:idx val="18"/>
              <c:delete val="1"/>
              <c:extLst>
                <c:ext xmlns:c15="http://schemas.microsoft.com/office/drawing/2012/chart" uri="{CE6537A1-D6FC-4f65-9D91-7224C49458BB}"/>
                <c:ext xmlns:c16="http://schemas.microsoft.com/office/drawing/2014/chart" uri="{C3380CC4-5D6E-409C-BE32-E72D297353CC}">
                  <c16:uniqueId val="{00000030-109F-4DAE-97A2-9599CC6249D9}"/>
                </c:ext>
              </c:extLst>
            </c:dLbl>
            <c:dLbl>
              <c:idx val="19"/>
              <c:delete val="1"/>
              <c:extLst>
                <c:ext xmlns:c15="http://schemas.microsoft.com/office/drawing/2012/chart" uri="{CE6537A1-D6FC-4f65-9D91-7224C49458BB}"/>
                <c:ext xmlns:c16="http://schemas.microsoft.com/office/drawing/2014/chart" uri="{C3380CC4-5D6E-409C-BE32-E72D297353CC}">
                  <c16:uniqueId val="{0000002F-109F-4DAE-97A2-9599CC6249D9}"/>
                </c:ext>
              </c:extLst>
            </c:dLbl>
            <c:dLbl>
              <c:idx val="20"/>
              <c:delete val="1"/>
              <c:extLst>
                <c:ext xmlns:c15="http://schemas.microsoft.com/office/drawing/2012/chart" uri="{CE6537A1-D6FC-4f65-9D91-7224C49458BB}"/>
                <c:ext xmlns:c16="http://schemas.microsoft.com/office/drawing/2014/chart" uri="{C3380CC4-5D6E-409C-BE32-E72D297353CC}">
                  <c16:uniqueId val="{0000002E-109F-4DAE-97A2-9599CC6249D9}"/>
                </c:ext>
              </c:extLst>
            </c:dLbl>
            <c:dLbl>
              <c:idx val="21"/>
              <c:delete val="1"/>
              <c:extLst>
                <c:ext xmlns:c15="http://schemas.microsoft.com/office/drawing/2012/chart" uri="{CE6537A1-D6FC-4f65-9D91-7224C49458BB}"/>
                <c:ext xmlns:c16="http://schemas.microsoft.com/office/drawing/2014/chart" uri="{C3380CC4-5D6E-409C-BE32-E72D297353CC}">
                  <c16:uniqueId val="{0000002D-109F-4DAE-97A2-9599CC6249D9}"/>
                </c:ext>
              </c:extLst>
            </c:dLbl>
            <c:dLbl>
              <c:idx val="22"/>
              <c:delete val="1"/>
              <c:extLst>
                <c:ext xmlns:c15="http://schemas.microsoft.com/office/drawing/2012/chart" uri="{CE6537A1-D6FC-4f65-9D91-7224C49458BB}"/>
                <c:ext xmlns:c16="http://schemas.microsoft.com/office/drawing/2014/chart" uri="{C3380CC4-5D6E-409C-BE32-E72D297353CC}">
                  <c16:uniqueId val="{0000002C-109F-4DAE-97A2-9599CC6249D9}"/>
                </c:ext>
              </c:extLst>
            </c:dLbl>
            <c:dLbl>
              <c:idx val="23"/>
              <c:delete val="1"/>
              <c:extLst>
                <c:ext xmlns:c15="http://schemas.microsoft.com/office/drawing/2012/chart" uri="{CE6537A1-D6FC-4f65-9D91-7224C49458BB}"/>
                <c:ext xmlns:c16="http://schemas.microsoft.com/office/drawing/2014/chart" uri="{C3380CC4-5D6E-409C-BE32-E72D297353CC}">
                  <c16:uniqueId val="{0000002B-109F-4DAE-97A2-9599CC6249D9}"/>
                </c:ext>
              </c:extLst>
            </c:dLbl>
            <c:dLbl>
              <c:idx val="24"/>
              <c:delete val="1"/>
              <c:extLst>
                <c:ext xmlns:c15="http://schemas.microsoft.com/office/drawing/2012/chart" uri="{CE6537A1-D6FC-4f65-9D91-7224C49458BB}"/>
                <c:ext xmlns:c16="http://schemas.microsoft.com/office/drawing/2014/chart" uri="{C3380CC4-5D6E-409C-BE32-E72D297353CC}">
                  <c16:uniqueId val="{0000002A-109F-4DAE-97A2-9599CC6249D9}"/>
                </c:ext>
              </c:extLst>
            </c:dLbl>
            <c:dLbl>
              <c:idx val="25"/>
              <c:delete val="1"/>
              <c:extLst>
                <c:ext xmlns:c15="http://schemas.microsoft.com/office/drawing/2012/chart" uri="{CE6537A1-D6FC-4f65-9D91-7224C49458BB}"/>
                <c:ext xmlns:c16="http://schemas.microsoft.com/office/drawing/2014/chart" uri="{C3380CC4-5D6E-409C-BE32-E72D297353CC}">
                  <c16:uniqueId val="{00000029-109F-4DAE-97A2-9599CC6249D9}"/>
                </c:ext>
              </c:extLst>
            </c:dLbl>
            <c:dLbl>
              <c:idx val="26"/>
              <c:delete val="1"/>
              <c:extLst>
                <c:ext xmlns:c15="http://schemas.microsoft.com/office/drawing/2012/chart" uri="{CE6537A1-D6FC-4f65-9D91-7224C49458BB}"/>
                <c:ext xmlns:c16="http://schemas.microsoft.com/office/drawing/2014/chart" uri="{C3380CC4-5D6E-409C-BE32-E72D297353CC}">
                  <c16:uniqueId val="{00000028-109F-4DAE-97A2-9599CC6249D9}"/>
                </c:ext>
              </c:extLst>
            </c:dLbl>
            <c:dLbl>
              <c:idx val="27"/>
              <c:delete val="1"/>
              <c:extLst>
                <c:ext xmlns:c15="http://schemas.microsoft.com/office/drawing/2012/chart" uri="{CE6537A1-D6FC-4f65-9D91-7224C49458BB}"/>
                <c:ext xmlns:c16="http://schemas.microsoft.com/office/drawing/2014/chart" uri="{C3380CC4-5D6E-409C-BE32-E72D297353CC}">
                  <c16:uniqueId val="{00000027-109F-4DAE-97A2-9599CC6249D9}"/>
                </c:ext>
              </c:extLst>
            </c:dLbl>
            <c:dLbl>
              <c:idx val="28"/>
              <c:delete val="1"/>
              <c:extLst>
                <c:ext xmlns:c15="http://schemas.microsoft.com/office/drawing/2012/chart" uri="{CE6537A1-D6FC-4f65-9D91-7224C49458BB}"/>
                <c:ext xmlns:c16="http://schemas.microsoft.com/office/drawing/2014/chart" uri="{C3380CC4-5D6E-409C-BE32-E72D297353CC}">
                  <c16:uniqueId val="{00000026-109F-4DAE-97A2-9599CC6249D9}"/>
                </c:ext>
              </c:extLst>
            </c:dLbl>
            <c:dLbl>
              <c:idx val="29"/>
              <c:delete val="1"/>
              <c:extLst>
                <c:ext xmlns:c15="http://schemas.microsoft.com/office/drawing/2012/chart" uri="{CE6537A1-D6FC-4f65-9D91-7224C49458BB}"/>
                <c:ext xmlns:c16="http://schemas.microsoft.com/office/drawing/2014/chart" uri="{C3380CC4-5D6E-409C-BE32-E72D297353CC}">
                  <c16:uniqueId val="{00000025-109F-4DAE-97A2-9599CC6249D9}"/>
                </c:ext>
              </c:extLst>
            </c:dLbl>
            <c:dLbl>
              <c:idx val="30"/>
              <c:delete val="1"/>
              <c:extLst>
                <c:ext xmlns:c15="http://schemas.microsoft.com/office/drawing/2012/chart" uri="{CE6537A1-D6FC-4f65-9D91-7224C49458BB}"/>
                <c:ext xmlns:c16="http://schemas.microsoft.com/office/drawing/2014/chart" uri="{C3380CC4-5D6E-409C-BE32-E72D297353CC}">
                  <c16:uniqueId val="{00000024-109F-4DAE-97A2-9599CC6249D9}"/>
                </c:ext>
              </c:extLst>
            </c:dLbl>
            <c:dLbl>
              <c:idx val="31"/>
              <c:delete val="1"/>
              <c:extLst>
                <c:ext xmlns:c15="http://schemas.microsoft.com/office/drawing/2012/chart" uri="{CE6537A1-D6FC-4f65-9D91-7224C49458BB}"/>
                <c:ext xmlns:c16="http://schemas.microsoft.com/office/drawing/2014/chart" uri="{C3380CC4-5D6E-409C-BE32-E72D297353CC}">
                  <c16:uniqueId val="{00000043-109F-4DAE-97A2-9599CC6249D9}"/>
                </c:ext>
              </c:extLst>
            </c:dLbl>
            <c:dLbl>
              <c:idx val="33"/>
              <c:delete val="1"/>
              <c:extLst>
                <c:ext xmlns:c15="http://schemas.microsoft.com/office/drawing/2012/chart" uri="{CE6537A1-D6FC-4f65-9D91-7224C49458BB}"/>
                <c:ext xmlns:c16="http://schemas.microsoft.com/office/drawing/2014/chart" uri="{C3380CC4-5D6E-409C-BE32-E72D297353CC}">
                  <c16:uniqueId val="{00000022-109F-4DAE-97A2-9599CC6249D9}"/>
                </c:ext>
              </c:extLst>
            </c:dLbl>
            <c:dLbl>
              <c:idx val="34"/>
              <c:delete val="1"/>
              <c:extLst>
                <c:ext xmlns:c15="http://schemas.microsoft.com/office/drawing/2012/chart" uri="{CE6537A1-D6FC-4f65-9D91-7224C49458BB}"/>
                <c:ext xmlns:c16="http://schemas.microsoft.com/office/drawing/2014/chart" uri="{C3380CC4-5D6E-409C-BE32-E72D297353CC}">
                  <c16:uniqueId val="{00000046-109F-4DAE-97A2-9599CC6249D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'Horizontal(2)'!$G$13:$H$52</c:f>
              <c:multiLvlStrCache>
                <c:ptCount val="40"/>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IV</c:v>
                  </c:pt>
                  <c:pt idx="36">
                    <c:v>I</c:v>
                  </c:pt>
                  <c:pt idx="37">
                    <c:v>II</c:v>
                  </c:pt>
                  <c:pt idx="38">
                    <c:v>III</c:v>
                  </c:pt>
                  <c:pt idx="39">
                    <c:v>IV</c:v>
                  </c:pt>
                </c:lvl>
                <c:lvl>
                  <c:pt idx="0">
                    <c:v>2017</c:v>
                  </c:pt>
                  <c:pt idx="4">
                    <c:v>2018</c:v>
                  </c:pt>
                  <c:pt idx="8">
                    <c:v>2019</c:v>
                  </c:pt>
                  <c:pt idx="12">
                    <c:v>2020</c:v>
                  </c:pt>
                  <c:pt idx="16">
                    <c:v>2021</c:v>
                  </c:pt>
                  <c:pt idx="20">
                    <c:v>2022</c:v>
                  </c:pt>
                  <c:pt idx="24">
                    <c:v>2023</c:v>
                  </c:pt>
                  <c:pt idx="28">
                    <c:v>2024</c:v>
                  </c:pt>
                  <c:pt idx="32">
                    <c:v>2025</c:v>
                  </c:pt>
                  <c:pt idx="36">
                    <c:v>2026</c:v>
                  </c:pt>
                </c:lvl>
              </c:multiLvlStrCache>
            </c:multiLvlStrRef>
          </c:cat>
          <c:val>
            <c:numRef>
              <c:f>'Horizontal(2)'!$K$13:$K$52</c:f>
              <c:numCache>
                <c:formatCode>General</c:formatCode>
                <c:ptCount val="40"/>
                <c:pt idx="0">
                  <c:v>207</c:v>
                </c:pt>
                <c:pt idx="1">
                  <c:v>183</c:v>
                </c:pt>
                <c:pt idx="2">
                  <c:v>240</c:v>
                </c:pt>
                <c:pt idx="3">
                  <c:v>174</c:v>
                </c:pt>
                <c:pt idx="4">
                  <c:v>243</c:v>
                </c:pt>
                <c:pt idx="5">
                  <c:v>337</c:v>
                </c:pt>
                <c:pt idx="6">
                  <c:v>256</c:v>
                </c:pt>
                <c:pt idx="7">
                  <c:v>230</c:v>
                </c:pt>
                <c:pt idx="8">
                  <c:v>254</c:v>
                </c:pt>
                <c:pt idx="9">
                  <c:v>355</c:v>
                </c:pt>
                <c:pt idx="10">
                  <c:v>299</c:v>
                </c:pt>
                <c:pt idx="11">
                  <c:v>274</c:v>
                </c:pt>
                <c:pt idx="12">
                  <c:v>274</c:v>
                </c:pt>
                <c:pt idx="13">
                  <c:v>205</c:v>
                </c:pt>
                <c:pt idx="14">
                  <c:v>225</c:v>
                </c:pt>
                <c:pt idx="15">
                  <c:v>219</c:v>
                </c:pt>
                <c:pt idx="16">
                  <c:v>212</c:v>
                </c:pt>
                <c:pt idx="17">
                  <c:v>246</c:v>
                </c:pt>
                <c:pt idx="18">
                  <c:v>260</c:v>
                </c:pt>
                <c:pt idx="19">
                  <c:v>217</c:v>
                </c:pt>
                <c:pt idx="20">
                  <c:v>241</c:v>
                </c:pt>
                <c:pt idx="21">
                  <c:v>225</c:v>
                </c:pt>
                <c:pt idx="22">
                  <c:v>181</c:v>
                </c:pt>
                <c:pt idx="23">
                  <c:v>132</c:v>
                </c:pt>
                <c:pt idx="24">
                  <c:v>213</c:v>
                </c:pt>
                <c:pt idx="25">
                  <c:v>276</c:v>
                </c:pt>
                <c:pt idx="26">
                  <c:v>129</c:v>
                </c:pt>
                <c:pt idx="27">
                  <c:v>141</c:v>
                </c:pt>
                <c:pt idx="28">
                  <c:v>129</c:v>
                </c:pt>
                <c:pt idx="29">
                  <c:v>57</c:v>
                </c:pt>
                <c:pt idx="30">
                  <c:v>87</c:v>
                </c:pt>
                <c:pt idx="31">
                  <c:v>237</c:v>
                </c:pt>
                <c:pt idx="32">
                  <c:v>120.89999999999999</c:v>
                </c:pt>
                <c:pt idx="33">
                  <c:v>110.10000000000001</c:v>
                </c:pt>
                <c:pt idx="34">
                  <c:v>37.799999999999997</c:v>
                </c:pt>
                <c:pt idx="35" formatCode="0">
                  <c:v>156</c:v>
                </c:pt>
                <c:pt idx="36" formatCode="0">
                  <c:v>144</c:v>
                </c:pt>
                <c:pt idx="37" formatCode="0">
                  <c:v>78</c:v>
                </c:pt>
                <c:pt idx="38" formatCode="0">
                  <c:v>109.28571428571426</c:v>
                </c:pt>
                <c:pt idx="39" formatCode="0">
                  <c:v>110.20408163265304</c:v>
                </c:pt>
              </c:numCache>
            </c:numRef>
          </c:val>
          <c:smooth val="0"/>
          <c:extLst>
            <c:ext xmlns:c16="http://schemas.microsoft.com/office/drawing/2014/chart" uri="{C3380CC4-5D6E-409C-BE32-E72D297353CC}">
              <c16:uniqueId val="{00000002-C47B-4B84-B712-93D527383FD4}"/>
            </c:ext>
          </c:extLst>
        </c:ser>
        <c:dLbls>
          <c:showLegendKey val="0"/>
          <c:showVal val="0"/>
          <c:showCatName val="0"/>
          <c:showSerName val="0"/>
          <c:showPercent val="0"/>
          <c:showBubbleSize val="0"/>
        </c:dLbls>
        <c:marker val="1"/>
        <c:smooth val="0"/>
        <c:axId val="222565536"/>
        <c:axId val="222572736"/>
      </c:lineChart>
      <c:lineChart>
        <c:grouping val="standard"/>
        <c:varyColors val="0"/>
        <c:ser>
          <c:idx val="0"/>
          <c:order val="0"/>
          <c:spPr>
            <a:ln w="31750" cap="rnd">
              <a:solidFill>
                <a:srgbClr val="FFDA82"/>
              </a:solidFill>
              <a:round/>
            </a:ln>
            <a:effectLst/>
          </c:spPr>
          <c:marker>
            <c:symbol val="circle"/>
            <c:size val="5"/>
            <c:spPr>
              <a:solidFill>
                <a:srgbClr val="FFDA82"/>
              </a:solidFill>
              <a:ln w="31750">
                <a:solidFill>
                  <a:srgbClr val="FFDA8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109F-4DAE-97A2-9599CC6249D9}"/>
                </c:ext>
              </c:extLst>
            </c:dLbl>
            <c:dLbl>
              <c:idx val="1"/>
              <c:delete val="1"/>
              <c:extLst>
                <c:ext xmlns:c15="http://schemas.microsoft.com/office/drawing/2012/chart" uri="{CE6537A1-D6FC-4f65-9D91-7224C49458BB}"/>
                <c:ext xmlns:c16="http://schemas.microsoft.com/office/drawing/2014/chart" uri="{C3380CC4-5D6E-409C-BE32-E72D297353CC}">
                  <c16:uniqueId val="{00000001-109F-4DAE-97A2-9599CC6249D9}"/>
                </c:ext>
              </c:extLst>
            </c:dLbl>
            <c:dLbl>
              <c:idx val="2"/>
              <c:delete val="1"/>
              <c:extLst>
                <c:ext xmlns:c15="http://schemas.microsoft.com/office/drawing/2012/chart" uri="{CE6537A1-D6FC-4f65-9D91-7224C49458BB}"/>
                <c:ext xmlns:c16="http://schemas.microsoft.com/office/drawing/2014/chart" uri="{C3380CC4-5D6E-409C-BE32-E72D297353CC}">
                  <c16:uniqueId val="{00000002-109F-4DAE-97A2-9599CC6249D9}"/>
                </c:ext>
              </c:extLst>
            </c:dLbl>
            <c:dLbl>
              <c:idx val="3"/>
              <c:delete val="1"/>
              <c:extLst>
                <c:ext xmlns:c15="http://schemas.microsoft.com/office/drawing/2012/chart" uri="{CE6537A1-D6FC-4f65-9D91-7224C49458BB}"/>
                <c:ext xmlns:c16="http://schemas.microsoft.com/office/drawing/2014/chart" uri="{C3380CC4-5D6E-409C-BE32-E72D297353CC}">
                  <c16:uniqueId val="{00000003-109F-4DAE-97A2-9599CC6249D9}"/>
                </c:ext>
              </c:extLst>
            </c:dLbl>
            <c:dLbl>
              <c:idx val="4"/>
              <c:delete val="1"/>
              <c:extLst>
                <c:ext xmlns:c15="http://schemas.microsoft.com/office/drawing/2012/chart" uri="{CE6537A1-D6FC-4f65-9D91-7224C49458BB}"/>
                <c:ext xmlns:c16="http://schemas.microsoft.com/office/drawing/2014/chart" uri="{C3380CC4-5D6E-409C-BE32-E72D297353CC}">
                  <c16:uniqueId val="{00000004-109F-4DAE-97A2-9599CC6249D9}"/>
                </c:ext>
              </c:extLst>
            </c:dLbl>
            <c:dLbl>
              <c:idx val="5"/>
              <c:delete val="1"/>
              <c:extLst>
                <c:ext xmlns:c15="http://schemas.microsoft.com/office/drawing/2012/chart" uri="{CE6537A1-D6FC-4f65-9D91-7224C49458BB}"/>
                <c:ext xmlns:c16="http://schemas.microsoft.com/office/drawing/2014/chart" uri="{C3380CC4-5D6E-409C-BE32-E72D297353CC}">
                  <c16:uniqueId val="{00000005-109F-4DAE-97A2-9599CC6249D9}"/>
                </c:ext>
              </c:extLst>
            </c:dLbl>
            <c:dLbl>
              <c:idx val="6"/>
              <c:delete val="1"/>
              <c:extLst>
                <c:ext xmlns:c15="http://schemas.microsoft.com/office/drawing/2012/chart" uri="{CE6537A1-D6FC-4f65-9D91-7224C49458BB}"/>
                <c:ext xmlns:c16="http://schemas.microsoft.com/office/drawing/2014/chart" uri="{C3380CC4-5D6E-409C-BE32-E72D297353CC}">
                  <c16:uniqueId val="{00000006-109F-4DAE-97A2-9599CC6249D9}"/>
                </c:ext>
              </c:extLst>
            </c:dLbl>
            <c:dLbl>
              <c:idx val="7"/>
              <c:delete val="1"/>
              <c:extLst>
                <c:ext xmlns:c15="http://schemas.microsoft.com/office/drawing/2012/chart" uri="{CE6537A1-D6FC-4f65-9D91-7224C49458BB}"/>
                <c:ext xmlns:c16="http://schemas.microsoft.com/office/drawing/2014/chart" uri="{C3380CC4-5D6E-409C-BE32-E72D297353CC}">
                  <c16:uniqueId val="{00000007-109F-4DAE-97A2-9599CC6249D9}"/>
                </c:ext>
              </c:extLst>
            </c:dLbl>
            <c:dLbl>
              <c:idx val="8"/>
              <c:delete val="1"/>
              <c:extLst>
                <c:ext xmlns:c15="http://schemas.microsoft.com/office/drawing/2012/chart" uri="{CE6537A1-D6FC-4f65-9D91-7224C49458BB}"/>
                <c:ext xmlns:c16="http://schemas.microsoft.com/office/drawing/2014/chart" uri="{C3380CC4-5D6E-409C-BE32-E72D297353CC}">
                  <c16:uniqueId val="{00000008-109F-4DAE-97A2-9599CC6249D9}"/>
                </c:ext>
              </c:extLst>
            </c:dLbl>
            <c:dLbl>
              <c:idx val="9"/>
              <c:delete val="1"/>
              <c:extLst>
                <c:ext xmlns:c15="http://schemas.microsoft.com/office/drawing/2012/chart" uri="{CE6537A1-D6FC-4f65-9D91-7224C49458BB}"/>
                <c:ext xmlns:c16="http://schemas.microsoft.com/office/drawing/2014/chart" uri="{C3380CC4-5D6E-409C-BE32-E72D297353CC}">
                  <c16:uniqueId val="{00000009-109F-4DAE-97A2-9599CC6249D9}"/>
                </c:ext>
              </c:extLst>
            </c:dLbl>
            <c:dLbl>
              <c:idx val="10"/>
              <c:delete val="1"/>
              <c:extLst>
                <c:ext xmlns:c15="http://schemas.microsoft.com/office/drawing/2012/chart" uri="{CE6537A1-D6FC-4f65-9D91-7224C49458BB}"/>
                <c:ext xmlns:c16="http://schemas.microsoft.com/office/drawing/2014/chart" uri="{C3380CC4-5D6E-409C-BE32-E72D297353CC}">
                  <c16:uniqueId val="{0000000A-109F-4DAE-97A2-9599CC6249D9}"/>
                </c:ext>
              </c:extLst>
            </c:dLbl>
            <c:dLbl>
              <c:idx val="11"/>
              <c:delete val="1"/>
              <c:extLst>
                <c:ext xmlns:c15="http://schemas.microsoft.com/office/drawing/2012/chart" uri="{CE6537A1-D6FC-4f65-9D91-7224C49458BB}"/>
                <c:ext xmlns:c16="http://schemas.microsoft.com/office/drawing/2014/chart" uri="{C3380CC4-5D6E-409C-BE32-E72D297353CC}">
                  <c16:uniqueId val="{0000000C-109F-4DAE-97A2-9599CC6249D9}"/>
                </c:ext>
              </c:extLst>
            </c:dLbl>
            <c:dLbl>
              <c:idx val="12"/>
              <c:delete val="1"/>
              <c:extLst>
                <c:ext xmlns:c15="http://schemas.microsoft.com/office/drawing/2012/chart" uri="{CE6537A1-D6FC-4f65-9D91-7224C49458BB}"/>
                <c:ext xmlns:c16="http://schemas.microsoft.com/office/drawing/2014/chart" uri="{C3380CC4-5D6E-409C-BE32-E72D297353CC}">
                  <c16:uniqueId val="{0000000B-109F-4DAE-97A2-9599CC6249D9}"/>
                </c:ext>
              </c:extLst>
            </c:dLbl>
            <c:dLbl>
              <c:idx val="13"/>
              <c:delete val="1"/>
              <c:extLst>
                <c:ext xmlns:c15="http://schemas.microsoft.com/office/drawing/2012/chart" uri="{CE6537A1-D6FC-4f65-9D91-7224C49458BB}"/>
                <c:ext xmlns:c16="http://schemas.microsoft.com/office/drawing/2014/chart" uri="{C3380CC4-5D6E-409C-BE32-E72D297353CC}">
                  <c16:uniqueId val="{0000000D-109F-4DAE-97A2-9599CC6249D9}"/>
                </c:ext>
              </c:extLst>
            </c:dLbl>
            <c:dLbl>
              <c:idx val="14"/>
              <c:delete val="1"/>
              <c:extLst>
                <c:ext xmlns:c15="http://schemas.microsoft.com/office/drawing/2012/chart" uri="{CE6537A1-D6FC-4f65-9D91-7224C49458BB}"/>
                <c:ext xmlns:c16="http://schemas.microsoft.com/office/drawing/2014/chart" uri="{C3380CC4-5D6E-409C-BE32-E72D297353CC}">
                  <c16:uniqueId val="{0000000F-109F-4DAE-97A2-9599CC6249D9}"/>
                </c:ext>
              </c:extLst>
            </c:dLbl>
            <c:dLbl>
              <c:idx val="15"/>
              <c:delete val="1"/>
              <c:extLst>
                <c:ext xmlns:c15="http://schemas.microsoft.com/office/drawing/2012/chart" uri="{CE6537A1-D6FC-4f65-9D91-7224C49458BB}"/>
                <c:ext xmlns:c16="http://schemas.microsoft.com/office/drawing/2014/chart" uri="{C3380CC4-5D6E-409C-BE32-E72D297353CC}">
                  <c16:uniqueId val="{0000000E-109F-4DAE-97A2-9599CC6249D9}"/>
                </c:ext>
              </c:extLst>
            </c:dLbl>
            <c:dLbl>
              <c:idx val="16"/>
              <c:delete val="1"/>
              <c:extLst>
                <c:ext xmlns:c15="http://schemas.microsoft.com/office/drawing/2012/chart" uri="{CE6537A1-D6FC-4f65-9D91-7224C49458BB}"/>
                <c:ext xmlns:c16="http://schemas.microsoft.com/office/drawing/2014/chart" uri="{C3380CC4-5D6E-409C-BE32-E72D297353CC}">
                  <c16:uniqueId val="{00000010-109F-4DAE-97A2-9599CC6249D9}"/>
                </c:ext>
              </c:extLst>
            </c:dLbl>
            <c:dLbl>
              <c:idx val="17"/>
              <c:delete val="1"/>
              <c:extLst>
                <c:ext xmlns:c15="http://schemas.microsoft.com/office/drawing/2012/chart" uri="{CE6537A1-D6FC-4f65-9D91-7224C49458BB}"/>
                <c:ext xmlns:c16="http://schemas.microsoft.com/office/drawing/2014/chart" uri="{C3380CC4-5D6E-409C-BE32-E72D297353CC}">
                  <c16:uniqueId val="{00000011-109F-4DAE-97A2-9599CC6249D9}"/>
                </c:ext>
              </c:extLst>
            </c:dLbl>
            <c:dLbl>
              <c:idx val="18"/>
              <c:delete val="1"/>
              <c:extLst>
                <c:ext xmlns:c15="http://schemas.microsoft.com/office/drawing/2012/chart" uri="{CE6537A1-D6FC-4f65-9D91-7224C49458BB}"/>
                <c:ext xmlns:c16="http://schemas.microsoft.com/office/drawing/2014/chart" uri="{C3380CC4-5D6E-409C-BE32-E72D297353CC}">
                  <c16:uniqueId val="{00000012-109F-4DAE-97A2-9599CC6249D9}"/>
                </c:ext>
              </c:extLst>
            </c:dLbl>
            <c:dLbl>
              <c:idx val="19"/>
              <c:delete val="1"/>
              <c:extLst>
                <c:ext xmlns:c15="http://schemas.microsoft.com/office/drawing/2012/chart" uri="{CE6537A1-D6FC-4f65-9D91-7224C49458BB}"/>
                <c:ext xmlns:c16="http://schemas.microsoft.com/office/drawing/2014/chart" uri="{C3380CC4-5D6E-409C-BE32-E72D297353CC}">
                  <c16:uniqueId val="{00000013-109F-4DAE-97A2-9599CC6249D9}"/>
                </c:ext>
              </c:extLst>
            </c:dLbl>
            <c:dLbl>
              <c:idx val="20"/>
              <c:delete val="1"/>
              <c:extLst>
                <c:ext xmlns:c15="http://schemas.microsoft.com/office/drawing/2012/chart" uri="{CE6537A1-D6FC-4f65-9D91-7224C49458BB}"/>
                <c:ext xmlns:c16="http://schemas.microsoft.com/office/drawing/2014/chart" uri="{C3380CC4-5D6E-409C-BE32-E72D297353CC}">
                  <c16:uniqueId val="{00000014-109F-4DAE-97A2-9599CC6249D9}"/>
                </c:ext>
              </c:extLst>
            </c:dLbl>
            <c:dLbl>
              <c:idx val="21"/>
              <c:delete val="1"/>
              <c:extLst>
                <c:ext xmlns:c15="http://schemas.microsoft.com/office/drawing/2012/chart" uri="{CE6537A1-D6FC-4f65-9D91-7224C49458BB}"/>
                <c:ext xmlns:c16="http://schemas.microsoft.com/office/drawing/2014/chart" uri="{C3380CC4-5D6E-409C-BE32-E72D297353CC}">
                  <c16:uniqueId val="{00000015-109F-4DAE-97A2-9599CC6249D9}"/>
                </c:ext>
              </c:extLst>
            </c:dLbl>
            <c:dLbl>
              <c:idx val="22"/>
              <c:delete val="1"/>
              <c:extLst>
                <c:ext xmlns:c15="http://schemas.microsoft.com/office/drawing/2012/chart" uri="{CE6537A1-D6FC-4f65-9D91-7224C49458BB}"/>
                <c:ext xmlns:c16="http://schemas.microsoft.com/office/drawing/2014/chart" uri="{C3380CC4-5D6E-409C-BE32-E72D297353CC}">
                  <c16:uniqueId val="{00000016-109F-4DAE-97A2-9599CC6249D9}"/>
                </c:ext>
              </c:extLst>
            </c:dLbl>
            <c:dLbl>
              <c:idx val="23"/>
              <c:delete val="1"/>
              <c:extLst>
                <c:ext xmlns:c15="http://schemas.microsoft.com/office/drawing/2012/chart" uri="{CE6537A1-D6FC-4f65-9D91-7224C49458BB}"/>
                <c:ext xmlns:c16="http://schemas.microsoft.com/office/drawing/2014/chart" uri="{C3380CC4-5D6E-409C-BE32-E72D297353CC}">
                  <c16:uniqueId val="{00000017-109F-4DAE-97A2-9599CC6249D9}"/>
                </c:ext>
              </c:extLst>
            </c:dLbl>
            <c:dLbl>
              <c:idx val="24"/>
              <c:delete val="1"/>
              <c:extLst>
                <c:ext xmlns:c15="http://schemas.microsoft.com/office/drawing/2012/chart" uri="{CE6537A1-D6FC-4f65-9D91-7224C49458BB}"/>
                <c:ext xmlns:c16="http://schemas.microsoft.com/office/drawing/2014/chart" uri="{C3380CC4-5D6E-409C-BE32-E72D297353CC}">
                  <c16:uniqueId val="{00000018-109F-4DAE-97A2-9599CC6249D9}"/>
                </c:ext>
              </c:extLst>
            </c:dLbl>
            <c:dLbl>
              <c:idx val="25"/>
              <c:delete val="1"/>
              <c:extLst>
                <c:ext xmlns:c15="http://schemas.microsoft.com/office/drawing/2012/chart" uri="{CE6537A1-D6FC-4f65-9D91-7224C49458BB}"/>
                <c:ext xmlns:c16="http://schemas.microsoft.com/office/drawing/2014/chart" uri="{C3380CC4-5D6E-409C-BE32-E72D297353CC}">
                  <c16:uniqueId val="{00000019-109F-4DAE-97A2-9599CC6249D9}"/>
                </c:ext>
              </c:extLst>
            </c:dLbl>
            <c:dLbl>
              <c:idx val="26"/>
              <c:delete val="1"/>
              <c:extLst>
                <c:ext xmlns:c15="http://schemas.microsoft.com/office/drawing/2012/chart" uri="{CE6537A1-D6FC-4f65-9D91-7224C49458BB}"/>
                <c:ext xmlns:c16="http://schemas.microsoft.com/office/drawing/2014/chart" uri="{C3380CC4-5D6E-409C-BE32-E72D297353CC}">
                  <c16:uniqueId val="{0000001B-109F-4DAE-97A2-9599CC6249D9}"/>
                </c:ext>
              </c:extLst>
            </c:dLbl>
            <c:dLbl>
              <c:idx val="27"/>
              <c:delete val="1"/>
              <c:extLst>
                <c:ext xmlns:c15="http://schemas.microsoft.com/office/drawing/2012/chart" uri="{CE6537A1-D6FC-4f65-9D91-7224C49458BB}"/>
                <c:ext xmlns:c16="http://schemas.microsoft.com/office/drawing/2014/chart" uri="{C3380CC4-5D6E-409C-BE32-E72D297353CC}">
                  <c16:uniqueId val="{0000001A-109F-4DAE-97A2-9599CC6249D9}"/>
                </c:ext>
              </c:extLst>
            </c:dLbl>
            <c:dLbl>
              <c:idx val="28"/>
              <c:delete val="1"/>
              <c:extLst>
                <c:ext xmlns:c15="http://schemas.microsoft.com/office/drawing/2012/chart" uri="{CE6537A1-D6FC-4f65-9D91-7224C49458BB}"/>
                <c:ext xmlns:c16="http://schemas.microsoft.com/office/drawing/2014/chart" uri="{C3380CC4-5D6E-409C-BE32-E72D297353CC}">
                  <c16:uniqueId val="{0000001C-109F-4DAE-97A2-9599CC6249D9}"/>
                </c:ext>
              </c:extLst>
            </c:dLbl>
            <c:dLbl>
              <c:idx val="29"/>
              <c:delete val="1"/>
              <c:extLst>
                <c:ext xmlns:c15="http://schemas.microsoft.com/office/drawing/2012/chart" uri="{CE6537A1-D6FC-4f65-9D91-7224C49458BB}"/>
                <c:ext xmlns:c16="http://schemas.microsoft.com/office/drawing/2014/chart" uri="{C3380CC4-5D6E-409C-BE32-E72D297353CC}">
                  <c16:uniqueId val="{0000001F-109F-4DAE-97A2-9599CC6249D9}"/>
                </c:ext>
              </c:extLst>
            </c:dLbl>
            <c:dLbl>
              <c:idx val="30"/>
              <c:delete val="1"/>
              <c:extLst>
                <c:ext xmlns:c15="http://schemas.microsoft.com/office/drawing/2012/chart" uri="{CE6537A1-D6FC-4f65-9D91-7224C49458BB}"/>
                <c:ext xmlns:c16="http://schemas.microsoft.com/office/drawing/2014/chart" uri="{C3380CC4-5D6E-409C-BE32-E72D297353CC}">
                  <c16:uniqueId val="{0000001E-109F-4DAE-97A2-9599CC6249D9}"/>
                </c:ext>
              </c:extLst>
            </c:dLbl>
            <c:dLbl>
              <c:idx val="31"/>
              <c:delete val="1"/>
              <c:extLst>
                <c:ext xmlns:c15="http://schemas.microsoft.com/office/drawing/2012/chart" uri="{CE6537A1-D6FC-4f65-9D91-7224C49458BB}"/>
                <c:ext xmlns:c16="http://schemas.microsoft.com/office/drawing/2014/chart" uri="{C3380CC4-5D6E-409C-BE32-E72D297353CC}">
                  <c16:uniqueId val="{0000001D-109F-4DAE-97A2-9599CC6249D9}"/>
                </c:ext>
              </c:extLst>
            </c:dLbl>
            <c:dLbl>
              <c:idx val="32"/>
              <c:delete val="1"/>
              <c:extLst>
                <c:ext xmlns:c15="http://schemas.microsoft.com/office/drawing/2012/chart" uri="{CE6537A1-D6FC-4f65-9D91-7224C49458BB}"/>
                <c:ext xmlns:c16="http://schemas.microsoft.com/office/drawing/2014/chart" uri="{C3380CC4-5D6E-409C-BE32-E72D297353CC}">
                  <c16:uniqueId val="{00000020-109F-4DAE-97A2-9599CC6249D9}"/>
                </c:ext>
              </c:extLst>
            </c:dLbl>
            <c:dLbl>
              <c:idx val="33"/>
              <c:delete val="1"/>
              <c:extLst>
                <c:ext xmlns:c15="http://schemas.microsoft.com/office/drawing/2012/chart" uri="{CE6537A1-D6FC-4f65-9D91-7224C49458BB}"/>
                <c:ext xmlns:c16="http://schemas.microsoft.com/office/drawing/2014/chart" uri="{C3380CC4-5D6E-409C-BE32-E72D297353CC}">
                  <c16:uniqueId val="{00000021-109F-4DAE-97A2-9599CC6249D9}"/>
                </c:ext>
              </c:extLst>
            </c:dLbl>
            <c:dLbl>
              <c:idx val="34"/>
              <c:delete val="1"/>
              <c:extLst>
                <c:ext xmlns:c15="http://schemas.microsoft.com/office/drawing/2012/chart" uri="{CE6537A1-D6FC-4f65-9D91-7224C49458BB}"/>
                <c:ext xmlns:c16="http://schemas.microsoft.com/office/drawing/2014/chart" uri="{C3380CC4-5D6E-409C-BE32-E72D297353CC}">
                  <c16:uniqueId val="{00000044-109F-4DAE-97A2-9599CC6249D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'Horizontal(2)'!$G$13:$H$52</c:f>
              <c:multiLvlStrCache>
                <c:ptCount val="40"/>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IV</c:v>
                  </c:pt>
                  <c:pt idx="36">
                    <c:v>I</c:v>
                  </c:pt>
                  <c:pt idx="37">
                    <c:v>II</c:v>
                  </c:pt>
                  <c:pt idx="38">
                    <c:v>III</c:v>
                  </c:pt>
                  <c:pt idx="39">
                    <c:v>IV</c:v>
                  </c:pt>
                </c:lvl>
                <c:lvl>
                  <c:pt idx="0">
                    <c:v>2017</c:v>
                  </c:pt>
                  <c:pt idx="4">
                    <c:v>2018</c:v>
                  </c:pt>
                  <c:pt idx="8">
                    <c:v>2019</c:v>
                  </c:pt>
                  <c:pt idx="12">
                    <c:v>2020</c:v>
                  </c:pt>
                  <c:pt idx="16">
                    <c:v>2021</c:v>
                  </c:pt>
                  <c:pt idx="20">
                    <c:v>2022</c:v>
                  </c:pt>
                  <c:pt idx="24">
                    <c:v>2023</c:v>
                  </c:pt>
                  <c:pt idx="28">
                    <c:v>2024</c:v>
                  </c:pt>
                  <c:pt idx="32">
                    <c:v>2025</c:v>
                  </c:pt>
                  <c:pt idx="36">
                    <c:v>2026</c:v>
                  </c:pt>
                </c:lvl>
              </c:multiLvlStrCache>
            </c:multiLvlStrRef>
          </c:cat>
          <c:val>
            <c:numRef>
              <c:f>'Horizontal(2)'!$I$13:$I$52</c:f>
              <c:numCache>
                <c:formatCode>0.00</c:formatCode>
                <c:ptCount val="40"/>
                <c:pt idx="0">
                  <c:v>207</c:v>
                </c:pt>
                <c:pt idx="1">
                  <c:v>183</c:v>
                </c:pt>
                <c:pt idx="2">
                  <c:v>240</c:v>
                </c:pt>
                <c:pt idx="3">
                  <c:v>174</c:v>
                </c:pt>
                <c:pt idx="4">
                  <c:v>243</c:v>
                </c:pt>
                <c:pt idx="5">
                  <c:v>337</c:v>
                </c:pt>
                <c:pt idx="6">
                  <c:v>256</c:v>
                </c:pt>
                <c:pt idx="7">
                  <c:v>230</c:v>
                </c:pt>
                <c:pt idx="8">
                  <c:v>254</c:v>
                </c:pt>
                <c:pt idx="9">
                  <c:v>355</c:v>
                </c:pt>
                <c:pt idx="10">
                  <c:v>299</c:v>
                </c:pt>
                <c:pt idx="11">
                  <c:v>274</c:v>
                </c:pt>
                <c:pt idx="12">
                  <c:v>274</c:v>
                </c:pt>
                <c:pt idx="13">
                  <c:v>205</c:v>
                </c:pt>
                <c:pt idx="14">
                  <c:v>225</c:v>
                </c:pt>
                <c:pt idx="15">
                  <c:v>219</c:v>
                </c:pt>
                <c:pt idx="16">
                  <c:v>212</c:v>
                </c:pt>
                <c:pt idx="17">
                  <c:v>246</c:v>
                </c:pt>
                <c:pt idx="18">
                  <c:v>260</c:v>
                </c:pt>
                <c:pt idx="19">
                  <c:v>217</c:v>
                </c:pt>
                <c:pt idx="20">
                  <c:v>241</c:v>
                </c:pt>
                <c:pt idx="21">
                  <c:v>225</c:v>
                </c:pt>
                <c:pt idx="22">
                  <c:v>181</c:v>
                </c:pt>
                <c:pt idx="23">
                  <c:v>132</c:v>
                </c:pt>
                <c:pt idx="24">
                  <c:v>213</c:v>
                </c:pt>
                <c:pt idx="25">
                  <c:v>276</c:v>
                </c:pt>
                <c:pt idx="26">
                  <c:v>129</c:v>
                </c:pt>
                <c:pt idx="27">
                  <c:v>141</c:v>
                </c:pt>
                <c:pt idx="28">
                  <c:v>129</c:v>
                </c:pt>
                <c:pt idx="29">
                  <c:v>57</c:v>
                </c:pt>
                <c:pt idx="30">
                  <c:v>87</c:v>
                </c:pt>
                <c:pt idx="31">
                  <c:v>237</c:v>
                </c:pt>
                <c:pt idx="32">
                  <c:v>120.89999999999999</c:v>
                </c:pt>
                <c:pt idx="33">
                  <c:v>110.10000000000001</c:v>
                </c:pt>
                <c:pt idx="34">
                  <c:v>37.799999999999997</c:v>
                </c:pt>
                <c:pt idx="35">
                  <c:v>84</c:v>
                </c:pt>
                <c:pt idx="36">
                  <c:v>90</c:v>
                </c:pt>
                <c:pt idx="37">
                  <c:v>60</c:v>
                </c:pt>
                <c:pt idx="38">
                  <c:v>64.285714285714278</c:v>
                </c:pt>
                <c:pt idx="39">
                  <c:v>68.877551020408148</c:v>
                </c:pt>
              </c:numCache>
            </c:numRef>
          </c:val>
          <c:smooth val="0"/>
          <c:extLst>
            <c:ext xmlns:c16="http://schemas.microsoft.com/office/drawing/2014/chart" uri="{C3380CC4-5D6E-409C-BE32-E72D297353CC}">
              <c16:uniqueId val="{00000000-C47B-4B84-B712-93D527383FD4}"/>
            </c:ext>
          </c:extLst>
        </c:ser>
        <c:dLbls>
          <c:showLegendKey val="0"/>
          <c:showVal val="0"/>
          <c:showCatName val="0"/>
          <c:showSerName val="0"/>
          <c:showPercent val="0"/>
          <c:showBubbleSize val="0"/>
        </c:dLbls>
        <c:marker val="1"/>
        <c:smooth val="0"/>
        <c:axId val="951428832"/>
        <c:axId val="951428352"/>
      </c:lineChart>
      <c:catAx>
        <c:axId val="22256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Th" panose="02000000000000000000"/>
                <a:ea typeface="+mn-ea"/>
                <a:cs typeface="+mn-cs"/>
              </a:defRPr>
            </a:pPr>
            <a:endParaRPr lang="es-MX"/>
          </a:p>
        </c:txPr>
        <c:crossAx val="222572736"/>
        <c:crosses val="autoZero"/>
        <c:auto val="1"/>
        <c:lblAlgn val="ctr"/>
        <c:lblOffset val="100"/>
        <c:noMultiLvlLbl val="0"/>
      </c:catAx>
      <c:valAx>
        <c:axId val="222572736"/>
        <c:scaling>
          <c:orientation val="minMax"/>
          <c:max val="600"/>
        </c:scaling>
        <c:delete val="1"/>
        <c:axPos val="l"/>
        <c:numFmt formatCode="General" sourceLinked="1"/>
        <c:majorTickMark val="none"/>
        <c:minorTickMark val="none"/>
        <c:tickLblPos val="nextTo"/>
        <c:crossAx val="222565536"/>
        <c:crosses val="autoZero"/>
        <c:crossBetween val="between"/>
      </c:valAx>
      <c:valAx>
        <c:axId val="951428352"/>
        <c:scaling>
          <c:orientation val="minMax"/>
        </c:scaling>
        <c:delete val="1"/>
        <c:axPos val="r"/>
        <c:numFmt formatCode="0.00" sourceLinked="1"/>
        <c:majorTickMark val="out"/>
        <c:minorTickMark val="none"/>
        <c:tickLblPos val="nextTo"/>
        <c:crossAx val="951428832"/>
        <c:crosses val="max"/>
        <c:crossBetween val="between"/>
      </c:valAx>
      <c:catAx>
        <c:axId val="951428832"/>
        <c:scaling>
          <c:orientation val="minMax"/>
        </c:scaling>
        <c:delete val="1"/>
        <c:axPos val="b"/>
        <c:numFmt formatCode="General" sourceLinked="1"/>
        <c:majorTickMark val="out"/>
        <c:minorTickMark val="none"/>
        <c:tickLblPos val="nextTo"/>
        <c:crossAx val="9514283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235969543231022E-2"/>
          <c:y val="6.1616453691495938E-2"/>
          <c:w val="0.97237292087442373"/>
          <c:h val="0.87676733461064826"/>
        </c:manualLayout>
      </c:layout>
      <c:lineChart>
        <c:grouping val="standard"/>
        <c:varyColors val="0"/>
        <c:dLbls>
          <c:showLegendKey val="0"/>
          <c:showVal val="0"/>
          <c:showCatName val="0"/>
          <c:showSerName val="0"/>
          <c:showPercent val="0"/>
          <c:showBubbleSize val="0"/>
        </c:dLbls>
        <c:marker val="1"/>
        <c:smooth val="0"/>
        <c:axId val="665064048"/>
        <c:axId val="665076528"/>
      </c:lineChart>
      <c:catAx>
        <c:axId val="665064048"/>
        <c:scaling>
          <c:orientation val="minMax"/>
        </c:scaling>
        <c:delete val="1"/>
        <c:axPos val="b"/>
        <c:majorTickMark val="none"/>
        <c:minorTickMark val="none"/>
        <c:tickLblPos val="nextTo"/>
        <c:crossAx val="665076528"/>
        <c:crosses val="autoZero"/>
        <c:auto val="1"/>
        <c:lblAlgn val="ctr"/>
        <c:lblOffset val="100"/>
        <c:noMultiLvlLbl val="0"/>
      </c:catAx>
      <c:valAx>
        <c:axId val="665076528"/>
        <c:scaling>
          <c:orientation val="minMax"/>
        </c:scaling>
        <c:delete val="1"/>
        <c:axPos val="l"/>
        <c:numFmt formatCode="0%" sourceLinked="1"/>
        <c:majorTickMark val="none"/>
        <c:minorTickMark val="none"/>
        <c:tickLblPos val="nextTo"/>
        <c:crossAx val="6650640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342075345173537E-3"/>
          <c:y val="2.3335240848063491E-2"/>
          <c:w val="0.97380677632008827"/>
          <c:h val="0.94295830014917814"/>
        </c:manualLayout>
      </c:layout>
      <c:lineChart>
        <c:grouping val="standard"/>
        <c:varyColors val="0"/>
        <c:ser>
          <c:idx val="0"/>
          <c:order val="0"/>
          <c:spPr>
            <a:ln w="31750" cap="rnd">
              <a:solidFill>
                <a:schemeClr val="tx2">
                  <a:lumMod val="20000"/>
                  <a:lumOff val="80000"/>
                </a:schemeClr>
              </a:solidFill>
              <a:round/>
            </a:ln>
            <a:effectLst/>
          </c:spPr>
          <c:marker>
            <c:symbol val="circle"/>
            <c:size val="5"/>
            <c:spPr>
              <a:solidFill>
                <a:schemeClr val="tx2">
                  <a:lumMod val="20000"/>
                  <a:lumOff val="80000"/>
                </a:schemeClr>
              </a:solidFill>
              <a:ln w="31750">
                <a:solidFill>
                  <a:schemeClr val="tx2">
                    <a:lumMod val="20000"/>
                    <a:lumOff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'Horizontal(2)'!$R$38:$R$50</c:f>
              <c:numCache>
                <c:formatCode>General</c:formatCode>
                <c:ptCount val="13"/>
                <c:pt idx="0">
                  <c:v>2014</c:v>
                </c:pt>
                <c:pt idx="1">
                  <c:v>2015</c:v>
                </c:pt>
                <c:pt idx="2">
                  <c:v>2016</c:v>
                </c:pt>
                <c:pt idx="3">
                  <c:v>2017</c:v>
                </c:pt>
                <c:pt idx="4">
                  <c:v>2018</c:v>
                </c:pt>
                <c:pt idx="5">
                  <c:v>2019</c:v>
                </c:pt>
                <c:pt idx="6">
                  <c:v>2020</c:v>
                </c:pt>
                <c:pt idx="7">
                  <c:v>2021</c:v>
                </c:pt>
                <c:pt idx="8">
                  <c:v>2022</c:v>
                </c:pt>
                <c:pt idx="9">
                  <c:v>2023</c:v>
                </c:pt>
                <c:pt idx="10">
                  <c:v>2024</c:v>
                </c:pt>
                <c:pt idx="11" formatCode="0">
                  <c:v>2025</c:v>
                </c:pt>
                <c:pt idx="12" formatCode="0">
                  <c:v>2026</c:v>
                </c:pt>
              </c:numCache>
            </c:numRef>
          </c:cat>
          <c:val>
            <c:numRef>
              <c:f>'Horizontal(2)'!$S$38:$S$50</c:f>
              <c:numCache>
                <c:formatCode>_-* #,##0_-;\-* #,##0_-;_-* "-"??_-;_-@_-</c:formatCode>
                <c:ptCount val="13"/>
                <c:pt idx="0">
                  <c:v>1308</c:v>
                </c:pt>
                <c:pt idx="1">
                  <c:v>1605</c:v>
                </c:pt>
                <c:pt idx="2">
                  <c:v>1248</c:v>
                </c:pt>
                <c:pt idx="3">
                  <c:v>804</c:v>
                </c:pt>
                <c:pt idx="4">
                  <c:v>1066</c:v>
                </c:pt>
                <c:pt idx="5">
                  <c:v>1182</c:v>
                </c:pt>
                <c:pt idx="6">
                  <c:v>923</c:v>
                </c:pt>
                <c:pt idx="7">
                  <c:v>935</c:v>
                </c:pt>
                <c:pt idx="8">
                  <c:v>779</c:v>
                </c:pt>
                <c:pt idx="9">
                  <c:v>759</c:v>
                </c:pt>
                <c:pt idx="10">
                  <c:v>510</c:v>
                </c:pt>
                <c:pt idx="11">
                  <c:v>352.8</c:v>
                </c:pt>
                <c:pt idx="12">
                  <c:v>283.16326530612241</c:v>
                </c:pt>
              </c:numCache>
            </c:numRef>
          </c:val>
          <c:smooth val="0"/>
          <c:extLst>
            <c:ext xmlns:c16="http://schemas.microsoft.com/office/drawing/2014/chart" uri="{C3380CC4-5D6E-409C-BE32-E72D297353CC}">
              <c16:uniqueId val="{00000018-987E-4278-963F-CC56F9D1F4DC}"/>
            </c:ext>
          </c:extLst>
        </c:ser>
        <c:dLbls>
          <c:showLegendKey val="0"/>
          <c:showVal val="0"/>
          <c:showCatName val="0"/>
          <c:showSerName val="0"/>
          <c:showPercent val="0"/>
          <c:showBubbleSize val="0"/>
        </c:dLbls>
        <c:marker val="1"/>
        <c:smooth val="0"/>
        <c:axId val="665018448"/>
        <c:axId val="665013168"/>
      </c:lineChart>
      <c:catAx>
        <c:axId val="665018448"/>
        <c:scaling>
          <c:orientation val="minMax"/>
        </c:scaling>
        <c:delete val="1"/>
        <c:axPos val="b"/>
        <c:numFmt formatCode="General" sourceLinked="1"/>
        <c:majorTickMark val="none"/>
        <c:minorTickMark val="none"/>
        <c:tickLblPos val="nextTo"/>
        <c:crossAx val="665013168"/>
        <c:crosses val="autoZero"/>
        <c:auto val="1"/>
        <c:lblAlgn val="ctr"/>
        <c:lblOffset val="100"/>
        <c:noMultiLvlLbl val="0"/>
      </c:catAx>
      <c:valAx>
        <c:axId val="665013168"/>
        <c:scaling>
          <c:orientation val="minMax"/>
        </c:scaling>
        <c:delete val="1"/>
        <c:axPos val="l"/>
        <c:numFmt formatCode="_-* #,##0_-;\-* #,##0_-;_-* &quot;-&quot;??_-;_-@_-" sourceLinked="1"/>
        <c:majorTickMark val="none"/>
        <c:minorTickMark val="none"/>
        <c:tickLblPos val="nextTo"/>
        <c:crossAx val="665018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9050" cap="rnd">
              <a:solidFill>
                <a:schemeClr val="bg1">
                  <a:lumMod val="75000"/>
                </a:schemeClr>
              </a:solidFill>
              <a:round/>
            </a:ln>
            <a:effectLst/>
          </c:spPr>
          <c:marker>
            <c:symbol val="circle"/>
            <c:size val="5"/>
            <c:spPr>
              <a:solidFill>
                <a:schemeClr val="bg1">
                  <a:lumMod val="75000"/>
                </a:schemeClr>
              </a:solidFill>
              <a:ln w="25400">
                <a:solidFill>
                  <a:schemeClr val="bg1">
                    <a:lumMod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1" u="none" strike="noStrike" kern="1200" baseline="0">
                    <a:solidFill>
                      <a:schemeClr val="bg1">
                        <a:lumMod val="75000"/>
                      </a:schemeClr>
                    </a:solidFill>
                    <a:latin typeface="Playfair Display" panose="00000500000000000000" pitchFamily="50"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'Horizontal(2)'!$M$13:$M$52</c:f>
              <c:numCache>
                <c:formatCode>0%</c:formatCode>
                <c:ptCount val="40"/>
                <c:pt idx="0">
                  <c:v>-0.39473684210526316</c:v>
                </c:pt>
                <c:pt idx="1">
                  <c:v>-0.11594202898550725</c:v>
                </c:pt>
                <c:pt idx="2">
                  <c:v>0.31147540983606559</c:v>
                </c:pt>
                <c:pt idx="3">
                  <c:v>-0.27500000000000002</c:v>
                </c:pt>
                <c:pt idx="4">
                  <c:v>0.39655172413793105</c:v>
                </c:pt>
                <c:pt idx="5">
                  <c:v>0.38683127572016462</c:v>
                </c:pt>
                <c:pt idx="6">
                  <c:v>-0.24035608308605341</c:v>
                </c:pt>
                <c:pt idx="7">
                  <c:v>-0.1015625</c:v>
                </c:pt>
                <c:pt idx="8">
                  <c:v>0.10434782608695652</c:v>
                </c:pt>
                <c:pt idx="9">
                  <c:v>0.39763779527559057</c:v>
                </c:pt>
                <c:pt idx="10">
                  <c:v>-0.15774647887323945</c:v>
                </c:pt>
                <c:pt idx="11">
                  <c:v>-8.3612040133779264E-2</c:v>
                </c:pt>
                <c:pt idx="12">
                  <c:v>0</c:v>
                </c:pt>
                <c:pt idx="13">
                  <c:v>-0.2518248175182482</c:v>
                </c:pt>
                <c:pt idx="14">
                  <c:v>9.7560975609756101E-2</c:v>
                </c:pt>
                <c:pt idx="15">
                  <c:v>-2.6666666666666668E-2</c:v>
                </c:pt>
                <c:pt idx="16">
                  <c:v>-3.1963470319634701E-2</c:v>
                </c:pt>
                <c:pt idx="17">
                  <c:v>0.16037735849056603</c:v>
                </c:pt>
                <c:pt idx="18">
                  <c:v>5.6910569105691054E-2</c:v>
                </c:pt>
                <c:pt idx="19">
                  <c:v>-0.16538461538461538</c:v>
                </c:pt>
                <c:pt idx="20">
                  <c:v>0.11059907834101383</c:v>
                </c:pt>
                <c:pt idx="21">
                  <c:v>-6.6390041493775934E-2</c:v>
                </c:pt>
                <c:pt idx="22">
                  <c:v>-0.19555555555555557</c:v>
                </c:pt>
                <c:pt idx="23">
                  <c:v>-0.27071823204419887</c:v>
                </c:pt>
                <c:pt idx="24">
                  <c:v>0.61363636363636365</c:v>
                </c:pt>
                <c:pt idx="25">
                  <c:v>0.29577464788732394</c:v>
                </c:pt>
                <c:pt idx="26">
                  <c:v>-0.53260869565217395</c:v>
                </c:pt>
                <c:pt idx="27">
                  <c:v>9.3023255813953487E-2</c:v>
                </c:pt>
                <c:pt idx="28">
                  <c:v>-8.5106382978723402E-2</c:v>
                </c:pt>
                <c:pt idx="29">
                  <c:v>-0.55813953488372092</c:v>
                </c:pt>
                <c:pt idx="30">
                  <c:v>0.52631578947368418</c:v>
                </c:pt>
                <c:pt idx="31">
                  <c:v>1.7241379310344827</c:v>
                </c:pt>
                <c:pt idx="32">
                  <c:v>-0.48987341772151904</c:v>
                </c:pt>
                <c:pt idx="33">
                  <c:v>-8.9330024813895653E-2</c:v>
                </c:pt>
                <c:pt idx="34">
                  <c:v>-0.65667574931880113</c:v>
                </c:pt>
                <c:pt idx="35">
                  <c:v>1.2222222222222223</c:v>
                </c:pt>
                <c:pt idx="36">
                  <c:v>7.1428571428571425E-2</c:v>
                </c:pt>
                <c:pt idx="37">
                  <c:v>-0.33333333333333331</c:v>
                </c:pt>
                <c:pt idx="38">
                  <c:v>7.14285714285713E-2</c:v>
                </c:pt>
                <c:pt idx="39">
                  <c:v>7.1428571428571327E-2</c:v>
                </c:pt>
              </c:numCache>
            </c:numRef>
          </c:val>
          <c:smooth val="0"/>
          <c:extLst>
            <c:ext xmlns:c16="http://schemas.microsoft.com/office/drawing/2014/chart" uri="{C3380CC4-5D6E-409C-BE32-E72D297353CC}">
              <c16:uniqueId val="{00000000-64D8-460A-9FBB-0FFA7D5F04A1}"/>
            </c:ext>
          </c:extLst>
        </c:ser>
        <c:dLbls>
          <c:showLegendKey val="0"/>
          <c:showVal val="0"/>
          <c:showCatName val="0"/>
          <c:showSerName val="0"/>
          <c:showPercent val="0"/>
          <c:showBubbleSize val="0"/>
        </c:dLbls>
        <c:marker val="1"/>
        <c:smooth val="0"/>
        <c:axId val="345711408"/>
        <c:axId val="345711888"/>
      </c:lineChart>
      <c:catAx>
        <c:axId val="345711408"/>
        <c:scaling>
          <c:orientation val="minMax"/>
        </c:scaling>
        <c:delete val="1"/>
        <c:axPos val="b"/>
        <c:majorTickMark val="none"/>
        <c:minorTickMark val="none"/>
        <c:tickLblPos val="nextTo"/>
        <c:crossAx val="345711888"/>
        <c:crosses val="autoZero"/>
        <c:auto val="1"/>
        <c:lblAlgn val="ctr"/>
        <c:lblOffset val="100"/>
        <c:noMultiLvlLbl val="0"/>
      </c:catAx>
      <c:valAx>
        <c:axId val="345711888"/>
        <c:scaling>
          <c:orientation val="minMax"/>
        </c:scaling>
        <c:delete val="1"/>
        <c:axPos val="l"/>
        <c:numFmt formatCode="0%" sourceLinked="1"/>
        <c:majorTickMark val="none"/>
        <c:minorTickMark val="none"/>
        <c:tickLblPos val="nextTo"/>
        <c:crossAx val="345711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Hoja4!$O$39</c:f>
              <c:strCache>
                <c:ptCount val="1"/>
                <c:pt idx="0">
                  <c:v>2021</c:v>
                </c:pt>
              </c:strCache>
            </c:strRef>
          </c:tx>
          <c:spPr>
            <a:ln w="76200" cap="rnd">
              <a:solidFill>
                <a:schemeClr val="bg1">
                  <a:lumMod val="85000"/>
                </a:schemeClr>
              </a:solidFill>
              <a:round/>
            </a:ln>
            <a:effectLst/>
          </c:spPr>
          <c:marker>
            <c:symbol val="circle"/>
            <c:size val="5"/>
            <c:spPr>
              <a:solidFill>
                <a:schemeClr val="bg1">
                  <a:lumMod val="75000"/>
                </a:schemeClr>
              </a:solidFill>
              <a:ln w="76200">
                <a:solidFill>
                  <a:schemeClr val="bg1">
                    <a:lumMod val="75000"/>
                  </a:schemeClr>
                </a:solidFill>
              </a:ln>
              <a:effectLst/>
            </c:spPr>
          </c:marker>
          <c:dLbls>
            <c:dLbl>
              <c:idx val="0"/>
              <c:layout>
                <c:manualLayout>
                  <c:x val="-2.3285607187972717E-2"/>
                  <c:y val="1.61840240842326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1D0-4278-BC36-244BFAB8C4D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Hoja4!$N$40:$N$43</c:f>
              <c:strCache>
                <c:ptCount val="4"/>
                <c:pt idx="0">
                  <c:v>I</c:v>
                </c:pt>
                <c:pt idx="1">
                  <c:v>II</c:v>
                </c:pt>
                <c:pt idx="2">
                  <c:v>III</c:v>
                </c:pt>
                <c:pt idx="3">
                  <c:v>IV</c:v>
                </c:pt>
              </c:strCache>
            </c:strRef>
          </c:cat>
          <c:val>
            <c:numRef>
              <c:f>Hoja4!$O$40:$O$43</c:f>
              <c:numCache>
                <c:formatCode>0.00</c:formatCode>
                <c:ptCount val="4"/>
                <c:pt idx="0">
                  <c:v>212</c:v>
                </c:pt>
                <c:pt idx="1">
                  <c:v>246</c:v>
                </c:pt>
                <c:pt idx="2">
                  <c:v>260</c:v>
                </c:pt>
                <c:pt idx="3">
                  <c:v>217</c:v>
                </c:pt>
              </c:numCache>
            </c:numRef>
          </c:val>
          <c:smooth val="0"/>
          <c:extLst>
            <c:ext xmlns:c16="http://schemas.microsoft.com/office/drawing/2014/chart" uri="{C3380CC4-5D6E-409C-BE32-E72D297353CC}">
              <c16:uniqueId val="{00000000-A1D0-4278-BC36-244BFAB8C4DA}"/>
            </c:ext>
          </c:extLst>
        </c:ser>
        <c:ser>
          <c:idx val="1"/>
          <c:order val="1"/>
          <c:tx>
            <c:strRef>
              <c:f>Hoja4!$P$39</c:f>
              <c:strCache>
                <c:ptCount val="1"/>
                <c:pt idx="0">
                  <c:v>2022</c:v>
                </c:pt>
              </c:strCache>
            </c:strRef>
          </c:tx>
          <c:spPr>
            <a:ln w="76200" cap="rnd">
              <a:solidFill>
                <a:schemeClr val="bg1">
                  <a:lumMod val="75000"/>
                </a:schemeClr>
              </a:solidFill>
              <a:round/>
            </a:ln>
            <a:effectLst/>
          </c:spPr>
          <c:marker>
            <c:symbol val="circle"/>
            <c:size val="5"/>
            <c:spPr>
              <a:solidFill>
                <a:schemeClr val="bg1">
                  <a:lumMod val="65000"/>
                </a:schemeClr>
              </a:solidFill>
              <a:ln w="76200">
                <a:solidFill>
                  <a:schemeClr val="bg1">
                    <a:lumMod val="65000"/>
                  </a:schemeClr>
                </a:solidFill>
              </a:ln>
              <a:effectLst/>
            </c:spPr>
          </c:marker>
          <c:dLbls>
            <c:dLbl>
              <c:idx val="3"/>
              <c:layout>
                <c:manualLayout>
                  <c:x val="-2.4351310034104168E-2"/>
                  <c:y val="-2.11637238024582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1D0-4278-BC36-244BFAB8C4D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lumMod val="8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Hoja4!$N$40:$N$43</c:f>
              <c:strCache>
                <c:ptCount val="4"/>
                <c:pt idx="0">
                  <c:v>I</c:v>
                </c:pt>
                <c:pt idx="1">
                  <c:v>II</c:v>
                </c:pt>
                <c:pt idx="2">
                  <c:v>III</c:v>
                </c:pt>
                <c:pt idx="3">
                  <c:v>IV</c:v>
                </c:pt>
              </c:strCache>
            </c:strRef>
          </c:cat>
          <c:val>
            <c:numRef>
              <c:f>Hoja4!$P$40:$P$43</c:f>
              <c:numCache>
                <c:formatCode>0.00</c:formatCode>
                <c:ptCount val="4"/>
                <c:pt idx="0">
                  <c:v>241</c:v>
                </c:pt>
                <c:pt idx="1">
                  <c:v>225</c:v>
                </c:pt>
                <c:pt idx="2">
                  <c:v>181</c:v>
                </c:pt>
                <c:pt idx="3">
                  <c:v>132</c:v>
                </c:pt>
              </c:numCache>
            </c:numRef>
          </c:val>
          <c:smooth val="0"/>
          <c:extLst>
            <c:ext xmlns:c16="http://schemas.microsoft.com/office/drawing/2014/chart" uri="{C3380CC4-5D6E-409C-BE32-E72D297353CC}">
              <c16:uniqueId val="{00000001-A1D0-4278-BC36-244BFAB8C4DA}"/>
            </c:ext>
          </c:extLst>
        </c:ser>
        <c:ser>
          <c:idx val="2"/>
          <c:order val="2"/>
          <c:tx>
            <c:strRef>
              <c:f>Hoja4!$Q$39</c:f>
              <c:strCache>
                <c:ptCount val="1"/>
                <c:pt idx="0">
                  <c:v>2023</c:v>
                </c:pt>
              </c:strCache>
            </c:strRef>
          </c:tx>
          <c:spPr>
            <a:ln w="76200" cap="rnd">
              <a:solidFill>
                <a:schemeClr val="bg1">
                  <a:lumMod val="65000"/>
                </a:schemeClr>
              </a:solidFill>
              <a:round/>
            </a:ln>
            <a:effectLst/>
          </c:spPr>
          <c:marker>
            <c:symbol val="circle"/>
            <c:size val="5"/>
            <c:spPr>
              <a:solidFill>
                <a:schemeClr val="accent2"/>
              </a:solidFill>
              <a:ln w="76200">
                <a:solidFill>
                  <a:schemeClr val="bg1">
                    <a:lumMod val="50000"/>
                  </a:schemeClr>
                </a:solidFill>
              </a:ln>
              <a:effectLst/>
            </c:spPr>
          </c:marker>
          <c:dLbls>
            <c:dLbl>
              <c:idx val="3"/>
              <c:layout>
                <c:manualLayout>
                  <c:x val="-2.4351310034104168E-2"/>
                  <c:y val="1.6184024084232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1D0-4278-BC36-244BFAB8C4D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lumMod val="7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Hoja4!$N$40:$N$43</c:f>
              <c:strCache>
                <c:ptCount val="4"/>
                <c:pt idx="0">
                  <c:v>I</c:v>
                </c:pt>
                <c:pt idx="1">
                  <c:v>II</c:v>
                </c:pt>
                <c:pt idx="2">
                  <c:v>III</c:v>
                </c:pt>
                <c:pt idx="3">
                  <c:v>IV</c:v>
                </c:pt>
              </c:strCache>
            </c:strRef>
          </c:cat>
          <c:val>
            <c:numRef>
              <c:f>Hoja4!$Q$40:$Q$43</c:f>
              <c:numCache>
                <c:formatCode>0.00</c:formatCode>
                <c:ptCount val="4"/>
                <c:pt idx="0">
                  <c:v>132</c:v>
                </c:pt>
                <c:pt idx="1">
                  <c:v>213</c:v>
                </c:pt>
                <c:pt idx="2">
                  <c:v>276</c:v>
                </c:pt>
                <c:pt idx="3">
                  <c:v>129</c:v>
                </c:pt>
              </c:numCache>
            </c:numRef>
          </c:val>
          <c:smooth val="0"/>
          <c:extLst>
            <c:ext xmlns:c16="http://schemas.microsoft.com/office/drawing/2014/chart" uri="{C3380CC4-5D6E-409C-BE32-E72D297353CC}">
              <c16:uniqueId val="{00000002-A1D0-4278-BC36-244BFAB8C4DA}"/>
            </c:ext>
          </c:extLst>
        </c:ser>
        <c:ser>
          <c:idx val="3"/>
          <c:order val="3"/>
          <c:tx>
            <c:strRef>
              <c:f>Hoja4!$R$39</c:f>
              <c:strCache>
                <c:ptCount val="1"/>
                <c:pt idx="0">
                  <c:v>2024</c:v>
                </c:pt>
              </c:strCache>
            </c:strRef>
          </c:tx>
          <c:spPr>
            <a:ln w="76200" cap="rnd">
              <a:solidFill>
                <a:schemeClr val="bg1">
                  <a:lumMod val="50000"/>
                </a:schemeClr>
              </a:solidFill>
              <a:round/>
            </a:ln>
            <a:effectLst/>
          </c:spPr>
          <c:marker>
            <c:symbol val="circle"/>
            <c:size val="5"/>
            <c:spPr>
              <a:solidFill>
                <a:schemeClr val="bg1">
                  <a:lumMod val="50000"/>
                </a:schemeClr>
              </a:solidFill>
              <a:ln w="76200">
                <a:solidFill>
                  <a:schemeClr val="bg1">
                    <a:lumMod val="50000"/>
                  </a:schemeClr>
                </a:solidFill>
              </a:ln>
              <a:effectLst/>
            </c:spPr>
          </c:marker>
          <c:dLbls>
            <c:dLbl>
              <c:idx val="0"/>
              <c:layout>
                <c:manualLayout>
                  <c:x val="-2.2219904341841221E-2"/>
                  <c:y val="-2.32385986850521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1D0-4278-BC36-244BFAB8C4D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85000"/>
                        <a:lumOff val="1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Hoja4!$N$40:$N$43</c:f>
              <c:strCache>
                <c:ptCount val="4"/>
                <c:pt idx="0">
                  <c:v>I</c:v>
                </c:pt>
                <c:pt idx="1">
                  <c:v>II</c:v>
                </c:pt>
                <c:pt idx="2">
                  <c:v>III</c:v>
                </c:pt>
                <c:pt idx="3">
                  <c:v>IV</c:v>
                </c:pt>
              </c:strCache>
            </c:strRef>
          </c:cat>
          <c:val>
            <c:numRef>
              <c:f>Hoja4!$R$40:$R$43</c:f>
              <c:numCache>
                <c:formatCode>0.00</c:formatCode>
                <c:ptCount val="4"/>
                <c:pt idx="0">
                  <c:v>213</c:v>
                </c:pt>
                <c:pt idx="1">
                  <c:v>276</c:v>
                </c:pt>
                <c:pt idx="2">
                  <c:v>129</c:v>
                </c:pt>
                <c:pt idx="3">
                  <c:v>141</c:v>
                </c:pt>
              </c:numCache>
            </c:numRef>
          </c:val>
          <c:smooth val="0"/>
          <c:extLst>
            <c:ext xmlns:c16="http://schemas.microsoft.com/office/drawing/2014/chart" uri="{C3380CC4-5D6E-409C-BE32-E72D297353CC}">
              <c16:uniqueId val="{00000003-A1D0-4278-BC36-244BFAB8C4DA}"/>
            </c:ext>
          </c:extLst>
        </c:ser>
        <c:ser>
          <c:idx val="4"/>
          <c:order val="4"/>
          <c:tx>
            <c:strRef>
              <c:f>Hoja4!$S$39</c:f>
              <c:strCache>
                <c:ptCount val="1"/>
                <c:pt idx="0">
                  <c:v>2025</c:v>
                </c:pt>
              </c:strCache>
            </c:strRef>
          </c:tx>
          <c:spPr>
            <a:ln w="76200" cap="rnd">
              <a:solidFill>
                <a:schemeClr val="tx2">
                  <a:lumMod val="20000"/>
                  <a:lumOff val="80000"/>
                </a:schemeClr>
              </a:solidFill>
              <a:round/>
            </a:ln>
            <a:effectLst/>
          </c:spPr>
          <c:marker>
            <c:symbol val="circle"/>
            <c:size val="5"/>
            <c:spPr>
              <a:solidFill>
                <a:schemeClr val="tx2">
                  <a:lumMod val="40000"/>
                  <a:lumOff val="60000"/>
                </a:schemeClr>
              </a:solidFill>
              <a:ln w="76200">
                <a:solidFill>
                  <a:schemeClr val="tx2">
                    <a:lumMod val="40000"/>
                    <a:lumOff val="60000"/>
                  </a:schemeClr>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Hoja4!$N$40:$N$43</c:f>
              <c:strCache>
                <c:ptCount val="4"/>
                <c:pt idx="0">
                  <c:v>I</c:v>
                </c:pt>
                <c:pt idx="1">
                  <c:v>II</c:v>
                </c:pt>
                <c:pt idx="2">
                  <c:v>III</c:v>
                </c:pt>
                <c:pt idx="3">
                  <c:v>IV</c:v>
                </c:pt>
              </c:strCache>
            </c:strRef>
          </c:cat>
          <c:val>
            <c:numRef>
              <c:f>Hoja4!$S$40:$S$43</c:f>
              <c:numCache>
                <c:formatCode>0.00</c:formatCode>
                <c:ptCount val="4"/>
                <c:pt idx="0">
                  <c:v>120.89999999999999</c:v>
                </c:pt>
                <c:pt idx="1">
                  <c:v>110.10000000000001</c:v>
                </c:pt>
                <c:pt idx="2">
                  <c:v>37.799999999999997</c:v>
                </c:pt>
                <c:pt idx="3">
                  <c:v>84</c:v>
                </c:pt>
              </c:numCache>
            </c:numRef>
          </c:val>
          <c:smooth val="0"/>
          <c:extLst>
            <c:ext xmlns:c16="http://schemas.microsoft.com/office/drawing/2014/chart" uri="{C3380CC4-5D6E-409C-BE32-E72D297353CC}">
              <c16:uniqueId val="{00000004-A1D0-4278-BC36-244BFAB8C4DA}"/>
            </c:ext>
          </c:extLst>
        </c:ser>
        <c:ser>
          <c:idx val="5"/>
          <c:order val="5"/>
          <c:tx>
            <c:strRef>
              <c:f>Hoja4!$T$39</c:f>
              <c:strCache>
                <c:ptCount val="1"/>
                <c:pt idx="0">
                  <c:v>2026</c:v>
                </c:pt>
              </c:strCache>
            </c:strRef>
          </c:tx>
          <c:spPr>
            <a:ln w="76200" cap="rnd">
              <a:solidFill>
                <a:srgbClr val="FFDA82"/>
              </a:solidFill>
              <a:round/>
            </a:ln>
            <a:effectLst/>
          </c:spPr>
          <c:marker>
            <c:symbol val="circle"/>
            <c:size val="5"/>
            <c:spPr>
              <a:solidFill>
                <a:srgbClr val="FFDA82"/>
              </a:solidFill>
              <a:ln w="76200">
                <a:solidFill>
                  <a:srgbClr val="FFDA82"/>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Hoja4!$N$40:$N$43</c:f>
              <c:strCache>
                <c:ptCount val="4"/>
                <c:pt idx="0">
                  <c:v>I</c:v>
                </c:pt>
                <c:pt idx="1">
                  <c:v>II</c:v>
                </c:pt>
                <c:pt idx="2">
                  <c:v>III</c:v>
                </c:pt>
                <c:pt idx="3">
                  <c:v>IV</c:v>
                </c:pt>
              </c:strCache>
            </c:strRef>
          </c:cat>
          <c:val>
            <c:numRef>
              <c:f>Hoja4!$T$40:$T$43</c:f>
              <c:numCache>
                <c:formatCode>0.00</c:formatCode>
                <c:ptCount val="4"/>
                <c:pt idx="0">
                  <c:v>90</c:v>
                </c:pt>
                <c:pt idx="1">
                  <c:v>60</c:v>
                </c:pt>
                <c:pt idx="2">
                  <c:v>64.285714285714278</c:v>
                </c:pt>
                <c:pt idx="3">
                  <c:v>68.877551020408148</c:v>
                </c:pt>
              </c:numCache>
            </c:numRef>
          </c:val>
          <c:smooth val="0"/>
          <c:extLst>
            <c:ext xmlns:c16="http://schemas.microsoft.com/office/drawing/2014/chart" uri="{C3380CC4-5D6E-409C-BE32-E72D297353CC}">
              <c16:uniqueId val="{00000005-A1D0-4278-BC36-244BFAB8C4DA}"/>
            </c:ext>
          </c:extLst>
        </c:ser>
        <c:dLbls>
          <c:showLegendKey val="0"/>
          <c:showVal val="0"/>
          <c:showCatName val="0"/>
          <c:showSerName val="0"/>
          <c:showPercent val="0"/>
          <c:showBubbleSize val="0"/>
        </c:dLbls>
        <c:marker val="1"/>
        <c:smooth val="0"/>
        <c:axId val="1191659040"/>
        <c:axId val="1191655680"/>
      </c:lineChart>
      <c:catAx>
        <c:axId val="119165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Th" panose="02000000000000000000"/>
                <a:ea typeface="+mn-ea"/>
                <a:cs typeface="+mn-cs"/>
              </a:defRPr>
            </a:pPr>
            <a:endParaRPr lang="es-MX"/>
          </a:p>
        </c:txPr>
        <c:crossAx val="1191655680"/>
        <c:crosses val="autoZero"/>
        <c:auto val="1"/>
        <c:lblAlgn val="ctr"/>
        <c:lblOffset val="100"/>
        <c:noMultiLvlLbl val="0"/>
      </c:catAx>
      <c:valAx>
        <c:axId val="1191655680"/>
        <c:scaling>
          <c:orientation val="minMax"/>
          <c:max val="3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65000"/>
                  </a:schemeClr>
                </a:solidFill>
                <a:latin typeface="Roboto Th" panose="02000000000000000000"/>
                <a:ea typeface="+mn-ea"/>
                <a:cs typeface="+mn-cs"/>
              </a:defRPr>
            </a:pPr>
            <a:endParaRPr lang="es-MX"/>
          </a:p>
        </c:txPr>
        <c:crossAx val="1191659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3"/>
          <c:order val="0"/>
          <c:tx>
            <c:strRef>
              <c:f>Hoja4!$R$39</c:f>
              <c:strCache>
                <c:ptCount val="1"/>
                <c:pt idx="0">
                  <c:v>2024</c:v>
                </c:pt>
              </c:strCache>
            </c:strRef>
          </c:tx>
          <c:spPr>
            <a:ln w="76200" cap="rnd">
              <a:solidFill>
                <a:schemeClr val="bg1">
                  <a:lumMod val="75000"/>
                </a:schemeClr>
              </a:solidFill>
              <a:round/>
            </a:ln>
            <a:effectLst/>
          </c:spPr>
          <c:marker>
            <c:symbol val="circle"/>
            <c:size val="5"/>
            <c:spPr>
              <a:solidFill>
                <a:schemeClr val="bg1">
                  <a:lumMod val="75000"/>
                </a:schemeClr>
              </a:solidFill>
              <a:ln w="76200">
                <a:solidFill>
                  <a:schemeClr val="bg1">
                    <a:lumMod val="75000"/>
                  </a:schemeClr>
                </a:solidFill>
              </a:ln>
              <a:effectLst/>
            </c:spPr>
          </c:marker>
          <c:dLbls>
            <c:dLbl>
              <c:idx val="0"/>
              <c:layout>
                <c:manualLayout>
                  <c:x val="-2.2219904341841221E-2"/>
                  <c:y val="-2.32385986850521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38E-4EB0-A7BE-C0E86FF82C4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Hoja4!$N$40:$N$43</c:f>
              <c:strCache>
                <c:ptCount val="4"/>
                <c:pt idx="0">
                  <c:v>I</c:v>
                </c:pt>
                <c:pt idx="1">
                  <c:v>II</c:v>
                </c:pt>
                <c:pt idx="2">
                  <c:v>III</c:v>
                </c:pt>
                <c:pt idx="3">
                  <c:v>IV</c:v>
                </c:pt>
              </c:strCache>
            </c:strRef>
          </c:cat>
          <c:val>
            <c:numRef>
              <c:f>Hoja4!$R$40:$R$43</c:f>
              <c:numCache>
                <c:formatCode>0.00</c:formatCode>
                <c:ptCount val="4"/>
                <c:pt idx="0">
                  <c:v>213</c:v>
                </c:pt>
                <c:pt idx="1">
                  <c:v>276</c:v>
                </c:pt>
                <c:pt idx="2">
                  <c:v>129</c:v>
                </c:pt>
                <c:pt idx="3">
                  <c:v>141</c:v>
                </c:pt>
              </c:numCache>
            </c:numRef>
          </c:val>
          <c:smooth val="0"/>
          <c:extLst>
            <c:ext xmlns:c16="http://schemas.microsoft.com/office/drawing/2014/chart" uri="{C3380CC4-5D6E-409C-BE32-E72D297353CC}">
              <c16:uniqueId val="{00000007-A38E-4EB0-A7BE-C0E86FF82C4D}"/>
            </c:ext>
          </c:extLst>
        </c:ser>
        <c:ser>
          <c:idx val="4"/>
          <c:order val="1"/>
          <c:tx>
            <c:strRef>
              <c:f>Hoja4!$S$39</c:f>
              <c:strCache>
                <c:ptCount val="1"/>
                <c:pt idx="0">
                  <c:v>2025</c:v>
                </c:pt>
              </c:strCache>
            </c:strRef>
          </c:tx>
          <c:spPr>
            <a:ln w="76200" cap="rnd">
              <a:solidFill>
                <a:schemeClr val="tx2">
                  <a:lumMod val="20000"/>
                  <a:lumOff val="80000"/>
                </a:schemeClr>
              </a:solidFill>
              <a:round/>
            </a:ln>
            <a:effectLst/>
          </c:spPr>
          <c:marker>
            <c:symbol val="circle"/>
            <c:size val="5"/>
            <c:spPr>
              <a:solidFill>
                <a:schemeClr val="tx2">
                  <a:lumMod val="60000"/>
                  <a:lumOff val="40000"/>
                </a:schemeClr>
              </a:solidFill>
              <a:ln w="76200">
                <a:solidFill>
                  <a:schemeClr val="tx2">
                    <a:lumMod val="60000"/>
                    <a:lumOff val="40000"/>
                  </a:schemeClr>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Hoja4!$N$40:$N$43</c:f>
              <c:strCache>
                <c:ptCount val="4"/>
                <c:pt idx="0">
                  <c:v>I</c:v>
                </c:pt>
                <c:pt idx="1">
                  <c:v>II</c:v>
                </c:pt>
                <c:pt idx="2">
                  <c:v>III</c:v>
                </c:pt>
                <c:pt idx="3">
                  <c:v>IV</c:v>
                </c:pt>
              </c:strCache>
            </c:strRef>
          </c:cat>
          <c:val>
            <c:numRef>
              <c:f>Hoja4!$S$40:$S$43</c:f>
              <c:numCache>
                <c:formatCode>0.00</c:formatCode>
                <c:ptCount val="4"/>
                <c:pt idx="0">
                  <c:v>120.89999999999999</c:v>
                </c:pt>
                <c:pt idx="1">
                  <c:v>110.10000000000001</c:v>
                </c:pt>
                <c:pt idx="2">
                  <c:v>37.799999999999997</c:v>
                </c:pt>
                <c:pt idx="3">
                  <c:v>84</c:v>
                </c:pt>
              </c:numCache>
            </c:numRef>
          </c:val>
          <c:smooth val="0"/>
          <c:extLst>
            <c:ext xmlns:c16="http://schemas.microsoft.com/office/drawing/2014/chart" uri="{C3380CC4-5D6E-409C-BE32-E72D297353CC}">
              <c16:uniqueId val="{00000008-A38E-4EB0-A7BE-C0E86FF82C4D}"/>
            </c:ext>
          </c:extLst>
        </c:ser>
        <c:ser>
          <c:idx val="5"/>
          <c:order val="2"/>
          <c:tx>
            <c:strRef>
              <c:f>Hoja4!$T$39</c:f>
              <c:strCache>
                <c:ptCount val="1"/>
                <c:pt idx="0">
                  <c:v>2026</c:v>
                </c:pt>
              </c:strCache>
            </c:strRef>
          </c:tx>
          <c:spPr>
            <a:ln w="76200" cap="rnd">
              <a:solidFill>
                <a:srgbClr val="FFDA82"/>
              </a:solidFill>
              <a:round/>
            </a:ln>
            <a:effectLst/>
          </c:spPr>
          <c:marker>
            <c:symbol val="circle"/>
            <c:size val="5"/>
            <c:spPr>
              <a:solidFill>
                <a:srgbClr val="FFDA82"/>
              </a:solidFill>
              <a:ln w="76200">
                <a:solidFill>
                  <a:srgbClr val="FFDA82"/>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Hoja4!$N$40:$N$43</c:f>
              <c:strCache>
                <c:ptCount val="4"/>
                <c:pt idx="0">
                  <c:v>I</c:v>
                </c:pt>
                <c:pt idx="1">
                  <c:v>II</c:v>
                </c:pt>
                <c:pt idx="2">
                  <c:v>III</c:v>
                </c:pt>
                <c:pt idx="3">
                  <c:v>IV</c:v>
                </c:pt>
              </c:strCache>
            </c:strRef>
          </c:cat>
          <c:val>
            <c:numRef>
              <c:f>Hoja4!$T$40:$T$43</c:f>
              <c:numCache>
                <c:formatCode>0.00</c:formatCode>
                <c:ptCount val="4"/>
                <c:pt idx="0">
                  <c:v>90</c:v>
                </c:pt>
                <c:pt idx="1">
                  <c:v>60</c:v>
                </c:pt>
                <c:pt idx="2">
                  <c:v>64.285714285714278</c:v>
                </c:pt>
                <c:pt idx="3">
                  <c:v>68.877551020408148</c:v>
                </c:pt>
              </c:numCache>
            </c:numRef>
          </c:val>
          <c:smooth val="0"/>
          <c:extLst>
            <c:ext xmlns:c16="http://schemas.microsoft.com/office/drawing/2014/chart" uri="{C3380CC4-5D6E-409C-BE32-E72D297353CC}">
              <c16:uniqueId val="{00000009-A38E-4EB0-A7BE-C0E86FF82C4D}"/>
            </c:ext>
          </c:extLst>
        </c:ser>
        <c:dLbls>
          <c:showLegendKey val="0"/>
          <c:showVal val="0"/>
          <c:showCatName val="0"/>
          <c:showSerName val="0"/>
          <c:showPercent val="0"/>
          <c:showBubbleSize val="0"/>
        </c:dLbls>
        <c:marker val="1"/>
        <c:smooth val="0"/>
        <c:axId val="1191659040"/>
        <c:axId val="1191655680"/>
      </c:lineChart>
      <c:catAx>
        <c:axId val="119165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Th" panose="02000000000000000000"/>
                <a:ea typeface="+mn-ea"/>
                <a:cs typeface="+mn-cs"/>
              </a:defRPr>
            </a:pPr>
            <a:endParaRPr lang="es-MX"/>
          </a:p>
        </c:txPr>
        <c:crossAx val="1191655680"/>
        <c:crosses val="autoZero"/>
        <c:auto val="1"/>
        <c:lblAlgn val="ctr"/>
        <c:lblOffset val="100"/>
        <c:noMultiLvlLbl val="0"/>
      </c:catAx>
      <c:valAx>
        <c:axId val="1191655680"/>
        <c:scaling>
          <c:orientation val="minMax"/>
          <c:max val="300"/>
          <c:min val="3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65000"/>
                  </a:schemeClr>
                </a:solidFill>
                <a:latin typeface="Roboto Th" panose="02000000000000000000"/>
                <a:ea typeface="+mn-ea"/>
                <a:cs typeface="+mn-cs"/>
              </a:defRPr>
            </a:pPr>
            <a:endParaRPr lang="es-MX"/>
          </a:p>
        </c:txPr>
        <c:crossAx val="1191659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57150" cap="rnd">
              <a:solidFill>
                <a:srgbClr val="FFDA82"/>
              </a:solidFill>
              <a:round/>
            </a:ln>
            <a:effectLst/>
          </c:spPr>
          <c:marker>
            <c:symbol val="circle"/>
            <c:size val="5"/>
            <c:spPr>
              <a:solidFill>
                <a:srgbClr val="FFDA82"/>
              </a:solidFill>
              <a:ln w="57150">
                <a:solidFill>
                  <a:srgbClr val="FFDA82"/>
                </a:solidFill>
              </a:ln>
              <a:effectLst/>
            </c:spPr>
          </c:marker>
          <c:val>
            <c:numRef>
              <c:f>'Horizontal(2)'!$AG$40:$AG$60</c:f>
              <c:numCache>
                <c:formatCode>General</c:formatCode>
                <c:ptCount val="21"/>
                <c:pt idx="0" formatCode="#,##0">
                  <c:v>1136</c:v>
                </c:pt>
                <c:pt idx="1">
                  <c:v>719</c:v>
                </c:pt>
                <c:pt idx="2">
                  <c:v>431</c:v>
                </c:pt>
                <c:pt idx="3">
                  <c:v>667</c:v>
                </c:pt>
                <c:pt idx="4">
                  <c:v>570</c:v>
                </c:pt>
                <c:pt idx="5">
                  <c:v>571</c:v>
                </c:pt>
                <c:pt idx="6" formatCode="#,##0">
                  <c:v>1274</c:v>
                </c:pt>
                <c:pt idx="7">
                  <c:v>908</c:v>
                </c:pt>
                <c:pt idx="8">
                  <c:v>909</c:v>
                </c:pt>
                <c:pt idx="9">
                  <c:v>905</c:v>
                </c:pt>
                <c:pt idx="10">
                  <c:v>911</c:v>
                </c:pt>
                <c:pt idx="11">
                  <c:v>895</c:v>
                </c:pt>
                <c:pt idx="12">
                  <c:v>776</c:v>
                </c:pt>
                <c:pt idx="13">
                  <c:v>818</c:v>
                </c:pt>
                <c:pt idx="14">
                  <c:v>758</c:v>
                </c:pt>
                <c:pt idx="15">
                  <c:v>822</c:v>
                </c:pt>
                <c:pt idx="16">
                  <c:v>830</c:v>
                </c:pt>
                <c:pt idx="17">
                  <c:v>746</c:v>
                </c:pt>
                <c:pt idx="18">
                  <c:v>757</c:v>
                </c:pt>
                <c:pt idx="19">
                  <c:v>742</c:v>
                </c:pt>
                <c:pt idx="20">
                  <c:v>727</c:v>
                </c:pt>
              </c:numCache>
            </c:numRef>
          </c:val>
          <c:smooth val="0"/>
          <c:extLst>
            <c:ext xmlns:c16="http://schemas.microsoft.com/office/drawing/2014/chart" uri="{C3380CC4-5D6E-409C-BE32-E72D297353CC}">
              <c16:uniqueId val="{00000000-7F19-4BF9-9190-1D40ADC3917C}"/>
            </c:ext>
          </c:extLst>
        </c:ser>
        <c:dLbls>
          <c:showLegendKey val="0"/>
          <c:showVal val="0"/>
          <c:showCatName val="0"/>
          <c:showSerName val="0"/>
          <c:showPercent val="0"/>
          <c:showBubbleSize val="0"/>
        </c:dLbls>
        <c:marker val="1"/>
        <c:smooth val="0"/>
        <c:axId val="1280165695"/>
        <c:axId val="1280166175"/>
      </c:lineChart>
      <c:catAx>
        <c:axId val="1280165695"/>
        <c:scaling>
          <c:orientation val="minMax"/>
        </c:scaling>
        <c:delete val="1"/>
        <c:axPos val="b"/>
        <c:majorTickMark val="none"/>
        <c:minorTickMark val="none"/>
        <c:tickLblPos val="nextTo"/>
        <c:crossAx val="1280166175"/>
        <c:crosses val="autoZero"/>
        <c:auto val="1"/>
        <c:lblAlgn val="ctr"/>
        <c:lblOffset val="100"/>
        <c:noMultiLvlLbl val="0"/>
      </c:catAx>
      <c:valAx>
        <c:axId val="1280166175"/>
        <c:scaling>
          <c:orientation val="minMax"/>
        </c:scaling>
        <c:delete val="1"/>
        <c:axPos val="l"/>
        <c:numFmt formatCode="#,##0" sourceLinked="1"/>
        <c:majorTickMark val="none"/>
        <c:minorTickMark val="none"/>
        <c:tickLblPos val="nextTo"/>
        <c:crossAx val="12801656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57006988244826E-2"/>
          <c:y val="2.4829848001161687E-2"/>
          <c:w val="0.97028767683646366"/>
          <c:h val="0.95034030399767666"/>
        </c:manualLayout>
      </c:layout>
      <c:lineChart>
        <c:grouping val="standard"/>
        <c:varyColors val="0"/>
        <c:dLbls>
          <c:showLegendKey val="0"/>
          <c:showVal val="0"/>
          <c:showCatName val="0"/>
          <c:showSerName val="0"/>
          <c:showPercent val="0"/>
          <c:showBubbleSize val="0"/>
        </c:dLbls>
        <c:marker val="1"/>
        <c:smooth val="0"/>
        <c:axId val="771075055"/>
        <c:axId val="771467391"/>
      </c:lineChart>
      <c:catAx>
        <c:axId val="771075055"/>
        <c:scaling>
          <c:orientation val="minMax"/>
        </c:scaling>
        <c:delete val="1"/>
        <c:axPos val="b"/>
        <c:numFmt formatCode="General" sourceLinked="1"/>
        <c:majorTickMark val="none"/>
        <c:minorTickMark val="none"/>
        <c:tickLblPos val="nextTo"/>
        <c:crossAx val="771467391"/>
        <c:crosses val="autoZero"/>
        <c:auto val="1"/>
        <c:lblAlgn val="ctr"/>
        <c:lblOffset val="100"/>
        <c:noMultiLvlLbl val="0"/>
      </c:catAx>
      <c:valAx>
        <c:axId val="771467391"/>
        <c:scaling>
          <c:orientation val="minMax"/>
          <c:min val="60"/>
        </c:scaling>
        <c:delete val="1"/>
        <c:axPos val="l"/>
        <c:numFmt formatCode="#,##0" sourceLinked="1"/>
        <c:majorTickMark val="none"/>
        <c:minorTickMark val="none"/>
        <c:tickLblPos val="nextTo"/>
        <c:crossAx val="771075055"/>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i="0">
          <a:latin typeface="Roboto Thin" panose="02000000000000000000" pitchFamily="2" charset="0"/>
          <a:ea typeface="Roboto Thin" panose="02000000000000000000" pitchFamily="2" charset="0"/>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57150" cap="rnd">
              <a:solidFill>
                <a:schemeClr val="tx2">
                  <a:lumMod val="40000"/>
                  <a:lumOff val="60000"/>
                </a:schemeClr>
              </a:solidFill>
              <a:round/>
            </a:ln>
            <a:effectLst/>
          </c:spPr>
          <c:marker>
            <c:symbol val="circle"/>
            <c:size val="5"/>
            <c:spPr>
              <a:solidFill>
                <a:schemeClr val="tx2">
                  <a:lumMod val="40000"/>
                  <a:lumOff val="60000"/>
                </a:schemeClr>
              </a:solidFill>
              <a:ln w="57150">
                <a:solidFill>
                  <a:schemeClr val="tx2">
                    <a:lumMod val="40000"/>
                    <a:lumOff val="60000"/>
                  </a:schemeClr>
                </a:solidFill>
              </a:ln>
              <a:effectLst/>
            </c:spPr>
          </c:marker>
          <c:val>
            <c:numRef>
              <c:f>'Horizontal(2)'!$AH$68:$AH$89</c:f>
              <c:numCache>
                <c:formatCode>General</c:formatCode>
                <c:ptCount val="22"/>
                <c:pt idx="0">
                  <c:v>17</c:v>
                </c:pt>
                <c:pt idx="1">
                  <c:v>17</c:v>
                </c:pt>
                <c:pt idx="2">
                  <c:v>15</c:v>
                </c:pt>
                <c:pt idx="3">
                  <c:v>16</c:v>
                </c:pt>
                <c:pt idx="4">
                  <c:v>16</c:v>
                </c:pt>
                <c:pt idx="5">
                  <c:v>17</c:v>
                </c:pt>
                <c:pt idx="6">
                  <c:v>18</c:v>
                </c:pt>
                <c:pt idx="7">
                  <c:v>19</c:v>
                </c:pt>
                <c:pt idx="8">
                  <c:v>19</c:v>
                </c:pt>
                <c:pt idx="9">
                  <c:v>23</c:v>
                </c:pt>
                <c:pt idx="10">
                  <c:v>26</c:v>
                </c:pt>
                <c:pt idx="11">
                  <c:v>26</c:v>
                </c:pt>
                <c:pt idx="12">
                  <c:v>25</c:v>
                </c:pt>
                <c:pt idx="13">
                  <c:v>21</c:v>
                </c:pt>
                <c:pt idx="14">
                  <c:v>20</c:v>
                </c:pt>
                <c:pt idx="15">
                  <c:v>20</c:v>
                </c:pt>
                <c:pt idx="16">
                  <c:v>23</c:v>
                </c:pt>
                <c:pt idx="17">
                  <c:v>22</c:v>
                </c:pt>
                <c:pt idx="18">
                  <c:v>21</c:v>
                </c:pt>
                <c:pt idx="19">
                  <c:v>20</c:v>
                </c:pt>
                <c:pt idx="20">
                  <c:v>20</c:v>
                </c:pt>
                <c:pt idx="21">
                  <c:v>20</c:v>
                </c:pt>
              </c:numCache>
            </c:numRef>
          </c:val>
          <c:smooth val="0"/>
          <c:extLst>
            <c:ext xmlns:c16="http://schemas.microsoft.com/office/drawing/2014/chart" uri="{C3380CC4-5D6E-409C-BE32-E72D297353CC}">
              <c16:uniqueId val="{00000000-9AE0-4368-A993-2250C626DF17}"/>
            </c:ext>
          </c:extLst>
        </c:ser>
        <c:dLbls>
          <c:showLegendKey val="0"/>
          <c:showVal val="0"/>
          <c:showCatName val="0"/>
          <c:showSerName val="0"/>
          <c:showPercent val="0"/>
          <c:showBubbleSize val="0"/>
        </c:dLbls>
        <c:marker val="1"/>
        <c:smooth val="0"/>
        <c:axId val="1280131135"/>
        <c:axId val="1280137375"/>
      </c:lineChart>
      <c:catAx>
        <c:axId val="1280131135"/>
        <c:scaling>
          <c:orientation val="minMax"/>
        </c:scaling>
        <c:delete val="1"/>
        <c:axPos val="b"/>
        <c:majorTickMark val="none"/>
        <c:minorTickMark val="none"/>
        <c:tickLblPos val="nextTo"/>
        <c:crossAx val="1280137375"/>
        <c:crosses val="autoZero"/>
        <c:auto val="1"/>
        <c:lblAlgn val="ctr"/>
        <c:lblOffset val="100"/>
        <c:noMultiLvlLbl val="0"/>
      </c:catAx>
      <c:valAx>
        <c:axId val="1280137375"/>
        <c:scaling>
          <c:orientation val="minMax"/>
        </c:scaling>
        <c:delete val="1"/>
        <c:axPos val="l"/>
        <c:numFmt formatCode="General" sourceLinked="1"/>
        <c:majorTickMark val="none"/>
        <c:minorTickMark val="none"/>
        <c:tickLblPos val="nextTo"/>
        <c:crossAx val="12801311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spPr>
            <a:ln w="57150" cap="rnd">
              <a:solidFill>
                <a:schemeClr val="bg1">
                  <a:lumMod val="85000"/>
                </a:schemeClr>
              </a:solidFill>
              <a:round/>
            </a:ln>
            <a:effectLst/>
          </c:spPr>
          <c:marker>
            <c:symbol val="circle"/>
            <c:size val="5"/>
            <c:spPr>
              <a:solidFill>
                <a:schemeClr val="bg1">
                  <a:lumMod val="85000"/>
                </a:schemeClr>
              </a:solidFill>
              <a:ln w="57150">
                <a:solidFill>
                  <a:schemeClr val="bg1">
                    <a:lumMod val="85000"/>
                  </a:schemeClr>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'Horizontal(2)'!$A$28:$B$52</c:f>
              <c:multiLvlStrCache>
                <c:ptCount val="25"/>
                <c:lvl>
                  <c:pt idx="0">
                    <c:v>Ene</c:v>
                  </c:pt>
                  <c:pt idx="1">
                    <c:v>Jul</c:v>
                  </c:pt>
                  <c:pt idx="2">
                    <c:v>Nov</c:v>
                  </c:pt>
                  <c:pt idx="3">
                    <c:v>Mar</c:v>
                  </c:pt>
                  <c:pt idx="4">
                    <c:v>Ago</c:v>
                  </c:pt>
                  <c:pt idx="5">
                    <c:v>Dic</c:v>
                  </c:pt>
                  <c:pt idx="6">
                    <c:v>Mar</c:v>
                  </c:pt>
                  <c:pt idx="7">
                    <c:v>Ago</c:v>
                  </c:pt>
                  <c:pt idx="8">
                    <c:v>Nov</c:v>
                  </c:pt>
                  <c:pt idx="9">
                    <c:v>Feb</c:v>
                  </c:pt>
                  <c:pt idx="10">
                    <c:v>May</c:v>
                  </c:pt>
                  <c:pt idx="11">
                    <c:v>Ago</c:v>
                  </c:pt>
                  <c:pt idx="12">
                    <c:v>Nov</c:v>
                  </c:pt>
                  <c:pt idx="13">
                    <c:v>Feb</c:v>
                  </c:pt>
                  <c:pt idx="14">
                    <c:v>May</c:v>
                  </c:pt>
                  <c:pt idx="15">
                    <c:v>Ago</c:v>
                  </c:pt>
                  <c:pt idx="16">
                    <c:v>Nov</c:v>
                  </c:pt>
                  <c:pt idx="17">
                    <c:v>Feb</c:v>
                  </c:pt>
                  <c:pt idx="18">
                    <c:v>May</c:v>
                  </c:pt>
                  <c:pt idx="19">
                    <c:v>Ago</c:v>
                  </c:pt>
                  <c:pt idx="20">
                    <c:v>Nov</c:v>
                  </c:pt>
                  <c:pt idx="21">
                    <c:v>Feb</c:v>
                  </c:pt>
                  <c:pt idx="22">
                    <c:v>May</c:v>
                  </c:pt>
                  <c:pt idx="23">
                    <c:v>Ago</c:v>
                  </c:pt>
                  <c:pt idx="24">
                    <c:v>Nov</c:v>
                  </c:pt>
                </c:lvl>
                <c:lvl>
                  <c:pt idx="0">
                    <c:v>2020</c:v>
                  </c:pt>
                  <c:pt idx="3">
                    <c:v>2021</c:v>
                  </c:pt>
                  <c:pt idx="6">
                    <c:v>2022</c:v>
                  </c:pt>
                  <c:pt idx="9">
                    <c:v>2023</c:v>
                  </c:pt>
                  <c:pt idx="13">
                    <c:v>2024</c:v>
                  </c:pt>
                  <c:pt idx="17">
                    <c:v>2025</c:v>
                  </c:pt>
                  <c:pt idx="21">
                    <c:v>2026</c:v>
                  </c:pt>
                </c:lvl>
              </c:multiLvlStrCache>
            </c:multiLvlStrRef>
          </c:cat>
          <c:val>
            <c:numRef>
              <c:f>'Horizontal(2)'!$D$28:$D$52</c:f>
              <c:numCache>
                <c:formatCode>General</c:formatCode>
                <c:ptCount val="25"/>
                <c:pt idx="5">
                  <c:v>36</c:v>
                </c:pt>
                <c:pt idx="6">
                  <c:v>21</c:v>
                </c:pt>
                <c:pt idx="7">
                  <c:v>84</c:v>
                </c:pt>
                <c:pt idx="8">
                  <c:v>65</c:v>
                </c:pt>
                <c:pt idx="9">
                  <c:v>71</c:v>
                </c:pt>
                <c:pt idx="10">
                  <c:v>92</c:v>
                </c:pt>
                <c:pt idx="11">
                  <c:v>43</c:v>
                </c:pt>
                <c:pt idx="12">
                  <c:v>47</c:v>
                </c:pt>
                <c:pt idx="13">
                  <c:v>43</c:v>
                </c:pt>
                <c:pt idx="14">
                  <c:v>19</c:v>
                </c:pt>
                <c:pt idx="15">
                  <c:v>29</c:v>
                </c:pt>
                <c:pt idx="16">
                  <c:v>79</c:v>
                </c:pt>
                <c:pt idx="17">
                  <c:v>40.299999999999997</c:v>
                </c:pt>
                <c:pt idx="18">
                  <c:v>36.700000000000003</c:v>
                </c:pt>
                <c:pt idx="19">
                  <c:v>12.6</c:v>
                </c:pt>
                <c:pt idx="20">
                  <c:v>8</c:v>
                </c:pt>
                <c:pt idx="21">
                  <c:v>9</c:v>
                </c:pt>
                <c:pt idx="22">
                  <c:v>8</c:v>
                </c:pt>
                <c:pt idx="23" formatCode="0">
                  <c:v>5</c:v>
                </c:pt>
                <c:pt idx="24" formatCode="0">
                  <c:v>3.125</c:v>
                </c:pt>
              </c:numCache>
            </c:numRef>
          </c:val>
          <c:smooth val="0"/>
          <c:extLst>
            <c:ext xmlns:c16="http://schemas.microsoft.com/office/drawing/2014/chart" uri="{C3380CC4-5D6E-409C-BE32-E72D297353CC}">
              <c16:uniqueId val="{00000001-840A-4AF6-BC8D-FFCF0F9D9B69}"/>
            </c:ext>
          </c:extLst>
        </c:ser>
        <c:ser>
          <c:idx val="2"/>
          <c:order val="2"/>
          <c:spPr>
            <a:ln w="57150" cap="rnd">
              <a:solidFill>
                <a:schemeClr val="bg1">
                  <a:lumMod val="95000"/>
                </a:schemeClr>
              </a:solidFill>
              <a:round/>
            </a:ln>
            <a:effectLst/>
          </c:spPr>
          <c:marker>
            <c:symbol val="circle"/>
            <c:size val="5"/>
            <c:spPr>
              <a:solidFill>
                <a:schemeClr val="bg1">
                  <a:lumMod val="95000"/>
                </a:schemeClr>
              </a:solidFill>
              <a:ln w="57150">
                <a:solidFill>
                  <a:schemeClr val="bg1">
                    <a:lumMod val="95000"/>
                  </a:schemeClr>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'Horizontal(2)'!$A$28:$B$52</c:f>
              <c:multiLvlStrCache>
                <c:ptCount val="25"/>
                <c:lvl>
                  <c:pt idx="0">
                    <c:v>Ene</c:v>
                  </c:pt>
                  <c:pt idx="1">
                    <c:v>Jul</c:v>
                  </c:pt>
                  <c:pt idx="2">
                    <c:v>Nov</c:v>
                  </c:pt>
                  <c:pt idx="3">
                    <c:v>Mar</c:v>
                  </c:pt>
                  <c:pt idx="4">
                    <c:v>Ago</c:v>
                  </c:pt>
                  <c:pt idx="5">
                    <c:v>Dic</c:v>
                  </c:pt>
                  <c:pt idx="6">
                    <c:v>Mar</c:v>
                  </c:pt>
                  <c:pt idx="7">
                    <c:v>Ago</c:v>
                  </c:pt>
                  <c:pt idx="8">
                    <c:v>Nov</c:v>
                  </c:pt>
                  <c:pt idx="9">
                    <c:v>Feb</c:v>
                  </c:pt>
                  <c:pt idx="10">
                    <c:v>May</c:v>
                  </c:pt>
                  <c:pt idx="11">
                    <c:v>Ago</c:v>
                  </c:pt>
                  <c:pt idx="12">
                    <c:v>Nov</c:v>
                  </c:pt>
                  <c:pt idx="13">
                    <c:v>Feb</c:v>
                  </c:pt>
                  <c:pt idx="14">
                    <c:v>May</c:v>
                  </c:pt>
                  <c:pt idx="15">
                    <c:v>Ago</c:v>
                  </c:pt>
                  <c:pt idx="16">
                    <c:v>Nov</c:v>
                  </c:pt>
                  <c:pt idx="17">
                    <c:v>Feb</c:v>
                  </c:pt>
                  <c:pt idx="18">
                    <c:v>May</c:v>
                  </c:pt>
                  <c:pt idx="19">
                    <c:v>Ago</c:v>
                  </c:pt>
                  <c:pt idx="20">
                    <c:v>Nov</c:v>
                  </c:pt>
                  <c:pt idx="21">
                    <c:v>Feb</c:v>
                  </c:pt>
                  <c:pt idx="22">
                    <c:v>May</c:v>
                  </c:pt>
                  <c:pt idx="23">
                    <c:v>Ago</c:v>
                  </c:pt>
                  <c:pt idx="24">
                    <c:v>Nov</c:v>
                  </c:pt>
                </c:lvl>
                <c:lvl>
                  <c:pt idx="0">
                    <c:v>2020</c:v>
                  </c:pt>
                  <c:pt idx="3">
                    <c:v>2021</c:v>
                  </c:pt>
                  <c:pt idx="6">
                    <c:v>2022</c:v>
                  </c:pt>
                  <c:pt idx="9">
                    <c:v>2023</c:v>
                  </c:pt>
                  <c:pt idx="13">
                    <c:v>2024</c:v>
                  </c:pt>
                  <c:pt idx="17">
                    <c:v>2025</c:v>
                  </c:pt>
                  <c:pt idx="21">
                    <c:v>2026</c:v>
                  </c:pt>
                </c:lvl>
              </c:multiLvlStrCache>
            </c:multiLvlStrRef>
          </c:cat>
          <c:val>
            <c:numRef>
              <c:f>'Horizontal(2)'!$E$28:$E$52</c:f>
              <c:numCache>
                <c:formatCode>General</c:formatCode>
                <c:ptCount val="25"/>
                <c:pt idx="5">
                  <c:v>36</c:v>
                </c:pt>
                <c:pt idx="6">
                  <c:v>21</c:v>
                </c:pt>
                <c:pt idx="7">
                  <c:v>84</c:v>
                </c:pt>
                <c:pt idx="8">
                  <c:v>65</c:v>
                </c:pt>
                <c:pt idx="9">
                  <c:v>71</c:v>
                </c:pt>
                <c:pt idx="10">
                  <c:v>92</c:v>
                </c:pt>
                <c:pt idx="11">
                  <c:v>43</c:v>
                </c:pt>
                <c:pt idx="12">
                  <c:v>47</c:v>
                </c:pt>
                <c:pt idx="13">
                  <c:v>43</c:v>
                </c:pt>
                <c:pt idx="14">
                  <c:v>19</c:v>
                </c:pt>
                <c:pt idx="15">
                  <c:v>29</c:v>
                </c:pt>
                <c:pt idx="16">
                  <c:v>79</c:v>
                </c:pt>
                <c:pt idx="17">
                  <c:v>40.299999999999997</c:v>
                </c:pt>
                <c:pt idx="18">
                  <c:v>36.700000000000003</c:v>
                </c:pt>
                <c:pt idx="19">
                  <c:v>12.6</c:v>
                </c:pt>
                <c:pt idx="20">
                  <c:v>52</c:v>
                </c:pt>
                <c:pt idx="21">
                  <c:v>48</c:v>
                </c:pt>
                <c:pt idx="22">
                  <c:v>26</c:v>
                </c:pt>
                <c:pt idx="23" formatCode="0">
                  <c:v>36.428571428571423</c:v>
                </c:pt>
                <c:pt idx="24" formatCode="0">
                  <c:v>36.734693877551017</c:v>
                </c:pt>
              </c:numCache>
            </c:numRef>
          </c:val>
          <c:smooth val="0"/>
          <c:extLst>
            <c:ext xmlns:c16="http://schemas.microsoft.com/office/drawing/2014/chart" uri="{C3380CC4-5D6E-409C-BE32-E72D297353CC}">
              <c16:uniqueId val="{00000002-840A-4AF6-BC8D-FFCF0F9D9B69}"/>
            </c:ext>
          </c:extLst>
        </c:ser>
        <c:ser>
          <c:idx val="0"/>
          <c:order val="0"/>
          <c:spPr>
            <a:ln w="57150" cap="rnd">
              <a:solidFill>
                <a:srgbClr val="C00000"/>
              </a:solidFill>
              <a:round/>
            </a:ln>
            <a:effectLst/>
          </c:spPr>
          <c:marker>
            <c:symbol val="circle"/>
            <c:size val="5"/>
            <c:spPr>
              <a:solidFill>
                <a:srgbClr val="C00000"/>
              </a:solidFill>
              <a:ln w="57150">
                <a:solidFill>
                  <a:srgbClr val="C00000"/>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'Horizontal(2)'!$A$28:$B$52</c:f>
              <c:multiLvlStrCache>
                <c:ptCount val="25"/>
                <c:lvl>
                  <c:pt idx="0">
                    <c:v>Ene</c:v>
                  </c:pt>
                  <c:pt idx="1">
                    <c:v>Jul</c:v>
                  </c:pt>
                  <c:pt idx="2">
                    <c:v>Nov</c:v>
                  </c:pt>
                  <c:pt idx="3">
                    <c:v>Mar</c:v>
                  </c:pt>
                  <c:pt idx="4">
                    <c:v>Ago</c:v>
                  </c:pt>
                  <c:pt idx="5">
                    <c:v>Dic</c:v>
                  </c:pt>
                  <c:pt idx="6">
                    <c:v>Mar</c:v>
                  </c:pt>
                  <c:pt idx="7">
                    <c:v>Ago</c:v>
                  </c:pt>
                  <c:pt idx="8">
                    <c:v>Nov</c:v>
                  </c:pt>
                  <c:pt idx="9">
                    <c:v>Feb</c:v>
                  </c:pt>
                  <c:pt idx="10">
                    <c:v>May</c:v>
                  </c:pt>
                  <c:pt idx="11">
                    <c:v>Ago</c:v>
                  </c:pt>
                  <c:pt idx="12">
                    <c:v>Nov</c:v>
                  </c:pt>
                  <c:pt idx="13">
                    <c:v>Feb</c:v>
                  </c:pt>
                  <c:pt idx="14">
                    <c:v>May</c:v>
                  </c:pt>
                  <c:pt idx="15">
                    <c:v>Ago</c:v>
                  </c:pt>
                  <c:pt idx="16">
                    <c:v>Nov</c:v>
                  </c:pt>
                  <c:pt idx="17">
                    <c:v>Feb</c:v>
                  </c:pt>
                  <c:pt idx="18">
                    <c:v>May</c:v>
                  </c:pt>
                  <c:pt idx="19">
                    <c:v>Ago</c:v>
                  </c:pt>
                  <c:pt idx="20">
                    <c:v>Nov</c:v>
                  </c:pt>
                  <c:pt idx="21">
                    <c:v>Feb</c:v>
                  </c:pt>
                  <c:pt idx="22">
                    <c:v>May</c:v>
                  </c:pt>
                  <c:pt idx="23">
                    <c:v>Ago</c:v>
                  </c:pt>
                  <c:pt idx="24">
                    <c:v>Nov</c:v>
                  </c:pt>
                </c:lvl>
                <c:lvl>
                  <c:pt idx="0">
                    <c:v>2020</c:v>
                  </c:pt>
                  <c:pt idx="3">
                    <c:v>2021</c:v>
                  </c:pt>
                  <c:pt idx="6">
                    <c:v>2022</c:v>
                  </c:pt>
                  <c:pt idx="9">
                    <c:v>2023</c:v>
                  </c:pt>
                  <c:pt idx="13">
                    <c:v>2024</c:v>
                  </c:pt>
                  <c:pt idx="17">
                    <c:v>2025</c:v>
                  </c:pt>
                  <c:pt idx="21">
                    <c:v>2026</c:v>
                  </c:pt>
                </c:lvl>
              </c:multiLvlStrCache>
            </c:multiLvlStrRef>
          </c:cat>
          <c:val>
            <c:numRef>
              <c:f>'Horizontal(2)'!$C$28:$C$52</c:f>
              <c:numCache>
                <c:formatCode>General</c:formatCode>
                <c:ptCount val="25"/>
                <c:pt idx="5" formatCode="0">
                  <c:v>36</c:v>
                </c:pt>
                <c:pt idx="6" formatCode="0">
                  <c:v>21</c:v>
                </c:pt>
                <c:pt idx="7" formatCode="0">
                  <c:v>84</c:v>
                </c:pt>
                <c:pt idx="8" formatCode="0">
                  <c:v>65</c:v>
                </c:pt>
                <c:pt idx="9" formatCode="0">
                  <c:v>71</c:v>
                </c:pt>
                <c:pt idx="10" formatCode="0">
                  <c:v>92</c:v>
                </c:pt>
                <c:pt idx="11" formatCode="0">
                  <c:v>43</c:v>
                </c:pt>
                <c:pt idx="12" formatCode="0">
                  <c:v>47</c:v>
                </c:pt>
                <c:pt idx="13" formatCode="0">
                  <c:v>43</c:v>
                </c:pt>
                <c:pt idx="14" formatCode="0">
                  <c:v>19</c:v>
                </c:pt>
                <c:pt idx="15" formatCode="0">
                  <c:v>29</c:v>
                </c:pt>
                <c:pt idx="16" formatCode="0">
                  <c:v>79</c:v>
                </c:pt>
                <c:pt idx="17" formatCode="0">
                  <c:v>40.299999999999997</c:v>
                </c:pt>
                <c:pt idx="18" formatCode="0">
                  <c:v>36.700000000000003</c:v>
                </c:pt>
                <c:pt idx="19" formatCode="0">
                  <c:v>12.6</c:v>
                </c:pt>
                <c:pt idx="20" formatCode="0">
                  <c:v>28</c:v>
                </c:pt>
                <c:pt idx="21" formatCode="0">
                  <c:v>30</c:v>
                </c:pt>
                <c:pt idx="22" formatCode="0">
                  <c:v>20</c:v>
                </c:pt>
                <c:pt idx="23" formatCode="0">
                  <c:v>21.428571428571427</c:v>
                </c:pt>
                <c:pt idx="24" formatCode="0">
                  <c:v>22.959183673469383</c:v>
                </c:pt>
              </c:numCache>
            </c:numRef>
          </c:val>
          <c:smooth val="0"/>
          <c:extLst>
            <c:ext xmlns:c16="http://schemas.microsoft.com/office/drawing/2014/chart" uri="{C3380CC4-5D6E-409C-BE32-E72D297353CC}">
              <c16:uniqueId val="{00000000-840A-4AF6-BC8D-FFCF0F9D9B69}"/>
            </c:ext>
          </c:extLst>
        </c:ser>
        <c:dLbls>
          <c:showLegendKey val="0"/>
          <c:showVal val="0"/>
          <c:showCatName val="0"/>
          <c:showSerName val="0"/>
          <c:showPercent val="0"/>
          <c:showBubbleSize val="0"/>
        </c:dLbls>
        <c:marker val="1"/>
        <c:smooth val="0"/>
        <c:axId val="1373407264"/>
        <c:axId val="1373421184"/>
      </c:lineChart>
      <c:catAx>
        <c:axId val="137340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Roboto Th" panose="02000000000000000000"/>
                <a:ea typeface="+mn-ea"/>
                <a:cs typeface="+mn-cs"/>
              </a:defRPr>
            </a:pPr>
            <a:endParaRPr lang="es-MX"/>
          </a:p>
        </c:txPr>
        <c:crossAx val="1373421184"/>
        <c:crosses val="autoZero"/>
        <c:auto val="1"/>
        <c:lblAlgn val="ctr"/>
        <c:lblOffset val="100"/>
        <c:noMultiLvlLbl val="0"/>
      </c:catAx>
      <c:valAx>
        <c:axId val="1373421184"/>
        <c:scaling>
          <c:orientation val="minMax"/>
        </c:scaling>
        <c:delete val="1"/>
        <c:axPos val="l"/>
        <c:numFmt formatCode="General" sourceLinked="1"/>
        <c:majorTickMark val="none"/>
        <c:minorTickMark val="none"/>
        <c:tickLblPos val="nextTo"/>
        <c:crossAx val="1373407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57006988244826E-2"/>
          <c:y val="2.4829848001161687E-2"/>
          <c:w val="0.97028767683646366"/>
          <c:h val="0.95034030399767666"/>
        </c:manualLayout>
      </c:layout>
      <c:lineChart>
        <c:grouping val="standard"/>
        <c:varyColors val="0"/>
        <c:dLbls>
          <c:showLegendKey val="0"/>
          <c:showVal val="0"/>
          <c:showCatName val="0"/>
          <c:showSerName val="0"/>
          <c:showPercent val="0"/>
          <c:showBubbleSize val="0"/>
        </c:dLbls>
        <c:marker val="1"/>
        <c:smooth val="0"/>
        <c:axId val="771075055"/>
        <c:axId val="771467391"/>
      </c:lineChart>
      <c:catAx>
        <c:axId val="771075055"/>
        <c:scaling>
          <c:orientation val="minMax"/>
        </c:scaling>
        <c:delete val="1"/>
        <c:axPos val="b"/>
        <c:numFmt formatCode="General" sourceLinked="1"/>
        <c:majorTickMark val="none"/>
        <c:minorTickMark val="none"/>
        <c:tickLblPos val="nextTo"/>
        <c:crossAx val="771467391"/>
        <c:crosses val="autoZero"/>
        <c:auto val="1"/>
        <c:lblAlgn val="ctr"/>
        <c:lblOffset val="100"/>
        <c:noMultiLvlLbl val="0"/>
      </c:catAx>
      <c:valAx>
        <c:axId val="771467391"/>
        <c:scaling>
          <c:orientation val="minMax"/>
          <c:min val="60"/>
        </c:scaling>
        <c:delete val="1"/>
        <c:axPos val="l"/>
        <c:numFmt formatCode="General" sourceLinked="1"/>
        <c:majorTickMark val="none"/>
        <c:minorTickMark val="none"/>
        <c:tickLblPos val="nextTo"/>
        <c:crossAx val="771075055"/>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i="0">
          <a:latin typeface="Roboto Thin" panose="02000000000000000000" pitchFamily="2" charset="0"/>
          <a:ea typeface="Roboto Thin" panose="02000000000000000000" pitchFamily="2" charset="0"/>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261022816661266E-2"/>
          <c:y val="6.0680457269451094E-2"/>
          <c:w val="0.93299726427334639"/>
          <c:h val="0.79351324319126648"/>
        </c:manualLayout>
      </c:layout>
      <c:lineChart>
        <c:grouping val="standard"/>
        <c:varyColors val="0"/>
        <c:ser>
          <c:idx val="0"/>
          <c:order val="0"/>
          <c:tx>
            <c:strRef>
              <c:f>Hoja1!$B$18</c:f>
              <c:strCache>
                <c:ptCount val="1"/>
                <c:pt idx="0">
                  <c:v>Viviendas necesarias</c:v>
                </c:pt>
              </c:strCache>
            </c:strRef>
          </c:tx>
          <c:spPr>
            <a:ln w="57150" cap="rnd">
              <a:solidFill>
                <a:srgbClr val="0E2841">
                  <a:lumMod val="25000"/>
                  <a:lumOff val="75000"/>
                </a:srgbClr>
              </a:solidFill>
              <a:round/>
            </a:ln>
            <a:effectLst/>
          </c:spPr>
          <c:marker>
            <c:symbol val="circle"/>
            <c:size val="5"/>
            <c:spPr>
              <a:solidFill>
                <a:srgbClr val="0E2841">
                  <a:lumMod val="25000"/>
                  <a:lumOff val="75000"/>
                </a:srgbClr>
              </a:solidFill>
              <a:ln w="57150">
                <a:solidFill>
                  <a:srgbClr val="0E2841">
                    <a:lumMod val="25000"/>
                    <a:lumOff val="75000"/>
                  </a:srgb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Hoja1!$A$19:$A$27</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Hoja1!$B$19:$B$27</c:f>
              <c:numCache>
                <c:formatCode>_-* #,##0_-;\-* #,##0_-;_-* "-"??_-;_-@_-</c:formatCode>
                <c:ptCount val="9"/>
                <c:pt idx="0">
                  <c:v>89277</c:v>
                </c:pt>
                <c:pt idx="1">
                  <c:v>108727</c:v>
                </c:pt>
                <c:pt idx="2">
                  <c:v>128177</c:v>
                </c:pt>
                <c:pt idx="3">
                  <c:v>148324</c:v>
                </c:pt>
                <c:pt idx="4">
                  <c:v>168471</c:v>
                </c:pt>
                <c:pt idx="5">
                  <c:v>226148</c:v>
                </c:pt>
                <c:pt idx="6">
                  <c:v>268404</c:v>
                </c:pt>
                <c:pt idx="7">
                  <c:v>310660</c:v>
                </c:pt>
                <c:pt idx="8">
                  <c:v>366301</c:v>
                </c:pt>
              </c:numCache>
            </c:numRef>
          </c:val>
          <c:smooth val="0"/>
          <c:extLst>
            <c:ext xmlns:c16="http://schemas.microsoft.com/office/drawing/2014/chart" uri="{C3380CC4-5D6E-409C-BE32-E72D297353CC}">
              <c16:uniqueId val="{00000000-ED98-4670-A5E2-A594B6E3EE69}"/>
            </c:ext>
          </c:extLst>
        </c:ser>
        <c:dLbls>
          <c:showLegendKey val="0"/>
          <c:showVal val="0"/>
          <c:showCatName val="0"/>
          <c:showSerName val="0"/>
          <c:showPercent val="0"/>
          <c:showBubbleSize val="0"/>
        </c:dLbls>
        <c:marker val="1"/>
        <c:smooth val="0"/>
        <c:axId val="332417855"/>
        <c:axId val="332413055"/>
      </c:lineChart>
      <c:catAx>
        <c:axId val="332417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85000"/>
                    <a:lumOff val="15000"/>
                  </a:schemeClr>
                </a:solidFill>
                <a:latin typeface="Roboto Light" panose="02000000000000000000" pitchFamily="2" charset="0"/>
                <a:ea typeface="Roboto Light" panose="02000000000000000000" pitchFamily="2" charset="0"/>
                <a:cs typeface="+mn-cs"/>
              </a:defRPr>
            </a:pPr>
            <a:endParaRPr lang="es-MX"/>
          </a:p>
        </c:txPr>
        <c:crossAx val="332413055"/>
        <c:crosses val="autoZero"/>
        <c:auto val="1"/>
        <c:lblAlgn val="ctr"/>
        <c:lblOffset val="100"/>
        <c:noMultiLvlLbl val="0"/>
      </c:catAx>
      <c:valAx>
        <c:axId val="332413055"/>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3324178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4925" cap="rnd">
              <a:solidFill>
                <a:srgbClr val="FFDA82"/>
              </a:solidFill>
              <a:round/>
            </a:ln>
            <a:effectLst/>
          </c:spPr>
          <c:marker>
            <c:symbol val="circle"/>
            <c:size val="5"/>
            <c:spPr>
              <a:solidFill>
                <a:srgbClr val="FFDA82"/>
              </a:solidFill>
              <a:ln w="34925">
                <a:solidFill>
                  <a:srgbClr val="FFDA82"/>
                </a:solidFill>
              </a:ln>
              <a:effectLst/>
            </c:spPr>
          </c:marker>
          <c:dPt>
            <c:idx val="12"/>
            <c:marker>
              <c:symbol val="circle"/>
              <c:size val="5"/>
              <c:spPr>
                <a:solidFill>
                  <a:schemeClr val="bg1">
                    <a:lumMod val="95000"/>
                  </a:schemeClr>
                </a:solidFill>
                <a:ln w="34925">
                  <a:solidFill>
                    <a:schemeClr val="bg1">
                      <a:lumMod val="95000"/>
                    </a:schemeClr>
                  </a:solidFill>
                </a:ln>
                <a:effectLst/>
              </c:spPr>
            </c:marker>
            <c:bubble3D val="0"/>
            <c:spPr>
              <a:ln w="34925" cap="rnd">
                <a:solidFill>
                  <a:schemeClr val="bg1">
                    <a:lumMod val="95000"/>
                  </a:schemeClr>
                </a:solidFill>
                <a:round/>
              </a:ln>
              <a:effectLst/>
            </c:spPr>
            <c:extLst>
              <c:ext xmlns:c16="http://schemas.microsoft.com/office/drawing/2014/chart" uri="{C3380CC4-5D6E-409C-BE32-E72D297353CC}">
                <c16:uniqueId val="{00000005-47CF-4961-A913-AEBDD723600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Hoja4!$H$2:$H$14</c:f>
              <c:numCache>
                <c:formatCode>General</c:formatCode>
                <c:ptCount val="13"/>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numCache>
            </c:numRef>
          </c:cat>
          <c:val>
            <c:numRef>
              <c:f>Hoja4!$I$2:$I$14</c:f>
              <c:numCache>
                <c:formatCode>0</c:formatCode>
                <c:ptCount val="13"/>
                <c:pt idx="0">
                  <c:v>222</c:v>
                </c:pt>
                <c:pt idx="1">
                  <c:v>270</c:v>
                </c:pt>
                <c:pt idx="2">
                  <c:v>450</c:v>
                </c:pt>
                <c:pt idx="3">
                  <c:v>483</c:v>
                </c:pt>
                <c:pt idx="4">
                  <c:v>761</c:v>
                </c:pt>
                <c:pt idx="5">
                  <c:v>1074</c:v>
                </c:pt>
                <c:pt idx="6">
                  <c:v>1101</c:v>
                </c:pt>
                <c:pt idx="7">
                  <c:v>1486</c:v>
                </c:pt>
                <c:pt idx="8">
                  <c:v>1732</c:v>
                </c:pt>
                <c:pt idx="9">
                  <c:v>2487</c:v>
                </c:pt>
                <c:pt idx="10">
                  <c:v>2214</c:v>
                </c:pt>
                <c:pt idx="11">
                  <c:v>1635</c:v>
                </c:pt>
                <c:pt idx="12">
                  <c:v>1227.7928764743226</c:v>
                </c:pt>
              </c:numCache>
            </c:numRef>
          </c:val>
          <c:smooth val="0"/>
          <c:extLst>
            <c:ext xmlns:c16="http://schemas.microsoft.com/office/drawing/2014/chart" uri="{C3380CC4-5D6E-409C-BE32-E72D297353CC}">
              <c16:uniqueId val="{00000000-47CF-4961-A913-AEBDD723600E}"/>
            </c:ext>
          </c:extLst>
        </c:ser>
        <c:ser>
          <c:idx val="1"/>
          <c:order val="1"/>
          <c:spPr>
            <a:ln w="34925" cap="rnd">
              <a:solidFill>
                <a:srgbClr val="9BBB59"/>
              </a:solidFill>
              <a:round/>
            </a:ln>
            <a:effectLst/>
          </c:spPr>
          <c:marker>
            <c:symbol val="circle"/>
            <c:size val="5"/>
            <c:spPr>
              <a:solidFill>
                <a:srgbClr val="9BBB59"/>
              </a:solidFill>
              <a:ln w="34925">
                <a:solidFill>
                  <a:srgbClr val="9BBB59"/>
                </a:solidFill>
              </a:ln>
              <a:effectLst/>
            </c:spPr>
          </c:marker>
          <c:dPt>
            <c:idx val="12"/>
            <c:marker>
              <c:symbol val="circle"/>
              <c:size val="5"/>
              <c:spPr>
                <a:solidFill>
                  <a:schemeClr val="bg1">
                    <a:lumMod val="85000"/>
                  </a:schemeClr>
                </a:solidFill>
                <a:ln w="34925">
                  <a:solidFill>
                    <a:schemeClr val="bg1">
                      <a:lumMod val="85000"/>
                    </a:schemeClr>
                  </a:solidFill>
                </a:ln>
                <a:effectLst/>
              </c:spPr>
            </c:marker>
            <c:bubble3D val="0"/>
            <c:spPr>
              <a:ln w="34925" cap="rnd">
                <a:solidFill>
                  <a:schemeClr val="bg1">
                    <a:lumMod val="85000"/>
                  </a:schemeClr>
                </a:solidFill>
                <a:round/>
              </a:ln>
              <a:effectLst/>
            </c:spPr>
            <c:extLst>
              <c:ext xmlns:c16="http://schemas.microsoft.com/office/drawing/2014/chart" uri="{C3380CC4-5D6E-409C-BE32-E72D297353CC}">
                <c16:uniqueId val="{00000006-47CF-4961-A913-AEBDD723600E}"/>
              </c:ext>
            </c:extLst>
          </c:dPt>
          <c:dLbls>
            <c:dLbl>
              <c:idx val="5"/>
              <c:layout>
                <c:manualLayout>
                  <c:x val="-3.0938402057959412E-2"/>
                  <c:y val="-5.14771202343975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CF-4961-A913-AEBDD723600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Hoja4!$H$2:$H$14</c:f>
              <c:numCache>
                <c:formatCode>General</c:formatCode>
                <c:ptCount val="13"/>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numCache>
            </c:numRef>
          </c:cat>
          <c:val>
            <c:numRef>
              <c:f>Hoja4!$J$2:$J$14</c:f>
              <c:numCache>
                <c:formatCode>0</c:formatCode>
                <c:ptCount val="13"/>
                <c:pt idx="0">
                  <c:v>1308</c:v>
                </c:pt>
                <c:pt idx="1">
                  <c:v>1605</c:v>
                </c:pt>
                <c:pt idx="2">
                  <c:v>1248</c:v>
                </c:pt>
                <c:pt idx="3">
                  <c:v>804</c:v>
                </c:pt>
                <c:pt idx="4">
                  <c:v>1066</c:v>
                </c:pt>
                <c:pt idx="5">
                  <c:v>1182</c:v>
                </c:pt>
                <c:pt idx="6">
                  <c:v>923</c:v>
                </c:pt>
                <c:pt idx="7">
                  <c:v>935</c:v>
                </c:pt>
                <c:pt idx="8">
                  <c:v>779</c:v>
                </c:pt>
                <c:pt idx="9">
                  <c:v>759</c:v>
                </c:pt>
                <c:pt idx="10">
                  <c:v>510</c:v>
                </c:pt>
                <c:pt idx="11">
                  <c:v>352.8</c:v>
                </c:pt>
                <c:pt idx="12">
                  <c:v>283.16326530612241</c:v>
                </c:pt>
              </c:numCache>
            </c:numRef>
          </c:val>
          <c:smooth val="0"/>
          <c:extLst>
            <c:ext xmlns:c16="http://schemas.microsoft.com/office/drawing/2014/chart" uri="{C3380CC4-5D6E-409C-BE32-E72D297353CC}">
              <c16:uniqueId val="{00000001-47CF-4961-A913-AEBDD723600E}"/>
            </c:ext>
          </c:extLst>
        </c:ser>
        <c:ser>
          <c:idx val="2"/>
          <c:order val="2"/>
          <c:spPr>
            <a:ln w="34925" cap="rnd">
              <a:solidFill>
                <a:schemeClr val="tx2">
                  <a:lumMod val="40000"/>
                  <a:lumOff val="60000"/>
                </a:schemeClr>
              </a:solidFill>
              <a:round/>
            </a:ln>
            <a:effectLst/>
          </c:spPr>
          <c:marker>
            <c:symbol val="circle"/>
            <c:size val="5"/>
            <c:spPr>
              <a:solidFill>
                <a:schemeClr val="tx2">
                  <a:lumMod val="40000"/>
                  <a:lumOff val="60000"/>
                </a:schemeClr>
              </a:solidFill>
              <a:ln w="34925">
                <a:solidFill>
                  <a:schemeClr val="tx2">
                    <a:lumMod val="40000"/>
                    <a:lumOff val="60000"/>
                  </a:schemeClr>
                </a:solidFill>
              </a:ln>
              <a:effectLst/>
            </c:spPr>
          </c:marker>
          <c:dPt>
            <c:idx val="12"/>
            <c:marker>
              <c:symbol val="circle"/>
              <c:size val="5"/>
              <c:spPr>
                <a:solidFill>
                  <a:schemeClr val="bg1">
                    <a:lumMod val="95000"/>
                  </a:schemeClr>
                </a:solidFill>
                <a:ln w="34925">
                  <a:solidFill>
                    <a:schemeClr val="bg1">
                      <a:lumMod val="95000"/>
                    </a:schemeClr>
                  </a:solidFill>
                </a:ln>
                <a:effectLst/>
              </c:spPr>
            </c:marker>
            <c:bubble3D val="0"/>
            <c:spPr>
              <a:ln w="34925" cap="rnd">
                <a:solidFill>
                  <a:schemeClr val="bg1">
                    <a:lumMod val="95000"/>
                  </a:schemeClr>
                </a:solidFill>
                <a:round/>
              </a:ln>
              <a:effectLst/>
            </c:spPr>
            <c:extLst>
              <c:ext xmlns:c16="http://schemas.microsoft.com/office/drawing/2014/chart" uri="{C3380CC4-5D6E-409C-BE32-E72D297353CC}">
                <c16:uniqueId val="{00000004-47CF-4961-A913-AEBDD723600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Hoja4!$H$2:$H$14</c:f>
              <c:numCache>
                <c:formatCode>General</c:formatCode>
                <c:ptCount val="13"/>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numCache>
            </c:numRef>
          </c:cat>
          <c:val>
            <c:numRef>
              <c:f>Hoja4!$K$2:$K$14</c:f>
              <c:numCache>
                <c:formatCode>0</c:formatCode>
                <c:ptCount val="13"/>
                <c:pt idx="0">
                  <c:v>1530</c:v>
                </c:pt>
                <c:pt idx="1">
                  <c:v>1875</c:v>
                </c:pt>
                <c:pt idx="2">
                  <c:v>1698</c:v>
                </c:pt>
                <c:pt idx="3">
                  <c:v>1287</c:v>
                </c:pt>
                <c:pt idx="4">
                  <c:v>1827</c:v>
                </c:pt>
                <c:pt idx="5">
                  <c:v>2256</c:v>
                </c:pt>
                <c:pt idx="6">
                  <c:v>2024</c:v>
                </c:pt>
                <c:pt idx="7">
                  <c:v>2421</c:v>
                </c:pt>
                <c:pt idx="8">
                  <c:v>2511</c:v>
                </c:pt>
                <c:pt idx="9">
                  <c:v>3246</c:v>
                </c:pt>
                <c:pt idx="10">
                  <c:v>2724</c:v>
                </c:pt>
                <c:pt idx="11">
                  <c:v>1987.8</c:v>
                </c:pt>
                <c:pt idx="12">
                  <c:v>1510.956141780445</c:v>
                </c:pt>
              </c:numCache>
            </c:numRef>
          </c:val>
          <c:smooth val="0"/>
          <c:extLst>
            <c:ext xmlns:c16="http://schemas.microsoft.com/office/drawing/2014/chart" uri="{C3380CC4-5D6E-409C-BE32-E72D297353CC}">
              <c16:uniqueId val="{00000002-47CF-4961-A913-AEBDD723600E}"/>
            </c:ext>
          </c:extLst>
        </c:ser>
        <c:dLbls>
          <c:showLegendKey val="0"/>
          <c:showVal val="0"/>
          <c:showCatName val="0"/>
          <c:showSerName val="0"/>
          <c:showPercent val="0"/>
          <c:showBubbleSize val="0"/>
        </c:dLbls>
        <c:marker val="1"/>
        <c:smooth val="0"/>
        <c:axId val="1193836656"/>
        <c:axId val="1193842416"/>
      </c:lineChart>
      <c:catAx>
        <c:axId val="119383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Roboto Th" panose="02000000000000000000"/>
                <a:ea typeface="Roboto Thin" panose="02000000000000000000" pitchFamily="2" charset="0"/>
                <a:cs typeface="+mn-cs"/>
              </a:defRPr>
            </a:pPr>
            <a:endParaRPr lang="es-MX"/>
          </a:p>
        </c:txPr>
        <c:crossAx val="1193842416"/>
        <c:crosses val="autoZero"/>
        <c:auto val="1"/>
        <c:lblAlgn val="ctr"/>
        <c:lblOffset val="100"/>
        <c:noMultiLvlLbl val="0"/>
      </c:catAx>
      <c:valAx>
        <c:axId val="119384241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1193836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5875" cap="rnd">
              <a:solidFill>
                <a:schemeClr val="bg1">
                  <a:lumMod val="75000"/>
                </a:schemeClr>
              </a:solidFill>
              <a:round/>
            </a:ln>
            <a:effectLst/>
          </c:spPr>
          <c:marker>
            <c:symbol val="circle"/>
            <c:size val="5"/>
            <c:spPr>
              <a:solidFill>
                <a:schemeClr val="bg1">
                  <a:lumMod val="75000"/>
                </a:schemeClr>
              </a:solidFill>
              <a:ln w="19050">
                <a:solidFill>
                  <a:schemeClr val="bg1">
                    <a:lumMod val="75000"/>
                  </a:schemeClr>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1" u="none" strike="noStrike" kern="1200" baseline="0">
                    <a:solidFill>
                      <a:schemeClr val="bg1">
                        <a:lumMod val="50000"/>
                      </a:schemeClr>
                    </a:solidFill>
                    <a:latin typeface="Playfair Display" panose="00000500000000000000" pitchFamily="50"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Hoja1!$C$78:$C$85</c:f>
              <c:numCache>
                <c:formatCode>0.0%</c:formatCode>
                <c:ptCount val="8"/>
                <c:pt idx="0">
                  <c:v>0.21786126325929411</c:v>
                </c:pt>
                <c:pt idx="1">
                  <c:v>0.17888840858296468</c:v>
                </c:pt>
                <c:pt idx="2">
                  <c:v>0.15718108553016533</c:v>
                </c:pt>
                <c:pt idx="3">
                  <c:v>0.13583101858094443</c:v>
                </c:pt>
                <c:pt idx="4">
                  <c:v>0.34235565765027809</c:v>
                </c:pt>
                <c:pt idx="5">
                  <c:v>0.1868510886675982</c:v>
                </c:pt>
                <c:pt idx="6">
                  <c:v>0.15743431543494135</c:v>
                </c:pt>
                <c:pt idx="7">
                  <c:v>0.17910577480203438</c:v>
                </c:pt>
              </c:numCache>
            </c:numRef>
          </c:val>
          <c:smooth val="0"/>
          <c:extLst>
            <c:ext xmlns:c16="http://schemas.microsoft.com/office/drawing/2014/chart" uri="{C3380CC4-5D6E-409C-BE32-E72D297353CC}">
              <c16:uniqueId val="{00000000-3BD5-4224-BB3E-33C41257BC9E}"/>
            </c:ext>
          </c:extLst>
        </c:ser>
        <c:dLbls>
          <c:showLegendKey val="0"/>
          <c:showVal val="0"/>
          <c:showCatName val="0"/>
          <c:showSerName val="0"/>
          <c:showPercent val="0"/>
          <c:showBubbleSize val="0"/>
        </c:dLbls>
        <c:marker val="1"/>
        <c:smooth val="0"/>
        <c:axId val="1333066751"/>
        <c:axId val="1333071071"/>
      </c:lineChart>
      <c:catAx>
        <c:axId val="1333066751"/>
        <c:scaling>
          <c:orientation val="minMax"/>
        </c:scaling>
        <c:delete val="1"/>
        <c:axPos val="b"/>
        <c:majorTickMark val="none"/>
        <c:minorTickMark val="none"/>
        <c:tickLblPos val="nextTo"/>
        <c:crossAx val="1333071071"/>
        <c:crosses val="autoZero"/>
        <c:auto val="1"/>
        <c:lblAlgn val="ctr"/>
        <c:lblOffset val="100"/>
        <c:noMultiLvlLbl val="0"/>
      </c:catAx>
      <c:valAx>
        <c:axId val="1333071071"/>
        <c:scaling>
          <c:orientation val="minMax"/>
        </c:scaling>
        <c:delete val="1"/>
        <c:axPos val="l"/>
        <c:numFmt formatCode="0.0%" sourceLinked="1"/>
        <c:majorTickMark val="none"/>
        <c:minorTickMark val="none"/>
        <c:tickLblPos val="nextTo"/>
        <c:crossAx val="13330667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NSE!$M$44</c:f>
              <c:strCache>
                <c:ptCount val="1"/>
                <c:pt idx="0">
                  <c:v>E</c:v>
                </c:pt>
              </c:strCache>
            </c:strRef>
          </c:tx>
          <c:spPr>
            <a:solidFill>
              <a:srgbClr val="BC8C00"/>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extLst>
                <c:ext xmlns:c16="http://schemas.microsoft.com/office/drawing/2014/chart" uri="{C3380CC4-5D6E-409C-BE32-E72D297353CC}">
                  <c16:uniqueId val="{00000000-1C56-4B89-BF5A-671FFB9D0B1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Thin" panose="02000000000000000000" pitchFamily="2" charset="0"/>
                    <a:ea typeface="Roboto Thin"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NSE!$N$43:$P$43</c:f>
              <c:numCache>
                <c:formatCode>General</c:formatCode>
                <c:ptCount val="3"/>
                <c:pt idx="0">
                  <c:v>2025</c:v>
                </c:pt>
                <c:pt idx="1">
                  <c:v>2030</c:v>
                </c:pt>
                <c:pt idx="2">
                  <c:v>2035</c:v>
                </c:pt>
              </c:numCache>
            </c:numRef>
          </c:cat>
          <c:val>
            <c:numRef>
              <c:f>NSE!$N$44:$P$44</c:f>
              <c:numCache>
                <c:formatCode>0</c:formatCode>
                <c:ptCount val="3"/>
                <c:pt idx="0">
                  <c:v>0.06</c:v>
                </c:pt>
                <c:pt idx="1">
                  <c:v>0.06</c:v>
                </c:pt>
                <c:pt idx="2">
                  <c:v>0.06</c:v>
                </c:pt>
              </c:numCache>
            </c:numRef>
          </c:val>
          <c:extLst>
            <c:ext xmlns:c16="http://schemas.microsoft.com/office/drawing/2014/chart" uri="{C3380CC4-5D6E-409C-BE32-E72D297353CC}">
              <c16:uniqueId val="{00000000-32E1-4A9A-8BDE-7A9DBAE7BAFC}"/>
            </c:ext>
          </c:extLst>
        </c:ser>
        <c:ser>
          <c:idx val="1"/>
          <c:order val="1"/>
          <c:tx>
            <c:strRef>
              <c:f>NSE!$M$45</c:f>
              <c:strCache>
                <c:ptCount val="1"/>
                <c:pt idx="0">
                  <c:v>D-</c:v>
                </c:pt>
              </c:strCache>
            </c:strRef>
          </c:tx>
          <c:spPr>
            <a:solidFill>
              <a:srgbClr val="DAA4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NSE!$N$43:$P$43</c:f>
              <c:numCache>
                <c:formatCode>General</c:formatCode>
                <c:ptCount val="3"/>
                <c:pt idx="0">
                  <c:v>2025</c:v>
                </c:pt>
                <c:pt idx="1">
                  <c:v>2030</c:v>
                </c:pt>
                <c:pt idx="2">
                  <c:v>2035</c:v>
                </c:pt>
              </c:numCache>
            </c:numRef>
          </c:cat>
          <c:val>
            <c:numRef>
              <c:f>NSE!$N$45:$P$45</c:f>
              <c:numCache>
                <c:formatCode>0</c:formatCode>
                <c:ptCount val="3"/>
                <c:pt idx="0">
                  <c:v>0.24</c:v>
                </c:pt>
                <c:pt idx="1">
                  <c:v>0.24</c:v>
                </c:pt>
                <c:pt idx="2">
                  <c:v>0.24</c:v>
                </c:pt>
              </c:numCache>
            </c:numRef>
          </c:val>
          <c:extLst>
            <c:ext xmlns:c16="http://schemas.microsoft.com/office/drawing/2014/chart" uri="{C3380CC4-5D6E-409C-BE32-E72D297353CC}">
              <c16:uniqueId val="{00000001-32E1-4A9A-8BDE-7A9DBAE7BAFC}"/>
            </c:ext>
          </c:extLst>
        </c:ser>
        <c:ser>
          <c:idx val="2"/>
          <c:order val="2"/>
          <c:tx>
            <c:strRef>
              <c:f>NSE!$M$46</c:f>
              <c:strCache>
                <c:ptCount val="1"/>
                <c:pt idx="0">
                  <c:v>D+</c:v>
                </c:pt>
              </c:strCache>
            </c:strRef>
          </c:tx>
          <c:spPr>
            <a:solidFill>
              <a:srgbClr val="F3B7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NSE!$N$43:$P$43</c:f>
              <c:numCache>
                <c:formatCode>General</c:formatCode>
                <c:ptCount val="3"/>
                <c:pt idx="0">
                  <c:v>2025</c:v>
                </c:pt>
                <c:pt idx="1">
                  <c:v>2030</c:v>
                </c:pt>
                <c:pt idx="2">
                  <c:v>2035</c:v>
                </c:pt>
              </c:numCache>
            </c:numRef>
          </c:cat>
          <c:val>
            <c:numRef>
              <c:f>NSE!$N$46:$P$46</c:f>
              <c:numCache>
                <c:formatCode>0</c:formatCode>
                <c:ptCount val="3"/>
                <c:pt idx="0">
                  <c:v>0.16500000000000001</c:v>
                </c:pt>
                <c:pt idx="1">
                  <c:v>0.15</c:v>
                </c:pt>
                <c:pt idx="2">
                  <c:v>0.15</c:v>
                </c:pt>
              </c:numCache>
            </c:numRef>
          </c:val>
          <c:extLst>
            <c:ext xmlns:c16="http://schemas.microsoft.com/office/drawing/2014/chart" uri="{C3380CC4-5D6E-409C-BE32-E72D297353CC}">
              <c16:uniqueId val="{00000002-32E1-4A9A-8BDE-7A9DBAE7BAFC}"/>
            </c:ext>
          </c:extLst>
        </c:ser>
        <c:ser>
          <c:idx val="3"/>
          <c:order val="3"/>
          <c:tx>
            <c:strRef>
              <c:f>NSE!$M$47</c:f>
              <c:strCache>
                <c:ptCount val="1"/>
                <c:pt idx="0">
                  <c:v>C-</c:v>
                </c:pt>
              </c:strCache>
            </c:strRef>
          </c:tx>
          <c:spPr>
            <a:solidFill>
              <a:srgbClr val="FFC859"/>
            </a:solidFill>
            <a:ln>
              <a:noFill/>
            </a:ln>
            <a:effectLst/>
          </c:spPr>
          <c:invertIfNegative val="0"/>
          <c:dLbls>
            <c:dLbl>
              <c:idx val="0"/>
              <c:layout>
                <c:manualLayout>
                  <c:x val="0"/>
                  <c:y val="-2.68605817367502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2E1-4A9A-8BDE-7A9DBAE7BAF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NSE!$N$43:$P$43</c:f>
              <c:numCache>
                <c:formatCode>General</c:formatCode>
                <c:ptCount val="3"/>
                <c:pt idx="0">
                  <c:v>2025</c:v>
                </c:pt>
                <c:pt idx="1">
                  <c:v>2030</c:v>
                </c:pt>
                <c:pt idx="2">
                  <c:v>2035</c:v>
                </c:pt>
              </c:numCache>
            </c:numRef>
          </c:cat>
          <c:val>
            <c:numRef>
              <c:f>NSE!$N$47:$P$47</c:f>
              <c:numCache>
                <c:formatCode>0</c:formatCode>
                <c:ptCount val="3"/>
                <c:pt idx="0">
                  <c:v>0.17499999999999999</c:v>
                </c:pt>
                <c:pt idx="1">
                  <c:v>0.19</c:v>
                </c:pt>
                <c:pt idx="2">
                  <c:v>0.19</c:v>
                </c:pt>
              </c:numCache>
            </c:numRef>
          </c:val>
          <c:extLst>
            <c:ext xmlns:c16="http://schemas.microsoft.com/office/drawing/2014/chart" uri="{C3380CC4-5D6E-409C-BE32-E72D297353CC}">
              <c16:uniqueId val="{00000003-32E1-4A9A-8BDE-7A9DBAE7BAFC}"/>
            </c:ext>
          </c:extLst>
        </c:ser>
        <c:ser>
          <c:idx val="4"/>
          <c:order val="4"/>
          <c:tx>
            <c:strRef>
              <c:f>NSE!$M$48</c:f>
              <c:strCache>
                <c:ptCount val="1"/>
                <c:pt idx="0">
                  <c:v>C</c:v>
                </c:pt>
              </c:strCache>
            </c:strRef>
          </c:tx>
          <c:spPr>
            <a:solidFill>
              <a:srgbClr val="FFD69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effectLst/>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NSE!$N$43:$P$43</c:f>
              <c:numCache>
                <c:formatCode>General</c:formatCode>
                <c:ptCount val="3"/>
                <c:pt idx="0">
                  <c:v>2025</c:v>
                </c:pt>
                <c:pt idx="1">
                  <c:v>2030</c:v>
                </c:pt>
                <c:pt idx="2">
                  <c:v>2035</c:v>
                </c:pt>
              </c:numCache>
            </c:numRef>
          </c:cat>
          <c:val>
            <c:numRef>
              <c:f>NSE!$N$48:$P$48</c:f>
              <c:numCache>
                <c:formatCode>0</c:formatCode>
                <c:ptCount val="3"/>
                <c:pt idx="0">
                  <c:v>0.17</c:v>
                </c:pt>
                <c:pt idx="1">
                  <c:v>0.17</c:v>
                </c:pt>
                <c:pt idx="2">
                  <c:v>0.17</c:v>
                </c:pt>
              </c:numCache>
            </c:numRef>
          </c:val>
          <c:extLst>
            <c:ext xmlns:c16="http://schemas.microsoft.com/office/drawing/2014/chart" uri="{C3380CC4-5D6E-409C-BE32-E72D297353CC}">
              <c16:uniqueId val="{00000004-32E1-4A9A-8BDE-7A9DBAE7BAFC}"/>
            </c:ext>
          </c:extLst>
        </c:ser>
        <c:ser>
          <c:idx val="5"/>
          <c:order val="5"/>
          <c:tx>
            <c:strRef>
              <c:f>NSE!$M$49</c:f>
              <c:strCache>
                <c:ptCount val="1"/>
                <c:pt idx="0">
                  <c:v>C+</c:v>
                </c:pt>
              </c:strCache>
            </c:strRef>
          </c:tx>
          <c:spPr>
            <a:solidFill>
              <a:srgbClr val="FFDDA7"/>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NSE!$N$43:$P$43</c:f>
              <c:numCache>
                <c:formatCode>General</c:formatCode>
                <c:ptCount val="3"/>
                <c:pt idx="0">
                  <c:v>2025</c:v>
                </c:pt>
                <c:pt idx="1">
                  <c:v>2030</c:v>
                </c:pt>
                <c:pt idx="2">
                  <c:v>2035</c:v>
                </c:pt>
              </c:numCache>
            </c:numRef>
          </c:cat>
          <c:val>
            <c:numRef>
              <c:f>NSE!$N$49:$P$49</c:f>
              <c:numCache>
                <c:formatCode>0</c:formatCode>
                <c:ptCount val="3"/>
                <c:pt idx="0">
                  <c:v>0.12</c:v>
                </c:pt>
                <c:pt idx="1">
                  <c:v>0.12</c:v>
                </c:pt>
                <c:pt idx="2">
                  <c:v>0.12</c:v>
                </c:pt>
              </c:numCache>
            </c:numRef>
          </c:val>
          <c:extLst>
            <c:ext xmlns:c16="http://schemas.microsoft.com/office/drawing/2014/chart" uri="{C3380CC4-5D6E-409C-BE32-E72D297353CC}">
              <c16:uniqueId val="{00000005-32E1-4A9A-8BDE-7A9DBAE7BAFC}"/>
            </c:ext>
          </c:extLst>
        </c:ser>
        <c:ser>
          <c:idx val="6"/>
          <c:order val="6"/>
          <c:tx>
            <c:strRef>
              <c:f>NSE!$M$50</c:f>
              <c:strCache>
                <c:ptCount val="1"/>
                <c:pt idx="0">
                  <c:v>A/B</c:v>
                </c:pt>
              </c:strCache>
            </c:strRef>
          </c:tx>
          <c:spPr>
            <a:solidFill>
              <a:srgbClr val="FFF5E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NSE!$N$43:$P$43</c:f>
              <c:numCache>
                <c:formatCode>General</c:formatCode>
                <c:ptCount val="3"/>
                <c:pt idx="0">
                  <c:v>2025</c:v>
                </c:pt>
                <c:pt idx="1">
                  <c:v>2030</c:v>
                </c:pt>
                <c:pt idx="2">
                  <c:v>2035</c:v>
                </c:pt>
              </c:numCache>
            </c:numRef>
          </c:cat>
          <c:val>
            <c:numRef>
              <c:f>NSE!$N$50:$P$50</c:f>
              <c:numCache>
                <c:formatCode>0</c:formatCode>
                <c:ptCount val="3"/>
                <c:pt idx="0">
                  <c:v>7.0000000000000007E-2</c:v>
                </c:pt>
                <c:pt idx="1">
                  <c:v>7.0000000000000007E-2</c:v>
                </c:pt>
                <c:pt idx="2">
                  <c:v>7.0000000000000007E-2</c:v>
                </c:pt>
              </c:numCache>
            </c:numRef>
          </c:val>
          <c:extLst>
            <c:ext xmlns:c16="http://schemas.microsoft.com/office/drawing/2014/chart" uri="{C3380CC4-5D6E-409C-BE32-E72D297353CC}">
              <c16:uniqueId val="{00000006-32E1-4A9A-8BDE-7A9DBAE7BAFC}"/>
            </c:ext>
          </c:extLst>
        </c:ser>
        <c:dLbls>
          <c:showLegendKey val="0"/>
          <c:showVal val="0"/>
          <c:showCatName val="0"/>
          <c:showSerName val="0"/>
          <c:showPercent val="0"/>
          <c:showBubbleSize val="0"/>
        </c:dLbls>
        <c:gapWidth val="219"/>
        <c:overlap val="-27"/>
        <c:axId val="2005970720"/>
        <c:axId val="2005971200"/>
      </c:barChart>
      <c:catAx>
        <c:axId val="200597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2005971200"/>
        <c:crosses val="autoZero"/>
        <c:auto val="1"/>
        <c:lblAlgn val="ctr"/>
        <c:lblOffset val="100"/>
        <c:noMultiLvlLbl val="0"/>
      </c:catAx>
      <c:valAx>
        <c:axId val="200597120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Roboto Light" panose="02000000000000000000" pitchFamily="2" charset="0"/>
                <a:ea typeface="Roboto Light" panose="02000000000000000000" pitchFamily="2" charset="0"/>
                <a:cs typeface="+mn-cs"/>
              </a:defRPr>
            </a:pPr>
            <a:endParaRPr lang="es-MX"/>
          </a:p>
        </c:txPr>
        <c:crossAx val="2005970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spPr>
            <a:ln w="57150" cap="rnd">
              <a:solidFill>
                <a:schemeClr val="tx2">
                  <a:lumMod val="25000"/>
                  <a:lumOff val="75000"/>
                </a:schemeClr>
              </a:solidFill>
              <a:round/>
            </a:ln>
            <a:effectLst/>
          </c:spPr>
          <c:marker>
            <c:symbol val="circle"/>
            <c:size val="5"/>
            <c:spPr>
              <a:solidFill>
                <a:schemeClr val="tx2">
                  <a:lumMod val="25000"/>
                  <a:lumOff val="75000"/>
                </a:schemeClr>
              </a:solidFill>
              <a:ln w="57150">
                <a:solidFill>
                  <a:schemeClr val="tx2">
                    <a:lumMod val="25000"/>
                    <a:lumOff val="75000"/>
                  </a:schemeClr>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Hoja1!$G$15:$I$15</c:f>
              <c:numCache>
                <c:formatCode>0</c:formatCode>
                <c:ptCount val="3"/>
                <c:pt idx="0">
                  <c:v>268404.07</c:v>
                </c:pt>
                <c:pt idx="1">
                  <c:v>310660.14</c:v>
                </c:pt>
                <c:pt idx="2">
                  <c:v>366301.18</c:v>
                </c:pt>
              </c:numCache>
            </c:numRef>
          </c:val>
          <c:smooth val="0"/>
          <c:extLst>
            <c:ext xmlns:c16="http://schemas.microsoft.com/office/drawing/2014/chart" uri="{C3380CC4-5D6E-409C-BE32-E72D297353CC}">
              <c16:uniqueId val="{00000000-8A0D-472C-86DA-BE15D2DFC98D}"/>
            </c:ext>
          </c:extLst>
        </c:ser>
        <c:dLbls>
          <c:showLegendKey val="0"/>
          <c:showVal val="0"/>
          <c:showCatName val="0"/>
          <c:showSerName val="0"/>
          <c:showPercent val="0"/>
          <c:showBubbleSize val="0"/>
        </c:dLbls>
        <c:marker val="1"/>
        <c:smooth val="0"/>
        <c:axId val="1589875279"/>
        <c:axId val="1589870959"/>
      </c:lineChart>
      <c:catAx>
        <c:axId val="1589875279"/>
        <c:scaling>
          <c:orientation val="minMax"/>
        </c:scaling>
        <c:delete val="1"/>
        <c:axPos val="b"/>
        <c:majorTickMark val="none"/>
        <c:minorTickMark val="none"/>
        <c:tickLblPos val="nextTo"/>
        <c:crossAx val="1589870959"/>
        <c:crosses val="autoZero"/>
        <c:auto val="1"/>
        <c:lblAlgn val="ctr"/>
        <c:lblOffset val="100"/>
        <c:noMultiLvlLbl val="0"/>
      </c:catAx>
      <c:valAx>
        <c:axId val="1589870959"/>
        <c:scaling>
          <c:orientation val="minMax"/>
        </c:scaling>
        <c:delete val="1"/>
        <c:axPos val="l"/>
        <c:numFmt formatCode="0" sourceLinked="1"/>
        <c:majorTickMark val="none"/>
        <c:minorTickMark val="none"/>
        <c:tickLblPos val="nextTo"/>
        <c:crossAx val="1589875279"/>
        <c:crosses val="autoZero"/>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Hoja1!$B$23</c:f>
              <c:strCache>
                <c:ptCount val="1"/>
                <c:pt idx="0">
                  <c:v>2025</c:v>
                </c:pt>
              </c:strCache>
            </c:strRef>
          </c:tx>
          <c:spPr>
            <a:solidFill>
              <a:srgbClr val="FFDA82"/>
            </a:solidFill>
            <a:ln>
              <a:noFill/>
            </a:ln>
            <a:effectLst/>
          </c:spPr>
          <c:invertIfNegative val="0"/>
          <c:dLbls>
            <c:dLbl>
              <c:idx val="6"/>
              <c:layout>
                <c:manualLayout>
                  <c:x val="-4.6192513848433816E-3"/>
                  <c:y val="1.2703201206703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90-40B1-B6CE-2C1393BA593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Hoja1!$C$22:$I$22</c:f>
              <c:strCache>
                <c:ptCount val="7"/>
                <c:pt idx="0">
                  <c:v>Marginal</c:v>
                </c:pt>
                <c:pt idx="1">
                  <c:v>Baja</c:v>
                </c:pt>
                <c:pt idx="2">
                  <c:v>Baja alta</c:v>
                </c:pt>
                <c:pt idx="3">
                  <c:v>Media baja</c:v>
                </c:pt>
                <c:pt idx="4">
                  <c:v>Media</c:v>
                </c:pt>
                <c:pt idx="5">
                  <c:v>Media alta</c:v>
                </c:pt>
                <c:pt idx="6">
                  <c:v>Alta</c:v>
                </c:pt>
              </c:strCache>
            </c:strRef>
          </c:cat>
          <c:val>
            <c:numRef>
              <c:f>Hoja1!$C$23:$I$23</c:f>
              <c:numCache>
                <c:formatCode>0</c:formatCode>
                <c:ptCount val="7"/>
                <c:pt idx="0">
                  <c:v>16104.244199999999</c:v>
                </c:pt>
                <c:pt idx="1">
                  <c:v>64416.976799999997</c:v>
                </c:pt>
                <c:pt idx="2">
                  <c:v>44286.671550000006</c:v>
                </c:pt>
                <c:pt idx="3">
                  <c:v>46970.712249999997</c:v>
                </c:pt>
                <c:pt idx="4">
                  <c:v>45628.691900000005</c:v>
                </c:pt>
                <c:pt idx="5">
                  <c:v>32208.488399999998</c:v>
                </c:pt>
                <c:pt idx="6">
                  <c:v>18788.284900000002</c:v>
                </c:pt>
              </c:numCache>
            </c:numRef>
          </c:val>
          <c:extLst>
            <c:ext xmlns:c16="http://schemas.microsoft.com/office/drawing/2014/chart" uri="{C3380CC4-5D6E-409C-BE32-E72D297353CC}">
              <c16:uniqueId val="{00000000-D690-40B1-B6CE-2C1393BA5932}"/>
            </c:ext>
          </c:extLst>
        </c:ser>
        <c:ser>
          <c:idx val="1"/>
          <c:order val="1"/>
          <c:tx>
            <c:strRef>
              <c:f>Hoja1!$B$24</c:f>
              <c:strCache>
                <c:ptCount val="1"/>
                <c:pt idx="0">
                  <c:v>2030</c:v>
                </c:pt>
              </c:strCache>
            </c:strRef>
          </c:tx>
          <c:spPr>
            <a:solidFill>
              <a:srgbClr val="FFC000"/>
            </a:solidFill>
            <a:ln>
              <a:noFill/>
            </a:ln>
            <a:effectLst/>
          </c:spPr>
          <c:invertIfNegative val="0"/>
          <c:dLbls>
            <c:dLbl>
              <c:idx val="0"/>
              <c:layout>
                <c:manualLayout>
                  <c:x val="-2.1171324274254197E-17"/>
                  <c:y val="-1.2703201206704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90-40B1-B6CE-2C1393BA5932}"/>
                </c:ext>
              </c:extLst>
            </c:dLbl>
            <c:dLbl>
              <c:idx val="2"/>
              <c:layout>
                <c:manualLayout>
                  <c:x val="0"/>
                  <c:y val="-2.03251219307265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90-40B1-B6CE-2C1393BA593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Hoja1!$C$22:$I$22</c:f>
              <c:strCache>
                <c:ptCount val="7"/>
                <c:pt idx="0">
                  <c:v>Marginal</c:v>
                </c:pt>
                <c:pt idx="1">
                  <c:v>Baja</c:v>
                </c:pt>
                <c:pt idx="2">
                  <c:v>Baja alta</c:v>
                </c:pt>
                <c:pt idx="3">
                  <c:v>Media baja</c:v>
                </c:pt>
                <c:pt idx="4">
                  <c:v>Media</c:v>
                </c:pt>
                <c:pt idx="5">
                  <c:v>Media alta</c:v>
                </c:pt>
                <c:pt idx="6">
                  <c:v>Alta</c:v>
                </c:pt>
              </c:strCache>
            </c:strRef>
          </c:cat>
          <c:val>
            <c:numRef>
              <c:f>Hoja1!$C$24:$I$24</c:f>
              <c:numCache>
                <c:formatCode>0</c:formatCode>
                <c:ptCount val="7"/>
                <c:pt idx="0">
                  <c:v>18639.608400000001</c:v>
                </c:pt>
                <c:pt idx="1">
                  <c:v>74558.433600000004</c:v>
                </c:pt>
                <c:pt idx="2">
                  <c:v>46599.021000000001</c:v>
                </c:pt>
                <c:pt idx="3">
                  <c:v>59025.426600000006</c:v>
                </c:pt>
                <c:pt idx="4">
                  <c:v>52812.223800000007</c:v>
                </c:pt>
                <c:pt idx="5">
                  <c:v>37279.216800000002</c:v>
                </c:pt>
                <c:pt idx="6">
                  <c:v>21746.209800000004</c:v>
                </c:pt>
              </c:numCache>
            </c:numRef>
          </c:val>
          <c:extLst>
            <c:ext xmlns:c16="http://schemas.microsoft.com/office/drawing/2014/chart" uri="{C3380CC4-5D6E-409C-BE32-E72D297353CC}">
              <c16:uniqueId val="{00000001-D690-40B1-B6CE-2C1393BA5932}"/>
            </c:ext>
          </c:extLst>
        </c:ser>
        <c:ser>
          <c:idx val="2"/>
          <c:order val="2"/>
          <c:tx>
            <c:strRef>
              <c:f>Hoja1!$B$25</c:f>
              <c:strCache>
                <c:ptCount val="1"/>
                <c:pt idx="0">
                  <c:v>2035</c:v>
                </c:pt>
              </c:strCache>
            </c:strRef>
          </c:tx>
          <c:spPr>
            <a:solidFill>
              <a:srgbClr val="FFB405"/>
            </a:solidFill>
            <a:ln>
              <a:noFill/>
            </a:ln>
            <a:effectLst/>
          </c:spPr>
          <c:invertIfNegative val="0"/>
          <c:dLbls>
            <c:dLbl>
              <c:idx val="0"/>
              <c:layout>
                <c:manualLayout>
                  <c:x val="0"/>
                  <c:y val="-7.62192072402254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90-40B1-B6CE-2C1393BA593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Hoja1!$C$22:$I$22</c:f>
              <c:strCache>
                <c:ptCount val="7"/>
                <c:pt idx="0">
                  <c:v>Marginal</c:v>
                </c:pt>
                <c:pt idx="1">
                  <c:v>Baja</c:v>
                </c:pt>
                <c:pt idx="2">
                  <c:v>Baja alta</c:v>
                </c:pt>
                <c:pt idx="3">
                  <c:v>Media baja</c:v>
                </c:pt>
                <c:pt idx="4">
                  <c:v>Media</c:v>
                </c:pt>
                <c:pt idx="5">
                  <c:v>Media alta</c:v>
                </c:pt>
                <c:pt idx="6">
                  <c:v>Alta</c:v>
                </c:pt>
              </c:strCache>
            </c:strRef>
          </c:cat>
          <c:val>
            <c:numRef>
              <c:f>Hoja1!$C$25:$I$25</c:f>
              <c:numCache>
                <c:formatCode>0</c:formatCode>
                <c:ptCount val="7"/>
                <c:pt idx="0">
                  <c:v>21978.070799999998</c:v>
                </c:pt>
                <c:pt idx="1">
                  <c:v>87912.283199999991</c:v>
                </c:pt>
                <c:pt idx="2">
                  <c:v>54945.176999999996</c:v>
                </c:pt>
                <c:pt idx="3">
                  <c:v>69597.224199999997</c:v>
                </c:pt>
                <c:pt idx="4">
                  <c:v>62271.200600000004</c:v>
                </c:pt>
                <c:pt idx="5">
                  <c:v>43956.141599999995</c:v>
                </c:pt>
                <c:pt idx="6">
                  <c:v>25641.082600000002</c:v>
                </c:pt>
              </c:numCache>
            </c:numRef>
          </c:val>
          <c:extLst>
            <c:ext xmlns:c16="http://schemas.microsoft.com/office/drawing/2014/chart" uri="{C3380CC4-5D6E-409C-BE32-E72D297353CC}">
              <c16:uniqueId val="{00000002-D690-40B1-B6CE-2C1393BA5932}"/>
            </c:ext>
          </c:extLst>
        </c:ser>
        <c:dLbls>
          <c:showLegendKey val="0"/>
          <c:showVal val="0"/>
          <c:showCatName val="0"/>
          <c:showSerName val="0"/>
          <c:showPercent val="0"/>
          <c:showBubbleSize val="0"/>
        </c:dLbls>
        <c:gapWidth val="219"/>
        <c:overlap val="-27"/>
        <c:axId val="1416313056"/>
        <c:axId val="1416314496"/>
      </c:barChart>
      <c:catAx>
        <c:axId val="141631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Roboto Light" panose="02000000000000000000" pitchFamily="2" charset="0"/>
                <a:ea typeface="Roboto Light" panose="02000000000000000000" pitchFamily="2" charset="0"/>
                <a:cs typeface="+mn-cs"/>
              </a:defRPr>
            </a:pPr>
            <a:endParaRPr lang="es-MX"/>
          </a:p>
        </c:txPr>
        <c:crossAx val="1416314496"/>
        <c:crosses val="autoZero"/>
        <c:auto val="1"/>
        <c:lblAlgn val="ctr"/>
        <c:lblOffset val="100"/>
        <c:noMultiLvlLbl val="0"/>
      </c:catAx>
      <c:valAx>
        <c:axId val="1416314496"/>
        <c:scaling>
          <c:orientation val="minMax"/>
          <c:max val="1000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Th" panose="02000000000000000000"/>
                <a:ea typeface="+mn-ea"/>
                <a:cs typeface="+mn-cs"/>
              </a:defRPr>
            </a:pPr>
            <a:endParaRPr lang="es-MX"/>
          </a:p>
        </c:txPr>
        <c:crossAx val="1416313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Hoja1!$B$23</c:f>
              <c:strCache>
                <c:ptCount val="1"/>
                <c:pt idx="0">
                  <c:v>2025</c:v>
                </c:pt>
              </c:strCache>
            </c:strRef>
          </c:tx>
          <c:spPr>
            <a:solidFill>
              <a:srgbClr val="FFDA82"/>
            </a:solidFill>
            <a:ln>
              <a:noFill/>
            </a:ln>
            <a:effectLst/>
          </c:spPr>
          <c:invertIfNegative val="0"/>
          <c:dLbls>
            <c:dLbl>
              <c:idx val="6"/>
              <c:layout>
                <c:manualLayout>
                  <c:x val="-4.6192513848433816E-3"/>
                  <c:y val="1.2703201206703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90-40B1-B6CE-2C1393BA593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Hoja1!$C$22:$I$22</c:f>
              <c:strCache>
                <c:ptCount val="7"/>
                <c:pt idx="0">
                  <c:v>Marginal</c:v>
                </c:pt>
                <c:pt idx="1">
                  <c:v>Baja</c:v>
                </c:pt>
                <c:pt idx="2">
                  <c:v>Baja alta</c:v>
                </c:pt>
                <c:pt idx="3">
                  <c:v>Media baja</c:v>
                </c:pt>
                <c:pt idx="4">
                  <c:v>Media</c:v>
                </c:pt>
                <c:pt idx="5">
                  <c:v>Media alta</c:v>
                </c:pt>
                <c:pt idx="6">
                  <c:v>Alta</c:v>
                </c:pt>
              </c:strCache>
            </c:strRef>
          </c:cat>
          <c:val>
            <c:numRef>
              <c:f>Hoja1!$C$23:$I$23</c:f>
              <c:numCache>
                <c:formatCode>0</c:formatCode>
                <c:ptCount val="7"/>
                <c:pt idx="0">
                  <c:v>16104.244199999999</c:v>
                </c:pt>
                <c:pt idx="1">
                  <c:v>64416.976799999997</c:v>
                </c:pt>
                <c:pt idx="2">
                  <c:v>44286.671550000006</c:v>
                </c:pt>
                <c:pt idx="3">
                  <c:v>46970.712249999997</c:v>
                </c:pt>
                <c:pt idx="4">
                  <c:v>45628.691900000005</c:v>
                </c:pt>
                <c:pt idx="5">
                  <c:v>32208.488399999998</c:v>
                </c:pt>
                <c:pt idx="6">
                  <c:v>18788.284900000002</c:v>
                </c:pt>
              </c:numCache>
            </c:numRef>
          </c:val>
          <c:extLst>
            <c:ext xmlns:c16="http://schemas.microsoft.com/office/drawing/2014/chart" uri="{C3380CC4-5D6E-409C-BE32-E72D297353CC}">
              <c16:uniqueId val="{00000000-D690-40B1-B6CE-2C1393BA5932}"/>
            </c:ext>
          </c:extLst>
        </c:ser>
        <c:ser>
          <c:idx val="1"/>
          <c:order val="1"/>
          <c:tx>
            <c:strRef>
              <c:f>Hoja1!$B$24</c:f>
              <c:strCache>
                <c:ptCount val="1"/>
                <c:pt idx="0">
                  <c:v>2030</c:v>
                </c:pt>
              </c:strCache>
            </c:strRef>
          </c:tx>
          <c:spPr>
            <a:solidFill>
              <a:srgbClr val="FFC000"/>
            </a:solidFill>
            <a:ln>
              <a:noFill/>
            </a:ln>
            <a:effectLst/>
          </c:spPr>
          <c:invertIfNegative val="0"/>
          <c:dLbls>
            <c:dLbl>
              <c:idx val="0"/>
              <c:layout>
                <c:manualLayout>
                  <c:x val="-2.1171324274254197E-17"/>
                  <c:y val="-1.2703201206704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90-40B1-B6CE-2C1393BA5932}"/>
                </c:ext>
              </c:extLst>
            </c:dLbl>
            <c:dLbl>
              <c:idx val="2"/>
              <c:layout>
                <c:manualLayout>
                  <c:x val="0"/>
                  <c:y val="-2.03251219307265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690-40B1-B6CE-2C1393BA593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Hoja1!$C$22:$I$22</c:f>
              <c:strCache>
                <c:ptCount val="7"/>
                <c:pt idx="0">
                  <c:v>Marginal</c:v>
                </c:pt>
                <c:pt idx="1">
                  <c:v>Baja</c:v>
                </c:pt>
                <c:pt idx="2">
                  <c:v>Baja alta</c:v>
                </c:pt>
                <c:pt idx="3">
                  <c:v>Media baja</c:v>
                </c:pt>
                <c:pt idx="4">
                  <c:v>Media</c:v>
                </c:pt>
                <c:pt idx="5">
                  <c:v>Media alta</c:v>
                </c:pt>
                <c:pt idx="6">
                  <c:v>Alta</c:v>
                </c:pt>
              </c:strCache>
            </c:strRef>
          </c:cat>
          <c:val>
            <c:numRef>
              <c:f>Hoja1!$C$24:$I$24</c:f>
              <c:numCache>
                <c:formatCode>0</c:formatCode>
                <c:ptCount val="7"/>
                <c:pt idx="0">
                  <c:v>18639.608400000001</c:v>
                </c:pt>
                <c:pt idx="1">
                  <c:v>74558.433600000004</c:v>
                </c:pt>
                <c:pt idx="2">
                  <c:v>46599.021000000001</c:v>
                </c:pt>
                <c:pt idx="3">
                  <c:v>59025.426600000006</c:v>
                </c:pt>
                <c:pt idx="4">
                  <c:v>52812.223800000007</c:v>
                </c:pt>
                <c:pt idx="5">
                  <c:v>37279.216800000002</c:v>
                </c:pt>
                <c:pt idx="6">
                  <c:v>21746.209800000004</c:v>
                </c:pt>
              </c:numCache>
            </c:numRef>
          </c:val>
          <c:extLst>
            <c:ext xmlns:c16="http://schemas.microsoft.com/office/drawing/2014/chart" uri="{C3380CC4-5D6E-409C-BE32-E72D297353CC}">
              <c16:uniqueId val="{00000001-D690-40B1-B6CE-2C1393BA5932}"/>
            </c:ext>
          </c:extLst>
        </c:ser>
        <c:ser>
          <c:idx val="2"/>
          <c:order val="2"/>
          <c:tx>
            <c:strRef>
              <c:f>Hoja1!$B$25</c:f>
              <c:strCache>
                <c:ptCount val="1"/>
                <c:pt idx="0">
                  <c:v>2035</c:v>
                </c:pt>
              </c:strCache>
            </c:strRef>
          </c:tx>
          <c:spPr>
            <a:solidFill>
              <a:srgbClr val="FFB405"/>
            </a:solidFill>
            <a:ln>
              <a:noFill/>
            </a:ln>
            <a:effectLst/>
          </c:spPr>
          <c:invertIfNegative val="0"/>
          <c:dLbls>
            <c:dLbl>
              <c:idx val="0"/>
              <c:layout>
                <c:manualLayout>
                  <c:x val="0"/>
                  <c:y val="-7.62192072402254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690-40B1-B6CE-2C1393BA593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Hoja1!$C$22:$I$22</c:f>
              <c:strCache>
                <c:ptCount val="7"/>
                <c:pt idx="0">
                  <c:v>Marginal</c:v>
                </c:pt>
                <c:pt idx="1">
                  <c:v>Baja</c:v>
                </c:pt>
                <c:pt idx="2">
                  <c:v>Baja alta</c:v>
                </c:pt>
                <c:pt idx="3">
                  <c:v>Media baja</c:v>
                </c:pt>
                <c:pt idx="4">
                  <c:v>Media</c:v>
                </c:pt>
                <c:pt idx="5">
                  <c:v>Media alta</c:v>
                </c:pt>
                <c:pt idx="6">
                  <c:v>Alta</c:v>
                </c:pt>
              </c:strCache>
            </c:strRef>
          </c:cat>
          <c:val>
            <c:numRef>
              <c:f>Hoja1!$C$25:$I$25</c:f>
              <c:numCache>
                <c:formatCode>0</c:formatCode>
                <c:ptCount val="7"/>
                <c:pt idx="0">
                  <c:v>21978.070799999998</c:v>
                </c:pt>
                <c:pt idx="1">
                  <c:v>87912.283199999991</c:v>
                </c:pt>
                <c:pt idx="2">
                  <c:v>54945.176999999996</c:v>
                </c:pt>
                <c:pt idx="3">
                  <c:v>69597.224199999997</c:v>
                </c:pt>
                <c:pt idx="4">
                  <c:v>62271.200600000004</c:v>
                </c:pt>
                <c:pt idx="5">
                  <c:v>43956.141599999995</c:v>
                </c:pt>
                <c:pt idx="6">
                  <c:v>25641.082600000002</c:v>
                </c:pt>
              </c:numCache>
            </c:numRef>
          </c:val>
          <c:extLst>
            <c:ext xmlns:c16="http://schemas.microsoft.com/office/drawing/2014/chart" uri="{C3380CC4-5D6E-409C-BE32-E72D297353CC}">
              <c16:uniqueId val="{00000002-D690-40B1-B6CE-2C1393BA5932}"/>
            </c:ext>
          </c:extLst>
        </c:ser>
        <c:dLbls>
          <c:showLegendKey val="0"/>
          <c:showVal val="0"/>
          <c:showCatName val="0"/>
          <c:showSerName val="0"/>
          <c:showPercent val="0"/>
          <c:showBubbleSize val="0"/>
        </c:dLbls>
        <c:gapWidth val="219"/>
        <c:overlap val="-27"/>
        <c:axId val="1416313056"/>
        <c:axId val="1416314496"/>
      </c:barChart>
      <c:catAx>
        <c:axId val="141631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85000"/>
                    <a:lumOff val="15000"/>
                  </a:schemeClr>
                </a:solidFill>
                <a:latin typeface="Roboto Light" panose="02000000000000000000" pitchFamily="2" charset="0"/>
                <a:ea typeface="Roboto Light" panose="02000000000000000000" pitchFamily="2" charset="0"/>
                <a:cs typeface="+mn-cs"/>
              </a:defRPr>
            </a:pPr>
            <a:endParaRPr lang="es-MX"/>
          </a:p>
        </c:txPr>
        <c:crossAx val="1416314496"/>
        <c:crosses val="autoZero"/>
        <c:auto val="1"/>
        <c:lblAlgn val="ctr"/>
        <c:lblOffset val="100"/>
        <c:noMultiLvlLbl val="0"/>
      </c:catAx>
      <c:valAx>
        <c:axId val="1416314496"/>
        <c:scaling>
          <c:orientation val="minMax"/>
          <c:max val="1000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Th" panose="02000000000000000000"/>
                <a:ea typeface="+mn-ea"/>
                <a:cs typeface="+mn-cs"/>
              </a:defRPr>
            </a:pPr>
            <a:endParaRPr lang="es-MX"/>
          </a:p>
        </c:txPr>
        <c:crossAx val="1416313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tx2">
                  <a:lumMod val="10000"/>
                  <a:lumOff val="90000"/>
                </a:schemeClr>
              </a:solidFill>
              <a:ln w="19050">
                <a:solidFill>
                  <a:schemeClr val="lt1"/>
                </a:solidFill>
              </a:ln>
              <a:effectLst/>
            </c:spPr>
            <c:extLst>
              <c:ext xmlns:c16="http://schemas.microsoft.com/office/drawing/2014/chart" uri="{C3380CC4-5D6E-409C-BE32-E72D297353CC}">
                <c16:uniqueId val="{00000001-7B31-472E-B2DC-CB6F7295CC4D}"/>
              </c:ext>
            </c:extLst>
          </c:dPt>
          <c:dPt>
            <c:idx val="1"/>
            <c:bubble3D val="0"/>
            <c:spPr>
              <a:solidFill>
                <a:srgbClr val="F3B700"/>
              </a:solidFill>
              <a:ln w="19050">
                <a:solidFill>
                  <a:schemeClr val="lt1"/>
                </a:solidFill>
              </a:ln>
              <a:effectLst/>
            </c:spPr>
            <c:extLst>
              <c:ext xmlns:c16="http://schemas.microsoft.com/office/drawing/2014/chart" uri="{C3380CC4-5D6E-409C-BE32-E72D297353CC}">
                <c16:uniqueId val="{00000003-7B31-472E-B2DC-CB6F7295CC4D}"/>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7B31-472E-B2DC-CB6F7295CC4D}"/>
              </c:ext>
            </c:extLst>
          </c:dPt>
          <c:val>
            <c:numRef>
              <c:f>Hoja1!$F$40:$F$42</c:f>
              <c:numCache>
                <c:formatCode>General</c:formatCode>
                <c:ptCount val="3"/>
                <c:pt idx="0">
                  <c:v>0.45500000000000002</c:v>
                </c:pt>
                <c:pt idx="1">
                  <c:v>0.35500000000000004</c:v>
                </c:pt>
                <c:pt idx="2">
                  <c:v>0.19000000000000003</c:v>
                </c:pt>
              </c:numCache>
            </c:numRef>
          </c:val>
          <c:extLst>
            <c:ext xmlns:c16="http://schemas.microsoft.com/office/drawing/2014/chart" uri="{C3380CC4-5D6E-409C-BE32-E72D297353CC}">
              <c16:uniqueId val="{00000006-7B31-472E-B2DC-CB6F7295CC4D}"/>
            </c:ext>
          </c:extLst>
        </c:ser>
        <c:dLbls>
          <c:showLegendKey val="0"/>
          <c:showVal val="0"/>
          <c:showCatName val="0"/>
          <c:showSerName val="0"/>
          <c:showPercent val="0"/>
          <c:showBubbleSize val="0"/>
          <c:showLeaderLines val="1"/>
        </c:dLbls>
        <c:firstSliceAng val="179"/>
        <c:holeSize val="61"/>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261022816661266E-2"/>
          <c:y val="6.0680457269451094E-2"/>
          <c:w val="0.93299726427334639"/>
          <c:h val="0.79351324319126648"/>
        </c:manualLayout>
      </c:layout>
      <c:lineChart>
        <c:grouping val="standard"/>
        <c:varyColors val="0"/>
        <c:ser>
          <c:idx val="1"/>
          <c:order val="0"/>
          <c:tx>
            <c:strRef>
              <c:f>Hoja1!$C$18</c:f>
              <c:strCache>
                <c:ptCount val="1"/>
                <c:pt idx="0">
                  <c:v>Viviendas existentes</c:v>
                </c:pt>
              </c:strCache>
            </c:strRef>
          </c:tx>
          <c:spPr>
            <a:ln w="57150" cap="rnd">
              <a:solidFill>
                <a:srgbClr val="FFC000"/>
              </a:solidFill>
              <a:round/>
            </a:ln>
            <a:effectLst/>
          </c:spPr>
          <c:marker>
            <c:symbol val="circle"/>
            <c:size val="5"/>
            <c:spPr>
              <a:solidFill>
                <a:srgbClr val="FFC000"/>
              </a:solidFill>
              <a:ln w="57150">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Hoja1!$A$19:$A$27</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Hoja1!$C$19:$C$27</c:f>
              <c:numCache>
                <c:formatCode>_-* #,##0_-;\-* #,##0_-;_-* "-"??_-;_-@_-</c:formatCode>
                <c:ptCount val="9"/>
                <c:pt idx="0">
                  <c:v>56331</c:v>
                </c:pt>
                <c:pt idx="1">
                  <c:v>71399</c:v>
                </c:pt>
                <c:pt idx="2">
                  <c:v>81601</c:v>
                </c:pt>
                <c:pt idx="3">
                  <c:v>94141</c:v>
                </c:pt>
                <c:pt idx="4">
                  <c:v>136493</c:v>
                </c:pt>
                <c:pt idx="5">
                  <c:v>172753</c:v>
                </c:pt>
                <c:pt idx="6">
                  <c:v>214702</c:v>
                </c:pt>
                <c:pt idx="7">
                  <c:v>257526</c:v>
                </c:pt>
                <c:pt idx="8">
                  <c:v>309343</c:v>
                </c:pt>
              </c:numCache>
            </c:numRef>
          </c:val>
          <c:smooth val="0"/>
          <c:extLst>
            <c:ext xmlns:c16="http://schemas.microsoft.com/office/drawing/2014/chart" uri="{C3380CC4-5D6E-409C-BE32-E72D297353CC}">
              <c16:uniqueId val="{00000001-E121-42DB-82DE-32EF8D274379}"/>
            </c:ext>
          </c:extLst>
        </c:ser>
        <c:dLbls>
          <c:showLegendKey val="0"/>
          <c:showVal val="0"/>
          <c:showCatName val="0"/>
          <c:showSerName val="0"/>
          <c:showPercent val="0"/>
          <c:showBubbleSize val="0"/>
        </c:dLbls>
        <c:marker val="1"/>
        <c:smooth val="0"/>
        <c:axId val="332417855"/>
        <c:axId val="332413055"/>
      </c:lineChart>
      <c:catAx>
        <c:axId val="332417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aavi" panose="020B0502040204020203" pitchFamily="34" charset="0"/>
              </a:defRPr>
            </a:pPr>
            <a:endParaRPr lang="es-MX"/>
          </a:p>
        </c:txPr>
        <c:crossAx val="332413055"/>
        <c:crosses val="autoZero"/>
        <c:auto val="1"/>
        <c:lblAlgn val="ctr"/>
        <c:lblOffset val="100"/>
        <c:noMultiLvlLbl val="0"/>
      </c:catAx>
      <c:valAx>
        <c:axId val="332413055"/>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3324178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5875" cap="rnd">
              <a:solidFill>
                <a:schemeClr val="bg1">
                  <a:lumMod val="75000"/>
                </a:schemeClr>
              </a:solidFill>
              <a:round/>
            </a:ln>
            <a:effectLst/>
          </c:spPr>
          <c:marker>
            <c:symbol val="circle"/>
            <c:size val="5"/>
            <c:spPr>
              <a:solidFill>
                <a:schemeClr val="bg1">
                  <a:lumMod val="75000"/>
                </a:schemeClr>
              </a:solidFill>
              <a:ln w="19050">
                <a:solidFill>
                  <a:schemeClr val="bg1">
                    <a:lumMod val="75000"/>
                  </a:schemeClr>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1" u="none" strike="noStrike" kern="1200" baseline="0">
                    <a:solidFill>
                      <a:schemeClr val="bg1">
                        <a:lumMod val="50000"/>
                      </a:schemeClr>
                    </a:solidFill>
                    <a:latin typeface="Playfair Display" panose="00000500000000000000" pitchFamily="50"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Hoja1!$C$97:$C$104</c:f>
              <c:numCache>
                <c:formatCode>0.0%</c:formatCode>
                <c:ptCount val="8"/>
                <c:pt idx="0">
                  <c:v>0.26749036942358562</c:v>
                </c:pt>
                <c:pt idx="1">
                  <c:v>0.14288715528228688</c:v>
                </c:pt>
                <c:pt idx="2">
                  <c:v>0.15367458732123382</c:v>
                </c:pt>
                <c:pt idx="3">
                  <c:v>0.44987837392846902</c:v>
                </c:pt>
                <c:pt idx="4">
                  <c:v>0.26565464895635671</c:v>
                </c:pt>
                <c:pt idx="5">
                  <c:v>0.2428264632162683</c:v>
                </c:pt>
                <c:pt idx="6">
                  <c:v>0.19945785321049642</c:v>
                </c:pt>
                <c:pt idx="7">
                  <c:v>0.20121075153576726</c:v>
                </c:pt>
              </c:numCache>
            </c:numRef>
          </c:val>
          <c:smooth val="0"/>
          <c:extLst>
            <c:ext xmlns:c16="http://schemas.microsoft.com/office/drawing/2014/chart" uri="{C3380CC4-5D6E-409C-BE32-E72D297353CC}">
              <c16:uniqueId val="{00000000-3C10-4849-AA99-2473FCB00C4B}"/>
            </c:ext>
          </c:extLst>
        </c:ser>
        <c:dLbls>
          <c:showLegendKey val="0"/>
          <c:showVal val="0"/>
          <c:showCatName val="0"/>
          <c:showSerName val="0"/>
          <c:showPercent val="0"/>
          <c:showBubbleSize val="0"/>
        </c:dLbls>
        <c:marker val="1"/>
        <c:smooth val="0"/>
        <c:axId val="1453309951"/>
        <c:axId val="1453311871"/>
      </c:lineChart>
      <c:catAx>
        <c:axId val="1453309951"/>
        <c:scaling>
          <c:orientation val="minMax"/>
        </c:scaling>
        <c:delete val="1"/>
        <c:axPos val="b"/>
        <c:majorTickMark val="none"/>
        <c:minorTickMark val="none"/>
        <c:tickLblPos val="nextTo"/>
        <c:crossAx val="1453311871"/>
        <c:crosses val="autoZero"/>
        <c:auto val="1"/>
        <c:lblAlgn val="ctr"/>
        <c:lblOffset val="100"/>
        <c:noMultiLvlLbl val="0"/>
      </c:catAx>
      <c:valAx>
        <c:axId val="1453311871"/>
        <c:scaling>
          <c:orientation val="minMax"/>
        </c:scaling>
        <c:delete val="1"/>
        <c:axPos val="l"/>
        <c:numFmt formatCode="0.0%" sourceLinked="1"/>
        <c:majorTickMark val="none"/>
        <c:minorTickMark val="none"/>
        <c:tickLblPos val="nextTo"/>
        <c:crossAx val="14533099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Vivienda!$L$37</c:f>
              <c:strCache>
                <c:ptCount val="1"/>
                <c:pt idx="0">
                  <c:v>E</c:v>
                </c:pt>
              </c:strCache>
            </c:strRef>
          </c:tx>
          <c:spPr>
            <a:solidFill>
              <a:srgbClr val="BC8C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Vivienda!$K$38:$K$40</c:f>
              <c:numCache>
                <c:formatCode>General</c:formatCode>
                <c:ptCount val="3"/>
                <c:pt idx="0">
                  <c:v>2025</c:v>
                </c:pt>
                <c:pt idx="1">
                  <c:v>2030</c:v>
                </c:pt>
                <c:pt idx="2">
                  <c:v>2035</c:v>
                </c:pt>
              </c:numCache>
            </c:numRef>
          </c:cat>
          <c:val>
            <c:numRef>
              <c:f>Vivienda!$L$38:$L$40</c:f>
              <c:numCache>
                <c:formatCode>0</c:formatCode>
                <c:ptCount val="3"/>
                <c:pt idx="0">
                  <c:v>4.7907211296016133E-2</c:v>
                </c:pt>
                <c:pt idx="1">
                  <c:v>3.5605289928789419E-2</c:v>
                </c:pt>
                <c:pt idx="2">
                  <c:v>2.5614754098360656E-2</c:v>
                </c:pt>
              </c:numCache>
            </c:numRef>
          </c:val>
          <c:extLst>
            <c:ext xmlns:c16="http://schemas.microsoft.com/office/drawing/2014/chart" uri="{C3380CC4-5D6E-409C-BE32-E72D297353CC}">
              <c16:uniqueId val="{00000000-F336-465F-8E2E-F39D1A04865A}"/>
            </c:ext>
          </c:extLst>
        </c:ser>
        <c:ser>
          <c:idx val="1"/>
          <c:order val="1"/>
          <c:tx>
            <c:strRef>
              <c:f>Vivienda!$M$37</c:f>
              <c:strCache>
                <c:ptCount val="1"/>
                <c:pt idx="0">
                  <c:v>D</c:v>
                </c:pt>
              </c:strCache>
            </c:strRef>
          </c:tx>
          <c:spPr>
            <a:solidFill>
              <a:srgbClr val="DAA4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Vivienda!$K$38:$K$40</c:f>
              <c:numCache>
                <c:formatCode>General</c:formatCode>
                <c:ptCount val="3"/>
                <c:pt idx="0">
                  <c:v>2025</c:v>
                </c:pt>
                <c:pt idx="1">
                  <c:v>2030</c:v>
                </c:pt>
                <c:pt idx="2">
                  <c:v>2035</c:v>
                </c:pt>
              </c:numCache>
            </c:numRef>
          </c:cat>
          <c:val>
            <c:numRef>
              <c:f>Vivienda!$M$38:$M$40</c:f>
              <c:numCache>
                <c:formatCode>0</c:formatCode>
                <c:ptCount val="3"/>
                <c:pt idx="0">
                  <c:v>0.20675743822491174</c:v>
                </c:pt>
                <c:pt idx="1">
                  <c:v>0.18311291963377416</c:v>
                </c:pt>
                <c:pt idx="2">
                  <c:v>0.16393442622950821</c:v>
                </c:pt>
              </c:numCache>
            </c:numRef>
          </c:val>
          <c:extLst>
            <c:ext xmlns:c16="http://schemas.microsoft.com/office/drawing/2014/chart" uri="{C3380CC4-5D6E-409C-BE32-E72D297353CC}">
              <c16:uniqueId val="{00000001-F336-465F-8E2E-F39D1A04865A}"/>
            </c:ext>
          </c:extLst>
        </c:ser>
        <c:ser>
          <c:idx val="2"/>
          <c:order val="2"/>
          <c:tx>
            <c:strRef>
              <c:f>Vivienda!$N$37</c:f>
              <c:strCache>
                <c:ptCount val="1"/>
                <c:pt idx="0">
                  <c:v>D+</c:v>
                </c:pt>
              </c:strCache>
            </c:strRef>
          </c:tx>
          <c:spPr>
            <a:solidFill>
              <a:srgbClr val="F3B7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Vivienda!$K$38:$K$40</c:f>
              <c:numCache>
                <c:formatCode>General</c:formatCode>
                <c:ptCount val="3"/>
                <c:pt idx="0">
                  <c:v>2025</c:v>
                </c:pt>
                <c:pt idx="1">
                  <c:v>2030</c:v>
                </c:pt>
                <c:pt idx="2">
                  <c:v>2035</c:v>
                </c:pt>
              </c:numCache>
            </c:numRef>
          </c:cat>
          <c:val>
            <c:numRef>
              <c:f>Vivienda!$N$38:$N$40</c:f>
              <c:numCache>
                <c:formatCode>0</c:formatCode>
                <c:ptCount val="3"/>
                <c:pt idx="0">
                  <c:v>0.14220877458396369</c:v>
                </c:pt>
                <c:pt idx="1">
                  <c:v>0.12817904374364192</c:v>
                </c:pt>
                <c:pt idx="2">
                  <c:v>0.11680327868852458</c:v>
                </c:pt>
              </c:numCache>
            </c:numRef>
          </c:val>
          <c:extLst>
            <c:ext xmlns:c16="http://schemas.microsoft.com/office/drawing/2014/chart" uri="{C3380CC4-5D6E-409C-BE32-E72D297353CC}">
              <c16:uniqueId val="{00000002-F336-465F-8E2E-F39D1A04865A}"/>
            </c:ext>
          </c:extLst>
        </c:ser>
        <c:ser>
          <c:idx val="3"/>
          <c:order val="3"/>
          <c:tx>
            <c:strRef>
              <c:f>Vivienda!$O$37</c:f>
              <c:strCache>
                <c:ptCount val="1"/>
                <c:pt idx="0">
                  <c:v>C-</c:v>
                </c:pt>
              </c:strCache>
            </c:strRef>
          </c:tx>
          <c:spPr>
            <a:solidFill>
              <a:srgbClr val="F3B7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Vivienda!$K$38:$K$40</c:f>
              <c:numCache>
                <c:formatCode>General</c:formatCode>
                <c:ptCount val="3"/>
                <c:pt idx="0">
                  <c:v>2025</c:v>
                </c:pt>
                <c:pt idx="1">
                  <c:v>2030</c:v>
                </c:pt>
                <c:pt idx="2">
                  <c:v>2035</c:v>
                </c:pt>
              </c:numCache>
            </c:numRef>
          </c:cat>
          <c:val>
            <c:numRef>
              <c:f>Vivienda!$O$38:$O$40</c:f>
              <c:numCache>
                <c:formatCode>0</c:formatCode>
                <c:ptCount val="3"/>
                <c:pt idx="0">
                  <c:v>0.19314170448814927</c:v>
                </c:pt>
                <c:pt idx="1">
                  <c:v>0.21261444557477108</c:v>
                </c:pt>
                <c:pt idx="2">
                  <c:v>0.22848360655737704</c:v>
                </c:pt>
              </c:numCache>
            </c:numRef>
          </c:val>
          <c:extLst>
            <c:ext xmlns:c16="http://schemas.microsoft.com/office/drawing/2014/chart" uri="{C3380CC4-5D6E-409C-BE32-E72D297353CC}">
              <c16:uniqueId val="{00000003-F336-465F-8E2E-F39D1A04865A}"/>
            </c:ext>
          </c:extLst>
        </c:ser>
        <c:ser>
          <c:idx val="4"/>
          <c:order val="4"/>
          <c:tx>
            <c:strRef>
              <c:f>Vivienda!$P$37</c:f>
              <c:strCache>
                <c:ptCount val="1"/>
                <c:pt idx="0">
                  <c:v>C</c:v>
                </c:pt>
              </c:strCache>
            </c:strRef>
          </c:tx>
          <c:spPr>
            <a:solidFill>
              <a:srgbClr val="FFC85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Vivienda!$K$38:$K$40</c:f>
              <c:numCache>
                <c:formatCode>General</c:formatCode>
                <c:ptCount val="3"/>
                <c:pt idx="0">
                  <c:v>2025</c:v>
                </c:pt>
                <c:pt idx="1">
                  <c:v>2030</c:v>
                </c:pt>
                <c:pt idx="2">
                  <c:v>2035</c:v>
                </c:pt>
              </c:numCache>
            </c:numRef>
          </c:cat>
          <c:val>
            <c:numRef>
              <c:f>Vivienda!$P$38:$P$40</c:f>
              <c:numCache>
                <c:formatCode>0</c:formatCode>
                <c:ptCount val="3"/>
                <c:pt idx="0">
                  <c:v>0.18305597579425109</c:v>
                </c:pt>
                <c:pt idx="1">
                  <c:v>0.20244150559511701</c:v>
                </c:pt>
                <c:pt idx="2">
                  <c:v>0.21823770491803277</c:v>
                </c:pt>
              </c:numCache>
            </c:numRef>
          </c:val>
          <c:extLst>
            <c:ext xmlns:c16="http://schemas.microsoft.com/office/drawing/2014/chart" uri="{C3380CC4-5D6E-409C-BE32-E72D297353CC}">
              <c16:uniqueId val="{00000004-F336-465F-8E2E-F39D1A04865A}"/>
            </c:ext>
          </c:extLst>
        </c:ser>
        <c:ser>
          <c:idx val="5"/>
          <c:order val="5"/>
          <c:tx>
            <c:strRef>
              <c:f>Vivienda!$Q$37</c:f>
              <c:strCache>
                <c:ptCount val="1"/>
                <c:pt idx="0">
                  <c:v>C+</c:v>
                </c:pt>
              </c:strCache>
            </c:strRef>
          </c:tx>
          <c:spPr>
            <a:solidFill>
              <a:srgbClr val="DAA400"/>
            </a:solidFill>
            <a:ln>
              <a:noFill/>
            </a:ln>
            <a:effectLst/>
          </c:spPr>
          <c:invertIfNegative val="0"/>
          <c:dPt>
            <c:idx val="2"/>
            <c:invertIfNegative val="0"/>
            <c:bubble3D val="0"/>
            <c:spPr>
              <a:solidFill>
                <a:srgbClr val="FFDDA7"/>
              </a:solidFill>
              <a:ln>
                <a:noFill/>
              </a:ln>
              <a:effectLst/>
            </c:spPr>
            <c:extLst>
              <c:ext xmlns:c16="http://schemas.microsoft.com/office/drawing/2014/chart" uri="{C3380CC4-5D6E-409C-BE32-E72D297353CC}">
                <c16:uniqueId val="{00000000-594A-4DB9-8F40-BEC82668E85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Vivienda!$K$38:$K$40</c:f>
              <c:numCache>
                <c:formatCode>General</c:formatCode>
                <c:ptCount val="3"/>
                <c:pt idx="0">
                  <c:v>2025</c:v>
                </c:pt>
                <c:pt idx="1">
                  <c:v>2030</c:v>
                </c:pt>
                <c:pt idx="2">
                  <c:v>2035</c:v>
                </c:pt>
              </c:numCache>
            </c:numRef>
          </c:cat>
          <c:val>
            <c:numRef>
              <c:f>Vivienda!$Q$38:$Q$40</c:f>
              <c:numCache>
                <c:formatCode>0</c:formatCode>
                <c:ptCount val="3"/>
                <c:pt idx="0">
                  <c:v>0.14573877962682802</c:v>
                </c:pt>
                <c:pt idx="1">
                  <c:v>0.15462868769074262</c:v>
                </c:pt>
                <c:pt idx="2">
                  <c:v>0.16188524590163933</c:v>
                </c:pt>
              </c:numCache>
            </c:numRef>
          </c:val>
          <c:extLst>
            <c:ext xmlns:c16="http://schemas.microsoft.com/office/drawing/2014/chart" uri="{C3380CC4-5D6E-409C-BE32-E72D297353CC}">
              <c16:uniqueId val="{00000005-F336-465F-8E2E-F39D1A04865A}"/>
            </c:ext>
          </c:extLst>
        </c:ser>
        <c:ser>
          <c:idx val="6"/>
          <c:order val="6"/>
          <c:tx>
            <c:strRef>
              <c:f>Vivienda!$R$37</c:f>
              <c:strCache>
                <c:ptCount val="1"/>
                <c:pt idx="0">
                  <c:v>A/B</c:v>
                </c:pt>
              </c:strCache>
            </c:strRef>
          </c:tx>
          <c:spPr>
            <a:solidFill>
              <a:srgbClr val="FFF5E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Vivienda!$K$38:$K$40</c:f>
              <c:numCache>
                <c:formatCode>General</c:formatCode>
                <c:ptCount val="3"/>
                <c:pt idx="0">
                  <c:v>2025</c:v>
                </c:pt>
                <c:pt idx="1">
                  <c:v>2030</c:v>
                </c:pt>
                <c:pt idx="2">
                  <c:v>2035</c:v>
                </c:pt>
              </c:numCache>
            </c:numRef>
          </c:cat>
          <c:val>
            <c:numRef>
              <c:f>Vivienda!$R$38:$R$40</c:f>
              <c:numCache>
                <c:formatCode>0</c:formatCode>
                <c:ptCount val="3"/>
                <c:pt idx="0">
                  <c:v>8.1190115985879982E-2</c:v>
                </c:pt>
                <c:pt idx="1">
                  <c:v>8.3418107833163779E-2</c:v>
                </c:pt>
                <c:pt idx="2">
                  <c:v>8.5040983606557374E-2</c:v>
                </c:pt>
              </c:numCache>
            </c:numRef>
          </c:val>
          <c:extLst>
            <c:ext xmlns:c16="http://schemas.microsoft.com/office/drawing/2014/chart" uri="{C3380CC4-5D6E-409C-BE32-E72D297353CC}">
              <c16:uniqueId val="{00000006-F336-465F-8E2E-F39D1A04865A}"/>
            </c:ext>
          </c:extLst>
        </c:ser>
        <c:dLbls>
          <c:showLegendKey val="0"/>
          <c:showVal val="0"/>
          <c:showCatName val="0"/>
          <c:showSerName val="0"/>
          <c:showPercent val="0"/>
          <c:showBubbleSize val="0"/>
        </c:dLbls>
        <c:gapWidth val="219"/>
        <c:overlap val="-27"/>
        <c:axId val="1761293584"/>
        <c:axId val="1761290224"/>
      </c:barChart>
      <c:catAx>
        <c:axId val="1761293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1761290224"/>
        <c:crosses val="autoZero"/>
        <c:auto val="1"/>
        <c:lblAlgn val="ctr"/>
        <c:lblOffset val="100"/>
        <c:noMultiLvlLbl val="0"/>
      </c:catAx>
      <c:valAx>
        <c:axId val="1761290224"/>
        <c:scaling>
          <c:orientation val="minMax"/>
        </c:scaling>
        <c:delete val="1"/>
        <c:axPos val="l"/>
        <c:numFmt formatCode="0%" sourceLinked="0"/>
        <c:majorTickMark val="none"/>
        <c:minorTickMark val="none"/>
        <c:tickLblPos val="nextTo"/>
        <c:crossAx val="1761293584"/>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Roboto Thin" panose="02000000000000000000" pitchFamily="2" charset="0"/>
          <a:ea typeface="Roboto Thin" panose="02000000000000000000" pitchFamily="2" charset="0"/>
        </a:defRPr>
      </a:pPr>
      <a:endParaRPr lang="es-MX"/>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57150" cap="rnd">
              <a:solidFill>
                <a:schemeClr val="tx2">
                  <a:lumMod val="25000"/>
                  <a:lumOff val="75000"/>
                </a:schemeClr>
              </a:solidFill>
              <a:round/>
            </a:ln>
            <a:effectLst/>
          </c:spPr>
          <c:marker>
            <c:symbol val="circle"/>
            <c:size val="5"/>
            <c:spPr>
              <a:solidFill>
                <a:schemeClr val="tx2">
                  <a:lumMod val="25000"/>
                  <a:lumOff val="75000"/>
                </a:schemeClr>
              </a:solidFill>
              <a:ln w="57150">
                <a:solidFill>
                  <a:schemeClr val="tx2">
                    <a:lumMod val="25000"/>
                    <a:lumOff val="75000"/>
                  </a:schemeClr>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Hoja1!$C$99:$C$101</c:f>
              <c:numCache>
                <c:formatCode>General</c:formatCode>
                <c:ptCount val="3"/>
                <c:pt idx="0">
                  <c:v>214702</c:v>
                </c:pt>
                <c:pt idx="1">
                  <c:v>257526</c:v>
                </c:pt>
                <c:pt idx="2">
                  <c:v>309343</c:v>
                </c:pt>
              </c:numCache>
            </c:numRef>
          </c:val>
          <c:smooth val="0"/>
          <c:extLst>
            <c:ext xmlns:c16="http://schemas.microsoft.com/office/drawing/2014/chart" uri="{C3380CC4-5D6E-409C-BE32-E72D297353CC}">
              <c16:uniqueId val="{00000000-D1B2-4EFC-ADA4-D52F986C5DCC}"/>
            </c:ext>
          </c:extLst>
        </c:ser>
        <c:dLbls>
          <c:showLegendKey val="0"/>
          <c:showVal val="0"/>
          <c:showCatName val="0"/>
          <c:showSerName val="0"/>
          <c:showPercent val="0"/>
          <c:showBubbleSize val="0"/>
        </c:dLbls>
        <c:marker val="1"/>
        <c:smooth val="0"/>
        <c:axId val="796776703"/>
        <c:axId val="796767583"/>
      </c:lineChart>
      <c:catAx>
        <c:axId val="796776703"/>
        <c:scaling>
          <c:orientation val="minMax"/>
        </c:scaling>
        <c:delete val="1"/>
        <c:axPos val="b"/>
        <c:majorTickMark val="none"/>
        <c:minorTickMark val="none"/>
        <c:tickLblPos val="nextTo"/>
        <c:crossAx val="796767583"/>
        <c:crosses val="autoZero"/>
        <c:auto val="1"/>
        <c:lblAlgn val="ctr"/>
        <c:lblOffset val="100"/>
        <c:noMultiLvlLbl val="0"/>
      </c:catAx>
      <c:valAx>
        <c:axId val="796767583"/>
        <c:scaling>
          <c:orientation val="minMax"/>
          <c:max val="400000"/>
          <c:min val="0"/>
        </c:scaling>
        <c:delete val="1"/>
        <c:axPos val="l"/>
        <c:numFmt formatCode="General" sourceLinked="1"/>
        <c:majorTickMark val="out"/>
        <c:minorTickMark val="none"/>
        <c:tickLblPos val="nextTo"/>
        <c:crossAx val="79677670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spPr>
            <a:ln w="31750" cap="rnd">
              <a:solidFill>
                <a:schemeClr val="tx2">
                  <a:lumMod val="20000"/>
                  <a:lumOff val="80000"/>
                </a:schemeClr>
              </a:solidFill>
              <a:round/>
            </a:ln>
            <a:effectLst/>
          </c:spPr>
          <c:marker>
            <c:symbol val="circle"/>
            <c:size val="5"/>
            <c:spPr>
              <a:solidFill>
                <a:schemeClr val="tx2">
                  <a:lumMod val="20000"/>
                  <a:lumOff val="80000"/>
                </a:schemeClr>
              </a:solidFill>
              <a:ln w="34925">
                <a:solidFill>
                  <a:schemeClr val="tx2">
                    <a:lumMod val="20000"/>
                    <a:lumOff val="80000"/>
                  </a:schemeClr>
                </a:solidFill>
              </a:ln>
              <a:effectLst/>
            </c:spPr>
          </c:marker>
          <c:dPt>
            <c:idx val="12"/>
            <c:marker>
              <c:symbol val="circle"/>
              <c:size val="5"/>
              <c:spPr>
                <a:solidFill>
                  <a:schemeClr val="tx2">
                    <a:lumMod val="20000"/>
                    <a:lumOff val="80000"/>
                  </a:schemeClr>
                </a:solidFill>
                <a:ln w="34925">
                  <a:solidFill>
                    <a:schemeClr val="tx2">
                      <a:lumMod val="20000"/>
                      <a:lumOff val="80000"/>
                    </a:schemeClr>
                  </a:solidFill>
                </a:ln>
                <a:effectLst/>
              </c:spPr>
            </c:marker>
            <c:bubble3D val="0"/>
            <c:spPr>
              <a:ln w="31750" cap="rnd">
                <a:solidFill>
                  <a:schemeClr val="tx2">
                    <a:lumMod val="20000"/>
                    <a:lumOff val="80000"/>
                  </a:schemeClr>
                </a:solidFill>
                <a:round/>
              </a:ln>
              <a:effectLst/>
            </c:spPr>
            <c:extLst>
              <c:ext xmlns:c16="http://schemas.microsoft.com/office/drawing/2014/chart" uri="{C3380CC4-5D6E-409C-BE32-E72D297353CC}">
                <c16:uniqueId val="{00000008-2139-473C-8320-287047E11D02}"/>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Hoja4!$H$2:$H$14</c:f>
              <c:numCache>
                <c:formatCode>General</c:formatCode>
                <c:ptCount val="13"/>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numCache>
            </c:numRef>
          </c:cat>
          <c:val>
            <c:numRef>
              <c:f>Hoja4!$K$2:$K$14</c:f>
              <c:numCache>
                <c:formatCode>0</c:formatCode>
                <c:ptCount val="13"/>
                <c:pt idx="0">
                  <c:v>1530</c:v>
                </c:pt>
                <c:pt idx="1">
                  <c:v>1875</c:v>
                </c:pt>
                <c:pt idx="2">
                  <c:v>1698</c:v>
                </c:pt>
                <c:pt idx="3">
                  <c:v>1287</c:v>
                </c:pt>
                <c:pt idx="4">
                  <c:v>1827</c:v>
                </c:pt>
                <c:pt idx="5">
                  <c:v>2256</c:v>
                </c:pt>
                <c:pt idx="6">
                  <c:v>2024</c:v>
                </c:pt>
                <c:pt idx="7">
                  <c:v>2421</c:v>
                </c:pt>
                <c:pt idx="8">
                  <c:v>2511</c:v>
                </c:pt>
                <c:pt idx="9">
                  <c:v>3246</c:v>
                </c:pt>
                <c:pt idx="10">
                  <c:v>2724</c:v>
                </c:pt>
                <c:pt idx="11">
                  <c:v>1987.8</c:v>
                </c:pt>
                <c:pt idx="12">
                  <c:v>1510.956141780445</c:v>
                </c:pt>
              </c:numCache>
            </c:numRef>
          </c:val>
          <c:smooth val="0"/>
          <c:extLst>
            <c:ext xmlns:c16="http://schemas.microsoft.com/office/drawing/2014/chart" uri="{C3380CC4-5D6E-409C-BE32-E72D297353CC}">
              <c16:uniqueId val="{00000009-2139-473C-8320-287047E11D02}"/>
            </c:ext>
          </c:extLst>
        </c:ser>
        <c:dLbls>
          <c:showLegendKey val="0"/>
          <c:showVal val="0"/>
          <c:showCatName val="0"/>
          <c:showSerName val="0"/>
          <c:showPercent val="0"/>
          <c:showBubbleSize val="0"/>
        </c:dLbls>
        <c:marker val="1"/>
        <c:smooth val="0"/>
        <c:axId val="1193836656"/>
        <c:axId val="1193842416"/>
      </c:lineChart>
      <c:catAx>
        <c:axId val="1193836656"/>
        <c:scaling>
          <c:orientation val="minMax"/>
        </c:scaling>
        <c:delete val="1"/>
        <c:axPos val="b"/>
        <c:numFmt formatCode="General" sourceLinked="1"/>
        <c:majorTickMark val="none"/>
        <c:minorTickMark val="none"/>
        <c:tickLblPos val="nextTo"/>
        <c:crossAx val="1193842416"/>
        <c:crosses val="autoZero"/>
        <c:auto val="1"/>
        <c:lblAlgn val="ctr"/>
        <c:lblOffset val="100"/>
        <c:noMultiLvlLbl val="0"/>
      </c:catAx>
      <c:valAx>
        <c:axId val="1193842416"/>
        <c:scaling>
          <c:orientation val="minMax"/>
        </c:scaling>
        <c:delete val="1"/>
        <c:axPos val="l"/>
        <c:numFmt formatCode="#,##0" sourceLinked="0"/>
        <c:majorTickMark val="none"/>
        <c:minorTickMark val="none"/>
        <c:tickLblPos val="nextTo"/>
        <c:crossAx val="1193836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Hoja1!$B$84</c:f>
              <c:strCache>
                <c:ptCount val="1"/>
                <c:pt idx="0">
                  <c:v>2025</c:v>
                </c:pt>
              </c:strCache>
            </c:strRef>
          </c:tx>
          <c:spPr>
            <a:solidFill>
              <a:srgbClr val="FFDA82"/>
            </a:solidFill>
            <a:ln>
              <a:noFill/>
            </a:ln>
            <a:effectLst/>
          </c:spPr>
          <c:invertIfNegative val="0"/>
          <c:dLbls>
            <c:dLbl>
              <c:idx val="0"/>
              <c:layout>
                <c:manualLayout>
                  <c:x val="0"/>
                  <c:y val="-5.3858780158001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ED-4363-9C07-1B358D41473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Hoja1!$C$83:$I$83</c:f>
              <c:strCache>
                <c:ptCount val="7"/>
                <c:pt idx="0">
                  <c:v>Marginal</c:v>
                </c:pt>
                <c:pt idx="1">
                  <c:v>Baja</c:v>
                </c:pt>
                <c:pt idx="2">
                  <c:v>Baja alta</c:v>
                </c:pt>
                <c:pt idx="3">
                  <c:v>Media baja</c:v>
                </c:pt>
                <c:pt idx="4">
                  <c:v>Media</c:v>
                </c:pt>
                <c:pt idx="5">
                  <c:v>Media alta</c:v>
                </c:pt>
                <c:pt idx="6">
                  <c:v>Alta</c:v>
                </c:pt>
              </c:strCache>
            </c:strRef>
          </c:cat>
          <c:val>
            <c:numRef>
              <c:f>Hoja1!$C$84:$I$84</c:f>
              <c:numCache>
                <c:formatCode>0</c:formatCode>
                <c:ptCount val="7"/>
                <c:pt idx="0">
                  <c:v>10285.77635</c:v>
                </c:pt>
                <c:pt idx="1">
                  <c:v>44391.245300000002</c:v>
                </c:pt>
                <c:pt idx="2">
                  <c:v>30532.515060000005</c:v>
                </c:pt>
                <c:pt idx="3">
                  <c:v>41467.919390000003</c:v>
                </c:pt>
                <c:pt idx="4">
                  <c:v>39302.492789999997</c:v>
                </c:pt>
                <c:pt idx="5">
                  <c:v>31290.414369999999</c:v>
                </c:pt>
                <c:pt idx="6">
                  <c:v>17431.684130000001</c:v>
                </c:pt>
              </c:numCache>
            </c:numRef>
          </c:val>
          <c:extLst>
            <c:ext xmlns:c16="http://schemas.microsoft.com/office/drawing/2014/chart" uri="{C3380CC4-5D6E-409C-BE32-E72D297353CC}">
              <c16:uniqueId val="{00000000-89ED-4363-9C07-1B358D414735}"/>
            </c:ext>
          </c:extLst>
        </c:ser>
        <c:ser>
          <c:idx val="1"/>
          <c:order val="1"/>
          <c:tx>
            <c:strRef>
              <c:f>Hoja1!$B$85</c:f>
              <c:strCache>
                <c:ptCount val="1"/>
                <c:pt idx="0">
                  <c:v>2030</c:v>
                </c:pt>
              </c:strCache>
            </c:strRef>
          </c:tx>
          <c:spPr>
            <a:solidFill>
              <a:srgbClr val="FFC000"/>
            </a:solidFill>
            <a:ln>
              <a:noFill/>
            </a:ln>
            <a:effectLst/>
          </c:spPr>
          <c:invertIfNegative val="0"/>
          <c:dLbls>
            <c:dLbl>
              <c:idx val="0"/>
              <c:layout>
                <c:manualLayout>
                  <c:x val="0"/>
                  <c:y val="-2.15435120632006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9ED-4363-9C07-1B358D41473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Hoja1!$C$83:$I$83</c:f>
              <c:strCache>
                <c:ptCount val="7"/>
                <c:pt idx="0">
                  <c:v>Marginal</c:v>
                </c:pt>
                <c:pt idx="1">
                  <c:v>Baja</c:v>
                </c:pt>
                <c:pt idx="2">
                  <c:v>Baja alta</c:v>
                </c:pt>
                <c:pt idx="3">
                  <c:v>Media baja</c:v>
                </c:pt>
                <c:pt idx="4">
                  <c:v>Media</c:v>
                </c:pt>
                <c:pt idx="5">
                  <c:v>Media alta</c:v>
                </c:pt>
                <c:pt idx="6">
                  <c:v>Alta</c:v>
                </c:pt>
              </c:strCache>
            </c:strRef>
          </c:cat>
          <c:val>
            <c:numRef>
              <c:f>Hoja1!$C$85:$I$85</c:f>
              <c:numCache>
                <c:formatCode>0</c:formatCode>
                <c:ptCount val="7"/>
                <c:pt idx="0">
                  <c:v>9169.2754999999997</c:v>
                </c:pt>
                <c:pt idx="1">
                  <c:v>47156.273999999998</c:v>
                </c:pt>
                <c:pt idx="2">
                  <c:v>33009.391799999998</c:v>
                </c:pt>
                <c:pt idx="3">
                  <c:v>54753.673699999992</c:v>
                </c:pt>
                <c:pt idx="4">
                  <c:v>52133.880700000002</c:v>
                </c:pt>
                <c:pt idx="5">
                  <c:v>39820.853599999995</c:v>
                </c:pt>
                <c:pt idx="6">
                  <c:v>21482.302599999999</c:v>
                </c:pt>
              </c:numCache>
            </c:numRef>
          </c:val>
          <c:extLst>
            <c:ext xmlns:c16="http://schemas.microsoft.com/office/drawing/2014/chart" uri="{C3380CC4-5D6E-409C-BE32-E72D297353CC}">
              <c16:uniqueId val="{00000001-89ED-4363-9C07-1B358D414735}"/>
            </c:ext>
          </c:extLst>
        </c:ser>
        <c:ser>
          <c:idx val="2"/>
          <c:order val="2"/>
          <c:tx>
            <c:strRef>
              <c:f>Hoja1!$B$86</c:f>
              <c:strCache>
                <c:ptCount val="1"/>
                <c:pt idx="0">
                  <c:v>2035</c:v>
                </c:pt>
              </c:strCache>
            </c:strRef>
          </c:tx>
          <c:spPr>
            <a:solidFill>
              <a:srgbClr val="FFB40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Hoja1!$C$83:$I$83</c:f>
              <c:strCache>
                <c:ptCount val="7"/>
                <c:pt idx="0">
                  <c:v>Marginal</c:v>
                </c:pt>
                <c:pt idx="1">
                  <c:v>Baja</c:v>
                </c:pt>
                <c:pt idx="2">
                  <c:v>Baja alta</c:v>
                </c:pt>
                <c:pt idx="3">
                  <c:v>Media baja</c:v>
                </c:pt>
                <c:pt idx="4">
                  <c:v>Media</c:v>
                </c:pt>
                <c:pt idx="5">
                  <c:v>Media alta</c:v>
                </c:pt>
                <c:pt idx="6">
                  <c:v>Alta</c:v>
                </c:pt>
              </c:strCache>
            </c:strRef>
          </c:cat>
          <c:val>
            <c:numRef>
              <c:f>Hoja1!$C$86:$I$86</c:f>
              <c:numCache>
                <c:formatCode>0</c:formatCode>
                <c:ptCount val="7"/>
                <c:pt idx="0">
                  <c:v>7923.7449999999999</c:v>
                </c:pt>
                <c:pt idx="1">
                  <c:v>50711.968000000001</c:v>
                </c:pt>
                <c:pt idx="2">
                  <c:v>36132.277199999997</c:v>
                </c:pt>
                <c:pt idx="3">
                  <c:v>70679.805399999997</c:v>
                </c:pt>
                <c:pt idx="4">
                  <c:v>67510.307399999991</c:v>
                </c:pt>
                <c:pt idx="5">
                  <c:v>50078.068399999996</c:v>
                </c:pt>
                <c:pt idx="6">
                  <c:v>26306.8334</c:v>
                </c:pt>
              </c:numCache>
            </c:numRef>
          </c:val>
          <c:extLst>
            <c:ext xmlns:c16="http://schemas.microsoft.com/office/drawing/2014/chart" uri="{C3380CC4-5D6E-409C-BE32-E72D297353CC}">
              <c16:uniqueId val="{00000002-89ED-4363-9C07-1B358D414735}"/>
            </c:ext>
          </c:extLst>
        </c:ser>
        <c:dLbls>
          <c:showLegendKey val="0"/>
          <c:showVal val="0"/>
          <c:showCatName val="0"/>
          <c:showSerName val="0"/>
          <c:showPercent val="0"/>
          <c:showBubbleSize val="0"/>
        </c:dLbls>
        <c:gapWidth val="219"/>
        <c:overlap val="-27"/>
        <c:axId val="796801183"/>
        <c:axId val="796792543"/>
      </c:barChart>
      <c:catAx>
        <c:axId val="796801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796792543"/>
        <c:crosses val="autoZero"/>
        <c:auto val="1"/>
        <c:lblAlgn val="ctr"/>
        <c:lblOffset val="100"/>
        <c:noMultiLvlLbl val="0"/>
      </c:catAx>
      <c:valAx>
        <c:axId val="796792543"/>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796801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Hoja1!$B$84</c:f>
              <c:strCache>
                <c:ptCount val="1"/>
                <c:pt idx="0">
                  <c:v>2025</c:v>
                </c:pt>
              </c:strCache>
            </c:strRef>
          </c:tx>
          <c:spPr>
            <a:solidFill>
              <a:srgbClr val="FFDA82"/>
            </a:solidFill>
            <a:ln>
              <a:noFill/>
            </a:ln>
            <a:effectLst/>
          </c:spPr>
          <c:invertIfNegative val="0"/>
          <c:dLbls>
            <c:dLbl>
              <c:idx val="0"/>
              <c:layout>
                <c:manualLayout>
                  <c:x val="0"/>
                  <c:y val="-5.3858780158001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ED-4363-9C07-1B358D41473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Hoja1!$C$83:$I$83</c:f>
              <c:strCache>
                <c:ptCount val="7"/>
                <c:pt idx="0">
                  <c:v>Marginal</c:v>
                </c:pt>
                <c:pt idx="1">
                  <c:v>Baja</c:v>
                </c:pt>
                <c:pt idx="2">
                  <c:v>Baja alta</c:v>
                </c:pt>
                <c:pt idx="3">
                  <c:v>Media baja</c:v>
                </c:pt>
                <c:pt idx="4">
                  <c:v>Media</c:v>
                </c:pt>
                <c:pt idx="5">
                  <c:v>Media alta</c:v>
                </c:pt>
                <c:pt idx="6">
                  <c:v>Alta</c:v>
                </c:pt>
              </c:strCache>
            </c:strRef>
          </c:cat>
          <c:val>
            <c:numRef>
              <c:f>Hoja1!$C$84:$I$84</c:f>
              <c:numCache>
                <c:formatCode>0</c:formatCode>
                <c:ptCount val="7"/>
                <c:pt idx="0">
                  <c:v>10285.77635</c:v>
                </c:pt>
                <c:pt idx="1">
                  <c:v>44391.245300000002</c:v>
                </c:pt>
                <c:pt idx="2">
                  <c:v>30532.515060000005</c:v>
                </c:pt>
                <c:pt idx="3">
                  <c:v>41467.919390000003</c:v>
                </c:pt>
                <c:pt idx="4">
                  <c:v>39302.492789999997</c:v>
                </c:pt>
                <c:pt idx="5">
                  <c:v>31290.414369999999</c:v>
                </c:pt>
                <c:pt idx="6">
                  <c:v>17431.684130000001</c:v>
                </c:pt>
              </c:numCache>
            </c:numRef>
          </c:val>
          <c:extLst>
            <c:ext xmlns:c16="http://schemas.microsoft.com/office/drawing/2014/chart" uri="{C3380CC4-5D6E-409C-BE32-E72D297353CC}">
              <c16:uniqueId val="{00000000-89ED-4363-9C07-1B358D414735}"/>
            </c:ext>
          </c:extLst>
        </c:ser>
        <c:ser>
          <c:idx val="1"/>
          <c:order val="1"/>
          <c:tx>
            <c:strRef>
              <c:f>Hoja1!$B$85</c:f>
              <c:strCache>
                <c:ptCount val="1"/>
                <c:pt idx="0">
                  <c:v>2030</c:v>
                </c:pt>
              </c:strCache>
            </c:strRef>
          </c:tx>
          <c:spPr>
            <a:solidFill>
              <a:srgbClr val="FFC000"/>
            </a:solidFill>
            <a:ln>
              <a:noFill/>
            </a:ln>
            <a:effectLst/>
          </c:spPr>
          <c:invertIfNegative val="0"/>
          <c:dLbls>
            <c:dLbl>
              <c:idx val="0"/>
              <c:layout>
                <c:manualLayout>
                  <c:x val="0"/>
                  <c:y val="-2.15435120632006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9ED-4363-9C07-1B358D41473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Hoja1!$C$83:$I$83</c:f>
              <c:strCache>
                <c:ptCount val="7"/>
                <c:pt idx="0">
                  <c:v>Marginal</c:v>
                </c:pt>
                <c:pt idx="1">
                  <c:v>Baja</c:v>
                </c:pt>
                <c:pt idx="2">
                  <c:v>Baja alta</c:v>
                </c:pt>
                <c:pt idx="3">
                  <c:v>Media baja</c:v>
                </c:pt>
                <c:pt idx="4">
                  <c:v>Media</c:v>
                </c:pt>
                <c:pt idx="5">
                  <c:v>Media alta</c:v>
                </c:pt>
                <c:pt idx="6">
                  <c:v>Alta</c:v>
                </c:pt>
              </c:strCache>
            </c:strRef>
          </c:cat>
          <c:val>
            <c:numRef>
              <c:f>Hoja1!$C$85:$I$85</c:f>
              <c:numCache>
                <c:formatCode>0</c:formatCode>
                <c:ptCount val="7"/>
                <c:pt idx="0">
                  <c:v>9169.2754999999997</c:v>
                </c:pt>
                <c:pt idx="1">
                  <c:v>47156.273999999998</c:v>
                </c:pt>
                <c:pt idx="2">
                  <c:v>33009.391799999998</c:v>
                </c:pt>
                <c:pt idx="3">
                  <c:v>54753.673699999992</c:v>
                </c:pt>
                <c:pt idx="4">
                  <c:v>52133.880700000002</c:v>
                </c:pt>
                <c:pt idx="5">
                  <c:v>39820.853599999995</c:v>
                </c:pt>
                <c:pt idx="6">
                  <c:v>21482.302599999999</c:v>
                </c:pt>
              </c:numCache>
            </c:numRef>
          </c:val>
          <c:extLst>
            <c:ext xmlns:c16="http://schemas.microsoft.com/office/drawing/2014/chart" uri="{C3380CC4-5D6E-409C-BE32-E72D297353CC}">
              <c16:uniqueId val="{00000001-89ED-4363-9C07-1B358D414735}"/>
            </c:ext>
          </c:extLst>
        </c:ser>
        <c:ser>
          <c:idx val="2"/>
          <c:order val="2"/>
          <c:tx>
            <c:strRef>
              <c:f>Hoja1!$B$86</c:f>
              <c:strCache>
                <c:ptCount val="1"/>
                <c:pt idx="0">
                  <c:v>2035</c:v>
                </c:pt>
              </c:strCache>
            </c:strRef>
          </c:tx>
          <c:spPr>
            <a:solidFill>
              <a:srgbClr val="FFB40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Hoja1!$C$83:$I$83</c:f>
              <c:strCache>
                <c:ptCount val="7"/>
                <c:pt idx="0">
                  <c:v>Marginal</c:v>
                </c:pt>
                <c:pt idx="1">
                  <c:v>Baja</c:v>
                </c:pt>
                <c:pt idx="2">
                  <c:v>Baja alta</c:v>
                </c:pt>
                <c:pt idx="3">
                  <c:v>Media baja</c:v>
                </c:pt>
                <c:pt idx="4">
                  <c:v>Media</c:v>
                </c:pt>
                <c:pt idx="5">
                  <c:v>Media alta</c:v>
                </c:pt>
                <c:pt idx="6">
                  <c:v>Alta</c:v>
                </c:pt>
              </c:strCache>
            </c:strRef>
          </c:cat>
          <c:val>
            <c:numRef>
              <c:f>Hoja1!$C$86:$I$86</c:f>
              <c:numCache>
                <c:formatCode>0</c:formatCode>
                <c:ptCount val="7"/>
                <c:pt idx="0">
                  <c:v>7923.7449999999999</c:v>
                </c:pt>
                <c:pt idx="1">
                  <c:v>50711.968000000001</c:v>
                </c:pt>
                <c:pt idx="2">
                  <c:v>36132.277199999997</c:v>
                </c:pt>
                <c:pt idx="3">
                  <c:v>70679.805399999997</c:v>
                </c:pt>
                <c:pt idx="4">
                  <c:v>67510.307399999991</c:v>
                </c:pt>
                <c:pt idx="5">
                  <c:v>50078.068399999996</c:v>
                </c:pt>
                <c:pt idx="6">
                  <c:v>26306.8334</c:v>
                </c:pt>
              </c:numCache>
            </c:numRef>
          </c:val>
          <c:extLst>
            <c:ext xmlns:c16="http://schemas.microsoft.com/office/drawing/2014/chart" uri="{C3380CC4-5D6E-409C-BE32-E72D297353CC}">
              <c16:uniqueId val="{00000002-89ED-4363-9C07-1B358D414735}"/>
            </c:ext>
          </c:extLst>
        </c:ser>
        <c:dLbls>
          <c:showLegendKey val="0"/>
          <c:showVal val="0"/>
          <c:showCatName val="0"/>
          <c:showSerName val="0"/>
          <c:showPercent val="0"/>
          <c:showBubbleSize val="0"/>
        </c:dLbls>
        <c:gapWidth val="219"/>
        <c:overlap val="-27"/>
        <c:axId val="796801183"/>
        <c:axId val="796792543"/>
      </c:barChart>
      <c:catAx>
        <c:axId val="796801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796792543"/>
        <c:crosses val="autoZero"/>
        <c:auto val="1"/>
        <c:lblAlgn val="ctr"/>
        <c:lblOffset val="100"/>
        <c:noMultiLvlLbl val="0"/>
      </c:catAx>
      <c:valAx>
        <c:axId val="796792543"/>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Light" panose="02000000000000000000" pitchFamily="2" charset="0"/>
                <a:ea typeface="Roboto Light" panose="02000000000000000000" pitchFamily="2" charset="0"/>
                <a:cs typeface="+mn-cs"/>
              </a:defRPr>
            </a:pPr>
            <a:endParaRPr lang="es-MX"/>
          </a:p>
        </c:txPr>
        <c:crossAx val="796801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Hoja1!$B$25</c:f>
              <c:strCache>
                <c:ptCount val="1"/>
                <c:pt idx="0">
                  <c:v>E</c:v>
                </c:pt>
              </c:strCache>
            </c:strRef>
          </c:tx>
          <c:spPr>
            <a:solidFill>
              <a:srgbClr val="FFF5E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Hoja1!$A$26:$A$28</c:f>
              <c:numCache>
                <c:formatCode>General</c:formatCode>
                <c:ptCount val="3"/>
                <c:pt idx="0">
                  <c:v>2025</c:v>
                </c:pt>
                <c:pt idx="1">
                  <c:v>2030</c:v>
                </c:pt>
                <c:pt idx="2">
                  <c:v>2035</c:v>
                </c:pt>
              </c:numCache>
            </c:numRef>
          </c:cat>
          <c:val>
            <c:numRef>
              <c:f>Hoja1!$B$26:$B$28</c:f>
              <c:numCache>
                <c:formatCode>0</c:formatCode>
                <c:ptCount val="3"/>
                <c:pt idx="0">
                  <c:v>0</c:v>
                </c:pt>
                <c:pt idx="1">
                  <c:v>0</c:v>
                </c:pt>
                <c:pt idx="2">
                  <c:v>0</c:v>
                </c:pt>
              </c:numCache>
            </c:numRef>
          </c:val>
          <c:extLst>
            <c:ext xmlns:c16="http://schemas.microsoft.com/office/drawing/2014/chart" uri="{C3380CC4-5D6E-409C-BE32-E72D297353CC}">
              <c16:uniqueId val="{00000000-3024-42C6-816E-B70D836A28E3}"/>
            </c:ext>
          </c:extLst>
        </c:ser>
        <c:ser>
          <c:idx val="1"/>
          <c:order val="1"/>
          <c:tx>
            <c:strRef>
              <c:f>Hoja1!$C$25</c:f>
              <c:strCache>
                <c:ptCount val="1"/>
                <c:pt idx="0">
                  <c:v>D</c:v>
                </c:pt>
              </c:strCache>
            </c:strRef>
          </c:tx>
          <c:spPr>
            <a:solidFill>
              <a:srgbClr val="FFDDA7"/>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Hoja1!$A$26:$A$28</c:f>
              <c:numCache>
                <c:formatCode>General</c:formatCode>
                <c:ptCount val="3"/>
                <c:pt idx="0">
                  <c:v>2025</c:v>
                </c:pt>
                <c:pt idx="1">
                  <c:v>2030</c:v>
                </c:pt>
                <c:pt idx="2">
                  <c:v>2035</c:v>
                </c:pt>
              </c:numCache>
            </c:numRef>
          </c:cat>
          <c:val>
            <c:numRef>
              <c:f>Hoja1!$C$26:$C$28</c:f>
              <c:numCache>
                <c:formatCode>0</c:formatCode>
                <c:ptCount val="3"/>
                <c:pt idx="0">
                  <c:v>0</c:v>
                </c:pt>
                <c:pt idx="1">
                  <c:v>0</c:v>
                </c:pt>
                <c:pt idx="2">
                  <c:v>0</c:v>
                </c:pt>
              </c:numCache>
            </c:numRef>
          </c:val>
          <c:extLst>
            <c:ext xmlns:c16="http://schemas.microsoft.com/office/drawing/2014/chart" uri="{C3380CC4-5D6E-409C-BE32-E72D297353CC}">
              <c16:uniqueId val="{00000001-3024-42C6-816E-B70D836A28E3}"/>
            </c:ext>
          </c:extLst>
        </c:ser>
        <c:ser>
          <c:idx val="2"/>
          <c:order val="2"/>
          <c:tx>
            <c:strRef>
              <c:f>Hoja1!$D$25</c:f>
              <c:strCache>
                <c:ptCount val="1"/>
                <c:pt idx="0">
                  <c:v>D+</c:v>
                </c:pt>
              </c:strCache>
            </c:strRef>
          </c:tx>
          <c:spPr>
            <a:solidFill>
              <a:srgbClr val="FFD69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Hoja1!$A$26:$A$28</c:f>
              <c:numCache>
                <c:formatCode>General</c:formatCode>
                <c:ptCount val="3"/>
                <c:pt idx="0">
                  <c:v>2025</c:v>
                </c:pt>
                <c:pt idx="1">
                  <c:v>2030</c:v>
                </c:pt>
                <c:pt idx="2">
                  <c:v>2035</c:v>
                </c:pt>
              </c:numCache>
            </c:numRef>
          </c:cat>
          <c:val>
            <c:numRef>
              <c:f>Hoja1!$D$26:$D$28</c:f>
              <c:numCache>
                <c:formatCode>0</c:formatCode>
                <c:ptCount val="3"/>
                <c:pt idx="0">
                  <c:v>0</c:v>
                </c:pt>
                <c:pt idx="1">
                  <c:v>0</c:v>
                </c:pt>
                <c:pt idx="2">
                  <c:v>0</c:v>
                </c:pt>
              </c:numCache>
            </c:numRef>
          </c:val>
          <c:extLst>
            <c:ext xmlns:c16="http://schemas.microsoft.com/office/drawing/2014/chart" uri="{C3380CC4-5D6E-409C-BE32-E72D297353CC}">
              <c16:uniqueId val="{00000002-3024-42C6-816E-B70D836A28E3}"/>
            </c:ext>
          </c:extLst>
        </c:ser>
        <c:ser>
          <c:idx val="3"/>
          <c:order val="3"/>
          <c:tx>
            <c:strRef>
              <c:f>Hoja1!$E$25</c:f>
              <c:strCache>
                <c:ptCount val="1"/>
                <c:pt idx="0">
                  <c:v>C-</c:v>
                </c:pt>
              </c:strCache>
            </c:strRef>
          </c:tx>
          <c:spPr>
            <a:solidFill>
              <a:schemeClr val="accent4"/>
            </a:solidFill>
            <a:ln>
              <a:noFill/>
            </a:ln>
            <a:effectLst/>
          </c:spPr>
          <c:invertIfNegative val="0"/>
          <c:cat>
            <c:numRef>
              <c:f>Hoja1!$A$26:$A$28</c:f>
              <c:numCache>
                <c:formatCode>General</c:formatCode>
                <c:ptCount val="3"/>
                <c:pt idx="0">
                  <c:v>2025</c:v>
                </c:pt>
                <c:pt idx="1">
                  <c:v>2030</c:v>
                </c:pt>
                <c:pt idx="2">
                  <c:v>2035</c:v>
                </c:pt>
              </c:numCache>
            </c:numRef>
          </c:cat>
          <c:val>
            <c:numRef>
              <c:f>Hoja1!$E$26:$E$28</c:f>
              <c:numCache>
                <c:formatCode>0</c:formatCode>
                <c:ptCount val="3"/>
                <c:pt idx="0">
                  <c:v>0</c:v>
                </c:pt>
                <c:pt idx="1">
                  <c:v>0</c:v>
                </c:pt>
                <c:pt idx="2">
                  <c:v>0</c:v>
                </c:pt>
              </c:numCache>
            </c:numRef>
          </c:val>
          <c:extLst>
            <c:ext xmlns:c16="http://schemas.microsoft.com/office/drawing/2014/chart" uri="{C3380CC4-5D6E-409C-BE32-E72D297353CC}">
              <c16:uniqueId val="{00000003-3024-42C6-816E-B70D836A28E3}"/>
            </c:ext>
          </c:extLst>
        </c:ser>
        <c:ser>
          <c:idx val="4"/>
          <c:order val="4"/>
          <c:tx>
            <c:strRef>
              <c:f>Hoja1!$F$25</c:f>
              <c:strCache>
                <c:ptCount val="1"/>
                <c:pt idx="0">
                  <c:v>C</c:v>
                </c:pt>
              </c:strCache>
            </c:strRef>
          </c:tx>
          <c:spPr>
            <a:solidFill>
              <a:srgbClr val="FFD69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Hoja1!$A$26:$A$28</c:f>
              <c:numCache>
                <c:formatCode>General</c:formatCode>
                <c:ptCount val="3"/>
                <c:pt idx="0">
                  <c:v>2025</c:v>
                </c:pt>
                <c:pt idx="1">
                  <c:v>2030</c:v>
                </c:pt>
                <c:pt idx="2">
                  <c:v>2035</c:v>
                </c:pt>
              </c:numCache>
            </c:numRef>
          </c:cat>
          <c:val>
            <c:numRef>
              <c:f>Hoja1!$F$26:$F$28</c:f>
              <c:numCache>
                <c:formatCode>0</c:formatCode>
                <c:ptCount val="3"/>
                <c:pt idx="0">
                  <c:v>96</c:v>
                </c:pt>
                <c:pt idx="1">
                  <c:v>150.15746378332986</c:v>
                </c:pt>
                <c:pt idx="2">
                  <c:v>207.78165022044931</c:v>
                </c:pt>
              </c:numCache>
            </c:numRef>
          </c:val>
          <c:extLst>
            <c:ext xmlns:c16="http://schemas.microsoft.com/office/drawing/2014/chart" uri="{C3380CC4-5D6E-409C-BE32-E72D297353CC}">
              <c16:uniqueId val="{00000004-3024-42C6-816E-B70D836A28E3}"/>
            </c:ext>
          </c:extLst>
        </c:ser>
        <c:ser>
          <c:idx val="5"/>
          <c:order val="5"/>
          <c:tx>
            <c:strRef>
              <c:f>Hoja1!$G$25</c:f>
              <c:strCache>
                <c:ptCount val="1"/>
                <c:pt idx="0">
                  <c:v>C+</c:v>
                </c:pt>
              </c:strCache>
            </c:strRef>
          </c:tx>
          <c:spPr>
            <a:solidFill>
              <a:srgbClr val="FFDDA7"/>
            </a:solidFill>
            <a:ln>
              <a:solidFill>
                <a:srgbClr val="FFDDA7"/>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Hoja1!$A$26:$A$28</c:f>
              <c:numCache>
                <c:formatCode>General</c:formatCode>
                <c:ptCount val="3"/>
                <c:pt idx="0">
                  <c:v>2025</c:v>
                </c:pt>
                <c:pt idx="1">
                  <c:v>2030</c:v>
                </c:pt>
                <c:pt idx="2">
                  <c:v>2035</c:v>
                </c:pt>
              </c:numCache>
            </c:numRef>
          </c:cat>
          <c:val>
            <c:numRef>
              <c:f>Hoja1!$G$26:$G$28</c:f>
              <c:numCache>
                <c:formatCode>0</c:formatCode>
                <c:ptCount val="3"/>
                <c:pt idx="0">
                  <c:v>1004</c:v>
                </c:pt>
                <c:pt idx="1">
                  <c:v>1570.3968087339913</c:v>
                </c:pt>
                <c:pt idx="2">
                  <c:v>2173.0497585555322</c:v>
                </c:pt>
              </c:numCache>
            </c:numRef>
          </c:val>
          <c:extLst>
            <c:ext xmlns:c16="http://schemas.microsoft.com/office/drawing/2014/chart" uri="{C3380CC4-5D6E-409C-BE32-E72D297353CC}">
              <c16:uniqueId val="{00000005-3024-42C6-816E-B70D836A28E3}"/>
            </c:ext>
          </c:extLst>
        </c:ser>
        <c:ser>
          <c:idx val="6"/>
          <c:order val="6"/>
          <c:tx>
            <c:strRef>
              <c:f>Hoja1!$H$25</c:f>
              <c:strCache>
                <c:ptCount val="1"/>
                <c:pt idx="0">
                  <c:v>A/B</c:v>
                </c:pt>
              </c:strCache>
            </c:strRef>
          </c:tx>
          <c:spPr>
            <a:solidFill>
              <a:srgbClr val="FFF5E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Hoja1!$A$26:$A$28</c:f>
              <c:numCache>
                <c:formatCode>General</c:formatCode>
                <c:ptCount val="3"/>
                <c:pt idx="0">
                  <c:v>2025</c:v>
                </c:pt>
                <c:pt idx="1">
                  <c:v>2030</c:v>
                </c:pt>
                <c:pt idx="2">
                  <c:v>2035</c:v>
                </c:pt>
              </c:numCache>
            </c:numRef>
          </c:cat>
          <c:val>
            <c:numRef>
              <c:f>Hoja1!$H$26:$H$28</c:f>
              <c:numCache>
                <c:formatCode>0</c:formatCode>
                <c:ptCount val="3"/>
                <c:pt idx="0">
                  <c:v>3663</c:v>
                </c:pt>
                <c:pt idx="1">
                  <c:v>5729.4457274826791</c:v>
                </c:pt>
                <c:pt idx="2">
                  <c:v>7928.1685912240191</c:v>
                </c:pt>
              </c:numCache>
            </c:numRef>
          </c:val>
          <c:extLst>
            <c:ext xmlns:c16="http://schemas.microsoft.com/office/drawing/2014/chart" uri="{C3380CC4-5D6E-409C-BE32-E72D297353CC}">
              <c16:uniqueId val="{00000006-3024-42C6-816E-B70D836A28E3}"/>
            </c:ext>
          </c:extLst>
        </c:ser>
        <c:dLbls>
          <c:showLegendKey val="0"/>
          <c:showVal val="0"/>
          <c:showCatName val="0"/>
          <c:showSerName val="0"/>
          <c:showPercent val="0"/>
          <c:showBubbleSize val="0"/>
        </c:dLbls>
        <c:gapWidth val="219"/>
        <c:overlap val="-27"/>
        <c:axId val="1516981696"/>
        <c:axId val="1516979776"/>
      </c:barChart>
      <c:catAx>
        <c:axId val="151698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Roboto Light" panose="02000000000000000000" pitchFamily="2" charset="0"/>
                <a:ea typeface="Roboto Light" panose="02000000000000000000" pitchFamily="2" charset="0"/>
                <a:cs typeface="+mn-cs"/>
              </a:defRPr>
            </a:pPr>
            <a:endParaRPr lang="es-MX"/>
          </a:p>
        </c:txPr>
        <c:crossAx val="1516979776"/>
        <c:crosses val="autoZero"/>
        <c:auto val="1"/>
        <c:lblAlgn val="ctr"/>
        <c:lblOffset val="100"/>
        <c:noMultiLvlLbl val="0"/>
      </c:catAx>
      <c:valAx>
        <c:axId val="151697977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1516981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Hoja1!$C$30</c:f>
              <c:strCache>
                <c:ptCount val="1"/>
                <c:pt idx="0">
                  <c:v>Viviendas existentes</c:v>
                </c:pt>
              </c:strCache>
            </c:strRef>
          </c:tx>
          <c:spPr>
            <a:ln w="57150" cap="rnd">
              <a:solidFill>
                <a:srgbClr val="FFC859"/>
              </a:solidFill>
              <a:round/>
            </a:ln>
            <a:effectLst/>
          </c:spPr>
          <c:marker>
            <c:symbol val="circle"/>
            <c:size val="5"/>
            <c:spPr>
              <a:solidFill>
                <a:srgbClr val="FFC859"/>
              </a:solidFill>
              <a:ln w="57150">
                <a:solidFill>
                  <a:srgbClr val="FFC859"/>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Hoja1!$A$31:$A$39</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Hoja1!$C$31:$C$39</c:f>
              <c:numCache>
                <c:formatCode>_-* #,##0_-;\-* #,##0_-;_-* "-"??_-;_-@_-</c:formatCode>
                <c:ptCount val="9"/>
                <c:pt idx="0">
                  <c:v>56331</c:v>
                </c:pt>
                <c:pt idx="1">
                  <c:v>71399</c:v>
                </c:pt>
                <c:pt idx="2">
                  <c:v>81601</c:v>
                </c:pt>
                <c:pt idx="3">
                  <c:v>94141</c:v>
                </c:pt>
                <c:pt idx="4">
                  <c:v>136493</c:v>
                </c:pt>
                <c:pt idx="5">
                  <c:v>178455</c:v>
                </c:pt>
                <c:pt idx="6">
                  <c:v>221453</c:v>
                </c:pt>
                <c:pt idx="7">
                  <c:v>266486</c:v>
                </c:pt>
                <c:pt idx="8">
                  <c:v>320800.45120724349</c:v>
                </c:pt>
              </c:numCache>
            </c:numRef>
          </c:val>
          <c:smooth val="0"/>
          <c:extLst>
            <c:ext xmlns:c16="http://schemas.microsoft.com/office/drawing/2014/chart" uri="{C3380CC4-5D6E-409C-BE32-E72D297353CC}">
              <c16:uniqueId val="{00000001-EE9C-42C1-B4F8-BEF2CCD79EAB}"/>
            </c:ext>
          </c:extLst>
        </c:ser>
        <c:dLbls>
          <c:showLegendKey val="0"/>
          <c:showVal val="0"/>
          <c:showCatName val="0"/>
          <c:showSerName val="0"/>
          <c:showPercent val="0"/>
          <c:showBubbleSize val="0"/>
        </c:dLbls>
        <c:marker val="1"/>
        <c:smooth val="0"/>
        <c:axId val="338715935"/>
        <c:axId val="338719295"/>
      </c:lineChart>
      <c:catAx>
        <c:axId val="338715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crossAx val="338719295"/>
        <c:crosses val="autoZero"/>
        <c:auto val="1"/>
        <c:lblAlgn val="ctr"/>
        <c:lblOffset val="100"/>
        <c:noMultiLvlLbl val="0"/>
      </c:catAx>
      <c:valAx>
        <c:axId val="338719295"/>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3387159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0.16708333333333336"/>
          <c:w val="0.93888888888888888"/>
          <c:h val="0.77736111111111106"/>
        </c:manualLayout>
      </c:layout>
      <c:lineChart>
        <c:grouping val="standard"/>
        <c:varyColors val="0"/>
        <c:ser>
          <c:idx val="0"/>
          <c:order val="0"/>
          <c:spPr>
            <a:ln w="15875" cap="rnd">
              <a:solidFill>
                <a:schemeClr val="bg1">
                  <a:lumMod val="75000"/>
                </a:schemeClr>
              </a:solidFill>
              <a:round/>
            </a:ln>
            <a:effectLst/>
          </c:spPr>
          <c:marker>
            <c:symbol val="circle"/>
            <c:size val="5"/>
            <c:spPr>
              <a:solidFill>
                <a:schemeClr val="bg1">
                  <a:lumMod val="75000"/>
                </a:schemeClr>
              </a:solidFill>
              <a:ln w="19050">
                <a:solidFill>
                  <a:schemeClr val="bg1">
                    <a:lumMod val="75000"/>
                  </a:schemeClr>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1" u="none" strike="noStrike" kern="1200" baseline="0">
                    <a:solidFill>
                      <a:schemeClr val="bg1">
                        <a:lumMod val="65000"/>
                      </a:schemeClr>
                    </a:solidFill>
                    <a:latin typeface="Playfair Display" panose="00000500000000000000" pitchFamily="50"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Hoja1!$C$155:$C$162</c:f>
              <c:numCache>
                <c:formatCode>0.0%</c:formatCode>
                <c:ptCount val="8"/>
                <c:pt idx="0">
                  <c:v>0.26749036942358562</c:v>
                </c:pt>
                <c:pt idx="1">
                  <c:v>0.14288715528228688</c:v>
                </c:pt>
                <c:pt idx="2">
                  <c:v>0.15367458732123382</c:v>
                </c:pt>
                <c:pt idx="3">
                  <c:v>0.44987837392846902</c:v>
                </c:pt>
                <c:pt idx="4">
                  <c:v>0.3074296850387932</c:v>
                </c:pt>
                <c:pt idx="5">
                  <c:v>0.24094589672466449</c:v>
                </c:pt>
                <c:pt idx="6">
                  <c:v>0.2033524043476494</c:v>
                </c:pt>
                <c:pt idx="7">
                  <c:v>0.2038155850588774</c:v>
                </c:pt>
              </c:numCache>
            </c:numRef>
          </c:val>
          <c:smooth val="0"/>
          <c:extLst>
            <c:ext xmlns:c16="http://schemas.microsoft.com/office/drawing/2014/chart" uri="{C3380CC4-5D6E-409C-BE32-E72D297353CC}">
              <c16:uniqueId val="{00000000-540D-42FA-9A88-1A07E438D5BD}"/>
            </c:ext>
          </c:extLst>
        </c:ser>
        <c:dLbls>
          <c:showLegendKey val="0"/>
          <c:showVal val="0"/>
          <c:showCatName val="0"/>
          <c:showSerName val="0"/>
          <c:showPercent val="0"/>
          <c:showBubbleSize val="0"/>
        </c:dLbls>
        <c:marker val="1"/>
        <c:smooth val="0"/>
        <c:axId val="1075026448"/>
        <c:axId val="1075023088"/>
      </c:lineChart>
      <c:catAx>
        <c:axId val="1075026448"/>
        <c:scaling>
          <c:orientation val="minMax"/>
        </c:scaling>
        <c:delete val="1"/>
        <c:axPos val="b"/>
        <c:majorTickMark val="none"/>
        <c:minorTickMark val="none"/>
        <c:tickLblPos val="nextTo"/>
        <c:crossAx val="1075023088"/>
        <c:crosses val="autoZero"/>
        <c:auto val="1"/>
        <c:lblAlgn val="ctr"/>
        <c:lblOffset val="100"/>
        <c:noMultiLvlLbl val="0"/>
      </c:catAx>
      <c:valAx>
        <c:axId val="1075023088"/>
        <c:scaling>
          <c:orientation val="minMax"/>
        </c:scaling>
        <c:delete val="1"/>
        <c:axPos val="l"/>
        <c:numFmt formatCode="0.0%" sourceLinked="1"/>
        <c:majorTickMark val="none"/>
        <c:minorTickMark val="none"/>
        <c:tickLblPos val="nextTo"/>
        <c:crossAx val="1075026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261022816661266E-2"/>
          <c:y val="6.0680457269451094E-2"/>
          <c:w val="0.93299726427334639"/>
          <c:h val="0.79351324319126648"/>
        </c:manualLayout>
      </c:layout>
      <c:barChart>
        <c:barDir val="col"/>
        <c:grouping val="clustered"/>
        <c:varyColors val="0"/>
        <c:ser>
          <c:idx val="0"/>
          <c:order val="0"/>
          <c:tx>
            <c:strRef>
              <c:f>Hoja1!$B$18</c:f>
              <c:strCache>
                <c:ptCount val="1"/>
                <c:pt idx="0">
                  <c:v>Viviendas necesarias</c:v>
                </c:pt>
              </c:strCache>
            </c:strRef>
          </c:tx>
          <c:spPr>
            <a:solidFill>
              <a:srgbClr val="1F497D">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Hoja1!$A$19:$A$27</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Hoja1!$B$19:$B$27</c:f>
              <c:numCache>
                <c:formatCode>_-* #,##0_-;\-* #,##0_-;_-* "-"??_-;_-@_-</c:formatCode>
                <c:ptCount val="9"/>
                <c:pt idx="0">
                  <c:v>89277</c:v>
                </c:pt>
                <c:pt idx="1">
                  <c:v>108727</c:v>
                </c:pt>
                <c:pt idx="2">
                  <c:v>128177</c:v>
                </c:pt>
                <c:pt idx="3">
                  <c:v>148324</c:v>
                </c:pt>
                <c:pt idx="4">
                  <c:v>168471</c:v>
                </c:pt>
                <c:pt idx="5">
                  <c:v>226148</c:v>
                </c:pt>
                <c:pt idx="6">
                  <c:v>268404</c:v>
                </c:pt>
                <c:pt idx="7">
                  <c:v>310660</c:v>
                </c:pt>
                <c:pt idx="8">
                  <c:v>366301</c:v>
                </c:pt>
              </c:numCache>
            </c:numRef>
          </c:val>
          <c:extLst>
            <c:ext xmlns:c16="http://schemas.microsoft.com/office/drawing/2014/chart" uri="{C3380CC4-5D6E-409C-BE32-E72D297353CC}">
              <c16:uniqueId val="{00000000-518B-4323-8757-973119589359}"/>
            </c:ext>
          </c:extLst>
        </c:ser>
        <c:ser>
          <c:idx val="1"/>
          <c:order val="1"/>
          <c:tx>
            <c:strRef>
              <c:f>Hoja1!$C$18</c:f>
              <c:strCache>
                <c:ptCount val="1"/>
                <c:pt idx="0">
                  <c:v>Viviendas existentes</c:v>
                </c:pt>
              </c:strCache>
            </c:strRef>
          </c:tx>
          <c:spPr>
            <a:solidFill>
              <a:srgbClr val="FFC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Hoja1!$A$19:$A$27</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Hoja1!$C$19:$C$27</c:f>
              <c:numCache>
                <c:formatCode>_-* #,##0_-;\-* #,##0_-;_-* "-"??_-;_-@_-</c:formatCode>
                <c:ptCount val="9"/>
                <c:pt idx="0">
                  <c:v>56331</c:v>
                </c:pt>
                <c:pt idx="1">
                  <c:v>71399</c:v>
                </c:pt>
                <c:pt idx="2">
                  <c:v>81601</c:v>
                </c:pt>
                <c:pt idx="3">
                  <c:v>94141</c:v>
                </c:pt>
                <c:pt idx="4">
                  <c:v>136493</c:v>
                </c:pt>
                <c:pt idx="5">
                  <c:v>172753</c:v>
                </c:pt>
                <c:pt idx="6">
                  <c:v>214702</c:v>
                </c:pt>
                <c:pt idx="7">
                  <c:v>257526</c:v>
                </c:pt>
                <c:pt idx="8">
                  <c:v>309343</c:v>
                </c:pt>
              </c:numCache>
            </c:numRef>
          </c:val>
          <c:extLst>
            <c:ext xmlns:c16="http://schemas.microsoft.com/office/drawing/2014/chart" uri="{C3380CC4-5D6E-409C-BE32-E72D297353CC}">
              <c16:uniqueId val="{00000001-518B-4323-8757-973119589359}"/>
            </c:ext>
          </c:extLst>
        </c:ser>
        <c:ser>
          <c:idx val="2"/>
          <c:order val="2"/>
          <c:tx>
            <c:strRef>
              <c:f>Hoja1!$D$18</c:f>
              <c:strCache>
                <c:ptCount val="1"/>
                <c:pt idx="0">
                  <c:v>Oferta</c:v>
                </c:pt>
              </c:strCache>
            </c:strRef>
          </c:tx>
          <c:spPr>
            <a:solidFill>
              <a:srgbClr val="9BBB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Hoja1!$A$19:$A$27</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Hoja1!$D$19:$D$27</c:f>
              <c:numCache>
                <c:formatCode>General</c:formatCode>
                <c:ptCount val="9"/>
                <c:pt idx="5" formatCode="_-* #,##0_-;\-* #,##0_-;_-* &quot;-&quot;??_-;_-@_-">
                  <c:v>3678</c:v>
                </c:pt>
                <c:pt idx="6" formatCode="_-* #,##0_-;\-* #,##0_-;_-* &quot;-&quot;??_-;_-@_-">
                  <c:v>4763</c:v>
                </c:pt>
                <c:pt idx="7" formatCode="_-* #,##0_-;\-* #,##0_-;_-* &quot;-&quot;??_-;_-@_-">
                  <c:v>7449</c:v>
                </c:pt>
                <c:pt idx="8" formatCode="_-* #,##0_-;\-* #,##0_-;_-* &quot;-&quot;??_-;_-@_-">
                  <c:v>10309</c:v>
                </c:pt>
              </c:numCache>
            </c:numRef>
          </c:val>
          <c:extLst>
            <c:ext xmlns:c16="http://schemas.microsoft.com/office/drawing/2014/chart" uri="{C3380CC4-5D6E-409C-BE32-E72D297353CC}">
              <c16:uniqueId val="{00000002-518B-4323-8757-973119589359}"/>
            </c:ext>
          </c:extLst>
        </c:ser>
        <c:ser>
          <c:idx val="3"/>
          <c:order val="3"/>
          <c:tx>
            <c:strRef>
              <c:f>Hoja1!$E$18</c:f>
              <c:strCache>
                <c:ptCount val="1"/>
                <c:pt idx="0">
                  <c:v>Ventas</c:v>
                </c:pt>
              </c:strCache>
            </c:strRef>
          </c:tx>
          <c:spPr>
            <a:solidFill>
              <a:srgbClr val="4EA72E"/>
            </a:solidFill>
            <a:ln>
              <a:noFill/>
            </a:ln>
            <a:effectLst/>
          </c:spPr>
          <c:invertIfNegative val="0"/>
          <c:dLbls>
            <c:dLbl>
              <c:idx val="5"/>
              <c:layout>
                <c:manualLayout>
                  <c:x val="1.0941542097497067E-3"/>
                  <c:y val="4.81150769101916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18B-4323-8757-973119589359}"/>
                </c:ext>
              </c:extLst>
            </c:dLbl>
            <c:dLbl>
              <c:idx val="6"/>
              <c:layout>
                <c:manualLayout>
                  <c:x val="7.6590794682479466E-3"/>
                  <c:y val="5.02536389817892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18B-4323-8757-973119589359}"/>
                </c:ext>
              </c:extLst>
            </c:dLbl>
            <c:dLbl>
              <c:idx val="7"/>
              <c:layout>
                <c:manualLayout>
                  <c:x val="-1.2824295638185351E-3"/>
                  <c:y val="5.1622403606280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18B-4323-8757-973119589359}"/>
                </c:ext>
              </c:extLst>
            </c:dLbl>
            <c:dLbl>
              <c:idx val="8"/>
              <c:layout>
                <c:manualLayout>
                  <c:x val="3.2824626292491197E-3"/>
                  <c:y val="5.3424840059921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18B-4323-8757-97311958935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Hoja1!$A$19:$A$27</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Hoja1!$E$19:$E$27</c:f>
              <c:numCache>
                <c:formatCode>General</c:formatCode>
                <c:ptCount val="9"/>
                <c:pt idx="5" formatCode="_-* #,##0_-;\-* #,##0_-;_-* &quot;-&quot;??_-;_-@_-">
                  <c:v>1101</c:v>
                </c:pt>
                <c:pt idx="6" formatCode="_-* #,##0_-;\-* #,##0_-;_-* &quot;-&quot;??_-;_-@_-">
                  <c:v>2179</c:v>
                </c:pt>
                <c:pt idx="7" formatCode="_-* #,##0_-;\-* #,##0_-;_-* &quot;-&quot;??_-;_-@_-">
                  <c:v>2869</c:v>
                </c:pt>
                <c:pt idx="8" formatCode="_-* #,##0_-;\-* #,##0_-;_-* &quot;-&quot;??_-;_-@_-">
                  <c:v>3777.4947223497015</c:v>
                </c:pt>
              </c:numCache>
            </c:numRef>
          </c:val>
          <c:extLst>
            <c:ext xmlns:c16="http://schemas.microsoft.com/office/drawing/2014/chart" uri="{C3380CC4-5D6E-409C-BE32-E72D297353CC}">
              <c16:uniqueId val="{00000003-518B-4323-8757-973119589359}"/>
            </c:ext>
          </c:extLst>
        </c:ser>
        <c:dLbls>
          <c:showLegendKey val="0"/>
          <c:showVal val="0"/>
          <c:showCatName val="0"/>
          <c:showSerName val="0"/>
          <c:showPercent val="0"/>
          <c:showBubbleSize val="0"/>
        </c:dLbls>
        <c:gapWidth val="219"/>
        <c:axId val="332417855"/>
        <c:axId val="332413055"/>
      </c:barChart>
      <c:catAx>
        <c:axId val="332417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mn-cs"/>
              </a:defRPr>
            </a:pPr>
            <a:endParaRPr lang="es-MX"/>
          </a:p>
        </c:txPr>
        <c:crossAx val="332413055"/>
        <c:crosses val="autoZero"/>
        <c:auto val="1"/>
        <c:lblAlgn val="ctr"/>
        <c:lblOffset val="100"/>
        <c:noMultiLvlLbl val="0"/>
      </c:catAx>
      <c:valAx>
        <c:axId val="332413055"/>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3324178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Hoja1!$B$30</c:f>
              <c:strCache>
                <c:ptCount val="1"/>
                <c:pt idx="0">
                  <c:v>Viviendas necesarias</c:v>
                </c:pt>
              </c:strCache>
            </c:strRef>
          </c:tx>
          <c:spPr>
            <a:solidFill>
              <a:srgbClr val="1F497D">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Hoja1!$A$31:$A$39</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Hoja1!$B$31:$B$39</c:f>
              <c:numCache>
                <c:formatCode>_-* #,##0_-;\-* #,##0_-;_-* "-"??_-;_-@_-</c:formatCode>
                <c:ptCount val="9"/>
                <c:pt idx="0">
                  <c:v>89277</c:v>
                </c:pt>
                <c:pt idx="1">
                  <c:v>108727</c:v>
                </c:pt>
                <c:pt idx="2">
                  <c:v>128177</c:v>
                </c:pt>
                <c:pt idx="3">
                  <c:v>148324</c:v>
                </c:pt>
                <c:pt idx="4">
                  <c:v>168471</c:v>
                </c:pt>
                <c:pt idx="5">
                  <c:v>226148</c:v>
                </c:pt>
                <c:pt idx="6">
                  <c:v>268404</c:v>
                </c:pt>
                <c:pt idx="7">
                  <c:v>310660</c:v>
                </c:pt>
                <c:pt idx="8">
                  <c:v>366301</c:v>
                </c:pt>
              </c:numCache>
            </c:numRef>
          </c:val>
          <c:extLst>
            <c:ext xmlns:c16="http://schemas.microsoft.com/office/drawing/2014/chart" uri="{C3380CC4-5D6E-409C-BE32-E72D297353CC}">
              <c16:uniqueId val="{00000000-A2E0-4B18-83F9-2367E5884699}"/>
            </c:ext>
          </c:extLst>
        </c:ser>
        <c:ser>
          <c:idx val="1"/>
          <c:order val="1"/>
          <c:tx>
            <c:strRef>
              <c:f>Hoja1!$C$30</c:f>
              <c:strCache>
                <c:ptCount val="1"/>
                <c:pt idx="0">
                  <c:v>Viviendas existentes</c:v>
                </c:pt>
              </c:strCache>
            </c:strRef>
          </c:tx>
          <c:spPr>
            <a:solidFill>
              <a:srgbClr val="FFC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Hoja1!$A$31:$A$39</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Hoja1!$C$31:$C$39</c:f>
              <c:numCache>
                <c:formatCode>_-* #,##0_-;\-* #,##0_-;_-* "-"??_-;_-@_-</c:formatCode>
                <c:ptCount val="9"/>
                <c:pt idx="0">
                  <c:v>56331</c:v>
                </c:pt>
                <c:pt idx="1">
                  <c:v>71399</c:v>
                </c:pt>
                <c:pt idx="2">
                  <c:v>81601</c:v>
                </c:pt>
                <c:pt idx="3">
                  <c:v>94141</c:v>
                </c:pt>
                <c:pt idx="4">
                  <c:v>136493</c:v>
                </c:pt>
                <c:pt idx="5">
                  <c:v>178455</c:v>
                </c:pt>
                <c:pt idx="6">
                  <c:v>221453</c:v>
                </c:pt>
                <c:pt idx="7">
                  <c:v>266486</c:v>
                </c:pt>
                <c:pt idx="8">
                  <c:v>320800.45120724349</c:v>
                </c:pt>
              </c:numCache>
            </c:numRef>
          </c:val>
          <c:extLst>
            <c:ext xmlns:c16="http://schemas.microsoft.com/office/drawing/2014/chart" uri="{C3380CC4-5D6E-409C-BE32-E72D297353CC}">
              <c16:uniqueId val="{00000001-A2E0-4B18-83F9-2367E5884699}"/>
            </c:ext>
          </c:extLst>
        </c:ser>
        <c:ser>
          <c:idx val="2"/>
          <c:order val="2"/>
          <c:tx>
            <c:strRef>
              <c:f>Hoja1!$D$30</c:f>
              <c:strCache>
                <c:ptCount val="1"/>
              </c:strCache>
            </c:strRef>
          </c:tx>
          <c:spPr>
            <a:solidFill>
              <a:srgbClr val="F2CFE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Hoja1!$A$31:$A$39</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Hoja1!$D$31:$D$39</c:f>
              <c:numCache>
                <c:formatCode>_-* #,##0_-;\-* #,##0_-;_-* "-"??_-;_-@_-</c:formatCode>
                <c:ptCount val="9"/>
                <c:pt idx="0">
                  <c:v>32946</c:v>
                </c:pt>
                <c:pt idx="1">
                  <c:v>37328</c:v>
                </c:pt>
                <c:pt idx="2">
                  <c:v>46576</c:v>
                </c:pt>
                <c:pt idx="3">
                  <c:v>54183</c:v>
                </c:pt>
                <c:pt idx="4">
                  <c:v>31978</c:v>
                </c:pt>
                <c:pt idx="5">
                  <c:v>47693</c:v>
                </c:pt>
                <c:pt idx="6">
                  <c:v>46951</c:v>
                </c:pt>
                <c:pt idx="7">
                  <c:v>44174</c:v>
                </c:pt>
                <c:pt idx="8">
                  <c:v>45500.548792756512</c:v>
                </c:pt>
              </c:numCache>
            </c:numRef>
          </c:val>
          <c:extLst>
            <c:ext xmlns:c16="http://schemas.microsoft.com/office/drawing/2014/chart" uri="{C3380CC4-5D6E-409C-BE32-E72D297353CC}">
              <c16:uniqueId val="{0000000B-A2E0-4B18-83F9-2367E5884699}"/>
            </c:ext>
          </c:extLst>
        </c:ser>
        <c:dLbls>
          <c:showLegendKey val="0"/>
          <c:showVal val="0"/>
          <c:showCatName val="0"/>
          <c:showSerName val="0"/>
          <c:showPercent val="0"/>
          <c:showBubbleSize val="0"/>
        </c:dLbls>
        <c:gapWidth val="219"/>
        <c:axId val="338715935"/>
        <c:axId val="338719295"/>
      </c:barChart>
      <c:catAx>
        <c:axId val="338715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crossAx val="338719295"/>
        <c:crosses val="autoZero"/>
        <c:auto val="1"/>
        <c:lblAlgn val="ctr"/>
        <c:lblOffset val="100"/>
        <c:noMultiLvlLbl val="0"/>
      </c:catAx>
      <c:valAx>
        <c:axId val="338719295"/>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3387159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2"/>
          <c:order val="0"/>
          <c:tx>
            <c:strRef>
              <c:f>Hoja1!$D$30</c:f>
              <c:strCache>
                <c:ptCount val="1"/>
              </c:strCache>
            </c:strRef>
          </c:tx>
          <c:spPr>
            <a:ln w="57150" cap="rnd">
              <a:solidFill>
                <a:srgbClr val="F2CFEE"/>
              </a:solidFill>
              <a:round/>
            </a:ln>
            <a:effectLst/>
          </c:spPr>
          <c:marker>
            <c:symbol val="circle"/>
            <c:size val="5"/>
            <c:spPr>
              <a:solidFill>
                <a:srgbClr val="A02B93">
                  <a:lumMod val="20000"/>
                  <a:lumOff val="80000"/>
                </a:srgbClr>
              </a:solidFill>
              <a:ln w="57150">
                <a:solidFill>
                  <a:srgbClr val="A02B93">
                    <a:lumMod val="20000"/>
                    <a:lumOff val="80000"/>
                  </a:srgb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Hoja1!$A$31:$A$39</c:f>
              <c:numCache>
                <c:formatCode>General</c:formatCode>
                <c:ptCount val="9"/>
                <c:pt idx="0">
                  <c:v>1990</c:v>
                </c:pt>
                <c:pt idx="1">
                  <c:v>1995</c:v>
                </c:pt>
                <c:pt idx="2">
                  <c:v>2000</c:v>
                </c:pt>
                <c:pt idx="3">
                  <c:v>2005</c:v>
                </c:pt>
                <c:pt idx="4">
                  <c:v>2010</c:v>
                </c:pt>
                <c:pt idx="5">
                  <c:v>2020</c:v>
                </c:pt>
                <c:pt idx="6">
                  <c:v>2025</c:v>
                </c:pt>
                <c:pt idx="7">
                  <c:v>2030</c:v>
                </c:pt>
                <c:pt idx="8">
                  <c:v>2035</c:v>
                </c:pt>
              </c:numCache>
            </c:numRef>
          </c:cat>
          <c:val>
            <c:numRef>
              <c:f>Hoja1!$D$31:$D$39</c:f>
              <c:numCache>
                <c:formatCode>_-* #,##0_-;\-* #,##0_-;_-* "-"??_-;_-@_-</c:formatCode>
                <c:ptCount val="9"/>
                <c:pt idx="0">
                  <c:v>32946</c:v>
                </c:pt>
                <c:pt idx="1">
                  <c:v>37328</c:v>
                </c:pt>
                <c:pt idx="2">
                  <c:v>46576</c:v>
                </c:pt>
                <c:pt idx="3">
                  <c:v>54183</c:v>
                </c:pt>
                <c:pt idx="4">
                  <c:v>31978</c:v>
                </c:pt>
                <c:pt idx="5">
                  <c:v>47693</c:v>
                </c:pt>
                <c:pt idx="6">
                  <c:v>46951</c:v>
                </c:pt>
                <c:pt idx="7">
                  <c:v>44174</c:v>
                </c:pt>
                <c:pt idx="8">
                  <c:v>45500.548792756512</c:v>
                </c:pt>
              </c:numCache>
            </c:numRef>
          </c:val>
          <c:smooth val="0"/>
          <c:extLst>
            <c:ext xmlns:c16="http://schemas.microsoft.com/office/drawing/2014/chart" uri="{C3380CC4-5D6E-409C-BE32-E72D297353CC}">
              <c16:uniqueId val="{00000002-7101-48C6-9703-F01B21082521}"/>
            </c:ext>
          </c:extLst>
        </c:ser>
        <c:dLbls>
          <c:showLegendKey val="0"/>
          <c:showVal val="0"/>
          <c:showCatName val="0"/>
          <c:showSerName val="0"/>
          <c:showPercent val="0"/>
          <c:showBubbleSize val="0"/>
        </c:dLbls>
        <c:marker val="1"/>
        <c:smooth val="0"/>
        <c:axId val="338715935"/>
        <c:axId val="338719295"/>
      </c:lineChart>
      <c:catAx>
        <c:axId val="338715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oboto Light" panose="02000000000000000000" pitchFamily="2" charset="0"/>
              </a:defRPr>
            </a:pPr>
            <a:endParaRPr lang="es-MX"/>
          </a:p>
        </c:txPr>
        <c:crossAx val="338719295"/>
        <c:crosses val="autoZero"/>
        <c:auto val="1"/>
        <c:lblAlgn val="ctr"/>
        <c:lblOffset val="100"/>
        <c:noMultiLvlLbl val="0"/>
      </c:catAx>
      <c:valAx>
        <c:axId val="338719295"/>
        <c:scaling>
          <c:orientation val="minMax"/>
          <c:min val="30000"/>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3387159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5875" cap="rnd">
              <a:solidFill>
                <a:schemeClr val="bg1">
                  <a:lumMod val="75000"/>
                </a:schemeClr>
              </a:solidFill>
              <a:round/>
            </a:ln>
            <a:effectLst/>
          </c:spPr>
          <c:marker>
            <c:symbol val="circle"/>
            <c:size val="5"/>
            <c:spPr>
              <a:solidFill>
                <a:schemeClr val="bg1">
                  <a:lumMod val="75000"/>
                </a:schemeClr>
              </a:solidFill>
              <a:ln w="19050">
                <a:solidFill>
                  <a:schemeClr val="bg1">
                    <a:lumMod val="75000"/>
                  </a:schemeClr>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1" u="none" strike="noStrike" kern="1200" baseline="0">
                    <a:solidFill>
                      <a:schemeClr val="bg1">
                        <a:lumMod val="50000"/>
                      </a:schemeClr>
                    </a:solidFill>
                    <a:latin typeface="Playfair Display" panose="00000500000000000000" pitchFamily="50"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Hoja1!$C$126:$C$133</c:f>
              <c:numCache>
                <c:formatCode>0.0%</c:formatCode>
                <c:ptCount val="8"/>
                <c:pt idx="0">
                  <c:v>0.13300552419110059</c:v>
                </c:pt>
                <c:pt idx="1">
                  <c:v>0.24774967852550364</c:v>
                </c:pt>
                <c:pt idx="2">
                  <c:v>0.16332445894881484</c:v>
                </c:pt>
                <c:pt idx="3">
                  <c:v>-0.40981488658804421</c:v>
                </c:pt>
                <c:pt idx="4">
                  <c:v>0.49143160923134654</c:v>
                </c:pt>
                <c:pt idx="5">
                  <c:v>-1.5557838676535341E-2</c:v>
                </c:pt>
                <c:pt idx="6">
                  <c:v>-5.9146770036846923E-2</c:v>
                </c:pt>
                <c:pt idx="7">
                  <c:v>3.0040295196269298E-2</c:v>
                </c:pt>
              </c:numCache>
            </c:numRef>
          </c:val>
          <c:smooth val="0"/>
          <c:extLst>
            <c:ext xmlns:c16="http://schemas.microsoft.com/office/drawing/2014/chart" uri="{C3380CC4-5D6E-409C-BE32-E72D297353CC}">
              <c16:uniqueId val="{00000000-2DC6-40EE-8AC5-522C3E101D83}"/>
            </c:ext>
          </c:extLst>
        </c:ser>
        <c:dLbls>
          <c:showLegendKey val="0"/>
          <c:showVal val="0"/>
          <c:showCatName val="0"/>
          <c:showSerName val="0"/>
          <c:showPercent val="0"/>
          <c:showBubbleSize val="0"/>
        </c:dLbls>
        <c:marker val="1"/>
        <c:smooth val="0"/>
        <c:axId val="1333061471"/>
        <c:axId val="1333071551"/>
      </c:lineChart>
      <c:catAx>
        <c:axId val="1333061471"/>
        <c:scaling>
          <c:orientation val="minMax"/>
        </c:scaling>
        <c:delete val="1"/>
        <c:axPos val="b"/>
        <c:majorTickMark val="none"/>
        <c:minorTickMark val="none"/>
        <c:tickLblPos val="nextTo"/>
        <c:crossAx val="1333071551"/>
        <c:crosses val="autoZero"/>
        <c:auto val="1"/>
        <c:lblAlgn val="ctr"/>
        <c:lblOffset val="100"/>
        <c:noMultiLvlLbl val="0"/>
      </c:catAx>
      <c:valAx>
        <c:axId val="1333071551"/>
        <c:scaling>
          <c:orientation val="minMax"/>
        </c:scaling>
        <c:delete val="1"/>
        <c:axPos val="l"/>
        <c:numFmt formatCode="0.0%" sourceLinked="1"/>
        <c:majorTickMark val="none"/>
        <c:minorTickMark val="none"/>
        <c:tickLblPos val="nextTo"/>
        <c:crossAx val="133306147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680365600436388E-2"/>
          <c:y val="2.739193665305828E-2"/>
          <c:w val="0.93695068015531846"/>
          <c:h val="0.94521612669388344"/>
        </c:manualLayout>
      </c:layout>
      <c:barChart>
        <c:barDir val="col"/>
        <c:grouping val="clustered"/>
        <c:varyColors val="0"/>
        <c:ser>
          <c:idx val="0"/>
          <c:order val="0"/>
          <c:tx>
            <c:strRef>
              <c:f>Vivienda!$B$43</c:f>
              <c:strCache>
                <c:ptCount val="1"/>
                <c:pt idx="0">
                  <c:v>E</c:v>
                </c:pt>
              </c:strCache>
            </c:strRef>
          </c:tx>
          <c:spPr>
            <a:solidFill>
              <a:srgbClr val="BC8C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Raavi" panose="020B0502040204020203"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Vivienda!$A$44:$A$46</c:f>
              <c:numCache>
                <c:formatCode>General</c:formatCode>
                <c:ptCount val="3"/>
                <c:pt idx="0">
                  <c:v>2025</c:v>
                </c:pt>
                <c:pt idx="1">
                  <c:v>2030</c:v>
                </c:pt>
                <c:pt idx="2">
                  <c:v>2035</c:v>
                </c:pt>
              </c:numCache>
            </c:numRef>
          </c:cat>
          <c:val>
            <c:numRef>
              <c:f>Vivienda!$B$44:$B$46</c:f>
              <c:numCache>
                <c:formatCode>0</c:formatCode>
                <c:ptCount val="3"/>
                <c:pt idx="0">
                  <c:v>5582.1100558930502</c:v>
                </c:pt>
                <c:pt idx="1">
                  <c:v>9157.3085877900376</c:v>
                </c:pt>
                <c:pt idx="2">
                  <c:v>13708.752320052306</c:v>
                </c:pt>
              </c:numCache>
            </c:numRef>
          </c:val>
          <c:extLst>
            <c:ext xmlns:c16="http://schemas.microsoft.com/office/drawing/2014/chart" uri="{C3380CC4-5D6E-409C-BE32-E72D297353CC}">
              <c16:uniqueId val="{00000000-FF6A-4EBE-BBD2-B1BB0E89F5EE}"/>
            </c:ext>
          </c:extLst>
        </c:ser>
        <c:ser>
          <c:idx val="1"/>
          <c:order val="1"/>
          <c:tx>
            <c:strRef>
              <c:f>Vivienda!$C$43</c:f>
              <c:strCache>
                <c:ptCount val="1"/>
                <c:pt idx="0">
                  <c:v>D</c:v>
                </c:pt>
              </c:strCache>
            </c:strRef>
          </c:tx>
          <c:spPr>
            <a:solidFill>
              <a:srgbClr val="DAA400"/>
            </a:solidFill>
            <a:ln>
              <a:noFill/>
            </a:ln>
            <a:effectLst/>
          </c:spPr>
          <c:invertIfNegative val="0"/>
          <c:dLbls>
            <c:dLbl>
              <c:idx val="2"/>
              <c:layout>
                <c:manualLayout>
                  <c:x val="1.5363000365694985E-3"/>
                  <c:y val="1.75684853973285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CD-47E8-B58F-DBB67C89F7B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Vivienda!$A$44:$A$46</c:f>
              <c:numCache>
                <c:formatCode>General</c:formatCode>
                <c:ptCount val="3"/>
                <c:pt idx="0">
                  <c:v>2025</c:v>
                </c:pt>
                <c:pt idx="1">
                  <c:v>2030</c:v>
                </c:pt>
                <c:pt idx="2">
                  <c:v>2035</c:v>
                </c:pt>
              </c:numCache>
            </c:numRef>
          </c:cat>
          <c:val>
            <c:numRef>
              <c:f>Vivienda!$C$44:$C$46</c:f>
              <c:numCache>
                <c:formatCode>0</c:formatCode>
                <c:ptCount val="3"/>
                <c:pt idx="0">
                  <c:v>19212.24625874047</c:v>
                </c:pt>
                <c:pt idx="1">
                  <c:v>26496.431971158399</c:v>
                </c:pt>
                <c:pt idx="2">
                  <c:v>36285.618717098259</c:v>
                </c:pt>
              </c:numCache>
            </c:numRef>
          </c:val>
          <c:extLst>
            <c:ext xmlns:c16="http://schemas.microsoft.com/office/drawing/2014/chart" uri="{C3380CC4-5D6E-409C-BE32-E72D297353CC}">
              <c16:uniqueId val="{00000001-FF6A-4EBE-BBD2-B1BB0E89F5EE}"/>
            </c:ext>
          </c:extLst>
        </c:ser>
        <c:ser>
          <c:idx val="2"/>
          <c:order val="2"/>
          <c:tx>
            <c:strRef>
              <c:f>Vivienda!$D$43</c:f>
              <c:strCache>
                <c:ptCount val="1"/>
                <c:pt idx="0">
                  <c:v>D+</c:v>
                </c:pt>
              </c:strCache>
            </c:strRef>
          </c:tx>
          <c:spPr>
            <a:solidFill>
              <a:srgbClr val="F3B7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Vivienda!$A$44:$A$46</c:f>
              <c:numCache>
                <c:formatCode>General</c:formatCode>
                <c:ptCount val="3"/>
                <c:pt idx="0">
                  <c:v>2025</c:v>
                </c:pt>
                <c:pt idx="1">
                  <c:v>2030</c:v>
                </c:pt>
                <c:pt idx="2">
                  <c:v>2035</c:v>
                </c:pt>
              </c:numCache>
            </c:numRef>
          </c:cat>
          <c:val>
            <c:numRef>
              <c:f>Vivienda!$D$44:$D$46</c:f>
              <c:numCache>
                <c:formatCode>0</c:formatCode>
                <c:ptCount val="3"/>
                <c:pt idx="0">
                  <c:v>13195.435161363945</c:v>
                </c:pt>
                <c:pt idx="1">
                  <c:v>13140.449178723407</c:v>
                </c:pt>
                <c:pt idx="2">
                  <c:v>18350.32056679386</c:v>
                </c:pt>
              </c:numCache>
            </c:numRef>
          </c:val>
          <c:extLst>
            <c:ext xmlns:c16="http://schemas.microsoft.com/office/drawing/2014/chart" uri="{C3380CC4-5D6E-409C-BE32-E72D297353CC}">
              <c16:uniqueId val="{00000002-FF6A-4EBE-BBD2-B1BB0E89F5EE}"/>
            </c:ext>
          </c:extLst>
        </c:ser>
        <c:ser>
          <c:idx val="3"/>
          <c:order val="3"/>
          <c:tx>
            <c:strRef>
              <c:f>Vivienda!$E$43</c:f>
              <c:strCache>
                <c:ptCount val="1"/>
                <c:pt idx="0">
                  <c:v>C-</c:v>
                </c:pt>
              </c:strCache>
            </c:strRef>
          </c:tx>
          <c:spPr>
            <a:solidFill>
              <a:srgbClr val="FFC859"/>
            </a:solidFill>
            <a:ln>
              <a:noFill/>
            </a:ln>
            <a:effectLst/>
          </c:spPr>
          <c:invertIfNegative val="0"/>
          <c:dLbls>
            <c:dLbl>
              <c:idx val="2"/>
              <c:layout>
                <c:manualLayout>
                  <c:x val="-2.3042120542767128E-3"/>
                  <c:y val="6.4744577543592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CD-47E8-B58F-DBB67C89F7B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Vivienda!$A$44:$A$46</c:f>
              <c:numCache>
                <c:formatCode>General</c:formatCode>
                <c:ptCount val="3"/>
                <c:pt idx="0">
                  <c:v>2025</c:v>
                </c:pt>
                <c:pt idx="1">
                  <c:v>2030</c:v>
                </c:pt>
                <c:pt idx="2">
                  <c:v>2035</c:v>
                </c:pt>
              </c:numCache>
            </c:numRef>
          </c:cat>
          <c:val>
            <c:numRef>
              <c:f>Vivienda!$E$44:$E$46</c:f>
              <c:numCache>
                <c:formatCode>0</c:formatCode>
                <c:ptCount val="3"/>
                <c:pt idx="0">
                  <c:v>5279.2584149627028</c:v>
                </c:pt>
                <c:pt idx="1">
                  <c:v>4130.5580204141625</c:v>
                </c:pt>
                <c:pt idx="2">
                  <c:v>-1055.9622530698</c:v>
                </c:pt>
              </c:numCache>
            </c:numRef>
          </c:val>
          <c:extLst>
            <c:ext xmlns:c16="http://schemas.microsoft.com/office/drawing/2014/chart" uri="{C3380CC4-5D6E-409C-BE32-E72D297353CC}">
              <c16:uniqueId val="{00000003-FF6A-4EBE-BBD2-B1BB0E89F5EE}"/>
            </c:ext>
          </c:extLst>
        </c:ser>
        <c:ser>
          <c:idx val="4"/>
          <c:order val="4"/>
          <c:tx>
            <c:strRef>
              <c:f>Vivienda!$F$43</c:f>
              <c:strCache>
                <c:ptCount val="1"/>
                <c:pt idx="0">
                  <c:v>C</c:v>
                </c:pt>
              </c:strCache>
            </c:strRef>
          </c:tx>
          <c:spPr>
            <a:solidFill>
              <a:srgbClr val="FFC85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Vivienda!$A$44:$A$46</c:f>
              <c:numCache>
                <c:formatCode>General</c:formatCode>
                <c:ptCount val="3"/>
                <c:pt idx="0">
                  <c:v>2025</c:v>
                </c:pt>
                <c:pt idx="1">
                  <c:v>2030</c:v>
                </c:pt>
                <c:pt idx="2">
                  <c:v>2035</c:v>
                </c:pt>
              </c:numCache>
            </c:numRef>
          </c:cat>
          <c:val>
            <c:numRef>
              <c:f>Vivienda!$F$44:$F$46</c:f>
              <c:numCache>
                <c:formatCode>0</c:formatCode>
                <c:ptCount val="3"/>
                <c:pt idx="0">
                  <c:v>5977.1159691373014</c:v>
                </c:pt>
                <c:pt idx="1">
                  <c:v>510.72743836431641</c:v>
                </c:pt>
                <c:pt idx="2">
                  <c:v>-5312.9581412596481</c:v>
                </c:pt>
              </c:numCache>
            </c:numRef>
          </c:val>
          <c:extLst>
            <c:ext xmlns:c16="http://schemas.microsoft.com/office/drawing/2014/chart" uri="{C3380CC4-5D6E-409C-BE32-E72D297353CC}">
              <c16:uniqueId val="{00000004-FF6A-4EBE-BBD2-B1BB0E89F5EE}"/>
            </c:ext>
          </c:extLst>
        </c:ser>
        <c:ser>
          <c:idx val="5"/>
          <c:order val="5"/>
          <c:tx>
            <c:strRef>
              <c:f>Vivienda!$G$43</c:f>
              <c:strCache>
                <c:ptCount val="1"/>
                <c:pt idx="0">
                  <c:v>C+</c:v>
                </c:pt>
              </c:strCache>
            </c:strRef>
          </c:tx>
          <c:spPr>
            <a:solidFill>
              <a:srgbClr val="FFDDA7"/>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Vivienda!$A$44:$A$46</c:f>
              <c:numCache>
                <c:formatCode>General</c:formatCode>
                <c:ptCount val="3"/>
                <c:pt idx="0">
                  <c:v>2025</c:v>
                </c:pt>
                <c:pt idx="1">
                  <c:v>2030</c:v>
                </c:pt>
                <c:pt idx="2">
                  <c:v>2035</c:v>
                </c:pt>
              </c:numCache>
            </c:numRef>
          </c:cat>
          <c:val>
            <c:numRef>
              <c:f>Vivienda!$G$44:$G$46</c:f>
              <c:numCache>
                <c:formatCode>0</c:formatCode>
                <c:ptCount val="3"/>
                <c:pt idx="0">
                  <c:v>-82.435485348495291</c:v>
                </c:pt>
                <c:pt idx="1">
                  <c:v>-3976.1179544745428</c:v>
                </c:pt>
                <c:pt idx="2">
                  <c:v>-8091.0163006095709</c:v>
                </c:pt>
              </c:numCache>
            </c:numRef>
          </c:val>
          <c:extLst>
            <c:ext xmlns:c16="http://schemas.microsoft.com/office/drawing/2014/chart" uri="{C3380CC4-5D6E-409C-BE32-E72D297353CC}">
              <c16:uniqueId val="{00000005-FF6A-4EBE-BBD2-B1BB0E89F5EE}"/>
            </c:ext>
          </c:extLst>
        </c:ser>
        <c:ser>
          <c:idx val="6"/>
          <c:order val="6"/>
          <c:tx>
            <c:strRef>
              <c:f>Vivienda!$H$43</c:f>
              <c:strCache>
                <c:ptCount val="1"/>
                <c:pt idx="0">
                  <c:v>A/B</c:v>
                </c:pt>
              </c:strCache>
            </c:strRef>
          </c:tx>
          <c:spPr>
            <a:solidFill>
              <a:srgbClr val="FFF5E5"/>
            </a:solidFill>
            <a:ln>
              <a:noFill/>
            </a:ln>
            <a:effectLst/>
          </c:spPr>
          <c:invertIfNegative val="0"/>
          <c:dLbls>
            <c:dLbl>
              <c:idx val="2"/>
              <c:layout>
                <c:manualLayout>
                  <c:x val="1.3299938966894252E-3"/>
                  <c:y val="-1.95752388017283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C6-4318-8632-30F850E47B0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Roboto Light" panose="02000000000000000000" pitchFamily="2" charset="0"/>
                    <a:ea typeface="Roboto Light"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Vivienda!$A$44:$A$46</c:f>
              <c:numCache>
                <c:formatCode>General</c:formatCode>
                <c:ptCount val="3"/>
                <c:pt idx="0">
                  <c:v>2025</c:v>
                </c:pt>
                <c:pt idx="1">
                  <c:v>2030</c:v>
                </c:pt>
                <c:pt idx="2">
                  <c:v>2035</c:v>
                </c:pt>
              </c:numCache>
            </c:numRef>
          </c:cat>
          <c:val>
            <c:numRef>
              <c:f>Vivienda!$H$44:$H$46</c:f>
              <c:numCache>
                <c:formatCode>0</c:formatCode>
                <c:ptCount val="3"/>
                <c:pt idx="0">
                  <c:v>-2212.7086832123655</c:v>
                </c:pt>
                <c:pt idx="1">
                  <c:v>-5284.885275217136</c:v>
                </c:pt>
                <c:pt idx="2">
                  <c:v>-8382.608605301064</c:v>
                </c:pt>
              </c:numCache>
            </c:numRef>
          </c:val>
          <c:extLst>
            <c:ext xmlns:c16="http://schemas.microsoft.com/office/drawing/2014/chart" uri="{C3380CC4-5D6E-409C-BE32-E72D297353CC}">
              <c16:uniqueId val="{00000006-FF6A-4EBE-BBD2-B1BB0E89F5EE}"/>
            </c:ext>
          </c:extLst>
        </c:ser>
        <c:dLbls>
          <c:showLegendKey val="0"/>
          <c:showVal val="0"/>
          <c:showCatName val="0"/>
          <c:showSerName val="0"/>
          <c:showPercent val="0"/>
          <c:showBubbleSize val="0"/>
        </c:dLbls>
        <c:gapWidth val="219"/>
        <c:overlap val="-27"/>
        <c:axId val="1755347024"/>
        <c:axId val="1755344624"/>
      </c:barChart>
      <c:catAx>
        <c:axId val="175534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Roboto Light" panose="02000000000000000000" pitchFamily="2" charset="0"/>
                <a:ea typeface="Roboto Light" panose="02000000000000000000" pitchFamily="2" charset="0"/>
                <a:cs typeface="Raavi" panose="020B0502040204020203" pitchFamily="34" charset="0"/>
              </a:defRPr>
            </a:pPr>
            <a:endParaRPr lang="es-MX"/>
          </a:p>
        </c:txPr>
        <c:crossAx val="1755344624"/>
        <c:crosses val="autoZero"/>
        <c:auto val="1"/>
        <c:lblAlgn val="ctr"/>
        <c:lblOffset val="100"/>
        <c:noMultiLvlLbl val="0"/>
      </c:catAx>
      <c:valAx>
        <c:axId val="1755344624"/>
        <c:scaling>
          <c:orientation val="minMax"/>
        </c:scaling>
        <c:delete val="1"/>
        <c:axPos val="l"/>
        <c:numFmt formatCode="#,##0" sourceLinked="0"/>
        <c:majorTickMark val="none"/>
        <c:minorTickMark val="none"/>
        <c:tickLblPos val="nextTo"/>
        <c:crossAx val="1755347024"/>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Roboto Thin" panose="02000000000000000000" pitchFamily="2" charset="0"/>
          <a:ea typeface="Roboto Thin" panose="02000000000000000000" pitchFamily="2" charset="0"/>
        </a:defRPr>
      </a:pPr>
      <a:endParaRPr lang="es-MX"/>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235969543231022E-2"/>
          <c:y val="6.1616453691495938E-2"/>
          <c:w val="0.97237292087442373"/>
          <c:h val="0.87676733461064826"/>
        </c:manualLayout>
      </c:layout>
      <c:lineChart>
        <c:grouping val="standard"/>
        <c:varyColors val="0"/>
        <c:dLbls>
          <c:showLegendKey val="0"/>
          <c:showVal val="0"/>
          <c:showCatName val="0"/>
          <c:showSerName val="0"/>
          <c:showPercent val="0"/>
          <c:showBubbleSize val="0"/>
        </c:dLbls>
        <c:marker val="1"/>
        <c:smooth val="0"/>
        <c:axId val="665064048"/>
        <c:axId val="665076528"/>
      </c:lineChart>
      <c:catAx>
        <c:axId val="665064048"/>
        <c:scaling>
          <c:orientation val="minMax"/>
        </c:scaling>
        <c:delete val="1"/>
        <c:axPos val="b"/>
        <c:majorTickMark val="none"/>
        <c:minorTickMark val="none"/>
        <c:tickLblPos val="nextTo"/>
        <c:crossAx val="665076528"/>
        <c:crosses val="autoZero"/>
        <c:auto val="1"/>
        <c:lblAlgn val="ctr"/>
        <c:lblOffset val="100"/>
        <c:noMultiLvlLbl val="0"/>
      </c:catAx>
      <c:valAx>
        <c:axId val="665076528"/>
        <c:scaling>
          <c:orientation val="minMax"/>
        </c:scaling>
        <c:delete val="1"/>
        <c:axPos val="l"/>
        <c:numFmt formatCode="0%" sourceLinked="1"/>
        <c:majorTickMark val="none"/>
        <c:minorTickMark val="none"/>
        <c:tickLblPos val="nextTo"/>
        <c:crossAx val="6650640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Hoja4!$C$1</c:f>
              <c:strCache>
                <c:ptCount val="1"/>
                <c:pt idx="0">
                  <c:v>Vertical</c:v>
                </c:pt>
              </c:strCache>
            </c:strRef>
          </c:tx>
          <c:spPr>
            <a:ln w="34925" cap="rnd">
              <a:solidFill>
                <a:srgbClr val="FFDA82"/>
              </a:solidFill>
              <a:round/>
            </a:ln>
            <a:effectLst/>
          </c:spPr>
          <c:marker>
            <c:symbol val="circle"/>
            <c:size val="5"/>
            <c:spPr>
              <a:solidFill>
                <a:srgbClr val="FFDA82"/>
              </a:solidFill>
              <a:ln w="34925">
                <a:solidFill>
                  <a:srgbClr val="FFDA82"/>
                </a:solidFill>
              </a:ln>
              <a:effectLst/>
            </c:spPr>
          </c:marker>
          <c:dPt>
            <c:idx val="47"/>
            <c:marker>
              <c:symbol val="circle"/>
              <c:size val="5"/>
              <c:spPr>
                <a:solidFill>
                  <a:sysClr val="window" lastClr="FFFFFF">
                    <a:lumMod val="95000"/>
                  </a:sysClr>
                </a:solidFill>
                <a:ln w="34925">
                  <a:solidFill>
                    <a:sysClr val="window" lastClr="FFFFFF">
                      <a:lumMod val="95000"/>
                    </a:sysClr>
                  </a:solidFill>
                </a:ln>
                <a:effectLst/>
              </c:spPr>
            </c:marker>
            <c:bubble3D val="0"/>
            <c:spPr>
              <a:ln w="34925" cap="rnd">
                <a:solidFill>
                  <a:sysClr val="window" lastClr="FFFFFF">
                    <a:lumMod val="95000"/>
                  </a:sysClr>
                </a:solidFill>
                <a:round/>
              </a:ln>
              <a:effectLst/>
            </c:spPr>
            <c:extLst>
              <c:ext xmlns:c16="http://schemas.microsoft.com/office/drawing/2014/chart" uri="{C3380CC4-5D6E-409C-BE32-E72D297353CC}">
                <c16:uniqueId val="{00000006-9CB1-48C9-86C2-F4E4F937162E}"/>
              </c:ext>
            </c:extLst>
          </c:dPt>
          <c:dPt>
            <c:idx val="48"/>
            <c:marker>
              <c:symbol val="circle"/>
              <c:size val="5"/>
              <c:spPr>
                <a:solidFill>
                  <a:sysClr val="window" lastClr="FFFFFF">
                    <a:lumMod val="95000"/>
                  </a:sysClr>
                </a:solidFill>
                <a:ln w="34925">
                  <a:solidFill>
                    <a:sysClr val="window" lastClr="FFFFFF">
                      <a:lumMod val="95000"/>
                    </a:sysClr>
                  </a:solidFill>
                </a:ln>
                <a:effectLst/>
              </c:spPr>
            </c:marker>
            <c:bubble3D val="0"/>
            <c:spPr>
              <a:ln w="34925" cap="rnd">
                <a:solidFill>
                  <a:sysClr val="window" lastClr="FFFFFF">
                    <a:lumMod val="95000"/>
                  </a:sysClr>
                </a:solidFill>
                <a:round/>
              </a:ln>
              <a:effectLst/>
            </c:spPr>
            <c:extLst>
              <c:ext xmlns:c16="http://schemas.microsoft.com/office/drawing/2014/chart" uri="{C3380CC4-5D6E-409C-BE32-E72D297353CC}">
                <c16:uniqueId val="{00000007-9CB1-48C9-86C2-F4E4F937162E}"/>
              </c:ext>
            </c:extLst>
          </c:dPt>
          <c:dPt>
            <c:idx val="49"/>
            <c:marker>
              <c:symbol val="circle"/>
              <c:size val="5"/>
              <c:spPr>
                <a:solidFill>
                  <a:sysClr val="window" lastClr="FFFFFF">
                    <a:lumMod val="95000"/>
                  </a:sysClr>
                </a:solidFill>
                <a:ln w="34925">
                  <a:solidFill>
                    <a:sysClr val="window" lastClr="FFFFFF">
                      <a:lumMod val="95000"/>
                    </a:sysClr>
                  </a:solidFill>
                </a:ln>
                <a:effectLst/>
              </c:spPr>
            </c:marker>
            <c:bubble3D val="0"/>
            <c:spPr>
              <a:ln w="34925" cap="rnd">
                <a:solidFill>
                  <a:sysClr val="window" lastClr="FFFFFF">
                    <a:lumMod val="95000"/>
                  </a:sysClr>
                </a:solidFill>
                <a:round/>
              </a:ln>
              <a:effectLst/>
            </c:spPr>
            <c:extLst>
              <c:ext xmlns:c16="http://schemas.microsoft.com/office/drawing/2014/chart" uri="{C3380CC4-5D6E-409C-BE32-E72D297353CC}">
                <c16:uniqueId val="{00000008-9CB1-48C9-86C2-F4E4F937162E}"/>
              </c:ext>
            </c:extLst>
          </c:dPt>
          <c:dPt>
            <c:idx val="50"/>
            <c:marker>
              <c:symbol val="circle"/>
              <c:size val="5"/>
              <c:spPr>
                <a:solidFill>
                  <a:sysClr val="window" lastClr="FFFFFF">
                    <a:lumMod val="95000"/>
                  </a:sysClr>
                </a:solidFill>
                <a:ln w="34925">
                  <a:solidFill>
                    <a:sysClr val="window" lastClr="FFFFFF">
                      <a:lumMod val="95000"/>
                    </a:sysClr>
                  </a:solidFill>
                </a:ln>
                <a:effectLst/>
              </c:spPr>
            </c:marker>
            <c:bubble3D val="0"/>
            <c:spPr>
              <a:ln w="34925" cap="rnd">
                <a:solidFill>
                  <a:sysClr val="window" lastClr="FFFFFF">
                    <a:lumMod val="95000"/>
                  </a:sysClr>
                </a:solidFill>
                <a:round/>
              </a:ln>
              <a:effectLst/>
            </c:spPr>
            <c:extLst>
              <c:ext xmlns:c16="http://schemas.microsoft.com/office/drawing/2014/chart" uri="{C3380CC4-5D6E-409C-BE32-E72D297353CC}">
                <c16:uniqueId val="{00000009-9CB1-48C9-86C2-F4E4F937162E}"/>
              </c:ext>
            </c:extLst>
          </c:dPt>
          <c:dPt>
            <c:idx val="51"/>
            <c:marker>
              <c:symbol val="circle"/>
              <c:size val="5"/>
              <c:spPr>
                <a:solidFill>
                  <a:sysClr val="window" lastClr="FFFFFF">
                    <a:lumMod val="95000"/>
                  </a:sysClr>
                </a:solidFill>
                <a:ln w="34925">
                  <a:solidFill>
                    <a:sysClr val="window" lastClr="FFFFFF">
                      <a:lumMod val="95000"/>
                    </a:sysClr>
                  </a:solidFill>
                </a:ln>
                <a:effectLst/>
              </c:spPr>
            </c:marker>
            <c:bubble3D val="0"/>
            <c:spPr>
              <a:ln w="34925" cap="rnd">
                <a:solidFill>
                  <a:sysClr val="window" lastClr="FFFFFF">
                    <a:lumMod val="95000"/>
                  </a:sysClr>
                </a:solidFill>
                <a:round/>
              </a:ln>
              <a:effectLst/>
            </c:spPr>
            <c:extLst>
              <c:ext xmlns:c16="http://schemas.microsoft.com/office/drawing/2014/chart" uri="{C3380CC4-5D6E-409C-BE32-E72D297353CC}">
                <c16:uniqueId val="{0000000A-9CB1-48C9-86C2-F4E4F937162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Hoja4!$A$2:$B$53</c:f>
              <c:multiLvlStrCache>
                <c:ptCount val="52"/>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IV</c:v>
                  </c:pt>
                  <c:pt idx="36">
                    <c:v>I</c:v>
                  </c:pt>
                  <c:pt idx="37">
                    <c:v>II</c:v>
                  </c:pt>
                  <c:pt idx="38">
                    <c:v>III</c:v>
                  </c:pt>
                  <c:pt idx="39">
                    <c:v>IV</c:v>
                  </c:pt>
                  <c:pt idx="40">
                    <c:v>I</c:v>
                  </c:pt>
                  <c:pt idx="41">
                    <c:v>II</c:v>
                  </c:pt>
                  <c:pt idx="42">
                    <c:v>III</c:v>
                  </c:pt>
                  <c:pt idx="43">
                    <c:v>IV</c:v>
                  </c:pt>
                  <c:pt idx="44">
                    <c:v>I</c:v>
                  </c:pt>
                  <c:pt idx="45">
                    <c:v>II</c:v>
                  </c:pt>
                  <c:pt idx="46">
                    <c:v>III</c:v>
                  </c:pt>
                  <c:pt idx="47">
                    <c:v>IV</c:v>
                  </c:pt>
                  <c:pt idx="48">
                    <c:v>I</c:v>
                  </c:pt>
                  <c:pt idx="49">
                    <c:v>II</c:v>
                  </c:pt>
                  <c:pt idx="50">
                    <c:v>III</c:v>
                  </c:pt>
                  <c:pt idx="51">
                    <c:v>IV</c:v>
                  </c:pt>
                </c:lvl>
                <c:lvl>
                  <c:pt idx="0">
                    <c:v>2014</c:v>
                  </c:pt>
                  <c:pt idx="4">
                    <c:v>2015</c:v>
                  </c:pt>
                  <c:pt idx="8">
                    <c:v>2016</c:v>
                  </c:pt>
                  <c:pt idx="12">
                    <c:v>2017</c:v>
                  </c:pt>
                  <c:pt idx="16">
                    <c:v>2018</c:v>
                  </c:pt>
                  <c:pt idx="20">
                    <c:v>2019</c:v>
                  </c:pt>
                  <c:pt idx="24">
                    <c:v>2020</c:v>
                  </c:pt>
                  <c:pt idx="28">
                    <c:v>2021</c:v>
                  </c:pt>
                  <c:pt idx="32">
                    <c:v>2022</c:v>
                  </c:pt>
                  <c:pt idx="36">
                    <c:v>2023</c:v>
                  </c:pt>
                  <c:pt idx="40">
                    <c:v>2024</c:v>
                  </c:pt>
                  <c:pt idx="44">
                    <c:v>2025</c:v>
                  </c:pt>
                  <c:pt idx="48">
                    <c:v>2026</c:v>
                  </c:pt>
                </c:lvl>
              </c:multiLvlStrCache>
            </c:multiLvlStrRef>
          </c:cat>
          <c:val>
            <c:numRef>
              <c:f>Hoja4!$C$2:$C$53</c:f>
              <c:numCache>
                <c:formatCode>General</c:formatCode>
                <c:ptCount val="52"/>
                <c:pt idx="0">
                  <c:v>69</c:v>
                </c:pt>
                <c:pt idx="1">
                  <c:v>57</c:v>
                </c:pt>
                <c:pt idx="2">
                  <c:v>51</c:v>
                </c:pt>
                <c:pt idx="3">
                  <c:v>45</c:v>
                </c:pt>
                <c:pt idx="4">
                  <c:v>66</c:v>
                </c:pt>
                <c:pt idx="5">
                  <c:v>81</c:v>
                </c:pt>
                <c:pt idx="6">
                  <c:v>69</c:v>
                </c:pt>
                <c:pt idx="7">
                  <c:v>54</c:v>
                </c:pt>
                <c:pt idx="8">
                  <c:v>114</c:v>
                </c:pt>
                <c:pt idx="9">
                  <c:v>105</c:v>
                </c:pt>
                <c:pt idx="10">
                  <c:v>111</c:v>
                </c:pt>
                <c:pt idx="11">
                  <c:v>120</c:v>
                </c:pt>
                <c:pt idx="12">
                  <c:v>138</c:v>
                </c:pt>
                <c:pt idx="13">
                  <c:v>132</c:v>
                </c:pt>
                <c:pt idx="14">
                  <c:v>114</c:v>
                </c:pt>
                <c:pt idx="15">
                  <c:v>99</c:v>
                </c:pt>
                <c:pt idx="16">
                  <c:v>180</c:v>
                </c:pt>
                <c:pt idx="17">
                  <c:v>224</c:v>
                </c:pt>
                <c:pt idx="18">
                  <c:v>182</c:v>
                </c:pt>
                <c:pt idx="19">
                  <c:v>175</c:v>
                </c:pt>
                <c:pt idx="20">
                  <c:v>208</c:v>
                </c:pt>
                <c:pt idx="21">
                  <c:v>311</c:v>
                </c:pt>
                <c:pt idx="22">
                  <c:v>280</c:v>
                </c:pt>
                <c:pt idx="23">
                  <c:v>275</c:v>
                </c:pt>
                <c:pt idx="24">
                  <c:v>296</c:v>
                </c:pt>
                <c:pt idx="25">
                  <c:v>236</c:v>
                </c:pt>
                <c:pt idx="26">
                  <c:v>279</c:v>
                </c:pt>
                <c:pt idx="27">
                  <c:v>290</c:v>
                </c:pt>
                <c:pt idx="28">
                  <c:v>301</c:v>
                </c:pt>
                <c:pt idx="29">
                  <c:v>375</c:v>
                </c:pt>
                <c:pt idx="30">
                  <c:v>427</c:v>
                </c:pt>
                <c:pt idx="31">
                  <c:v>383</c:v>
                </c:pt>
                <c:pt idx="32">
                  <c:v>458</c:v>
                </c:pt>
                <c:pt idx="33">
                  <c:v>462</c:v>
                </c:pt>
                <c:pt idx="34">
                  <c:v>401</c:v>
                </c:pt>
                <c:pt idx="35">
                  <c:v>411</c:v>
                </c:pt>
                <c:pt idx="36">
                  <c:v>663</c:v>
                </c:pt>
                <c:pt idx="37">
                  <c:v>753</c:v>
                </c:pt>
                <c:pt idx="38">
                  <c:v>441</c:v>
                </c:pt>
                <c:pt idx="39">
                  <c:v>630</c:v>
                </c:pt>
                <c:pt idx="40">
                  <c:v>534</c:v>
                </c:pt>
                <c:pt idx="41">
                  <c:v>666</c:v>
                </c:pt>
                <c:pt idx="42">
                  <c:v>591</c:v>
                </c:pt>
                <c:pt idx="43">
                  <c:v>423</c:v>
                </c:pt>
                <c:pt idx="44">
                  <c:v>441</c:v>
                </c:pt>
                <c:pt idx="45">
                  <c:v>393</c:v>
                </c:pt>
                <c:pt idx="46">
                  <c:v>282</c:v>
                </c:pt>
                <c:pt idx="47">
                  <c:v>519</c:v>
                </c:pt>
                <c:pt idx="48">
                  <c:v>450</c:v>
                </c:pt>
                <c:pt idx="49">
                  <c:v>297</c:v>
                </c:pt>
                <c:pt idx="50">
                  <c:v>257.51445086705201</c:v>
                </c:pt>
                <c:pt idx="51">
                  <c:v>223.27842560727052</c:v>
                </c:pt>
              </c:numCache>
            </c:numRef>
          </c:val>
          <c:smooth val="0"/>
          <c:extLst>
            <c:ext xmlns:c16="http://schemas.microsoft.com/office/drawing/2014/chart" uri="{C3380CC4-5D6E-409C-BE32-E72D297353CC}">
              <c16:uniqueId val="{00000000-24B2-434C-A6CF-F2E2DBA1E7CB}"/>
            </c:ext>
          </c:extLst>
        </c:ser>
        <c:ser>
          <c:idx val="1"/>
          <c:order val="1"/>
          <c:tx>
            <c:strRef>
              <c:f>Hoja4!$D$1</c:f>
              <c:strCache>
                <c:ptCount val="1"/>
                <c:pt idx="0">
                  <c:v>Horizontal</c:v>
                </c:pt>
              </c:strCache>
            </c:strRef>
          </c:tx>
          <c:spPr>
            <a:ln w="34925" cap="rnd">
              <a:solidFill>
                <a:srgbClr val="9BBB59"/>
              </a:solidFill>
              <a:round/>
            </a:ln>
            <a:effectLst/>
          </c:spPr>
          <c:marker>
            <c:symbol val="circle"/>
            <c:size val="5"/>
            <c:spPr>
              <a:solidFill>
                <a:srgbClr val="9BBB59"/>
              </a:solidFill>
              <a:ln w="34925">
                <a:solidFill>
                  <a:srgbClr val="9BBB59"/>
                </a:solidFill>
              </a:ln>
              <a:effectLst/>
            </c:spPr>
          </c:marker>
          <c:dPt>
            <c:idx val="47"/>
            <c:marker>
              <c:symbol val="circle"/>
              <c:size val="5"/>
              <c:spPr>
                <a:solidFill>
                  <a:sysClr val="window" lastClr="FFFFFF">
                    <a:lumMod val="95000"/>
                  </a:sysClr>
                </a:solidFill>
                <a:ln w="34925">
                  <a:solidFill>
                    <a:sysClr val="window" lastClr="FFFFFF">
                      <a:lumMod val="95000"/>
                    </a:sysClr>
                  </a:solidFill>
                </a:ln>
                <a:effectLst/>
              </c:spPr>
            </c:marker>
            <c:bubble3D val="0"/>
            <c:spPr>
              <a:ln w="34925" cap="rnd">
                <a:solidFill>
                  <a:sysClr val="window" lastClr="FFFFFF">
                    <a:lumMod val="95000"/>
                  </a:sysClr>
                </a:solidFill>
                <a:round/>
              </a:ln>
              <a:effectLst/>
            </c:spPr>
            <c:extLst>
              <c:ext xmlns:c16="http://schemas.microsoft.com/office/drawing/2014/chart" uri="{C3380CC4-5D6E-409C-BE32-E72D297353CC}">
                <c16:uniqueId val="{00000001-9CB1-48C9-86C2-F4E4F937162E}"/>
              </c:ext>
            </c:extLst>
          </c:dPt>
          <c:dPt>
            <c:idx val="48"/>
            <c:marker>
              <c:symbol val="circle"/>
              <c:size val="5"/>
              <c:spPr>
                <a:solidFill>
                  <a:sysClr val="window" lastClr="FFFFFF">
                    <a:lumMod val="95000"/>
                  </a:sysClr>
                </a:solidFill>
                <a:ln w="34925">
                  <a:solidFill>
                    <a:sysClr val="window" lastClr="FFFFFF">
                      <a:lumMod val="95000"/>
                    </a:sysClr>
                  </a:solidFill>
                </a:ln>
                <a:effectLst/>
              </c:spPr>
            </c:marker>
            <c:bubble3D val="0"/>
            <c:spPr>
              <a:ln w="34925" cap="rnd">
                <a:solidFill>
                  <a:sysClr val="window" lastClr="FFFFFF">
                    <a:lumMod val="95000"/>
                  </a:sysClr>
                </a:solidFill>
                <a:round/>
              </a:ln>
              <a:effectLst/>
            </c:spPr>
            <c:extLst>
              <c:ext xmlns:c16="http://schemas.microsoft.com/office/drawing/2014/chart" uri="{C3380CC4-5D6E-409C-BE32-E72D297353CC}">
                <c16:uniqueId val="{00000002-9CB1-48C9-86C2-F4E4F937162E}"/>
              </c:ext>
            </c:extLst>
          </c:dPt>
          <c:dPt>
            <c:idx val="49"/>
            <c:marker>
              <c:symbol val="circle"/>
              <c:size val="5"/>
              <c:spPr>
                <a:solidFill>
                  <a:sysClr val="window" lastClr="FFFFFF">
                    <a:lumMod val="95000"/>
                  </a:sysClr>
                </a:solidFill>
                <a:ln w="34925">
                  <a:solidFill>
                    <a:sysClr val="window" lastClr="FFFFFF">
                      <a:lumMod val="95000"/>
                    </a:sysClr>
                  </a:solidFill>
                </a:ln>
                <a:effectLst/>
              </c:spPr>
            </c:marker>
            <c:bubble3D val="0"/>
            <c:spPr>
              <a:ln w="34925" cap="rnd">
                <a:solidFill>
                  <a:sysClr val="window" lastClr="FFFFFF">
                    <a:lumMod val="95000"/>
                  </a:sysClr>
                </a:solidFill>
                <a:round/>
              </a:ln>
              <a:effectLst/>
            </c:spPr>
            <c:extLst>
              <c:ext xmlns:c16="http://schemas.microsoft.com/office/drawing/2014/chart" uri="{C3380CC4-5D6E-409C-BE32-E72D297353CC}">
                <c16:uniqueId val="{00000003-9CB1-48C9-86C2-F4E4F937162E}"/>
              </c:ext>
            </c:extLst>
          </c:dPt>
          <c:dPt>
            <c:idx val="50"/>
            <c:marker>
              <c:symbol val="circle"/>
              <c:size val="5"/>
              <c:spPr>
                <a:solidFill>
                  <a:sysClr val="window" lastClr="FFFFFF">
                    <a:lumMod val="95000"/>
                  </a:sysClr>
                </a:solidFill>
                <a:ln w="34925">
                  <a:solidFill>
                    <a:sysClr val="window" lastClr="FFFFFF">
                      <a:lumMod val="95000"/>
                      <a:alpha val="99000"/>
                    </a:sysClr>
                  </a:solidFill>
                </a:ln>
                <a:effectLst/>
              </c:spPr>
            </c:marker>
            <c:bubble3D val="0"/>
            <c:spPr>
              <a:ln w="34925" cap="rnd">
                <a:solidFill>
                  <a:sysClr val="window" lastClr="FFFFFF">
                    <a:lumMod val="95000"/>
                  </a:sysClr>
                </a:solidFill>
                <a:round/>
              </a:ln>
              <a:effectLst/>
            </c:spPr>
            <c:extLst>
              <c:ext xmlns:c16="http://schemas.microsoft.com/office/drawing/2014/chart" uri="{C3380CC4-5D6E-409C-BE32-E72D297353CC}">
                <c16:uniqueId val="{00000004-9CB1-48C9-86C2-F4E4F937162E}"/>
              </c:ext>
            </c:extLst>
          </c:dPt>
          <c:dPt>
            <c:idx val="51"/>
            <c:marker>
              <c:symbol val="circle"/>
              <c:size val="5"/>
              <c:spPr>
                <a:solidFill>
                  <a:sysClr val="window" lastClr="FFFFFF">
                    <a:lumMod val="95000"/>
                  </a:sysClr>
                </a:solidFill>
                <a:ln w="34925">
                  <a:solidFill>
                    <a:sysClr val="window" lastClr="FFFFFF">
                      <a:lumMod val="95000"/>
                    </a:sysClr>
                  </a:solidFill>
                </a:ln>
                <a:effectLst/>
              </c:spPr>
            </c:marker>
            <c:bubble3D val="0"/>
            <c:spPr>
              <a:ln w="34925" cap="rnd">
                <a:solidFill>
                  <a:sysClr val="window" lastClr="FFFFFF">
                    <a:lumMod val="95000"/>
                  </a:sysClr>
                </a:solidFill>
                <a:round/>
              </a:ln>
              <a:effectLst/>
            </c:spPr>
            <c:extLst>
              <c:ext xmlns:c16="http://schemas.microsoft.com/office/drawing/2014/chart" uri="{C3380CC4-5D6E-409C-BE32-E72D297353CC}">
                <c16:uniqueId val="{00000005-9CB1-48C9-86C2-F4E4F937162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Hoja4!$A$2:$B$53</c:f>
              <c:multiLvlStrCache>
                <c:ptCount val="52"/>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IV</c:v>
                  </c:pt>
                  <c:pt idx="36">
                    <c:v>I</c:v>
                  </c:pt>
                  <c:pt idx="37">
                    <c:v>II</c:v>
                  </c:pt>
                  <c:pt idx="38">
                    <c:v>III</c:v>
                  </c:pt>
                  <c:pt idx="39">
                    <c:v>IV</c:v>
                  </c:pt>
                  <c:pt idx="40">
                    <c:v>I</c:v>
                  </c:pt>
                  <c:pt idx="41">
                    <c:v>II</c:v>
                  </c:pt>
                  <c:pt idx="42">
                    <c:v>III</c:v>
                  </c:pt>
                  <c:pt idx="43">
                    <c:v>IV</c:v>
                  </c:pt>
                  <c:pt idx="44">
                    <c:v>I</c:v>
                  </c:pt>
                  <c:pt idx="45">
                    <c:v>II</c:v>
                  </c:pt>
                  <c:pt idx="46">
                    <c:v>III</c:v>
                  </c:pt>
                  <c:pt idx="47">
                    <c:v>IV</c:v>
                  </c:pt>
                  <c:pt idx="48">
                    <c:v>I</c:v>
                  </c:pt>
                  <c:pt idx="49">
                    <c:v>II</c:v>
                  </c:pt>
                  <c:pt idx="50">
                    <c:v>III</c:v>
                  </c:pt>
                  <c:pt idx="51">
                    <c:v>IV</c:v>
                  </c:pt>
                </c:lvl>
                <c:lvl>
                  <c:pt idx="0">
                    <c:v>2014</c:v>
                  </c:pt>
                  <c:pt idx="4">
                    <c:v>2015</c:v>
                  </c:pt>
                  <c:pt idx="8">
                    <c:v>2016</c:v>
                  </c:pt>
                  <c:pt idx="12">
                    <c:v>2017</c:v>
                  </c:pt>
                  <c:pt idx="16">
                    <c:v>2018</c:v>
                  </c:pt>
                  <c:pt idx="20">
                    <c:v>2019</c:v>
                  </c:pt>
                  <c:pt idx="24">
                    <c:v>2020</c:v>
                  </c:pt>
                  <c:pt idx="28">
                    <c:v>2021</c:v>
                  </c:pt>
                  <c:pt idx="32">
                    <c:v>2022</c:v>
                  </c:pt>
                  <c:pt idx="36">
                    <c:v>2023</c:v>
                  </c:pt>
                  <c:pt idx="40">
                    <c:v>2024</c:v>
                  </c:pt>
                  <c:pt idx="44">
                    <c:v>2025</c:v>
                  </c:pt>
                  <c:pt idx="48">
                    <c:v>2026</c:v>
                  </c:pt>
                </c:lvl>
              </c:multiLvlStrCache>
            </c:multiLvlStrRef>
          </c:cat>
          <c:val>
            <c:numRef>
              <c:f>Hoja4!$D$2:$D$53</c:f>
              <c:numCache>
                <c:formatCode>0.00</c:formatCode>
                <c:ptCount val="52"/>
                <c:pt idx="0">
                  <c:v>375</c:v>
                </c:pt>
                <c:pt idx="1">
                  <c:v>270</c:v>
                </c:pt>
                <c:pt idx="2">
                  <c:v>276</c:v>
                </c:pt>
                <c:pt idx="3">
                  <c:v>387</c:v>
                </c:pt>
                <c:pt idx="4">
                  <c:v>459</c:v>
                </c:pt>
                <c:pt idx="5">
                  <c:v>435</c:v>
                </c:pt>
                <c:pt idx="6">
                  <c:v>396</c:v>
                </c:pt>
                <c:pt idx="7">
                  <c:v>315</c:v>
                </c:pt>
                <c:pt idx="8">
                  <c:v>294</c:v>
                </c:pt>
                <c:pt idx="9">
                  <c:v>288</c:v>
                </c:pt>
                <c:pt idx="10">
                  <c:v>324</c:v>
                </c:pt>
                <c:pt idx="11">
                  <c:v>342</c:v>
                </c:pt>
                <c:pt idx="12">
                  <c:v>207</c:v>
                </c:pt>
                <c:pt idx="13">
                  <c:v>183</c:v>
                </c:pt>
                <c:pt idx="14">
                  <c:v>240</c:v>
                </c:pt>
                <c:pt idx="15">
                  <c:v>174</c:v>
                </c:pt>
                <c:pt idx="16">
                  <c:v>243</c:v>
                </c:pt>
                <c:pt idx="17">
                  <c:v>337</c:v>
                </c:pt>
                <c:pt idx="18">
                  <c:v>256</c:v>
                </c:pt>
                <c:pt idx="19">
                  <c:v>230</c:v>
                </c:pt>
                <c:pt idx="20">
                  <c:v>254</c:v>
                </c:pt>
                <c:pt idx="21">
                  <c:v>355</c:v>
                </c:pt>
                <c:pt idx="22">
                  <c:v>299</c:v>
                </c:pt>
                <c:pt idx="23">
                  <c:v>274</c:v>
                </c:pt>
                <c:pt idx="24">
                  <c:v>274</c:v>
                </c:pt>
                <c:pt idx="25">
                  <c:v>205</c:v>
                </c:pt>
                <c:pt idx="26">
                  <c:v>225</c:v>
                </c:pt>
                <c:pt idx="27">
                  <c:v>219</c:v>
                </c:pt>
                <c:pt idx="28">
                  <c:v>212</c:v>
                </c:pt>
                <c:pt idx="29">
                  <c:v>246</c:v>
                </c:pt>
                <c:pt idx="30">
                  <c:v>260</c:v>
                </c:pt>
                <c:pt idx="31">
                  <c:v>217</c:v>
                </c:pt>
                <c:pt idx="32">
                  <c:v>241</c:v>
                </c:pt>
                <c:pt idx="33">
                  <c:v>225</c:v>
                </c:pt>
                <c:pt idx="34">
                  <c:v>181</c:v>
                </c:pt>
                <c:pt idx="35">
                  <c:v>132</c:v>
                </c:pt>
                <c:pt idx="36">
                  <c:v>213</c:v>
                </c:pt>
                <c:pt idx="37">
                  <c:v>276</c:v>
                </c:pt>
                <c:pt idx="38">
                  <c:v>129</c:v>
                </c:pt>
                <c:pt idx="39">
                  <c:v>141</c:v>
                </c:pt>
                <c:pt idx="40">
                  <c:v>129</c:v>
                </c:pt>
                <c:pt idx="41">
                  <c:v>57</c:v>
                </c:pt>
                <c:pt idx="42">
                  <c:v>87</c:v>
                </c:pt>
                <c:pt idx="43">
                  <c:v>237</c:v>
                </c:pt>
                <c:pt idx="44">
                  <c:v>120.89999999999999</c:v>
                </c:pt>
                <c:pt idx="45">
                  <c:v>110.10000000000001</c:v>
                </c:pt>
                <c:pt idx="46">
                  <c:v>37.799999999999997</c:v>
                </c:pt>
                <c:pt idx="47">
                  <c:v>84</c:v>
                </c:pt>
                <c:pt idx="48">
                  <c:v>90</c:v>
                </c:pt>
                <c:pt idx="49">
                  <c:v>60</c:v>
                </c:pt>
                <c:pt idx="50">
                  <c:v>64.285714285714278</c:v>
                </c:pt>
                <c:pt idx="51">
                  <c:v>68.877551020408148</c:v>
                </c:pt>
              </c:numCache>
            </c:numRef>
          </c:val>
          <c:smooth val="0"/>
          <c:extLst>
            <c:ext xmlns:c16="http://schemas.microsoft.com/office/drawing/2014/chart" uri="{C3380CC4-5D6E-409C-BE32-E72D297353CC}">
              <c16:uniqueId val="{00000001-24B2-434C-A6CF-F2E2DBA1E7CB}"/>
            </c:ext>
          </c:extLst>
        </c:ser>
        <c:ser>
          <c:idx val="2"/>
          <c:order val="2"/>
          <c:tx>
            <c:strRef>
              <c:f>Hoja4!$E$1</c:f>
              <c:strCache>
                <c:ptCount val="1"/>
                <c:pt idx="0">
                  <c:v>Total</c:v>
                </c:pt>
              </c:strCache>
            </c:strRef>
          </c:tx>
          <c:spPr>
            <a:ln w="34925" cap="rnd">
              <a:solidFill>
                <a:srgbClr val="1F497D">
                  <a:lumMod val="40000"/>
                  <a:lumOff val="60000"/>
                </a:srgbClr>
              </a:solidFill>
              <a:round/>
            </a:ln>
            <a:effectLst/>
          </c:spPr>
          <c:marker>
            <c:symbol val="circle"/>
            <c:size val="5"/>
            <c:spPr>
              <a:solidFill>
                <a:srgbClr val="1F497D">
                  <a:lumMod val="40000"/>
                  <a:lumOff val="60000"/>
                </a:srgbClr>
              </a:solidFill>
              <a:ln w="34925">
                <a:solidFill>
                  <a:srgbClr val="1F497D">
                    <a:lumMod val="40000"/>
                    <a:lumOff val="60000"/>
                  </a:srgbClr>
                </a:solidFill>
              </a:ln>
              <a:effectLst/>
            </c:spPr>
          </c:marker>
          <c:dPt>
            <c:idx val="47"/>
            <c:marker>
              <c:symbol val="circle"/>
              <c:size val="5"/>
              <c:spPr>
                <a:solidFill>
                  <a:sysClr val="window" lastClr="FFFFFF">
                    <a:lumMod val="95000"/>
                  </a:sysClr>
                </a:solidFill>
                <a:ln w="34925">
                  <a:solidFill>
                    <a:sysClr val="window" lastClr="FFFFFF">
                      <a:lumMod val="95000"/>
                    </a:sysClr>
                  </a:solidFill>
                </a:ln>
                <a:effectLst/>
              </c:spPr>
            </c:marker>
            <c:bubble3D val="0"/>
            <c:spPr>
              <a:ln w="34925" cap="rnd">
                <a:solidFill>
                  <a:sysClr val="window" lastClr="FFFFFF">
                    <a:lumMod val="95000"/>
                  </a:sysClr>
                </a:solidFill>
                <a:round/>
              </a:ln>
              <a:effectLst/>
            </c:spPr>
            <c:extLst>
              <c:ext xmlns:c16="http://schemas.microsoft.com/office/drawing/2014/chart" uri="{C3380CC4-5D6E-409C-BE32-E72D297353CC}">
                <c16:uniqueId val="{0000000B-9CB1-48C9-86C2-F4E4F937162E}"/>
              </c:ext>
            </c:extLst>
          </c:dPt>
          <c:dPt>
            <c:idx val="48"/>
            <c:marker>
              <c:symbol val="circle"/>
              <c:size val="5"/>
              <c:spPr>
                <a:solidFill>
                  <a:sysClr val="window" lastClr="FFFFFF">
                    <a:lumMod val="95000"/>
                  </a:sysClr>
                </a:solidFill>
                <a:ln w="34925">
                  <a:solidFill>
                    <a:sysClr val="window" lastClr="FFFFFF">
                      <a:lumMod val="95000"/>
                    </a:sysClr>
                  </a:solidFill>
                </a:ln>
                <a:effectLst/>
              </c:spPr>
            </c:marker>
            <c:bubble3D val="0"/>
            <c:spPr>
              <a:ln w="34925" cap="rnd">
                <a:solidFill>
                  <a:sysClr val="window" lastClr="FFFFFF">
                    <a:lumMod val="95000"/>
                  </a:sysClr>
                </a:solidFill>
                <a:round/>
              </a:ln>
              <a:effectLst/>
            </c:spPr>
            <c:extLst>
              <c:ext xmlns:c16="http://schemas.microsoft.com/office/drawing/2014/chart" uri="{C3380CC4-5D6E-409C-BE32-E72D297353CC}">
                <c16:uniqueId val="{0000000D-9CB1-48C9-86C2-F4E4F937162E}"/>
              </c:ext>
            </c:extLst>
          </c:dPt>
          <c:dPt>
            <c:idx val="49"/>
            <c:marker>
              <c:symbol val="circle"/>
              <c:size val="5"/>
              <c:spPr>
                <a:solidFill>
                  <a:sysClr val="window" lastClr="FFFFFF">
                    <a:lumMod val="95000"/>
                  </a:sysClr>
                </a:solidFill>
                <a:ln w="34925">
                  <a:solidFill>
                    <a:sysClr val="window" lastClr="FFFFFF">
                      <a:lumMod val="95000"/>
                    </a:sysClr>
                  </a:solidFill>
                </a:ln>
                <a:effectLst/>
              </c:spPr>
            </c:marker>
            <c:bubble3D val="0"/>
            <c:spPr>
              <a:ln w="34925" cap="rnd">
                <a:solidFill>
                  <a:sysClr val="window" lastClr="FFFFFF">
                    <a:lumMod val="95000"/>
                  </a:sysClr>
                </a:solidFill>
                <a:round/>
              </a:ln>
              <a:effectLst/>
            </c:spPr>
            <c:extLst>
              <c:ext xmlns:c16="http://schemas.microsoft.com/office/drawing/2014/chart" uri="{C3380CC4-5D6E-409C-BE32-E72D297353CC}">
                <c16:uniqueId val="{0000000C-9CB1-48C9-86C2-F4E4F937162E}"/>
              </c:ext>
            </c:extLst>
          </c:dPt>
          <c:dPt>
            <c:idx val="50"/>
            <c:marker>
              <c:symbol val="circle"/>
              <c:size val="5"/>
              <c:spPr>
                <a:solidFill>
                  <a:sysClr val="window" lastClr="FFFFFF">
                    <a:lumMod val="95000"/>
                  </a:sysClr>
                </a:solidFill>
                <a:ln w="34925">
                  <a:solidFill>
                    <a:sysClr val="window" lastClr="FFFFFF">
                      <a:lumMod val="95000"/>
                    </a:sysClr>
                  </a:solidFill>
                </a:ln>
                <a:effectLst/>
              </c:spPr>
            </c:marker>
            <c:bubble3D val="0"/>
            <c:spPr>
              <a:ln w="34925" cap="rnd">
                <a:solidFill>
                  <a:sysClr val="window" lastClr="FFFFFF">
                    <a:lumMod val="95000"/>
                  </a:sysClr>
                </a:solidFill>
                <a:round/>
              </a:ln>
              <a:effectLst/>
            </c:spPr>
            <c:extLst>
              <c:ext xmlns:c16="http://schemas.microsoft.com/office/drawing/2014/chart" uri="{C3380CC4-5D6E-409C-BE32-E72D297353CC}">
                <c16:uniqueId val="{0000000E-9CB1-48C9-86C2-F4E4F937162E}"/>
              </c:ext>
            </c:extLst>
          </c:dPt>
          <c:dPt>
            <c:idx val="51"/>
            <c:marker>
              <c:symbol val="circle"/>
              <c:size val="5"/>
              <c:spPr>
                <a:solidFill>
                  <a:sysClr val="window" lastClr="FFFFFF">
                    <a:lumMod val="95000"/>
                  </a:sysClr>
                </a:solidFill>
                <a:ln w="34925">
                  <a:solidFill>
                    <a:sysClr val="window" lastClr="FFFFFF">
                      <a:lumMod val="95000"/>
                    </a:sysClr>
                  </a:solidFill>
                </a:ln>
                <a:effectLst/>
              </c:spPr>
            </c:marker>
            <c:bubble3D val="0"/>
            <c:spPr>
              <a:ln w="34925" cap="rnd">
                <a:solidFill>
                  <a:sysClr val="window" lastClr="FFFFFF">
                    <a:lumMod val="95000"/>
                  </a:sysClr>
                </a:solidFill>
                <a:round/>
              </a:ln>
              <a:effectLst/>
            </c:spPr>
            <c:extLst>
              <c:ext xmlns:c16="http://schemas.microsoft.com/office/drawing/2014/chart" uri="{C3380CC4-5D6E-409C-BE32-E72D297353CC}">
                <c16:uniqueId val="{0000000F-9CB1-48C9-86C2-F4E4F937162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Hoja4!$A$2:$B$53</c:f>
              <c:multiLvlStrCache>
                <c:ptCount val="52"/>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IV</c:v>
                  </c:pt>
                  <c:pt idx="36">
                    <c:v>I</c:v>
                  </c:pt>
                  <c:pt idx="37">
                    <c:v>II</c:v>
                  </c:pt>
                  <c:pt idx="38">
                    <c:v>III</c:v>
                  </c:pt>
                  <c:pt idx="39">
                    <c:v>IV</c:v>
                  </c:pt>
                  <c:pt idx="40">
                    <c:v>I</c:v>
                  </c:pt>
                  <c:pt idx="41">
                    <c:v>II</c:v>
                  </c:pt>
                  <c:pt idx="42">
                    <c:v>III</c:v>
                  </c:pt>
                  <c:pt idx="43">
                    <c:v>IV</c:v>
                  </c:pt>
                  <c:pt idx="44">
                    <c:v>I</c:v>
                  </c:pt>
                  <c:pt idx="45">
                    <c:v>II</c:v>
                  </c:pt>
                  <c:pt idx="46">
                    <c:v>III</c:v>
                  </c:pt>
                  <c:pt idx="47">
                    <c:v>IV</c:v>
                  </c:pt>
                  <c:pt idx="48">
                    <c:v>I</c:v>
                  </c:pt>
                  <c:pt idx="49">
                    <c:v>II</c:v>
                  </c:pt>
                  <c:pt idx="50">
                    <c:v>III</c:v>
                  </c:pt>
                  <c:pt idx="51">
                    <c:v>IV</c:v>
                  </c:pt>
                </c:lvl>
                <c:lvl>
                  <c:pt idx="0">
                    <c:v>2014</c:v>
                  </c:pt>
                  <c:pt idx="4">
                    <c:v>2015</c:v>
                  </c:pt>
                  <c:pt idx="8">
                    <c:v>2016</c:v>
                  </c:pt>
                  <c:pt idx="12">
                    <c:v>2017</c:v>
                  </c:pt>
                  <c:pt idx="16">
                    <c:v>2018</c:v>
                  </c:pt>
                  <c:pt idx="20">
                    <c:v>2019</c:v>
                  </c:pt>
                  <c:pt idx="24">
                    <c:v>2020</c:v>
                  </c:pt>
                  <c:pt idx="28">
                    <c:v>2021</c:v>
                  </c:pt>
                  <c:pt idx="32">
                    <c:v>2022</c:v>
                  </c:pt>
                  <c:pt idx="36">
                    <c:v>2023</c:v>
                  </c:pt>
                  <c:pt idx="40">
                    <c:v>2024</c:v>
                  </c:pt>
                  <c:pt idx="44">
                    <c:v>2025</c:v>
                  </c:pt>
                  <c:pt idx="48">
                    <c:v>2026</c:v>
                  </c:pt>
                </c:lvl>
              </c:multiLvlStrCache>
            </c:multiLvlStrRef>
          </c:cat>
          <c:val>
            <c:numRef>
              <c:f>Hoja4!$E$2:$E$53</c:f>
              <c:numCache>
                <c:formatCode>0.00</c:formatCode>
                <c:ptCount val="52"/>
                <c:pt idx="0">
                  <c:v>444</c:v>
                </c:pt>
                <c:pt idx="1">
                  <c:v>327</c:v>
                </c:pt>
                <c:pt idx="2">
                  <c:v>327</c:v>
                </c:pt>
                <c:pt idx="3">
                  <c:v>432</c:v>
                </c:pt>
                <c:pt idx="4">
                  <c:v>525</c:v>
                </c:pt>
                <c:pt idx="5">
                  <c:v>516</c:v>
                </c:pt>
                <c:pt idx="6">
                  <c:v>465</c:v>
                </c:pt>
                <c:pt idx="7">
                  <c:v>369</c:v>
                </c:pt>
                <c:pt idx="8">
                  <c:v>408</c:v>
                </c:pt>
                <c:pt idx="9">
                  <c:v>393</c:v>
                </c:pt>
                <c:pt idx="10">
                  <c:v>435</c:v>
                </c:pt>
                <c:pt idx="11">
                  <c:v>462</c:v>
                </c:pt>
                <c:pt idx="12">
                  <c:v>345</c:v>
                </c:pt>
                <c:pt idx="13">
                  <c:v>315</c:v>
                </c:pt>
                <c:pt idx="14">
                  <c:v>354</c:v>
                </c:pt>
                <c:pt idx="15">
                  <c:v>273</c:v>
                </c:pt>
                <c:pt idx="16">
                  <c:v>423</c:v>
                </c:pt>
                <c:pt idx="17">
                  <c:v>561</c:v>
                </c:pt>
                <c:pt idx="18">
                  <c:v>438</c:v>
                </c:pt>
                <c:pt idx="19">
                  <c:v>405</c:v>
                </c:pt>
                <c:pt idx="20">
                  <c:v>462</c:v>
                </c:pt>
                <c:pt idx="21">
                  <c:v>666</c:v>
                </c:pt>
                <c:pt idx="22">
                  <c:v>579</c:v>
                </c:pt>
                <c:pt idx="23">
                  <c:v>549</c:v>
                </c:pt>
                <c:pt idx="24">
                  <c:v>570</c:v>
                </c:pt>
                <c:pt idx="25">
                  <c:v>441</c:v>
                </c:pt>
                <c:pt idx="26">
                  <c:v>504</c:v>
                </c:pt>
                <c:pt idx="27">
                  <c:v>509</c:v>
                </c:pt>
                <c:pt idx="28">
                  <c:v>513</c:v>
                </c:pt>
                <c:pt idx="29">
                  <c:v>621</c:v>
                </c:pt>
                <c:pt idx="30">
                  <c:v>687</c:v>
                </c:pt>
                <c:pt idx="31">
                  <c:v>600</c:v>
                </c:pt>
                <c:pt idx="32">
                  <c:v>699</c:v>
                </c:pt>
                <c:pt idx="33">
                  <c:v>687</c:v>
                </c:pt>
                <c:pt idx="34">
                  <c:v>582</c:v>
                </c:pt>
                <c:pt idx="35">
                  <c:v>543</c:v>
                </c:pt>
                <c:pt idx="36">
                  <c:v>876</c:v>
                </c:pt>
                <c:pt idx="37">
                  <c:v>1029</c:v>
                </c:pt>
                <c:pt idx="38">
                  <c:v>570</c:v>
                </c:pt>
                <c:pt idx="39">
                  <c:v>771</c:v>
                </c:pt>
                <c:pt idx="40">
                  <c:v>663</c:v>
                </c:pt>
                <c:pt idx="41">
                  <c:v>723</c:v>
                </c:pt>
                <c:pt idx="42">
                  <c:v>678</c:v>
                </c:pt>
                <c:pt idx="43">
                  <c:v>660</c:v>
                </c:pt>
                <c:pt idx="44">
                  <c:v>561.9</c:v>
                </c:pt>
                <c:pt idx="45">
                  <c:v>503.1</c:v>
                </c:pt>
                <c:pt idx="46">
                  <c:v>319.8</c:v>
                </c:pt>
                <c:pt idx="47">
                  <c:v>603</c:v>
                </c:pt>
                <c:pt idx="48">
                  <c:v>540</c:v>
                </c:pt>
                <c:pt idx="49">
                  <c:v>357</c:v>
                </c:pt>
                <c:pt idx="50">
                  <c:v>321.80016515276628</c:v>
                </c:pt>
                <c:pt idx="51">
                  <c:v>292.15597662767868</c:v>
                </c:pt>
              </c:numCache>
            </c:numRef>
          </c:val>
          <c:smooth val="0"/>
          <c:extLst>
            <c:ext xmlns:c16="http://schemas.microsoft.com/office/drawing/2014/chart" uri="{C3380CC4-5D6E-409C-BE32-E72D297353CC}">
              <c16:uniqueId val="{00000002-24B2-434C-A6CF-F2E2DBA1E7CB}"/>
            </c:ext>
          </c:extLst>
        </c:ser>
        <c:dLbls>
          <c:showLegendKey val="0"/>
          <c:showVal val="0"/>
          <c:showCatName val="0"/>
          <c:showSerName val="0"/>
          <c:showPercent val="0"/>
          <c:showBubbleSize val="0"/>
        </c:dLbls>
        <c:marker val="1"/>
        <c:smooth val="0"/>
        <c:axId val="1157630207"/>
        <c:axId val="1157619167"/>
      </c:lineChart>
      <c:catAx>
        <c:axId val="1157630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Th" panose="02000000000000000000"/>
                <a:ea typeface="+mn-ea"/>
                <a:cs typeface="+mn-cs"/>
              </a:defRPr>
            </a:pPr>
            <a:endParaRPr lang="es-MX"/>
          </a:p>
        </c:txPr>
        <c:crossAx val="1157619167"/>
        <c:crosses val="autoZero"/>
        <c:auto val="1"/>
        <c:lblAlgn val="ctr"/>
        <c:lblOffset val="100"/>
        <c:noMultiLvlLbl val="0"/>
      </c:catAx>
      <c:valAx>
        <c:axId val="1157619167"/>
        <c:scaling>
          <c:orientation val="minMax"/>
          <c:max val="105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75000"/>
                  </a:schemeClr>
                </a:solidFill>
                <a:latin typeface="Roboto Th" panose="02000000000000000000"/>
                <a:ea typeface="+mn-ea"/>
                <a:cs typeface="+mn-cs"/>
              </a:defRPr>
            </a:pPr>
            <a:endParaRPr lang="es-MX"/>
          </a:p>
        </c:txPr>
        <c:crossAx val="1157630207"/>
        <c:crosses val="autoZero"/>
        <c:crossBetween val="between"/>
        <c:majorUnit val="1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spPr>
            <a:ln w="31750" cap="rnd">
              <a:solidFill>
                <a:schemeClr val="bg1">
                  <a:lumMod val="85000"/>
                </a:schemeClr>
              </a:solidFill>
              <a:round/>
            </a:ln>
            <a:effectLst/>
          </c:spPr>
          <c:marker>
            <c:symbol val="circle"/>
            <c:size val="5"/>
            <c:spPr>
              <a:solidFill>
                <a:schemeClr val="bg1">
                  <a:lumMod val="85000"/>
                </a:schemeClr>
              </a:solidFill>
              <a:ln w="31750">
                <a:solidFill>
                  <a:schemeClr val="bg1">
                    <a:lumMod val="8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Vertical!$R$38:$R$50</c:f>
              <c:numCache>
                <c:formatCode>General</c:formatCode>
                <c:ptCount val="13"/>
                <c:pt idx="0">
                  <c:v>2014</c:v>
                </c:pt>
                <c:pt idx="1">
                  <c:v>2015</c:v>
                </c:pt>
                <c:pt idx="2">
                  <c:v>2016</c:v>
                </c:pt>
                <c:pt idx="3">
                  <c:v>2017</c:v>
                </c:pt>
                <c:pt idx="4">
                  <c:v>2018</c:v>
                </c:pt>
                <c:pt idx="5">
                  <c:v>2019</c:v>
                </c:pt>
                <c:pt idx="6">
                  <c:v>2020</c:v>
                </c:pt>
                <c:pt idx="7">
                  <c:v>2021</c:v>
                </c:pt>
                <c:pt idx="8">
                  <c:v>2022</c:v>
                </c:pt>
                <c:pt idx="9">
                  <c:v>2023</c:v>
                </c:pt>
                <c:pt idx="10">
                  <c:v>2024</c:v>
                </c:pt>
                <c:pt idx="11" formatCode="0">
                  <c:v>2025</c:v>
                </c:pt>
                <c:pt idx="12" formatCode="0">
                  <c:v>2026</c:v>
                </c:pt>
              </c:numCache>
            </c:numRef>
          </c:cat>
          <c:val>
            <c:numRef>
              <c:f>Vertical!$T$38:$T$50</c:f>
              <c:numCache>
                <c:formatCode>_-* #,##0_-;\-* #,##0_-;_-* "-"??_-;_-@_-</c:formatCode>
                <c:ptCount val="13"/>
                <c:pt idx="0">
                  <c:v>222</c:v>
                </c:pt>
                <c:pt idx="1">
                  <c:v>270</c:v>
                </c:pt>
                <c:pt idx="2">
                  <c:v>450</c:v>
                </c:pt>
                <c:pt idx="3">
                  <c:v>483</c:v>
                </c:pt>
                <c:pt idx="4">
                  <c:v>761</c:v>
                </c:pt>
                <c:pt idx="5">
                  <c:v>1074</c:v>
                </c:pt>
                <c:pt idx="6">
                  <c:v>1101</c:v>
                </c:pt>
                <c:pt idx="7">
                  <c:v>1486</c:v>
                </c:pt>
                <c:pt idx="8">
                  <c:v>1732</c:v>
                </c:pt>
                <c:pt idx="9">
                  <c:v>2487</c:v>
                </c:pt>
                <c:pt idx="10">
                  <c:v>2214</c:v>
                </c:pt>
                <c:pt idx="11">
                  <c:v>1410</c:v>
                </c:pt>
                <c:pt idx="12">
                  <c:v>665.70415224913495</c:v>
                </c:pt>
              </c:numCache>
            </c:numRef>
          </c:val>
          <c:smooth val="0"/>
          <c:extLst>
            <c:ext xmlns:c16="http://schemas.microsoft.com/office/drawing/2014/chart" uri="{C3380CC4-5D6E-409C-BE32-E72D297353CC}">
              <c16:uniqueId val="{00000001-89E0-4426-B435-2F07DB24673B}"/>
            </c:ext>
          </c:extLst>
        </c:ser>
        <c:ser>
          <c:idx val="2"/>
          <c:order val="2"/>
          <c:spPr>
            <a:ln w="31750" cap="rnd">
              <a:solidFill>
                <a:schemeClr val="bg1">
                  <a:lumMod val="95000"/>
                </a:schemeClr>
              </a:solidFill>
              <a:round/>
            </a:ln>
            <a:effectLst/>
          </c:spPr>
          <c:marker>
            <c:symbol val="circle"/>
            <c:size val="5"/>
            <c:spPr>
              <a:solidFill>
                <a:schemeClr val="bg1">
                  <a:lumMod val="95000"/>
                </a:schemeClr>
              </a:solidFill>
              <a:ln w="31750">
                <a:solidFill>
                  <a:schemeClr val="bg1">
                    <a:lumMod val="95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5-E05E-4195-87D0-1C192160295C}"/>
                </c:ext>
              </c:extLst>
            </c:dLbl>
            <c:dLbl>
              <c:idx val="1"/>
              <c:delete val="1"/>
              <c:extLst>
                <c:ext xmlns:c15="http://schemas.microsoft.com/office/drawing/2012/chart" uri="{CE6537A1-D6FC-4f65-9D91-7224C49458BB}"/>
                <c:ext xmlns:c16="http://schemas.microsoft.com/office/drawing/2014/chart" uri="{C3380CC4-5D6E-409C-BE32-E72D297353CC}">
                  <c16:uniqueId val="{00000014-E05E-4195-87D0-1C192160295C}"/>
                </c:ext>
              </c:extLst>
            </c:dLbl>
            <c:dLbl>
              <c:idx val="2"/>
              <c:delete val="1"/>
              <c:extLst>
                <c:ext xmlns:c15="http://schemas.microsoft.com/office/drawing/2012/chart" uri="{CE6537A1-D6FC-4f65-9D91-7224C49458BB}"/>
                <c:ext xmlns:c16="http://schemas.microsoft.com/office/drawing/2014/chart" uri="{C3380CC4-5D6E-409C-BE32-E72D297353CC}">
                  <c16:uniqueId val="{00000013-E05E-4195-87D0-1C192160295C}"/>
                </c:ext>
              </c:extLst>
            </c:dLbl>
            <c:dLbl>
              <c:idx val="3"/>
              <c:delete val="1"/>
              <c:extLst>
                <c:ext xmlns:c15="http://schemas.microsoft.com/office/drawing/2012/chart" uri="{CE6537A1-D6FC-4f65-9D91-7224C49458BB}"/>
                <c:ext xmlns:c16="http://schemas.microsoft.com/office/drawing/2014/chart" uri="{C3380CC4-5D6E-409C-BE32-E72D297353CC}">
                  <c16:uniqueId val="{00000012-E05E-4195-87D0-1C192160295C}"/>
                </c:ext>
              </c:extLst>
            </c:dLbl>
            <c:dLbl>
              <c:idx val="4"/>
              <c:delete val="1"/>
              <c:extLst>
                <c:ext xmlns:c15="http://schemas.microsoft.com/office/drawing/2012/chart" uri="{CE6537A1-D6FC-4f65-9D91-7224C49458BB}"/>
                <c:ext xmlns:c16="http://schemas.microsoft.com/office/drawing/2014/chart" uri="{C3380CC4-5D6E-409C-BE32-E72D297353CC}">
                  <c16:uniqueId val="{00000011-E05E-4195-87D0-1C192160295C}"/>
                </c:ext>
              </c:extLst>
            </c:dLbl>
            <c:dLbl>
              <c:idx val="5"/>
              <c:delete val="1"/>
              <c:extLst>
                <c:ext xmlns:c15="http://schemas.microsoft.com/office/drawing/2012/chart" uri="{CE6537A1-D6FC-4f65-9D91-7224C49458BB}"/>
                <c:ext xmlns:c16="http://schemas.microsoft.com/office/drawing/2014/chart" uri="{C3380CC4-5D6E-409C-BE32-E72D297353CC}">
                  <c16:uniqueId val="{00000010-E05E-4195-87D0-1C192160295C}"/>
                </c:ext>
              </c:extLst>
            </c:dLbl>
            <c:dLbl>
              <c:idx val="6"/>
              <c:delete val="1"/>
              <c:extLst>
                <c:ext xmlns:c15="http://schemas.microsoft.com/office/drawing/2012/chart" uri="{CE6537A1-D6FC-4f65-9D91-7224C49458BB}"/>
                <c:ext xmlns:c16="http://schemas.microsoft.com/office/drawing/2014/chart" uri="{C3380CC4-5D6E-409C-BE32-E72D297353CC}">
                  <c16:uniqueId val="{0000000F-E05E-4195-87D0-1C192160295C}"/>
                </c:ext>
              </c:extLst>
            </c:dLbl>
            <c:dLbl>
              <c:idx val="7"/>
              <c:delete val="1"/>
              <c:extLst>
                <c:ext xmlns:c15="http://schemas.microsoft.com/office/drawing/2012/chart" uri="{CE6537A1-D6FC-4f65-9D91-7224C49458BB}"/>
                <c:ext xmlns:c16="http://schemas.microsoft.com/office/drawing/2014/chart" uri="{C3380CC4-5D6E-409C-BE32-E72D297353CC}">
                  <c16:uniqueId val="{0000000E-E05E-4195-87D0-1C192160295C}"/>
                </c:ext>
              </c:extLst>
            </c:dLbl>
            <c:dLbl>
              <c:idx val="8"/>
              <c:delete val="1"/>
              <c:extLst>
                <c:ext xmlns:c15="http://schemas.microsoft.com/office/drawing/2012/chart" uri="{CE6537A1-D6FC-4f65-9D91-7224C49458BB}"/>
                <c:ext xmlns:c16="http://schemas.microsoft.com/office/drawing/2014/chart" uri="{C3380CC4-5D6E-409C-BE32-E72D297353CC}">
                  <c16:uniqueId val="{0000000D-E05E-4195-87D0-1C192160295C}"/>
                </c:ext>
              </c:extLst>
            </c:dLbl>
            <c:dLbl>
              <c:idx val="9"/>
              <c:delete val="1"/>
              <c:extLst>
                <c:ext xmlns:c15="http://schemas.microsoft.com/office/drawing/2012/chart" uri="{CE6537A1-D6FC-4f65-9D91-7224C49458BB}"/>
                <c:ext xmlns:c16="http://schemas.microsoft.com/office/drawing/2014/chart" uri="{C3380CC4-5D6E-409C-BE32-E72D297353CC}">
                  <c16:uniqueId val="{0000000C-E05E-4195-87D0-1C192160295C}"/>
                </c:ext>
              </c:extLst>
            </c:dLbl>
            <c:dLbl>
              <c:idx val="10"/>
              <c:delete val="1"/>
              <c:extLst>
                <c:ext xmlns:c15="http://schemas.microsoft.com/office/drawing/2012/chart" uri="{CE6537A1-D6FC-4f65-9D91-7224C49458BB}"/>
                <c:ext xmlns:c16="http://schemas.microsoft.com/office/drawing/2014/chart" uri="{C3380CC4-5D6E-409C-BE32-E72D297353CC}">
                  <c16:uniqueId val="{0000000B-E05E-4195-87D0-1C192160295C}"/>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Vertical!$R$38:$R$50</c:f>
              <c:numCache>
                <c:formatCode>General</c:formatCode>
                <c:ptCount val="13"/>
                <c:pt idx="0">
                  <c:v>2014</c:v>
                </c:pt>
                <c:pt idx="1">
                  <c:v>2015</c:v>
                </c:pt>
                <c:pt idx="2">
                  <c:v>2016</c:v>
                </c:pt>
                <c:pt idx="3">
                  <c:v>2017</c:v>
                </c:pt>
                <c:pt idx="4">
                  <c:v>2018</c:v>
                </c:pt>
                <c:pt idx="5">
                  <c:v>2019</c:v>
                </c:pt>
                <c:pt idx="6">
                  <c:v>2020</c:v>
                </c:pt>
                <c:pt idx="7">
                  <c:v>2021</c:v>
                </c:pt>
                <c:pt idx="8">
                  <c:v>2022</c:v>
                </c:pt>
                <c:pt idx="9">
                  <c:v>2023</c:v>
                </c:pt>
                <c:pt idx="10">
                  <c:v>2024</c:v>
                </c:pt>
                <c:pt idx="11" formatCode="0">
                  <c:v>2025</c:v>
                </c:pt>
                <c:pt idx="12" formatCode="0">
                  <c:v>2026</c:v>
                </c:pt>
              </c:numCache>
            </c:numRef>
          </c:cat>
          <c:val>
            <c:numRef>
              <c:f>Vertical!$U$38:$U$50</c:f>
              <c:numCache>
                <c:formatCode>_-* #,##0_-;\-* #,##0_-;_-* "-"??_-;_-@_-</c:formatCode>
                <c:ptCount val="13"/>
                <c:pt idx="0">
                  <c:v>222</c:v>
                </c:pt>
                <c:pt idx="1">
                  <c:v>270</c:v>
                </c:pt>
                <c:pt idx="2">
                  <c:v>450</c:v>
                </c:pt>
                <c:pt idx="3">
                  <c:v>483</c:v>
                </c:pt>
                <c:pt idx="4">
                  <c:v>761</c:v>
                </c:pt>
                <c:pt idx="5">
                  <c:v>1074</c:v>
                </c:pt>
                <c:pt idx="6">
                  <c:v>1101</c:v>
                </c:pt>
                <c:pt idx="7">
                  <c:v>1486</c:v>
                </c:pt>
                <c:pt idx="8">
                  <c:v>1732</c:v>
                </c:pt>
                <c:pt idx="9">
                  <c:v>2487</c:v>
                </c:pt>
                <c:pt idx="10">
                  <c:v>2214</c:v>
                </c:pt>
                <c:pt idx="11">
                  <c:v>1776</c:v>
                </c:pt>
                <c:pt idx="12">
                  <c:v>1749.9107999999999</c:v>
                </c:pt>
              </c:numCache>
            </c:numRef>
          </c:val>
          <c:smooth val="0"/>
          <c:extLst>
            <c:ext xmlns:c16="http://schemas.microsoft.com/office/drawing/2014/chart" uri="{C3380CC4-5D6E-409C-BE32-E72D297353CC}">
              <c16:uniqueId val="{00000002-89E0-4426-B435-2F07DB24673B}"/>
            </c:ext>
          </c:extLst>
        </c:ser>
        <c:dLbls>
          <c:showLegendKey val="0"/>
          <c:showVal val="0"/>
          <c:showCatName val="0"/>
          <c:showSerName val="0"/>
          <c:showPercent val="0"/>
          <c:showBubbleSize val="0"/>
        </c:dLbls>
        <c:marker val="1"/>
        <c:smooth val="0"/>
        <c:axId val="665018448"/>
        <c:axId val="665013168"/>
      </c:lineChart>
      <c:lineChart>
        <c:grouping val="standard"/>
        <c:varyColors val="0"/>
        <c:ser>
          <c:idx val="0"/>
          <c:order val="0"/>
          <c:spPr>
            <a:ln w="31750" cap="rnd">
              <a:solidFill>
                <a:srgbClr val="FFD579"/>
              </a:solidFill>
              <a:round/>
            </a:ln>
            <a:effectLst/>
          </c:spPr>
          <c:marker>
            <c:symbol val="circle"/>
            <c:size val="5"/>
            <c:spPr>
              <a:solidFill>
                <a:srgbClr val="FFD579"/>
              </a:solidFill>
              <a:ln w="31750">
                <a:solidFill>
                  <a:srgbClr val="FFD579"/>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E05E-4195-87D0-1C192160295C}"/>
                </c:ext>
              </c:extLst>
            </c:dLbl>
            <c:dLbl>
              <c:idx val="1"/>
              <c:delete val="1"/>
              <c:extLst>
                <c:ext xmlns:c15="http://schemas.microsoft.com/office/drawing/2012/chart" uri="{CE6537A1-D6FC-4f65-9D91-7224C49458BB}"/>
                <c:ext xmlns:c16="http://schemas.microsoft.com/office/drawing/2014/chart" uri="{C3380CC4-5D6E-409C-BE32-E72D297353CC}">
                  <c16:uniqueId val="{00000001-E05E-4195-87D0-1C192160295C}"/>
                </c:ext>
              </c:extLst>
            </c:dLbl>
            <c:dLbl>
              <c:idx val="2"/>
              <c:delete val="1"/>
              <c:extLst>
                <c:ext xmlns:c15="http://schemas.microsoft.com/office/drawing/2012/chart" uri="{CE6537A1-D6FC-4f65-9D91-7224C49458BB}"/>
                <c:ext xmlns:c16="http://schemas.microsoft.com/office/drawing/2014/chart" uri="{C3380CC4-5D6E-409C-BE32-E72D297353CC}">
                  <c16:uniqueId val="{00000002-E05E-4195-87D0-1C192160295C}"/>
                </c:ext>
              </c:extLst>
            </c:dLbl>
            <c:dLbl>
              <c:idx val="3"/>
              <c:delete val="1"/>
              <c:extLst>
                <c:ext xmlns:c15="http://schemas.microsoft.com/office/drawing/2012/chart" uri="{CE6537A1-D6FC-4f65-9D91-7224C49458BB}"/>
                <c:ext xmlns:c16="http://schemas.microsoft.com/office/drawing/2014/chart" uri="{C3380CC4-5D6E-409C-BE32-E72D297353CC}">
                  <c16:uniqueId val="{00000003-E05E-4195-87D0-1C192160295C}"/>
                </c:ext>
              </c:extLst>
            </c:dLbl>
            <c:dLbl>
              <c:idx val="4"/>
              <c:delete val="1"/>
              <c:extLst>
                <c:ext xmlns:c15="http://schemas.microsoft.com/office/drawing/2012/chart" uri="{CE6537A1-D6FC-4f65-9D91-7224C49458BB}"/>
                <c:ext xmlns:c16="http://schemas.microsoft.com/office/drawing/2014/chart" uri="{C3380CC4-5D6E-409C-BE32-E72D297353CC}">
                  <c16:uniqueId val="{00000004-E05E-4195-87D0-1C192160295C}"/>
                </c:ext>
              </c:extLst>
            </c:dLbl>
            <c:dLbl>
              <c:idx val="5"/>
              <c:delete val="1"/>
              <c:extLst>
                <c:ext xmlns:c15="http://schemas.microsoft.com/office/drawing/2012/chart" uri="{CE6537A1-D6FC-4f65-9D91-7224C49458BB}"/>
                <c:ext xmlns:c16="http://schemas.microsoft.com/office/drawing/2014/chart" uri="{C3380CC4-5D6E-409C-BE32-E72D297353CC}">
                  <c16:uniqueId val="{00000005-E05E-4195-87D0-1C192160295C}"/>
                </c:ext>
              </c:extLst>
            </c:dLbl>
            <c:dLbl>
              <c:idx val="6"/>
              <c:delete val="1"/>
              <c:extLst>
                <c:ext xmlns:c15="http://schemas.microsoft.com/office/drawing/2012/chart" uri="{CE6537A1-D6FC-4f65-9D91-7224C49458BB}"/>
                <c:ext xmlns:c16="http://schemas.microsoft.com/office/drawing/2014/chart" uri="{C3380CC4-5D6E-409C-BE32-E72D297353CC}">
                  <c16:uniqueId val="{00000006-E05E-4195-87D0-1C192160295C}"/>
                </c:ext>
              </c:extLst>
            </c:dLbl>
            <c:dLbl>
              <c:idx val="7"/>
              <c:delete val="1"/>
              <c:extLst>
                <c:ext xmlns:c15="http://schemas.microsoft.com/office/drawing/2012/chart" uri="{CE6537A1-D6FC-4f65-9D91-7224C49458BB}"/>
                <c:ext xmlns:c16="http://schemas.microsoft.com/office/drawing/2014/chart" uri="{C3380CC4-5D6E-409C-BE32-E72D297353CC}">
                  <c16:uniqueId val="{00000007-E05E-4195-87D0-1C192160295C}"/>
                </c:ext>
              </c:extLst>
            </c:dLbl>
            <c:dLbl>
              <c:idx val="8"/>
              <c:delete val="1"/>
              <c:extLst>
                <c:ext xmlns:c15="http://schemas.microsoft.com/office/drawing/2012/chart" uri="{CE6537A1-D6FC-4f65-9D91-7224C49458BB}"/>
                <c:ext xmlns:c16="http://schemas.microsoft.com/office/drawing/2014/chart" uri="{C3380CC4-5D6E-409C-BE32-E72D297353CC}">
                  <c16:uniqueId val="{00000008-E05E-4195-87D0-1C192160295C}"/>
                </c:ext>
              </c:extLst>
            </c:dLbl>
            <c:dLbl>
              <c:idx val="9"/>
              <c:delete val="1"/>
              <c:extLst>
                <c:ext xmlns:c15="http://schemas.microsoft.com/office/drawing/2012/chart" uri="{CE6537A1-D6FC-4f65-9D91-7224C49458BB}"/>
                <c:ext xmlns:c16="http://schemas.microsoft.com/office/drawing/2014/chart" uri="{C3380CC4-5D6E-409C-BE32-E72D297353CC}">
                  <c16:uniqueId val="{00000009-E05E-4195-87D0-1C192160295C}"/>
                </c:ext>
              </c:extLst>
            </c:dLbl>
            <c:dLbl>
              <c:idx val="10"/>
              <c:delete val="1"/>
              <c:extLst>
                <c:ext xmlns:c15="http://schemas.microsoft.com/office/drawing/2012/chart" uri="{CE6537A1-D6FC-4f65-9D91-7224C49458BB}"/>
                <c:ext xmlns:c16="http://schemas.microsoft.com/office/drawing/2014/chart" uri="{C3380CC4-5D6E-409C-BE32-E72D297353CC}">
                  <c16:uniqueId val="{0000000A-E05E-4195-87D0-1C192160295C}"/>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Vertical!$R$38:$R$50</c:f>
              <c:numCache>
                <c:formatCode>General</c:formatCode>
                <c:ptCount val="13"/>
                <c:pt idx="0">
                  <c:v>2014</c:v>
                </c:pt>
                <c:pt idx="1">
                  <c:v>2015</c:v>
                </c:pt>
                <c:pt idx="2">
                  <c:v>2016</c:v>
                </c:pt>
                <c:pt idx="3">
                  <c:v>2017</c:v>
                </c:pt>
                <c:pt idx="4">
                  <c:v>2018</c:v>
                </c:pt>
                <c:pt idx="5">
                  <c:v>2019</c:v>
                </c:pt>
                <c:pt idx="6">
                  <c:v>2020</c:v>
                </c:pt>
                <c:pt idx="7">
                  <c:v>2021</c:v>
                </c:pt>
                <c:pt idx="8">
                  <c:v>2022</c:v>
                </c:pt>
                <c:pt idx="9">
                  <c:v>2023</c:v>
                </c:pt>
                <c:pt idx="10">
                  <c:v>2024</c:v>
                </c:pt>
                <c:pt idx="11" formatCode="0">
                  <c:v>2025</c:v>
                </c:pt>
                <c:pt idx="12" formatCode="0">
                  <c:v>2026</c:v>
                </c:pt>
              </c:numCache>
            </c:numRef>
          </c:cat>
          <c:val>
            <c:numRef>
              <c:f>Vertical!$S$38:$S$50</c:f>
              <c:numCache>
                <c:formatCode>_-* #,##0_-;\-* #,##0_-;_-* "-"??_-;_-@_-</c:formatCode>
                <c:ptCount val="13"/>
                <c:pt idx="0">
                  <c:v>222</c:v>
                </c:pt>
                <c:pt idx="1">
                  <c:v>270</c:v>
                </c:pt>
                <c:pt idx="2">
                  <c:v>450</c:v>
                </c:pt>
                <c:pt idx="3">
                  <c:v>483</c:v>
                </c:pt>
                <c:pt idx="4">
                  <c:v>761</c:v>
                </c:pt>
                <c:pt idx="5">
                  <c:v>1074</c:v>
                </c:pt>
                <c:pt idx="6">
                  <c:v>1101</c:v>
                </c:pt>
                <c:pt idx="7">
                  <c:v>1486</c:v>
                </c:pt>
                <c:pt idx="8">
                  <c:v>1732</c:v>
                </c:pt>
                <c:pt idx="9">
                  <c:v>2487</c:v>
                </c:pt>
                <c:pt idx="10">
                  <c:v>2214</c:v>
                </c:pt>
                <c:pt idx="11">
                  <c:v>1635</c:v>
                </c:pt>
                <c:pt idx="12">
                  <c:v>1227.7928764743226</c:v>
                </c:pt>
              </c:numCache>
            </c:numRef>
          </c:val>
          <c:smooth val="0"/>
          <c:extLst>
            <c:ext xmlns:c16="http://schemas.microsoft.com/office/drawing/2014/chart" uri="{C3380CC4-5D6E-409C-BE32-E72D297353CC}">
              <c16:uniqueId val="{00000000-89E0-4426-B435-2F07DB24673B}"/>
            </c:ext>
          </c:extLst>
        </c:ser>
        <c:dLbls>
          <c:showLegendKey val="0"/>
          <c:showVal val="0"/>
          <c:showCatName val="0"/>
          <c:showSerName val="0"/>
          <c:showPercent val="0"/>
          <c:showBubbleSize val="0"/>
        </c:dLbls>
        <c:marker val="1"/>
        <c:smooth val="0"/>
        <c:axId val="2019980255"/>
        <c:axId val="2019986975"/>
      </c:lineChart>
      <c:catAx>
        <c:axId val="66501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Roboto Th" panose="02000000000000000000"/>
                <a:ea typeface="+mn-ea"/>
                <a:cs typeface="+mn-cs"/>
              </a:defRPr>
            </a:pPr>
            <a:endParaRPr lang="es-MX"/>
          </a:p>
        </c:txPr>
        <c:crossAx val="665013168"/>
        <c:crosses val="autoZero"/>
        <c:auto val="1"/>
        <c:lblAlgn val="ctr"/>
        <c:lblOffset val="100"/>
        <c:noMultiLvlLbl val="0"/>
      </c:catAx>
      <c:valAx>
        <c:axId val="665013168"/>
        <c:scaling>
          <c:orientation val="minMax"/>
        </c:scaling>
        <c:delete val="1"/>
        <c:axPos val="l"/>
        <c:numFmt formatCode="_-* #,##0_-;\-* #,##0_-;_-* &quot;-&quot;??_-;_-@_-" sourceLinked="1"/>
        <c:majorTickMark val="none"/>
        <c:minorTickMark val="none"/>
        <c:tickLblPos val="nextTo"/>
        <c:crossAx val="665018448"/>
        <c:crosses val="autoZero"/>
        <c:crossBetween val="between"/>
      </c:valAx>
      <c:valAx>
        <c:axId val="2019986975"/>
        <c:scaling>
          <c:orientation val="minMax"/>
        </c:scaling>
        <c:delete val="1"/>
        <c:axPos val="r"/>
        <c:numFmt formatCode="_-* #,##0_-;\-* #,##0_-;_-* &quot;-&quot;??_-;_-@_-" sourceLinked="1"/>
        <c:majorTickMark val="out"/>
        <c:minorTickMark val="none"/>
        <c:tickLblPos val="nextTo"/>
        <c:crossAx val="2019980255"/>
        <c:crosses val="max"/>
        <c:crossBetween val="between"/>
      </c:valAx>
      <c:catAx>
        <c:axId val="2019980255"/>
        <c:scaling>
          <c:orientation val="minMax"/>
        </c:scaling>
        <c:delete val="1"/>
        <c:axPos val="b"/>
        <c:numFmt formatCode="General" sourceLinked="1"/>
        <c:majorTickMark val="out"/>
        <c:minorTickMark val="none"/>
        <c:tickLblPos val="nextTo"/>
        <c:crossAx val="2019986975"/>
        <c:crosses val="autoZero"/>
        <c:auto val="1"/>
        <c:lblAlgn val="ctr"/>
        <c:lblOffset val="100"/>
        <c:noMultiLvlLbl val="0"/>
      </c:catAx>
      <c:spPr>
        <a:noFill/>
        <a:ln w="25400">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235969543231022E-2"/>
          <c:y val="6.1616453691495938E-2"/>
          <c:w val="0.97237292087442373"/>
          <c:h val="0.87676733461064826"/>
        </c:manualLayout>
      </c:layout>
      <c:lineChart>
        <c:grouping val="standard"/>
        <c:varyColors val="0"/>
        <c:ser>
          <c:idx val="0"/>
          <c:order val="0"/>
          <c:spPr>
            <a:ln w="19050" cap="rnd">
              <a:solidFill>
                <a:schemeClr val="bg1">
                  <a:lumMod val="75000"/>
                </a:schemeClr>
              </a:solidFill>
              <a:round/>
            </a:ln>
            <a:effectLst/>
          </c:spPr>
          <c:marker>
            <c:symbol val="circle"/>
            <c:size val="5"/>
            <c:spPr>
              <a:solidFill>
                <a:schemeClr val="bg1">
                  <a:lumMod val="75000"/>
                </a:schemeClr>
              </a:solidFill>
              <a:ln w="19050">
                <a:solidFill>
                  <a:schemeClr val="bg1">
                    <a:lumMod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1" u="none" strike="noStrike" kern="1200" baseline="0">
                    <a:solidFill>
                      <a:schemeClr val="bg1">
                        <a:lumMod val="75000"/>
                      </a:schemeClr>
                    </a:solidFill>
                    <a:latin typeface="Playfair Display" panose="00000500000000000000" pitchFamily="50"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Vertical!$W$39:$W$50</c:f>
              <c:numCache>
                <c:formatCode>0%</c:formatCode>
                <c:ptCount val="12"/>
                <c:pt idx="0">
                  <c:v>0.21621621621621623</c:v>
                </c:pt>
                <c:pt idx="1">
                  <c:v>0.66666666666666663</c:v>
                </c:pt>
                <c:pt idx="2">
                  <c:v>7.3333333333333334E-2</c:v>
                </c:pt>
                <c:pt idx="3">
                  <c:v>0.57556935817805388</c:v>
                </c:pt>
                <c:pt idx="4">
                  <c:v>0.41130091984231276</c:v>
                </c:pt>
                <c:pt idx="5">
                  <c:v>2.5139664804469275E-2</c:v>
                </c:pt>
                <c:pt idx="6">
                  <c:v>0.34968210717529519</c:v>
                </c:pt>
                <c:pt idx="7">
                  <c:v>0.16554508748317631</c:v>
                </c:pt>
                <c:pt idx="8">
                  <c:v>0.43591224018475749</c:v>
                </c:pt>
                <c:pt idx="9">
                  <c:v>-0.10977080820265379</c:v>
                </c:pt>
                <c:pt idx="10">
                  <c:v>-0.26151761517615174</c:v>
                </c:pt>
                <c:pt idx="11">
                  <c:v>-8.6238532110091748E-2</c:v>
                </c:pt>
              </c:numCache>
            </c:numRef>
          </c:val>
          <c:smooth val="0"/>
          <c:extLst>
            <c:ext xmlns:c16="http://schemas.microsoft.com/office/drawing/2014/chart" uri="{C3380CC4-5D6E-409C-BE32-E72D297353CC}">
              <c16:uniqueId val="{00000000-061C-4430-966D-BBB9D149507A}"/>
            </c:ext>
          </c:extLst>
        </c:ser>
        <c:dLbls>
          <c:showLegendKey val="0"/>
          <c:showVal val="0"/>
          <c:showCatName val="0"/>
          <c:showSerName val="0"/>
          <c:showPercent val="0"/>
          <c:showBubbleSize val="0"/>
        </c:dLbls>
        <c:marker val="1"/>
        <c:smooth val="0"/>
        <c:axId val="665064048"/>
        <c:axId val="665076528"/>
      </c:lineChart>
      <c:catAx>
        <c:axId val="665064048"/>
        <c:scaling>
          <c:orientation val="minMax"/>
        </c:scaling>
        <c:delete val="1"/>
        <c:axPos val="b"/>
        <c:majorTickMark val="none"/>
        <c:minorTickMark val="none"/>
        <c:tickLblPos val="nextTo"/>
        <c:crossAx val="665076528"/>
        <c:crosses val="autoZero"/>
        <c:auto val="1"/>
        <c:lblAlgn val="ctr"/>
        <c:lblOffset val="100"/>
        <c:noMultiLvlLbl val="0"/>
      </c:catAx>
      <c:valAx>
        <c:axId val="665076528"/>
        <c:scaling>
          <c:orientation val="minMax"/>
        </c:scaling>
        <c:delete val="1"/>
        <c:axPos val="l"/>
        <c:numFmt formatCode="0%" sourceLinked="1"/>
        <c:majorTickMark val="none"/>
        <c:minorTickMark val="none"/>
        <c:tickLblPos val="nextTo"/>
        <c:crossAx val="6650640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1750" cap="rnd">
              <a:solidFill>
                <a:schemeClr val="tx2">
                  <a:lumMod val="20000"/>
                  <a:lumOff val="80000"/>
                </a:schemeClr>
              </a:solidFill>
              <a:round/>
            </a:ln>
            <a:effectLst/>
          </c:spPr>
          <c:marker>
            <c:symbol val="circle"/>
            <c:size val="5"/>
            <c:spPr>
              <a:solidFill>
                <a:schemeClr val="tx2">
                  <a:lumMod val="20000"/>
                  <a:lumOff val="80000"/>
                </a:schemeClr>
              </a:solidFill>
              <a:ln w="31750">
                <a:solidFill>
                  <a:schemeClr val="tx2">
                    <a:lumMod val="20000"/>
                    <a:lumOff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Th" panose="0200000000000000000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Vertical!$S$41:$S$50</c:f>
              <c:numCache>
                <c:formatCode>_-* #,##0_-;\-* #,##0_-;_-* "-"??_-;_-@_-</c:formatCode>
                <c:ptCount val="10"/>
                <c:pt idx="0">
                  <c:v>483</c:v>
                </c:pt>
                <c:pt idx="1">
                  <c:v>761</c:v>
                </c:pt>
                <c:pt idx="2">
                  <c:v>1074</c:v>
                </c:pt>
                <c:pt idx="3">
                  <c:v>1101</c:v>
                </c:pt>
                <c:pt idx="4">
                  <c:v>1486</c:v>
                </c:pt>
                <c:pt idx="5">
                  <c:v>1732</c:v>
                </c:pt>
                <c:pt idx="6">
                  <c:v>2487</c:v>
                </c:pt>
                <c:pt idx="7">
                  <c:v>2214</c:v>
                </c:pt>
                <c:pt idx="8">
                  <c:v>1635</c:v>
                </c:pt>
                <c:pt idx="9">
                  <c:v>1228</c:v>
                </c:pt>
              </c:numCache>
            </c:numRef>
          </c:val>
          <c:smooth val="0"/>
          <c:extLst>
            <c:ext xmlns:c16="http://schemas.microsoft.com/office/drawing/2014/chart" uri="{C3380CC4-5D6E-409C-BE32-E72D297353CC}">
              <c16:uniqueId val="{00000000-EB63-4DE2-8A39-E412DD17851B}"/>
            </c:ext>
          </c:extLst>
        </c:ser>
        <c:dLbls>
          <c:showLegendKey val="0"/>
          <c:showVal val="0"/>
          <c:showCatName val="0"/>
          <c:showSerName val="0"/>
          <c:showPercent val="0"/>
          <c:showBubbleSize val="0"/>
        </c:dLbls>
        <c:marker val="1"/>
        <c:smooth val="0"/>
        <c:axId val="215943455"/>
        <c:axId val="215943935"/>
      </c:lineChart>
      <c:catAx>
        <c:axId val="215943455"/>
        <c:scaling>
          <c:orientation val="minMax"/>
        </c:scaling>
        <c:delete val="1"/>
        <c:axPos val="b"/>
        <c:majorTickMark val="none"/>
        <c:minorTickMark val="none"/>
        <c:tickLblPos val="nextTo"/>
        <c:crossAx val="215943935"/>
        <c:crosses val="autoZero"/>
        <c:auto val="1"/>
        <c:lblAlgn val="ctr"/>
        <c:lblOffset val="100"/>
        <c:noMultiLvlLbl val="0"/>
      </c:catAx>
      <c:valAx>
        <c:axId val="215943935"/>
        <c:scaling>
          <c:orientation val="minMax"/>
        </c:scaling>
        <c:delete val="1"/>
        <c:axPos val="l"/>
        <c:numFmt formatCode="_-* #,##0_-;\-* #,##0_-;_-* &quot;-&quot;??_-;_-@_-" sourceLinked="1"/>
        <c:majorTickMark val="none"/>
        <c:minorTickMark val="none"/>
        <c:tickLblPos val="nextTo"/>
        <c:crossAx val="2159434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0.39582</cdr:x>
      <cdr:y>0.51468</cdr:y>
    </cdr:from>
    <cdr:to>
      <cdr:x>0.42395</cdr:x>
      <cdr:y>0.67376</cdr:y>
    </cdr:to>
    <cdr:sp macro="" textlink="">
      <cdr:nvSpPr>
        <cdr:cNvPr id="2" name="Cerrar corchete 1">
          <a:extLst xmlns:a="http://schemas.openxmlformats.org/drawingml/2006/main">
            <a:ext uri="{FF2B5EF4-FFF2-40B4-BE49-F238E27FC236}">
              <a16:creationId xmlns:a16="http://schemas.microsoft.com/office/drawing/2014/main" id="{F09D4A92-E985-9999-BE45-F67725D7DC03}"/>
            </a:ext>
          </a:extLst>
        </cdr:cNvPr>
        <cdr:cNvSpPr/>
      </cdr:nvSpPr>
      <cdr:spPr>
        <a:xfrm xmlns:a="http://schemas.openxmlformats.org/drawingml/2006/main">
          <a:off x="4988525" y="3349749"/>
          <a:ext cx="354526" cy="1035366"/>
        </a:xfrm>
        <a:prstGeom xmlns:a="http://schemas.openxmlformats.org/drawingml/2006/main" prst="rightBracket">
          <a:avLst/>
        </a:prstGeom>
        <a:ln xmlns:a="http://schemas.openxmlformats.org/drawingml/2006/main" w="12700">
          <a:solidFill>
            <a:schemeClr val="bg1">
              <a:lumMod val="75000"/>
            </a:schemeClr>
          </a:solidFill>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endParaRPr lang="es-MX" sz="3600"/>
        </a:p>
      </cdr:txBody>
    </cdr:sp>
  </cdr:relSizeAnchor>
  <cdr:relSizeAnchor xmlns:cdr="http://schemas.openxmlformats.org/drawingml/2006/chartDrawing">
    <cdr:from>
      <cdr:x>0.12137</cdr:x>
      <cdr:y>0.42146</cdr:y>
    </cdr:from>
    <cdr:to>
      <cdr:x>0.12558</cdr:x>
      <cdr:y>0.45038</cdr:y>
    </cdr:to>
    <cdr:sp macro="" textlink="">
      <cdr:nvSpPr>
        <cdr:cNvPr id="3" name="Cerrar corchete 2">
          <a:extLst xmlns:a="http://schemas.openxmlformats.org/drawingml/2006/main">
            <a:ext uri="{FF2B5EF4-FFF2-40B4-BE49-F238E27FC236}">
              <a16:creationId xmlns:a16="http://schemas.microsoft.com/office/drawing/2014/main" id="{08DD0982-13E1-1091-014C-13A09FFAD84A}"/>
            </a:ext>
          </a:extLst>
        </cdr:cNvPr>
        <cdr:cNvSpPr/>
      </cdr:nvSpPr>
      <cdr:spPr>
        <a:xfrm xmlns:a="http://schemas.openxmlformats.org/drawingml/2006/main" rot="10800000">
          <a:off x="1529698" y="2743087"/>
          <a:ext cx="53059" cy="188225"/>
        </a:xfrm>
        <a:prstGeom xmlns:a="http://schemas.openxmlformats.org/drawingml/2006/main" prst="rightBracket">
          <a:avLst/>
        </a:prstGeom>
        <a:ln xmlns:a="http://schemas.openxmlformats.org/drawingml/2006/main" w="12700">
          <a:solidFill>
            <a:schemeClr val="bg1">
              <a:lumMod val="75000"/>
            </a:schemeClr>
          </a:solidFill>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xmlns:a="http://schemas.openxmlformats.org/drawingml/2006/main">
          <a:pPr algn="ctr"/>
          <a:endParaRPr lang="es-MX" sz="36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50444" y="0"/>
            <a:ext cx="2945659" cy="495348"/>
          </a:xfrm>
          <a:prstGeom prst="rect">
            <a:avLst/>
          </a:prstGeom>
        </p:spPr>
        <p:txBody>
          <a:bodyPr vert="horz" lIns="91440" tIns="45720" rIns="91440" bIns="45720" rtlCol="0"/>
          <a:lstStyle>
            <a:lvl1pPr algn="r">
              <a:defRPr sz="1200"/>
            </a:lvl1pPr>
          </a:lstStyle>
          <a:p>
            <a:fld id="{BB13E002-AA65-1D42-9936-E95476372314}" type="datetimeFigureOut">
              <a:rPr lang="es-ES_tradnl" smtClean="0"/>
              <a:t>19/11/2025</a:t>
            </a:fld>
            <a:endParaRPr lang="es-ES_tradnl"/>
          </a:p>
        </p:txBody>
      </p:sp>
      <p:sp>
        <p:nvSpPr>
          <p:cNvPr id="4" name="Slide Image Placeholder 3"/>
          <p:cNvSpPr>
            <a:spLocks noGrp="1" noRot="1" noChangeAspect="1"/>
          </p:cNvSpPr>
          <p:nvPr>
            <p:ph type="sldImg" idx="2"/>
          </p:nvPr>
        </p:nvSpPr>
        <p:spPr>
          <a:xfrm>
            <a:off x="655638" y="1233488"/>
            <a:ext cx="5486400" cy="3332162"/>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79768" y="4751219"/>
            <a:ext cx="5438140" cy="38873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50444" y="9377318"/>
            <a:ext cx="2945659" cy="495347"/>
          </a:xfrm>
          <a:prstGeom prst="rect">
            <a:avLst/>
          </a:prstGeom>
        </p:spPr>
        <p:txBody>
          <a:bodyPr vert="horz" lIns="91440" tIns="45720" rIns="91440" bIns="45720" rtlCol="0" anchor="b"/>
          <a:lstStyle>
            <a:lvl1pPr algn="r">
              <a:defRPr sz="1200"/>
            </a:lvl1pPr>
          </a:lstStyle>
          <a:p>
            <a:fld id="{C052F0FC-556E-FB4C-93C6-8578884CF680}" type="slidenum">
              <a:rPr lang="es-ES_tradnl" smtClean="0"/>
              <a:t>‹Nº›</a:t>
            </a:fld>
            <a:endParaRPr lang="es-ES_tradnl"/>
          </a:p>
        </p:txBody>
      </p:sp>
    </p:spTree>
    <p:extLst>
      <p:ext uri="{BB962C8B-B14F-4D97-AF65-F5344CB8AC3E}">
        <p14:creationId xmlns:p14="http://schemas.microsoft.com/office/powerpoint/2010/main" val="4107543897"/>
      </p:ext>
    </p:extLst>
  </p:cSld>
  <p:clrMap bg1="lt1" tx1="dk1" bg2="lt2" tx2="dk2" accent1="accent1" accent2="accent2" accent3="accent3" accent4="accent4" accent5="accent5" accent6="accent6" hlink="hlink" folHlink="folHlink"/>
  <p:notesStyle>
    <a:lvl1pPr marL="0" algn="l" defTabSz="993313" rtl="0" eaLnBrk="1" latinLnBrk="0" hangingPunct="1">
      <a:defRPr sz="1304" kern="1200">
        <a:solidFill>
          <a:schemeClr val="tx1"/>
        </a:solidFill>
        <a:latin typeface="+mn-lt"/>
        <a:ea typeface="+mn-ea"/>
        <a:cs typeface="+mn-cs"/>
      </a:defRPr>
    </a:lvl1pPr>
    <a:lvl2pPr marL="496656" algn="l" defTabSz="993313" rtl="0" eaLnBrk="1" latinLnBrk="0" hangingPunct="1">
      <a:defRPr sz="1304" kern="1200">
        <a:solidFill>
          <a:schemeClr val="tx1"/>
        </a:solidFill>
        <a:latin typeface="+mn-lt"/>
        <a:ea typeface="+mn-ea"/>
        <a:cs typeface="+mn-cs"/>
      </a:defRPr>
    </a:lvl2pPr>
    <a:lvl3pPr marL="993313" algn="l" defTabSz="993313" rtl="0" eaLnBrk="1" latinLnBrk="0" hangingPunct="1">
      <a:defRPr sz="1304" kern="1200">
        <a:solidFill>
          <a:schemeClr val="tx1"/>
        </a:solidFill>
        <a:latin typeface="+mn-lt"/>
        <a:ea typeface="+mn-ea"/>
        <a:cs typeface="+mn-cs"/>
      </a:defRPr>
    </a:lvl3pPr>
    <a:lvl4pPr marL="1489969" algn="l" defTabSz="993313" rtl="0" eaLnBrk="1" latinLnBrk="0" hangingPunct="1">
      <a:defRPr sz="1304" kern="1200">
        <a:solidFill>
          <a:schemeClr val="tx1"/>
        </a:solidFill>
        <a:latin typeface="+mn-lt"/>
        <a:ea typeface="+mn-ea"/>
        <a:cs typeface="+mn-cs"/>
      </a:defRPr>
    </a:lvl4pPr>
    <a:lvl5pPr marL="1986625" algn="l" defTabSz="993313" rtl="0" eaLnBrk="1" latinLnBrk="0" hangingPunct="1">
      <a:defRPr sz="1304" kern="1200">
        <a:solidFill>
          <a:schemeClr val="tx1"/>
        </a:solidFill>
        <a:latin typeface="+mn-lt"/>
        <a:ea typeface="+mn-ea"/>
        <a:cs typeface="+mn-cs"/>
      </a:defRPr>
    </a:lvl5pPr>
    <a:lvl6pPr marL="2483282" algn="l" defTabSz="993313" rtl="0" eaLnBrk="1" latinLnBrk="0" hangingPunct="1">
      <a:defRPr sz="1304" kern="1200">
        <a:solidFill>
          <a:schemeClr val="tx1"/>
        </a:solidFill>
        <a:latin typeface="+mn-lt"/>
        <a:ea typeface="+mn-ea"/>
        <a:cs typeface="+mn-cs"/>
      </a:defRPr>
    </a:lvl6pPr>
    <a:lvl7pPr marL="2979938" algn="l" defTabSz="993313" rtl="0" eaLnBrk="1" latinLnBrk="0" hangingPunct="1">
      <a:defRPr sz="1304" kern="1200">
        <a:solidFill>
          <a:schemeClr val="tx1"/>
        </a:solidFill>
        <a:latin typeface="+mn-lt"/>
        <a:ea typeface="+mn-ea"/>
        <a:cs typeface="+mn-cs"/>
      </a:defRPr>
    </a:lvl7pPr>
    <a:lvl8pPr marL="3476595" algn="l" defTabSz="993313" rtl="0" eaLnBrk="1" latinLnBrk="0" hangingPunct="1">
      <a:defRPr sz="1304" kern="1200">
        <a:solidFill>
          <a:schemeClr val="tx1"/>
        </a:solidFill>
        <a:latin typeface="+mn-lt"/>
        <a:ea typeface="+mn-ea"/>
        <a:cs typeface="+mn-cs"/>
      </a:defRPr>
    </a:lvl8pPr>
    <a:lvl9pPr marL="3973251" algn="l" defTabSz="993313" rtl="0" eaLnBrk="1" latinLnBrk="0" hangingPunct="1">
      <a:defRPr sz="130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E51B3-A883-6029-EA60-36F8F400C81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81754BC-59D2-F047-5DC6-FEE652CC506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FCDD6AD-F716-A0C3-E24C-848444A113D0}"/>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9E4285BC-C361-12D3-2B0F-7D243BC4A9AF}"/>
              </a:ext>
            </a:extLst>
          </p:cNvPr>
          <p:cNvSpPr>
            <a:spLocks noGrp="1"/>
          </p:cNvSpPr>
          <p:nvPr>
            <p:ph type="sldNum" sz="quarter" idx="5"/>
          </p:nvPr>
        </p:nvSpPr>
        <p:spPr/>
        <p:txBody>
          <a:bodyPr/>
          <a:lstStyle/>
          <a:p>
            <a:fld id="{C052F0FC-556E-FB4C-93C6-8578884CF680}" type="slidenum">
              <a:rPr lang="es-ES_tradnl" smtClean="0"/>
              <a:t>17</a:t>
            </a:fld>
            <a:endParaRPr lang="es-ES_tradnl" dirty="0"/>
          </a:p>
        </p:txBody>
      </p:sp>
    </p:spTree>
    <p:extLst>
      <p:ext uri="{BB962C8B-B14F-4D97-AF65-F5344CB8AC3E}">
        <p14:creationId xmlns:p14="http://schemas.microsoft.com/office/powerpoint/2010/main" val="68794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502E8-855F-927F-0FD1-0C20089EA06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D2A8267-A1F1-AF96-3942-277AC9092DC8}"/>
              </a:ext>
            </a:extLst>
          </p:cNvPr>
          <p:cNvSpPr>
            <a:spLocks noGrp="1" noRot="1" noChangeAspect="1"/>
          </p:cNvSpPr>
          <p:nvPr>
            <p:ph type="sldImg"/>
          </p:nvPr>
        </p:nvSpPr>
        <p:spPr/>
        <p:txBody>
          <a:bodyPr/>
          <a:lstStyle/>
          <a:p>
            <a:endParaRPr lang="es-MX" dirty="0"/>
          </a:p>
        </p:txBody>
      </p:sp>
      <p:sp>
        <p:nvSpPr>
          <p:cNvPr id="3" name="Marcador de notas 2">
            <a:extLst>
              <a:ext uri="{FF2B5EF4-FFF2-40B4-BE49-F238E27FC236}">
                <a16:creationId xmlns:a16="http://schemas.microsoft.com/office/drawing/2014/main" id="{AFFBD3FD-FFE5-DA9D-040B-602C1F9C1025}"/>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346D69A3-3E38-C383-4990-43417328C7B6}"/>
              </a:ext>
            </a:extLst>
          </p:cNvPr>
          <p:cNvSpPr>
            <a:spLocks noGrp="1"/>
          </p:cNvSpPr>
          <p:nvPr>
            <p:ph type="sldNum" sz="quarter" idx="5"/>
          </p:nvPr>
        </p:nvSpPr>
        <p:spPr/>
        <p:txBody>
          <a:bodyPr/>
          <a:lstStyle/>
          <a:p>
            <a:fld id="{C052F0FC-556E-FB4C-93C6-8578884CF680}" type="slidenum">
              <a:rPr lang="es-ES_tradnl" smtClean="0"/>
              <a:t>26</a:t>
            </a:fld>
            <a:endParaRPr lang="es-ES_tradnl" dirty="0"/>
          </a:p>
        </p:txBody>
      </p:sp>
    </p:spTree>
    <p:extLst>
      <p:ext uri="{BB962C8B-B14F-4D97-AF65-F5344CB8AC3E}">
        <p14:creationId xmlns:p14="http://schemas.microsoft.com/office/powerpoint/2010/main" val="1283374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AB28E-994D-7DA8-3FD6-586020744B2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07CFEA5-0D0B-1469-4763-5202A1CF166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6F6308D-EFC6-2834-F3A6-5E3DFE5BD086}"/>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ECE469BE-EF49-8B47-4BFD-29DEB3F88692}"/>
              </a:ext>
            </a:extLst>
          </p:cNvPr>
          <p:cNvSpPr>
            <a:spLocks noGrp="1"/>
          </p:cNvSpPr>
          <p:nvPr>
            <p:ph type="sldNum" sz="quarter" idx="5"/>
          </p:nvPr>
        </p:nvSpPr>
        <p:spPr/>
        <p:txBody>
          <a:bodyPr/>
          <a:lstStyle/>
          <a:p>
            <a:fld id="{C052F0FC-556E-FB4C-93C6-8578884CF680}" type="slidenum">
              <a:rPr lang="es-ES_tradnl" smtClean="0"/>
              <a:t>27</a:t>
            </a:fld>
            <a:endParaRPr lang="es-ES_tradnl" dirty="0"/>
          </a:p>
        </p:txBody>
      </p:sp>
    </p:spTree>
    <p:extLst>
      <p:ext uri="{BB962C8B-B14F-4D97-AF65-F5344CB8AC3E}">
        <p14:creationId xmlns:p14="http://schemas.microsoft.com/office/powerpoint/2010/main" val="3551232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022D0-E2D1-6206-F37E-5738934385D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2A4EF10-6495-B607-89ED-ED85B0246F2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4DDA243-411F-991B-A91D-E59825559B75}"/>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9780D9B3-6A35-2F32-1A38-F1E91FBBBA92}"/>
              </a:ext>
            </a:extLst>
          </p:cNvPr>
          <p:cNvSpPr>
            <a:spLocks noGrp="1"/>
          </p:cNvSpPr>
          <p:nvPr>
            <p:ph type="sldNum" sz="quarter" idx="5"/>
          </p:nvPr>
        </p:nvSpPr>
        <p:spPr/>
        <p:txBody>
          <a:bodyPr/>
          <a:lstStyle/>
          <a:p>
            <a:fld id="{C052F0FC-556E-FB4C-93C6-8578884CF680}" type="slidenum">
              <a:rPr lang="es-ES_tradnl" smtClean="0"/>
              <a:t>28</a:t>
            </a:fld>
            <a:endParaRPr lang="es-ES_tradnl" dirty="0"/>
          </a:p>
        </p:txBody>
      </p:sp>
    </p:spTree>
    <p:extLst>
      <p:ext uri="{BB962C8B-B14F-4D97-AF65-F5344CB8AC3E}">
        <p14:creationId xmlns:p14="http://schemas.microsoft.com/office/powerpoint/2010/main" val="1286455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3F013-ABE2-DAD1-8AB7-57F2BBCC632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036AB60-9911-24A5-4248-EA4789761FF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1235BC4-3C06-E9D5-B81E-3757F5DF76B1}"/>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362614FF-7083-DFB5-B24B-A1FC440E7894}"/>
              </a:ext>
            </a:extLst>
          </p:cNvPr>
          <p:cNvSpPr>
            <a:spLocks noGrp="1"/>
          </p:cNvSpPr>
          <p:nvPr>
            <p:ph type="sldNum" sz="quarter" idx="5"/>
          </p:nvPr>
        </p:nvSpPr>
        <p:spPr/>
        <p:txBody>
          <a:bodyPr/>
          <a:lstStyle/>
          <a:p>
            <a:fld id="{C052F0FC-556E-FB4C-93C6-8578884CF680}" type="slidenum">
              <a:rPr lang="es-ES_tradnl" smtClean="0"/>
              <a:t>29</a:t>
            </a:fld>
            <a:endParaRPr lang="es-ES_tradnl" dirty="0"/>
          </a:p>
        </p:txBody>
      </p:sp>
    </p:spTree>
    <p:extLst>
      <p:ext uri="{BB962C8B-B14F-4D97-AF65-F5344CB8AC3E}">
        <p14:creationId xmlns:p14="http://schemas.microsoft.com/office/powerpoint/2010/main" val="4288775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F41F0-B44B-1CEC-F686-A3C8160E8B3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F459419-0A08-12AD-744D-A7897A0A852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637C47B-2D97-E780-9E04-B2486937F170}"/>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1EC846F9-6B1F-0208-FE7A-D00D0F2DE06F}"/>
              </a:ext>
            </a:extLst>
          </p:cNvPr>
          <p:cNvSpPr>
            <a:spLocks noGrp="1"/>
          </p:cNvSpPr>
          <p:nvPr>
            <p:ph type="sldNum" sz="quarter" idx="5"/>
          </p:nvPr>
        </p:nvSpPr>
        <p:spPr/>
        <p:txBody>
          <a:bodyPr/>
          <a:lstStyle/>
          <a:p>
            <a:fld id="{C052F0FC-556E-FB4C-93C6-8578884CF680}" type="slidenum">
              <a:rPr lang="es-ES_tradnl" smtClean="0"/>
              <a:t>30</a:t>
            </a:fld>
            <a:endParaRPr lang="es-ES_tradnl" dirty="0"/>
          </a:p>
        </p:txBody>
      </p:sp>
    </p:spTree>
    <p:extLst>
      <p:ext uri="{BB962C8B-B14F-4D97-AF65-F5344CB8AC3E}">
        <p14:creationId xmlns:p14="http://schemas.microsoft.com/office/powerpoint/2010/main" val="319009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FE6B7-9ADB-E847-9DFD-C417B76EBD0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3108DC0-1AA3-A847-C5C8-D28627E2E54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4AF1AE5-F021-00F2-8259-428102208E67}"/>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4021A36E-2E4C-69BD-5AC5-D94AC72A2022}"/>
              </a:ext>
            </a:extLst>
          </p:cNvPr>
          <p:cNvSpPr>
            <a:spLocks noGrp="1"/>
          </p:cNvSpPr>
          <p:nvPr>
            <p:ph type="sldNum" sz="quarter" idx="5"/>
          </p:nvPr>
        </p:nvSpPr>
        <p:spPr/>
        <p:txBody>
          <a:bodyPr/>
          <a:lstStyle/>
          <a:p>
            <a:fld id="{C052F0FC-556E-FB4C-93C6-8578884CF680}" type="slidenum">
              <a:rPr lang="es-ES_tradnl" smtClean="0"/>
              <a:t>31</a:t>
            </a:fld>
            <a:endParaRPr lang="es-ES_tradnl" dirty="0"/>
          </a:p>
        </p:txBody>
      </p:sp>
    </p:spTree>
    <p:extLst>
      <p:ext uri="{BB962C8B-B14F-4D97-AF65-F5344CB8AC3E}">
        <p14:creationId xmlns:p14="http://schemas.microsoft.com/office/powerpoint/2010/main" val="2901623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ED1E9-2F78-ED9B-D6F6-6E87E89B336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0674787-8B03-944A-03F0-3F9818CFEAB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0E71A44-B6E1-83B0-F691-EF11D45A23CA}"/>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BF3A4424-3E51-9ABE-8A68-A3E182487178}"/>
              </a:ext>
            </a:extLst>
          </p:cNvPr>
          <p:cNvSpPr>
            <a:spLocks noGrp="1"/>
          </p:cNvSpPr>
          <p:nvPr>
            <p:ph type="sldNum" sz="quarter" idx="5"/>
          </p:nvPr>
        </p:nvSpPr>
        <p:spPr/>
        <p:txBody>
          <a:bodyPr/>
          <a:lstStyle/>
          <a:p>
            <a:fld id="{C052F0FC-556E-FB4C-93C6-8578884CF680}" type="slidenum">
              <a:rPr lang="es-ES_tradnl" smtClean="0"/>
              <a:t>32</a:t>
            </a:fld>
            <a:endParaRPr lang="es-ES_tradnl" dirty="0"/>
          </a:p>
        </p:txBody>
      </p:sp>
    </p:spTree>
    <p:extLst>
      <p:ext uri="{BB962C8B-B14F-4D97-AF65-F5344CB8AC3E}">
        <p14:creationId xmlns:p14="http://schemas.microsoft.com/office/powerpoint/2010/main" val="3131851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456EA-ECD5-AF04-D197-FADBA4C6C33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FF3EA56-364F-76D0-5E34-5F17707083E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072C7D-31BD-2231-DF94-E55FB39E71DC}"/>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8CFD154A-779C-44F2-D0FB-882BF41BB51F}"/>
              </a:ext>
            </a:extLst>
          </p:cNvPr>
          <p:cNvSpPr>
            <a:spLocks noGrp="1"/>
          </p:cNvSpPr>
          <p:nvPr>
            <p:ph type="sldNum" sz="quarter" idx="5"/>
          </p:nvPr>
        </p:nvSpPr>
        <p:spPr/>
        <p:txBody>
          <a:bodyPr/>
          <a:lstStyle/>
          <a:p>
            <a:fld id="{C052F0FC-556E-FB4C-93C6-8578884CF680}" type="slidenum">
              <a:rPr lang="es-ES_tradnl" smtClean="0"/>
              <a:t>18</a:t>
            </a:fld>
            <a:endParaRPr lang="es-ES_tradnl" dirty="0"/>
          </a:p>
        </p:txBody>
      </p:sp>
    </p:spTree>
    <p:extLst>
      <p:ext uri="{BB962C8B-B14F-4D97-AF65-F5344CB8AC3E}">
        <p14:creationId xmlns:p14="http://schemas.microsoft.com/office/powerpoint/2010/main" val="1094891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613ED-7FD2-0566-A47B-2C2EABFBEF4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8466517-6E59-E12E-E30E-0B1508278F34}"/>
              </a:ext>
            </a:extLst>
          </p:cNvPr>
          <p:cNvSpPr>
            <a:spLocks noGrp="1" noRot="1" noChangeAspect="1"/>
          </p:cNvSpPr>
          <p:nvPr>
            <p:ph type="sldImg"/>
          </p:nvPr>
        </p:nvSpPr>
        <p:spPr/>
        <p:txBody>
          <a:bodyPr/>
          <a:lstStyle/>
          <a:p>
            <a:endParaRPr lang="es-MX" dirty="0"/>
          </a:p>
        </p:txBody>
      </p:sp>
      <p:sp>
        <p:nvSpPr>
          <p:cNvPr id="3" name="Marcador de notas 2">
            <a:extLst>
              <a:ext uri="{FF2B5EF4-FFF2-40B4-BE49-F238E27FC236}">
                <a16:creationId xmlns:a16="http://schemas.microsoft.com/office/drawing/2014/main" id="{57F08139-D93B-F98B-C09E-567278952A4C}"/>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14332CB9-5BB8-11A5-86D8-8F3BAE961AD4}"/>
              </a:ext>
            </a:extLst>
          </p:cNvPr>
          <p:cNvSpPr>
            <a:spLocks noGrp="1"/>
          </p:cNvSpPr>
          <p:nvPr>
            <p:ph type="sldNum" sz="quarter" idx="5"/>
          </p:nvPr>
        </p:nvSpPr>
        <p:spPr/>
        <p:txBody>
          <a:bodyPr/>
          <a:lstStyle/>
          <a:p>
            <a:fld id="{C052F0FC-556E-FB4C-93C6-8578884CF680}" type="slidenum">
              <a:rPr lang="es-ES_tradnl" smtClean="0"/>
              <a:t>19</a:t>
            </a:fld>
            <a:endParaRPr lang="es-ES_tradnl" dirty="0"/>
          </a:p>
        </p:txBody>
      </p:sp>
    </p:spTree>
    <p:extLst>
      <p:ext uri="{BB962C8B-B14F-4D97-AF65-F5344CB8AC3E}">
        <p14:creationId xmlns:p14="http://schemas.microsoft.com/office/powerpoint/2010/main" val="3330388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153AD-30FA-5F00-104C-24AA15ED855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B41453D-5381-62A2-50DC-1709D8B6D5D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D5921DC-7C5B-C041-7015-F86F3CEF1CA6}"/>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AF914C4A-FAA9-9C4E-5E0F-52E6201B35EE}"/>
              </a:ext>
            </a:extLst>
          </p:cNvPr>
          <p:cNvSpPr>
            <a:spLocks noGrp="1"/>
          </p:cNvSpPr>
          <p:nvPr>
            <p:ph type="sldNum" sz="quarter" idx="5"/>
          </p:nvPr>
        </p:nvSpPr>
        <p:spPr/>
        <p:txBody>
          <a:bodyPr/>
          <a:lstStyle/>
          <a:p>
            <a:fld id="{C052F0FC-556E-FB4C-93C6-8578884CF680}" type="slidenum">
              <a:rPr lang="es-ES_tradnl" smtClean="0"/>
              <a:t>20</a:t>
            </a:fld>
            <a:endParaRPr lang="es-ES_tradnl" dirty="0"/>
          </a:p>
        </p:txBody>
      </p:sp>
    </p:spTree>
    <p:extLst>
      <p:ext uri="{BB962C8B-B14F-4D97-AF65-F5344CB8AC3E}">
        <p14:creationId xmlns:p14="http://schemas.microsoft.com/office/powerpoint/2010/main" val="2121491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D8E64-5CFA-19C0-CF5F-B055A025C09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89DE3F7-C9BF-84B7-B870-75FFBEF88C6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E5405BB-CEEE-5A57-3113-25F5FCE41B02}"/>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AA044048-CE4D-E013-6CA4-D32B8C883258}"/>
              </a:ext>
            </a:extLst>
          </p:cNvPr>
          <p:cNvSpPr>
            <a:spLocks noGrp="1"/>
          </p:cNvSpPr>
          <p:nvPr>
            <p:ph type="sldNum" sz="quarter" idx="5"/>
          </p:nvPr>
        </p:nvSpPr>
        <p:spPr/>
        <p:txBody>
          <a:bodyPr/>
          <a:lstStyle/>
          <a:p>
            <a:fld id="{C052F0FC-556E-FB4C-93C6-8578884CF680}" type="slidenum">
              <a:rPr lang="es-ES_tradnl" smtClean="0"/>
              <a:t>21</a:t>
            </a:fld>
            <a:endParaRPr lang="es-ES_tradnl" dirty="0"/>
          </a:p>
        </p:txBody>
      </p:sp>
    </p:spTree>
    <p:extLst>
      <p:ext uri="{BB962C8B-B14F-4D97-AF65-F5344CB8AC3E}">
        <p14:creationId xmlns:p14="http://schemas.microsoft.com/office/powerpoint/2010/main" val="1501533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8522F-A54F-C5D7-269F-375D2D1E4CE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B34C7DD-A7AD-CB2E-01EB-51FEFDF3734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724A48B-ABA5-C9F2-CC84-C326E394140F}"/>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EA07C7B0-5473-A619-A3C4-D7FDC973B479}"/>
              </a:ext>
            </a:extLst>
          </p:cNvPr>
          <p:cNvSpPr>
            <a:spLocks noGrp="1"/>
          </p:cNvSpPr>
          <p:nvPr>
            <p:ph type="sldNum" sz="quarter" idx="5"/>
          </p:nvPr>
        </p:nvSpPr>
        <p:spPr/>
        <p:txBody>
          <a:bodyPr/>
          <a:lstStyle/>
          <a:p>
            <a:fld id="{C052F0FC-556E-FB4C-93C6-8578884CF680}" type="slidenum">
              <a:rPr lang="es-ES_tradnl" smtClean="0"/>
              <a:t>22</a:t>
            </a:fld>
            <a:endParaRPr lang="es-ES_tradnl" dirty="0"/>
          </a:p>
        </p:txBody>
      </p:sp>
    </p:spTree>
    <p:extLst>
      <p:ext uri="{BB962C8B-B14F-4D97-AF65-F5344CB8AC3E}">
        <p14:creationId xmlns:p14="http://schemas.microsoft.com/office/powerpoint/2010/main" val="2020767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6E977-2C15-BD45-B221-D493679CFC5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9F449C3-472E-5C79-9B5A-3CE92565C7C7}"/>
              </a:ext>
            </a:extLst>
          </p:cNvPr>
          <p:cNvSpPr>
            <a:spLocks noGrp="1" noRot="1" noChangeAspect="1"/>
          </p:cNvSpPr>
          <p:nvPr>
            <p:ph type="sldImg"/>
          </p:nvPr>
        </p:nvSpPr>
        <p:spPr/>
        <p:txBody>
          <a:bodyPr/>
          <a:lstStyle/>
          <a:p>
            <a:endParaRPr lang="es-MX" dirty="0"/>
          </a:p>
        </p:txBody>
      </p:sp>
      <p:sp>
        <p:nvSpPr>
          <p:cNvPr id="3" name="Marcador de notas 2">
            <a:extLst>
              <a:ext uri="{FF2B5EF4-FFF2-40B4-BE49-F238E27FC236}">
                <a16:creationId xmlns:a16="http://schemas.microsoft.com/office/drawing/2014/main" id="{7048CD04-4F0F-D5EE-FFAE-1ADD9370C8F8}"/>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75601AFF-A0D9-708B-2C9F-9C0DA1BA67D4}"/>
              </a:ext>
            </a:extLst>
          </p:cNvPr>
          <p:cNvSpPr>
            <a:spLocks noGrp="1"/>
          </p:cNvSpPr>
          <p:nvPr>
            <p:ph type="sldNum" sz="quarter" idx="5"/>
          </p:nvPr>
        </p:nvSpPr>
        <p:spPr/>
        <p:txBody>
          <a:bodyPr/>
          <a:lstStyle/>
          <a:p>
            <a:fld id="{C052F0FC-556E-FB4C-93C6-8578884CF680}" type="slidenum">
              <a:rPr lang="es-ES_tradnl" smtClean="0"/>
              <a:t>23</a:t>
            </a:fld>
            <a:endParaRPr lang="es-ES_tradnl" dirty="0"/>
          </a:p>
        </p:txBody>
      </p:sp>
    </p:spTree>
    <p:extLst>
      <p:ext uri="{BB962C8B-B14F-4D97-AF65-F5344CB8AC3E}">
        <p14:creationId xmlns:p14="http://schemas.microsoft.com/office/powerpoint/2010/main" val="1816981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76A21-2D05-4065-9F98-E03257C5F02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D4B8F0E-C41D-CADD-634A-2E30E2C294A0}"/>
              </a:ext>
            </a:extLst>
          </p:cNvPr>
          <p:cNvSpPr>
            <a:spLocks noGrp="1" noRot="1" noChangeAspect="1"/>
          </p:cNvSpPr>
          <p:nvPr>
            <p:ph type="sldImg"/>
          </p:nvPr>
        </p:nvSpPr>
        <p:spPr/>
        <p:txBody>
          <a:bodyPr/>
          <a:lstStyle/>
          <a:p>
            <a:endParaRPr lang="es-MX" dirty="0"/>
          </a:p>
        </p:txBody>
      </p:sp>
      <p:sp>
        <p:nvSpPr>
          <p:cNvPr id="3" name="Marcador de notas 2">
            <a:extLst>
              <a:ext uri="{FF2B5EF4-FFF2-40B4-BE49-F238E27FC236}">
                <a16:creationId xmlns:a16="http://schemas.microsoft.com/office/drawing/2014/main" id="{35BEDFEA-109D-3BC4-A50C-BD9D8C16E879}"/>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956FCC26-D6CA-B648-331E-F3BB21EE7A39}"/>
              </a:ext>
            </a:extLst>
          </p:cNvPr>
          <p:cNvSpPr>
            <a:spLocks noGrp="1"/>
          </p:cNvSpPr>
          <p:nvPr>
            <p:ph type="sldNum" sz="quarter" idx="5"/>
          </p:nvPr>
        </p:nvSpPr>
        <p:spPr/>
        <p:txBody>
          <a:bodyPr/>
          <a:lstStyle/>
          <a:p>
            <a:fld id="{C052F0FC-556E-FB4C-93C6-8578884CF680}" type="slidenum">
              <a:rPr lang="es-ES_tradnl" smtClean="0"/>
              <a:t>24</a:t>
            </a:fld>
            <a:endParaRPr lang="es-ES_tradnl" dirty="0"/>
          </a:p>
        </p:txBody>
      </p:sp>
    </p:spTree>
    <p:extLst>
      <p:ext uri="{BB962C8B-B14F-4D97-AF65-F5344CB8AC3E}">
        <p14:creationId xmlns:p14="http://schemas.microsoft.com/office/powerpoint/2010/main" val="3458848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4B265-5114-C919-AFB2-5B4FB65EFFA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69B3C42-2323-D60E-B65A-66ED95F5C999}"/>
              </a:ext>
            </a:extLst>
          </p:cNvPr>
          <p:cNvSpPr>
            <a:spLocks noGrp="1" noRot="1" noChangeAspect="1"/>
          </p:cNvSpPr>
          <p:nvPr>
            <p:ph type="sldImg"/>
          </p:nvPr>
        </p:nvSpPr>
        <p:spPr/>
        <p:txBody>
          <a:bodyPr/>
          <a:lstStyle/>
          <a:p>
            <a:endParaRPr lang="es-MX" dirty="0"/>
          </a:p>
        </p:txBody>
      </p:sp>
      <p:sp>
        <p:nvSpPr>
          <p:cNvPr id="3" name="Marcador de notas 2">
            <a:extLst>
              <a:ext uri="{FF2B5EF4-FFF2-40B4-BE49-F238E27FC236}">
                <a16:creationId xmlns:a16="http://schemas.microsoft.com/office/drawing/2014/main" id="{D6FDEECE-A6E9-9B1C-A9BA-CAFFE0AED4F2}"/>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A71DCC65-C2B5-9659-8FCA-6B248297B7B2}"/>
              </a:ext>
            </a:extLst>
          </p:cNvPr>
          <p:cNvSpPr>
            <a:spLocks noGrp="1"/>
          </p:cNvSpPr>
          <p:nvPr>
            <p:ph type="sldNum" sz="quarter" idx="5"/>
          </p:nvPr>
        </p:nvSpPr>
        <p:spPr/>
        <p:txBody>
          <a:bodyPr/>
          <a:lstStyle/>
          <a:p>
            <a:fld id="{C052F0FC-556E-FB4C-93C6-8578884CF680}" type="slidenum">
              <a:rPr lang="es-ES_tradnl" smtClean="0"/>
              <a:t>25</a:t>
            </a:fld>
            <a:endParaRPr lang="es-ES_tradnl" dirty="0"/>
          </a:p>
        </p:txBody>
      </p:sp>
    </p:spTree>
    <p:extLst>
      <p:ext uri="{BB962C8B-B14F-4D97-AF65-F5344CB8AC3E}">
        <p14:creationId xmlns:p14="http://schemas.microsoft.com/office/powerpoint/2010/main" val="3066187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5" name="Slide Number Placeholder 17">
            <a:extLst>
              <a:ext uri="{FF2B5EF4-FFF2-40B4-BE49-F238E27FC236}">
                <a16:creationId xmlns:a16="http://schemas.microsoft.com/office/drawing/2014/main" id="{1E15E74A-E2E6-70FC-941D-65B931948BE4}"/>
              </a:ext>
            </a:extLst>
          </p:cNvPr>
          <p:cNvSpPr>
            <a:spLocks noGrp="1"/>
          </p:cNvSpPr>
          <p:nvPr>
            <p:ph type="sldNum" sz="quarter" idx="12"/>
          </p:nvPr>
        </p:nvSpPr>
        <p:spPr>
          <a:xfrm>
            <a:off x="11386159" y="7340252"/>
            <a:ext cx="1027309" cy="247931"/>
          </a:xfrm>
          <a:prstGeom prst="rect">
            <a:avLst/>
          </a:prstGeom>
        </p:spPr>
        <p:txBody>
          <a:bodyPr lIns="107989" tIns="21597" rIns="91430" bIns="46794" anchor="ctr" anchorCtr="1"/>
          <a:lstStyle>
            <a:lvl1pPr algn="ctr">
              <a:defRPr sz="2000" b="0" i="0">
                <a:solidFill>
                  <a:schemeClr val="bg1">
                    <a:lumMod val="65000"/>
                  </a:schemeClr>
                </a:solidFill>
                <a:latin typeface="Playfair Display" pitchFamily="2" charset="77"/>
                <a:ea typeface="Roboto Light" panose="02000000000000000000" pitchFamily="2" charset="0"/>
                <a:cs typeface="Roboto Light" panose="02000000000000000000" pitchFamily="2" charset="0"/>
              </a:defRPr>
            </a:lvl1pPr>
          </a:lstStyle>
          <a:p>
            <a:r>
              <a:rPr lang="en-US" dirty="0"/>
              <a:t># </a:t>
            </a:r>
            <a:fld id="{67DDEA5E-EAF7-8246-8A62-7FF7613ECEAE}" type="slidenum">
              <a:rPr lang="en-US" i="1" smtClean="0"/>
              <a:pPr/>
              <a:t>‹Nº›</a:t>
            </a:fld>
            <a:endParaRPr lang="en-US" i="1" dirty="0"/>
          </a:p>
        </p:txBody>
      </p:sp>
    </p:spTree>
    <p:extLst>
      <p:ext uri="{BB962C8B-B14F-4D97-AF65-F5344CB8AC3E}">
        <p14:creationId xmlns:p14="http://schemas.microsoft.com/office/powerpoint/2010/main" val="1219898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Slide Number Placeholder 17">
            <a:extLst>
              <a:ext uri="{FF2B5EF4-FFF2-40B4-BE49-F238E27FC236}">
                <a16:creationId xmlns:a16="http://schemas.microsoft.com/office/drawing/2014/main" id="{5CB3ECFC-AE4A-948F-D994-01A82ABB879E}"/>
              </a:ext>
            </a:extLst>
          </p:cNvPr>
          <p:cNvSpPr>
            <a:spLocks noGrp="1"/>
          </p:cNvSpPr>
          <p:nvPr>
            <p:ph type="sldNum" sz="quarter" idx="12"/>
          </p:nvPr>
        </p:nvSpPr>
        <p:spPr>
          <a:xfrm>
            <a:off x="5887146" y="7340253"/>
            <a:ext cx="1027310" cy="247931"/>
          </a:xfrm>
          <a:prstGeom prst="rect">
            <a:avLst/>
          </a:prstGeom>
        </p:spPr>
        <p:txBody>
          <a:bodyPr lIns="107989" tIns="21597" rIns="91430" bIns="46794" anchor="ctr" anchorCtr="1"/>
          <a:lstStyle>
            <a:lvl1pPr algn="ctr">
              <a:defRPr sz="1667" b="0" i="0">
                <a:solidFill>
                  <a:schemeClr val="bg1">
                    <a:lumMod val="65000"/>
                  </a:schemeClr>
                </a:solidFill>
                <a:latin typeface="Playfair Display" pitchFamily="2" charset="77"/>
                <a:ea typeface="Roboto Light" panose="02000000000000000000" pitchFamily="2" charset="0"/>
                <a:cs typeface="Roboto Light" panose="02000000000000000000" pitchFamily="2" charset="0"/>
              </a:defRPr>
            </a:lvl1pPr>
          </a:lstStyle>
          <a:p>
            <a:r>
              <a:rPr lang="en-US"/>
              <a:t># </a:t>
            </a:r>
            <a:fld id="{67DDEA5E-EAF7-8246-8A62-7FF7613ECEAE}" type="slidenum">
              <a:rPr lang="en-US" i="1" smtClean="0"/>
              <a:pPr/>
              <a:t>‹Nº›</a:t>
            </a:fld>
            <a:endParaRPr lang="en-US" i="1" dirty="0"/>
          </a:p>
        </p:txBody>
      </p:sp>
    </p:spTree>
    <p:extLst>
      <p:ext uri="{BB962C8B-B14F-4D97-AF65-F5344CB8AC3E}">
        <p14:creationId xmlns:p14="http://schemas.microsoft.com/office/powerpoint/2010/main" val="913976480"/>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40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Vertical Title and Text">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FFF7786A-60AB-78CB-78D8-EEF249D2C31C}"/>
              </a:ext>
            </a:extLst>
          </p:cNvPr>
          <p:cNvCxnSpPr>
            <a:cxnSpLocks/>
          </p:cNvCxnSpPr>
          <p:nvPr userDrawn="1"/>
        </p:nvCxnSpPr>
        <p:spPr>
          <a:xfrm>
            <a:off x="5219205" y="7445829"/>
            <a:ext cx="2363190" cy="0"/>
          </a:xfrm>
          <a:prstGeom prst="line">
            <a:avLst/>
          </a:prstGeom>
          <a:ln>
            <a:solidFill>
              <a:schemeClr val="bg1">
                <a:lumMod val="85000"/>
              </a:schemeClr>
            </a:solidFill>
          </a:ln>
        </p:spPr>
        <p:style>
          <a:lnRef idx="1">
            <a:schemeClr val="accent3"/>
          </a:lnRef>
          <a:fillRef idx="0">
            <a:schemeClr val="accent3"/>
          </a:fillRef>
          <a:effectRef idx="0">
            <a:schemeClr val="accent3"/>
          </a:effectRef>
          <a:fontRef idx="minor">
            <a:schemeClr val="tx1"/>
          </a:fontRef>
        </p:style>
      </p:cxnSp>
      <p:sp>
        <p:nvSpPr>
          <p:cNvPr id="7" name="Slide Number Placeholder 17">
            <a:extLst>
              <a:ext uri="{FF2B5EF4-FFF2-40B4-BE49-F238E27FC236}">
                <a16:creationId xmlns:a16="http://schemas.microsoft.com/office/drawing/2014/main" id="{7CABEA44-E0D4-49F9-22A6-48D18469BBDC}"/>
              </a:ext>
            </a:extLst>
          </p:cNvPr>
          <p:cNvSpPr>
            <a:spLocks noGrp="1"/>
          </p:cNvSpPr>
          <p:nvPr>
            <p:ph type="sldNum" sz="quarter" idx="12"/>
          </p:nvPr>
        </p:nvSpPr>
        <p:spPr>
          <a:xfrm>
            <a:off x="5948782" y="7300857"/>
            <a:ext cx="904037" cy="263725"/>
          </a:xfrm>
          <a:prstGeom prst="rect">
            <a:avLst/>
          </a:prstGeom>
          <a:solidFill>
            <a:schemeClr val="bg1"/>
          </a:solidFill>
        </p:spPr>
        <p:txBody>
          <a:bodyPr lIns="107989" tIns="21597" rIns="91430" bIns="46794" anchor="ctr" anchorCtr="1"/>
          <a:lstStyle>
            <a:lvl1pPr algn="ctr">
              <a:defRPr sz="1400" i="1">
                <a:solidFill>
                  <a:schemeClr val="bg1">
                    <a:lumMod val="50000"/>
                  </a:schemeClr>
                </a:solidFill>
                <a:latin typeface="Playfair Display" pitchFamily="2" charset="77"/>
                <a:cs typeface="Playfair Display" pitchFamily="2" charset="77"/>
              </a:defRPr>
            </a:lvl1pPr>
          </a:lstStyle>
          <a:p>
            <a:fld id="{67DDEA5E-EAF7-8246-8A62-7FF7613ECEAE}" type="slidenum">
              <a:rPr lang="es-ES_tradnl" smtClean="0"/>
              <a:pPr/>
              <a:t>‹Nº›</a:t>
            </a:fld>
            <a:endParaRPr lang="es-ES_tradnl" dirty="0"/>
          </a:p>
        </p:txBody>
      </p:sp>
    </p:spTree>
    <p:extLst>
      <p:ext uri="{BB962C8B-B14F-4D97-AF65-F5344CB8AC3E}">
        <p14:creationId xmlns:p14="http://schemas.microsoft.com/office/powerpoint/2010/main" val="307690058"/>
      </p:ext>
    </p:extLst>
  </p:cSld>
  <p:clrMapOvr>
    <a:masterClrMapping/>
  </p:clrMapOvr>
  <p:extLst>
    <p:ext uri="{DCECCB84-F9BA-43D5-87BE-67443E8EF086}">
      <p15:sldGuideLst xmlns:p15="http://schemas.microsoft.com/office/powerpoint/2012/main">
        <p15:guide id="1" orient="horz" pos="2448">
          <p15:clr>
            <a:srgbClr val="FBAE40"/>
          </p15:clr>
        </p15:guide>
        <p15:guide id="2" pos="403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4" name="Slide Number Placeholder 17">
            <a:extLst>
              <a:ext uri="{FF2B5EF4-FFF2-40B4-BE49-F238E27FC236}">
                <a16:creationId xmlns:a16="http://schemas.microsoft.com/office/drawing/2014/main" id="{C60A6504-63C7-4A81-9112-4824C3C47EE1}"/>
              </a:ext>
            </a:extLst>
          </p:cNvPr>
          <p:cNvSpPr>
            <a:spLocks noGrp="1"/>
          </p:cNvSpPr>
          <p:nvPr>
            <p:ph type="sldNum" sz="quarter" idx="12"/>
          </p:nvPr>
        </p:nvSpPr>
        <p:spPr>
          <a:xfrm>
            <a:off x="11386159" y="7340252"/>
            <a:ext cx="1027309" cy="247931"/>
          </a:xfrm>
          <a:prstGeom prst="rect">
            <a:avLst/>
          </a:prstGeom>
        </p:spPr>
        <p:txBody>
          <a:bodyPr lIns="107989" tIns="21597" rIns="91430" bIns="46794" anchor="ctr" anchorCtr="1"/>
          <a:lstStyle>
            <a:lvl1pPr algn="ctr">
              <a:defRPr sz="2000" b="0" i="0">
                <a:solidFill>
                  <a:schemeClr val="bg1">
                    <a:lumMod val="65000"/>
                  </a:schemeClr>
                </a:solidFill>
                <a:latin typeface="Playfair Display" pitchFamily="2" charset="77"/>
                <a:ea typeface="Roboto Light" panose="02000000000000000000" pitchFamily="2" charset="0"/>
                <a:cs typeface="Roboto Light" panose="02000000000000000000" pitchFamily="2" charset="0"/>
              </a:defRPr>
            </a:lvl1pPr>
          </a:lstStyle>
          <a:p>
            <a:r>
              <a:rPr lang="en-US" dirty="0"/>
              <a:t># </a:t>
            </a:r>
            <a:fld id="{67DDEA5E-EAF7-8246-8A62-7FF7613ECEAE}" type="slidenum">
              <a:rPr lang="en-US" i="1" smtClean="0"/>
              <a:pPr/>
              <a:t>‹Nº›</a:t>
            </a:fld>
            <a:endParaRPr lang="en-US" i="1" dirty="0"/>
          </a:p>
        </p:txBody>
      </p:sp>
    </p:spTree>
    <p:extLst>
      <p:ext uri="{BB962C8B-B14F-4D97-AF65-F5344CB8AC3E}">
        <p14:creationId xmlns:p14="http://schemas.microsoft.com/office/powerpoint/2010/main" val="1736849753"/>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40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
        <p:nvSpPr>
          <p:cNvPr id="7" name="Slide Number Placeholder 17">
            <a:extLst>
              <a:ext uri="{FF2B5EF4-FFF2-40B4-BE49-F238E27FC236}">
                <a16:creationId xmlns:a16="http://schemas.microsoft.com/office/drawing/2014/main" id="{BC300587-0677-5D45-9D24-130713677007}"/>
              </a:ext>
            </a:extLst>
          </p:cNvPr>
          <p:cNvSpPr>
            <a:spLocks noGrp="1"/>
          </p:cNvSpPr>
          <p:nvPr>
            <p:ph type="sldNum" sz="quarter" idx="12"/>
          </p:nvPr>
        </p:nvSpPr>
        <p:spPr>
          <a:xfrm>
            <a:off x="5950750" y="7354184"/>
            <a:ext cx="900100" cy="234000"/>
          </a:xfrm>
          <a:prstGeom prst="rect">
            <a:avLst/>
          </a:prstGeom>
          <a:noFill/>
        </p:spPr>
        <p:txBody>
          <a:bodyPr lIns="107989" tIns="21597" rIns="91430" bIns="46794" anchor="ctr" anchorCtr="1"/>
          <a:lstStyle>
            <a:lvl1pPr algn="ctr">
              <a:defRPr sz="1483" b="0" i="0">
                <a:solidFill>
                  <a:schemeClr val="bg1">
                    <a:lumMod val="65000"/>
                  </a:schemeClr>
                </a:solidFill>
                <a:latin typeface="Playfair Display" pitchFamily="2" charset="77"/>
                <a:ea typeface="Roboto Light" panose="02000000000000000000" pitchFamily="2" charset="0"/>
                <a:cs typeface="Roboto Light" panose="02000000000000000000" pitchFamily="2" charset="0"/>
              </a:defRPr>
            </a:lvl1pPr>
          </a:lstStyle>
          <a:p>
            <a:r>
              <a:rPr lang="en-US" dirty="0"/>
              <a:t>#</a:t>
            </a:r>
            <a:fld id="{67DDEA5E-EAF7-8246-8A62-7FF7613ECEAE}" type="slidenum">
              <a:rPr lang="en-US" smtClean="0"/>
              <a:pPr/>
              <a:t>‹Nº›</a:t>
            </a:fld>
            <a:endParaRPr lang="en-US" dirty="0"/>
          </a:p>
        </p:txBody>
      </p:sp>
      <p:cxnSp>
        <p:nvCxnSpPr>
          <p:cNvPr id="2" name="Conector recto 1">
            <a:extLst>
              <a:ext uri="{FF2B5EF4-FFF2-40B4-BE49-F238E27FC236}">
                <a16:creationId xmlns:a16="http://schemas.microsoft.com/office/drawing/2014/main" id="{07B6743E-BA28-B388-E415-BA2D9DAFD5B6}"/>
              </a:ext>
            </a:extLst>
          </p:cNvPr>
          <p:cNvCxnSpPr>
            <a:cxnSpLocks/>
          </p:cNvCxnSpPr>
          <p:nvPr userDrawn="1"/>
        </p:nvCxnSpPr>
        <p:spPr>
          <a:xfrm>
            <a:off x="5397498" y="7486601"/>
            <a:ext cx="564118"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cxnSp>
        <p:nvCxnSpPr>
          <p:cNvPr id="5" name="Conector recto 4">
            <a:extLst>
              <a:ext uri="{FF2B5EF4-FFF2-40B4-BE49-F238E27FC236}">
                <a16:creationId xmlns:a16="http://schemas.microsoft.com/office/drawing/2014/main" id="{0A1D6482-33F7-F103-AF5F-EE59B69BCC9B}"/>
              </a:ext>
            </a:extLst>
          </p:cNvPr>
          <p:cNvCxnSpPr>
            <a:cxnSpLocks/>
          </p:cNvCxnSpPr>
          <p:nvPr userDrawn="1"/>
        </p:nvCxnSpPr>
        <p:spPr>
          <a:xfrm>
            <a:off x="6844795" y="7486601"/>
            <a:ext cx="564118"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998045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217088"/>
      </p:ext>
    </p:extLst>
  </p:cSld>
  <p:clrMap bg1="lt1" tx1="dk1" bg2="lt2" tx2="dk2" accent1="accent1" accent2="accent2" accent3="accent3" accent4="accent4" accent5="accent5" accent6="accent6" hlink="hlink" folHlink="folHlink"/>
  <p:sldLayoutIdLst>
    <p:sldLayoutId id="2147483729" r:id="rId1"/>
    <p:sldLayoutId id="2147483697" r:id="rId2"/>
    <p:sldLayoutId id="2147483730" r:id="rId3"/>
    <p:sldLayoutId id="2147483731" r:id="rId4"/>
    <p:sldLayoutId id="2147483732" r:id="rId5"/>
  </p:sldLayoutIdLst>
  <p:hf hdr="0" ftr="0" dt="0"/>
  <p:txStyles>
    <p:titleStyle>
      <a:lvl1pPr algn="ctr" defTabSz="587756" rtl="0" eaLnBrk="1" latinLnBrk="0" hangingPunct="1">
        <a:spcBef>
          <a:spcPct val="0"/>
        </a:spcBef>
        <a:buNone/>
        <a:defRPr sz="5700" kern="1200">
          <a:solidFill>
            <a:schemeClr val="tx1"/>
          </a:solidFill>
          <a:latin typeface="+mj-lt"/>
          <a:ea typeface="+mj-ea"/>
          <a:cs typeface="+mj-cs"/>
        </a:defRPr>
      </a:lvl1pPr>
    </p:titleStyle>
    <p:bodyStyle>
      <a:lvl1pPr marL="440818" indent="-440818" algn="l" defTabSz="587756" rtl="0" eaLnBrk="1" latinLnBrk="0" hangingPunct="1">
        <a:spcBef>
          <a:spcPct val="20000"/>
        </a:spcBef>
        <a:buFont typeface="Arial"/>
        <a:buChar char="•"/>
        <a:defRPr sz="4100" kern="1200">
          <a:solidFill>
            <a:schemeClr val="tx1"/>
          </a:solidFill>
          <a:latin typeface="+mn-lt"/>
          <a:ea typeface="+mn-ea"/>
          <a:cs typeface="+mn-cs"/>
        </a:defRPr>
      </a:lvl1pPr>
      <a:lvl2pPr marL="955105" indent="-367348" algn="l" defTabSz="587756" rtl="0" eaLnBrk="1" latinLnBrk="0" hangingPunct="1">
        <a:spcBef>
          <a:spcPct val="20000"/>
        </a:spcBef>
        <a:buFont typeface="Arial"/>
        <a:buChar char="–"/>
        <a:defRPr sz="3600" kern="1200">
          <a:solidFill>
            <a:schemeClr val="tx1"/>
          </a:solidFill>
          <a:latin typeface="+mn-lt"/>
          <a:ea typeface="+mn-ea"/>
          <a:cs typeface="+mn-cs"/>
        </a:defRPr>
      </a:lvl2pPr>
      <a:lvl3pPr marL="1469392" indent="-293879" algn="l" defTabSz="587756" rtl="0" eaLnBrk="1" latinLnBrk="0" hangingPunct="1">
        <a:spcBef>
          <a:spcPct val="20000"/>
        </a:spcBef>
        <a:buFont typeface="Arial"/>
        <a:buChar char="•"/>
        <a:defRPr sz="3100" kern="1200">
          <a:solidFill>
            <a:schemeClr val="tx1"/>
          </a:solidFill>
          <a:latin typeface="+mn-lt"/>
          <a:ea typeface="+mn-ea"/>
          <a:cs typeface="+mn-cs"/>
        </a:defRPr>
      </a:lvl3pPr>
      <a:lvl4pPr marL="2057148" indent="-293879" algn="l" defTabSz="587756" rtl="0" eaLnBrk="1" latinLnBrk="0" hangingPunct="1">
        <a:spcBef>
          <a:spcPct val="20000"/>
        </a:spcBef>
        <a:buFont typeface="Arial"/>
        <a:buChar char="–"/>
        <a:defRPr sz="2600" kern="1200">
          <a:solidFill>
            <a:schemeClr val="tx1"/>
          </a:solidFill>
          <a:latin typeface="+mn-lt"/>
          <a:ea typeface="+mn-ea"/>
          <a:cs typeface="+mn-cs"/>
        </a:defRPr>
      </a:lvl4pPr>
      <a:lvl5pPr marL="2644905" indent="-293879" algn="l" defTabSz="587756" rtl="0" eaLnBrk="1" latinLnBrk="0" hangingPunct="1">
        <a:spcBef>
          <a:spcPct val="20000"/>
        </a:spcBef>
        <a:buFont typeface="Arial"/>
        <a:buChar char="»"/>
        <a:defRPr sz="2600" kern="1200">
          <a:solidFill>
            <a:schemeClr val="tx1"/>
          </a:solidFill>
          <a:latin typeface="+mn-lt"/>
          <a:ea typeface="+mn-ea"/>
          <a:cs typeface="+mn-cs"/>
        </a:defRPr>
      </a:lvl5pPr>
      <a:lvl6pPr marL="3232661" indent="-293879" algn="l" defTabSz="587756" rtl="0" eaLnBrk="1" latinLnBrk="0" hangingPunct="1">
        <a:spcBef>
          <a:spcPct val="20000"/>
        </a:spcBef>
        <a:buFont typeface="Arial"/>
        <a:buChar char="•"/>
        <a:defRPr sz="2600" kern="1200">
          <a:solidFill>
            <a:schemeClr val="tx1"/>
          </a:solidFill>
          <a:latin typeface="+mn-lt"/>
          <a:ea typeface="+mn-ea"/>
          <a:cs typeface="+mn-cs"/>
        </a:defRPr>
      </a:lvl6pPr>
      <a:lvl7pPr marL="3820419" indent="-293879" algn="l" defTabSz="587756" rtl="0" eaLnBrk="1" latinLnBrk="0" hangingPunct="1">
        <a:spcBef>
          <a:spcPct val="20000"/>
        </a:spcBef>
        <a:buFont typeface="Arial"/>
        <a:buChar char="•"/>
        <a:defRPr sz="2600" kern="1200">
          <a:solidFill>
            <a:schemeClr val="tx1"/>
          </a:solidFill>
          <a:latin typeface="+mn-lt"/>
          <a:ea typeface="+mn-ea"/>
          <a:cs typeface="+mn-cs"/>
        </a:defRPr>
      </a:lvl7pPr>
      <a:lvl8pPr marL="4408175" indent="-293879" algn="l" defTabSz="587756" rtl="0" eaLnBrk="1" latinLnBrk="0" hangingPunct="1">
        <a:spcBef>
          <a:spcPct val="20000"/>
        </a:spcBef>
        <a:buFont typeface="Arial"/>
        <a:buChar char="•"/>
        <a:defRPr sz="2600" kern="1200">
          <a:solidFill>
            <a:schemeClr val="tx1"/>
          </a:solidFill>
          <a:latin typeface="+mn-lt"/>
          <a:ea typeface="+mn-ea"/>
          <a:cs typeface="+mn-cs"/>
        </a:defRPr>
      </a:lvl8pPr>
      <a:lvl9pPr marL="4995932" indent="-293879" algn="l" defTabSz="587756" rtl="0" eaLnBrk="1" latinLnBrk="0" hangingPunct="1">
        <a:spcBef>
          <a:spcPct val="20000"/>
        </a:spcBef>
        <a:buFont typeface="Arial"/>
        <a:buChar char="•"/>
        <a:defRPr sz="2600" kern="1200">
          <a:solidFill>
            <a:schemeClr val="tx1"/>
          </a:solidFill>
          <a:latin typeface="+mn-lt"/>
          <a:ea typeface="+mn-ea"/>
          <a:cs typeface="+mn-cs"/>
        </a:defRPr>
      </a:lvl9pPr>
    </p:bodyStyle>
    <p:otherStyle>
      <a:defPPr>
        <a:defRPr lang="en-US"/>
      </a:defPPr>
      <a:lvl1pPr marL="0" algn="l" defTabSz="587756" rtl="0" eaLnBrk="1" latinLnBrk="0" hangingPunct="1">
        <a:defRPr sz="2300" kern="1200">
          <a:solidFill>
            <a:schemeClr val="tx1"/>
          </a:solidFill>
          <a:latin typeface="+mn-lt"/>
          <a:ea typeface="+mn-ea"/>
          <a:cs typeface="+mn-cs"/>
        </a:defRPr>
      </a:lvl1pPr>
      <a:lvl2pPr marL="587756" algn="l" defTabSz="587756" rtl="0" eaLnBrk="1" latinLnBrk="0" hangingPunct="1">
        <a:defRPr sz="2300" kern="1200">
          <a:solidFill>
            <a:schemeClr val="tx1"/>
          </a:solidFill>
          <a:latin typeface="+mn-lt"/>
          <a:ea typeface="+mn-ea"/>
          <a:cs typeface="+mn-cs"/>
        </a:defRPr>
      </a:lvl2pPr>
      <a:lvl3pPr marL="1175513" algn="l" defTabSz="587756" rtl="0" eaLnBrk="1" latinLnBrk="0" hangingPunct="1">
        <a:defRPr sz="2300" kern="1200">
          <a:solidFill>
            <a:schemeClr val="tx1"/>
          </a:solidFill>
          <a:latin typeface="+mn-lt"/>
          <a:ea typeface="+mn-ea"/>
          <a:cs typeface="+mn-cs"/>
        </a:defRPr>
      </a:lvl3pPr>
      <a:lvl4pPr marL="1763271" algn="l" defTabSz="587756" rtl="0" eaLnBrk="1" latinLnBrk="0" hangingPunct="1">
        <a:defRPr sz="2300" kern="1200">
          <a:solidFill>
            <a:schemeClr val="tx1"/>
          </a:solidFill>
          <a:latin typeface="+mn-lt"/>
          <a:ea typeface="+mn-ea"/>
          <a:cs typeface="+mn-cs"/>
        </a:defRPr>
      </a:lvl4pPr>
      <a:lvl5pPr marL="2351027" algn="l" defTabSz="587756" rtl="0" eaLnBrk="1" latinLnBrk="0" hangingPunct="1">
        <a:defRPr sz="2300" kern="1200">
          <a:solidFill>
            <a:schemeClr val="tx1"/>
          </a:solidFill>
          <a:latin typeface="+mn-lt"/>
          <a:ea typeface="+mn-ea"/>
          <a:cs typeface="+mn-cs"/>
        </a:defRPr>
      </a:lvl5pPr>
      <a:lvl6pPr marL="2938784" algn="l" defTabSz="587756" rtl="0" eaLnBrk="1" latinLnBrk="0" hangingPunct="1">
        <a:defRPr sz="2300" kern="1200">
          <a:solidFill>
            <a:schemeClr val="tx1"/>
          </a:solidFill>
          <a:latin typeface="+mn-lt"/>
          <a:ea typeface="+mn-ea"/>
          <a:cs typeface="+mn-cs"/>
        </a:defRPr>
      </a:lvl6pPr>
      <a:lvl7pPr marL="3526540" algn="l" defTabSz="587756" rtl="0" eaLnBrk="1" latinLnBrk="0" hangingPunct="1">
        <a:defRPr sz="2300" kern="1200">
          <a:solidFill>
            <a:schemeClr val="tx1"/>
          </a:solidFill>
          <a:latin typeface="+mn-lt"/>
          <a:ea typeface="+mn-ea"/>
          <a:cs typeface="+mn-cs"/>
        </a:defRPr>
      </a:lvl7pPr>
      <a:lvl8pPr marL="4114297" algn="l" defTabSz="587756" rtl="0" eaLnBrk="1" latinLnBrk="0" hangingPunct="1">
        <a:defRPr sz="2300" kern="1200">
          <a:solidFill>
            <a:schemeClr val="tx1"/>
          </a:solidFill>
          <a:latin typeface="+mn-lt"/>
          <a:ea typeface="+mn-ea"/>
          <a:cs typeface="+mn-cs"/>
        </a:defRPr>
      </a:lvl8pPr>
      <a:lvl9pPr marL="4702053" algn="l" defTabSz="587756"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1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chart" Target="../charts/chart26.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hart" Target="../charts/chart30.xml"/></Relationships>
</file>

<file path=ppt/slides/_rels/slide1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chart" Target="../charts/chart3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hart" Target="../charts/chart44.xml"/></Relationships>
</file>

<file path=ppt/slides/_rels/slide2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chart" Target="../charts/chart48.xml"/></Relationships>
</file>

<file path=ppt/slides/_rels/slide32.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 Id="rId4" Type="http://schemas.openxmlformats.org/officeDocument/2006/relationships/chart" Target="../charts/char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41857-E227-38DC-87CF-E1C5F56BF761}"/>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86D1AE0-BE9C-F1A3-E32F-7198E50AB7C1}"/>
              </a:ext>
            </a:extLst>
          </p:cNvPr>
          <p:cNvSpPr>
            <a:spLocks noGrp="1"/>
          </p:cNvSpPr>
          <p:nvPr>
            <p:ph type="sldNum" sz="quarter" idx="12"/>
          </p:nvPr>
        </p:nvSpPr>
        <p:spPr>
          <a:prstGeom prst="rect">
            <a:avLst/>
          </a:prstGeom>
        </p:spPr>
        <p:txBody>
          <a:bodyPr/>
          <a:lstStyle/>
          <a:p>
            <a:fld id="{67DDEA5E-EAF7-8246-8A62-7FF7613ECEAE}" type="slidenum">
              <a:rPr lang="en-US" smtClean="0"/>
              <a:pPr/>
              <a:t>1</a:t>
            </a:fld>
            <a:endParaRPr lang="en-US"/>
          </a:p>
        </p:txBody>
      </p:sp>
      <p:sp>
        <p:nvSpPr>
          <p:cNvPr id="5" name="CuadroTexto 4">
            <a:extLst>
              <a:ext uri="{FF2B5EF4-FFF2-40B4-BE49-F238E27FC236}">
                <a16:creationId xmlns:a16="http://schemas.microsoft.com/office/drawing/2014/main" id="{514C7953-9533-87FD-04B0-1B6FC833C166}"/>
              </a:ext>
            </a:extLst>
          </p:cNvPr>
          <p:cNvSpPr txBox="1"/>
          <p:nvPr/>
        </p:nvSpPr>
        <p:spPr bwMode="auto">
          <a:xfrm>
            <a:off x="0" y="3238331"/>
            <a:ext cx="12780258" cy="1357299"/>
          </a:xfrm>
          <a:prstGeom prst="rect">
            <a:avLst/>
          </a:prstGeom>
          <a:noFill/>
          <a:ln w="9525">
            <a:noFill/>
            <a:prstDash val="dot"/>
            <a:miter lim="800000"/>
            <a:headEnd/>
            <a:tailEnd/>
          </a:ln>
        </p:spPr>
        <p:txBody>
          <a:bodyPr wrap="square" lIns="124971" tIns="62486" rIns="124971" bIns="62486" rtlCol="0" anchor="ctr">
            <a:spAutoFit/>
          </a:bodyPr>
          <a:lstStyle/>
          <a:p>
            <a:pPr marL="0" marR="0" lvl="0" indent="-706438" algn="ctr" defTabSz="457200" rtl="0" eaLnBrk="1" fontAlgn="auto" latinLnBrk="0" hangingPunct="1">
              <a:spcBef>
                <a:spcPts val="0"/>
              </a:spcBef>
              <a:spcAft>
                <a:spcPts val="0"/>
              </a:spcAft>
              <a:buClrTx/>
              <a:buSzTx/>
              <a:buFontTx/>
              <a:buNone/>
              <a:tabLst/>
              <a:defRPr/>
            </a:pPr>
            <a:r>
              <a:rPr lang="es-ES_tradnl" sz="8000" cap="all" dirty="0">
                <a:solidFill>
                  <a:prstClr val="black"/>
                </a:solidFill>
                <a:latin typeface="Lato Hairline" panose="020F0202020204030203" pitchFamily="34" charset="77"/>
                <a:ea typeface="Roboto Th" panose="02000000000000000000" pitchFamily="2" charset="0"/>
                <a:cs typeface="Roboto Th" panose="02000000000000000000" pitchFamily="2" charset="0"/>
              </a:rPr>
              <a:t>VIVIENDA VERTICAL</a:t>
            </a:r>
            <a:endParaRPr kumimoji="0" lang="es-ES_tradnl" sz="8000" u="none" strike="noStrike" kern="1200" cap="all" spc="0" normalizeH="0" baseline="30000" noProof="0" dirty="0">
              <a:ln>
                <a:noFill/>
              </a:ln>
              <a:solidFill>
                <a:srgbClr val="FF0000"/>
              </a:solidFill>
              <a:effectLst/>
              <a:uLnTx/>
              <a:uFillTx/>
              <a:latin typeface="Lato Hairline" panose="020F0202020204030203" pitchFamily="34" charset="77"/>
              <a:ea typeface="Roboto Th" panose="02000000000000000000" pitchFamily="2" charset="0"/>
              <a:cs typeface="Roboto Th" panose="02000000000000000000" pitchFamily="2" charset="0"/>
            </a:endParaRPr>
          </a:p>
        </p:txBody>
      </p:sp>
      <p:pic>
        <p:nvPicPr>
          <p:cNvPr id="3" name="Picture 5">
            <a:extLst>
              <a:ext uri="{FF2B5EF4-FFF2-40B4-BE49-F238E27FC236}">
                <a16:creationId xmlns:a16="http://schemas.microsoft.com/office/drawing/2014/main" id="{D5AB08F8-9D8D-9A18-B071-82FCD8D47D0F}"/>
              </a:ext>
            </a:extLst>
          </p:cNvPr>
          <p:cNvPicPr>
            <a:picLocks noChangeAspect="1"/>
          </p:cNvPicPr>
          <p:nvPr/>
        </p:nvPicPr>
        <p:blipFill rotWithShape="1">
          <a:blip r:embed="rId2"/>
          <a:srcRect b="12407"/>
          <a:stretch/>
        </p:blipFill>
        <p:spPr>
          <a:xfrm>
            <a:off x="5788732" y="7119500"/>
            <a:ext cx="1224136" cy="469365"/>
          </a:xfrm>
          <a:prstGeom prst="rect">
            <a:avLst/>
          </a:prstGeom>
        </p:spPr>
      </p:pic>
    </p:spTree>
    <p:extLst>
      <p:ext uri="{BB962C8B-B14F-4D97-AF65-F5344CB8AC3E}">
        <p14:creationId xmlns:p14="http://schemas.microsoft.com/office/powerpoint/2010/main" val="1966399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DC7F6-0F0F-14B0-2D18-BDBC4AD55F16}"/>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9CE61745-9E88-DD9A-5870-1CC740017117}"/>
              </a:ext>
            </a:extLst>
          </p:cNvPr>
          <p:cNvSpPr>
            <a:spLocks noGrp="1"/>
          </p:cNvSpPr>
          <p:nvPr>
            <p:ph type="sldNum" sz="quarter" idx="12"/>
          </p:nvPr>
        </p:nvSpPr>
        <p:spPr>
          <a:prstGeom prst="rect">
            <a:avLst/>
          </a:prstGeom>
        </p:spPr>
        <p:txBody>
          <a:bodyPr/>
          <a:lstStyle/>
          <a:p>
            <a:fld id="{67DDEA5E-EAF7-8246-8A62-7FF7613ECEAE}" type="slidenum">
              <a:rPr lang="en-US" smtClean="0"/>
              <a:pPr/>
              <a:t>10</a:t>
            </a:fld>
            <a:endParaRPr lang="en-US"/>
          </a:p>
        </p:txBody>
      </p:sp>
      <p:sp>
        <p:nvSpPr>
          <p:cNvPr id="5" name="CuadroTexto 4">
            <a:extLst>
              <a:ext uri="{FF2B5EF4-FFF2-40B4-BE49-F238E27FC236}">
                <a16:creationId xmlns:a16="http://schemas.microsoft.com/office/drawing/2014/main" id="{16F60ACF-0549-EEB6-8CDC-3E690AB9A8C0}"/>
              </a:ext>
            </a:extLst>
          </p:cNvPr>
          <p:cNvSpPr txBox="1"/>
          <p:nvPr/>
        </p:nvSpPr>
        <p:spPr bwMode="auto">
          <a:xfrm>
            <a:off x="0" y="3238331"/>
            <a:ext cx="12780258" cy="1357299"/>
          </a:xfrm>
          <a:prstGeom prst="rect">
            <a:avLst/>
          </a:prstGeom>
          <a:noFill/>
          <a:ln w="9525">
            <a:noFill/>
            <a:prstDash val="dot"/>
            <a:miter lim="800000"/>
            <a:headEnd/>
            <a:tailEnd/>
          </a:ln>
        </p:spPr>
        <p:txBody>
          <a:bodyPr wrap="square" lIns="124971" tIns="62486" rIns="124971" bIns="62486" rtlCol="0" anchor="ctr">
            <a:spAutoFit/>
          </a:bodyPr>
          <a:lstStyle/>
          <a:p>
            <a:pPr marL="0" marR="0" lvl="0" indent="-706438" algn="ctr" defTabSz="457200" rtl="0" eaLnBrk="1" fontAlgn="auto" latinLnBrk="0" hangingPunct="1">
              <a:spcBef>
                <a:spcPts val="0"/>
              </a:spcBef>
              <a:spcAft>
                <a:spcPts val="0"/>
              </a:spcAft>
              <a:buClrTx/>
              <a:buSzTx/>
              <a:buFontTx/>
              <a:buNone/>
              <a:tabLst/>
              <a:defRPr/>
            </a:pPr>
            <a:r>
              <a:rPr lang="es-ES_tradnl" sz="8000" cap="all" dirty="0">
                <a:solidFill>
                  <a:prstClr val="black"/>
                </a:solidFill>
                <a:latin typeface="Lato Hairline" panose="020F0202020204030203" pitchFamily="34" charset="77"/>
                <a:ea typeface="Roboto Th" panose="02000000000000000000" pitchFamily="2" charset="0"/>
                <a:cs typeface="Roboto Th" panose="02000000000000000000" pitchFamily="2" charset="0"/>
              </a:rPr>
              <a:t>VIVIENDA HORIZONTAL</a:t>
            </a:r>
            <a:endParaRPr kumimoji="0" lang="es-ES_tradnl" sz="8000" u="none" strike="noStrike" kern="1200" cap="all" spc="0" normalizeH="0" baseline="30000" noProof="0" dirty="0">
              <a:ln>
                <a:noFill/>
              </a:ln>
              <a:solidFill>
                <a:srgbClr val="FF0000"/>
              </a:solidFill>
              <a:effectLst/>
              <a:uLnTx/>
              <a:uFillTx/>
              <a:latin typeface="Lato Hairline" panose="020F0202020204030203" pitchFamily="34" charset="77"/>
              <a:ea typeface="Roboto Th" panose="02000000000000000000" pitchFamily="2" charset="0"/>
              <a:cs typeface="Roboto Th" panose="02000000000000000000" pitchFamily="2" charset="0"/>
            </a:endParaRPr>
          </a:p>
        </p:txBody>
      </p:sp>
      <p:pic>
        <p:nvPicPr>
          <p:cNvPr id="3" name="Picture 5">
            <a:extLst>
              <a:ext uri="{FF2B5EF4-FFF2-40B4-BE49-F238E27FC236}">
                <a16:creationId xmlns:a16="http://schemas.microsoft.com/office/drawing/2014/main" id="{7D29C4AD-D423-231C-0B0F-600C98761A7A}"/>
              </a:ext>
            </a:extLst>
          </p:cNvPr>
          <p:cNvPicPr>
            <a:picLocks noChangeAspect="1"/>
          </p:cNvPicPr>
          <p:nvPr/>
        </p:nvPicPr>
        <p:blipFill rotWithShape="1">
          <a:blip r:embed="rId2"/>
          <a:srcRect b="12407"/>
          <a:stretch/>
        </p:blipFill>
        <p:spPr>
          <a:xfrm>
            <a:off x="5788732" y="7119500"/>
            <a:ext cx="1224136" cy="469365"/>
          </a:xfrm>
          <a:prstGeom prst="rect">
            <a:avLst/>
          </a:prstGeom>
        </p:spPr>
      </p:pic>
    </p:spTree>
    <p:extLst>
      <p:ext uri="{BB962C8B-B14F-4D97-AF65-F5344CB8AC3E}">
        <p14:creationId xmlns:p14="http://schemas.microsoft.com/office/powerpoint/2010/main" val="3189616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10D99-16AA-21F5-43EA-18A43582ABDE}"/>
            </a:ext>
          </a:extLst>
        </p:cNvPr>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7116966B-D0A9-4F8E-9EC2-1B38432182FF}"/>
              </a:ext>
            </a:extLst>
          </p:cNvPr>
          <p:cNvGraphicFramePr>
            <a:graphicFrameLocks/>
          </p:cNvGraphicFramePr>
          <p:nvPr>
            <p:extLst>
              <p:ext uri="{D42A27DB-BD31-4B8C-83A1-F6EECF244321}">
                <p14:modId xmlns:p14="http://schemas.microsoft.com/office/powerpoint/2010/main" val="2067922463"/>
              </p:ext>
            </p:extLst>
          </p:nvPr>
        </p:nvGraphicFramePr>
        <p:xfrm>
          <a:off x="169878" y="1123369"/>
          <a:ext cx="11200487" cy="59721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a:extLst>
              <a:ext uri="{FF2B5EF4-FFF2-40B4-BE49-F238E27FC236}">
                <a16:creationId xmlns:a16="http://schemas.microsoft.com/office/drawing/2014/main" id="{687F6EEF-A75F-4BF6-BF61-1FB4D1634997}"/>
              </a:ext>
            </a:extLst>
          </p:cNvPr>
          <p:cNvGraphicFramePr>
            <a:graphicFrameLocks/>
          </p:cNvGraphicFramePr>
          <p:nvPr>
            <p:extLst>
              <p:ext uri="{D42A27DB-BD31-4B8C-83A1-F6EECF244321}">
                <p14:modId xmlns:p14="http://schemas.microsoft.com/office/powerpoint/2010/main" val="1456170823"/>
              </p:ext>
            </p:extLst>
          </p:nvPr>
        </p:nvGraphicFramePr>
        <p:xfrm>
          <a:off x="1279914" y="4608898"/>
          <a:ext cx="10010938" cy="2040133"/>
        </p:xfrm>
        <a:graphic>
          <a:graphicData uri="http://schemas.openxmlformats.org/drawingml/2006/chart">
            <c:chart xmlns:c="http://schemas.openxmlformats.org/drawingml/2006/chart" xmlns:r="http://schemas.openxmlformats.org/officeDocument/2006/relationships" r:id="rId3"/>
          </a:graphicData>
        </a:graphic>
      </p:graphicFrame>
      <p:sp>
        <p:nvSpPr>
          <p:cNvPr id="2" name="Marcador de número de diapositiva 1">
            <a:extLst>
              <a:ext uri="{FF2B5EF4-FFF2-40B4-BE49-F238E27FC236}">
                <a16:creationId xmlns:a16="http://schemas.microsoft.com/office/drawing/2014/main" id="{3B50D988-3A1C-B2B4-221B-BEB3EF516F2F}"/>
              </a:ext>
            </a:extLst>
          </p:cNvPr>
          <p:cNvSpPr>
            <a:spLocks noGrp="1"/>
          </p:cNvSpPr>
          <p:nvPr>
            <p:ph type="sldNum" sz="quarter" idx="12"/>
          </p:nvPr>
        </p:nvSpPr>
        <p:spPr>
          <a:prstGeom prst="rect">
            <a:avLst/>
          </a:prstGeom>
        </p:spPr>
        <p:txBody>
          <a:bodyPr/>
          <a:lstStyle/>
          <a:p>
            <a:fld id="{67DDEA5E-EAF7-8246-8A62-7FF7613ECEAE}" type="slidenum">
              <a:rPr lang="en-US" smtClean="0"/>
              <a:pPr/>
              <a:t>11</a:t>
            </a:fld>
            <a:endParaRPr lang="en-US"/>
          </a:p>
        </p:txBody>
      </p:sp>
      <p:sp>
        <p:nvSpPr>
          <p:cNvPr id="13" name="CuadroTexto 12">
            <a:extLst>
              <a:ext uri="{FF2B5EF4-FFF2-40B4-BE49-F238E27FC236}">
                <a16:creationId xmlns:a16="http://schemas.microsoft.com/office/drawing/2014/main" id="{D8B6F2C6-F68E-08C1-CA22-4CABDD80797E}"/>
              </a:ext>
            </a:extLst>
          </p:cNvPr>
          <p:cNvSpPr txBox="1"/>
          <p:nvPr/>
        </p:nvSpPr>
        <p:spPr bwMode="auto">
          <a:xfrm>
            <a:off x="0" y="373634"/>
            <a:ext cx="12801599" cy="592558"/>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lnSpc>
                <a:spcPct val="70000"/>
              </a:lnSpc>
            </a:pPr>
            <a:r>
              <a:rPr lang="es-ES_tradnl" sz="4400" cap="all" dirty="0">
                <a:solidFill>
                  <a:prstClr val="black"/>
                </a:solidFill>
                <a:latin typeface="Lato Hairline" panose="020F0202020204030203" pitchFamily="34" charset="77"/>
              </a:rPr>
              <a:t>Contexto del mercado</a:t>
            </a:r>
            <a:endParaRPr lang="es-ES_tradnl" sz="4400" cap="all" dirty="0">
              <a:solidFill>
                <a:srgbClr val="FF0000"/>
              </a:solidFill>
              <a:latin typeface="Lato Hairline" panose="020F0202020204030203" pitchFamily="34" charset="77"/>
            </a:endParaRPr>
          </a:p>
        </p:txBody>
      </p:sp>
      <p:sp>
        <p:nvSpPr>
          <p:cNvPr id="14" name="CuadroTexto 13">
            <a:extLst>
              <a:ext uri="{FF2B5EF4-FFF2-40B4-BE49-F238E27FC236}">
                <a16:creationId xmlns:a16="http://schemas.microsoft.com/office/drawing/2014/main" id="{60C54679-8864-DED6-C68A-E96A71FDE244}"/>
              </a:ext>
            </a:extLst>
          </p:cNvPr>
          <p:cNvSpPr txBox="1"/>
          <p:nvPr/>
        </p:nvSpPr>
        <p:spPr bwMode="auto">
          <a:xfrm>
            <a:off x="0" y="814680"/>
            <a:ext cx="12801600" cy="486247"/>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defRPr/>
            </a:pPr>
            <a:r>
              <a:rPr lang="es-ES_tradnl" sz="2400" i="1" dirty="0">
                <a:solidFill>
                  <a:srgbClr val="FF0000"/>
                </a:solidFill>
                <a:latin typeface="Playfair Display" panose="00000500000000000000" pitchFamily="50" charset="0"/>
              </a:rPr>
              <a:t>Vivienda horizontal Mazatlán, cantidad anual</a:t>
            </a:r>
            <a:endParaRPr lang="es-ES_tradnl" sz="2400" i="1" baseline="30000" dirty="0">
              <a:solidFill>
                <a:srgbClr val="FF0000"/>
              </a:solidFill>
              <a:latin typeface="Playfair Display" panose="00000500000000000000" pitchFamily="50" charset="0"/>
            </a:endParaRPr>
          </a:p>
        </p:txBody>
      </p:sp>
      <p:sp>
        <p:nvSpPr>
          <p:cNvPr id="7" name="CuadroTexto 6">
            <a:extLst>
              <a:ext uri="{FF2B5EF4-FFF2-40B4-BE49-F238E27FC236}">
                <a16:creationId xmlns:a16="http://schemas.microsoft.com/office/drawing/2014/main" id="{D311C6B0-A2C7-4970-4BE9-D7B1B3AF353C}"/>
              </a:ext>
            </a:extLst>
          </p:cNvPr>
          <p:cNvSpPr txBox="1"/>
          <p:nvPr/>
        </p:nvSpPr>
        <p:spPr bwMode="auto">
          <a:xfrm>
            <a:off x="10867421" y="5136422"/>
            <a:ext cx="1478867" cy="344358"/>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b="1" dirty="0">
                <a:solidFill>
                  <a:schemeClr val="bg1">
                    <a:lumMod val="95000"/>
                  </a:schemeClr>
                </a:solidFill>
                <a:latin typeface="Lato" panose="020F0502020204030203" pitchFamily="34" charset="77"/>
                <a:ea typeface="Roboto Th" pitchFamily="2" charset="0"/>
              </a:rPr>
              <a:t>OPTIMISTA</a:t>
            </a:r>
          </a:p>
        </p:txBody>
      </p:sp>
      <p:sp>
        <p:nvSpPr>
          <p:cNvPr id="17" name="CuadroTexto 16">
            <a:extLst>
              <a:ext uri="{FF2B5EF4-FFF2-40B4-BE49-F238E27FC236}">
                <a16:creationId xmlns:a16="http://schemas.microsoft.com/office/drawing/2014/main" id="{75029BE8-0371-670A-D5D9-78EF49BAD44B}"/>
              </a:ext>
            </a:extLst>
          </p:cNvPr>
          <p:cNvSpPr txBox="1"/>
          <p:nvPr/>
        </p:nvSpPr>
        <p:spPr bwMode="auto">
          <a:xfrm>
            <a:off x="10888005" y="6394827"/>
            <a:ext cx="1981313" cy="344358"/>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b="1" dirty="0">
                <a:solidFill>
                  <a:schemeClr val="bg1">
                    <a:lumMod val="75000"/>
                  </a:schemeClr>
                </a:solidFill>
                <a:latin typeface="Lato" panose="020F0502020204030203" pitchFamily="34" charset="77"/>
                <a:ea typeface="Roboto Th" pitchFamily="2" charset="0"/>
              </a:rPr>
              <a:t>CONSERVADOR</a:t>
            </a:r>
          </a:p>
        </p:txBody>
      </p:sp>
      <p:sp>
        <p:nvSpPr>
          <p:cNvPr id="18" name="CuadroTexto 17">
            <a:extLst>
              <a:ext uri="{FF2B5EF4-FFF2-40B4-BE49-F238E27FC236}">
                <a16:creationId xmlns:a16="http://schemas.microsoft.com/office/drawing/2014/main" id="{8C0E8090-4A1A-D3D1-D26C-37389CBC288B}"/>
              </a:ext>
            </a:extLst>
          </p:cNvPr>
          <p:cNvSpPr txBox="1"/>
          <p:nvPr/>
        </p:nvSpPr>
        <p:spPr bwMode="auto">
          <a:xfrm>
            <a:off x="10888005" y="5702606"/>
            <a:ext cx="1620893" cy="344358"/>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b="1" dirty="0">
                <a:solidFill>
                  <a:srgbClr val="FFD579"/>
                </a:solidFill>
                <a:latin typeface="Lato" panose="020F0502020204030203" pitchFamily="34" charset="77"/>
                <a:ea typeface="Roboto Th" pitchFamily="2" charset="0"/>
              </a:rPr>
              <a:t>MODERADO</a:t>
            </a:r>
          </a:p>
        </p:txBody>
      </p:sp>
      <p:sp>
        <p:nvSpPr>
          <p:cNvPr id="4" name="CuadroTexto 3">
            <a:extLst>
              <a:ext uri="{FF2B5EF4-FFF2-40B4-BE49-F238E27FC236}">
                <a16:creationId xmlns:a16="http://schemas.microsoft.com/office/drawing/2014/main" id="{12A72244-0EDA-F30A-DF61-6E8419C6BD4A}"/>
              </a:ext>
            </a:extLst>
          </p:cNvPr>
          <p:cNvSpPr txBox="1"/>
          <p:nvPr/>
        </p:nvSpPr>
        <p:spPr>
          <a:xfrm>
            <a:off x="318052" y="7023868"/>
            <a:ext cx="11052313" cy="609396"/>
          </a:xfrm>
          <a:prstGeom prst="rect">
            <a:avLst/>
          </a:prstGeom>
          <a:noFill/>
          <a:ln>
            <a:solidFill>
              <a:schemeClr val="bg1">
                <a:lumMod val="85000"/>
              </a:schemeClr>
            </a:solidFill>
          </a:ln>
        </p:spPr>
        <p:txBody>
          <a:bodyPr wrap="square" lIns="91437" tIns="45719" rIns="91437" bIns="45719" rtlCol="0">
            <a:spAutoFit/>
          </a:bodyPr>
          <a:lstStyle>
            <a:defPPr>
              <a:defRPr lang="en-US"/>
            </a:defPPr>
            <a:lvl1pPr>
              <a:lnSpc>
                <a:spcPct val="80000"/>
              </a:lnSpc>
              <a:defRPr sz="1400" i="1">
                <a:solidFill>
                  <a:schemeClr val="bg1">
                    <a:lumMod val="50000"/>
                  </a:schemeClr>
                </a:solidFill>
                <a:latin typeface="Playfair Display" pitchFamily="2" charset="77"/>
                <a:ea typeface="Roboto Light" panose="02000000000000000000" pitchFamily="2" charset="0"/>
                <a:cs typeface="Roboto Lt" panose="02000000000000000000" pitchFamily="2" charset="0"/>
              </a:defRPr>
            </a:lvl1pPr>
          </a:lstStyle>
          <a:p>
            <a:pPr lvl="0" algn="ctr">
              <a:defRPr/>
            </a:pPr>
            <a:r>
              <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Fuente: </a:t>
            </a:r>
            <a:r>
              <a:rPr kumimoji="0" lang="es-MX"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Estimaciones realizadas por Ideas Frescas.</a:t>
            </a:r>
            <a:r>
              <a:rPr lang="es-MX" dirty="0">
                <a:solidFill>
                  <a:prstClr val="white">
                    <a:lumMod val="50000"/>
                  </a:prstClr>
                </a:solidFill>
              </a:rPr>
              <a:t>El signo al final de las variables influyentes es la correlación que tiene sobre las proyecciones, si es "+” tiene una correlación positiva y si es “–” tiene una correlación negativa, Demanda potencial es la e</a:t>
            </a:r>
            <a:r>
              <a:rPr lang="es-ES" dirty="0" err="1"/>
              <a:t>stimación</a:t>
            </a:r>
            <a:r>
              <a:rPr lang="es-ES" dirty="0"/>
              <a:t> del número de viviendas que deberían colocarse en el mercado en un año dado para absorber el crecimiento poblacional y cubrir déficit habitacional.</a:t>
            </a:r>
            <a:endPar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endParaRPr>
          </a:p>
        </p:txBody>
      </p:sp>
      <p:graphicFrame>
        <p:nvGraphicFramePr>
          <p:cNvPr id="19" name="Tabla 18">
            <a:extLst>
              <a:ext uri="{FF2B5EF4-FFF2-40B4-BE49-F238E27FC236}">
                <a16:creationId xmlns:a16="http://schemas.microsoft.com/office/drawing/2014/main" id="{559A5BF9-DF41-2272-A8C4-66E0BCC4CDC5}"/>
              </a:ext>
            </a:extLst>
          </p:cNvPr>
          <p:cNvGraphicFramePr>
            <a:graphicFrameLocks noGrp="1"/>
          </p:cNvGraphicFramePr>
          <p:nvPr>
            <p:extLst>
              <p:ext uri="{D42A27DB-BD31-4B8C-83A1-F6EECF244321}">
                <p14:modId xmlns:p14="http://schemas.microsoft.com/office/powerpoint/2010/main" val="1805304095"/>
              </p:ext>
            </p:extLst>
          </p:nvPr>
        </p:nvGraphicFramePr>
        <p:xfrm>
          <a:off x="8349142" y="1458104"/>
          <a:ext cx="4282580" cy="2187416"/>
        </p:xfrm>
        <a:graphic>
          <a:graphicData uri="http://schemas.openxmlformats.org/drawingml/2006/table">
            <a:tbl>
              <a:tblPr firstRow="1" bandRow="1">
                <a:tableStyleId>{5940675A-B579-460E-94D1-54222C63F5DA}</a:tableStyleId>
              </a:tblPr>
              <a:tblGrid>
                <a:gridCol w="4282580">
                  <a:extLst>
                    <a:ext uri="{9D8B030D-6E8A-4147-A177-3AD203B41FA5}">
                      <a16:colId xmlns:a16="http://schemas.microsoft.com/office/drawing/2014/main" val="2429476281"/>
                    </a:ext>
                  </a:extLst>
                </a:gridCol>
              </a:tblGrid>
              <a:tr h="662057">
                <a:tc>
                  <a:txBody>
                    <a:bodyPr/>
                    <a:lstStyle/>
                    <a:p>
                      <a:pPr marL="36000" algn="l" fontAlgn="ctr"/>
                      <a:r>
                        <a:rPr lang="es-MX" sz="1600" b="1" i="0" u="none" strike="noStrike" dirty="0">
                          <a:solidFill>
                            <a:srgbClr val="000000"/>
                          </a:solidFill>
                          <a:effectLst/>
                          <a:latin typeface="Roboto" panose="02000000000000000000" pitchFamily="2" charset="0"/>
                          <a:ea typeface="Roboto" panose="02000000000000000000" pitchFamily="2" charset="0"/>
                        </a:rPr>
                        <a:t>Variables que más influyen en la </a:t>
                      </a:r>
                      <a:r>
                        <a:rPr lang="es-MX" sz="1600" b="1" i="0" u="none" strike="noStrike" dirty="0" err="1">
                          <a:solidFill>
                            <a:srgbClr val="000000"/>
                          </a:solidFill>
                          <a:effectLst/>
                          <a:latin typeface="Roboto" panose="02000000000000000000" pitchFamily="2" charset="0"/>
                          <a:ea typeface="Roboto" panose="02000000000000000000" pitchFamily="2" charset="0"/>
                        </a:rPr>
                        <a:t>demada</a:t>
                      </a:r>
                      <a:endParaRPr lang="es-MX" sz="1600" b="1"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3229777"/>
                  </a:ext>
                </a:extLst>
              </a:tr>
              <a:tr h="508453">
                <a:tc>
                  <a:txBody>
                    <a:bodyPr/>
                    <a:lstStyle/>
                    <a:p>
                      <a:pPr algn="l" fontAlgn="ctr"/>
                      <a:r>
                        <a:rPr lang="es-MX" sz="1600" b="0" i="0" u="none" strike="noStrike" dirty="0">
                          <a:solidFill>
                            <a:srgbClr val="000000"/>
                          </a:solidFill>
                          <a:effectLst/>
                          <a:latin typeface="Roboto Thin" panose="02000000000000000000" pitchFamily="2" charset="0"/>
                        </a:rPr>
                        <a:t> Inflación (-)</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0935161"/>
                  </a:ext>
                </a:extLst>
              </a:tr>
              <a:tr h="508453">
                <a:tc>
                  <a:txBody>
                    <a:bodyPr/>
                    <a:lstStyle/>
                    <a:p>
                      <a:pPr algn="l" fontAlgn="ctr"/>
                      <a:r>
                        <a:rPr lang="es-MX" sz="1600" b="0" i="0" u="none" strike="noStrike" dirty="0">
                          <a:solidFill>
                            <a:srgbClr val="000000"/>
                          </a:solidFill>
                          <a:effectLst/>
                          <a:latin typeface="Roboto Thin" panose="02000000000000000000" pitchFamily="2" charset="0"/>
                        </a:rPr>
                        <a:t> demanda potencial (+)</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9106245"/>
                  </a:ext>
                </a:extLst>
              </a:tr>
              <a:tr h="508453">
                <a:tc>
                  <a:txBody>
                    <a:bodyPr/>
                    <a:lstStyle/>
                    <a:p>
                      <a:pPr algn="l" fontAlgn="ctr"/>
                      <a:r>
                        <a:rPr lang="es-MX" sz="1600" b="0" i="0" u="none" strike="noStrike" dirty="0">
                          <a:solidFill>
                            <a:srgbClr val="000000"/>
                          </a:solidFill>
                          <a:effectLst/>
                          <a:latin typeface="Roboto Thin" panose="02000000000000000000" pitchFamily="2" charset="0"/>
                        </a:rPr>
                        <a:t> habitantes por vivienda (+)</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9481311"/>
                  </a:ext>
                </a:extLst>
              </a:tr>
            </a:tbl>
          </a:graphicData>
        </a:graphic>
      </p:graphicFrame>
      <p:sp>
        <p:nvSpPr>
          <p:cNvPr id="3" name="CuadroTexto 2">
            <a:extLst>
              <a:ext uri="{FF2B5EF4-FFF2-40B4-BE49-F238E27FC236}">
                <a16:creationId xmlns:a16="http://schemas.microsoft.com/office/drawing/2014/main" id="{AD9700FB-30C3-E7C9-8698-B2913EDBD346}"/>
              </a:ext>
            </a:extLst>
          </p:cNvPr>
          <p:cNvSpPr txBox="1"/>
          <p:nvPr/>
        </p:nvSpPr>
        <p:spPr bwMode="auto">
          <a:xfrm>
            <a:off x="10888005" y="6046964"/>
            <a:ext cx="1768551" cy="319736"/>
          </a:xfrm>
          <a:prstGeom prst="rect">
            <a:avLst/>
          </a:prstGeom>
          <a:noFill/>
          <a:ln w="9525">
            <a:noFill/>
            <a:prstDash val="dot"/>
            <a:miter lim="800000"/>
            <a:headEnd/>
            <a:tailEnd/>
          </a:ln>
        </p:spPr>
        <p:txBody>
          <a:bodyPr wrap="square" lIns="121571" tIns="60786" rIns="121571" bIns="60786" rtlCol="0" anchor="t">
            <a:spAutoFit/>
          </a:bodyPr>
          <a:lstStyle/>
          <a:p>
            <a:pPr defTabSz="423605">
              <a:lnSpc>
                <a:spcPct val="80000"/>
              </a:lnSpc>
            </a:pPr>
            <a:r>
              <a:rPr lang="es-ES_tradnl" sz="1000" b="1" dirty="0">
                <a:solidFill>
                  <a:schemeClr val="bg1">
                    <a:lumMod val="65000"/>
                  </a:schemeClr>
                </a:solidFill>
                <a:latin typeface="Lato" panose="020F0502020204030203" pitchFamily="34" charset="77"/>
                <a:ea typeface="Roboto Th" pitchFamily="2" charset="0"/>
              </a:rPr>
              <a:t> </a:t>
            </a:r>
            <a:r>
              <a:rPr lang="es-ES_tradnl" sz="1600" b="1" dirty="0">
                <a:solidFill>
                  <a:schemeClr val="bg1">
                    <a:lumMod val="65000"/>
                  </a:schemeClr>
                </a:solidFill>
                <a:latin typeface="Lato" panose="020F0502020204030203" pitchFamily="34" charset="77"/>
                <a:ea typeface="Roboto Th" pitchFamily="2" charset="0"/>
              </a:rPr>
              <a:t>VARACIÓN</a:t>
            </a:r>
            <a:endParaRPr lang="es-ES_tradnl" sz="1000" b="1" dirty="0">
              <a:solidFill>
                <a:schemeClr val="bg1">
                  <a:lumMod val="65000"/>
                </a:schemeClr>
              </a:solidFill>
              <a:latin typeface="Lato" panose="020F0502020204030203" pitchFamily="34" charset="77"/>
              <a:ea typeface="Roboto Th" pitchFamily="2" charset="0"/>
            </a:endParaRPr>
          </a:p>
        </p:txBody>
      </p:sp>
    </p:spTree>
    <p:extLst>
      <p:ext uri="{BB962C8B-B14F-4D97-AF65-F5344CB8AC3E}">
        <p14:creationId xmlns:p14="http://schemas.microsoft.com/office/powerpoint/2010/main" val="733111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87323-89D2-C85B-8EBD-4153B7AED1E5}"/>
            </a:ext>
          </a:extLst>
        </p:cNvPr>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3AE4BCE7-5915-43F0-949F-82F9625A4E8C}"/>
              </a:ext>
            </a:extLst>
          </p:cNvPr>
          <p:cNvGraphicFramePr>
            <a:graphicFrameLocks/>
          </p:cNvGraphicFramePr>
          <p:nvPr>
            <p:extLst>
              <p:ext uri="{D42A27DB-BD31-4B8C-83A1-F6EECF244321}">
                <p14:modId xmlns:p14="http://schemas.microsoft.com/office/powerpoint/2010/main" val="3336404592"/>
              </p:ext>
            </p:extLst>
          </p:nvPr>
        </p:nvGraphicFramePr>
        <p:xfrm>
          <a:off x="13601" y="1166849"/>
          <a:ext cx="11355102" cy="6082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999E9546-45D4-4326-7CF4-90D6E6DECF83}"/>
              </a:ext>
            </a:extLst>
          </p:cNvPr>
          <p:cNvGraphicFramePr>
            <a:graphicFrameLocks/>
          </p:cNvGraphicFramePr>
          <p:nvPr>
            <p:extLst>
              <p:ext uri="{D42A27DB-BD31-4B8C-83A1-F6EECF244321}">
                <p14:modId xmlns:p14="http://schemas.microsoft.com/office/powerpoint/2010/main" val="3202282994"/>
              </p:ext>
            </p:extLst>
          </p:nvPr>
        </p:nvGraphicFramePr>
        <p:xfrm>
          <a:off x="701822" y="707104"/>
          <a:ext cx="11029950" cy="48981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id="{F2F0E06C-E657-458D-A20A-B5EFDDBFF587}"/>
              </a:ext>
            </a:extLst>
          </p:cNvPr>
          <p:cNvGraphicFramePr>
            <a:graphicFrameLocks/>
          </p:cNvGraphicFramePr>
          <p:nvPr>
            <p:extLst>
              <p:ext uri="{D42A27DB-BD31-4B8C-83A1-F6EECF244321}">
                <p14:modId xmlns:p14="http://schemas.microsoft.com/office/powerpoint/2010/main" val="1922240647"/>
              </p:ext>
            </p:extLst>
          </p:nvPr>
        </p:nvGraphicFramePr>
        <p:xfrm>
          <a:off x="308112" y="2758563"/>
          <a:ext cx="11074192" cy="1409473"/>
        </p:xfrm>
        <a:graphic>
          <a:graphicData uri="http://schemas.openxmlformats.org/drawingml/2006/chart">
            <c:chart xmlns:c="http://schemas.openxmlformats.org/drawingml/2006/chart" xmlns:r="http://schemas.openxmlformats.org/officeDocument/2006/relationships" r:id="rId4"/>
          </a:graphicData>
        </a:graphic>
      </p:graphicFrame>
      <p:sp>
        <p:nvSpPr>
          <p:cNvPr id="2" name="Marcador de número de diapositiva 1">
            <a:extLst>
              <a:ext uri="{FF2B5EF4-FFF2-40B4-BE49-F238E27FC236}">
                <a16:creationId xmlns:a16="http://schemas.microsoft.com/office/drawing/2014/main" id="{2D61AD26-3637-7467-D293-DC95623E4679}"/>
              </a:ext>
            </a:extLst>
          </p:cNvPr>
          <p:cNvSpPr>
            <a:spLocks noGrp="1"/>
          </p:cNvSpPr>
          <p:nvPr>
            <p:ph type="sldNum" sz="quarter" idx="12"/>
          </p:nvPr>
        </p:nvSpPr>
        <p:spPr>
          <a:xfrm>
            <a:off x="5887146" y="7369495"/>
            <a:ext cx="1027310" cy="218689"/>
          </a:xfrm>
          <a:prstGeom prst="rect">
            <a:avLst/>
          </a:prstGeom>
        </p:spPr>
        <p:txBody>
          <a:bodyPr/>
          <a:lstStyle/>
          <a:p>
            <a:fld id="{67DDEA5E-EAF7-8246-8A62-7FF7613ECEAE}" type="slidenum">
              <a:rPr lang="en-US" smtClean="0"/>
              <a:pPr/>
              <a:t>12</a:t>
            </a:fld>
            <a:endParaRPr lang="en-US"/>
          </a:p>
        </p:txBody>
      </p:sp>
      <p:sp>
        <p:nvSpPr>
          <p:cNvPr id="13" name="CuadroTexto 12">
            <a:extLst>
              <a:ext uri="{FF2B5EF4-FFF2-40B4-BE49-F238E27FC236}">
                <a16:creationId xmlns:a16="http://schemas.microsoft.com/office/drawing/2014/main" id="{236B9060-C000-AF5F-0368-4C79249027C1}"/>
              </a:ext>
            </a:extLst>
          </p:cNvPr>
          <p:cNvSpPr txBox="1"/>
          <p:nvPr/>
        </p:nvSpPr>
        <p:spPr bwMode="auto">
          <a:xfrm>
            <a:off x="0" y="373634"/>
            <a:ext cx="12801599" cy="592558"/>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lnSpc>
                <a:spcPct val="70000"/>
              </a:lnSpc>
            </a:pPr>
            <a:r>
              <a:rPr lang="es-ES_tradnl" sz="4400" cap="all" dirty="0">
                <a:solidFill>
                  <a:prstClr val="black"/>
                </a:solidFill>
                <a:latin typeface="Lato Hairline" panose="020F0202020204030203" pitchFamily="34" charset="77"/>
              </a:rPr>
              <a:t>Contexto del mercado</a:t>
            </a:r>
            <a:endParaRPr lang="es-ES_tradnl" sz="4400" cap="all" dirty="0">
              <a:solidFill>
                <a:srgbClr val="FF0000"/>
              </a:solidFill>
              <a:latin typeface="Lato Hairline" panose="020F0202020204030203" pitchFamily="34" charset="77"/>
            </a:endParaRPr>
          </a:p>
        </p:txBody>
      </p:sp>
      <p:sp>
        <p:nvSpPr>
          <p:cNvPr id="14" name="CuadroTexto 13">
            <a:extLst>
              <a:ext uri="{FF2B5EF4-FFF2-40B4-BE49-F238E27FC236}">
                <a16:creationId xmlns:a16="http://schemas.microsoft.com/office/drawing/2014/main" id="{08FD6877-B006-8084-ED0B-96E094057EB7}"/>
              </a:ext>
            </a:extLst>
          </p:cNvPr>
          <p:cNvSpPr txBox="1"/>
          <p:nvPr/>
        </p:nvSpPr>
        <p:spPr bwMode="auto">
          <a:xfrm>
            <a:off x="0" y="814680"/>
            <a:ext cx="12801600" cy="486247"/>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defRPr/>
            </a:pPr>
            <a:r>
              <a:rPr lang="es-ES_tradnl" sz="2400" i="1" dirty="0">
                <a:solidFill>
                  <a:srgbClr val="FF0000"/>
                </a:solidFill>
                <a:latin typeface="Playfair Display" panose="00000500000000000000" pitchFamily="50" charset="0"/>
              </a:rPr>
              <a:t>Vivienda horizontal Mazatlán, cantidad anual</a:t>
            </a:r>
            <a:endParaRPr lang="es-ES_tradnl" sz="2400" i="1" baseline="30000" dirty="0">
              <a:solidFill>
                <a:srgbClr val="FF0000"/>
              </a:solidFill>
              <a:latin typeface="Playfair Display" panose="00000500000000000000" pitchFamily="50" charset="0"/>
            </a:endParaRPr>
          </a:p>
        </p:txBody>
      </p:sp>
      <p:sp>
        <p:nvSpPr>
          <p:cNvPr id="7" name="CuadroTexto 6">
            <a:extLst>
              <a:ext uri="{FF2B5EF4-FFF2-40B4-BE49-F238E27FC236}">
                <a16:creationId xmlns:a16="http://schemas.microsoft.com/office/drawing/2014/main" id="{2B3370E9-4F19-D757-903F-BBC7AE0B912C}"/>
              </a:ext>
            </a:extLst>
          </p:cNvPr>
          <p:cNvSpPr txBox="1"/>
          <p:nvPr/>
        </p:nvSpPr>
        <p:spPr bwMode="auto">
          <a:xfrm>
            <a:off x="11118634" y="5390352"/>
            <a:ext cx="1341329"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chemeClr val="bg1">
                    <a:lumMod val="95000"/>
                  </a:schemeClr>
                </a:solidFill>
                <a:latin typeface="Lato" panose="020F0502020204030203" pitchFamily="34" charset="77"/>
                <a:ea typeface="Roboto Th" pitchFamily="2" charset="0"/>
              </a:rPr>
              <a:t>OPTIMISTA</a:t>
            </a:r>
          </a:p>
        </p:txBody>
      </p:sp>
      <p:sp>
        <p:nvSpPr>
          <p:cNvPr id="17" name="CuadroTexto 16">
            <a:extLst>
              <a:ext uri="{FF2B5EF4-FFF2-40B4-BE49-F238E27FC236}">
                <a16:creationId xmlns:a16="http://schemas.microsoft.com/office/drawing/2014/main" id="{CE44439D-9EBF-E2FF-FB4B-05D410049677}"/>
              </a:ext>
            </a:extLst>
          </p:cNvPr>
          <p:cNvSpPr txBox="1"/>
          <p:nvPr/>
        </p:nvSpPr>
        <p:spPr bwMode="auto">
          <a:xfrm>
            <a:off x="11118634" y="6317014"/>
            <a:ext cx="1791132"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chemeClr val="bg1">
                    <a:lumMod val="65000"/>
                  </a:schemeClr>
                </a:solidFill>
                <a:latin typeface="Lato" panose="020F0502020204030203" pitchFamily="34" charset="77"/>
                <a:ea typeface="Roboto Th" pitchFamily="2" charset="0"/>
              </a:rPr>
              <a:t>CONSERVADOR</a:t>
            </a:r>
          </a:p>
        </p:txBody>
      </p:sp>
      <p:sp>
        <p:nvSpPr>
          <p:cNvPr id="18" name="CuadroTexto 17">
            <a:extLst>
              <a:ext uri="{FF2B5EF4-FFF2-40B4-BE49-F238E27FC236}">
                <a16:creationId xmlns:a16="http://schemas.microsoft.com/office/drawing/2014/main" id="{526AA03D-C49A-2D01-E09F-15F03A7A3D17}"/>
              </a:ext>
            </a:extLst>
          </p:cNvPr>
          <p:cNvSpPr txBox="1"/>
          <p:nvPr/>
        </p:nvSpPr>
        <p:spPr bwMode="auto">
          <a:xfrm>
            <a:off x="11118634" y="5861938"/>
            <a:ext cx="1468608"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rgbClr val="FFD579"/>
                </a:solidFill>
                <a:latin typeface="Lato" panose="020F0502020204030203" pitchFamily="34" charset="77"/>
                <a:ea typeface="Roboto Th" pitchFamily="2" charset="0"/>
              </a:rPr>
              <a:t>MODERADO</a:t>
            </a:r>
          </a:p>
        </p:txBody>
      </p:sp>
      <p:sp>
        <p:nvSpPr>
          <p:cNvPr id="4" name="CuadroTexto 3">
            <a:extLst>
              <a:ext uri="{FF2B5EF4-FFF2-40B4-BE49-F238E27FC236}">
                <a16:creationId xmlns:a16="http://schemas.microsoft.com/office/drawing/2014/main" id="{DAFC4895-530D-5041-268F-ADE12543A1B1}"/>
              </a:ext>
            </a:extLst>
          </p:cNvPr>
          <p:cNvSpPr txBox="1"/>
          <p:nvPr/>
        </p:nvSpPr>
        <p:spPr>
          <a:xfrm>
            <a:off x="139700" y="7168838"/>
            <a:ext cx="11029950" cy="264686"/>
          </a:xfrm>
          <a:prstGeom prst="rect">
            <a:avLst/>
          </a:prstGeom>
          <a:noFill/>
          <a:ln>
            <a:solidFill>
              <a:schemeClr val="bg1">
                <a:lumMod val="85000"/>
              </a:schemeClr>
            </a:solidFill>
          </a:ln>
        </p:spPr>
        <p:txBody>
          <a:bodyPr wrap="square" lIns="91437" tIns="45719" rIns="91437" bIns="45719" rtlCol="0">
            <a:spAutoFit/>
          </a:bodyPr>
          <a:lstStyle>
            <a:defPPr>
              <a:defRPr lang="en-US"/>
            </a:defPPr>
            <a:lvl1pPr>
              <a:lnSpc>
                <a:spcPct val="80000"/>
              </a:lnSpc>
              <a:defRPr sz="1400" i="1">
                <a:solidFill>
                  <a:schemeClr val="bg1">
                    <a:lumMod val="50000"/>
                  </a:schemeClr>
                </a:solidFill>
                <a:latin typeface="Playfair Display" pitchFamily="2" charset="77"/>
                <a:ea typeface="Roboto Light" panose="02000000000000000000" pitchFamily="2" charset="0"/>
                <a:cs typeface="Roboto Lt" panose="02000000000000000000" pitchFamily="2" charset="0"/>
              </a:defRPr>
            </a:lvl1pPr>
          </a:lstStyle>
          <a:p>
            <a:pPr lvl="0" algn="ctr">
              <a:defRPr/>
            </a:pPr>
            <a:r>
              <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Fuente: </a:t>
            </a:r>
            <a:r>
              <a:rPr kumimoji="0" lang="es-MX"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Estimaciones realizadas por Ideas Frescas</a:t>
            </a:r>
            <a:endPar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endParaRPr>
          </a:p>
        </p:txBody>
      </p:sp>
      <p:sp>
        <p:nvSpPr>
          <p:cNvPr id="39" name="CuadroTexto 38">
            <a:extLst>
              <a:ext uri="{FF2B5EF4-FFF2-40B4-BE49-F238E27FC236}">
                <a16:creationId xmlns:a16="http://schemas.microsoft.com/office/drawing/2014/main" id="{0A984B51-6447-8642-D5CF-4F82E4DC3DB5}"/>
              </a:ext>
            </a:extLst>
          </p:cNvPr>
          <p:cNvSpPr txBox="1"/>
          <p:nvPr/>
        </p:nvSpPr>
        <p:spPr bwMode="auto">
          <a:xfrm>
            <a:off x="11169650" y="4578417"/>
            <a:ext cx="1169937"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chemeClr val="tx2">
                    <a:lumMod val="40000"/>
                    <a:lumOff val="60000"/>
                  </a:schemeClr>
                </a:solidFill>
                <a:latin typeface="Lato" panose="020F0502020204030203" pitchFamily="34" charset="77"/>
                <a:ea typeface="Roboto Th" pitchFamily="2" charset="0"/>
              </a:rPr>
              <a:t>ANUALES</a:t>
            </a:r>
          </a:p>
        </p:txBody>
      </p:sp>
    </p:spTree>
    <p:extLst>
      <p:ext uri="{BB962C8B-B14F-4D97-AF65-F5344CB8AC3E}">
        <p14:creationId xmlns:p14="http://schemas.microsoft.com/office/powerpoint/2010/main" val="1665574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078B8-23D2-E7A9-E304-556228E8860F}"/>
            </a:ext>
          </a:extLst>
        </p:cNvPr>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3D6D78E6-0700-C9AC-7BC4-4794B29EFFFA}"/>
              </a:ext>
            </a:extLst>
          </p:cNvPr>
          <p:cNvGraphicFramePr>
            <a:graphicFrameLocks/>
          </p:cNvGraphicFramePr>
          <p:nvPr>
            <p:extLst>
              <p:ext uri="{D42A27DB-BD31-4B8C-83A1-F6EECF244321}">
                <p14:modId xmlns:p14="http://schemas.microsoft.com/office/powerpoint/2010/main" val="2806546865"/>
              </p:ext>
            </p:extLst>
          </p:nvPr>
        </p:nvGraphicFramePr>
        <p:xfrm>
          <a:off x="-1" y="1145573"/>
          <a:ext cx="11917018" cy="6120851"/>
        </p:xfrm>
        <a:graphic>
          <a:graphicData uri="http://schemas.openxmlformats.org/drawingml/2006/chart">
            <c:chart xmlns:c="http://schemas.openxmlformats.org/drawingml/2006/chart" xmlns:r="http://schemas.openxmlformats.org/officeDocument/2006/relationships" r:id="rId2"/>
          </a:graphicData>
        </a:graphic>
      </p:graphicFrame>
      <p:sp>
        <p:nvSpPr>
          <p:cNvPr id="2" name="Marcador de número de diapositiva 1">
            <a:extLst>
              <a:ext uri="{FF2B5EF4-FFF2-40B4-BE49-F238E27FC236}">
                <a16:creationId xmlns:a16="http://schemas.microsoft.com/office/drawing/2014/main" id="{16AAC5C3-8089-243D-1FC6-2C873F3517EB}"/>
              </a:ext>
            </a:extLst>
          </p:cNvPr>
          <p:cNvSpPr>
            <a:spLocks noGrp="1"/>
          </p:cNvSpPr>
          <p:nvPr>
            <p:ph type="sldNum" sz="quarter" idx="12"/>
          </p:nvPr>
        </p:nvSpPr>
        <p:spPr>
          <a:xfrm>
            <a:off x="5887146" y="7340253"/>
            <a:ext cx="1084404" cy="247931"/>
          </a:xfrm>
          <a:prstGeom prst="rect">
            <a:avLst/>
          </a:prstGeom>
        </p:spPr>
        <p:txBody>
          <a:bodyPr/>
          <a:lstStyle/>
          <a:p>
            <a:fld id="{67DDEA5E-EAF7-8246-8A62-7FF7613ECEAE}" type="slidenum">
              <a:rPr lang="en-US" smtClean="0"/>
              <a:pPr/>
              <a:t>13</a:t>
            </a:fld>
            <a:endParaRPr lang="en-US"/>
          </a:p>
        </p:txBody>
      </p:sp>
      <p:sp>
        <p:nvSpPr>
          <p:cNvPr id="13" name="CuadroTexto 12">
            <a:extLst>
              <a:ext uri="{FF2B5EF4-FFF2-40B4-BE49-F238E27FC236}">
                <a16:creationId xmlns:a16="http://schemas.microsoft.com/office/drawing/2014/main" id="{016260C1-0FC9-8E3E-8C5C-C4CF5BFA1838}"/>
              </a:ext>
            </a:extLst>
          </p:cNvPr>
          <p:cNvSpPr txBox="1"/>
          <p:nvPr/>
        </p:nvSpPr>
        <p:spPr bwMode="auto">
          <a:xfrm>
            <a:off x="0" y="373634"/>
            <a:ext cx="12801599" cy="592558"/>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lnSpc>
                <a:spcPct val="70000"/>
              </a:lnSpc>
            </a:pPr>
            <a:r>
              <a:rPr lang="es-ES_tradnl" sz="4400" cap="all" dirty="0">
                <a:solidFill>
                  <a:prstClr val="black"/>
                </a:solidFill>
                <a:latin typeface="Lato Hairline" panose="020F0202020204030203" pitchFamily="34" charset="77"/>
              </a:rPr>
              <a:t>DISTRIBUCIÓN mercado</a:t>
            </a:r>
            <a:endParaRPr lang="es-ES_tradnl" sz="4400" cap="all" dirty="0">
              <a:solidFill>
                <a:srgbClr val="FF0000"/>
              </a:solidFill>
              <a:latin typeface="Lato Hairline" panose="020F0202020204030203" pitchFamily="34" charset="77"/>
            </a:endParaRPr>
          </a:p>
        </p:txBody>
      </p:sp>
      <p:sp>
        <p:nvSpPr>
          <p:cNvPr id="14" name="CuadroTexto 13">
            <a:extLst>
              <a:ext uri="{FF2B5EF4-FFF2-40B4-BE49-F238E27FC236}">
                <a16:creationId xmlns:a16="http://schemas.microsoft.com/office/drawing/2014/main" id="{E29C4604-40FC-0936-871D-9E7775F69952}"/>
              </a:ext>
            </a:extLst>
          </p:cNvPr>
          <p:cNvSpPr txBox="1"/>
          <p:nvPr/>
        </p:nvSpPr>
        <p:spPr bwMode="auto">
          <a:xfrm>
            <a:off x="0" y="814680"/>
            <a:ext cx="12801600" cy="486247"/>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defRPr/>
            </a:pPr>
            <a:r>
              <a:rPr lang="es-ES_tradnl" sz="2400" i="1" dirty="0">
                <a:solidFill>
                  <a:srgbClr val="FF0000"/>
                </a:solidFill>
                <a:latin typeface="Playfair Display" panose="00000500000000000000" pitchFamily="50" charset="0"/>
              </a:rPr>
              <a:t>Vivienda vertical Mazatlán, cantidad trimestral</a:t>
            </a:r>
            <a:endParaRPr lang="es-ES_tradnl" sz="2400" i="1" baseline="30000" dirty="0">
              <a:solidFill>
                <a:srgbClr val="FF0000"/>
              </a:solidFill>
              <a:latin typeface="Playfair Display" panose="00000500000000000000" pitchFamily="50" charset="0"/>
            </a:endParaRPr>
          </a:p>
        </p:txBody>
      </p:sp>
      <p:sp>
        <p:nvSpPr>
          <p:cNvPr id="4" name="CuadroTexto 3">
            <a:extLst>
              <a:ext uri="{FF2B5EF4-FFF2-40B4-BE49-F238E27FC236}">
                <a16:creationId xmlns:a16="http://schemas.microsoft.com/office/drawing/2014/main" id="{473344FA-EAEA-91BA-AF8F-E1B4A1AA4F6D}"/>
              </a:ext>
            </a:extLst>
          </p:cNvPr>
          <p:cNvSpPr txBox="1"/>
          <p:nvPr/>
        </p:nvSpPr>
        <p:spPr>
          <a:xfrm>
            <a:off x="567588" y="7266424"/>
            <a:ext cx="10872260" cy="264686"/>
          </a:xfrm>
          <a:prstGeom prst="rect">
            <a:avLst/>
          </a:prstGeom>
          <a:noFill/>
          <a:ln>
            <a:solidFill>
              <a:schemeClr val="bg1">
                <a:lumMod val="85000"/>
              </a:schemeClr>
            </a:solidFill>
          </a:ln>
        </p:spPr>
        <p:txBody>
          <a:bodyPr wrap="square" lIns="91437" tIns="45719" rIns="91437" bIns="45719" rtlCol="0">
            <a:spAutoFit/>
          </a:bodyPr>
          <a:lstStyle>
            <a:defPPr>
              <a:defRPr lang="en-US"/>
            </a:defPPr>
            <a:lvl1pPr>
              <a:lnSpc>
                <a:spcPct val="80000"/>
              </a:lnSpc>
              <a:defRPr sz="1400" i="1">
                <a:solidFill>
                  <a:schemeClr val="bg1">
                    <a:lumMod val="50000"/>
                  </a:schemeClr>
                </a:solidFill>
                <a:latin typeface="Playfair Display" pitchFamily="2" charset="77"/>
                <a:ea typeface="Roboto Light" panose="02000000000000000000" pitchFamily="2" charset="0"/>
                <a:cs typeface="Roboto Lt" panose="02000000000000000000" pitchFamily="2" charset="0"/>
              </a:defRPr>
            </a:lvl1pPr>
          </a:lstStyle>
          <a:p>
            <a:pPr lvl="0" algn="ctr">
              <a:defRPr/>
            </a:pPr>
            <a:r>
              <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Fuente: </a:t>
            </a:r>
            <a:r>
              <a:rPr kumimoji="0" lang="es-MX"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Estimación realizadas por Ideas Frescas. Para la </a:t>
            </a:r>
            <a:r>
              <a:rPr lang="es-MX" dirty="0">
                <a:solidFill>
                  <a:prstClr val="white">
                    <a:lumMod val="50000"/>
                  </a:prstClr>
                </a:solidFill>
              </a:rPr>
              <a:t>comparación se utilizó la estimación del escenario moderado</a:t>
            </a:r>
            <a:endPar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endParaRPr>
          </a:p>
        </p:txBody>
      </p:sp>
      <p:sp>
        <p:nvSpPr>
          <p:cNvPr id="9" name="Rectángulo 8">
            <a:extLst>
              <a:ext uri="{FF2B5EF4-FFF2-40B4-BE49-F238E27FC236}">
                <a16:creationId xmlns:a16="http://schemas.microsoft.com/office/drawing/2014/main" id="{2D4474E5-39E0-33E6-D1EC-23091774E2DB}"/>
              </a:ext>
            </a:extLst>
          </p:cNvPr>
          <p:cNvSpPr/>
          <p:nvPr/>
        </p:nvSpPr>
        <p:spPr>
          <a:xfrm>
            <a:off x="12086364" y="5573189"/>
            <a:ext cx="700461" cy="372414"/>
          </a:xfrm>
          <a:prstGeom prst="rect">
            <a:avLst/>
          </a:prstGeom>
          <a:solidFill>
            <a:schemeClr val="bg1">
              <a:lumMod val="95000"/>
            </a:schemeClr>
          </a:solidFill>
          <a:ln w="9525">
            <a:noFill/>
            <a:prstDash val="dot"/>
            <a:miter lim="800000"/>
            <a:headEnd/>
            <a:tailEnd/>
          </a:ln>
        </p:spPr>
        <p:txBody>
          <a:bodyPr wrap="square" lIns="124971" tIns="62486" rIns="124971" bIns="62486" rtlCol="0" anchor="ctr">
            <a:spAutoFit/>
          </a:bodyPr>
          <a:lstStyle/>
          <a:p>
            <a:pPr marL="720725" indent="-708025" algn="ctr">
              <a:spcAft>
                <a:spcPts val="400"/>
              </a:spcAft>
              <a:defRPr/>
            </a:pPr>
            <a:r>
              <a:rPr lang="es-ES" sz="1600" u="none" strike="noStrike" dirty="0">
                <a:effectLst/>
                <a:latin typeface="Roboto Thin" pitchFamily="2" charset="0"/>
                <a:ea typeface="Roboto Thin" pitchFamily="2" charset="0"/>
              </a:rPr>
              <a:t>283</a:t>
            </a:r>
            <a:endParaRPr lang="es-ES" sz="1600" u="none" strike="noStrike" dirty="0">
              <a:solidFill>
                <a:srgbClr val="000000"/>
              </a:solidFill>
              <a:effectLst/>
              <a:latin typeface="Roboto Thin" pitchFamily="2" charset="0"/>
              <a:ea typeface="Roboto Thin" pitchFamily="2" charset="0"/>
            </a:endParaRPr>
          </a:p>
        </p:txBody>
      </p:sp>
      <p:sp>
        <p:nvSpPr>
          <p:cNvPr id="10" name="CuadroTexto 9">
            <a:extLst>
              <a:ext uri="{FF2B5EF4-FFF2-40B4-BE49-F238E27FC236}">
                <a16:creationId xmlns:a16="http://schemas.microsoft.com/office/drawing/2014/main" id="{FFA3BCA7-20D8-044B-EE8F-464281485656}"/>
              </a:ext>
            </a:extLst>
          </p:cNvPr>
          <p:cNvSpPr txBox="1"/>
          <p:nvPr/>
        </p:nvSpPr>
        <p:spPr>
          <a:xfrm>
            <a:off x="10795501" y="5405748"/>
            <a:ext cx="1323814" cy="646331"/>
          </a:xfrm>
          <a:prstGeom prst="roundRect">
            <a:avLst>
              <a:gd name="adj" fmla="val 0"/>
            </a:avLst>
          </a:prstGeom>
          <a:noFill/>
          <a:ln>
            <a:solidFill>
              <a:schemeClr val="bg1">
                <a:lumMod val="65000"/>
              </a:schemeClr>
            </a:solidFill>
          </a:ln>
        </p:spPr>
        <p:txBody>
          <a:bodyPr wrap="square" rtlCol="0" anchor="ctr">
            <a:spAutoFit/>
          </a:bodyPr>
          <a:lstStyle/>
          <a:p>
            <a:pPr marL="0" marR="0" lvl="0" indent="0" algn="l" defTabSz="587756" rtl="0" eaLnBrk="1" fontAlgn="auto" latinLnBrk="0" hangingPunct="1">
              <a:lnSpc>
                <a:spcPct val="100000"/>
              </a:lnSpc>
              <a:spcBef>
                <a:spcPts val="0"/>
              </a:spcBef>
              <a:spcAft>
                <a:spcPts val="0"/>
              </a:spcAft>
              <a:buClrTx/>
              <a:buSzTx/>
              <a:buFontTx/>
              <a:buNone/>
              <a:tabLst/>
              <a:defRPr/>
            </a:pPr>
            <a:r>
              <a:rPr kumimoji="0" lang="es-ES_tradnl" sz="3600" b="1" i="0" u="none" strike="noStrike" kern="1200" cap="none" spc="0" normalizeH="0" baseline="0" noProof="0" dirty="0">
                <a:ln>
                  <a:noFill/>
                </a:ln>
                <a:solidFill>
                  <a:srgbClr val="FFC000"/>
                </a:solidFill>
                <a:effectLst/>
                <a:uLnTx/>
                <a:uFillTx/>
                <a:latin typeface="Lato Black" panose="020F0502020204030203" pitchFamily="34" charset="77"/>
                <a:ea typeface="Roboto Lt" panose="02000000000000000000" pitchFamily="2" charset="0"/>
                <a:cs typeface="Roboto Lt" panose="02000000000000000000" pitchFamily="2" charset="0"/>
              </a:rPr>
              <a:t>202</a:t>
            </a:r>
            <a:r>
              <a:rPr lang="es-ES_tradnl" sz="3600" b="1" dirty="0">
                <a:solidFill>
                  <a:srgbClr val="FFC000"/>
                </a:solidFill>
                <a:latin typeface="Lato Black" panose="020F0502020204030203" pitchFamily="34" charset="77"/>
                <a:ea typeface="Roboto Lt" panose="02000000000000000000" pitchFamily="2" charset="0"/>
                <a:cs typeface="Roboto Lt" panose="02000000000000000000" pitchFamily="2" charset="0"/>
              </a:rPr>
              <a:t>6</a:t>
            </a:r>
            <a:endParaRPr kumimoji="0" lang="es-ES_tradnl" sz="3600" b="1" i="0" u="none" strike="noStrike" kern="1200" cap="none" spc="0" normalizeH="0" baseline="0" noProof="0" dirty="0">
              <a:ln>
                <a:noFill/>
              </a:ln>
              <a:solidFill>
                <a:srgbClr val="FFC000"/>
              </a:solidFill>
              <a:effectLst/>
              <a:uLnTx/>
              <a:uFillTx/>
              <a:latin typeface="Lato Black" panose="020F0502020204030203" pitchFamily="34" charset="77"/>
              <a:ea typeface="Roboto Lt" panose="02000000000000000000" pitchFamily="2" charset="0"/>
              <a:cs typeface="Roboto Lt" panose="02000000000000000000" pitchFamily="2" charset="0"/>
            </a:endParaRPr>
          </a:p>
        </p:txBody>
      </p:sp>
      <p:sp>
        <p:nvSpPr>
          <p:cNvPr id="12" name="Rectángulo 11">
            <a:extLst>
              <a:ext uri="{FF2B5EF4-FFF2-40B4-BE49-F238E27FC236}">
                <a16:creationId xmlns:a16="http://schemas.microsoft.com/office/drawing/2014/main" id="{D9C00AF8-FF41-B03D-3FA4-D498A95A7E7D}"/>
              </a:ext>
            </a:extLst>
          </p:cNvPr>
          <p:cNvSpPr/>
          <p:nvPr/>
        </p:nvSpPr>
        <p:spPr>
          <a:xfrm>
            <a:off x="12089367" y="5028756"/>
            <a:ext cx="671025" cy="372414"/>
          </a:xfrm>
          <a:prstGeom prst="rect">
            <a:avLst/>
          </a:prstGeom>
          <a:solidFill>
            <a:schemeClr val="bg1">
              <a:lumMod val="95000"/>
            </a:schemeClr>
          </a:solidFill>
          <a:ln w="9525">
            <a:noFill/>
            <a:prstDash val="dot"/>
            <a:miter lim="800000"/>
            <a:headEnd/>
            <a:tailEnd/>
          </a:ln>
        </p:spPr>
        <p:txBody>
          <a:bodyPr wrap="square" lIns="124971" tIns="62486" rIns="124971" bIns="62486" rtlCol="0" anchor="ctr">
            <a:spAutoFit/>
          </a:bodyPr>
          <a:lstStyle/>
          <a:p>
            <a:pPr marL="720725" indent="-708025" algn="ctr">
              <a:spcAft>
                <a:spcPts val="400"/>
              </a:spcAft>
            </a:pPr>
            <a:r>
              <a:rPr lang="es-MX" sz="1600" dirty="0">
                <a:latin typeface="Roboto Thin" pitchFamily="2" charset="0"/>
                <a:ea typeface="Roboto Thin" pitchFamily="2" charset="0"/>
              </a:rPr>
              <a:t>353</a:t>
            </a:r>
            <a:endParaRPr lang="es-MX" sz="1600" dirty="0">
              <a:solidFill>
                <a:prstClr val="black"/>
              </a:solidFill>
              <a:latin typeface="Roboto Thin" pitchFamily="2" charset="0"/>
              <a:ea typeface="Roboto Thin" pitchFamily="2" charset="0"/>
            </a:endParaRPr>
          </a:p>
        </p:txBody>
      </p:sp>
      <p:sp>
        <p:nvSpPr>
          <p:cNvPr id="15" name="Rectángulo 14">
            <a:extLst>
              <a:ext uri="{FF2B5EF4-FFF2-40B4-BE49-F238E27FC236}">
                <a16:creationId xmlns:a16="http://schemas.microsoft.com/office/drawing/2014/main" id="{F3556F65-4791-3A19-D395-FFDB620BECC8}"/>
              </a:ext>
            </a:extLst>
          </p:cNvPr>
          <p:cNvSpPr/>
          <p:nvPr/>
        </p:nvSpPr>
        <p:spPr>
          <a:xfrm>
            <a:off x="12089368" y="3627985"/>
            <a:ext cx="671025" cy="372414"/>
          </a:xfrm>
          <a:prstGeom prst="rect">
            <a:avLst/>
          </a:prstGeom>
          <a:solidFill>
            <a:schemeClr val="bg1">
              <a:lumMod val="95000"/>
            </a:schemeClr>
          </a:solidFill>
          <a:ln w="9525">
            <a:noFill/>
            <a:prstDash val="dot"/>
            <a:miter lim="800000"/>
            <a:headEnd/>
            <a:tailEnd/>
          </a:ln>
        </p:spPr>
        <p:txBody>
          <a:bodyPr wrap="square" lIns="124971" tIns="62486" rIns="124971" bIns="62486" rtlCol="0" anchor="ctr">
            <a:spAutoFit/>
          </a:bodyPr>
          <a:lstStyle/>
          <a:p>
            <a:pPr algn="ctr" fontAlgn="ctr"/>
            <a:r>
              <a:rPr lang="es-ES" sz="1600" u="none" strike="noStrike" dirty="0">
                <a:effectLst/>
                <a:latin typeface="Roboto Thin" pitchFamily="2" charset="0"/>
                <a:ea typeface="Roboto Thin" pitchFamily="2" charset="0"/>
              </a:rPr>
              <a:t>759</a:t>
            </a:r>
            <a:endParaRPr lang="es-ES" sz="1600" u="none" strike="noStrike" dirty="0">
              <a:solidFill>
                <a:srgbClr val="000000"/>
              </a:solidFill>
              <a:effectLst/>
              <a:latin typeface="Roboto Thin" pitchFamily="2" charset="0"/>
              <a:ea typeface="Roboto Thin" pitchFamily="2" charset="0"/>
            </a:endParaRPr>
          </a:p>
        </p:txBody>
      </p:sp>
      <p:sp>
        <p:nvSpPr>
          <p:cNvPr id="16" name="CuadroTexto 15">
            <a:extLst>
              <a:ext uri="{FF2B5EF4-FFF2-40B4-BE49-F238E27FC236}">
                <a16:creationId xmlns:a16="http://schemas.microsoft.com/office/drawing/2014/main" id="{D1DDDAB1-0508-6A53-70DC-72F579BBDFD6}"/>
              </a:ext>
            </a:extLst>
          </p:cNvPr>
          <p:cNvSpPr txBox="1"/>
          <p:nvPr/>
        </p:nvSpPr>
        <p:spPr>
          <a:xfrm>
            <a:off x="10772580" y="3445296"/>
            <a:ext cx="1323814" cy="646331"/>
          </a:xfrm>
          <a:prstGeom prst="roundRect">
            <a:avLst>
              <a:gd name="adj" fmla="val 0"/>
            </a:avLst>
          </a:prstGeom>
          <a:noFill/>
        </p:spPr>
        <p:txBody>
          <a:bodyPr wrap="square" rtlCol="0" anchor="ctr">
            <a:spAutoFit/>
          </a:bodyPr>
          <a:lstStyle/>
          <a:p>
            <a:pPr marL="0" marR="0" lvl="0" indent="0" algn="l" defTabSz="587756" rtl="0" eaLnBrk="1" fontAlgn="auto" latinLnBrk="0" hangingPunct="1">
              <a:lnSpc>
                <a:spcPct val="100000"/>
              </a:lnSpc>
              <a:spcBef>
                <a:spcPts val="0"/>
              </a:spcBef>
              <a:spcAft>
                <a:spcPts val="0"/>
              </a:spcAft>
              <a:buClrTx/>
              <a:buSzTx/>
              <a:buFontTx/>
              <a:buNone/>
              <a:tabLst/>
              <a:defRPr/>
            </a:pPr>
            <a:r>
              <a:rPr kumimoji="0" lang="es-ES_tradnl" sz="3600" b="1" i="0" u="none" strike="noStrike" kern="1200" cap="none" spc="0" normalizeH="0" baseline="0" noProof="0" dirty="0">
                <a:ln>
                  <a:noFill/>
                </a:ln>
                <a:solidFill>
                  <a:schemeClr val="bg1">
                    <a:lumMod val="50000"/>
                  </a:schemeClr>
                </a:solidFill>
                <a:effectLst/>
                <a:uLnTx/>
                <a:uFillTx/>
                <a:latin typeface="Lato Black" panose="020F0502020204030203" pitchFamily="34" charset="77"/>
                <a:ea typeface="Roboto Lt" panose="02000000000000000000" pitchFamily="2" charset="0"/>
                <a:cs typeface="Roboto Lt" panose="02000000000000000000" pitchFamily="2" charset="0"/>
              </a:rPr>
              <a:t>2024</a:t>
            </a:r>
          </a:p>
        </p:txBody>
      </p:sp>
      <p:sp>
        <p:nvSpPr>
          <p:cNvPr id="11" name="CuadroTexto 3">
            <a:extLst>
              <a:ext uri="{FF2B5EF4-FFF2-40B4-BE49-F238E27FC236}">
                <a16:creationId xmlns:a16="http://schemas.microsoft.com/office/drawing/2014/main" id="{329A2D6F-10F5-CF2B-503A-E89614932581}"/>
              </a:ext>
            </a:extLst>
          </p:cNvPr>
          <p:cNvSpPr txBox="1"/>
          <p:nvPr/>
        </p:nvSpPr>
        <p:spPr>
          <a:xfrm>
            <a:off x="10772580" y="4855641"/>
            <a:ext cx="1323814" cy="646331"/>
          </a:xfrm>
          <a:prstGeom prst="rect">
            <a:avLst/>
          </a:prstGeom>
          <a:noFill/>
        </p:spPr>
        <p:txBody>
          <a:bodyPr wrap="square" rtlCol="0" anchor="ctr">
            <a:spAutoFit/>
          </a:bodyPr>
          <a:lstStyle>
            <a:defPPr>
              <a:defRPr lang="en-US"/>
            </a:defPPr>
            <a:lvl1pPr algn="ctr">
              <a:defRPr sz="2800">
                <a:solidFill>
                  <a:schemeClr val="accent6"/>
                </a:solidFill>
                <a:latin typeface="Roboto Lt" panose="02000000000000000000" pitchFamily="2" charset="0"/>
                <a:ea typeface="Roboto Lt" panose="02000000000000000000" pitchFamily="2" charset="0"/>
                <a:cs typeface="Roboto Lt" panose="02000000000000000000" pitchFamily="2" charset="0"/>
              </a:defRPr>
            </a:lvl1pPr>
          </a:lstStyle>
          <a:p>
            <a:pPr marL="0" marR="0" lvl="0" indent="0" algn="l" defTabSz="587756" rtl="0" eaLnBrk="1" fontAlgn="auto" latinLnBrk="0" hangingPunct="1">
              <a:lnSpc>
                <a:spcPct val="100000"/>
              </a:lnSpc>
              <a:spcBef>
                <a:spcPts val="0"/>
              </a:spcBef>
              <a:spcAft>
                <a:spcPts val="0"/>
              </a:spcAft>
              <a:buClrTx/>
              <a:buSzTx/>
              <a:buFontTx/>
              <a:buNone/>
              <a:tabLst/>
              <a:defRPr/>
            </a:pPr>
            <a:r>
              <a:rPr kumimoji="0" lang="es-ES_tradnl" sz="3600" b="1" i="0" u="none" strike="noStrike" kern="1200" cap="none" spc="0" normalizeH="0" baseline="0" noProof="0" dirty="0">
                <a:ln>
                  <a:noFill/>
                </a:ln>
                <a:solidFill>
                  <a:srgbClr val="1F497D">
                    <a:lumMod val="60000"/>
                    <a:lumOff val="40000"/>
                  </a:srgbClr>
                </a:solidFill>
                <a:effectLst/>
                <a:uLnTx/>
                <a:uFillTx/>
                <a:latin typeface="Lato Black" panose="020F0502020204030203" pitchFamily="34" charset="77"/>
                <a:ea typeface="Roboto Lt" panose="02000000000000000000" pitchFamily="2" charset="0"/>
              </a:rPr>
              <a:t>2025</a:t>
            </a:r>
          </a:p>
        </p:txBody>
      </p:sp>
      <p:sp>
        <p:nvSpPr>
          <p:cNvPr id="6" name="Rectángulo 5">
            <a:extLst>
              <a:ext uri="{FF2B5EF4-FFF2-40B4-BE49-F238E27FC236}">
                <a16:creationId xmlns:a16="http://schemas.microsoft.com/office/drawing/2014/main" id="{9FF24A00-BA03-C9AC-4F59-FE88F99878D9}"/>
              </a:ext>
            </a:extLst>
          </p:cNvPr>
          <p:cNvSpPr/>
          <p:nvPr/>
        </p:nvSpPr>
        <p:spPr>
          <a:xfrm>
            <a:off x="12086364" y="4088153"/>
            <a:ext cx="671025" cy="372414"/>
          </a:xfrm>
          <a:prstGeom prst="rect">
            <a:avLst/>
          </a:prstGeom>
          <a:solidFill>
            <a:schemeClr val="bg1">
              <a:lumMod val="95000"/>
            </a:schemeClr>
          </a:solidFill>
          <a:ln w="9525">
            <a:noFill/>
            <a:prstDash val="dot"/>
            <a:miter lim="800000"/>
            <a:headEnd/>
            <a:tailEnd/>
          </a:ln>
        </p:spPr>
        <p:txBody>
          <a:bodyPr wrap="square" lIns="124971" tIns="62486" rIns="124971" bIns="62486" rtlCol="0" anchor="ctr">
            <a:spAutoFit/>
          </a:bodyPr>
          <a:lstStyle/>
          <a:p>
            <a:pPr algn="ctr" fontAlgn="ctr"/>
            <a:r>
              <a:rPr lang="es-ES" sz="1600" u="none" strike="noStrike" dirty="0">
                <a:effectLst/>
                <a:latin typeface="Roboto Thin" pitchFamily="2" charset="0"/>
                <a:ea typeface="Roboto Thin" pitchFamily="2" charset="0"/>
              </a:rPr>
              <a:t>779</a:t>
            </a:r>
            <a:endParaRPr lang="es-ES" sz="1600" u="none" strike="noStrike" dirty="0">
              <a:solidFill>
                <a:srgbClr val="000000"/>
              </a:solidFill>
              <a:effectLst/>
              <a:latin typeface="Roboto Thin" pitchFamily="2" charset="0"/>
              <a:ea typeface="Roboto Thin" pitchFamily="2" charset="0"/>
            </a:endParaRPr>
          </a:p>
        </p:txBody>
      </p:sp>
      <p:sp>
        <p:nvSpPr>
          <p:cNvPr id="7" name="CuadroTexto 6">
            <a:extLst>
              <a:ext uri="{FF2B5EF4-FFF2-40B4-BE49-F238E27FC236}">
                <a16:creationId xmlns:a16="http://schemas.microsoft.com/office/drawing/2014/main" id="{1B579E09-6B6F-03BC-BBE7-E8704C4BFE84}"/>
              </a:ext>
            </a:extLst>
          </p:cNvPr>
          <p:cNvSpPr txBox="1"/>
          <p:nvPr/>
        </p:nvSpPr>
        <p:spPr>
          <a:xfrm>
            <a:off x="10799012" y="3905464"/>
            <a:ext cx="1323814" cy="646331"/>
          </a:xfrm>
          <a:prstGeom prst="roundRect">
            <a:avLst>
              <a:gd name="adj" fmla="val 0"/>
            </a:avLst>
          </a:prstGeom>
          <a:noFill/>
        </p:spPr>
        <p:txBody>
          <a:bodyPr wrap="square" rtlCol="0" anchor="ctr">
            <a:spAutoFit/>
          </a:bodyPr>
          <a:lstStyle/>
          <a:p>
            <a:pPr marL="0" marR="0" lvl="0" indent="0" algn="l" defTabSz="587756" rtl="0" eaLnBrk="1" fontAlgn="auto" latinLnBrk="0" hangingPunct="1">
              <a:lnSpc>
                <a:spcPct val="100000"/>
              </a:lnSpc>
              <a:spcBef>
                <a:spcPts val="0"/>
              </a:spcBef>
              <a:spcAft>
                <a:spcPts val="0"/>
              </a:spcAft>
              <a:buClrTx/>
              <a:buSzTx/>
              <a:buFontTx/>
              <a:buNone/>
              <a:tabLst/>
              <a:defRPr/>
            </a:pPr>
            <a:r>
              <a:rPr kumimoji="0" lang="es-ES_tradnl" sz="3600" b="1" i="0" u="none" strike="noStrike" kern="1200" cap="none" spc="0" normalizeH="0" baseline="0" noProof="0" dirty="0">
                <a:ln>
                  <a:noFill/>
                </a:ln>
                <a:solidFill>
                  <a:schemeClr val="bg1">
                    <a:lumMod val="75000"/>
                  </a:schemeClr>
                </a:solidFill>
                <a:effectLst/>
                <a:uLnTx/>
                <a:uFillTx/>
                <a:latin typeface="Lato Black" panose="020F0502020204030203" pitchFamily="34" charset="77"/>
                <a:ea typeface="Roboto Lt" panose="02000000000000000000" pitchFamily="2" charset="0"/>
                <a:cs typeface="Roboto Lt" panose="02000000000000000000" pitchFamily="2" charset="0"/>
              </a:rPr>
              <a:t>2022</a:t>
            </a:r>
          </a:p>
        </p:txBody>
      </p:sp>
      <p:sp>
        <p:nvSpPr>
          <p:cNvPr id="18" name="Rectángulo 17">
            <a:extLst>
              <a:ext uri="{FF2B5EF4-FFF2-40B4-BE49-F238E27FC236}">
                <a16:creationId xmlns:a16="http://schemas.microsoft.com/office/drawing/2014/main" id="{7C9ECDFC-1382-ECCB-6DDE-B3F44C5969DB}"/>
              </a:ext>
            </a:extLst>
          </p:cNvPr>
          <p:cNvSpPr/>
          <p:nvPr/>
        </p:nvSpPr>
        <p:spPr>
          <a:xfrm>
            <a:off x="12115800" y="2448286"/>
            <a:ext cx="671025" cy="372414"/>
          </a:xfrm>
          <a:prstGeom prst="rect">
            <a:avLst/>
          </a:prstGeom>
          <a:solidFill>
            <a:schemeClr val="bg1">
              <a:lumMod val="95000"/>
            </a:schemeClr>
          </a:solidFill>
          <a:ln w="9525">
            <a:noFill/>
            <a:prstDash val="dot"/>
            <a:miter lim="800000"/>
            <a:headEnd/>
            <a:tailEnd/>
          </a:ln>
        </p:spPr>
        <p:txBody>
          <a:bodyPr wrap="square" lIns="124971" tIns="62486" rIns="124971" bIns="62486" rtlCol="0" anchor="ctr">
            <a:spAutoFit/>
          </a:bodyPr>
          <a:lstStyle/>
          <a:p>
            <a:pPr algn="ctr" fontAlgn="ctr"/>
            <a:r>
              <a:rPr lang="es-ES" sz="1600" u="none" strike="noStrike" dirty="0">
                <a:effectLst/>
                <a:latin typeface="Roboto Thin" pitchFamily="2" charset="0"/>
                <a:ea typeface="Roboto Thin" pitchFamily="2" charset="0"/>
              </a:rPr>
              <a:t>935</a:t>
            </a:r>
            <a:endParaRPr lang="es-ES" sz="1600" u="none" strike="noStrike" dirty="0">
              <a:solidFill>
                <a:srgbClr val="000000"/>
              </a:solidFill>
              <a:effectLst/>
              <a:latin typeface="Roboto Thin" pitchFamily="2" charset="0"/>
              <a:ea typeface="Roboto Thin" pitchFamily="2" charset="0"/>
            </a:endParaRPr>
          </a:p>
        </p:txBody>
      </p:sp>
      <p:sp>
        <p:nvSpPr>
          <p:cNvPr id="19" name="CuadroTexto 18">
            <a:extLst>
              <a:ext uri="{FF2B5EF4-FFF2-40B4-BE49-F238E27FC236}">
                <a16:creationId xmlns:a16="http://schemas.microsoft.com/office/drawing/2014/main" id="{AACDB70E-9217-50ED-F567-0071CB4A5A0D}"/>
              </a:ext>
            </a:extLst>
          </p:cNvPr>
          <p:cNvSpPr txBox="1"/>
          <p:nvPr/>
        </p:nvSpPr>
        <p:spPr>
          <a:xfrm>
            <a:off x="10828744" y="2258845"/>
            <a:ext cx="1323814" cy="646331"/>
          </a:xfrm>
          <a:prstGeom prst="roundRect">
            <a:avLst>
              <a:gd name="adj" fmla="val 0"/>
            </a:avLst>
          </a:prstGeom>
          <a:noFill/>
        </p:spPr>
        <p:txBody>
          <a:bodyPr wrap="square" rtlCol="0" anchor="ctr">
            <a:spAutoFit/>
          </a:bodyPr>
          <a:lstStyle/>
          <a:p>
            <a:pPr marL="0" marR="0" lvl="0" indent="0" algn="l" defTabSz="587756" rtl="0" eaLnBrk="1" fontAlgn="auto" latinLnBrk="0" hangingPunct="1">
              <a:lnSpc>
                <a:spcPct val="100000"/>
              </a:lnSpc>
              <a:spcBef>
                <a:spcPts val="0"/>
              </a:spcBef>
              <a:spcAft>
                <a:spcPts val="0"/>
              </a:spcAft>
              <a:buClrTx/>
              <a:buSzTx/>
              <a:buFontTx/>
              <a:buNone/>
              <a:tabLst/>
              <a:defRPr/>
            </a:pPr>
            <a:r>
              <a:rPr kumimoji="0" lang="es-ES_tradnl" sz="3600" b="1" i="0" u="none" strike="noStrike" kern="1200" cap="none" spc="0" normalizeH="0" baseline="0" noProof="0" dirty="0">
                <a:ln>
                  <a:noFill/>
                </a:ln>
                <a:solidFill>
                  <a:schemeClr val="bg1">
                    <a:lumMod val="85000"/>
                  </a:schemeClr>
                </a:solidFill>
                <a:effectLst/>
                <a:uLnTx/>
                <a:uFillTx/>
                <a:latin typeface="Lato Black" panose="020F0502020204030203" pitchFamily="34" charset="77"/>
                <a:ea typeface="Roboto Lt" panose="02000000000000000000" pitchFamily="2" charset="0"/>
                <a:cs typeface="Roboto Lt" panose="02000000000000000000" pitchFamily="2" charset="0"/>
              </a:rPr>
              <a:t>2021</a:t>
            </a:r>
          </a:p>
        </p:txBody>
      </p:sp>
      <p:sp>
        <p:nvSpPr>
          <p:cNvPr id="23" name="Rectángulo 22">
            <a:extLst>
              <a:ext uri="{FF2B5EF4-FFF2-40B4-BE49-F238E27FC236}">
                <a16:creationId xmlns:a16="http://schemas.microsoft.com/office/drawing/2014/main" id="{C29BC893-5709-C6C8-9410-126DAB383D9F}"/>
              </a:ext>
            </a:extLst>
          </p:cNvPr>
          <p:cNvSpPr/>
          <p:nvPr/>
        </p:nvSpPr>
        <p:spPr>
          <a:xfrm>
            <a:off x="12089367" y="4468737"/>
            <a:ext cx="671025" cy="372414"/>
          </a:xfrm>
          <a:prstGeom prst="rect">
            <a:avLst/>
          </a:prstGeom>
          <a:solidFill>
            <a:schemeClr val="bg1">
              <a:lumMod val="95000"/>
            </a:schemeClr>
          </a:solidFill>
          <a:ln w="9525">
            <a:noFill/>
            <a:prstDash val="dot"/>
            <a:miter lim="800000"/>
            <a:headEnd/>
            <a:tailEnd/>
          </a:ln>
        </p:spPr>
        <p:txBody>
          <a:bodyPr wrap="square" lIns="124971" tIns="62486" rIns="124971" bIns="62486" rtlCol="0" anchor="ctr">
            <a:spAutoFit/>
          </a:bodyPr>
          <a:lstStyle/>
          <a:p>
            <a:pPr algn="ctr" fontAlgn="ctr"/>
            <a:r>
              <a:rPr lang="es-ES" sz="1600" u="none" strike="noStrike" dirty="0">
                <a:effectLst/>
                <a:latin typeface="Roboto Thin" pitchFamily="2" charset="0"/>
                <a:ea typeface="Roboto Thin" pitchFamily="2" charset="0"/>
              </a:rPr>
              <a:t>750</a:t>
            </a:r>
            <a:endParaRPr lang="es-ES" sz="1600" u="none" strike="noStrike" dirty="0">
              <a:solidFill>
                <a:srgbClr val="000000"/>
              </a:solidFill>
              <a:effectLst/>
              <a:latin typeface="Roboto Thin" pitchFamily="2" charset="0"/>
              <a:ea typeface="Roboto Thin" pitchFamily="2" charset="0"/>
            </a:endParaRPr>
          </a:p>
        </p:txBody>
      </p:sp>
      <p:sp>
        <p:nvSpPr>
          <p:cNvPr id="25" name="CuadroTexto 24">
            <a:extLst>
              <a:ext uri="{FF2B5EF4-FFF2-40B4-BE49-F238E27FC236}">
                <a16:creationId xmlns:a16="http://schemas.microsoft.com/office/drawing/2014/main" id="{4FBA4A57-030F-6C16-CCCF-B156E5AF3B18}"/>
              </a:ext>
            </a:extLst>
          </p:cNvPr>
          <p:cNvSpPr txBox="1"/>
          <p:nvPr/>
        </p:nvSpPr>
        <p:spPr>
          <a:xfrm>
            <a:off x="10772580" y="4267789"/>
            <a:ext cx="1323814" cy="646331"/>
          </a:xfrm>
          <a:prstGeom prst="roundRect">
            <a:avLst>
              <a:gd name="adj" fmla="val 0"/>
            </a:avLst>
          </a:prstGeom>
          <a:noFill/>
        </p:spPr>
        <p:txBody>
          <a:bodyPr wrap="square" rtlCol="0" anchor="ctr">
            <a:spAutoFit/>
          </a:bodyPr>
          <a:lstStyle/>
          <a:p>
            <a:pPr marL="0" marR="0" lvl="0" indent="0" algn="l" defTabSz="587756" rtl="0" eaLnBrk="1" fontAlgn="auto" latinLnBrk="0" hangingPunct="1">
              <a:lnSpc>
                <a:spcPct val="100000"/>
              </a:lnSpc>
              <a:spcBef>
                <a:spcPts val="0"/>
              </a:spcBef>
              <a:spcAft>
                <a:spcPts val="0"/>
              </a:spcAft>
              <a:buClrTx/>
              <a:buSzTx/>
              <a:buFontTx/>
              <a:buNone/>
              <a:tabLst/>
              <a:defRPr/>
            </a:pPr>
            <a:r>
              <a:rPr kumimoji="0" lang="es-ES_tradnl" sz="3600" b="1" i="0" u="none" strike="noStrike" kern="1200" cap="none" spc="0" normalizeH="0" baseline="0" noProof="0" dirty="0">
                <a:ln>
                  <a:noFill/>
                </a:ln>
                <a:solidFill>
                  <a:schemeClr val="bg1">
                    <a:lumMod val="65000"/>
                  </a:schemeClr>
                </a:solidFill>
                <a:effectLst/>
                <a:uLnTx/>
                <a:uFillTx/>
                <a:latin typeface="Lato Black" panose="020F0502020204030203" pitchFamily="34" charset="77"/>
                <a:ea typeface="Roboto Lt" panose="02000000000000000000" pitchFamily="2" charset="0"/>
                <a:cs typeface="Roboto Lt" panose="02000000000000000000" pitchFamily="2" charset="0"/>
              </a:rPr>
              <a:t>2023</a:t>
            </a:r>
          </a:p>
        </p:txBody>
      </p:sp>
    </p:spTree>
    <p:extLst>
      <p:ext uri="{BB962C8B-B14F-4D97-AF65-F5344CB8AC3E}">
        <p14:creationId xmlns:p14="http://schemas.microsoft.com/office/powerpoint/2010/main" val="190180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BEE43-6DF4-E4FF-3810-13CF27E00566}"/>
            </a:ext>
          </a:extLst>
        </p:cNvPr>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D3272135-808C-9A53-AFF1-287E8B7EBCEE}"/>
              </a:ext>
            </a:extLst>
          </p:cNvPr>
          <p:cNvGraphicFramePr>
            <a:graphicFrameLocks/>
          </p:cNvGraphicFramePr>
          <p:nvPr>
            <p:extLst>
              <p:ext uri="{D42A27DB-BD31-4B8C-83A1-F6EECF244321}">
                <p14:modId xmlns:p14="http://schemas.microsoft.com/office/powerpoint/2010/main" val="4035056654"/>
              </p:ext>
            </p:extLst>
          </p:nvPr>
        </p:nvGraphicFramePr>
        <p:xfrm>
          <a:off x="-2" y="1145573"/>
          <a:ext cx="12605950" cy="6120851"/>
        </p:xfrm>
        <a:graphic>
          <a:graphicData uri="http://schemas.openxmlformats.org/drawingml/2006/chart">
            <c:chart xmlns:c="http://schemas.openxmlformats.org/drawingml/2006/chart" xmlns:r="http://schemas.openxmlformats.org/officeDocument/2006/relationships" r:id="rId2"/>
          </a:graphicData>
        </a:graphic>
      </p:graphicFrame>
      <p:cxnSp>
        <p:nvCxnSpPr>
          <p:cNvPr id="24" name="Conector recto de flecha 23">
            <a:extLst>
              <a:ext uri="{FF2B5EF4-FFF2-40B4-BE49-F238E27FC236}">
                <a16:creationId xmlns:a16="http://schemas.microsoft.com/office/drawing/2014/main" id="{B99E3811-C5CF-F08E-A655-67CA9D9EF051}"/>
              </a:ext>
            </a:extLst>
          </p:cNvPr>
          <p:cNvCxnSpPr>
            <a:cxnSpLocks/>
          </p:cNvCxnSpPr>
          <p:nvPr/>
        </p:nvCxnSpPr>
        <p:spPr>
          <a:xfrm>
            <a:off x="4900293" y="5039730"/>
            <a:ext cx="0" cy="929472"/>
          </a:xfrm>
          <a:prstGeom prst="straightConnector1">
            <a:avLst/>
          </a:prstGeom>
          <a:ln w="12700">
            <a:solidFill>
              <a:schemeClr val="bg1">
                <a:lumMod val="7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 name="Marcador de número de diapositiva 1">
            <a:extLst>
              <a:ext uri="{FF2B5EF4-FFF2-40B4-BE49-F238E27FC236}">
                <a16:creationId xmlns:a16="http://schemas.microsoft.com/office/drawing/2014/main" id="{F6E028DD-73A6-DCC1-A34B-0FE4DF1DA9CE}"/>
              </a:ext>
            </a:extLst>
          </p:cNvPr>
          <p:cNvSpPr>
            <a:spLocks noGrp="1"/>
          </p:cNvSpPr>
          <p:nvPr>
            <p:ph type="sldNum" sz="quarter" idx="12"/>
          </p:nvPr>
        </p:nvSpPr>
        <p:spPr>
          <a:xfrm>
            <a:off x="5887146" y="7340253"/>
            <a:ext cx="1084404" cy="247931"/>
          </a:xfrm>
          <a:prstGeom prst="rect">
            <a:avLst/>
          </a:prstGeom>
        </p:spPr>
        <p:txBody>
          <a:bodyPr/>
          <a:lstStyle/>
          <a:p>
            <a:fld id="{67DDEA5E-EAF7-8246-8A62-7FF7613ECEAE}" type="slidenum">
              <a:rPr lang="en-US" smtClean="0"/>
              <a:pPr/>
              <a:t>14</a:t>
            </a:fld>
            <a:endParaRPr lang="en-US"/>
          </a:p>
        </p:txBody>
      </p:sp>
      <p:sp>
        <p:nvSpPr>
          <p:cNvPr id="13" name="CuadroTexto 12">
            <a:extLst>
              <a:ext uri="{FF2B5EF4-FFF2-40B4-BE49-F238E27FC236}">
                <a16:creationId xmlns:a16="http://schemas.microsoft.com/office/drawing/2014/main" id="{BE09023A-718C-5DCC-7402-408FE3290B52}"/>
              </a:ext>
            </a:extLst>
          </p:cNvPr>
          <p:cNvSpPr txBox="1"/>
          <p:nvPr/>
        </p:nvSpPr>
        <p:spPr bwMode="auto">
          <a:xfrm>
            <a:off x="0" y="373634"/>
            <a:ext cx="12801599" cy="592558"/>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lnSpc>
                <a:spcPct val="70000"/>
              </a:lnSpc>
            </a:pPr>
            <a:r>
              <a:rPr lang="es-ES_tradnl" sz="4400" cap="all" dirty="0">
                <a:solidFill>
                  <a:prstClr val="black"/>
                </a:solidFill>
                <a:latin typeface="Lato Hairline" panose="020F0202020204030203" pitchFamily="34" charset="77"/>
              </a:rPr>
              <a:t>DISTRIBUCIÓN mercado</a:t>
            </a:r>
            <a:endParaRPr lang="es-ES_tradnl" sz="4400" cap="all" dirty="0">
              <a:solidFill>
                <a:srgbClr val="FF0000"/>
              </a:solidFill>
              <a:latin typeface="Lato Hairline" panose="020F0202020204030203" pitchFamily="34" charset="77"/>
            </a:endParaRPr>
          </a:p>
        </p:txBody>
      </p:sp>
      <p:sp>
        <p:nvSpPr>
          <p:cNvPr id="14" name="CuadroTexto 13">
            <a:extLst>
              <a:ext uri="{FF2B5EF4-FFF2-40B4-BE49-F238E27FC236}">
                <a16:creationId xmlns:a16="http://schemas.microsoft.com/office/drawing/2014/main" id="{70A599D9-52DA-7882-98F8-4582137C4D56}"/>
              </a:ext>
            </a:extLst>
          </p:cNvPr>
          <p:cNvSpPr txBox="1"/>
          <p:nvPr/>
        </p:nvSpPr>
        <p:spPr bwMode="auto">
          <a:xfrm>
            <a:off x="0" y="814680"/>
            <a:ext cx="12801600" cy="486247"/>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defRPr/>
            </a:pPr>
            <a:r>
              <a:rPr lang="es-ES_tradnl" sz="2400" i="1" dirty="0">
                <a:solidFill>
                  <a:srgbClr val="FF0000"/>
                </a:solidFill>
                <a:latin typeface="Playfair Display" panose="00000500000000000000" pitchFamily="50" charset="0"/>
              </a:rPr>
              <a:t>Vivienda horizontal Mazatlán, cantidad trimestral</a:t>
            </a:r>
            <a:endParaRPr lang="es-ES_tradnl" sz="2400" i="1" baseline="30000" dirty="0">
              <a:solidFill>
                <a:srgbClr val="FF0000"/>
              </a:solidFill>
              <a:latin typeface="Playfair Display" panose="00000500000000000000" pitchFamily="50" charset="0"/>
            </a:endParaRPr>
          </a:p>
        </p:txBody>
      </p:sp>
      <p:sp>
        <p:nvSpPr>
          <p:cNvPr id="4" name="CuadroTexto 3">
            <a:extLst>
              <a:ext uri="{FF2B5EF4-FFF2-40B4-BE49-F238E27FC236}">
                <a16:creationId xmlns:a16="http://schemas.microsoft.com/office/drawing/2014/main" id="{1463EA37-931B-4A1D-A8AD-56837FC5F7FF}"/>
              </a:ext>
            </a:extLst>
          </p:cNvPr>
          <p:cNvSpPr txBox="1"/>
          <p:nvPr/>
        </p:nvSpPr>
        <p:spPr>
          <a:xfrm>
            <a:off x="567588" y="7266424"/>
            <a:ext cx="10872260" cy="264686"/>
          </a:xfrm>
          <a:prstGeom prst="rect">
            <a:avLst/>
          </a:prstGeom>
          <a:noFill/>
          <a:ln>
            <a:solidFill>
              <a:schemeClr val="bg1">
                <a:lumMod val="85000"/>
              </a:schemeClr>
            </a:solidFill>
          </a:ln>
        </p:spPr>
        <p:txBody>
          <a:bodyPr wrap="square" lIns="91437" tIns="45719" rIns="91437" bIns="45719" rtlCol="0">
            <a:spAutoFit/>
          </a:bodyPr>
          <a:lstStyle>
            <a:defPPr>
              <a:defRPr lang="en-US"/>
            </a:defPPr>
            <a:lvl1pPr>
              <a:lnSpc>
                <a:spcPct val="80000"/>
              </a:lnSpc>
              <a:defRPr sz="1400" i="1">
                <a:solidFill>
                  <a:schemeClr val="bg1">
                    <a:lumMod val="50000"/>
                  </a:schemeClr>
                </a:solidFill>
                <a:latin typeface="Playfair Display" pitchFamily="2" charset="77"/>
                <a:ea typeface="Roboto Light" panose="02000000000000000000" pitchFamily="2" charset="0"/>
                <a:cs typeface="Roboto Lt" panose="02000000000000000000" pitchFamily="2" charset="0"/>
              </a:defRPr>
            </a:lvl1pPr>
          </a:lstStyle>
          <a:p>
            <a:pPr lvl="0" algn="ctr">
              <a:defRPr/>
            </a:pPr>
            <a:r>
              <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Fuente: </a:t>
            </a:r>
            <a:r>
              <a:rPr kumimoji="0" lang="es-MX"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Estimación realizadas por Ideas Frescas. Para la </a:t>
            </a:r>
            <a:r>
              <a:rPr lang="es-MX" dirty="0">
                <a:solidFill>
                  <a:prstClr val="white">
                    <a:lumMod val="50000"/>
                  </a:prstClr>
                </a:solidFill>
              </a:rPr>
              <a:t>comparación se utilizó la estimación del escenario moderado</a:t>
            </a:r>
            <a:endPar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endParaRPr>
          </a:p>
        </p:txBody>
      </p:sp>
      <p:sp>
        <p:nvSpPr>
          <p:cNvPr id="9" name="Rectángulo 8">
            <a:extLst>
              <a:ext uri="{FF2B5EF4-FFF2-40B4-BE49-F238E27FC236}">
                <a16:creationId xmlns:a16="http://schemas.microsoft.com/office/drawing/2014/main" id="{499A4F64-75DB-6D80-5BFE-0F8374E05E34}"/>
              </a:ext>
            </a:extLst>
          </p:cNvPr>
          <p:cNvSpPr/>
          <p:nvPr/>
        </p:nvSpPr>
        <p:spPr>
          <a:xfrm>
            <a:off x="11319097" y="6374579"/>
            <a:ext cx="1134555" cy="372414"/>
          </a:xfrm>
          <a:prstGeom prst="rect">
            <a:avLst/>
          </a:prstGeom>
          <a:solidFill>
            <a:schemeClr val="bg1">
              <a:lumMod val="95000"/>
            </a:schemeClr>
          </a:solidFill>
          <a:ln w="9525">
            <a:noFill/>
            <a:prstDash val="dot"/>
            <a:miter lim="800000"/>
            <a:headEnd/>
            <a:tailEnd/>
          </a:ln>
        </p:spPr>
        <p:txBody>
          <a:bodyPr wrap="square" lIns="124971" tIns="62486" rIns="124971" bIns="62486" rtlCol="0" anchor="ctr">
            <a:spAutoFit/>
          </a:bodyPr>
          <a:lstStyle/>
          <a:p>
            <a:pPr marL="720725" indent="-708025" algn="ctr">
              <a:spcAft>
                <a:spcPts val="400"/>
              </a:spcAft>
              <a:defRPr/>
            </a:pPr>
            <a:r>
              <a:rPr lang="es-ES" sz="1600" dirty="0">
                <a:solidFill>
                  <a:srgbClr val="000000"/>
                </a:solidFill>
                <a:latin typeface="Roboto Thin" pitchFamily="2" charset="0"/>
                <a:ea typeface="Roboto Thin" pitchFamily="2" charset="0"/>
              </a:rPr>
              <a:t>283</a:t>
            </a:r>
            <a:endParaRPr lang="es-ES" sz="1600" u="none" strike="noStrike" dirty="0">
              <a:solidFill>
                <a:srgbClr val="000000"/>
              </a:solidFill>
              <a:effectLst/>
              <a:latin typeface="Roboto Thin" pitchFamily="2" charset="0"/>
              <a:ea typeface="Roboto Thin" pitchFamily="2" charset="0"/>
            </a:endParaRPr>
          </a:p>
        </p:txBody>
      </p:sp>
      <p:sp>
        <p:nvSpPr>
          <p:cNvPr id="10" name="CuadroTexto 9">
            <a:extLst>
              <a:ext uri="{FF2B5EF4-FFF2-40B4-BE49-F238E27FC236}">
                <a16:creationId xmlns:a16="http://schemas.microsoft.com/office/drawing/2014/main" id="{68BBC36F-3389-6904-75AA-5CBD28B0EA7A}"/>
              </a:ext>
            </a:extLst>
          </p:cNvPr>
          <p:cNvSpPr txBox="1"/>
          <p:nvPr/>
        </p:nvSpPr>
        <p:spPr>
          <a:xfrm>
            <a:off x="11224467" y="5772112"/>
            <a:ext cx="1323814" cy="646331"/>
          </a:xfrm>
          <a:prstGeom prst="roundRect">
            <a:avLst>
              <a:gd name="adj" fmla="val 0"/>
            </a:avLst>
          </a:prstGeom>
          <a:noFill/>
        </p:spPr>
        <p:txBody>
          <a:bodyPr wrap="square" rtlCol="0" anchor="ctr">
            <a:spAutoFit/>
          </a:bodyPr>
          <a:lstStyle/>
          <a:p>
            <a:pPr marL="0" marR="0" lvl="0" indent="0" algn="ctr" defTabSz="587756" rtl="0" eaLnBrk="1" fontAlgn="auto" latinLnBrk="0" hangingPunct="1">
              <a:lnSpc>
                <a:spcPct val="100000"/>
              </a:lnSpc>
              <a:spcBef>
                <a:spcPts val="0"/>
              </a:spcBef>
              <a:spcAft>
                <a:spcPts val="0"/>
              </a:spcAft>
              <a:buClrTx/>
              <a:buSzTx/>
              <a:buFontTx/>
              <a:buNone/>
              <a:tabLst/>
              <a:defRPr/>
            </a:pPr>
            <a:r>
              <a:rPr kumimoji="0" lang="es-ES_tradnl" sz="3600" b="1" i="0" u="none" strike="noStrike" kern="1200" cap="none" spc="0" normalizeH="0" baseline="0" noProof="0" dirty="0">
                <a:ln>
                  <a:noFill/>
                </a:ln>
                <a:solidFill>
                  <a:srgbClr val="FFC000"/>
                </a:solidFill>
                <a:effectLst/>
                <a:uLnTx/>
                <a:uFillTx/>
                <a:latin typeface="Lato Black" panose="020F0502020204030203" pitchFamily="34" charset="77"/>
                <a:ea typeface="Roboto Lt" panose="02000000000000000000" pitchFamily="2" charset="0"/>
                <a:cs typeface="Roboto Lt" panose="02000000000000000000" pitchFamily="2" charset="0"/>
              </a:rPr>
              <a:t>202</a:t>
            </a:r>
            <a:r>
              <a:rPr lang="es-ES_tradnl" sz="3600" b="1" dirty="0">
                <a:solidFill>
                  <a:srgbClr val="FFC000"/>
                </a:solidFill>
                <a:latin typeface="Lato Black" panose="020F0502020204030203" pitchFamily="34" charset="77"/>
                <a:ea typeface="Roboto Lt" panose="02000000000000000000" pitchFamily="2" charset="0"/>
                <a:cs typeface="Roboto Lt" panose="02000000000000000000" pitchFamily="2" charset="0"/>
              </a:rPr>
              <a:t>6</a:t>
            </a:r>
            <a:endParaRPr kumimoji="0" lang="es-ES_tradnl" sz="3600" b="1" i="0" u="none" strike="noStrike" kern="1200" cap="none" spc="0" normalizeH="0" baseline="0" noProof="0" dirty="0">
              <a:ln>
                <a:noFill/>
              </a:ln>
              <a:solidFill>
                <a:srgbClr val="FFC000"/>
              </a:solidFill>
              <a:effectLst/>
              <a:uLnTx/>
              <a:uFillTx/>
              <a:latin typeface="Lato Black" panose="020F0502020204030203" pitchFamily="34" charset="77"/>
              <a:ea typeface="Roboto Lt" panose="02000000000000000000" pitchFamily="2" charset="0"/>
              <a:cs typeface="Roboto Lt" panose="02000000000000000000" pitchFamily="2" charset="0"/>
            </a:endParaRPr>
          </a:p>
        </p:txBody>
      </p:sp>
      <p:sp>
        <p:nvSpPr>
          <p:cNvPr id="11" name="CuadroTexto 3">
            <a:extLst>
              <a:ext uri="{FF2B5EF4-FFF2-40B4-BE49-F238E27FC236}">
                <a16:creationId xmlns:a16="http://schemas.microsoft.com/office/drawing/2014/main" id="{C95698FB-E828-53EB-2630-81C3EAF40D8B}"/>
              </a:ext>
            </a:extLst>
          </p:cNvPr>
          <p:cNvSpPr txBox="1"/>
          <p:nvPr/>
        </p:nvSpPr>
        <p:spPr>
          <a:xfrm>
            <a:off x="11156862" y="4849718"/>
            <a:ext cx="1459024" cy="646331"/>
          </a:xfrm>
          <a:prstGeom prst="rect">
            <a:avLst/>
          </a:prstGeom>
          <a:noFill/>
        </p:spPr>
        <p:txBody>
          <a:bodyPr wrap="square" rtlCol="0" anchor="ctr">
            <a:spAutoFit/>
          </a:bodyPr>
          <a:lstStyle>
            <a:defPPr>
              <a:defRPr lang="en-US"/>
            </a:defPPr>
            <a:lvl1pPr algn="ctr">
              <a:defRPr sz="2800">
                <a:solidFill>
                  <a:schemeClr val="accent6"/>
                </a:solidFill>
                <a:latin typeface="Roboto Lt" panose="02000000000000000000" pitchFamily="2" charset="0"/>
                <a:ea typeface="Roboto Lt" panose="02000000000000000000" pitchFamily="2" charset="0"/>
                <a:cs typeface="Roboto Lt" panose="02000000000000000000" pitchFamily="2" charset="0"/>
              </a:defRPr>
            </a:lvl1pPr>
          </a:lstStyle>
          <a:p>
            <a:pPr marL="0" marR="0" lvl="0" indent="0" defTabSz="587756" rtl="0" eaLnBrk="1" fontAlgn="auto" latinLnBrk="0" hangingPunct="1">
              <a:lnSpc>
                <a:spcPct val="100000"/>
              </a:lnSpc>
              <a:spcBef>
                <a:spcPts val="0"/>
              </a:spcBef>
              <a:spcAft>
                <a:spcPts val="0"/>
              </a:spcAft>
              <a:buClrTx/>
              <a:buSzTx/>
              <a:buFontTx/>
              <a:buNone/>
              <a:tabLst/>
              <a:defRPr/>
            </a:pPr>
            <a:r>
              <a:rPr kumimoji="0" lang="es-ES_tradnl" sz="3600" b="1" i="0" u="none" strike="noStrike" kern="1200" cap="none" spc="0" normalizeH="0" baseline="0" noProof="0" dirty="0">
                <a:ln>
                  <a:noFill/>
                </a:ln>
                <a:solidFill>
                  <a:srgbClr val="1F497D">
                    <a:lumMod val="60000"/>
                    <a:lumOff val="40000"/>
                  </a:srgbClr>
                </a:solidFill>
                <a:effectLst/>
                <a:uLnTx/>
                <a:uFillTx/>
                <a:latin typeface="Lato Black" panose="020F0502020204030203" pitchFamily="34" charset="77"/>
                <a:ea typeface="Roboto Lt" panose="02000000000000000000" pitchFamily="2" charset="0"/>
              </a:rPr>
              <a:t>2025</a:t>
            </a:r>
          </a:p>
        </p:txBody>
      </p:sp>
      <p:sp>
        <p:nvSpPr>
          <p:cNvPr id="12" name="Rectángulo 11">
            <a:extLst>
              <a:ext uri="{FF2B5EF4-FFF2-40B4-BE49-F238E27FC236}">
                <a16:creationId xmlns:a16="http://schemas.microsoft.com/office/drawing/2014/main" id="{4B78D0FC-D237-60F2-5212-5EC0FCAFD7B9}"/>
              </a:ext>
            </a:extLst>
          </p:cNvPr>
          <p:cNvSpPr/>
          <p:nvPr/>
        </p:nvSpPr>
        <p:spPr>
          <a:xfrm>
            <a:off x="11319097" y="5403100"/>
            <a:ext cx="1134555" cy="372414"/>
          </a:xfrm>
          <a:prstGeom prst="rect">
            <a:avLst/>
          </a:prstGeom>
          <a:solidFill>
            <a:schemeClr val="bg1">
              <a:lumMod val="95000"/>
            </a:schemeClr>
          </a:solidFill>
          <a:ln w="9525">
            <a:noFill/>
            <a:prstDash val="dot"/>
            <a:miter lim="800000"/>
            <a:headEnd/>
            <a:tailEnd/>
          </a:ln>
        </p:spPr>
        <p:txBody>
          <a:bodyPr wrap="square" lIns="124971" tIns="62486" rIns="124971" bIns="62486" rtlCol="0" anchor="ctr">
            <a:spAutoFit/>
          </a:bodyPr>
          <a:lstStyle/>
          <a:p>
            <a:pPr marL="720725" indent="-708025" algn="ctr">
              <a:spcAft>
                <a:spcPts val="400"/>
              </a:spcAft>
            </a:pPr>
            <a:r>
              <a:rPr lang="es-MX" sz="1600" dirty="0">
                <a:solidFill>
                  <a:prstClr val="black"/>
                </a:solidFill>
                <a:latin typeface="Roboto Thin" pitchFamily="2" charset="0"/>
                <a:ea typeface="Roboto Thin" pitchFamily="2" charset="0"/>
              </a:rPr>
              <a:t>353</a:t>
            </a:r>
          </a:p>
        </p:txBody>
      </p:sp>
      <p:sp>
        <p:nvSpPr>
          <p:cNvPr id="15" name="Rectángulo 14">
            <a:extLst>
              <a:ext uri="{FF2B5EF4-FFF2-40B4-BE49-F238E27FC236}">
                <a16:creationId xmlns:a16="http://schemas.microsoft.com/office/drawing/2014/main" id="{2DD58D38-4B2D-32FC-98DF-7D0718C3078F}"/>
              </a:ext>
            </a:extLst>
          </p:cNvPr>
          <p:cNvSpPr/>
          <p:nvPr/>
        </p:nvSpPr>
        <p:spPr>
          <a:xfrm>
            <a:off x="11319097" y="4393907"/>
            <a:ext cx="1134555" cy="372414"/>
          </a:xfrm>
          <a:prstGeom prst="rect">
            <a:avLst/>
          </a:prstGeom>
          <a:solidFill>
            <a:schemeClr val="bg1">
              <a:lumMod val="95000"/>
            </a:schemeClr>
          </a:solidFill>
          <a:ln w="9525">
            <a:noFill/>
            <a:prstDash val="dot"/>
            <a:miter lim="800000"/>
            <a:headEnd/>
            <a:tailEnd/>
          </a:ln>
        </p:spPr>
        <p:txBody>
          <a:bodyPr wrap="square" lIns="124971" tIns="62486" rIns="124971" bIns="62486" rtlCol="0" anchor="ctr">
            <a:spAutoFit/>
          </a:bodyPr>
          <a:lstStyle/>
          <a:p>
            <a:pPr algn="ctr" fontAlgn="ctr"/>
            <a:r>
              <a:rPr lang="es-ES" sz="1600" u="none" strike="noStrike" dirty="0">
                <a:effectLst/>
                <a:latin typeface="Roboto Thin" pitchFamily="2" charset="0"/>
                <a:ea typeface="Roboto Thin" pitchFamily="2" charset="0"/>
              </a:rPr>
              <a:t>510</a:t>
            </a:r>
            <a:endParaRPr lang="es-ES" sz="1600" u="none" strike="noStrike" dirty="0">
              <a:solidFill>
                <a:srgbClr val="000000"/>
              </a:solidFill>
              <a:effectLst/>
              <a:latin typeface="Roboto Thin" pitchFamily="2" charset="0"/>
              <a:ea typeface="Roboto Thin" pitchFamily="2" charset="0"/>
            </a:endParaRPr>
          </a:p>
        </p:txBody>
      </p:sp>
      <p:sp>
        <p:nvSpPr>
          <p:cNvPr id="16" name="CuadroTexto 15">
            <a:extLst>
              <a:ext uri="{FF2B5EF4-FFF2-40B4-BE49-F238E27FC236}">
                <a16:creationId xmlns:a16="http://schemas.microsoft.com/office/drawing/2014/main" id="{6B32D675-B0AA-0615-CC70-C17CC67A4487}"/>
              </a:ext>
            </a:extLst>
          </p:cNvPr>
          <p:cNvSpPr txBox="1"/>
          <p:nvPr/>
        </p:nvSpPr>
        <p:spPr>
          <a:xfrm>
            <a:off x="11224467" y="3791440"/>
            <a:ext cx="1323814" cy="646331"/>
          </a:xfrm>
          <a:prstGeom prst="roundRect">
            <a:avLst>
              <a:gd name="adj" fmla="val 0"/>
            </a:avLst>
          </a:prstGeom>
          <a:noFill/>
        </p:spPr>
        <p:txBody>
          <a:bodyPr wrap="square" rtlCol="0" anchor="ctr">
            <a:spAutoFit/>
          </a:bodyPr>
          <a:lstStyle/>
          <a:p>
            <a:pPr marL="0" marR="0" lvl="0" indent="0" algn="ctr" defTabSz="587756" rtl="0" eaLnBrk="1" fontAlgn="auto" latinLnBrk="0" hangingPunct="1">
              <a:lnSpc>
                <a:spcPct val="100000"/>
              </a:lnSpc>
              <a:spcBef>
                <a:spcPts val="0"/>
              </a:spcBef>
              <a:spcAft>
                <a:spcPts val="0"/>
              </a:spcAft>
              <a:buClrTx/>
              <a:buSzTx/>
              <a:buFontTx/>
              <a:buNone/>
              <a:tabLst/>
              <a:defRPr/>
            </a:pPr>
            <a:r>
              <a:rPr kumimoji="0" lang="es-ES_tradnl" sz="3600" b="1" i="0" u="none" strike="noStrike" kern="1200" cap="none" spc="0" normalizeH="0" baseline="0" noProof="0" dirty="0">
                <a:ln>
                  <a:noFill/>
                </a:ln>
                <a:solidFill>
                  <a:schemeClr val="bg1">
                    <a:lumMod val="75000"/>
                  </a:schemeClr>
                </a:solidFill>
                <a:effectLst/>
                <a:uLnTx/>
                <a:uFillTx/>
                <a:latin typeface="Lato Black" panose="020F0502020204030203" pitchFamily="34" charset="77"/>
                <a:ea typeface="Roboto Lt" panose="02000000000000000000" pitchFamily="2" charset="0"/>
                <a:cs typeface="Roboto Lt" panose="02000000000000000000" pitchFamily="2" charset="0"/>
              </a:rPr>
              <a:t>2024</a:t>
            </a:r>
          </a:p>
        </p:txBody>
      </p:sp>
      <p:sp>
        <p:nvSpPr>
          <p:cNvPr id="20" name="CuadroTexto 14">
            <a:extLst>
              <a:ext uri="{FF2B5EF4-FFF2-40B4-BE49-F238E27FC236}">
                <a16:creationId xmlns:a16="http://schemas.microsoft.com/office/drawing/2014/main" id="{3D8D1F06-83F5-F324-62AC-00AB716344FB}"/>
              </a:ext>
            </a:extLst>
          </p:cNvPr>
          <p:cNvSpPr txBox="1"/>
          <p:nvPr/>
        </p:nvSpPr>
        <p:spPr bwMode="auto">
          <a:xfrm>
            <a:off x="4341651" y="5314650"/>
            <a:ext cx="1002981" cy="357568"/>
          </a:xfrm>
          <a:prstGeom prst="rect">
            <a:avLst/>
          </a:prstGeom>
          <a:solidFill>
            <a:schemeClr val="bg1"/>
          </a:solidFill>
          <a:ln w="9525">
            <a:solidFill>
              <a:schemeClr val="bg1">
                <a:lumMod val="75000"/>
              </a:schemeClr>
            </a:solidFill>
            <a:prstDash val="solid"/>
            <a:miter lim="800000"/>
            <a:headEnd/>
            <a:tailEnd/>
          </a:ln>
        </p:spPr>
        <p:txBody>
          <a:bodyPr wrap="square" lIns="110269" tIns="55135" rIns="110269" bIns="55135"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indent="11206" algn="ctr" defTabSz="403433">
              <a:lnSpc>
                <a:spcPct val="80000"/>
              </a:lnSpc>
              <a:defRPr/>
            </a:pPr>
            <a:r>
              <a:rPr lang="es-ES_tradnl" sz="2000" i="1" dirty="0">
                <a:latin typeface="Playfair Display" panose="00000500000000000000" pitchFamily="50" charset="0"/>
                <a:ea typeface="Roboto" pitchFamily="2" charset="0"/>
              </a:rPr>
              <a:t>-46%</a:t>
            </a:r>
          </a:p>
        </p:txBody>
      </p:sp>
      <p:sp>
        <p:nvSpPr>
          <p:cNvPr id="26" name="Cerrar corchete 25">
            <a:extLst>
              <a:ext uri="{FF2B5EF4-FFF2-40B4-BE49-F238E27FC236}">
                <a16:creationId xmlns:a16="http://schemas.microsoft.com/office/drawing/2014/main" id="{85071EF3-DC9C-157E-AA1A-288C2783A2DB}"/>
              </a:ext>
            </a:extLst>
          </p:cNvPr>
          <p:cNvSpPr/>
          <p:nvPr/>
        </p:nvSpPr>
        <p:spPr>
          <a:xfrm rot="10800000">
            <a:off x="10641316" y="5549855"/>
            <a:ext cx="129777" cy="346909"/>
          </a:xfrm>
          <a:prstGeom prst="rightBracket">
            <a:avLst/>
          </a:prstGeom>
          <a:ln w="12700">
            <a:solidFill>
              <a:schemeClr val="bg1">
                <a:lumMod val="75000"/>
              </a:schemeClr>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s-MX" sz="3600"/>
          </a:p>
        </p:txBody>
      </p:sp>
      <p:sp>
        <p:nvSpPr>
          <p:cNvPr id="6" name="Cerrar corchete 5">
            <a:extLst>
              <a:ext uri="{FF2B5EF4-FFF2-40B4-BE49-F238E27FC236}">
                <a16:creationId xmlns:a16="http://schemas.microsoft.com/office/drawing/2014/main" id="{9F148514-7FC8-1F2F-E69C-0EE69D185F74}"/>
              </a:ext>
            </a:extLst>
          </p:cNvPr>
          <p:cNvSpPr/>
          <p:nvPr/>
        </p:nvSpPr>
        <p:spPr>
          <a:xfrm>
            <a:off x="8112102" y="5968038"/>
            <a:ext cx="191159" cy="646331"/>
          </a:xfrm>
          <a:prstGeom prst="rightBracket">
            <a:avLst/>
          </a:prstGeom>
          <a:ln w="12700">
            <a:solidFill>
              <a:schemeClr val="bg1">
                <a:lumMod val="75000"/>
              </a:schemeClr>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s-MX" sz="3600"/>
          </a:p>
        </p:txBody>
      </p:sp>
      <p:sp>
        <p:nvSpPr>
          <p:cNvPr id="21" name="CuadroTexto 14">
            <a:extLst>
              <a:ext uri="{FF2B5EF4-FFF2-40B4-BE49-F238E27FC236}">
                <a16:creationId xmlns:a16="http://schemas.microsoft.com/office/drawing/2014/main" id="{E880AF0F-3853-1663-25F0-26C33E8688B2}"/>
              </a:ext>
            </a:extLst>
          </p:cNvPr>
          <p:cNvSpPr txBox="1"/>
          <p:nvPr/>
        </p:nvSpPr>
        <p:spPr bwMode="auto">
          <a:xfrm>
            <a:off x="8211038" y="6094047"/>
            <a:ext cx="980307" cy="357568"/>
          </a:xfrm>
          <a:prstGeom prst="rect">
            <a:avLst/>
          </a:prstGeom>
          <a:solidFill>
            <a:schemeClr val="bg1"/>
          </a:solidFill>
          <a:ln w="9525">
            <a:solidFill>
              <a:schemeClr val="bg1">
                <a:lumMod val="75000"/>
              </a:schemeClr>
            </a:solidFill>
            <a:prstDash val="solid"/>
            <a:miter lim="800000"/>
            <a:headEnd/>
            <a:tailEnd/>
          </a:ln>
        </p:spPr>
        <p:txBody>
          <a:bodyPr wrap="square" lIns="110269" tIns="55135" rIns="110269" bIns="55135"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indent="11206" algn="ctr" defTabSz="403433">
              <a:lnSpc>
                <a:spcPct val="80000"/>
              </a:lnSpc>
              <a:defRPr/>
            </a:pPr>
            <a:r>
              <a:rPr lang="es-ES_tradnl" sz="2000" i="1" dirty="0">
                <a:latin typeface="Playfair Display" panose="00000500000000000000" pitchFamily="50" charset="0"/>
                <a:ea typeface="Roboto" pitchFamily="2" charset="0"/>
              </a:rPr>
              <a:t>70%</a:t>
            </a:r>
          </a:p>
        </p:txBody>
      </p:sp>
      <p:sp>
        <p:nvSpPr>
          <p:cNvPr id="17" name="Cerrar corchete 16">
            <a:extLst>
              <a:ext uri="{FF2B5EF4-FFF2-40B4-BE49-F238E27FC236}">
                <a16:creationId xmlns:a16="http://schemas.microsoft.com/office/drawing/2014/main" id="{6A79711E-C4AE-D94D-FD52-000B981622D2}"/>
              </a:ext>
            </a:extLst>
          </p:cNvPr>
          <p:cNvSpPr/>
          <p:nvPr/>
        </p:nvSpPr>
        <p:spPr>
          <a:xfrm rot="10800000">
            <a:off x="1636475" y="4780516"/>
            <a:ext cx="142629" cy="695654"/>
          </a:xfrm>
          <a:prstGeom prst="rightBracket">
            <a:avLst/>
          </a:prstGeom>
          <a:ln w="12700">
            <a:solidFill>
              <a:schemeClr val="bg1">
                <a:lumMod val="75000"/>
              </a:schemeClr>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s-MX" sz="3600"/>
          </a:p>
        </p:txBody>
      </p:sp>
      <p:sp>
        <p:nvSpPr>
          <p:cNvPr id="28" name="CuadroTexto 14">
            <a:extLst>
              <a:ext uri="{FF2B5EF4-FFF2-40B4-BE49-F238E27FC236}">
                <a16:creationId xmlns:a16="http://schemas.microsoft.com/office/drawing/2014/main" id="{1A8F4DE1-69BC-B988-C90D-6545FEE0C886}"/>
              </a:ext>
            </a:extLst>
          </p:cNvPr>
          <p:cNvSpPr txBox="1"/>
          <p:nvPr/>
        </p:nvSpPr>
        <p:spPr bwMode="auto">
          <a:xfrm>
            <a:off x="847304" y="4878771"/>
            <a:ext cx="833858" cy="357568"/>
          </a:xfrm>
          <a:prstGeom prst="rect">
            <a:avLst/>
          </a:prstGeom>
          <a:solidFill>
            <a:schemeClr val="bg1"/>
          </a:solidFill>
          <a:ln w="9525">
            <a:solidFill>
              <a:schemeClr val="bg1">
                <a:lumMod val="75000"/>
              </a:schemeClr>
            </a:solidFill>
            <a:prstDash val="solid"/>
            <a:miter lim="800000"/>
            <a:headEnd/>
            <a:tailEnd/>
          </a:ln>
        </p:spPr>
        <p:txBody>
          <a:bodyPr wrap="square" lIns="110269" tIns="55135" rIns="110269" bIns="55135"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indent="11206" algn="ctr" defTabSz="403433">
              <a:lnSpc>
                <a:spcPct val="80000"/>
              </a:lnSpc>
              <a:defRPr/>
            </a:pPr>
            <a:r>
              <a:rPr lang="es-ES_tradnl" sz="2000" i="1" dirty="0">
                <a:latin typeface="Playfair Display" panose="00000500000000000000" pitchFamily="50" charset="0"/>
                <a:ea typeface="Roboto" pitchFamily="2" charset="0"/>
              </a:rPr>
              <a:t>-26%</a:t>
            </a:r>
          </a:p>
        </p:txBody>
      </p:sp>
      <p:sp>
        <p:nvSpPr>
          <p:cNvPr id="22" name="CuadroTexto 14">
            <a:extLst>
              <a:ext uri="{FF2B5EF4-FFF2-40B4-BE49-F238E27FC236}">
                <a16:creationId xmlns:a16="http://schemas.microsoft.com/office/drawing/2014/main" id="{5530914B-0C33-1D51-829B-57A96E26027F}"/>
              </a:ext>
            </a:extLst>
          </p:cNvPr>
          <p:cNvSpPr txBox="1"/>
          <p:nvPr/>
        </p:nvSpPr>
        <p:spPr bwMode="auto">
          <a:xfrm>
            <a:off x="9611219" y="5539197"/>
            <a:ext cx="1094985" cy="357568"/>
          </a:xfrm>
          <a:prstGeom prst="rect">
            <a:avLst/>
          </a:prstGeom>
          <a:solidFill>
            <a:schemeClr val="bg1"/>
          </a:solidFill>
          <a:ln w="9525">
            <a:solidFill>
              <a:schemeClr val="bg1">
                <a:lumMod val="75000"/>
              </a:schemeClr>
            </a:solidFill>
            <a:prstDash val="solid"/>
            <a:miter lim="800000"/>
            <a:headEnd/>
            <a:tailEnd/>
          </a:ln>
        </p:spPr>
        <p:txBody>
          <a:bodyPr wrap="square" lIns="110269" tIns="55135" rIns="110269" bIns="55135"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indent="11206" algn="ctr" defTabSz="403433">
              <a:lnSpc>
                <a:spcPct val="80000"/>
              </a:lnSpc>
              <a:defRPr/>
            </a:pPr>
            <a:r>
              <a:rPr lang="es-ES_tradnl" sz="2000" i="1" dirty="0">
                <a:latin typeface="Playfair Display" panose="00000500000000000000" pitchFamily="50" charset="0"/>
                <a:ea typeface="Roboto" pitchFamily="2" charset="0"/>
              </a:rPr>
              <a:t>-18%</a:t>
            </a:r>
          </a:p>
        </p:txBody>
      </p:sp>
    </p:spTree>
    <p:extLst>
      <p:ext uri="{BB962C8B-B14F-4D97-AF65-F5344CB8AC3E}">
        <p14:creationId xmlns:p14="http://schemas.microsoft.com/office/powerpoint/2010/main" val="435695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97B46D-B4C6-C4F7-C292-D7B67841D2E8}"/>
            </a:ext>
          </a:extLst>
        </p:cNvPr>
        <p:cNvGrpSpPr/>
        <p:nvPr/>
      </p:nvGrpSpPr>
      <p:grpSpPr>
        <a:xfrm>
          <a:off x="0" y="0"/>
          <a:ext cx="0" cy="0"/>
          <a:chOff x="0" y="0"/>
          <a:chExt cx="0" cy="0"/>
        </a:xfrm>
      </p:grpSpPr>
      <p:graphicFrame>
        <p:nvGraphicFramePr>
          <p:cNvPr id="23" name="Gráfico 22">
            <a:extLst>
              <a:ext uri="{FF2B5EF4-FFF2-40B4-BE49-F238E27FC236}">
                <a16:creationId xmlns:a16="http://schemas.microsoft.com/office/drawing/2014/main" id="{0F2B710F-4108-2D39-6465-975E330F30B3}"/>
              </a:ext>
            </a:extLst>
          </p:cNvPr>
          <p:cNvGraphicFramePr>
            <a:graphicFrameLocks/>
          </p:cNvGraphicFramePr>
          <p:nvPr>
            <p:extLst>
              <p:ext uri="{D42A27DB-BD31-4B8C-83A1-F6EECF244321}">
                <p14:modId xmlns:p14="http://schemas.microsoft.com/office/powerpoint/2010/main" val="3581133650"/>
              </p:ext>
            </p:extLst>
          </p:nvPr>
        </p:nvGraphicFramePr>
        <p:xfrm>
          <a:off x="14324" y="1460919"/>
          <a:ext cx="11330939" cy="54633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áfico 11">
            <a:extLst>
              <a:ext uri="{FF2B5EF4-FFF2-40B4-BE49-F238E27FC236}">
                <a16:creationId xmlns:a16="http://schemas.microsoft.com/office/drawing/2014/main" id="{D2CAEFAD-F481-3257-A1C1-0A6FFD27C9C7}"/>
              </a:ext>
            </a:extLst>
          </p:cNvPr>
          <p:cNvGraphicFramePr>
            <a:graphicFrameLocks/>
          </p:cNvGraphicFramePr>
          <p:nvPr>
            <p:extLst>
              <p:ext uri="{D42A27DB-BD31-4B8C-83A1-F6EECF244321}">
                <p14:modId xmlns:p14="http://schemas.microsoft.com/office/powerpoint/2010/main" val="4217795806"/>
              </p:ext>
            </p:extLst>
          </p:nvPr>
        </p:nvGraphicFramePr>
        <p:xfrm>
          <a:off x="43689" y="812052"/>
          <a:ext cx="9917981" cy="54994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Gráfico 23">
            <a:extLst>
              <a:ext uri="{FF2B5EF4-FFF2-40B4-BE49-F238E27FC236}">
                <a16:creationId xmlns:a16="http://schemas.microsoft.com/office/drawing/2014/main" id="{EA8EA8CA-C32E-5EDC-057E-9BCB389145F4}"/>
              </a:ext>
            </a:extLst>
          </p:cNvPr>
          <p:cNvGraphicFramePr>
            <a:graphicFrameLocks/>
          </p:cNvGraphicFramePr>
          <p:nvPr>
            <p:extLst>
              <p:ext uri="{D42A27DB-BD31-4B8C-83A1-F6EECF244321}">
                <p14:modId xmlns:p14="http://schemas.microsoft.com/office/powerpoint/2010/main" val="2992425612"/>
              </p:ext>
            </p:extLst>
          </p:nvPr>
        </p:nvGraphicFramePr>
        <p:xfrm>
          <a:off x="0" y="1378788"/>
          <a:ext cx="11301573" cy="44772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Gráfico 18">
            <a:extLst>
              <a:ext uri="{FF2B5EF4-FFF2-40B4-BE49-F238E27FC236}">
                <a16:creationId xmlns:a16="http://schemas.microsoft.com/office/drawing/2014/main" id="{CC241AC4-28FB-4DA4-9FB0-3A0B4B434FB3}"/>
              </a:ext>
            </a:extLst>
          </p:cNvPr>
          <p:cNvGraphicFramePr>
            <a:graphicFrameLocks/>
          </p:cNvGraphicFramePr>
          <p:nvPr>
            <p:extLst>
              <p:ext uri="{D42A27DB-BD31-4B8C-83A1-F6EECF244321}">
                <p14:modId xmlns:p14="http://schemas.microsoft.com/office/powerpoint/2010/main" val="3716026138"/>
              </p:ext>
            </p:extLst>
          </p:nvPr>
        </p:nvGraphicFramePr>
        <p:xfrm>
          <a:off x="-46576" y="3620896"/>
          <a:ext cx="11330939" cy="3719357"/>
        </p:xfrm>
        <a:graphic>
          <a:graphicData uri="http://schemas.openxmlformats.org/drawingml/2006/chart">
            <c:chart xmlns:c="http://schemas.openxmlformats.org/drawingml/2006/chart" xmlns:r="http://schemas.openxmlformats.org/officeDocument/2006/relationships" r:id="rId5"/>
          </a:graphicData>
        </a:graphic>
      </p:graphicFrame>
      <p:sp>
        <p:nvSpPr>
          <p:cNvPr id="15" name="CuadroTexto 20">
            <a:extLst>
              <a:ext uri="{FF2B5EF4-FFF2-40B4-BE49-F238E27FC236}">
                <a16:creationId xmlns:a16="http://schemas.microsoft.com/office/drawing/2014/main" id="{EFD4C2FC-22F4-AF2C-C24E-C259B146BF30}"/>
              </a:ext>
            </a:extLst>
          </p:cNvPr>
          <p:cNvSpPr txBox="1"/>
          <p:nvPr/>
        </p:nvSpPr>
        <p:spPr bwMode="auto">
          <a:xfrm>
            <a:off x="6602429" y="5862814"/>
            <a:ext cx="1955365" cy="611409"/>
          </a:xfrm>
          <a:prstGeom prst="rect">
            <a:avLst/>
          </a:prstGeom>
          <a:solidFill>
            <a:schemeClr val="bg1"/>
          </a:solidFill>
          <a:ln w="6350">
            <a:solidFill>
              <a:schemeClr val="bg1">
                <a:lumMod val="85000"/>
              </a:schemeClr>
            </a:solidFill>
            <a:prstDash val="solid"/>
            <a:miter lim="800000"/>
            <a:headEnd/>
            <a:tailEnd/>
          </a:ln>
          <a:effectLst/>
        </p:spPr>
        <p:txBody>
          <a:bodyPr wrap="square" lIns="115782" tIns="57892" rIns="115782" bIns="57892"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4708" indent="-2942" algn="ctr">
              <a:lnSpc>
                <a:spcPct val="80000"/>
              </a:lnSpc>
              <a:spcAft>
                <a:spcPts val="371"/>
              </a:spcAft>
            </a:pPr>
            <a:r>
              <a:rPr lang="es-AR" sz="1000" dirty="0">
                <a:latin typeface="Roboto Th" panose="02000000000000000000" pitchFamily="2" charset="0"/>
                <a:ea typeface="Roboto Th" panose="02000000000000000000" pitchFamily="2" charset="0"/>
              </a:rPr>
              <a:t>Pronostico conservador ene 2025 al nov 2026</a:t>
            </a:r>
          </a:p>
          <a:p>
            <a:pPr marL="14708" indent="-2942" algn="ctr">
              <a:lnSpc>
                <a:spcPct val="80000"/>
              </a:lnSpc>
              <a:spcAft>
                <a:spcPts val="371"/>
              </a:spcAft>
            </a:pPr>
            <a:r>
              <a:rPr lang="es-AR" sz="900" dirty="0">
                <a:latin typeface="Roboto Th" panose="02000000000000000000" pitchFamily="2" charset="0"/>
                <a:ea typeface="Roboto Th" panose="02000000000000000000" pitchFamily="2" charset="0"/>
                <a:cs typeface="Roboto Th" panose="02000000000000000000" pitchFamily="2" charset="0"/>
              </a:rPr>
              <a:t> </a:t>
            </a:r>
            <a:r>
              <a:rPr lang="es-AR" sz="1600" dirty="0">
                <a:latin typeface="Roboto Th" panose="02000000000000000000" pitchFamily="2" charset="0"/>
                <a:ea typeface="Roboto Th" panose="02000000000000000000" pitchFamily="2" charset="0"/>
                <a:cs typeface="Roboto Th" panose="02000000000000000000" pitchFamily="2" charset="0"/>
              </a:rPr>
              <a:t>-250</a:t>
            </a:r>
            <a:r>
              <a:rPr lang="es-ES" sz="1400" dirty="0">
                <a:latin typeface="Roboto Th" panose="02000000000000000000" pitchFamily="2" charset="0"/>
                <a:ea typeface="Roboto Th" panose="02000000000000000000" pitchFamily="2" charset="0"/>
              </a:rPr>
              <a:t>%</a:t>
            </a:r>
            <a:endParaRPr lang="es-MX" sz="1400" i="1" dirty="0">
              <a:latin typeface="Playfair Display" panose="00000500000000000000" pitchFamily="2" charset="0"/>
              <a:ea typeface="Roboto Th" panose="02000000000000000000" pitchFamily="2" charset="0"/>
            </a:endParaRPr>
          </a:p>
        </p:txBody>
      </p:sp>
      <p:graphicFrame>
        <p:nvGraphicFramePr>
          <p:cNvPr id="9" name="Gráfico 8">
            <a:extLst>
              <a:ext uri="{FF2B5EF4-FFF2-40B4-BE49-F238E27FC236}">
                <a16:creationId xmlns:a16="http://schemas.microsoft.com/office/drawing/2014/main" id="{11780F1B-3030-E082-C4DD-DA6F5B0218A5}"/>
              </a:ext>
            </a:extLst>
          </p:cNvPr>
          <p:cNvGraphicFramePr>
            <a:graphicFrameLocks/>
          </p:cNvGraphicFramePr>
          <p:nvPr>
            <p:extLst>
              <p:ext uri="{D42A27DB-BD31-4B8C-83A1-F6EECF244321}">
                <p14:modId xmlns:p14="http://schemas.microsoft.com/office/powerpoint/2010/main" val="3089753451"/>
              </p:ext>
            </p:extLst>
          </p:nvPr>
        </p:nvGraphicFramePr>
        <p:xfrm>
          <a:off x="43691" y="1815830"/>
          <a:ext cx="9790701" cy="3923506"/>
        </p:xfrm>
        <a:graphic>
          <a:graphicData uri="http://schemas.openxmlformats.org/drawingml/2006/chart">
            <c:chart xmlns:c="http://schemas.openxmlformats.org/drawingml/2006/chart" xmlns:r="http://schemas.openxmlformats.org/officeDocument/2006/relationships" r:id="rId6"/>
          </a:graphicData>
        </a:graphic>
      </p:graphicFrame>
      <p:sp>
        <p:nvSpPr>
          <p:cNvPr id="2" name="Marcador de número de diapositiva 1">
            <a:extLst>
              <a:ext uri="{FF2B5EF4-FFF2-40B4-BE49-F238E27FC236}">
                <a16:creationId xmlns:a16="http://schemas.microsoft.com/office/drawing/2014/main" id="{E9A2EF70-65A1-E956-8A22-26BE472F052E}"/>
              </a:ext>
            </a:extLst>
          </p:cNvPr>
          <p:cNvSpPr>
            <a:spLocks noGrp="1"/>
          </p:cNvSpPr>
          <p:nvPr>
            <p:ph type="sldNum" sz="quarter" idx="12"/>
          </p:nvPr>
        </p:nvSpPr>
        <p:spPr>
          <a:prstGeom prst="rect">
            <a:avLst/>
          </a:prstGeom>
        </p:spPr>
        <p:txBody>
          <a:bodyPr/>
          <a:lstStyle/>
          <a:p>
            <a:fld id="{67DDEA5E-EAF7-8246-8A62-7FF7613ECEAE}" type="slidenum">
              <a:rPr lang="en-US" smtClean="0"/>
              <a:pPr/>
              <a:t>15</a:t>
            </a:fld>
            <a:endParaRPr lang="en-US"/>
          </a:p>
        </p:txBody>
      </p:sp>
      <p:sp>
        <p:nvSpPr>
          <p:cNvPr id="13" name="CuadroTexto 12">
            <a:extLst>
              <a:ext uri="{FF2B5EF4-FFF2-40B4-BE49-F238E27FC236}">
                <a16:creationId xmlns:a16="http://schemas.microsoft.com/office/drawing/2014/main" id="{D1011B86-E1F6-7A0D-67F1-0110151A4E9B}"/>
              </a:ext>
            </a:extLst>
          </p:cNvPr>
          <p:cNvSpPr txBox="1"/>
          <p:nvPr/>
        </p:nvSpPr>
        <p:spPr bwMode="auto">
          <a:xfrm>
            <a:off x="0" y="373634"/>
            <a:ext cx="12801599" cy="592558"/>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lnSpc>
                <a:spcPct val="70000"/>
              </a:lnSpc>
            </a:pPr>
            <a:r>
              <a:rPr lang="es-ES_tradnl" sz="4400" cap="all" dirty="0">
                <a:solidFill>
                  <a:prstClr val="black"/>
                </a:solidFill>
                <a:latin typeface="Lato Hairline" panose="020F0202020204030203" pitchFamily="34" charset="77"/>
              </a:rPr>
              <a:t>Contexto del mercado</a:t>
            </a:r>
            <a:endParaRPr lang="es-ES_tradnl" sz="4400" cap="all" dirty="0">
              <a:solidFill>
                <a:srgbClr val="FF0000"/>
              </a:solidFill>
              <a:latin typeface="Lato Hairline" panose="020F0202020204030203" pitchFamily="34" charset="77"/>
            </a:endParaRPr>
          </a:p>
        </p:txBody>
      </p:sp>
      <p:sp>
        <p:nvSpPr>
          <p:cNvPr id="7" name="CuadroTexto 6">
            <a:extLst>
              <a:ext uri="{FF2B5EF4-FFF2-40B4-BE49-F238E27FC236}">
                <a16:creationId xmlns:a16="http://schemas.microsoft.com/office/drawing/2014/main" id="{C597F687-C3B0-CC91-E001-D32830CA0420}"/>
              </a:ext>
            </a:extLst>
          </p:cNvPr>
          <p:cNvSpPr txBox="1"/>
          <p:nvPr/>
        </p:nvSpPr>
        <p:spPr bwMode="auto">
          <a:xfrm>
            <a:off x="11143838" y="5536288"/>
            <a:ext cx="1341329"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chemeClr val="bg1">
                    <a:lumMod val="95000"/>
                  </a:schemeClr>
                </a:solidFill>
                <a:latin typeface="Lato" panose="020F0502020204030203" pitchFamily="34" charset="77"/>
                <a:ea typeface="Roboto Th" pitchFamily="2" charset="0"/>
              </a:rPr>
              <a:t>OPTIMISTA</a:t>
            </a:r>
          </a:p>
        </p:txBody>
      </p:sp>
      <p:sp>
        <p:nvSpPr>
          <p:cNvPr id="17" name="CuadroTexto 16">
            <a:extLst>
              <a:ext uri="{FF2B5EF4-FFF2-40B4-BE49-F238E27FC236}">
                <a16:creationId xmlns:a16="http://schemas.microsoft.com/office/drawing/2014/main" id="{2E89D3A4-08BF-D127-9FE7-8E860C5D6875}"/>
              </a:ext>
            </a:extLst>
          </p:cNvPr>
          <p:cNvSpPr txBox="1"/>
          <p:nvPr/>
        </p:nvSpPr>
        <p:spPr bwMode="auto">
          <a:xfrm>
            <a:off x="11143956" y="6222698"/>
            <a:ext cx="1791132"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chemeClr val="bg1">
                    <a:lumMod val="75000"/>
                  </a:schemeClr>
                </a:solidFill>
                <a:latin typeface="Lato" panose="020F0502020204030203" pitchFamily="34" charset="77"/>
                <a:ea typeface="Roboto Th" pitchFamily="2" charset="0"/>
              </a:rPr>
              <a:t>CONSERVADOR</a:t>
            </a:r>
          </a:p>
        </p:txBody>
      </p:sp>
      <p:sp>
        <p:nvSpPr>
          <p:cNvPr id="18" name="CuadroTexto 17">
            <a:extLst>
              <a:ext uri="{FF2B5EF4-FFF2-40B4-BE49-F238E27FC236}">
                <a16:creationId xmlns:a16="http://schemas.microsoft.com/office/drawing/2014/main" id="{8A39C7AA-6FCC-5B60-1418-5C7C78EC4076}"/>
              </a:ext>
            </a:extLst>
          </p:cNvPr>
          <p:cNvSpPr txBox="1"/>
          <p:nvPr/>
        </p:nvSpPr>
        <p:spPr bwMode="auto">
          <a:xfrm>
            <a:off x="11143838" y="5879493"/>
            <a:ext cx="1468608"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chemeClr val="accent2"/>
                </a:solidFill>
                <a:latin typeface="Lato" panose="020F0502020204030203" pitchFamily="34" charset="77"/>
                <a:ea typeface="Roboto Th" pitchFamily="2" charset="0"/>
              </a:rPr>
              <a:t>MODERADO</a:t>
            </a:r>
          </a:p>
        </p:txBody>
      </p:sp>
      <p:sp>
        <p:nvSpPr>
          <p:cNvPr id="3" name="CuadroTexto 2">
            <a:extLst>
              <a:ext uri="{FF2B5EF4-FFF2-40B4-BE49-F238E27FC236}">
                <a16:creationId xmlns:a16="http://schemas.microsoft.com/office/drawing/2014/main" id="{46BFB104-DAA1-D80F-CA30-1ACDED6E8E14}"/>
              </a:ext>
            </a:extLst>
          </p:cNvPr>
          <p:cNvSpPr txBox="1"/>
          <p:nvPr/>
        </p:nvSpPr>
        <p:spPr bwMode="auto">
          <a:xfrm>
            <a:off x="0" y="814680"/>
            <a:ext cx="12801600" cy="486247"/>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defRPr/>
            </a:pPr>
            <a:r>
              <a:rPr lang="es-ES_tradnl" sz="2400" i="1" dirty="0">
                <a:solidFill>
                  <a:srgbClr val="FF0000"/>
                </a:solidFill>
                <a:latin typeface="Playfair Display" panose="00000500000000000000" pitchFamily="50" charset="0"/>
              </a:rPr>
              <a:t>Vivienda horizontal en Mazatlán</a:t>
            </a:r>
            <a:endParaRPr lang="es-ES_tradnl" sz="2400" i="1" baseline="30000" dirty="0">
              <a:solidFill>
                <a:srgbClr val="FF0000"/>
              </a:solidFill>
              <a:latin typeface="Playfair Display" panose="00000500000000000000" pitchFamily="50" charset="0"/>
            </a:endParaRPr>
          </a:p>
        </p:txBody>
      </p:sp>
      <p:sp>
        <p:nvSpPr>
          <p:cNvPr id="4" name="CuadroTexto 3">
            <a:extLst>
              <a:ext uri="{FF2B5EF4-FFF2-40B4-BE49-F238E27FC236}">
                <a16:creationId xmlns:a16="http://schemas.microsoft.com/office/drawing/2014/main" id="{AA5B89B5-B67D-1AAB-9D05-661ACE8381FE}"/>
              </a:ext>
            </a:extLst>
          </p:cNvPr>
          <p:cNvSpPr txBox="1"/>
          <p:nvPr/>
        </p:nvSpPr>
        <p:spPr bwMode="auto">
          <a:xfrm>
            <a:off x="10823597" y="2587923"/>
            <a:ext cx="1735540" cy="368980"/>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2000" b="1" dirty="0">
                <a:solidFill>
                  <a:schemeClr val="accent1"/>
                </a:solidFill>
                <a:latin typeface="Lato" panose="020F0502020204030203" pitchFamily="34" charset="77"/>
                <a:ea typeface="Roboto Th" pitchFamily="2" charset="0"/>
              </a:rPr>
              <a:t>PROYECTOS</a:t>
            </a:r>
          </a:p>
        </p:txBody>
      </p:sp>
      <p:sp>
        <p:nvSpPr>
          <p:cNvPr id="6" name="CuadroTexto 5">
            <a:extLst>
              <a:ext uri="{FF2B5EF4-FFF2-40B4-BE49-F238E27FC236}">
                <a16:creationId xmlns:a16="http://schemas.microsoft.com/office/drawing/2014/main" id="{33DE6ADA-E991-F513-50FB-F3F61161083F}"/>
              </a:ext>
            </a:extLst>
          </p:cNvPr>
          <p:cNvSpPr txBox="1"/>
          <p:nvPr/>
        </p:nvSpPr>
        <p:spPr bwMode="auto">
          <a:xfrm>
            <a:off x="10965568" y="3903331"/>
            <a:ext cx="1813638" cy="368980"/>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2000" b="1" dirty="0">
                <a:solidFill>
                  <a:srgbClr val="FFC000"/>
                </a:solidFill>
                <a:latin typeface="Lato" panose="020F0502020204030203" pitchFamily="34" charset="77"/>
                <a:ea typeface="Roboto Th" pitchFamily="2" charset="0"/>
              </a:rPr>
              <a:t>INVENTARIO</a:t>
            </a:r>
          </a:p>
        </p:txBody>
      </p:sp>
      <p:sp>
        <p:nvSpPr>
          <p:cNvPr id="5" name="CuadroTexto 3">
            <a:extLst>
              <a:ext uri="{FF2B5EF4-FFF2-40B4-BE49-F238E27FC236}">
                <a16:creationId xmlns:a16="http://schemas.microsoft.com/office/drawing/2014/main" id="{AAC2ADD2-D244-6C26-41B9-449CF88CCD4D}"/>
              </a:ext>
            </a:extLst>
          </p:cNvPr>
          <p:cNvSpPr txBox="1"/>
          <p:nvPr/>
        </p:nvSpPr>
        <p:spPr>
          <a:xfrm>
            <a:off x="95235" y="7228260"/>
            <a:ext cx="11081736" cy="437041"/>
          </a:xfrm>
          <a:prstGeom prst="rect">
            <a:avLst/>
          </a:prstGeom>
          <a:noFill/>
          <a:ln>
            <a:solidFill>
              <a:schemeClr val="bg1">
                <a:lumMod val="85000"/>
              </a:schemeClr>
            </a:solidFill>
          </a:ln>
        </p:spPr>
        <p:txBody>
          <a:bodyPr wrap="square" lIns="91437" tIns="45719" rIns="91437" bIns="45719" rtlCol="0">
            <a:spAutoFit/>
          </a:bodyPr>
          <a:lstStyle>
            <a:defPPr>
              <a:defRPr lang="en-US"/>
            </a:defPPr>
            <a:lvl1pPr>
              <a:lnSpc>
                <a:spcPct val="80000"/>
              </a:lnSpc>
              <a:defRPr sz="1400" i="1">
                <a:solidFill>
                  <a:schemeClr val="bg1">
                    <a:lumMod val="50000"/>
                  </a:schemeClr>
                </a:solidFill>
                <a:latin typeface="Playfair Display" pitchFamily="2" charset="77"/>
                <a:ea typeface="Roboto Light" panose="02000000000000000000" pitchFamily="2" charset="0"/>
                <a:cs typeface="Roboto Lt" panose="02000000000000000000" pitchFamily="2" charset="0"/>
              </a:defRPr>
            </a:lvl1pPr>
          </a:lstStyle>
          <a:p>
            <a:pPr lvl="0" algn="ctr">
              <a:defRPr/>
            </a:pPr>
            <a:r>
              <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Fuente: </a:t>
            </a:r>
            <a:r>
              <a:rPr kumimoji="0" lang="es-MX"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Estimaciones realizadas por Ideas Frescas. % </a:t>
            </a:r>
            <a:r>
              <a:rPr lang="es-MX" dirty="0">
                <a:solidFill>
                  <a:prstClr val="white">
                    <a:lumMod val="50000"/>
                  </a:prstClr>
                </a:solidFill>
              </a:rPr>
              <a:t>OPTIMISTA: Es el incremento % que se espera en ese escenario. “% CONSERVADOR” es el decremento % en el conservador</a:t>
            </a:r>
            <a:endPar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endParaRPr>
          </a:p>
        </p:txBody>
      </p:sp>
      <p:sp>
        <p:nvSpPr>
          <p:cNvPr id="14" name="CuadroTexto 20">
            <a:extLst>
              <a:ext uri="{FF2B5EF4-FFF2-40B4-BE49-F238E27FC236}">
                <a16:creationId xmlns:a16="http://schemas.microsoft.com/office/drawing/2014/main" id="{33F5EF1C-08C1-34D9-35F2-D97BC272992F}"/>
              </a:ext>
            </a:extLst>
          </p:cNvPr>
          <p:cNvSpPr txBox="1"/>
          <p:nvPr/>
        </p:nvSpPr>
        <p:spPr bwMode="auto">
          <a:xfrm>
            <a:off x="9590670" y="4193094"/>
            <a:ext cx="1702298" cy="693483"/>
          </a:xfrm>
          <a:prstGeom prst="rect">
            <a:avLst/>
          </a:prstGeom>
          <a:solidFill>
            <a:schemeClr val="bg1"/>
          </a:solidFill>
          <a:ln w="6350">
            <a:solidFill>
              <a:schemeClr val="bg1">
                <a:lumMod val="85000"/>
              </a:schemeClr>
            </a:solidFill>
            <a:prstDash val="solid"/>
            <a:miter lim="800000"/>
            <a:headEnd/>
            <a:tailEnd/>
          </a:ln>
          <a:effectLst/>
        </p:spPr>
        <p:txBody>
          <a:bodyPr wrap="square" lIns="115782" tIns="57892" rIns="115782" bIns="57892"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4708" indent="-2942" algn="ctr">
              <a:lnSpc>
                <a:spcPct val="80000"/>
              </a:lnSpc>
              <a:spcAft>
                <a:spcPts val="371"/>
              </a:spcAft>
            </a:pPr>
            <a:r>
              <a:rPr lang="es-AR" sz="1050" dirty="0">
                <a:latin typeface="Roboto Th" panose="02000000000000000000" pitchFamily="2" charset="0"/>
                <a:ea typeface="Roboto Th" panose="02000000000000000000" pitchFamily="2" charset="0"/>
              </a:rPr>
              <a:t>Pronostico optimista</a:t>
            </a:r>
          </a:p>
          <a:p>
            <a:pPr marL="14708" indent="-2942" algn="ctr">
              <a:lnSpc>
                <a:spcPct val="80000"/>
              </a:lnSpc>
              <a:spcAft>
                <a:spcPts val="371"/>
              </a:spcAft>
            </a:pPr>
            <a:r>
              <a:rPr lang="es-AR" sz="1000" dirty="0">
                <a:latin typeface="Roboto Th" panose="02000000000000000000" pitchFamily="2" charset="0"/>
                <a:ea typeface="Roboto Th" panose="02000000000000000000" pitchFamily="2" charset="0"/>
              </a:rPr>
              <a:t>ene 2025 al nov 2026</a:t>
            </a:r>
          </a:p>
          <a:p>
            <a:pPr marL="14708" indent="-2942" algn="ctr">
              <a:lnSpc>
                <a:spcPct val="80000"/>
              </a:lnSpc>
              <a:spcAft>
                <a:spcPts val="371"/>
              </a:spcAft>
            </a:pPr>
            <a:r>
              <a:rPr lang="es-AR" sz="1000" dirty="0">
                <a:latin typeface="Roboto Th" panose="02000000000000000000" pitchFamily="2" charset="0"/>
                <a:ea typeface="Roboto Th" panose="02000000000000000000" pitchFamily="2" charset="0"/>
                <a:cs typeface="Roboto Th" panose="02000000000000000000" pitchFamily="2" charset="0"/>
              </a:rPr>
              <a:t> </a:t>
            </a:r>
            <a:r>
              <a:rPr lang="es-AR" sz="1800" dirty="0">
                <a:latin typeface="Roboto Th" panose="02000000000000000000" pitchFamily="2" charset="0"/>
                <a:ea typeface="Roboto Th" panose="02000000000000000000" pitchFamily="2" charset="0"/>
                <a:cs typeface="Roboto Th" panose="02000000000000000000" pitchFamily="2" charset="0"/>
              </a:rPr>
              <a:t>46</a:t>
            </a:r>
            <a:r>
              <a:rPr lang="es-ES" sz="1600" dirty="0">
                <a:latin typeface="Roboto Th" panose="02000000000000000000" pitchFamily="2" charset="0"/>
                <a:ea typeface="Roboto Th" panose="02000000000000000000" pitchFamily="2" charset="0"/>
              </a:rPr>
              <a:t>%</a:t>
            </a:r>
            <a:endParaRPr lang="es-MX" sz="1600" i="1" dirty="0">
              <a:latin typeface="Playfair Display" panose="00000500000000000000" pitchFamily="2" charset="0"/>
              <a:ea typeface="Roboto Th" panose="02000000000000000000" pitchFamily="2" charset="0"/>
            </a:endParaRPr>
          </a:p>
        </p:txBody>
      </p:sp>
    </p:spTree>
    <p:extLst>
      <p:ext uri="{BB962C8B-B14F-4D97-AF65-F5344CB8AC3E}">
        <p14:creationId xmlns:p14="http://schemas.microsoft.com/office/powerpoint/2010/main" val="4236556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C8CA9-D39C-4013-9705-A90685098F98}"/>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C2160A8-9D02-9D15-DA45-3A4264E7B208}"/>
              </a:ext>
            </a:extLst>
          </p:cNvPr>
          <p:cNvSpPr>
            <a:spLocks noGrp="1"/>
          </p:cNvSpPr>
          <p:nvPr>
            <p:ph type="sldNum" sz="quarter" idx="12"/>
          </p:nvPr>
        </p:nvSpPr>
        <p:spPr>
          <a:prstGeom prst="rect">
            <a:avLst/>
          </a:prstGeom>
        </p:spPr>
        <p:txBody>
          <a:bodyPr/>
          <a:lstStyle/>
          <a:p>
            <a:fld id="{67DDEA5E-EAF7-8246-8A62-7FF7613ECEAE}" type="slidenum">
              <a:rPr lang="en-US" smtClean="0"/>
              <a:pPr/>
              <a:t>16</a:t>
            </a:fld>
            <a:endParaRPr lang="en-US"/>
          </a:p>
        </p:txBody>
      </p:sp>
      <p:sp>
        <p:nvSpPr>
          <p:cNvPr id="5" name="CuadroTexto 4">
            <a:extLst>
              <a:ext uri="{FF2B5EF4-FFF2-40B4-BE49-F238E27FC236}">
                <a16:creationId xmlns:a16="http://schemas.microsoft.com/office/drawing/2014/main" id="{80216155-9F3E-BE25-F87F-84EDDBC0CE1D}"/>
              </a:ext>
            </a:extLst>
          </p:cNvPr>
          <p:cNvSpPr txBox="1"/>
          <p:nvPr/>
        </p:nvSpPr>
        <p:spPr bwMode="auto">
          <a:xfrm>
            <a:off x="470647" y="3285944"/>
            <a:ext cx="11840533" cy="1257548"/>
          </a:xfrm>
          <a:prstGeom prst="rect">
            <a:avLst/>
          </a:prstGeom>
          <a:noFill/>
          <a:ln w="9525">
            <a:noFill/>
            <a:prstDash val="dot"/>
            <a:miter lim="800000"/>
            <a:headEnd/>
            <a:tailEnd/>
          </a:ln>
        </p:spPr>
        <p:txBody>
          <a:bodyPr wrap="square" lIns="115782" tIns="57892" rIns="115782" bIns="57892" rtlCol="0" anchor="ctr">
            <a:spAutoFit/>
          </a:bodyPr>
          <a:lstStyle/>
          <a:p>
            <a:pPr indent="-654529" algn="ctr" defTabSz="423605">
              <a:defRPr/>
            </a:pPr>
            <a:r>
              <a:rPr lang="es-ES_tradnl" sz="7412" cap="all" dirty="0">
                <a:solidFill>
                  <a:prstClr val="black"/>
                </a:solidFill>
                <a:latin typeface="Lato Hairline" panose="020F0202020204030203" pitchFamily="34" charset="77"/>
                <a:ea typeface="Roboto Th" panose="02000000000000000000" pitchFamily="2" charset="0"/>
                <a:cs typeface="Roboto Th" panose="02000000000000000000" pitchFamily="2" charset="0"/>
              </a:rPr>
              <a:t>NECESIDAD DE VIVIENDA</a:t>
            </a:r>
            <a:endParaRPr lang="es-ES_tradnl" sz="7412" cap="all" baseline="30000" dirty="0">
              <a:solidFill>
                <a:srgbClr val="FF0000"/>
              </a:solidFill>
              <a:latin typeface="Lato Hairline" panose="020F0202020204030203" pitchFamily="34" charset="77"/>
              <a:ea typeface="Roboto Th" panose="02000000000000000000" pitchFamily="2" charset="0"/>
              <a:cs typeface="Roboto Th" panose="02000000000000000000" pitchFamily="2" charset="0"/>
            </a:endParaRPr>
          </a:p>
        </p:txBody>
      </p:sp>
      <p:pic>
        <p:nvPicPr>
          <p:cNvPr id="3" name="Picture 5">
            <a:extLst>
              <a:ext uri="{FF2B5EF4-FFF2-40B4-BE49-F238E27FC236}">
                <a16:creationId xmlns:a16="http://schemas.microsoft.com/office/drawing/2014/main" id="{A857D89F-1AF2-3052-527A-96349553A634}"/>
              </a:ext>
            </a:extLst>
          </p:cNvPr>
          <p:cNvPicPr>
            <a:picLocks noChangeAspect="1"/>
          </p:cNvPicPr>
          <p:nvPr/>
        </p:nvPicPr>
        <p:blipFill rotWithShape="1">
          <a:blip r:embed="rId2"/>
          <a:srcRect b="12407"/>
          <a:stretch/>
        </p:blipFill>
        <p:spPr>
          <a:xfrm>
            <a:off x="5833737" y="6881758"/>
            <a:ext cx="1134126" cy="434853"/>
          </a:xfrm>
          <a:prstGeom prst="rect">
            <a:avLst/>
          </a:prstGeom>
        </p:spPr>
      </p:pic>
    </p:spTree>
    <p:extLst>
      <p:ext uri="{BB962C8B-B14F-4D97-AF65-F5344CB8AC3E}">
        <p14:creationId xmlns:p14="http://schemas.microsoft.com/office/powerpoint/2010/main" val="2302412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2810E-C2DB-B3DD-0732-C11E73978729}"/>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4ACBDE3B-AB44-6387-AE33-5DBAF90D03C5}"/>
              </a:ext>
            </a:extLst>
          </p:cNvPr>
          <p:cNvSpPr>
            <a:spLocks noGrp="1"/>
          </p:cNvSpPr>
          <p:nvPr>
            <p:ph type="sldNum" sz="quarter" idx="12"/>
          </p:nvPr>
        </p:nvSpPr>
        <p:spPr>
          <a:solidFill>
            <a:schemeClr val="bg1"/>
          </a:solidFill>
        </p:spPr>
        <p:txBody>
          <a:bodyPr vert="horz" lIns="85876" tIns="17175" rIns="72708" bIns="37213" rtlCol="0" anchor="ctr" anchorCtr="1"/>
          <a:lstStyle/>
          <a:p>
            <a:fld id="{67DDEA5E-EAF7-8246-8A62-7FF7613ECEAE}" type="slidenum">
              <a:rPr lang="en-US" sz="1326">
                <a:ea typeface="Roboto Lt" panose="02000000000000000000" pitchFamily="2" charset="0"/>
              </a:rPr>
              <a:pPr/>
              <a:t>17</a:t>
            </a:fld>
            <a:endParaRPr lang="en-US" sz="1326" dirty="0">
              <a:ea typeface="Roboto Lt" panose="02000000000000000000" pitchFamily="2" charset="0"/>
            </a:endParaRPr>
          </a:p>
        </p:txBody>
      </p:sp>
      <p:graphicFrame>
        <p:nvGraphicFramePr>
          <p:cNvPr id="9" name="Tabla 8">
            <a:extLst>
              <a:ext uri="{FF2B5EF4-FFF2-40B4-BE49-F238E27FC236}">
                <a16:creationId xmlns:a16="http://schemas.microsoft.com/office/drawing/2014/main" id="{1D4F9276-2013-8DB7-BE5D-E6235041E971}"/>
              </a:ext>
            </a:extLst>
          </p:cNvPr>
          <p:cNvGraphicFramePr>
            <a:graphicFrameLocks noGrp="1"/>
          </p:cNvGraphicFramePr>
          <p:nvPr/>
        </p:nvGraphicFramePr>
        <p:xfrm>
          <a:off x="1560353" y="1351479"/>
          <a:ext cx="9680896" cy="5143403"/>
        </p:xfrm>
        <a:graphic>
          <a:graphicData uri="http://schemas.openxmlformats.org/drawingml/2006/table">
            <a:tbl>
              <a:tblPr>
                <a:tableStyleId>{5C22544A-7EE6-4342-B048-85BDC9FD1C3A}</a:tableStyleId>
              </a:tblPr>
              <a:tblGrid>
                <a:gridCol w="4840448">
                  <a:extLst>
                    <a:ext uri="{9D8B030D-6E8A-4147-A177-3AD203B41FA5}">
                      <a16:colId xmlns:a16="http://schemas.microsoft.com/office/drawing/2014/main" val="2171600721"/>
                    </a:ext>
                  </a:extLst>
                </a:gridCol>
                <a:gridCol w="4840448">
                  <a:extLst>
                    <a:ext uri="{9D8B030D-6E8A-4147-A177-3AD203B41FA5}">
                      <a16:colId xmlns:a16="http://schemas.microsoft.com/office/drawing/2014/main" val="1173769708"/>
                    </a:ext>
                  </a:extLst>
                </a:gridCol>
              </a:tblGrid>
              <a:tr h="1897286">
                <a:tc>
                  <a:txBody>
                    <a:bodyPr/>
                    <a:lstStyle/>
                    <a:p>
                      <a:pPr marL="0" indent="0" algn="l" rtl="0" fontAlgn="ctr">
                        <a:buClr>
                          <a:srgbClr val="000000"/>
                        </a:buClr>
                        <a:buSzPts val="1200"/>
                        <a:buFont typeface="Arial" panose="020B0604020202020204" pitchFamily="34" charset="0"/>
                        <a:buNone/>
                      </a:pPr>
                      <a:r>
                        <a:rPr lang="es-MX" sz="1700" b="1" i="0" u="none" strike="noStrike" dirty="0">
                          <a:effectLst/>
                          <a:latin typeface="Roboto" panose="02000000000000000000" pitchFamily="2" charset="0"/>
                          <a:ea typeface="Roboto" panose="02000000000000000000" pitchFamily="2" charset="0"/>
                          <a:cs typeface="Roboto" panose="02000000000000000000" pitchFamily="2" charset="0"/>
                        </a:rPr>
                        <a:t>Viviendas requeridas: </a:t>
                      </a:r>
                      <a:r>
                        <a:rPr lang="es-MX" sz="1700" b="0" i="0" u="none" strike="noStrike" dirty="0">
                          <a:effectLst/>
                          <a:latin typeface="Roboto Light" panose="02000000000000000000" pitchFamily="2" charset="0"/>
                          <a:ea typeface="Roboto Light" panose="02000000000000000000" pitchFamily="2" charset="0"/>
                          <a:cs typeface="Roboto Light" panose="02000000000000000000" pitchFamily="2" charset="0"/>
                        </a:rPr>
                        <a:t>representa el número de viviendas necesarias para satisface la demanda habitacional de una población. Considerando factores como el tamaño de la población, el promedio de las personas por hogar (tamaño de las familias) y la cantidad de personas económicamente activas.</a:t>
                      </a:r>
                      <a:endParaRPr lang="es-MX" sz="17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105062" marR="105062" marT="70041" marB="3502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l" rtl="0" fontAlgn="ctr">
                        <a:buClr>
                          <a:srgbClr val="000000"/>
                        </a:buClr>
                        <a:buSzPts val="1200"/>
                        <a:buFont typeface="Arial" panose="020B0604020202020204" pitchFamily="34" charset="0"/>
                        <a:buNone/>
                      </a:pPr>
                      <a:r>
                        <a:rPr lang="es-ES" sz="1700" b="1" i="0" u="none" strike="noStrike" dirty="0">
                          <a:effectLst/>
                          <a:latin typeface="Roboto" panose="02000000000000000000" pitchFamily="2" charset="0"/>
                          <a:ea typeface="Roboto" panose="02000000000000000000" pitchFamily="2" charset="0"/>
                          <a:cs typeface="Roboto" panose="02000000000000000000" pitchFamily="2" charset="0"/>
                        </a:rPr>
                        <a:t>Ventas</a:t>
                      </a:r>
                      <a:r>
                        <a:rPr lang="es-MX" sz="1700" b="1" i="0" u="none" strike="noStrike" dirty="0">
                          <a:effectLst/>
                          <a:latin typeface="Roboto" panose="02000000000000000000" pitchFamily="2" charset="0"/>
                          <a:ea typeface="Roboto" panose="02000000000000000000" pitchFamily="2" charset="0"/>
                          <a:cs typeface="Roboto" panose="02000000000000000000" pitchFamily="2" charset="0"/>
                        </a:rPr>
                        <a:t>: </a:t>
                      </a:r>
                      <a:r>
                        <a:rPr lang="es-ES" sz="1700" b="0" i="0" u="none" strike="noStrike" dirty="0">
                          <a:effectLst/>
                          <a:latin typeface="Roboto Light" panose="02000000000000000000" pitchFamily="2" charset="0"/>
                          <a:ea typeface="Roboto Light" panose="02000000000000000000" pitchFamily="2" charset="0"/>
                          <a:cs typeface="Roboto Light" panose="02000000000000000000" pitchFamily="2" charset="0"/>
                        </a:rPr>
                        <a:t>indican el número de propiedades (verticales y horizontales) vendidas en un período determinado, reflejando la demanda del mercado.</a:t>
                      </a:r>
                      <a:endParaRPr lang="es-MX" sz="17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105062" marR="105062" marT="70041" marB="3502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465117028"/>
                  </a:ext>
                </a:extLst>
              </a:tr>
              <a:tr h="1047079">
                <a:tc>
                  <a:txBody>
                    <a:bodyPr/>
                    <a:lstStyle/>
                    <a:p>
                      <a:pPr marL="0" indent="0" algn="l" rtl="0" fontAlgn="ctr">
                        <a:buClr>
                          <a:srgbClr val="000000"/>
                        </a:buClr>
                        <a:buSzPts val="1200"/>
                        <a:buFont typeface="Arial" panose="020B0604020202020204" pitchFamily="34" charset="0"/>
                        <a:buNone/>
                      </a:pPr>
                      <a:r>
                        <a:rPr lang="es-MX" sz="1700" b="1" i="0" u="none" strike="noStrike" dirty="0">
                          <a:effectLst/>
                          <a:latin typeface="Roboto" panose="02000000000000000000" pitchFamily="2" charset="0"/>
                          <a:ea typeface="Roboto" panose="02000000000000000000" pitchFamily="2" charset="0"/>
                          <a:cs typeface="Roboto" panose="02000000000000000000" pitchFamily="2" charset="0"/>
                        </a:rPr>
                        <a:t>Viviendas existentes: </a:t>
                      </a:r>
                      <a:r>
                        <a:rPr lang="es-ES" sz="1700" b="0" i="0" u="none" strike="noStrike" dirty="0">
                          <a:effectLst/>
                          <a:latin typeface="Roboto Light" panose="02000000000000000000" pitchFamily="2" charset="0"/>
                          <a:ea typeface="Roboto Light" panose="02000000000000000000" pitchFamily="2" charset="0"/>
                          <a:cs typeface="Roboto Light" panose="02000000000000000000" pitchFamily="2" charset="0"/>
                        </a:rPr>
                        <a:t>representan el total de unidades habitacionales existentes (casas y departamentos) en la zona urbana de Mazatlán</a:t>
                      </a:r>
                      <a:endParaRPr lang="es-MX" sz="17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105062" marR="105062" marT="70041" marB="3502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indent="0" algn="l" rtl="0" fontAlgn="ctr">
                        <a:buClr>
                          <a:srgbClr val="000000"/>
                        </a:buClr>
                        <a:buSzPts val="1200"/>
                        <a:buFont typeface="Arial" panose="020B0604020202020204" pitchFamily="34" charset="0"/>
                        <a:buNone/>
                      </a:pPr>
                      <a:r>
                        <a:rPr lang="es-MX" sz="1700" b="1" i="0" u="none" strike="noStrike" dirty="0">
                          <a:effectLst/>
                          <a:latin typeface="Roboto" panose="02000000000000000000" pitchFamily="2" charset="0"/>
                          <a:ea typeface="Roboto" panose="02000000000000000000" pitchFamily="2" charset="0"/>
                          <a:cs typeface="Roboto" panose="02000000000000000000" pitchFamily="2" charset="0"/>
                        </a:rPr>
                        <a:t>Viviendas totales: </a:t>
                      </a:r>
                      <a:r>
                        <a:rPr lang="es-ES" sz="1700" b="0" i="0" u="none" strike="noStrike" dirty="0">
                          <a:effectLst/>
                          <a:latin typeface="Roboto Light" panose="02000000000000000000" pitchFamily="2" charset="0"/>
                          <a:ea typeface="Roboto Light" panose="02000000000000000000" pitchFamily="2" charset="0"/>
                          <a:cs typeface="Roboto Light" panose="02000000000000000000" pitchFamily="2" charset="0"/>
                        </a:rPr>
                        <a:t>Es la suma de </a:t>
                      </a:r>
                      <a:r>
                        <a:rPr lang="es-ES" sz="1700" b="0" i="1" u="none" strike="noStrike" dirty="0">
                          <a:effectLst/>
                          <a:latin typeface="Playfair Display" panose="00000500000000000000" pitchFamily="50" charset="0"/>
                          <a:ea typeface="Roboto Light" panose="02000000000000000000" pitchFamily="2" charset="0"/>
                          <a:cs typeface="Roboto Light" panose="02000000000000000000" pitchFamily="2" charset="0"/>
                        </a:rPr>
                        <a:t>viviendas existentes </a:t>
                      </a:r>
                      <a:r>
                        <a:rPr lang="es-ES" sz="1700" b="0" i="0" u="none" strike="noStrike" dirty="0">
                          <a:effectLst/>
                          <a:latin typeface="Roboto Light" panose="02000000000000000000" pitchFamily="2" charset="0"/>
                          <a:ea typeface="Roboto Light" panose="02000000000000000000" pitchFamily="2" charset="0"/>
                          <a:cs typeface="Roboto Light" panose="02000000000000000000" pitchFamily="2" charset="0"/>
                        </a:rPr>
                        <a:t>más la </a:t>
                      </a:r>
                      <a:r>
                        <a:rPr lang="es-ES" sz="1700" b="0" i="1" u="none" strike="noStrike" dirty="0">
                          <a:effectLst/>
                          <a:latin typeface="Playfair Display" panose="00000500000000000000" pitchFamily="50" charset="0"/>
                          <a:ea typeface="Roboto Light" panose="02000000000000000000" pitchFamily="2" charset="0"/>
                          <a:cs typeface="Roboto Light" panose="02000000000000000000" pitchFamily="2" charset="0"/>
                        </a:rPr>
                        <a:t>oferta</a:t>
                      </a:r>
                      <a:r>
                        <a:rPr lang="es-ES" sz="1700" b="0" i="0" u="none" strike="noStrike" dirty="0">
                          <a:effectLst/>
                          <a:latin typeface="Roboto Light" panose="02000000000000000000" pitchFamily="2" charset="0"/>
                          <a:ea typeface="Roboto Light" panose="02000000000000000000" pitchFamily="2" charset="0"/>
                          <a:cs typeface="Roboto Light" panose="02000000000000000000" pitchFamily="2" charset="0"/>
                        </a:rPr>
                        <a:t>, y las </a:t>
                      </a:r>
                      <a:r>
                        <a:rPr lang="es-ES" sz="1700" b="0" i="1" u="none" strike="noStrike" dirty="0">
                          <a:effectLst/>
                          <a:latin typeface="Playfair Display" panose="00000500000000000000" pitchFamily="50" charset="0"/>
                          <a:ea typeface="Roboto Light" panose="02000000000000000000" pitchFamily="2" charset="0"/>
                          <a:cs typeface="Roboto Light" panose="02000000000000000000" pitchFamily="2" charset="0"/>
                        </a:rPr>
                        <a:t>ventas</a:t>
                      </a:r>
                      <a:endParaRPr lang="es-MX" sz="17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105062" marR="105062" marT="70041" marB="3502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97986687"/>
                  </a:ext>
                </a:extLst>
              </a:tr>
              <a:tr h="2153318">
                <a:tc>
                  <a:txBody>
                    <a:bodyPr/>
                    <a:lstStyle/>
                    <a:p>
                      <a:pPr marL="0" indent="0" algn="l" rtl="0" fontAlgn="ctr">
                        <a:buClr>
                          <a:srgbClr val="000000"/>
                        </a:buClr>
                        <a:buSzPts val="1200"/>
                        <a:buFont typeface="Arial" panose="020B0604020202020204" pitchFamily="34" charset="0"/>
                        <a:buNone/>
                      </a:pPr>
                      <a:r>
                        <a:rPr lang="es-ES" sz="1700" b="1" i="0" u="none" strike="noStrike" dirty="0">
                          <a:effectLst/>
                          <a:latin typeface="Roboto" panose="02000000000000000000" pitchFamily="2" charset="0"/>
                          <a:ea typeface="Roboto" panose="02000000000000000000" pitchFamily="2" charset="0"/>
                          <a:cs typeface="Roboto" panose="02000000000000000000" pitchFamily="2" charset="0"/>
                        </a:rPr>
                        <a:t>Oferta</a:t>
                      </a:r>
                      <a:r>
                        <a:rPr lang="es-MX" sz="1700" b="1" i="0" u="none" strike="noStrike" dirty="0">
                          <a:effectLst/>
                          <a:latin typeface="Roboto" panose="02000000000000000000" pitchFamily="2" charset="0"/>
                          <a:ea typeface="Roboto" panose="02000000000000000000" pitchFamily="2" charset="0"/>
                          <a:cs typeface="Roboto" panose="02000000000000000000" pitchFamily="2" charset="0"/>
                        </a:rPr>
                        <a:t>: </a:t>
                      </a:r>
                      <a:r>
                        <a:rPr lang="es-ES" sz="1700" b="0" i="0" u="none" strike="noStrike" dirty="0">
                          <a:effectLst/>
                          <a:latin typeface="Roboto Light" panose="02000000000000000000" pitchFamily="2" charset="0"/>
                          <a:ea typeface="Roboto Light" panose="02000000000000000000" pitchFamily="2" charset="0"/>
                          <a:cs typeface="Roboto Light" panose="02000000000000000000" pitchFamily="2" charset="0"/>
                        </a:rPr>
                        <a:t>corresponde a las viviendas nuevas disponibles para la venta (tanto vertical, como horizontal).</a:t>
                      </a:r>
                      <a:endParaRPr lang="es-MX" sz="17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105062" marR="105062" marT="70041" marB="3502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s-MX" sz="1700" b="1" i="0" u="none" strike="noStrike" dirty="0">
                          <a:effectLst/>
                          <a:latin typeface="Roboto" panose="02000000000000000000" pitchFamily="2" charset="0"/>
                          <a:ea typeface="Roboto" panose="02000000000000000000" pitchFamily="2" charset="0"/>
                          <a:cs typeface="Roboto" panose="02000000000000000000" pitchFamily="2" charset="0"/>
                        </a:rPr>
                        <a:t>Déficit: </a:t>
                      </a:r>
                      <a:r>
                        <a:rPr lang="es-ES" sz="1700" b="0" i="0" u="none" strike="noStrike" dirty="0">
                          <a:effectLst/>
                          <a:latin typeface="Roboto Light" panose="02000000000000000000" pitchFamily="2" charset="0"/>
                          <a:ea typeface="Roboto Light" panose="02000000000000000000" pitchFamily="2" charset="0"/>
                          <a:cs typeface="Roboto Light" panose="02000000000000000000" pitchFamily="2" charset="0"/>
                        </a:rPr>
                        <a:t>es la diferencia entre las viviendas requeridas y las viviendas totales disponibles en un área. Se calcula restando el número de viviendas requeridas al número de viviendas totales Un déficit positivo indica una escasez de viviendas, mientras que un valor negativo sugiere un excedente.</a:t>
                      </a:r>
                      <a:endParaRPr lang="es-MX" sz="17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p>
                      <a:pPr marL="0" indent="0" algn="l" fontAlgn="b">
                        <a:buFont typeface="Arial" panose="020B0604020202020204" pitchFamily="34" charset="0"/>
                        <a:buNone/>
                      </a:pPr>
                      <a:endParaRPr lang="es-MX" sz="1700" b="0" i="0" u="none" strike="noStrike"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txBody>
                  <a:tcPr marL="105062" marR="105062" marT="70041" marB="35021">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33329836"/>
                  </a:ext>
                </a:extLst>
              </a:tr>
            </a:tbl>
          </a:graphicData>
        </a:graphic>
      </p:graphicFrame>
    </p:spTree>
    <p:extLst>
      <p:ext uri="{BB962C8B-B14F-4D97-AF65-F5344CB8AC3E}">
        <p14:creationId xmlns:p14="http://schemas.microsoft.com/office/powerpoint/2010/main" val="2454002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E6735-F817-BBFC-AA54-BCF2E05C1671}"/>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82B07092-4B88-D6D3-3BF7-3D9946C643E3}"/>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18</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8F4C3774-9A4F-5C4F-E708-2FA325B9B2F9}"/>
              </a:ext>
            </a:extLst>
          </p:cNvPr>
          <p:cNvSpPr txBox="1"/>
          <p:nvPr/>
        </p:nvSpPr>
        <p:spPr>
          <a:xfrm>
            <a:off x="735966" y="6943778"/>
            <a:ext cx="11176290" cy="451790"/>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a:t>
            </a:r>
            <a:endParaRPr lang="es-ES_tradnl" sz="1201" dirty="0"/>
          </a:p>
        </p:txBody>
      </p:sp>
      <p:sp>
        <p:nvSpPr>
          <p:cNvPr id="6" name="CuadroTexto 5">
            <a:extLst>
              <a:ext uri="{FF2B5EF4-FFF2-40B4-BE49-F238E27FC236}">
                <a16:creationId xmlns:a16="http://schemas.microsoft.com/office/drawing/2014/main" id="{BE2FF0F9-1D14-7B15-F7C7-95D1D268A4E2}"/>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VIVIENDAS REQUERIDAS</a:t>
            </a:r>
          </a:p>
        </p:txBody>
      </p:sp>
      <p:sp>
        <p:nvSpPr>
          <p:cNvPr id="7" name="CuadroTexto 6">
            <a:extLst>
              <a:ext uri="{FF2B5EF4-FFF2-40B4-BE49-F238E27FC236}">
                <a16:creationId xmlns:a16="http://schemas.microsoft.com/office/drawing/2014/main" id="{87C133A2-0B84-EFF3-E502-04962AEBEEC8}"/>
              </a:ext>
            </a:extLst>
          </p:cNvPr>
          <p:cNvSpPr txBox="1"/>
          <p:nvPr/>
        </p:nvSpPr>
        <p:spPr bwMode="auto">
          <a:xfrm>
            <a:off x="174140" y="1556799"/>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ES" sz="2335" i="1" dirty="0">
                <a:solidFill>
                  <a:srgbClr val="FF0000"/>
                </a:solidFill>
                <a:latin typeface="Playfair Display" panose="00000500000000000000" pitchFamily="2" charset="0"/>
                <a:ea typeface="Roboto Th" pitchFamily="2" charset="0"/>
              </a:rPr>
              <a:t>Hogares necesarios para satisfacer la demanda habitacional</a:t>
            </a:r>
            <a:endParaRPr lang="es-MX" sz="2335" i="1" dirty="0">
              <a:solidFill>
                <a:srgbClr val="FF0000"/>
              </a:solidFill>
              <a:latin typeface="Playfair Display" panose="00000500000000000000" pitchFamily="2" charset="0"/>
              <a:ea typeface="Roboto Th" pitchFamily="2" charset="0"/>
            </a:endParaRPr>
          </a:p>
        </p:txBody>
      </p:sp>
      <p:graphicFrame>
        <p:nvGraphicFramePr>
          <p:cNvPr id="2" name="Gráfico 1">
            <a:extLst>
              <a:ext uri="{FF2B5EF4-FFF2-40B4-BE49-F238E27FC236}">
                <a16:creationId xmlns:a16="http://schemas.microsoft.com/office/drawing/2014/main" id="{1640C264-446E-F9B4-54A4-ED2638327AB1}"/>
              </a:ext>
            </a:extLst>
          </p:cNvPr>
          <p:cNvGraphicFramePr>
            <a:graphicFrameLocks/>
          </p:cNvGraphicFramePr>
          <p:nvPr/>
        </p:nvGraphicFramePr>
        <p:xfrm>
          <a:off x="69288" y="1947029"/>
          <a:ext cx="11842969" cy="49752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Gráfico 17">
            <a:extLst>
              <a:ext uri="{FF2B5EF4-FFF2-40B4-BE49-F238E27FC236}">
                <a16:creationId xmlns:a16="http://schemas.microsoft.com/office/drawing/2014/main" id="{4D5B6E27-C6EE-FD62-8A34-F05FC58B1EC4}"/>
              </a:ext>
            </a:extLst>
          </p:cNvPr>
          <p:cNvGraphicFramePr>
            <a:graphicFrameLocks/>
          </p:cNvGraphicFramePr>
          <p:nvPr/>
        </p:nvGraphicFramePr>
        <p:xfrm>
          <a:off x="1925146" y="4489523"/>
          <a:ext cx="10140488" cy="2490396"/>
        </p:xfrm>
        <a:graphic>
          <a:graphicData uri="http://schemas.openxmlformats.org/drawingml/2006/chart">
            <c:chart xmlns:c="http://schemas.openxmlformats.org/drawingml/2006/chart" xmlns:r="http://schemas.openxmlformats.org/officeDocument/2006/relationships" r:id="rId4"/>
          </a:graphicData>
        </a:graphic>
      </p:graphicFrame>
      <p:sp>
        <p:nvSpPr>
          <p:cNvPr id="19" name="CuadroTexto 18">
            <a:extLst>
              <a:ext uri="{FF2B5EF4-FFF2-40B4-BE49-F238E27FC236}">
                <a16:creationId xmlns:a16="http://schemas.microsoft.com/office/drawing/2014/main" id="{C04E599A-B4D1-BA40-9BDA-B41B415421B8}"/>
              </a:ext>
            </a:extLst>
          </p:cNvPr>
          <p:cNvSpPr txBox="1"/>
          <p:nvPr/>
        </p:nvSpPr>
        <p:spPr bwMode="auto">
          <a:xfrm>
            <a:off x="11494230" y="5585342"/>
            <a:ext cx="1198078" cy="437893"/>
          </a:xfrm>
          <a:prstGeom prst="rect">
            <a:avLst/>
          </a:prstGeom>
          <a:noFill/>
          <a:ln w="9525">
            <a:noFill/>
            <a:prstDash val="dot"/>
            <a:miter lim="800000"/>
            <a:headEnd/>
            <a:tailEnd/>
          </a:ln>
        </p:spPr>
        <p:txBody>
          <a:bodyPr wrap="square" lIns="0" tIns="65610" rIns="131220" bIns="65610" rtlCol="0" anchor="t">
            <a:spAutoFit/>
          </a:bodyPr>
          <a:lstStyle/>
          <a:p>
            <a:pPr marL="18336" indent="-5001">
              <a:spcAft>
                <a:spcPts val="420"/>
              </a:spcAft>
            </a:pPr>
            <a:r>
              <a:rPr lang="es-ES_tradnl" sz="1890" i="1" dirty="0">
                <a:solidFill>
                  <a:schemeClr val="bg1">
                    <a:lumMod val="65000"/>
                  </a:schemeClr>
                </a:solidFill>
                <a:latin typeface="Playfair Display" panose="00000500000000000000" pitchFamily="2" charset="0"/>
              </a:rPr>
              <a:t>Variación</a:t>
            </a:r>
            <a:endParaRPr lang="es-ES_tradnl" sz="1890" i="1" baseline="30000" dirty="0">
              <a:solidFill>
                <a:schemeClr val="bg1">
                  <a:lumMod val="65000"/>
                </a:schemeClr>
              </a:solidFill>
              <a:latin typeface="Playfair Display" panose="00000500000000000000" pitchFamily="2" charset="0"/>
            </a:endParaRPr>
          </a:p>
        </p:txBody>
      </p:sp>
      <p:sp>
        <p:nvSpPr>
          <p:cNvPr id="4" name="CuadroTexto 21">
            <a:extLst>
              <a:ext uri="{FF2B5EF4-FFF2-40B4-BE49-F238E27FC236}">
                <a16:creationId xmlns:a16="http://schemas.microsoft.com/office/drawing/2014/main" id="{F135ECE6-C98C-B228-7115-E6A7E39D943D}"/>
              </a:ext>
            </a:extLst>
          </p:cNvPr>
          <p:cNvSpPr txBox="1">
            <a:spLocks noChangeArrowheads="1"/>
          </p:cNvSpPr>
          <p:nvPr/>
        </p:nvSpPr>
        <p:spPr bwMode="auto">
          <a:xfrm>
            <a:off x="1007020" y="2393789"/>
            <a:ext cx="1836251" cy="1166631"/>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defTabSz="960120" eaLnBrk="1" hangingPunct="1">
              <a:defRPr/>
            </a:pPr>
            <a:r>
              <a:rPr lang="es-MX" sz="3360" b="1" dirty="0">
                <a:solidFill>
                  <a:srgbClr val="000000"/>
                </a:solidFill>
                <a:latin typeface="Roboto" panose="02000000000000000000" pitchFamily="2" charset="0"/>
                <a:ea typeface="Roboto" panose="02000000000000000000" pitchFamily="2" charset="0"/>
                <a:cs typeface="+mn-cs"/>
              </a:rPr>
              <a:t>3.25%</a:t>
            </a:r>
            <a:endParaRPr lang="es-MX" sz="3360" dirty="0">
              <a:solidFill>
                <a:prstClr val="black"/>
              </a:solidFill>
              <a:latin typeface="Roboto" panose="02000000000000000000" pitchFamily="2" charset="0"/>
              <a:ea typeface="Roboto" panose="02000000000000000000" pitchFamily="2" charset="0"/>
              <a:cs typeface="+mn-cs"/>
            </a:endParaRPr>
          </a:p>
          <a:p>
            <a:pPr defTabSz="960120" eaLnBrk="1" hangingPunct="1">
              <a:defRPr/>
            </a:pPr>
            <a:r>
              <a:rPr lang="es-MX" sz="1680" dirty="0">
                <a:solidFill>
                  <a:srgbClr val="666666"/>
                </a:solidFill>
                <a:latin typeface="Roboto" panose="02000000000000000000" pitchFamily="2" charset="0"/>
                <a:ea typeface="Roboto" panose="02000000000000000000" pitchFamily="2" charset="0"/>
                <a:cs typeface="+mn-cs"/>
              </a:rPr>
              <a:t>Crecimiento anual promedio</a:t>
            </a:r>
            <a:endParaRPr lang="es-MX" sz="1680" dirty="0">
              <a:solidFill>
                <a:prstClr val="black"/>
              </a:solidFill>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790289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3CDDF-F063-B348-027D-C91C03B16A66}"/>
            </a:ext>
          </a:extLst>
        </p:cNvPr>
        <p:cNvGrpSpPr/>
        <p:nvPr/>
      </p:nvGrpSpPr>
      <p:grpSpPr>
        <a:xfrm>
          <a:off x="0" y="0"/>
          <a:ext cx="0" cy="0"/>
          <a:chOff x="0" y="0"/>
          <a:chExt cx="0" cy="0"/>
        </a:xfrm>
      </p:grpSpPr>
      <p:graphicFrame>
        <p:nvGraphicFramePr>
          <p:cNvPr id="23" name="Gráfico 22">
            <a:extLst>
              <a:ext uri="{FF2B5EF4-FFF2-40B4-BE49-F238E27FC236}">
                <a16:creationId xmlns:a16="http://schemas.microsoft.com/office/drawing/2014/main" id="{7BD085F7-3A63-0A5D-EE9E-63465F8F217D}"/>
              </a:ext>
            </a:extLst>
          </p:cNvPr>
          <p:cNvGraphicFramePr>
            <a:graphicFrameLocks/>
          </p:cNvGraphicFramePr>
          <p:nvPr/>
        </p:nvGraphicFramePr>
        <p:xfrm>
          <a:off x="174140" y="2019123"/>
          <a:ext cx="10757426" cy="49239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Gráfico 1">
            <a:extLst>
              <a:ext uri="{FF2B5EF4-FFF2-40B4-BE49-F238E27FC236}">
                <a16:creationId xmlns:a16="http://schemas.microsoft.com/office/drawing/2014/main" id="{C32663BA-AD6A-3118-E24D-DCAAB686C1AA}"/>
              </a:ext>
            </a:extLst>
          </p:cNvPr>
          <p:cNvGraphicFramePr>
            <a:graphicFrameLocks/>
          </p:cNvGraphicFramePr>
          <p:nvPr/>
        </p:nvGraphicFramePr>
        <p:xfrm>
          <a:off x="380247" y="2146753"/>
          <a:ext cx="10551319" cy="3258530"/>
        </p:xfrm>
        <a:graphic>
          <a:graphicData uri="http://schemas.openxmlformats.org/drawingml/2006/chart">
            <c:chart xmlns:c="http://schemas.openxmlformats.org/drawingml/2006/chart" xmlns:r="http://schemas.openxmlformats.org/officeDocument/2006/relationships" r:id="rId4"/>
          </a:graphicData>
        </a:graphic>
      </p:graphicFrame>
      <p:sp>
        <p:nvSpPr>
          <p:cNvPr id="3" name="Marcador de número de diapositiva 11">
            <a:extLst>
              <a:ext uri="{FF2B5EF4-FFF2-40B4-BE49-F238E27FC236}">
                <a16:creationId xmlns:a16="http://schemas.microsoft.com/office/drawing/2014/main" id="{6A86DA90-5686-59AA-2ACD-821DBEBCFE56}"/>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ea typeface="Roboto Lt" panose="02000000000000000000" pitchFamily="2" charset="0"/>
              </a:rPr>
              <a:pPr/>
              <a:t>19</a:t>
            </a:fld>
            <a:endParaRPr lang="en-US" sz="1431" dirty="0">
              <a:ea typeface="Roboto Lt" panose="02000000000000000000" pitchFamily="2" charset="0"/>
            </a:endParaRPr>
          </a:p>
        </p:txBody>
      </p:sp>
      <p:sp>
        <p:nvSpPr>
          <p:cNvPr id="5" name="CuadroTexto 4">
            <a:extLst>
              <a:ext uri="{FF2B5EF4-FFF2-40B4-BE49-F238E27FC236}">
                <a16:creationId xmlns:a16="http://schemas.microsoft.com/office/drawing/2014/main" id="{C6497E5C-7BA8-BF61-2D10-B912CCC668E6}"/>
              </a:ext>
            </a:extLst>
          </p:cNvPr>
          <p:cNvSpPr txBox="1"/>
          <p:nvPr/>
        </p:nvSpPr>
        <p:spPr>
          <a:xfrm>
            <a:off x="446922" y="6856627"/>
            <a:ext cx="10341093" cy="451790"/>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a:t>
            </a:r>
            <a:endParaRPr lang="es-ES_tradnl" sz="1201" dirty="0"/>
          </a:p>
        </p:txBody>
      </p:sp>
      <p:sp>
        <p:nvSpPr>
          <p:cNvPr id="6" name="CuadroTexto 5">
            <a:extLst>
              <a:ext uri="{FF2B5EF4-FFF2-40B4-BE49-F238E27FC236}">
                <a16:creationId xmlns:a16="http://schemas.microsoft.com/office/drawing/2014/main" id="{B78F71C3-3EF0-E99B-94EC-826080C19B5A}"/>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VIVIENDAS REQUERIDAS</a:t>
            </a:r>
          </a:p>
        </p:txBody>
      </p:sp>
      <p:sp>
        <p:nvSpPr>
          <p:cNvPr id="7" name="CuadroTexto 6">
            <a:extLst>
              <a:ext uri="{FF2B5EF4-FFF2-40B4-BE49-F238E27FC236}">
                <a16:creationId xmlns:a16="http://schemas.microsoft.com/office/drawing/2014/main" id="{B0BE45D1-A855-39F6-9B70-4FABDF81F341}"/>
              </a:ext>
            </a:extLst>
          </p:cNvPr>
          <p:cNvSpPr txBox="1"/>
          <p:nvPr/>
        </p:nvSpPr>
        <p:spPr bwMode="auto">
          <a:xfrm>
            <a:off x="174140" y="1570134"/>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Distribución anual por nivel socioeconómico </a:t>
            </a:r>
          </a:p>
        </p:txBody>
      </p:sp>
      <p:sp>
        <p:nvSpPr>
          <p:cNvPr id="4" name="Rectángulo 3">
            <a:extLst>
              <a:ext uri="{FF2B5EF4-FFF2-40B4-BE49-F238E27FC236}">
                <a16:creationId xmlns:a16="http://schemas.microsoft.com/office/drawing/2014/main" id="{388F7ABA-1347-B5FE-73F4-27AE89B0AC1E}"/>
              </a:ext>
            </a:extLst>
          </p:cNvPr>
          <p:cNvSpPr/>
          <p:nvPr/>
        </p:nvSpPr>
        <p:spPr>
          <a:xfrm>
            <a:off x="10671994" y="2026470"/>
            <a:ext cx="260348" cy="260348"/>
          </a:xfrm>
          <a:prstGeom prst="rect">
            <a:avLst/>
          </a:prstGeom>
          <a:solidFill>
            <a:srgbClr val="BC8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724" dirty="0"/>
          </a:p>
        </p:txBody>
      </p:sp>
      <p:sp>
        <p:nvSpPr>
          <p:cNvPr id="8" name="Rectángulo 7">
            <a:extLst>
              <a:ext uri="{FF2B5EF4-FFF2-40B4-BE49-F238E27FC236}">
                <a16:creationId xmlns:a16="http://schemas.microsoft.com/office/drawing/2014/main" id="{71258254-BA7D-A808-C660-ED2D32D9AC04}"/>
              </a:ext>
            </a:extLst>
          </p:cNvPr>
          <p:cNvSpPr/>
          <p:nvPr/>
        </p:nvSpPr>
        <p:spPr>
          <a:xfrm>
            <a:off x="10671994" y="2652421"/>
            <a:ext cx="260348" cy="260348"/>
          </a:xfrm>
          <a:prstGeom prst="rect">
            <a:avLst/>
          </a:prstGeom>
          <a:solidFill>
            <a:srgbClr val="DAA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724" dirty="0"/>
          </a:p>
        </p:txBody>
      </p:sp>
      <p:sp>
        <p:nvSpPr>
          <p:cNvPr id="9" name="Rectángulo 8">
            <a:extLst>
              <a:ext uri="{FF2B5EF4-FFF2-40B4-BE49-F238E27FC236}">
                <a16:creationId xmlns:a16="http://schemas.microsoft.com/office/drawing/2014/main" id="{509051A9-212F-D3EC-BF4B-0F90F31AD88D}"/>
              </a:ext>
            </a:extLst>
          </p:cNvPr>
          <p:cNvSpPr/>
          <p:nvPr/>
        </p:nvSpPr>
        <p:spPr>
          <a:xfrm>
            <a:off x="10671218" y="3278373"/>
            <a:ext cx="260348" cy="260348"/>
          </a:xfrm>
          <a:prstGeom prst="rect">
            <a:avLst/>
          </a:prstGeom>
          <a:solidFill>
            <a:srgbClr val="F3B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724" dirty="0"/>
          </a:p>
        </p:txBody>
      </p:sp>
      <p:sp>
        <p:nvSpPr>
          <p:cNvPr id="10" name="Rectángulo 9">
            <a:extLst>
              <a:ext uri="{FF2B5EF4-FFF2-40B4-BE49-F238E27FC236}">
                <a16:creationId xmlns:a16="http://schemas.microsoft.com/office/drawing/2014/main" id="{63B96788-AB41-5746-ECC6-F7B22350D6F3}"/>
              </a:ext>
            </a:extLst>
          </p:cNvPr>
          <p:cNvSpPr/>
          <p:nvPr/>
        </p:nvSpPr>
        <p:spPr>
          <a:xfrm>
            <a:off x="10671218" y="3904324"/>
            <a:ext cx="260348" cy="260348"/>
          </a:xfrm>
          <a:prstGeom prst="rect">
            <a:avLst/>
          </a:prstGeom>
          <a:solidFill>
            <a:srgbClr val="FFC8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724" dirty="0"/>
          </a:p>
        </p:txBody>
      </p:sp>
      <p:sp>
        <p:nvSpPr>
          <p:cNvPr id="11" name="Rectángulo 10">
            <a:extLst>
              <a:ext uri="{FF2B5EF4-FFF2-40B4-BE49-F238E27FC236}">
                <a16:creationId xmlns:a16="http://schemas.microsoft.com/office/drawing/2014/main" id="{FD782483-7CF0-91BA-B0E7-C21EE2D16EC5}"/>
              </a:ext>
            </a:extLst>
          </p:cNvPr>
          <p:cNvSpPr/>
          <p:nvPr/>
        </p:nvSpPr>
        <p:spPr>
          <a:xfrm>
            <a:off x="10671218" y="4530275"/>
            <a:ext cx="260348" cy="260348"/>
          </a:xfrm>
          <a:prstGeom prst="rect">
            <a:avLst/>
          </a:prstGeom>
          <a:solidFill>
            <a:srgbClr val="FFD6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724" dirty="0"/>
          </a:p>
        </p:txBody>
      </p:sp>
      <p:sp>
        <p:nvSpPr>
          <p:cNvPr id="12" name="Rectángulo 11">
            <a:extLst>
              <a:ext uri="{FF2B5EF4-FFF2-40B4-BE49-F238E27FC236}">
                <a16:creationId xmlns:a16="http://schemas.microsoft.com/office/drawing/2014/main" id="{F16F0DB4-CEB7-6CD0-EB47-333B1CA89811}"/>
              </a:ext>
            </a:extLst>
          </p:cNvPr>
          <p:cNvSpPr/>
          <p:nvPr/>
        </p:nvSpPr>
        <p:spPr>
          <a:xfrm>
            <a:off x="10671218" y="5156226"/>
            <a:ext cx="260348" cy="260348"/>
          </a:xfrm>
          <a:prstGeom prst="rect">
            <a:avLst/>
          </a:prstGeom>
          <a:solidFill>
            <a:srgbClr val="FFDD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724" dirty="0"/>
          </a:p>
        </p:txBody>
      </p:sp>
      <p:sp>
        <p:nvSpPr>
          <p:cNvPr id="13" name="Rectángulo 12">
            <a:extLst>
              <a:ext uri="{FF2B5EF4-FFF2-40B4-BE49-F238E27FC236}">
                <a16:creationId xmlns:a16="http://schemas.microsoft.com/office/drawing/2014/main" id="{BA9248DB-DB79-95BE-192F-8C041A8FDF50}"/>
              </a:ext>
            </a:extLst>
          </p:cNvPr>
          <p:cNvSpPr/>
          <p:nvPr/>
        </p:nvSpPr>
        <p:spPr>
          <a:xfrm>
            <a:off x="10671218" y="5782177"/>
            <a:ext cx="260348" cy="260348"/>
          </a:xfrm>
          <a:prstGeom prst="rect">
            <a:avLst/>
          </a:prstGeom>
          <a:solidFill>
            <a:srgbClr val="FFF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724" dirty="0"/>
          </a:p>
        </p:txBody>
      </p:sp>
      <p:graphicFrame>
        <p:nvGraphicFramePr>
          <p:cNvPr id="17" name="Tabla 16">
            <a:extLst>
              <a:ext uri="{FF2B5EF4-FFF2-40B4-BE49-F238E27FC236}">
                <a16:creationId xmlns:a16="http://schemas.microsoft.com/office/drawing/2014/main" id="{1C7BC9A3-0F69-AD7C-ED4E-F2DCABE87401}"/>
              </a:ext>
            </a:extLst>
          </p:cNvPr>
          <p:cNvGraphicFramePr>
            <a:graphicFrameLocks noGrp="1"/>
          </p:cNvGraphicFramePr>
          <p:nvPr/>
        </p:nvGraphicFramePr>
        <p:xfrm>
          <a:off x="11078409" y="2019123"/>
          <a:ext cx="1667698" cy="4399696"/>
        </p:xfrm>
        <a:graphic>
          <a:graphicData uri="http://schemas.openxmlformats.org/drawingml/2006/table">
            <a:tbl>
              <a:tblPr/>
              <a:tblGrid>
                <a:gridCol w="1667698">
                  <a:extLst>
                    <a:ext uri="{9D8B030D-6E8A-4147-A177-3AD203B41FA5}">
                      <a16:colId xmlns:a16="http://schemas.microsoft.com/office/drawing/2014/main" val="4243788953"/>
                    </a:ext>
                  </a:extLst>
                </a:gridCol>
              </a:tblGrid>
              <a:tr h="611764">
                <a:tc>
                  <a:txBody>
                    <a:bodyPr/>
                    <a:lstStyle/>
                    <a:p>
                      <a:pPr algn="l" rtl="0" fontAlgn="b"/>
                      <a:r>
                        <a:rPr lang="es-ES" sz="1400" b="0" i="0" u="none" strike="noStrike" dirty="0">
                          <a:solidFill>
                            <a:srgbClr val="BC8C00"/>
                          </a:solidFill>
                          <a:effectLst/>
                          <a:latin typeface="Lato" panose="020F0502020204030203" pitchFamily="34" charset="0"/>
                        </a:rPr>
                        <a:t>Marginal</a:t>
                      </a:r>
                    </a:p>
                    <a:p>
                      <a:pPr marL="0" marR="0" lvl="0" indent="0" algn="l" defTabSz="914400" rtl="0" eaLnBrk="1" fontAlgn="b" latinLnBrk="0" hangingPunct="1">
                        <a:lnSpc>
                          <a:spcPct val="100000"/>
                        </a:lnSpc>
                        <a:spcBef>
                          <a:spcPts val="0"/>
                        </a:spcBef>
                        <a:spcAft>
                          <a:spcPts val="0"/>
                        </a:spcAft>
                        <a:buClrTx/>
                        <a:buSzTx/>
                        <a:buFontTx/>
                        <a:buNone/>
                        <a:tabLst/>
                        <a:defRPr/>
                      </a:pPr>
                      <a:r>
                        <a:rPr lang="es-ES" sz="1300" b="0" i="1" u="none" strike="noStrike" dirty="0">
                          <a:solidFill>
                            <a:schemeClr val="bg1">
                              <a:lumMod val="65000"/>
                            </a:schemeClr>
                          </a:solidFill>
                          <a:effectLst/>
                          <a:latin typeface="Playfair Display" panose="00000500000000000000" pitchFamily="50" charset="0"/>
                        </a:rPr>
                        <a:t>$0 – $160,000</a:t>
                      </a:r>
                    </a:p>
                    <a:p>
                      <a:pPr algn="l" rtl="0" fontAlgn="b"/>
                      <a:endParaRPr lang="es-MX" sz="1400" b="0" i="0" u="none" strike="noStrike" dirty="0">
                        <a:solidFill>
                          <a:srgbClr val="BC8C00"/>
                        </a:solidFill>
                        <a:effectLst/>
                        <a:latin typeface="Lato" panose="020F0502020204030203" pitchFamily="34" charset="0"/>
                      </a:endParaRPr>
                    </a:p>
                  </a:txBody>
                  <a:tcPr marL="3688" marR="3688" marT="368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7894235"/>
                  </a:ext>
                </a:extLst>
              </a:tr>
              <a:tr h="611764">
                <a:tc>
                  <a:txBody>
                    <a:bodyPr/>
                    <a:lstStyle/>
                    <a:p>
                      <a:pPr algn="l" rtl="0" fontAlgn="b"/>
                      <a:r>
                        <a:rPr lang="es-MX" sz="1400" b="0" i="0" u="none" strike="noStrike" dirty="0">
                          <a:solidFill>
                            <a:srgbClr val="BC8C00"/>
                          </a:solidFill>
                          <a:effectLst/>
                          <a:latin typeface="Lato" panose="020F0502020204030203" pitchFamily="34" charset="0"/>
                        </a:rPr>
                        <a:t>Baja</a:t>
                      </a:r>
                    </a:p>
                    <a:p>
                      <a:pPr marL="0" marR="0" lvl="0" indent="0" algn="l" defTabSz="914400" rtl="0" eaLnBrk="1" fontAlgn="b" latinLnBrk="0" hangingPunct="1">
                        <a:lnSpc>
                          <a:spcPct val="100000"/>
                        </a:lnSpc>
                        <a:spcBef>
                          <a:spcPts val="0"/>
                        </a:spcBef>
                        <a:spcAft>
                          <a:spcPts val="0"/>
                        </a:spcAft>
                        <a:buClrTx/>
                        <a:buSzTx/>
                        <a:buFontTx/>
                        <a:buNone/>
                        <a:tabLst/>
                        <a:defRPr/>
                      </a:pPr>
                      <a:r>
                        <a:rPr lang="es-MX" sz="1300" b="0" i="1" u="none" strike="noStrike" dirty="0">
                          <a:solidFill>
                            <a:schemeClr val="bg1">
                              <a:lumMod val="65000"/>
                            </a:schemeClr>
                          </a:solidFill>
                          <a:effectLst/>
                          <a:latin typeface="Playfair Display" panose="00000500000000000000" pitchFamily="50" charset="0"/>
                        </a:rPr>
                        <a:t>$144,000 – $300,000 </a:t>
                      </a:r>
                    </a:p>
                    <a:p>
                      <a:pPr algn="l" rtl="0" fontAlgn="b"/>
                      <a:endParaRPr lang="es-MX" sz="1400" b="0" i="0" u="none" strike="noStrike" dirty="0">
                        <a:solidFill>
                          <a:srgbClr val="BC8C00"/>
                        </a:solidFill>
                        <a:effectLst/>
                        <a:latin typeface="Lato" panose="020F0502020204030203" pitchFamily="34" charset="0"/>
                      </a:endParaRPr>
                    </a:p>
                  </a:txBody>
                  <a:tcPr marL="3688" marR="3688" marT="368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7611903"/>
                  </a:ext>
                </a:extLst>
              </a:tr>
              <a:tr h="611764">
                <a:tc>
                  <a:txBody>
                    <a:bodyPr/>
                    <a:lstStyle/>
                    <a:p>
                      <a:pPr algn="l" rtl="0" fontAlgn="b"/>
                      <a:r>
                        <a:rPr lang="es-ES" sz="1400" b="0" i="0" u="none" strike="noStrike" dirty="0">
                          <a:solidFill>
                            <a:srgbClr val="BC8C00"/>
                          </a:solidFill>
                          <a:effectLst/>
                          <a:latin typeface="Lato" panose="020F0502020204030203" pitchFamily="34" charset="0"/>
                        </a:rPr>
                        <a:t>B</a:t>
                      </a:r>
                      <a:r>
                        <a:rPr lang="es-MX" sz="1400" b="0" i="0" u="none" strike="noStrike" dirty="0">
                          <a:solidFill>
                            <a:srgbClr val="BC8C00"/>
                          </a:solidFill>
                          <a:effectLst/>
                          <a:latin typeface="Lato" panose="020F0502020204030203" pitchFamily="34" charset="0"/>
                        </a:rPr>
                        <a:t>aja alta</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1300" b="0" i="1" u="none" strike="noStrike" kern="1200" cap="none" spc="0" normalizeH="0" baseline="0" noProof="0" dirty="0">
                          <a:ln>
                            <a:noFill/>
                          </a:ln>
                          <a:solidFill>
                            <a:schemeClr val="bg1">
                              <a:lumMod val="65000"/>
                            </a:schemeClr>
                          </a:solidFill>
                          <a:effectLst/>
                          <a:uLnTx/>
                          <a:uFillTx/>
                          <a:latin typeface="Playfair Display" panose="00000500000000000000" pitchFamily="50" charset="0"/>
                          <a:ea typeface="+mn-ea"/>
                          <a:cs typeface="+mn-cs"/>
                        </a:rPr>
                        <a:t>$300,000 – $545,000 </a:t>
                      </a:r>
                    </a:p>
                    <a:p>
                      <a:pPr algn="l" rtl="0" fontAlgn="b"/>
                      <a:endParaRPr lang="es-MX" sz="1400" b="0" i="0" u="none" strike="noStrike" dirty="0">
                        <a:solidFill>
                          <a:srgbClr val="BC8C00"/>
                        </a:solidFill>
                        <a:effectLst/>
                        <a:latin typeface="Lato" panose="020F0502020204030203" pitchFamily="34" charset="0"/>
                      </a:endParaRPr>
                    </a:p>
                  </a:txBody>
                  <a:tcPr marL="3688" marR="3688" marT="368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3062395"/>
                  </a:ext>
                </a:extLst>
              </a:tr>
              <a:tr h="611764">
                <a:tc>
                  <a:txBody>
                    <a:bodyPr/>
                    <a:lstStyle/>
                    <a:p>
                      <a:pPr algn="l" rtl="0" fontAlgn="b"/>
                      <a:r>
                        <a:rPr lang="es-ES" sz="1400" b="0" i="0" u="none" strike="noStrike" dirty="0">
                          <a:solidFill>
                            <a:srgbClr val="BC8C00"/>
                          </a:solidFill>
                          <a:effectLst/>
                          <a:latin typeface="Lato" panose="020F0502020204030203" pitchFamily="34" charset="0"/>
                        </a:rPr>
                        <a:t>Media baja</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pt-BR" sz="1300" b="0" i="1" u="none" strike="noStrike" kern="1200" cap="none" spc="0" normalizeH="0" baseline="0" noProof="0" dirty="0">
                          <a:ln>
                            <a:noFill/>
                          </a:ln>
                          <a:solidFill>
                            <a:schemeClr val="bg1">
                              <a:lumMod val="65000"/>
                            </a:schemeClr>
                          </a:solidFill>
                          <a:effectLst/>
                          <a:uLnTx/>
                          <a:uFillTx/>
                          <a:latin typeface="Playfair Display" panose="00000500000000000000" pitchFamily="50" charset="0"/>
                          <a:ea typeface="+mn-ea"/>
                          <a:cs typeface="+mn-cs"/>
                        </a:rPr>
                        <a:t>$545,000 – $720,000 </a:t>
                      </a:r>
                    </a:p>
                    <a:p>
                      <a:pPr algn="l" rtl="0" fontAlgn="b"/>
                      <a:endParaRPr lang="es-MX" sz="1400" b="0" i="0" u="none" strike="noStrike" dirty="0">
                        <a:solidFill>
                          <a:srgbClr val="BC8C00"/>
                        </a:solidFill>
                        <a:effectLst/>
                        <a:latin typeface="Lato" panose="020F0502020204030203" pitchFamily="34" charset="0"/>
                      </a:endParaRPr>
                    </a:p>
                  </a:txBody>
                  <a:tcPr marL="3688" marR="3688" marT="368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314514"/>
                  </a:ext>
                </a:extLst>
              </a:tr>
              <a:tr h="611764">
                <a:tc>
                  <a:txBody>
                    <a:bodyPr/>
                    <a:lstStyle/>
                    <a:p>
                      <a:pPr algn="l" rtl="0" fontAlgn="b"/>
                      <a:r>
                        <a:rPr lang="es-ES" sz="1400" b="0" i="0" u="none" strike="noStrike" dirty="0">
                          <a:solidFill>
                            <a:srgbClr val="BC8C00"/>
                          </a:solidFill>
                          <a:effectLst/>
                          <a:latin typeface="Lato" panose="020F0502020204030203" pitchFamily="34" charset="0"/>
                        </a:rPr>
                        <a:t>M</a:t>
                      </a:r>
                      <a:r>
                        <a:rPr lang="es-MX" sz="1400" b="0" i="0" u="none" strike="noStrike" dirty="0">
                          <a:solidFill>
                            <a:srgbClr val="BC8C00"/>
                          </a:solidFill>
                          <a:effectLst/>
                          <a:latin typeface="Lato" panose="020F0502020204030203" pitchFamily="34" charset="0"/>
                        </a:rPr>
                        <a:t>edia</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1300" b="0" i="1" u="none" strike="noStrike" kern="1200" cap="none" spc="0" normalizeH="0" baseline="0" noProof="0" dirty="0">
                          <a:ln>
                            <a:noFill/>
                          </a:ln>
                          <a:solidFill>
                            <a:schemeClr val="bg1">
                              <a:lumMod val="65000"/>
                            </a:schemeClr>
                          </a:solidFill>
                          <a:effectLst/>
                          <a:uLnTx/>
                          <a:uFillTx/>
                          <a:latin typeface="Playfair Display" panose="00000500000000000000" pitchFamily="50" charset="0"/>
                          <a:ea typeface="+mn-ea"/>
                          <a:cs typeface="+mn-cs"/>
                        </a:rPr>
                        <a:t>$720,000 – $960,000 </a:t>
                      </a:r>
                    </a:p>
                    <a:p>
                      <a:pPr algn="l" rtl="0" fontAlgn="b"/>
                      <a:endParaRPr lang="es-MX" sz="1400" b="0" i="0" u="none" strike="noStrike" dirty="0">
                        <a:solidFill>
                          <a:srgbClr val="BC8C00"/>
                        </a:solidFill>
                        <a:effectLst/>
                        <a:latin typeface="Lato" panose="020F0502020204030203" pitchFamily="34" charset="0"/>
                      </a:endParaRPr>
                    </a:p>
                  </a:txBody>
                  <a:tcPr marL="3688" marR="3688" marT="368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0510945"/>
                  </a:ext>
                </a:extLst>
              </a:tr>
              <a:tr h="611764">
                <a:tc>
                  <a:txBody>
                    <a:bodyPr/>
                    <a:lstStyle/>
                    <a:p>
                      <a:pPr algn="l" rtl="0" fontAlgn="b"/>
                      <a:r>
                        <a:rPr lang="es-ES" sz="1400" b="0" i="0" u="none" strike="noStrike" dirty="0">
                          <a:solidFill>
                            <a:srgbClr val="BC8C00"/>
                          </a:solidFill>
                          <a:effectLst/>
                          <a:latin typeface="Lato" panose="020F0502020204030203" pitchFamily="34" charset="0"/>
                        </a:rPr>
                        <a:t>M</a:t>
                      </a:r>
                      <a:r>
                        <a:rPr lang="es-MX" sz="1400" b="0" i="0" u="none" strike="noStrike" dirty="0">
                          <a:solidFill>
                            <a:srgbClr val="BC8C00"/>
                          </a:solidFill>
                          <a:effectLst/>
                          <a:latin typeface="Lato" panose="020F0502020204030203" pitchFamily="34" charset="0"/>
                        </a:rPr>
                        <a:t>edia alta</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1300" b="0" i="1" u="none" strike="noStrike" kern="1200" cap="none" spc="0" normalizeH="0" baseline="0" noProof="0" dirty="0">
                          <a:ln>
                            <a:noFill/>
                          </a:ln>
                          <a:solidFill>
                            <a:schemeClr val="bg1">
                              <a:lumMod val="65000"/>
                            </a:schemeClr>
                          </a:solidFill>
                          <a:effectLst/>
                          <a:uLnTx/>
                          <a:uFillTx/>
                          <a:latin typeface="Playfair Display" panose="00000500000000000000" pitchFamily="50" charset="0"/>
                          <a:ea typeface="+mn-ea"/>
                          <a:cs typeface="+mn-cs"/>
                        </a:rPr>
                        <a:t>$960,000 – $3,100,000</a:t>
                      </a:r>
                    </a:p>
                    <a:p>
                      <a:pPr algn="l" rtl="0" fontAlgn="b"/>
                      <a:endParaRPr lang="es-MX" sz="1400" b="0" i="0" u="none" strike="noStrike" dirty="0">
                        <a:solidFill>
                          <a:srgbClr val="BC8C00"/>
                        </a:solidFill>
                        <a:effectLst/>
                        <a:latin typeface="Lato" panose="020F0502020204030203" pitchFamily="34" charset="0"/>
                      </a:endParaRPr>
                    </a:p>
                  </a:txBody>
                  <a:tcPr marL="3688" marR="3688" marT="368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0272334"/>
                  </a:ext>
                </a:extLst>
              </a:tr>
              <a:tr h="611764">
                <a:tc>
                  <a:txBody>
                    <a:bodyPr/>
                    <a:lstStyle/>
                    <a:p>
                      <a:pPr algn="l" rtl="0" fontAlgn="b"/>
                      <a:r>
                        <a:rPr lang="es-MX" sz="1400" b="0" i="0" u="none" strike="noStrike" dirty="0">
                          <a:solidFill>
                            <a:srgbClr val="BC8C00"/>
                          </a:solidFill>
                          <a:effectLst/>
                          <a:latin typeface="Lato" panose="020F0502020204030203" pitchFamily="34" charset="0"/>
                        </a:rPr>
                        <a:t>Alta</a:t>
                      </a:r>
                    </a:p>
                    <a:p>
                      <a:pPr marL="0" marR="0" lvl="0" indent="0" algn="l" defTabSz="914400" rtl="0" eaLnBrk="1" fontAlgn="ctr" latinLnBrk="0" hangingPunct="1">
                        <a:lnSpc>
                          <a:spcPct val="100000"/>
                        </a:lnSpc>
                        <a:spcBef>
                          <a:spcPts val="0"/>
                        </a:spcBef>
                        <a:spcAft>
                          <a:spcPts val="0"/>
                        </a:spcAft>
                        <a:buClrTx/>
                        <a:buSzTx/>
                        <a:buFontTx/>
                        <a:buNone/>
                        <a:tabLst/>
                        <a:defRPr/>
                      </a:pPr>
                      <a:r>
                        <a:rPr kumimoji="0" lang="es-ES" sz="1300" b="0" i="1" u="none" strike="noStrike" kern="1200" cap="none" spc="0" normalizeH="0" baseline="0" noProof="0" dirty="0">
                          <a:ln>
                            <a:noFill/>
                          </a:ln>
                          <a:solidFill>
                            <a:schemeClr val="bg1">
                              <a:lumMod val="65000"/>
                            </a:schemeClr>
                          </a:solidFill>
                          <a:effectLst/>
                          <a:uLnTx/>
                          <a:uFillTx/>
                          <a:latin typeface="Playfair Display" panose="00000500000000000000" pitchFamily="50" charset="0"/>
                          <a:ea typeface="+mn-ea"/>
                          <a:cs typeface="+mn-cs"/>
                        </a:rPr>
                        <a:t>+ $3,100,000</a:t>
                      </a:r>
                    </a:p>
                    <a:p>
                      <a:pPr algn="l" rtl="0" fontAlgn="b"/>
                      <a:endParaRPr lang="es-MX" sz="1400" b="0" i="0" u="none" strike="noStrike" dirty="0">
                        <a:solidFill>
                          <a:srgbClr val="BC8C00"/>
                        </a:solidFill>
                        <a:effectLst/>
                        <a:latin typeface="Lato" panose="020F0502020204030203" pitchFamily="34" charset="0"/>
                      </a:endParaRPr>
                    </a:p>
                  </a:txBody>
                  <a:tcPr marL="3688" marR="3688" marT="368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4711864"/>
                  </a:ext>
                </a:extLst>
              </a:tr>
            </a:tbl>
          </a:graphicData>
        </a:graphic>
      </p:graphicFrame>
    </p:spTree>
    <p:extLst>
      <p:ext uri="{BB962C8B-B14F-4D97-AF65-F5344CB8AC3E}">
        <p14:creationId xmlns:p14="http://schemas.microsoft.com/office/powerpoint/2010/main" val="3269458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B86-EAD6-6CB4-AAFA-F1ECB34ACDF8}"/>
            </a:ext>
          </a:extLst>
        </p:cNvPr>
        <p:cNvGrpSpPr/>
        <p:nvPr/>
      </p:nvGrpSpPr>
      <p:grpSpPr>
        <a:xfrm>
          <a:off x="0" y="0"/>
          <a:ext cx="0" cy="0"/>
          <a:chOff x="0" y="0"/>
          <a:chExt cx="0" cy="0"/>
        </a:xfrm>
      </p:grpSpPr>
      <p:graphicFrame>
        <p:nvGraphicFramePr>
          <p:cNvPr id="6" name="Gráfico 5">
            <a:extLst>
              <a:ext uri="{FF2B5EF4-FFF2-40B4-BE49-F238E27FC236}">
                <a16:creationId xmlns:a16="http://schemas.microsoft.com/office/drawing/2014/main" id="{9F00B2D9-EC2C-DA67-2CDA-063E29850AF1}"/>
              </a:ext>
            </a:extLst>
          </p:cNvPr>
          <p:cNvGraphicFramePr>
            <a:graphicFrameLocks/>
          </p:cNvGraphicFramePr>
          <p:nvPr>
            <p:extLst>
              <p:ext uri="{D42A27DB-BD31-4B8C-83A1-F6EECF244321}">
                <p14:modId xmlns:p14="http://schemas.microsoft.com/office/powerpoint/2010/main" val="831038394"/>
              </p:ext>
            </p:extLst>
          </p:nvPr>
        </p:nvGraphicFramePr>
        <p:xfrm>
          <a:off x="393699" y="4953182"/>
          <a:ext cx="11294719" cy="23578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a:extLst>
              <a:ext uri="{FF2B5EF4-FFF2-40B4-BE49-F238E27FC236}">
                <a16:creationId xmlns:a16="http://schemas.microsoft.com/office/drawing/2014/main" id="{ED253167-FF3C-662F-DB17-0B47B0FE6B37}"/>
              </a:ext>
            </a:extLst>
          </p:cNvPr>
          <p:cNvGraphicFramePr>
            <a:graphicFrameLocks/>
          </p:cNvGraphicFramePr>
          <p:nvPr/>
        </p:nvGraphicFramePr>
        <p:xfrm>
          <a:off x="831273" y="4455900"/>
          <a:ext cx="10295905" cy="1884805"/>
        </p:xfrm>
        <a:graphic>
          <a:graphicData uri="http://schemas.openxmlformats.org/drawingml/2006/chart">
            <c:chart xmlns:c="http://schemas.openxmlformats.org/drawingml/2006/chart" xmlns:r="http://schemas.openxmlformats.org/officeDocument/2006/relationships" r:id="rId3"/>
          </a:graphicData>
        </a:graphic>
      </p:graphicFrame>
      <p:sp>
        <p:nvSpPr>
          <p:cNvPr id="2" name="Marcador de número de diapositiva 1">
            <a:extLst>
              <a:ext uri="{FF2B5EF4-FFF2-40B4-BE49-F238E27FC236}">
                <a16:creationId xmlns:a16="http://schemas.microsoft.com/office/drawing/2014/main" id="{6C1BFB80-FEF9-3C63-437C-106C1D490F69}"/>
              </a:ext>
            </a:extLst>
          </p:cNvPr>
          <p:cNvSpPr>
            <a:spLocks noGrp="1"/>
          </p:cNvSpPr>
          <p:nvPr>
            <p:ph type="sldNum" sz="quarter" idx="12"/>
          </p:nvPr>
        </p:nvSpPr>
        <p:spPr>
          <a:prstGeom prst="rect">
            <a:avLst/>
          </a:prstGeom>
        </p:spPr>
        <p:txBody>
          <a:bodyPr/>
          <a:lstStyle/>
          <a:p>
            <a:fld id="{67DDEA5E-EAF7-8246-8A62-7FF7613ECEAE}" type="slidenum">
              <a:rPr lang="en-US" smtClean="0"/>
              <a:pPr/>
              <a:t>2</a:t>
            </a:fld>
            <a:endParaRPr lang="en-US"/>
          </a:p>
        </p:txBody>
      </p:sp>
      <p:sp>
        <p:nvSpPr>
          <p:cNvPr id="13" name="CuadroTexto 12">
            <a:extLst>
              <a:ext uri="{FF2B5EF4-FFF2-40B4-BE49-F238E27FC236}">
                <a16:creationId xmlns:a16="http://schemas.microsoft.com/office/drawing/2014/main" id="{E47F52A4-8373-22C9-B3A8-5C250D2AE527}"/>
              </a:ext>
            </a:extLst>
          </p:cNvPr>
          <p:cNvSpPr txBox="1"/>
          <p:nvPr/>
        </p:nvSpPr>
        <p:spPr bwMode="auto">
          <a:xfrm>
            <a:off x="0" y="373634"/>
            <a:ext cx="12801599" cy="592558"/>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lnSpc>
                <a:spcPct val="70000"/>
              </a:lnSpc>
            </a:pPr>
            <a:r>
              <a:rPr lang="es-ES_tradnl" sz="4400" cap="all" dirty="0">
                <a:solidFill>
                  <a:prstClr val="black"/>
                </a:solidFill>
                <a:latin typeface="Lato Hairline" panose="020F0202020204030203" pitchFamily="34" charset="77"/>
              </a:rPr>
              <a:t>Contexto del mercado</a:t>
            </a:r>
            <a:endParaRPr lang="es-ES_tradnl" sz="4400" cap="all" dirty="0">
              <a:solidFill>
                <a:srgbClr val="FF0000"/>
              </a:solidFill>
              <a:latin typeface="Lato Hairline" panose="020F0202020204030203" pitchFamily="34" charset="77"/>
            </a:endParaRPr>
          </a:p>
        </p:txBody>
      </p:sp>
      <p:sp>
        <p:nvSpPr>
          <p:cNvPr id="14" name="CuadroTexto 13">
            <a:extLst>
              <a:ext uri="{FF2B5EF4-FFF2-40B4-BE49-F238E27FC236}">
                <a16:creationId xmlns:a16="http://schemas.microsoft.com/office/drawing/2014/main" id="{F16E556E-087E-A96D-35A1-F295228B0189}"/>
              </a:ext>
            </a:extLst>
          </p:cNvPr>
          <p:cNvSpPr txBox="1"/>
          <p:nvPr/>
        </p:nvSpPr>
        <p:spPr bwMode="auto">
          <a:xfrm>
            <a:off x="0" y="814680"/>
            <a:ext cx="12801600" cy="486247"/>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defRPr/>
            </a:pPr>
            <a:r>
              <a:rPr lang="es-ES_tradnl" sz="2400" i="1" dirty="0">
                <a:solidFill>
                  <a:srgbClr val="FF0000"/>
                </a:solidFill>
                <a:latin typeface="Playfair Display" panose="00000500000000000000" pitchFamily="50" charset="0"/>
              </a:rPr>
              <a:t>Vivienda Mazatlán, cantidad anual</a:t>
            </a:r>
            <a:endParaRPr lang="es-ES_tradnl" sz="2400" i="1" baseline="30000" dirty="0">
              <a:solidFill>
                <a:srgbClr val="FF0000"/>
              </a:solidFill>
              <a:latin typeface="Playfair Display" panose="00000500000000000000" pitchFamily="50" charset="0"/>
            </a:endParaRPr>
          </a:p>
        </p:txBody>
      </p:sp>
      <p:sp>
        <p:nvSpPr>
          <p:cNvPr id="7" name="CuadroTexto 6">
            <a:extLst>
              <a:ext uri="{FF2B5EF4-FFF2-40B4-BE49-F238E27FC236}">
                <a16:creationId xmlns:a16="http://schemas.microsoft.com/office/drawing/2014/main" id="{FC249474-6BB5-5C57-12EF-E9FC08F53477}"/>
              </a:ext>
            </a:extLst>
          </p:cNvPr>
          <p:cNvSpPr txBox="1"/>
          <p:nvPr/>
        </p:nvSpPr>
        <p:spPr bwMode="auto">
          <a:xfrm>
            <a:off x="11212038" y="4300383"/>
            <a:ext cx="952761" cy="344358"/>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b="1" dirty="0">
                <a:solidFill>
                  <a:schemeClr val="tx2">
                    <a:lumMod val="60000"/>
                    <a:lumOff val="40000"/>
                  </a:schemeClr>
                </a:solidFill>
                <a:latin typeface="Lato" panose="020F0502020204030203" pitchFamily="34" charset="77"/>
                <a:ea typeface="Roboto Th" pitchFamily="2" charset="0"/>
              </a:rPr>
              <a:t>TOTAL</a:t>
            </a:r>
          </a:p>
        </p:txBody>
      </p:sp>
      <p:sp>
        <p:nvSpPr>
          <p:cNvPr id="17" name="CuadroTexto 16">
            <a:extLst>
              <a:ext uri="{FF2B5EF4-FFF2-40B4-BE49-F238E27FC236}">
                <a16:creationId xmlns:a16="http://schemas.microsoft.com/office/drawing/2014/main" id="{47FE0BF2-612F-B598-158D-56E6680358FD}"/>
              </a:ext>
            </a:extLst>
          </p:cNvPr>
          <p:cNvSpPr txBox="1"/>
          <p:nvPr/>
        </p:nvSpPr>
        <p:spPr bwMode="auto">
          <a:xfrm>
            <a:off x="11169230" y="6254761"/>
            <a:ext cx="1726499" cy="344358"/>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b="1" dirty="0">
                <a:solidFill>
                  <a:schemeClr val="accent3">
                    <a:lumMod val="75000"/>
                  </a:schemeClr>
                </a:solidFill>
                <a:latin typeface="Lato" panose="020F0502020204030203" pitchFamily="34" charset="77"/>
                <a:ea typeface="Roboto Th" pitchFamily="2" charset="0"/>
              </a:rPr>
              <a:t>HORIZONTAL</a:t>
            </a:r>
          </a:p>
        </p:txBody>
      </p:sp>
      <p:sp>
        <p:nvSpPr>
          <p:cNvPr id="18" name="CuadroTexto 17">
            <a:extLst>
              <a:ext uri="{FF2B5EF4-FFF2-40B4-BE49-F238E27FC236}">
                <a16:creationId xmlns:a16="http://schemas.microsoft.com/office/drawing/2014/main" id="{2963DF79-7F27-2C72-102D-6C39A15B1335}"/>
              </a:ext>
            </a:extLst>
          </p:cNvPr>
          <p:cNvSpPr txBox="1"/>
          <p:nvPr/>
        </p:nvSpPr>
        <p:spPr bwMode="auto">
          <a:xfrm>
            <a:off x="11187403" y="4781003"/>
            <a:ext cx="1332289" cy="344358"/>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b="1" dirty="0">
                <a:solidFill>
                  <a:srgbClr val="FFD579"/>
                </a:solidFill>
                <a:latin typeface="Lato" panose="020F0502020204030203" pitchFamily="34" charset="77"/>
                <a:ea typeface="Roboto Th" pitchFamily="2" charset="0"/>
              </a:rPr>
              <a:t>VERTICAL</a:t>
            </a:r>
          </a:p>
        </p:txBody>
      </p:sp>
      <p:sp>
        <p:nvSpPr>
          <p:cNvPr id="4" name="CuadroTexto 3">
            <a:extLst>
              <a:ext uri="{FF2B5EF4-FFF2-40B4-BE49-F238E27FC236}">
                <a16:creationId xmlns:a16="http://schemas.microsoft.com/office/drawing/2014/main" id="{3875B495-8E04-1364-9FD2-028609C612B2}"/>
              </a:ext>
            </a:extLst>
          </p:cNvPr>
          <p:cNvSpPr txBox="1"/>
          <p:nvPr/>
        </p:nvSpPr>
        <p:spPr>
          <a:xfrm>
            <a:off x="484243" y="7398766"/>
            <a:ext cx="11107681" cy="264686"/>
          </a:xfrm>
          <a:prstGeom prst="rect">
            <a:avLst/>
          </a:prstGeom>
          <a:noFill/>
          <a:ln>
            <a:solidFill>
              <a:schemeClr val="bg1">
                <a:lumMod val="85000"/>
              </a:schemeClr>
            </a:solidFill>
          </a:ln>
        </p:spPr>
        <p:txBody>
          <a:bodyPr wrap="square" lIns="91437" tIns="45719" rIns="91437" bIns="45719" rtlCol="0">
            <a:spAutoFit/>
          </a:bodyPr>
          <a:lstStyle>
            <a:defPPr>
              <a:defRPr lang="en-US"/>
            </a:defPPr>
            <a:lvl1pPr>
              <a:lnSpc>
                <a:spcPct val="80000"/>
              </a:lnSpc>
              <a:defRPr sz="1400" i="1">
                <a:solidFill>
                  <a:schemeClr val="bg1">
                    <a:lumMod val="50000"/>
                  </a:schemeClr>
                </a:solidFill>
                <a:latin typeface="Playfair Display" pitchFamily="2" charset="77"/>
                <a:ea typeface="Roboto Light" panose="02000000000000000000" pitchFamily="2" charset="0"/>
                <a:cs typeface="Roboto Lt" panose="02000000000000000000" pitchFamily="2" charset="0"/>
              </a:defRPr>
            </a:lvl1pPr>
          </a:lstStyle>
          <a:p>
            <a:pPr lvl="0" algn="ctr">
              <a:defRPr/>
            </a:pPr>
            <a:r>
              <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Fuente: </a:t>
            </a:r>
            <a:r>
              <a:rPr kumimoji="0" lang="es-MX"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Estimaciones realizadas por Ideas Frescas.</a:t>
            </a:r>
            <a:endPar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endParaRPr>
          </a:p>
        </p:txBody>
      </p:sp>
      <p:graphicFrame>
        <p:nvGraphicFramePr>
          <p:cNvPr id="5" name="Gráfico 4">
            <a:extLst>
              <a:ext uri="{FF2B5EF4-FFF2-40B4-BE49-F238E27FC236}">
                <a16:creationId xmlns:a16="http://schemas.microsoft.com/office/drawing/2014/main" id="{3222815E-B6A9-F4CD-A1AC-5B80B7F6FC2C}"/>
              </a:ext>
            </a:extLst>
          </p:cNvPr>
          <p:cNvGraphicFramePr>
            <a:graphicFrameLocks/>
          </p:cNvGraphicFramePr>
          <p:nvPr>
            <p:extLst>
              <p:ext uri="{D42A27DB-BD31-4B8C-83A1-F6EECF244321}">
                <p14:modId xmlns:p14="http://schemas.microsoft.com/office/powerpoint/2010/main" val="1769886766"/>
              </p:ext>
            </p:extLst>
          </p:nvPr>
        </p:nvGraphicFramePr>
        <p:xfrm>
          <a:off x="-1" y="1123121"/>
          <a:ext cx="11708297" cy="6217131"/>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a:extLst>
              <a:ext uri="{FF2B5EF4-FFF2-40B4-BE49-F238E27FC236}">
                <a16:creationId xmlns:a16="http://schemas.microsoft.com/office/drawing/2014/main" id="{BB374A58-0AD5-91D5-CAFE-FF54649BB3F2}"/>
              </a:ext>
            </a:extLst>
          </p:cNvPr>
          <p:cNvSpPr txBox="1"/>
          <p:nvPr/>
        </p:nvSpPr>
        <p:spPr bwMode="auto">
          <a:xfrm>
            <a:off x="11127178" y="5125361"/>
            <a:ext cx="1768551" cy="245870"/>
          </a:xfrm>
          <a:prstGeom prst="rect">
            <a:avLst/>
          </a:prstGeom>
          <a:noFill/>
          <a:ln w="9525">
            <a:noFill/>
            <a:prstDash val="dot"/>
            <a:miter lim="800000"/>
            <a:headEnd/>
            <a:tailEnd/>
          </a:ln>
        </p:spPr>
        <p:txBody>
          <a:bodyPr wrap="square" lIns="121571" tIns="60786" rIns="121571" bIns="60786" rtlCol="0" anchor="t">
            <a:spAutoFit/>
          </a:bodyPr>
          <a:lstStyle/>
          <a:p>
            <a:pPr defTabSz="423605">
              <a:lnSpc>
                <a:spcPct val="80000"/>
              </a:lnSpc>
            </a:pPr>
            <a:r>
              <a:rPr lang="es-ES_tradnl" sz="1000" b="1" dirty="0">
                <a:solidFill>
                  <a:schemeClr val="bg1">
                    <a:lumMod val="65000"/>
                  </a:schemeClr>
                </a:solidFill>
                <a:latin typeface="Lato" panose="020F0502020204030203" pitchFamily="34" charset="77"/>
                <a:ea typeface="Roboto Th" pitchFamily="2" charset="0"/>
              </a:rPr>
              <a:t>% PART. MERCADO VERT</a:t>
            </a:r>
          </a:p>
        </p:txBody>
      </p:sp>
      <p:sp>
        <p:nvSpPr>
          <p:cNvPr id="10" name="CuadroTexto 9">
            <a:extLst>
              <a:ext uri="{FF2B5EF4-FFF2-40B4-BE49-F238E27FC236}">
                <a16:creationId xmlns:a16="http://schemas.microsoft.com/office/drawing/2014/main" id="{B48F4885-3A6A-D71C-A893-65B53EDC3D14}"/>
              </a:ext>
            </a:extLst>
          </p:cNvPr>
          <p:cNvSpPr txBox="1"/>
          <p:nvPr/>
        </p:nvSpPr>
        <p:spPr bwMode="auto">
          <a:xfrm>
            <a:off x="11148203" y="6633113"/>
            <a:ext cx="1768551" cy="245870"/>
          </a:xfrm>
          <a:prstGeom prst="rect">
            <a:avLst/>
          </a:prstGeom>
          <a:noFill/>
          <a:ln w="9525">
            <a:noFill/>
            <a:prstDash val="dot"/>
            <a:miter lim="800000"/>
            <a:headEnd/>
            <a:tailEnd/>
          </a:ln>
        </p:spPr>
        <p:txBody>
          <a:bodyPr wrap="square" lIns="121571" tIns="60786" rIns="121571" bIns="60786" rtlCol="0" anchor="t">
            <a:spAutoFit/>
          </a:bodyPr>
          <a:lstStyle/>
          <a:p>
            <a:pPr defTabSz="423605">
              <a:lnSpc>
                <a:spcPct val="80000"/>
              </a:lnSpc>
            </a:pPr>
            <a:r>
              <a:rPr lang="es-ES_tradnl" sz="1000" b="1" dirty="0">
                <a:solidFill>
                  <a:schemeClr val="bg1">
                    <a:lumMod val="75000"/>
                  </a:schemeClr>
                </a:solidFill>
                <a:latin typeface="Lato" panose="020F0502020204030203" pitchFamily="34" charset="77"/>
                <a:ea typeface="Roboto Th" pitchFamily="2" charset="0"/>
              </a:rPr>
              <a:t>% PART. MERCADO HOR</a:t>
            </a:r>
          </a:p>
        </p:txBody>
      </p:sp>
    </p:spTree>
    <p:extLst>
      <p:ext uri="{BB962C8B-B14F-4D97-AF65-F5344CB8AC3E}">
        <p14:creationId xmlns:p14="http://schemas.microsoft.com/office/powerpoint/2010/main" val="3671218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8FB63-E724-A8C5-2F4F-881419940B73}"/>
            </a:ext>
          </a:extLst>
        </p:cNvPr>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5F28BDB7-7B3D-16B6-444C-1F6BAEA78467}"/>
              </a:ext>
            </a:extLst>
          </p:cNvPr>
          <p:cNvGraphicFramePr>
            <a:graphicFrameLocks/>
          </p:cNvGraphicFramePr>
          <p:nvPr/>
        </p:nvGraphicFramePr>
        <p:xfrm>
          <a:off x="631983" y="2042314"/>
          <a:ext cx="10698258" cy="4393130"/>
        </p:xfrm>
        <a:graphic>
          <a:graphicData uri="http://schemas.openxmlformats.org/drawingml/2006/chart">
            <c:chart xmlns:c="http://schemas.openxmlformats.org/drawingml/2006/chart" xmlns:r="http://schemas.openxmlformats.org/officeDocument/2006/relationships" r:id="rId3"/>
          </a:graphicData>
        </a:graphic>
      </p:graphicFrame>
      <p:sp>
        <p:nvSpPr>
          <p:cNvPr id="3" name="Marcador de número de diapositiva 11">
            <a:extLst>
              <a:ext uri="{FF2B5EF4-FFF2-40B4-BE49-F238E27FC236}">
                <a16:creationId xmlns:a16="http://schemas.microsoft.com/office/drawing/2014/main" id="{C15A3F49-B890-373E-9CF5-9966400DA432}"/>
              </a:ext>
            </a:extLst>
          </p:cNvPr>
          <p:cNvSpPr>
            <a:spLocks noGrp="1"/>
          </p:cNvSpPr>
          <p:nvPr>
            <p:ph type="sldNum" sz="quarter" idx="12"/>
          </p:nvPr>
        </p:nvSpPr>
        <p:spPr>
          <a:solidFill>
            <a:schemeClr val="bg1"/>
          </a:solidFill>
        </p:spPr>
        <p:txBody>
          <a:bodyPr vert="horz" lIns="85876" tIns="17175" rIns="72708" bIns="37213" rtlCol="0" anchor="ctr" anchorCtr="1"/>
          <a:lstStyle/>
          <a:p>
            <a:fld id="{67DDEA5E-EAF7-8246-8A62-7FF7613ECEAE}" type="slidenum">
              <a:rPr lang="en-US" sz="1326">
                <a:ea typeface="Roboto Lt" panose="02000000000000000000" pitchFamily="2" charset="0"/>
              </a:rPr>
              <a:pPr/>
              <a:t>20</a:t>
            </a:fld>
            <a:endParaRPr lang="en-US" sz="1326" dirty="0">
              <a:ea typeface="Roboto Lt" panose="02000000000000000000" pitchFamily="2" charset="0"/>
            </a:endParaRPr>
          </a:p>
        </p:txBody>
      </p:sp>
      <p:sp>
        <p:nvSpPr>
          <p:cNvPr id="5" name="CuadroTexto 4">
            <a:extLst>
              <a:ext uri="{FF2B5EF4-FFF2-40B4-BE49-F238E27FC236}">
                <a16:creationId xmlns:a16="http://schemas.microsoft.com/office/drawing/2014/main" id="{348A1CE7-B735-EA5F-E6D7-58A99D550CD8}"/>
              </a:ext>
            </a:extLst>
          </p:cNvPr>
          <p:cNvSpPr txBox="1"/>
          <p:nvPr/>
        </p:nvSpPr>
        <p:spPr>
          <a:xfrm>
            <a:off x="1135051" y="6893720"/>
            <a:ext cx="10083999" cy="425629"/>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083" dirty="0">
                <a:ea typeface="Roboto Th" panose="02000000000000000000" pitchFamily="2" charset="0"/>
              </a:rPr>
              <a:t>Fuente: </a:t>
            </a:r>
            <a:r>
              <a:rPr lang="es-AR" sz="1083" dirty="0">
                <a:ea typeface="Roboto Th" panose="02000000000000000000" pitchFamily="2" charset="0"/>
              </a:rPr>
              <a:t>INEGI. Censos y Conteos de Población y Vivienda; </a:t>
            </a:r>
            <a:r>
              <a:rPr lang="es-ES" sz="1083" dirty="0">
                <a:ea typeface="Roboto Th" panose="02000000000000000000" pitchFamily="2" charset="0"/>
              </a:rPr>
              <a:t>Nota: Las proyecciones para los años 2025, 2030 y 2035 fueron elaboradas por Ideas Frescas con base en datos históricos y tendencias poblacionales.</a:t>
            </a:r>
            <a:endParaRPr lang="es-ES_tradnl" sz="1113" dirty="0"/>
          </a:p>
        </p:txBody>
      </p:sp>
      <p:sp>
        <p:nvSpPr>
          <p:cNvPr id="14" name="CuadroTexto 13">
            <a:extLst>
              <a:ext uri="{FF2B5EF4-FFF2-40B4-BE49-F238E27FC236}">
                <a16:creationId xmlns:a16="http://schemas.microsoft.com/office/drawing/2014/main" id="{AFFF6982-ABE1-982D-5C3A-8B2C065B6855}"/>
              </a:ext>
            </a:extLst>
          </p:cNvPr>
          <p:cNvSpPr txBox="1"/>
          <p:nvPr/>
        </p:nvSpPr>
        <p:spPr bwMode="auto">
          <a:xfrm>
            <a:off x="10526832" y="1349457"/>
            <a:ext cx="1804122" cy="622304"/>
          </a:xfrm>
          <a:prstGeom prst="rect">
            <a:avLst/>
          </a:prstGeom>
          <a:noFill/>
          <a:ln w="3175">
            <a:noFill/>
            <a:prstDash val="solid"/>
            <a:miter lim="800000"/>
            <a:headEnd/>
            <a:tailEnd/>
          </a:ln>
        </p:spPr>
        <p:txBody>
          <a:bodyPr wrap="square" lIns="107269" tIns="53635" rIns="107269" bIns="53635" rtlCol="0" anchor="t">
            <a:spAutoFit/>
          </a:bodyPr>
          <a:lstStyle/>
          <a:p>
            <a:pPr marL="8825" indent="1471">
              <a:spcAft>
                <a:spcPts val="343"/>
              </a:spcAft>
            </a:pPr>
            <a:r>
              <a:rPr lang="es-MX" sz="1545" i="1" dirty="0">
                <a:latin typeface="Playfair Display" pitchFamily="2" charset="77"/>
              </a:rPr>
              <a:t>268,404 viviendas</a:t>
            </a:r>
          </a:p>
          <a:p>
            <a:pPr marL="8825" indent="1471">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2025</a:t>
            </a:r>
          </a:p>
        </p:txBody>
      </p:sp>
      <p:sp>
        <p:nvSpPr>
          <p:cNvPr id="15" name="CuadroTexto 14">
            <a:extLst>
              <a:ext uri="{FF2B5EF4-FFF2-40B4-BE49-F238E27FC236}">
                <a16:creationId xmlns:a16="http://schemas.microsoft.com/office/drawing/2014/main" id="{203555B8-E480-13FC-4736-F462E95B56D2}"/>
              </a:ext>
            </a:extLst>
          </p:cNvPr>
          <p:cNvSpPr txBox="1"/>
          <p:nvPr/>
        </p:nvSpPr>
        <p:spPr bwMode="auto">
          <a:xfrm>
            <a:off x="10526830" y="2104809"/>
            <a:ext cx="1886998" cy="622304"/>
          </a:xfrm>
          <a:prstGeom prst="rect">
            <a:avLst/>
          </a:prstGeom>
          <a:noFill/>
          <a:ln w="3175">
            <a:noFill/>
            <a:prstDash val="solid"/>
            <a:miter lim="800000"/>
            <a:headEnd/>
            <a:tailEnd/>
          </a:ln>
        </p:spPr>
        <p:txBody>
          <a:bodyPr wrap="square" lIns="107269" tIns="53635" rIns="107269" bIns="53635" rtlCol="0" anchor="t">
            <a:spAutoFit/>
          </a:bodyPr>
          <a:lstStyle/>
          <a:p>
            <a:pPr marL="8825" indent="1471">
              <a:spcAft>
                <a:spcPts val="343"/>
              </a:spcAft>
            </a:pPr>
            <a:r>
              <a:rPr lang="es-MX" sz="1545" i="1" dirty="0">
                <a:latin typeface="Playfair Display" pitchFamily="2" charset="77"/>
              </a:rPr>
              <a:t>310,660 viviendas</a:t>
            </a:r>
          </a:p>
          <a:p>
            <a:pPr marL="8825" indent="1471">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2030</a:t>
            </a:r>
          </a:p>
        </p:txBody>
      </p:sp>
      <p:sp>
        <p:nvSpPr>
          <p:cNvPr id="16" name="CuadroTexto 15">
            <a:extLst>
              <a:ext uri="{FF2B5EF4-FFF2-40B4-BE49-F238E27FC236}">
                <a16:creationId xmlns:a16="http://schemas.microsoft.com/office/drawing/2014/main" id="{511E9AE5-2288-C130-9E3B-C5FB827CDE38}"/>
              </a:ext>
            </a:extLst>
          </p:cNvPr>
          <p:cNvSpPr txBox="1"/>
          <p:nvPr/>
        </p:nvSpPr>
        <p:spPr bwMode="auto">
          <a:xfrm>
            <a:off x="10526830" y="2906203"/>
            <a:ext cx="1804123" cy="622304"/>
          </a:xfrm>
          <a:prstGeom prst="rect">
            <a:avLst/>
          </a:prstGeom>
          <a:noFill/>
          <a:ln w="3175">
            <a:noFill/>
            <a:prstDash val="solid"/>
            <a:miter lim="800000"/>
            <a:headEnd/>
            <a:tailEnd/>
          </a:ln>
        </p:spPr>
        <p:txBody>
          <a:bodyPr wrap="square" lIns="107269" tIns="53635" rIns="107269" bIns="53635" rtlCol="0" anchor="t">
            <a:spAutoFit/>
          </a:bodyPr>
          <a:lstStyle/>
          <a:p>
            <a:pPr marL="618699" indent="-607797">
              <a:spcAft>
                <a:spcPts val="343"/>
              </a:spcAft>
            </a:pPr>
            <a:r>
              <a:rPr lang="es-MX" sz="1545" i="1" dirty="0">
                <a:latin typeface="Playfair Display" pitchFamily="2" charset="77"/>
              </a:rPr>
              <a:t>366,301 viviendas</a:t>
            </a:r>
          </a:p>
          <a:p>
            <a:pPr marL="618699" indent="-607797">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2035</a:t>
            </a:r>
          </a:p>
        </p:txBody>
      </p:sp>
      <p:sp>
        <p:nvSpPr>
          <p:cNvPr id="18" name="Rectángulo 17">
            <a:extLst>
              <a:ext uri="{FF2B5EF4-FFF2-40B4-BE49-F238E27FC236}">
                <a16:creationId xmlns:a16="http://schemas.microsoft.com/office/drawing/2014/main" id="{2AEDAFCE-F7DE-FF89-081C-5FF164CAAC40}"/>
              </a:ext>
            </a:extLst>
          </p:cNvPr>
          <p:cNvSpPr/>
          <p:nvPr/>
        </p:nvSpPr>
        <p:spPr>
          <a:xfrm>
            <a:off x="10065512" y="1453668"/>
            <a:ext cx="456337" cy="422781"/>
          </a:xfrm>
          <a:prstGeom prst="rect">
            <a:avLst/>
          </a:prstGeom>
          <a:solidFill>
            <a:srgbClr val="FFDA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20" name="Rectángulo 19">
            <a:extLst>
              <a:ext uri="{FF2B5EF4-FFF2-40B4-BE49-F238E27FC236}">
                <a16:creationId xmlns:a16="http://schemas.microsoft.com/office/drawing/2014/main" id="{F159A402-09D5-742C-1135-A9D742164193}"/>
              </a:ext>
            </a:extLst>
          </p:cNvPr>
          <p:cNvSpPr/>
          <p:nvPr/>
        </p:nvSpPr>
        <p:spPr>
          <a:xfrm>
            <a:off x="10065512" y="2209020"/>
            <a:ext cx="456337" cy="42278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22" name="Rectángulo 21">
            <a:extLst>
              <a:ext uri="{FF2B5EF4-FFF2-40B4-BE49-F238E27FC236}">
                <a16:creationId xmlns:a16="http://schemas.microsoft.com/office/drawing/2014/main" id="{223D55FB-7CBA-F798-1E61-8A6D08D5175E}"/>
              </a:ext>
            </a:extLst>
          </p:cNvPr>
          <p:cNvSpPr/>
          <p:nvPr/>
        </p:nvSpPr>
        <p:spPr>
          <a:xfrm>
            <a:off x="10065512" y="3010414"/>
            <a:ext cx="456337" cy="422781"/>
          </a:xfrm>
          <a:prstGeom prst="rect">
            <a:avLst/>
          </a:prstGeom>
          <a:solidFill>
            <a:srgbClr val="FFB4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8" name="CuadroTexto 7">
            <a:extLst>
              <a:ext uri="{FF2B5EF4-FFF2-40B4-BE49-F238E27FC236}">
                <a16:creationId xmlns:a16="http://schemas.microsoft.com/office/drawing/2014/main" id="{F6E583B5-32AA-88FB-9E39-9ABE54A98556}"/>
              </a:ext>
            </a:extLst>
          </p:cNvPr>
          <p:cNvSpPr txBox="1"/>
          <p:nvPr/>
        </p:nvSpPr>
        <p:spPr bwMode="auto">
          <a:xfrm>
            <a:off x="1220348" y="6357015"/>
            <a:ext cx="1384436" cy="288012"/>
          </a:xfrm>
          <a:prstGeom prst="rect">
            <a:avLst/>
          </a:prstGeom>
          <a:noFill/>
          <a:ln w="3175">
            <a:noFill/>
            <a:prstDash val="solid"/>
            <a:miter lim="800000"/>
            <a:headEnd/>
            <a:tailEnd/>
          </a:ln>
        </p:spPr>
        <p:txBody>
          <a:bodyPr wrap="square" lIns="107269" tIns="53635" rIns="107269" bIns="53635" rtlCol="0" anchor="t">
            <a:spAutoFit/>
          </a:bodyPr>
          <a:lstStyle/>
          <a:p>
            <a:pPr algn="ctr" defTabSz="889571" fontAlgn="b">
              <a:defRPr/>
            </a:pPr>
            <a:r>
              <a:rPr lang="es-MX" sz="1112" i="1" dirty="0">
                <a:solidFill>
                  <a:srgbClr val="000000"/>
                </a:solidFill>
                <a:latin typeface="Playfair Display" pitchFamily="2" charset="77"/>
                <a:ea typeface="Roboto Light" panose="02000000000000000000" pitchFamily="2" charset="0"/>
              </a:rPr>
              <a:t>-$160k</a:t>
            </a:r>
          </a:p>
        </p:txBody>
      </p:sp>
      <p:sp>
        <p:nvSpPr>
          <p:cNvPr id="9" name="CuadroTexto 8">
            <a:extLst>
              <a:ext uri="{FF2B5EF4-FFF2-40B4-BE49-F238E27FC236}">
                <a16:creationId xmlns:a16="http://schemas.microsoft.com/office/drawing/2014/main" id="{ECFE4D67-8175-65EA-8ED5-BDAB9168CA0B}"/>
              </a:ext>
            </a:extLst>
          </p:cNvPr>
          <p:cNvSpPr txBox="1"/>
          <p:nvPr/>
        </p:nvSpPr>
        <p:spPr bwMode="auto">
          <a:xfrm>
            <a:off x="2592157" y="6357015"/>
            <a:ext cx="1477856" cy="288012"/>
          </a:xfrm>
          <a:prstGeom prst="rect">
            <a:avLst/>
          </a:prstGeom>
          <a:noFill/>
          <a:ln w="3175">
            <a:noFill/>
            <a:prstDash val="solid"/>
            <a:miter lim="800000"/>
            <a:headEnd/>
            <a:tailEnd/>
          </a:ln>
        </p:spPr>
        <p:txBody>
          <a:bodyPr wrap="square" lIns="107269" tIns="53635" rIns="107269" bIns="53635" rtlCol="0" anchor="t">
            <a:spAutoFit/>
          </a:bodyPr>
          <a:lstStyle/>
          <a:p>
            <a:pPr algn="ctr" defTabSz="889571" fontAlgn="b">
              <a:defRPr/>
            </a:pPr>
            <a:r>
              <a:rPr lang="es-MX" sz="1112" i="1" dirty="0">
                <a:solidFill>
                  <a:srgbClr val="000000"/>
                </a:solidFill>
                <a:latin typeface="Playfair Display" pitchFamily="2" charset="77"/>
                <a:ea typeface="Roboto Light" panose="02000000000000000000" pitchFamily="2" charset="0"/>
              </a:rPr>
              <a:t>$144k – $300k </a:t>
            </a:r>
          </a:p>
        </p:txBody>
      </p:sp>
      <p:sp>
        <p:nvSpPr>
          <p:cNvPr id="10" name="CuadroTexto 9">
            <a:extLst>
              <a:ext uri="{FF2B5EF4-FFF2-40B4-BE49-F238E27FC236}">
                <a16:creationId xmlns:a16="http://schemas.microsoft.com/office/drawing/2014/main" id="{913EC920-FE90-5A2D-C9C6-D2B803AE65C4}"/>
              </a:ext>
            </a:extLst>
          </p:cNvPr>
          <p:cNvSpPr txBox="1"/>
          <p:nvPr/>
        </p:nvSpPr>
        <p:spPr bwMode="auto">
          <a:xfrm>
            <a:off x="4066190" y="6354145"/>
            <a:ext cx="1384437" cy="288012"/>
          </a:xfrm>
          <a:prstGeom prst="rect">
            <a:avLst/>
          </a:prstGeom>
          <a:noFill/>
          <a:ln w="3175">
            <a:noFill/>
            <a:prstDash val="solid"/>
            <a:miter lim="800000"/>
            <a:headEnd/>
            <a:tailEnd/>
          </a:ln>
        </p:spPr>
        <p:txBody>
          <a:bodyPr wrap="square" lIns="107269" tIns="53635" rIns="107269" bIns="53635" rtlCol="0" anchor="t">
            <a:spAutoFit/>
          </a:bodyPr>
          <a:lstStyle/>
          <a:p>
            <a:pPr algn="ctr" defTabSz="889571" fontAlgn="b">
              <a:defRPr/>
            </a:pPr>
            <a:r>
              <a:rPr lang="es-MX" sz="1112" i="1" dirty="0">
                <a:solidFill>
                  <a:srgbClr val="000000"/>
                </a:solidFill>
                <a:latin typeface="Playfair Display" pitchFamily="2" charset="77"/>
                <a:ea typeface="Roboto Light" panose="02000000000000000000" pitchFamily="2" charset="0"/>
              </a:rPr>
              <a:t>$300k – $545k </a:t>
            </a:r>
          </a:p>
        </p:txBody>
      </p:sp>
      <p:sp>
        <p:nvSpPr>
          <p:cNvPr id="11" name="CuadroTexto 10">
            <a:extLst>
              <a:ext uri="{FF2B5EF4-FFF2-40B4-BE49-F238E27FC236}">
                <a16:creationId xmlns:a16="http://schemas.microsoft.com/office/drawing/2014/main" id="{C992E24B-760C-749D-2DE2-024B7350E71B}"/>
              </a:ext>
            </a:extLst>
          </p:cNvPr>
          <p:cNvSpPr txBox="1"/>
          <p:nvPr/>
        </p:nvSpPr>
        <p:spPr bwMode="auto">
          <a:xfrm>
            <a:off x="5459409" y="6362730"/>
            <a:ext cx="1384437" cy="288012"/>
          </a:xfrm>
          <a:prstGeom prst="rect">
            <a:avLst/>
          </a:prstGeom>
          <a:noFill/>
          <a:ln w="3175">
            <a:noFill/>
            <a:prstDash val="solid"/>
            <a:miter lim="800000"/>
            <a:headEnd/>
            <a:tailEnd/>
          </a:ln>
        </p:spPr>
        <p:txBody>
          <a:bodyPr wrap="square" lIns="107269" tIns="53635" rIns="107269" bIns="53635" rtlCol="0" anchor="t">
            <a:spAutoFit/>
          </a:bodyPr>
          <a:lstStyle/>
          <a:p>
            <a:pPr lvl="0" algn="ctr" fontAlgn="b">
              <a:defRPr/>
            </a:pPr>
            <a:r>
              <a:rPr lang="es-MX" sz="1112" i="1" dirty="0">
                <a:solidFill>
                  <a:srgbClr val="000000"/>
                </a:solidFill>
                <a:latin typeface="Playfair Display" pitchFamily="2" charset="77"/>
                <a:ea typeface="Roboto Light" panose="02000000000000000000" pitchFamily="2" charset="0"/>
              </a:rPr>
              <a:t>$545k – $720k</a:t>
            </a:r>
          </a:p>
        </p:txBody>
      </p:sp>
      <p:sp>
        <p:nvSpPr>
          <p:cNvPr id="12" name="CuadroTexto 11">
            <a:extLst>
              <a:ext uri="{FF2B5EF4-FFF2-40B4-BE49-F238E27FC236}">
                <a16:creationId xmlns:a16="http://schemas.microsoft.com/office/drawing/2014/main" id="{9E003C3D-2DD8-D7C4-CBD2-258A6E6E9A0A}"/>
              </a:ext>
            </a:extLst>
          </p:cNvPr>
          <p:cNvSpPr txBox="1"/>
          <p:nvPr/>
        </p:nvSpPr>
        <p:spPr bwMode="auto">
          <a:xfrm>
            <a:off x="6941871" y="6354145"/>
            <a:ext cx="1384437" cy="288012"/>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1112" i="1" dirty="0">
                <a:solidFill>
                  <a:srgbClr val="000000"/>
                </a:solidFill>
                <a:latin typeface="Playfair Display" pitchFamily="2" charset="77"/>
                <a:ea typeface="Roboto Light" panose="02000000000000000000" pitchFamily="2" charset="0"/>
              </a:rPr>
              <a:t>$720k – $960k </a:t>
            </a:r>
          </a:p>
        </p:txBody>
      </p:sp>
      <p:sp>
        <p:nvSpPr>
          <p:cNvPr id="13" name="CuadroTexto 12">
            <a:extLst>
              <a:ext uri="{FF2B5EF4-FFF2-40B4-BE49-F238E27FC236}">
                <a16:creationId xmlns:a16="http://schemas.microsoft.com/office/drawing/2014/main" id="{07898523-D199-C140-537E-90A0A406B936}"/>
              </a:ext>
            </a:extLst>
          </p:cNvPr>
          <p:cNvSpPr txBox="1"/>
          <p:nvPr/>
        </p:nvSpPr>
        <p:spPr bwMode="auto">
          <a:xfrm>
            <a:off x="8337797" y="6354144"/>
            <a:ext cx="1500482" cy="288012"/>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1112" i="1" dirty="0">
                <a:solidFill>
                  <a:srgbClr val="000000"/>
                </a:solidFill>
                <a:latin typeface="Playfair Display" pitchFamily="2" charset="77"/>
                <a:ea typeface="Roboto Light" panose="02000000000000000000" pitchFamily="2" charset="0"/>
              </a:rPr>
              <a:t>$960k – $3M</a:t>
            </a:r>
          </a:p>
        </p:txBody>
      </p:sp>
      <p:sp>
        <p:nvSpPr>
          <p:cNvPr id="17" name="CuadroTexto 16">
            <a:extLst>
              <a:ext uri="{FF2B5EF4-FFF2-40B4-BE49-F238E27FC236}">
                <a16:creationId xmlns:a16="http://schemas.microsoft.com/office/drawing/2014/main" id="{CA9CA458-94B8-D8F0-E1A0-269D36A4BC5C}"/>
              </a:ext>
            </a:extLst>
          </p:cNvPr>
          <p:cNvSpPr txBox="1"/>
          <p:nvPr/>
        </p:nvSpPr>
        <p:spPr bwMode="auto">
          <a:xfrm>
            <a:off x="9757571" y="6359827"/>
            <a:ext cx="1384437" cy="288012"/>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1112" i="1" dirty="0">
                <a:solidFill>
                  <a:srgbClr val="000000"/>
                </a:solidFill>
                <a:latin typeface="Playfair Display" pitchFamily="2" charset="77"/>
                <a:ea typeface="Roboto Light" panose="02000000000000000000" pitchFamily="2" charset="0"/>
              </a:rPr>
              <a:t>+ $3M</a:t>
            </a:r>
          </a:p>
        </p:txBody>
      </p:sp>
      <p:sp>
        <p:nvSpPr>
          <p:cNvPr id="28" name="CuadroTexto 27">
            <a:extLst>
              <a:ext uri="{FF2B5EF4-FFF2-40B4-BE49-F238E27FC236}">
                <a16:creationId xmlns:a16="http://schemas.microsoft.com/office/drawing/2014/main" id="{97438C3A-931C-350B-E820-9997FB8F51AE}"/>
              </a:ext>
            </a:extLst>
          </p:cNvPr>
          <p:cNvSpPr txBox="1"/>
          <p:nvPr/>
        </p:nvSpPr>
        <p:spPr bwMode="auto">
          <a:xfrm>
            <a:off x="1294595" y="734792"/>
            <a:ext cx="10212410" cy="663450"/>
          </a:xfrm>
          <a:prstGeom prst="rect">
            <a:avLst/>
          </a:prstGeom>
          <a:noFill/>
          <a:ln w="9525">
            <a:noFill/>
            <a:prstDash val="dot"/>
            <a:miter lim="800000"/>
            <a:headEnd/>
            <a:tailEnd/>
          </a:ln>
        </p:spPr>
        <p:txBody>
          <a:bodyPr wrap="square" lIns="92073" tIns="46037" rIns="92073" bIns="46037" rtlCol="0" anchor="t">
            <a:spAutoFit/>
          </a:bodyPr>
          <a:lstStyle/>
          <a:p>
            <a:pPr indent="-520587" algn="ctr" defTabSz="673838">
              <a:defRPr/>
            </a:pPr>
            <a:r>
              <a:rPr lang="es-ES" sz="3707" dirty="0">
                <a:solidFill>
                  <a:prstClr val="black"/>
                </a:solidFill>
                <a:latin typeface="Lato Light" panose="020F0302020204030203" pitchFamily="34" charset="77"/>
              </a:rPr>
              <a:t>VIVIENDAS REQUERIDAS</a:t>
            </a:r>
          </a:p>
        </p:txBody>
      </p:sp>
      <p:sp>
        <p:nvSpPr>
          <p:cNvPr id="29" name="CuadroTexto 28">
            <a:extLst>
              <a:ext uri="{FF2B5EF4-FFF2-40B4-BE49-F238E27FC236}">
                <a16:creationId xmlns:a16="http://schemas.microsoft.com/office/drawing/2014/main" id="{4F922037-C7F2-6A9D-CCDE-F811E400CC8B}"/>
              </a:ext>
            </a:extLst>
          </p:cNvPr>
          <p:cNvSpPr txBox="1"/>
          <p:nvPr/>
        </p:nvSpPr>
        <p:spPr bwMode="auto">
          <a:xfrm>
            <a:off x="631984" y="1292935"/>
            <a:ext cx="11537635" cy="425181"/>
          </a:xfrm>
          <a:prstGeom prst="rect">
            <a:avLst/>
          </a:prstGeom>
          <a:noFill/>
          <a:ln w="9525">
            <a:noFill/>
            <a:prstDash val="dot"/>
            <a:miter lim="800000"/>
            <a:headEnd/>
            <a:tailEnd/>
          </a:ln>
        </p:spPr>
        <p:txBody>
          <a:bodyPr wrap="square">
            <a:spAutoFit/>
          </a:bodyPr>
          <a:lstStyle/>
          <a:p>
            <a:pPr marL="649633" indent="-638186" algn="ctr">
              <a:spcAft>
                <a:spcPts val="361"/>
              </a:spcAft>
            </a:pPr>
            <a:r>
              <a:rPr lang="es-MX" sz="2163" i="1" dirty="0">
                <a:solidFill>
                  <a:srgbClr val="FF0000"/>
                </a:solidFill>
                <a:latin typeface="Playfair Display" panose="00000500000000000000" pitchFamily="2" charset="0"/>
                <a:ea typeface="Roboto Th" pitchFamily="2" charset="0"/>
              </a:rPr>
              <a:t>Por nivel socioeconómico- Mazatlán </a:t>
            </a:r>
          </a:p>
        </p:txBody>
      </p:sp>
    </p:spTree>
    <p:extLst>
      <p:ext uri="{BB962C8B-B14F-4D97-AF65-F5344CB8AC3E}">
        <p14:creationId xmlns:p14="http://schemas.microsoft.com/office/powerpoint/2010/main" val="4281510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3702A-F9E2-18B6-A910-646EE39598D3}"/>
            </a:ext>
          </a:extLst>
        </p:cNvPr>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907B9486-E57D-78C2-7B94-0C2EC37058D2}"/>
              </a:ext>
            </a:extLst>
          </p:cNvPr>
          <p:cNvGraphicFramePr>
            <a:graphicFrameLocks/>
          </p:cNvGraphicFramePr>
          <p:nvPr/>
        </p:nvGraphicFramePr>
        <p:xfrm>
          <a:off x="631983" y="2042314"/>
          <a:ext cx="10698258" cy="4393130"/>
        </p:xfrm>
        <a:graphic>
          <a:graphicData uri="http://schemas.openxmlformats.org/drawingml/2006/chart">
            <c:chart xmlns:c="http://schemas.openxmlformats.org/drawingml/2006/chart" xmlns:r="http://schemas.openxmlformats.org/officeDocument/2006/relationships" r:id="rId3"/>
          </a:graphicData>
        </a:graphic>
      </p:graphicFrame>
      <p:sp>
        <p:nvSpPr>
          <p:cNvPr id="3" name="Marcador de número de diapositiva 11">
            <a:extLst>
              <a:ext uri="{FF2B5EF4-FFF2-40B4-BE49-F238E27FC236}">
                <a16:creationId xmlns:a16="http://schemas.microsoft.com/office/drawing/2014/main" id="{4C60E5FF-268E-33BB-14F6-677F244EB07E}"/>
              </a:ext>
            </a:extLst>
          </p:cNvPr>
          <p:cNvSpPr>
            <a:spLocks noGrp="1"/>
          </p:cNvSpPr>
          <p:nvPr>
            <p:ph type="sldNum" sz="quarter" idx="12"/>
          </p:nvPr>
        </p:nvSpPr>
        <p:spPr>
          <a:solidFill>
            <a:schemeClr val="bg1"/>
          </a:solidFill>
        </p:spPr>
        <p:txBody>
          <a:bodyPr vert="horz" lIns="85876" tIns="17175" rIns="72708" bIns="37213" rtlCol="0" anchor="ctr" anchorCtr="1"/>
          <a:lstStyle/>
          <a:p>
            <a:fld id="{67DDEA5E-EAF7-8246-8A62-7FF7613ECEAE}" type="slidenum">
              <a:rPr lang="en-US" sz="1326">
                <a:ea typeface="Roboto Lt" panose="02000000000000000000" pitchFamily="2" charset="0"/>
              </a:rPr>
              <a:pPr/>
              <a:t>21</a:t>
            </a:fld>
            <a:endParaRPr lang="en-US" sz="1326" dirty="0">
              <a:ea typeface="Roboto Lt" panose="02000000000000000000" pitchFamily="2" charset="0"/>
            </a:endParaRPr>
          </a:p>
        </p:txBody>
      </p:sp>
      <p:sp>
        <p:nvSpPr>
          <p:cNvPr id="5" name="CuadroTexto 4">
            <a:extLst>
              <a:ext uri="{FF2B5EF4-FFF2-40B4-BE49-F238E27FC236}">
                <a16:creationId xmlns:a16="http://schemas.microsoft.com/office/drawing/2014/main" id="{AB88DA20-B495-364A-9345-A4F614C35974}"/>
              </a:ext>
            </a:extLst>
          </p:cNvPr>
          <p:cNvSpPr txBox="1"/>
          <p:nvPr/>
        </p:nvSpPr>
        <p:spPr>
          <a:xfrm>
            <a:off x="1135051" y="6893720"/>
            <a:ext cx="10083999" cy="425629"/>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083" dirty="0">
                <a:ea typeface="Roboto Th" panose="02000000000000000000" pitchFamily="2" charset="0"/>
              </a:rPr>
              <a:t>Fuente: </a:t>
            </a:r>
            <a:r>
              <a:rPr lang="es-AR" sz="1083" dirty="0">
                <a:ea typeface="Roboto Th" panose="02000000000000000000" pitchFamily="2" charset="0"/>
              </a:rPr>
              <a:t>INEGI. Censos y Conteos de Población y Vivienda; </a:t>
            </a:r>
            <a:r>
              <a:rPr lang="es-ES" sz="1083" dirty="0">
                <a:ea typeface="Roboto Th" panose="02000000000000000000" pitchFamily="2" charset="0"/>
              </a:rPr>
              <a:t>Nota: Las proyecciones para los años 2025, 2030 y 2035 fueron elaboradas por Ideas Frescas con base en datos históricos y tendencias poblacionales.</a:t>
            </a:r>
            <a:endParaRPr lang="es-ES_tradnl" sz="1113" dirty="0"/>
          </a:p>
        </p:txBody>
      </p:sp>
      <p:sp>
        <p:nvSpPr>
          <p:cNvPr id="14" name="CuadroTexto 13">
            <a:extLst>
              <a:ext uri="{FF2B5EF4-FFF2-40B4-BE49-F238E27FC236}">
                <a16:creationId xmlns:a16="http://schemas.microsoft.com/office/drawing/2014/main" id="{5D552867-2011-2392-8F18-8271B87E1596}"/>
              </a:ext>
            </a:extLst>
          </p:cNvPr>
          <p:cNvSpPr txBox="1"/>
          <p:nvPr/>
        </p:nvSpPr>
        <p:spPr bwMode="auto">
          <a:xfrm>
            <a:off x="10526832" y="1349457"/>
            <a:ext cx="1804122" cy="622304"/>
          </a:xfrm>
          <a:prstGeom prst="rect">
            <a:avLst/>
          </a:prstGeom>
          <a:noFill/>
          <a:ln w="3175">
            <a:noFill/>
            <a:prstDash val="solid"/>
            <a:miter lim="800000"/>
            <a:headEnd/>
            <a:tailEnd/>
          </a:ln>
        </p:spPr>
        <p:txBody>
          <a:bodyPr wrap="square" lIns="107269" tIns="53635" rIns="107269" bIns="53635" rtlCol="0" anchor="t">
            <a:spAutoFit/>
          </a:bodyPr>
          <a:lstStyle/>
          <a:p>
            <a:pPr marL="8825" indent="1471">
              <a:spcAft>
                <a:spcPts val="343"/>
              </a:spcAft>
            </a:pPr>
            <a:r>
              <a:rPr lang="es-MX" sz="1545" i="1" dirty="0">
                <a:latin typeface="Playfair Display" pitchFamily="2" charset="77"/>
              </a:rPr>
              <a:t>268,404 viviendas</a:t>
            </a:r>
          </a:p>
          <a:p>
            <a:pPr marL="8825" indent="1471">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2025</a:t>
            </a:r>
          </a:p>
        </p:txBody>
      </p:sp>
      <p:sp>
        <p:nvSpPr>
          <p:cNvPr id="15" name="CuadroTexto 14">
            <a:extLst>
              <a:ext uri="{FF2B5EF4-FFF2-40B4-BE49-F238E27FC236}">
                <a16:creationId xmlns:a16="http://schemas.microsoft.com/office/drawing/2014/main" id="{530CE598-B9D4-C411-E1C6-3F64D3034316}"/>
              </a:ext>
            </a:extLst>
          </p:cNvPr>
          <p:cNvSpPr txBox="1"/>
          <p:nvPr/>
        </p:nvSpPr>
        <p:spPr bwMode="auto">
          <a:xfrm>
            <a:off x="10526830" y="2104809"/>
            <a:ext cx="1886998" cy="622304"/>
          </a:xfrm>
          <a:prstGeom prst="rect">
            <a:avLst/>
          </a:prstGeom>
          <a:noFill/>
          <a:ln w="3175">
            <a:noFill/>
            <a:prstDash val="solid"/>
            <a:miter lim="800000"/>
            <a:headEnd/>
            <a:tailEnd/>
          </a:ln>
        </p:spPr>
        <p:txBody>
          <a:bodyPr wrap="square" lIns="107269" tIns="53635" rIns="107269" bIns="53635" rtlCol="0" anchor="t">
            <a:spAutoFit/>
          </a:bodyPr>
          <a:lstStyle/>
          <a:p>
            <a:pPr marL="8825" indent="1471">
              <a:spcAft>
                <a:spcPts val="343"/>
              </a:spcAft>
            </a:pPr>
            <a:r>
              <a:rPr lang="es-MX" sz="1545" i="1" dirty="0">
                <a:latin typeface="Playfair Display" pitchFamily="2" charset="77"/>
              </a:rPr>
              <a:t>310,660 viviendas</a:t>
            </a:r>
          </a:p>
          <a:p>
            <a:pPr marL="8825" indent="1471">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2030</a:t>
            </a:r>
          </a:p>
        </p:txBody>
      </p:sp>
      <p:sp>
        <p:nvSpPr>
          <p:cNvPr id="16" name="CuadroTexto 15">
            <a:extLst>
              <a:ext uri="{FF2B5EF4-FFF2-40B4-BE49-F238E27FC236}">
                <a16:creationId xmlns:a16="http://schemas.microsoft.com/office/drawing/2014/main" id="{ED1C5C51-33A4-4549-76DF-F4E59DF5ADE0}"/>
              </a:ext>
            </a:extLst>
          </p:cNvPr>
          <p:cNvSpPr txBox="1"/>
          <p:nvPr/>
        </p:nvSpPr>
        <p:spPr bwMode="auto">
          <a:xfrm>
            <a:off x="10526830" y="2906203"/>
            <a:ext cx="1804123" cy="622304"/>
          </a:xfrm>
          <a:prstGeom prst="rect">
            <a:avLst/>
          </a:prstGeom>
          <a:noFill/>
          <a:ln w="3175">
            <a:noFill/>
            <a:prstDash val="solid"/>
            <a:miter lim="800000"/>
            <a:headEnd/>
            <a:tailEnd/>
          </a:ln>
        </p:spPr>
        <p:txBody>
          <a:bodyPr wrap="square" lIns="107269" tIns="53635" rIns="107269" bIns="53635" rtlCol="0" anchor="t">
            <a:spAutoFit/>
          </a:bodyPr>
          <a:lstStyle/>
          <a:p>
            <a:pPr marL="618699" indent="-607797">
              <a:spcAft>
                <a:spcPts val="343"/>
              </a:spcAft>
            </a:pPr>
            <a:r>
              <a:rPr lang="es-MX" sz="1545" i="1" dirty="0">
                <a:latin typeface="Playfair Display" pitchFamily="2" charset="77"/>
              </a:rPr>
              <a:t>366,301 viviendas</a:t>
            </a:r>
          </a:p>
          <a:p>
            <a:pPr marL="618699" indent="-607797">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2035</a:t>
            </a:r>
          </a:p>
        </p:txBody>
      </p:sp>
      <p:sp>
        <p:nvSpPr>
          <p:cNvPr id="18" name="Rectángulo 17">
            <a:extLst>
              <a:ext uri="{FF2B5EF4-FFF2-40B4-BE49-F238E27FC236}">
                <a16:creationId xmlns:a16="http://schemas.microsoft.com/office/drawing/2014/main" id="{0C33199A-1C5A-21BE-FE95-5C8F9396C4F3}"/>
              </a:ext>
            </a:extLst>
          </p:cNvPr>
          <p:cNvSpPr/>
          <p:nvPr/>
        </p:nvSpPr>
        <p:spPr>
          <a:xfrm>
            <a:off x="10065512" y="1453668"/>
            <a:ext cx="456337" cy="422781"/>
          </a:xfrm>
          <a:prstGeom prst="rect">
            <a:avLst/>
          </a:prstGeom>
          <a:solidFill>
            <a:srgbClr val="FFDA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20" name="Rectángulo 19">
            <a:extLst>
              <a:ext uri="{FF2B5EF4-FFF2-40B4-BE49-F238E27FC236}">
                <a16:creationId xmlns:a16="http://schemas.microsoft.com/office/drawing/2014/main" id="{EB661A4A-C9FB-0FCC-B660-A8669CFCBDA7}"/>
              </a:ext>
            </a:extLst>
          </p:cNvPr>
          <p:cNvSpPr/>
          <p:nvPr/>
        </p:nvSpPr>
        <p:spPr>
          <a:xfrm>
            <a:off x="10065512" y="2209020"/>
            <a:ext cx="456337" cy="42278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22" name="Rectángulo 21">
            <a:extLst>
              <a:ext uri="{FF2B5EF4-FFF2-40B4-BE49-F238E27FC236}">
                <a16:creationId xmlns:a16="http://schemas.microsoft.com/office/drawing/2014/main" id="{5D2566CE-BCB9-BC60-B01B-B46AB507FE47}"/>
              </a:ext>
            </a:extLst>
          </p:cNvPr>
          <p:cNvSpPr/>
          <p:nvPr/>
        </p:nvSpPr>
        <p:spPr>
          <a:xfrm>
            <a:off x="10065512" y="3010414"/>
            <a:ext cx="456337" cy="422781"/>
          </a:xfrm>
          <a:prstGeom prst="rect">
            <a:avLst/>
          </a:prstGeom>
          <a:solidFill>
            <a:srgbClr val="FFB4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8" name="CuadroTexto 7">
            <a:extLst>
              <a:ext uri="{FF2B5EF4-FFF2-40B4-BE49-F238E27FC236}">
                <a16:creationId xmlns:a16="http://schemas.microsoft.com/office/drawing/2014/main" id="{DB1CA8E2-0025-4A3E-FCFA-CE4ADB20C4DB}"/>
              </a:ext>
            </a:extLst>
          </p:cNvPr>
          <p:cNvSpPr txBox="1"/>
          <p:nvPr/>
        </p:nvSpPr>
        <p:spPr bwMode="auto">
          <a:xfrm>
            <a:off x="1220348" y="6357015"/>
            <a:ext cx="1384436" cy="288012"/>
          </a:xfrm>
          <a:prstGeom prst="rect">
            <a:avLst/>
          </a:prstGeom>
          <a:noFill/>
          <a:ln w="3175">
            <a:noFill/>
            <a:prstDash val="solid"/>
            <a:miter lim="800000"/>
            <a:headEnd/>
            <a:tailEnd/>
          </a:ln>
        </p:spPr>
        <p:txBody>
          <a:bodyPr wrap="square" lIns="107269" tIns="53635" rIns="107269" bIns="53635" rtlCol="0" anchor="t">
            <a:spAutoFit/>
          </a:bodyPr>
          <a:lstStyle/>
          <a:p>
            <a:pPr algn="ctr" defTabSz="889571" fontAlgn="b">
              <a:defRPr/>
            </a:pPr>
            <a:r>
              <a:rPr lang="es-MX" sz="1112" i="1" dirty="0">
                <a:solidFill>
                  <a:srgbClr val="000000"/>
                </a:solidFill>
                <a:latin typeface="Playfair Display" pitchFamily="2" charset="77"/>
                <a:ea typeface="Roboto Light" panose="02000000000000000000" pitchFamily="2" charset="0"/>
              </a:rPr>
              <a:t>-$160k</a:t>
            </a:r>
          </a:p>
        </p:txBody>
      </p:sp>
      <p:sp>
        <p:nvSpPr>
          <p:cNvPr id="9" name="CuadroTexto 8">
            <a:extLst>
              <a:ext uri="{FF2B5EF4-FFF2-40B4-BE49-F238E27FC236}">
                <a16:creationId xmlns:a16="http://schemas.microsoft.com/office/drawing/2014/main" id="{58CA3415-4665-B7C7-BF45-B765D8911C17}"/>
              </a:ext>
            </a:extLst>
          </p:cNvPr>
          <p:cNvSpPr txBox="1"/>
          <p:nvPr/>
        </p:nvSpPr>
        <p:spPr bwMode="auto">
          <a:xfrm>
            <a:off x="2592157" y="6357015"/>
            <a:ext cx="1477856" cy="288012"/>
          </a:xfrm>
          <a:prstGeom prst="rect">
            <a:avLst/>
          </a:prstGeom>
          <a:noFill/>
          <a:ln w="3175">
            <a:noFill/>
            <a:prstDash val="solid"/>
            <a:miter lim="800000"/>
            <a:headEnd/>
            <a:tailEnd/>
          </a:ln>
        </p:spPr>
        <p:txBody>
          <a:bodyPr wrap="square" lIns="107269" tIns="53635" rIns="107269" bIns="53635" rtlCol="0" anchor="t">
            <a:spAutoFit/>
          </a:bodyPr>
          <a:lstStyle/>
          <a:p>
            <a:pPr algn="ctr" defTabSz="889571" fontAlgn="b">
              <a:defRPr/>
            </a:pPr>
            <a:r>
              <a:rPr lang="es-MX" sz="1112" i="1" dirty="0">
                <a:solidFill>
                  <a:srgbClr val="000000"/>
                </a:solidFill>
                <a:latin typeface="Playfair Display" pitchFamily="2" charset="77"/>
                <a:ea typeface="Roboto Light" panose="02000000000000000000" pitchFamily="2" charset="0"/>
              </a:rPr>
              <a:t>$144k – $300k </a:t>
            </a:r>
          </a:p>
        </p:txBody>
      </p:sp>
      <p:sp>
        <p:nvSpPr>
          <p:cNvPr id="10" name="CuadroTexto 9">
            <a:extLst>
              <a:ext uri="{FF2B5EF4-FFF2-40B4-BE49-F238E27FC236}">
                <a16:creationId xmlns:a16="http://schemas.microsoft.com/office/drawing/2014/main" id="{19EF013C-B6B2-7569-2F02-E8EC626021E6}"/>
              </a:ext>
            </a:extLst>
          </p:cNvPr>
          <p:cNvSpPr txBox="1"/>
          <p:nvPr/>
        </p:nvSpPr>
        <p:spPr bwMode="auto">
          <a:xfrm>
            <a:off x="4066190" y="6354145"/>
            <a:ext cx="1384437" cy="288012"/>
          </a:xfrm>
          <a:prstGeom prst="rect">
            <a:avLst/>
          </a:prstGeom>
          <a:noFill/>
          <a:ln w="3175">
            <a:noFill/>
            <a:prstDash val="solid"/>
            <a:miter lim="800000"/>
            <a:headEnd/>
            <a:tailEnd/>
          </a:ln>
        </p:spPr>
        <p:txBody>
          <a:bodyPr wrap="square" lIns="107269" tIns="53635" rIns="107269" bIns="53635" rtlCol="0" anchor="t">
            <a:spAutoFit/>
          </a:bodyPr>
          <a:lstStyle/>
          <a:p>
            <a:pPr algn="ctr" defTabSz="889571" fontAlgn="b">
              <a:defRPr/>
            </a:pPr>
            <a:r>
              <a:rPr lang="es-MX" sz="1112" i="1" dirty="0">
                <a:solidFill>
                  <a:srgbClr val="000000"/>
                </a:solidFill>
                <a:latin typeface="Playfair Display" pitchFamily="2" charset="77"/>
                <a:ea typeface="Roboto Light" panose="02000000000000000000" pitchFamily="2" charset="0"/>
              </a:rPr>
              <a:t>$300k – $545k </a:t>
            </a:r>
          </a:p>
        </p:txBody>
      </p:sp>
      <p:sp>
        <p:nvSpPr>
          <p:cNvPr id="11" name="CuadroTexto 10">
            <a:extLst>
              <a:ext uri="{FF2B5EF4-FFF2-40B4-BE49-F238E27FC236}">
                <a16:creationId xmlns:a16="http://schemas.microsoft.com/office/drawing/2014/main" id="{37AB1ABE-B6AE-55B5-34F3-BF59CFEB4D73}"/>
              </a:ext>
            </a:extLst>
          </p:cNvPr>
          <p:cNvSpPr txBox="1"/>
          <p:nvPr/>
        </p:nvSpPr>
        <p:spPr bwMode="auto">
          <a:xfrm>
            <a:off x="5459409" y="6362730"/>
            <a:ext cx="1384437" cy="288012"/>
          </a:xfrm>
          <a:prstGeom prst="rect">
            <a:avLst/>
          </a:prstGeom>
          <a:noFill/>
          <a:ln w="3175">
            <a:noFill/>
            <a:prstDash val="solid"/>
            <a:miter lim="800000"/>
            <a:headEnd/>
            <a:tailEnd/>
          </a:ln>
        </p:spPr>
        <p:txBody>
          <a:bodyPr wrap="square" lIns="107269" tIns="53635" rIns="107269" bIns="53635" rtlCol="0" anchor="t">
            <a:spAutoFit/>
          </a:bodyPr>
          <a:lstStyle/>
          <a:p>
            <a:pPr lvl="0" algn="ctr" fontAlgn="b">
              <a:defRPr/>
            </a:pPr>
            <a:r>
              <a:rPr lang="es-MX" sz="1112" i="1" dirty="0">
                <a:solidFill>
                  <a:srgbClr val="000000"/>
                </a:solidFill>
                <a:latin typeface="Playfair Display" pitchFamily="2" charset="77"/>
                <a:ea typeface="Roboto Light" panose="02000000000000000000" pitchFamily="2" charset="0"/>
              </a:rPr>
              <a:t>$545k – $720k</a:t>
            </a:r>
          </a:p>
        </p:txBody>
      </p:sp>
      <p:sp>
        <p:nvSpPr>
          <p:cNvPr id="12" name="CuadroTexto 11">
            <a:extLst>
              <a:ext uri="{FF2B5EF4-FFF2-40B4-BE49-F238E27FC236}">
                <a16:creationId xmlns:a16="http://schemas.microsoft.com/office/drawing/2014/main" id="{D1ED71B5-2593-3E9B-5E29-4A40382F438A}"/>
              </a:ext>
            </a:extLst>
          </p:cNvPr>
          <p:cNvSpPr txBox="1"/>
          <p:nvPr/>
        </p:nvSpPr>
        <p:spPr bwMode="auto">
          <a:xfrm>
            <a:off x="6941871" y="6354145"/>
            <a:ext cx="1384437" cy="288012"/>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1112" i="1" dirty="0">
                <a:solidFill>
                  <a:srgbClr val="000000"/>
                </a:solidFill>
                <a:latin typeface="Playfair Display" pitchFamily="2" charset="77"/>
                <a:ea typeface="Roboto Light" panose="02000000000000000000" pitchFamily="2" charset="0"/>
              </a:rPr>
              <a:t>$720k – $960k </a:t>
            </a:r>
          </a:p>
        </p:txBody>
      </p:sp>
      <p:sp>
        <p:nvSpPr>
          <p:cNvPr id="13" name="CuadroTexto 12">
            <a:extLst>
              <a:ext uri="{FF2B5EF4-FFF2-40B4-BE49-F238E27FC236}">
                <a16:creationId xmlns:a16="http://schemas.microsoft.com/office/drawing/2014/main" id="{C0D431D8-D3B7-FB7C-AD6E-86D79E2F2BB2}"/>
              </a:ext>
            </a:extLst>
          </p:cNvPr>
          <p:cNvSpPr txBox="1"/>
          <p:nvPr/>
        </p:nvSpPr>
        <p:spPr bwMode="auto">
          <a:xfrm>
            <a:off x="8337797" y="6354144"/>
            <a:ext cx="1500482" cy="288012"/>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1112" i="1" dirty="0">
                <a:solidFill>
                  <a:srgbClr val="000000"/>
                </a:solidFill>
                <a:latin typeface="Playfair Display" pitchFamily="2" charset="77"/>
                <a:ea typeface="Roboto Light" panose="02000000000000000000" pitchFamily="2" charset="0"/>
              </a:rPr>
              <a:t>$960k – $3M</a:t>
            </a:r>
          </a:p>
        </p:txBody>
      </p:sp>
      <p:sp>
        <p:nvSpPr>
          <p:cNvPr id="17" name="CuadroTexto 16">
            <a:extLst>
              <a:ext uri="{FF2B5EF4-FFF2-40B4-BE49-F238E27FC236}">
                <a16:creationId xmlns:a16="http://schemas.microsoft.com/office/drawing/2014/main" id="{418C4493-2F87-C6AB-DB41-4862CAEFECDB}"/>
              </a:ext>
            </a:extLst>
          </p:cNvPr>
          <p:cNvSpPr txBox="1"/>
          <p:nvPr/>
        </p:nvSpPr>
        <p:spPr bwMode="auto">
          <a:xfrm>
            <a:off x="9757571" y="6359827"/>
            <a:ext cx="1384437" cy="288012"/>
          </a:xfrm>
          <a:prstGeom prst="rect">
            <a:avLst/>
          </a:prstGeom>
          <a:noFill/>
          <a:ln w="3175">
            <a:noFill/>
            <a:prstDash val="solid"/>
            <a:miter lim="800000"/>
            <a:headEnd/>
            <a:tailEnd/>
          </a:ln>
        </p:spPr>
        <p:txBody>
          <a:bodyPr wrap="square" lIns="107269" tIns="53635" rIns="107269" bIns="53635" rtlCol="0" anchor="t">
            <a:spAutoFit/>
          </a:bodyPr>
          <a:lstStyle/>
          <a:p>
            <a:pPr algn="ctr" fontAlgn="b">
              <a:buNone/>
            </a:pPr>
            <a:r>
              <a:rPr lang="es-MX" sz="1112" i="1" dirty="0">
                <a:solidFill>
                  <a:srgbClr val="000000"/>
                </a:solidFill>
                <a:latin typeface="Playfair Display" pitchFamily="2" charset="77"/>
                <a:ea typeface="Roboto Light" panose="02000000000000000000" pitchFamily="2" charset="0"/>
              </a:rPr>
              <a:t>+ $3M</a:t>
            </a:r>
          </a:p>
        </p:txBody>
      </p:sp>
      <p:sp>
        <p:nvSpPr>
          <p:cNvPr id="4" name="CuadroTexto 21">
            <a:extLst>
              <a:ext uri="{FF2B5EF4-FFF2-40B4-BE49-F238E27FC236}">
                <a16:creationId xmlns:a16="http://schemas.microsoft.com/office/drawing/2014/main" id="{70687CE9-D565-EAA9-B18A-61C7F8F97F53}"/>
              </a:ext>
            </a:extLst>
          </p:cNvPr>
          <p:cNvSpPr txBox="1">
            <a:spLocks noChangeArrowheads="1"/>
          </p:cNvSpPr>
          <p:nvPr/>
        </p:nvSpPr>
        <p:spPr bwMode="auto">
          <a:xfrm>
            <a:off x="2864226" y="1930264"/>
            <a:ext cx="933719" cy="374154"/>
          </a:xfrm>
          <a:prstGeom prst="rect">
            <a:avLst/>
          </a:prstGeom>
          <a:solidFill>
            <a:schemeClr val="bg1"/>
          </a:solidFill>
          <a:ln w="19050">
            <a:solidFill>
              <a:schemeClr val="bg1">
                <a:lumMod val="75000"/>
              </a:schemeClr>
            </a:solidFill>
            <a:prstDash val="solid"/>
            <a:miter lim="800000"/>
            <a:headEnd/>
            <a:tailEnd/>
          </a:ln>
        </p:spPr>
        <p:txBody>
          <a:bodyPr wrap="square" lIns="121571" tIns="60786" rIns="121571" bIns="60786"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889571" eaLnBrk="1" hangingPunct="1">
              <a:defRPr/>
            </a:pPr>
            <a:r>
              <a:rPr lang="es-MX" sz="1556" b="1" dirty="0">
                <a:solidFill>
                  <a:srgbClr val="000000"/>
                </a:solidFill>
                <a:latin typeface="Roboto" panose="02000000000000000000" pitchFamily="2" charset="0"/>
                <a:ea typeface="Roboto" panose="02000000000000000000" pitchFamily="2" charset="0"/>
                <a:cs typeface="+mn-cs"/>
              </a:rPr>
              <a:t>+17%</a:t>
            </a:r>
            <a:endParaRPr lang="es-MX" sz="1556" dirty="0">
              <a:latin typeface="Roboto" panose="02000000000000000000" pitchFamily="2" charset="0"/>
              <a:ea typeface="Roboto" panose="02000000000000000000" pitchFamily="2" charset="0"/>
            </a:endParaRPr>
          </a:p>
        </p:txBody>
      </p:sp>
      <p:sp>
        <p:nvSpPr>
          <p:cNvPr id="19" name="CuadroTexto 21">
            <a:extLst>
              <a:ext uri="{FF2B5EF4-FFF2-40B4-BE49-F238E27FC236}">
                <a16:creationId xmlns:a16="http://schemas.microsoft.com/office/drawing/2014/main" id="{4C8E3216-EDBF-6A96-F70F-ABFB49FDE9E6}"/>
              </a:ext>
            </a:extLst>
          </p:cNvPr>
          <p:cNvSpPr txBox="1">
            <a:spLocks noChangeArrowheads="1"/>
          </p:cNvSpPr>
          <p:nvPr/>
        </p:nvSpPr>
        <p:spPr bwMode="auto">
          <a:xfrm>
            <a:off x="4408161" y="2995287"/>
            <a:ext cx="803165" cy="374154"/>
          </a:xfrm>
          <a:prstGeom prst="rect">
            <a:avLst/>
          </a:prstGeom>
          <a:solidFill>
            <a:schemeClr val="bg1"/>
          </a:solidFill>
          <a:ln w="19050">
            <a:solidFill>
              <a:schemeClr val="bg1">
                <a:lumMod val="75000"/>
              </a:schemeClr>
            </a:solidFill>
            <a:prstDash val="solid"/>
            <a:miter lim="800000"/>
            <a:headEnd/>
            <a:tailEnd/>
          </a:ln>
        </p:spPr>
        <p:txBody>
          <a:bodyPr wrap="square" lIns="121571" tIns="60786" rIns="121571" bIns="60786"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889571" eaLnBrk="1" hangingPunct="1">
              <a:defRPr/>
            </a:pPr>
            <a:r>
              <a:rPr lang="es-MX" sz="1556" b="1" dirty="0">
                <a:solidFill>
                  <a:srgbClr val="000000"/>
                </a:solidFill>
                <a:latin typeface="Roboto" panose="02000000000000000000" pitchFamily="2" charset="0"/>
                <a:ea typeface="Roboto" panose="02000000000000000000" pitchFamily="2" charset="0"/>
                <a:cs typeface="+mn-cs"/>
              </a:rPr>
              <a:t>+12%</a:t>
            </a:r>
            <a:endParaRPr lang="es-MX" sz="1556" dirty="0">
              <a:latin typeface="Roboto" panose="02000000000000000000" pitchFamily="2" charset="0"/>
              <a:ea typeface="Roboto" panose="02000000000000000000" pitchFamily="2" charset="0"/>
            </a:endParaRPr>
          </a:p>
        </p:txBody>
      </p:sp>
      <p:sp>
        <p:nvSpPr>
          <p:cNvPr id="21" name="CuadroTexto 21">
            <a:extLst>
              <a:ext uri="{FF2B5EF4-FFF2-40B4-BE49-F238E27FC236}">
                <a16:creationId xmlns:a16="http://schemas.microsoft.com/office/drawing/2014/main" id="{315B99E4-4107-C05B-6F3B-AE92AC4CAEE5}"/>
              </a:ext>
            </a:extLst>
          </p:cNvPr>
          <p:cNvSpPr txBox="1">
            <a:spLocks noChangeArrowheads="1"/>
          </p:cNvSpPr>
          <p:nvPr/>
        </p:nvSpPr>
        <p:spPr bwMode="auto">
          <a:xfrm>
            <a:off x="5837317" y="2440722"/>
            <a:ext cx="803165" cy="374154"/>
          </a:xfrm>
          <a:prstGeom prst="rect">
            <a:avLst/>
          </a:prstGeom>
          <a:solidFill>
            <a:schemeClr val="bg1"/>
          </a:solidFill>
          <a:ln w="19050">
            <a:solidFill>
              <a:schemeClr val="bg1">
                <a:lumMod val="75000"/>
              </a:schemeClr>
            </a:solidFill>
            <a:prstDash val="solid"/>
            <a:miter lim="800000"/>
            <a:headEnd/>
            <a:tailEnd/>
          </a:ln>
        </p:spPr>
        <p:txBody>
          <a:bodyPr wrap="square" lIns="121571" tIns="60786" rIns="121571" bIns="60786"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889571" eaLnBrk="1" hangingPunct="1">
              <a:defRPr/>
            </a:pPr>
            <a:r>
              <a:rPr lang="es-MX" sz="1556" b="1" dirty="0">
                <a:solidFill>
                  <a:srgbClr val="000000"/>
                </a:solidFill>
                <a:latin typeface="Roboto" panose="02000000000000000000" pitchFamily="2" charset="0"/>
                <a:ea typeface="Roboto" panose="02000000000000000000" pitchFamily="2" charset="0"/>
                <a:cs typeface="+mn-cs"/>
              </a:rPr>
              <a:t>+22%</a:t>
            </a:r>
            <a:endParaRPr lang="es-MX" sz="1556" dirty="0">
              <a:latin typeface="Roboto" panose="02000000000000000000" pitchFamily="2" charset="0"/>
              <a:ea typeface="Roboto" panose="02000000000000000000" pitchFamily="2" charset="0"/>
            </a:endParaRPr>
          </a:p>
        </p:txBody>
      </p:sp>
      <p:sp>
        <p:nvSpPr>
          <p:cNvPr id="23" name="CuadroTexto 21">
            <a:extLst>
              <a:ext uri="{FF2B5EF4-FFF2-40B4-BE49-F238E27FC236}">
                <a16:creationId xmlns:a16="http://schemas.microsoft.com/office/drawing/2014/main" id="{1973F882-7687-13B1-5620-DA199247257B}"/>
              </a:ext>
            </a:extLst>
          </p:cNvPr>
          <p:cNvSpPr txBox="1">
            <a:spLocks noChangeArrowheads="1"/>
          </p:cNvSpPr>
          <p:nvPr/>
        </p:nvSpPr>
        <p:spPr bwMode="auto">
          <a:xfrm>
            <a:off x="7266932" y="2789173"/>
            <a:ext cx="803165" cy="374154"/>
          </a:xfrm>
          <a:prstGeom prst="rect">
            <a:avLst/>
          </a:prstGeom>
          <a:solidFill>
            <a:schemeClr val="bg1"/>
          </a:solidFill>
          <a:ln w="19050">
            <a:solidFill>
              <a:schemeClr val="bg1">
                <a:lumMod val="75000"/>
              </a:schemeClr>
            </a:solidFill>
            <a:prstDash val="solid"/>
            <a:miter lim="800000"/>
            <a:headEnd/>
            <a:tailEnd/>
          </a:ln>
        </p:spPr>
        <p:txBody>
          <a:bodyPr wrap="square" lIns="121571" tIns="60786" rIns="121571" bIns="60786"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889571" eaLnBrk="1" hangingPunct="1">
              <a:defRPr/>
            </a:pPr>
            <a:r>
              <a:rPr lang="es-MX" sz="1556" b="1" dirty="0">
                <a:solidFill>
                  <a:srgbClr val="000000"/>
                </a:solidFill>
                <a:latin typeface="Roboto" panose="02000000000000000000" pitchFamily="2" charset="0"/>
                <a:ea typeface="Roboto" panose="02000000000000000000" pitchFamily="2" charset="0"/>
                <a:cs typeface="+mn-cs"/>
              </a:rPr>
              <a:t>+17%</a:t>
            </a:r>
            <a:endParaRPr lang="es-MX" sz="1556" dirty="0">
              <a:latin typeface="Roboto" panose="02000000000000000000" pitchFamily="2" charset="0"/>
              <a:ea typeface="Roboto" panose="02000000000000000000" pitchFamily="2" charset="0"/>
            </a:endParaRPr>
          </a:p>
        </p:txBody>
      </p:sp>
      <p:sp>
        <p:nvSpPr>
          <p:cNvPr id="24" name="CuadroTexto 21">
            <a:extLst>
              <a:ext uri="{FF2B5EF4-FFF2-40B4-BE49-F238E27FC236}">
                <a16:creationId xmlns:a16="http://schemas.microsoft.com/office/drawing/2014/main" id="{94679CD5-8271-11FE-1550-E6969003B2D2}"/>
              </a:ext>
            </a:extLst>
          </p:cNvPr>
          <p:cNvSpPr txBox="1">
            <a:spLocks noChangeArrowheads="1"/>
          </p:cNvSpPr>
          <p:nvPr/>
        </p:nvSpPr>
        <p:spPr bwMode="auto">
          <a:xfrm>
            <a:off x="10082085" y="4171886"/>
            <a:ext cx="803165" cy="374154"/>
          </a:xfrm>
          <a:prstGeom prst="rect">
            <a:avLst/>
          </a:prstGeom>
          <a:solidFill>
            <a:schemeClr val="bg1"/>
          </a:solidFill>
          <a:ln w="19050">
            <a:solidFill>
              <a:schemeClr val="bg1">
                <a:lumMod val="75000"/>
              </a:schemeClr>
            </a:solidFill>
            <a:prstDash val="solid"/>
            <a:miter lim="800000"/>
            <a:headEnd/>
            <a:tailEnd/>
          </a:ln>
        </p:spPr>
        <p:txBody>
          <a:bodyPr wrap="square" lIns="121571" tIns="60786" rIns="121571" bIns="60786"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889571" eaLnBrk="1" hangingPunct="1">
              <a:defRPr/>
            </a:pPr>
            <a:r>
              <a:rPr lang="es-MX" sz="1556" b="1" dirty="0">
                <a:solidFill>
                  <a:srgbClr val="000000"/>
                </a:solidFill>
                <a:latin typeface="Roboto" panose="02000000000000000000" pitchFamily="2" charset="0"/>
                <a:ea typeface="Roboto" panose="02000000000000000000" pitchFamily="2" charset="0"/>
                <a:cs typeface="+mn-cs"/>
              </a:rPr>
              <a:t>+17%</a:t>
            </a:r>
            <a:endParaRPr lang="es-MX" sz="1556" dirty="0">
              <a:latin typeface="Roboto" panose="02000000000000000000" pitchFamily="2" charset="0"/>
              <a:ea typeface="Roboto" panose="02000000000000000000" pitchFamily="2" charset="0"/>
            </a:endParaRPr>
          </a:p>
        </p:txBody>
      </p:sp>
      <p:sp>
        <p:nvSpPr>
          <p:cNvPr id="25" name="CuadroTexto 21">
            <a:extLst>
              <a:ext uri="{FF2B5EF4-FFF2-40B4-BE49-F238E27FC236}">
                <a16:creationId xmlns:a16="http://schemas.microsoft.com/office/drawing/2014/main" id="{39B48F3C-4F27-75C6-DE6C-F79D03C44B76}"/>
              </a:ext>
            </a:extLst>
          </p:cNvPr>
          <p:cNvSpPr txBox="1">
            <a:spLocks noChangeArrowheads="1"/>
          </p:cNvSpPr>
          <p:nvPr/>
        </p:nvSpPr>
        <p:spPr bwMode="auto">
          <a:xfrm>
            <a:off x="8687152" y="3475596"/>
            <a:ext cx="803165" cy="374154"/>
          </a:xfrm>
          <a:prstGeom prst="rect">
            <a:avLst/>
          </a:prstGeom>
          <a:solidFill>
            <a:schemeClr val="bg1"/>
          </a:solidFill>
          <a:ln w="19050">
            <a:solidFill>
              <a:schemeClr val="bg1">
                <a:lumMod val="75000"/>
              </a:schemeClr>
            </a:solidFill>
            <a:prstDash val="solid"/>
            <a:miter lim="800000"/>
            <a:headEnd/>
            <a:tailEnd/>
          </a:ln>
        </p:spPr>
        <p:txBody>
          <a:bodyPr wrap="square" lIns="121571" tIns="60786" rIns="121571" bIns="60786"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889571" eaLnBrk="1" hangingPunct="1">
              <a:defRPr/>
            </a:pPr>
            <a:r>
              <a:rPr lang="es-MX" sz="1556" b="1" dirty="0">
                <a:solidFill>
                  <a:srgbClr val="000000"/>
                </a:solidFill>
                <a:latin typeface="Roboto" panose="02000000000000000000" pitchFamily="2" charset="0"/>
                <a:ea typeface="Roboto" panose="02000000000000000000" pitchFamily="2" charset="0"/>
                <a:cs typeface="+mn-cs"/>
              </a:rPr>
              <a:t>+17%</a:t>
            </a:r>
            <a:endParaRPr lang="es-MX" sz="1556" dirty="0">
              <a:latin typeface="Roboto" panose="02000000000000000000" pitchFamily="2" charset="0"/>
              <a:ea typeface="Roboto" panose="02000000000000000000" pitchFamily="2" charset="0"/>
            </a:endParaRPr>
          </a:p>
        </p:txBody>
      </p:sp>
      <p:sp>
        <p:nvSpPr>
          <p:cNvPr id="27" name="CuadroTexto 21">
            <a:extLst>
              <a:ext uri="{FF2B5EF4-FFF2-40B4-BE49-F238E27FC236}">
                <a16:creationId xmlns:a16="http://schemas.microsoft.com/office/drawing/2014/main" id="{47E6215E-835F-F843-587D-C3FB1172E1CB}"/>
              </a:ext>
            </a:extLst>
          </p:cNvPr>
          <p:cNvSpPr txBox="1">
            <a:spLocks noChangeArrowheads="1"/>
          </p:cNvSpPr>
          <p:nvPr/>
        </p:nvSpPr>
        <p:spPr bwMode="auto">
          <a:xfrm>
            <a:off x="1409312" y="4323742"/>
            <a:ext cx="933719" cy="374154"/>
          </a:xfrm>
          <a:prstGeom prst="rect">
            <a:avLst/>
          </a:prstGeom>
          <a:solidFill>
            <a:schemeClr val="bg1"/>
          </a:solidFill>
          <a:ln w="19050">
            <a:solidFill>
              <a:schemeClr val="bg1">
                <a:lumMod val="75000"/>
              </a:schemeClr>
            </a:solidFill>
            <a:prstDash val="solid"/>
            <a:miter lim="800000"/>
            <a:headEnd/>
            <a:tailEnd/>
          </a:ln>
        </p:spPr>
        <p:txBody>
          <a:bodyPr wrap="square" lIns="121571" tIns="60786" rIns="121571" bIns="60786"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889571" eaLnBrk="1" hangingPunct="1">
              <a:defRPr/>
            </a:pPr>
            <a:r>
              <a:rPr lang="es-MX" sz="1556" b="1" dirty="0">
                <a:solidFill>
                  <a:srgbClr val="000000"/>
                </a:solidFill>
                <a:latin typeface="Roboto" panose="02000000000000000000" pitchFamily="2" charset="0"/>
                <a:ea typeface="Roboto" panose="02000000000000000000" pitchFamily="2" charset="0"/>
                <a:cs typeface="+mn-cs"/>
              </a:rPr>
              <a:t>+17%</a:t>
            </a:r>
            <a:endParaRPr lang="es-MX" sz="1556" dirty="0">
              <a:latin typeface="Roboto" panose="02000000000000000000" pitchFamily="2" charset="0"/>
              <a:ea typeface="Roboto" panose="02000000000000000000" pitchFamily="2" charset="0"/>
            </a:endParaRPr>
          </a:p>
        </p:txBody>
      </p:sp>
      <p:sp>
        <p:nvSpPr>
          <p:cNvPr id="28" name="CuadroTexto 27">
            <a:extLst>
              <a:ext uri="{FF2B5EF4-FFF2-40B4-BE49-F238E27FC236}">
                <a16:creationId xmlns:a16="http://schemas.microsoft.com/office/drawing/2014/main" id="{CB9C3F89-0DBB-5ABD-A6E3-0894B819E6E1}"/>
              </a:ext>
            </a:extLst>
          </p:cNvPr>
          <p:cNvSpPr txBox="1"/>
          <p:nvPr/>
        </p:nvSpPr>
        <p:spPr bwMode="auto">
          <a:xfrm>
            <a:off x="1294595" y="734792"/>
            <a:ext cx="10212410" cy="663450"/>
          </a:xfrm>
          <a:prstGeom prst="rect">
            <a:avLst/>
          </a:prstGeom>
          <a:noFill/>
          <a:ln w="9525">
            <a:noFill/>
            <a:prstDash val="dot"/>
            <a:miter lim="800000"/>
            <a:headEnd/>
            <a:tailEnd/>
          </a:ln>
        </p:spPr>
        <p:txBody>
          <a:bodyPr wrap="square" lIns="92073" tIns="46037" rIns="92073" bIns="46037" rtlCol="0" anchor="t">
            <a:spAutoFit/>
          </a:bodyPr>
          <a:lstStyle/>
          <a:p>
            <a:pPr indent="-520587" algn="ctr" defTabSz="673838">
              <a:defRPr/>
            </a:pPr>
            <a:r>
              <a:rPr lang="es-ES" sz="3707" dirty="0">
                <a:solidFill>
                  <a:prstClr val="black"/>
                </a:solidFill>
                <a:latin typeface="Lato Light" panose="020F0302020204030203" pitchFamily="34" charset="77"/>
              </a:rPr>
              <a:t>VIVIENDAS REQUERIDAS</a:t>
            </a:r>
          </a:p>
        </p:txBody>
      </p:sp>
      <p:sp>
        <p:nvSpPr>
          <p:cNvPr id="29" name="CuadroTexto 28">
            <a:extLst>
              <a:ext uri="{FF2B5EF4-FFF2-40B4-BE49-F238E27FC236}">
                <a16:creationId xmlns:a16="http://schemas.microsoft.com/office/drawing/2014/main" id="{78DB80B1-DF56-BD06-4859-58468A5AD3CC}"/>
              </a:ext>
            </a:extLst>
          </p:cNvPr>
          <p:cNvSpPr txBox="1"/>
          <p:nvPr/>
        </p:nvSpPr>
        <p:spPr bwMode="auto">
          <a:xfrm>
            <a:off x="631984" y="1292935"/>
            <a:ext cx="11537635" cy="425181"/>
          </a:xfrm>
          <a:prstGeom prst="rect">
            <a:avLst/>
          </a:prstGeom>
          <a:noFill/>
          <a:ln w="9525">
            <a:noFill/>
            <a:prstDash val="dot"/>
            <a:miter lim="800000"/>
            <a:headEnd/>
            <a:tailEnd/>
          </a:ln>
        </p:spPr>
        <p:txBody>
          <a:bodyPr wrap="square">
            <a:spAutoFit/>
          </a:bodyPr>
          <a:lstStyle/>
          <a:p>
            <a:pPr marL="649633" indent="-638186" algn="ctr">
              <a:spcAft>
                <a:spcPts val="361"/>
              </a:spcAft>
            </a:pPr>
            <a:r>
              <a:rPr lang="es-MX" sz="2163" i="1" dirty="0">
                <a:solidFill>
                  <a:srgbClr val="FF0000"/>
                </a:solidFill>
                <a:latin typeface="Playfair Display" panose="00000500000000000000" pitchFamily="2" charset="0"/>
                <a:ea typeface="Roboto Th" pitchFamily="2" charset="0"/>
              </a:rPr>
              <a:t>Por nivel socioeconómico- Mazatlán </a:t>
            </a:r>
          </a:p>
        </p:txBody>
      </p:sp>
    </p:spTree>
    <p:extLst>
      <p:ext uri="{BB962C8B-B14F-4D97-AF65-F5344CB8AC3E}">
        <p14:creationId xmlns:p14="http://schemas.microsoft.com/office/powerpoint/2010/main" val="3642382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E3476-CC88-2613-7F0E-633817A90037}"/>
            </a:ext>
          </a:extLst>
        </p:cNvPr>
        <p:cNvGrpSpPr/>
        <p:nvPr/>
      </p:nvGrpSpPr>
      <p:grpSpPr>
        <a:xfrm>
          <a:off x="0" y="0"/>
          <a:ext cx="0" cy="0"/>
          <a:chOff x="0" y="0"/>
          <a:chExt cx="0" cy="0"/>
        </a:xfrm>
      </p:grpSpPr>
      <p:graphicFrame>
        <p:nvGraphicFramePr>
          <p:cNvPr id="9" name="Gráfico 8">
            <a:extLst>
              <a:ext uri="{FF2B5EF4-FFF2-40B4-BE49-F238E27FC236}">
                <a16:creationId xmlns:a16="http://schemas.microsoft.com/office/drawing/2014/main" id="{E7419030-2D13-C609-5B60-B028F69C62F0}"/>
              </a:ext>
            </a:extLst>
          </p:cNvPr>
          <p:cNvGraphicFramePr>
            <a:graphicFrameLocks/>
          </p:cNvGraphicFramePr>
          <p:nvPr/>
        </p:nvGraphicFramePr>
        <p:xfrm>
          <a:off x="2312602" y="2251850"/>
          <a:ext cx="7781993" cy="4504781"/>
        </p:xfrm>
        <a:graphic>
          <a:graphicData uri="http://schemas.openxmlformats.org/drawingml/2006/chart">
            <c:chart xmlns:c="http://schemas.openxmlformats.org/drawingml/2006/chart" xmlns:r="http://schemas.openxmlformats.org/officeDocument/2006/relationships" r:id="rId3"/>
          </a:graphicData>
        </a:graphic>
      </p:graphicFrame>
      <p:sp>
        <p:nvSpPr>
          <p:cNvPr id="3" name="Marcador de número de diapositiva 11">
            <a:extLst>
              <a:ext uri="{FF2B5EF4-FFF2-40B4-BE49-F238E27FC236}">
                <a16:creationId xmlns:a16="http://schemas.microsoft.com/office/drawing/2014/main" id="{8793CDB5-D18C-86D2-877D-9771ABC143CB}"/>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22</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34972467-DDBF-4FAA-BA6F-A35DCE2339B9}"/>
              </a:ext>
            </a:extLst>
          </p:cNvPr>
          <p:cNvSpPr txBox="1"/>
          <p:nvPr/>
        </p:nvSpPr>
        <p:spPr>
          <a:xfrm>
            <a:off x="2312604" y="6797204"/>
            <a:ext cx="8176395" cy="451790"/>
          </a:xfrm>
          <a:prstGeom prst="rect">
            <a:avLst/>
          </a:prstGeom>
          <a:no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a:t>
            </a:r>
            <a:endParaRPr lang="es-ES_tradnl" sz="1201" dirty="0"/>
          </a:p>
        </p:txBody>
      </p:sp>
      <p:sp>
        <p:nvSpPr>
          <p:cNvPr id="6" name="CuadroTexto 5">
            <a:extLst>
              <a:ext uri="{FF2B5EF4-FFF2-40B4-BE49-F238E27FC236}">
                <a16:creationId xmlns:a16="http://schemas.microsoft.com/office/drawing/2014/main" id="{F0B8431E-81CE-0591-EEC2-F7CBDA5CEEB5}"/>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VIVIENDAS REQUERIDAS</a:t>
            </a:r>
          </a:p>
        </p:txBody>
      </p:sp>
      <p:sp>
        <p:nvSpPr>
          <p:cNvPr id="7" name="CuadroTexto 6">
            <a:extLst>
              <a:ext uri="{FF2B5EF4-FFF2-40B4-BE49-F238E27FC236}">
                <a16:creationId xmlns:a16="http://schemas.microsoft.com/office/drawing/2014/main" id="{7C630712-4B2C-0575-5C69-44D285EC33FF}"/>
              </a:ext>
            </a:extLst>
          </p:cNvPr>
          <p:cNvSpPr txBox="1"/>
          <p:nvPr/>
        </p:nvSpPr>
        <p:spPr bwMode="auto">
          <a:xfrm>
            <a:off x="174140" y="1570134"/>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Distribución promedio por rango de precios en 2025- 2030</a:t>
            </a:r>
          </a:p>
        </p:txBody>
      </p:sp>
      <p:sp>
        <p:nvSpPr>
          <p:cNvPr id="4" name="CuadroTexto 3">
            <a:extLst>
              <a:ext uri="{FF2B5EF4-FFF2-40B4-BE49-F238E27FC236}">
                <a16:creationId xmlns:a16="http://schemas.microsoft.com/office/drawing/2014/main" id="{E555176F-DF80-666D-2E0F-CEFCC2278CA9}"/>
              </a:ext>
            </a:extLst>
          </p:cNvPr>
          <p:cNvSpPr txBox="1"/>
          <p:nvPr/>
        </p:nvSpPr>
        <p:spPr>
          <a:xfrm>
            <a:off x="2707006" y="3799663"/>
            <a:ext cx="3990337" cy="1026307"/>
          </a:xfrm>
          <a:prstGeom prst="rect">
            <a:avLst/>
          </a:prstGeom>
          <a:noFill/>
        </p:spPr>
        <p:txBody>
          <a:bodyPr wrap="square" rtlCol="0">
            <a:spAutoFit/>
          </a:bodyPr>
          <a:lstStyle/>
          <a:p>
            <a:pPr algn="ctr">
              <a:lnSpc>
                <a:spcPct val="85000"/>
              </a:lnSpc>
            </a:pPr>
            <a:r>
              <a:rPr lang="es-ES" sz="2940" dirty="0">
                <a:latin typeface="Roboto Light" panose="02000000000000000000" pitchFamily="2" charset="0"/>
                <a:ea typeface="Roboto Light" panose="02000000000000000000" pitchFamily="2" charset="0"/>
              </a:rPr>
              <a:t>-$545,000</a:t>
            </a:r>
          </a:p>
          <a:p>
            <a:pPr algn="ctr">
              <a:lnSpc>
                <a:spcPct val="85000"/>
              </a:lnSpc>
            </a:pPr>
            <a:r>
              <a:rPr lang="es-ES" sz="4200" b="1" dirty="0">
                <a:solidFill>
                  <a:srgbClr val="000000"/>
                </a:solidFill>
                <a:latin typeface="Roboto" panose="02000000000000000000" pitchFamily="2" charset="0"/>
                <a:ea typeface="Roboto" panose="02000000000000000000" pitchFamily="2" charset="0"/>
                <a:cs typeface="Roboto" panose="02000000000000000000" pitchFamily="2" charset="0"/>
              </a:rPr>
              <a:t>45%</a:t>
            </a:r>
            <a:endParaRPr lang="es-ES" sz="6300" b="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8" name="CuadroTexto 7">
            <a:extLst>
              <a:ext uri="{FF2B5EF4-FFF2-40B4-BE49-F238E27FC236}">
                <a16:creationId xmlns:a16="http://schemas.microsoft.com/office/drawing/2014/main" id="{3E5E8F2C-EA59-D1BC-096A-64ED9EEEE597}"/>
              </a:ext>
            </a:extLst>
          </p:cNvPr>
          <p:cNvSpPr txBox="1"/>
          <p:nvPr/>
        </p:nvSpPr>
        <p:spPr>
          <a:xfrm>
            <a:off x="5432927" y="5203624"/>
            <a:ext cx="3990338" cy="1026307"/>
          </a:xfrm>
          <a:prstGeom prst="rect">
            <a:avLst/>
          </a:prstGeom>
          <a:noFill/>
        </p:spPr>
        <p:txBody>
          <a:bodyPr wrap="square" rtlCol="0">
            <a:spAutoFit/>
          </a:bodyPr>
          <a:lstStyle/>
          <a:p>
            <a:pPr algn="ctr">
              <a:lnSpc>
                <a:spcPct val="85000"/>
              </a:lnSpc>
            </a:pPr>
            <a:r>
              <a:rPr lang="es-ES" sz="2940" dirty="0">
                <a:latin typeface="Roboto Light" panose="02000000000000000000" pitchFamily="2" charset="0"/>
                <a:ea typeface="Roboto Light" panose="02000000000000000000" pitchFamily="2" charset="0"/>
              </a:rPr>
              <a:t>$545,000 - $960,000 </a:t>
            </a:r>
          </a:p>
          <a:p>
            <a:pPr algn="ctr">
              <a:lnSpc>
                <a:spcPct val="85000"/>
              </a:lnSpc>
            </a:pPr>
            <a:r>
              <a:rPr lang="es-ES" sz="4200" b="1" dirty="0">
                <a:solidFill>
                  <a:srgbClr val="000000"/>
                </a:solidFill>
                <a:latin typeface="Roboto" panose="02000000000000000000" pitchFamily="2" charset="0"/>
                <a:ea typeface="Roboto" panose="02000000000000000000" pitchFamily="2" charset="0"/>
                <a:cs typeface="Roboto" panose="02000000000000000000" pitchFamily="2" charset="0"/>
              </a:rPr>
              <a:t>35%</a:t>
            </a:r>
            <a:endParaRPr lang="es-ES" sz="6300" b="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10" name="CuadroTexto 9">
            <a:extLst>
              <a:ext uri="{FF2B5EF4-FFF2-40B4-BE49-F238E27FC236}">
                <a16:creationId xmlns:a16="http://schemas.microsoft.com/office/drawing/2014/main" id="{5A4DF66D-AC70-51CD-F3E6-35B0EC7E9A16}"/>
              </a:ext>
            </a:extLst>
          </p:cNvPr>
          <p:cNvSpPr txBox="1"/>
          <p:nvPr/>
        </p:nvSpPr>
        <p:spPr>
          <a:xfrm>
            <a:off x="5807716" y="3138328"/>
            <a:ext cx="3990337" cy="1026307"/>
          </a:xfrm>
          <a:prstGeom prst="rect">
            <a:avLst/>
          </a:prstGeom>
          <a:noFill/>
        </p:spPr>
        <p:txBody>
          <a:bodyPr wrap="square" rtlCol="0">
            <a:spAutoFit/>
          </a:bodyPr>
          <a:lstStyle/>
          <a:p>
            <a:pPr algn="ctr">
              <a:lnSpc>
                <a:spcPct val="85000"/>
              </a:lnSpc>
            </a:pPr>
            <a:r>
              <a:rPr lang="es-ES" sz="2940" dirty="0">
                <a:latin typeface="Roboto Light" panose="02000000000000000000" pitchFamily="2" charset="0"/>
                <a:ea typeface="Roboto Light" panose="02000000000000000000" pitchFamily="2" charset="0"/>
              </a:rPr>
              <a:t>+$940,000</a:t>
            </a:r>
          </a:p>
          <a:p>
            <a:pPr algn="ctr">
              <a:lnSpc>
                <a:spcPct val="85000"/>
              </a:lnSpc>
            </a:pPr>
            <a:r>
              <a:rPr lang="es-ES" sz="4200" b="1" dirty="0">
                <a:solidFill>
                  <a:srgbClr val="000000"/>
                </a:solidFill>
                <a:latin typeface="Roboto" panose="02000000000000000000" pitchFamily="2" charset="0"/>
                <a:ea typeface="Roboto" panose="02000000000000000000" pitchFamily="2" charset="0"/>
                <a:cs typeface="Roboto" panose="02000000000000000000" pitchFamily="2" charset="0"/>
              </a:rPr>
              <a:t>20%</a:t>
            </a:r>
            <a:endParaRPr lang="es-ES" sz="6300" b="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11" name="CuadroTexto 21">
            <a:extLst>
              <a:ext uri="{FF2B5EF4-FFF2-40B4-BE49-F238E27FC236}">
                <a16:creationId xmlns:a16="http://schemas.microsoft.com/office/drawing/2014/main" id="{C4D97B76-175B-525A-6799-BF3C5F206FC9}"/>
              </a:ext>
            </a:extLst>
          </p:cNvPr>
          <p:cNvSpPr txBox="1">
            <a:spLocks noChangeArrowheads="1"/>
          </p:cNvSpPr>
          <p:nvPr/>
        </p:nvSpPr>
        <p:spPr bwMode="auto">
          <a:xfrm>
            <a:off x="605414" y="3663929"/>
            <a:ext cx="2497196" cy="908098"/>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defTabSz="960120" eaLnBrk="1" hangingPunct="1">
              <a:defRPr/>
            </a:pPr>
            <a:r>
              <a:rPr lang="es-MX" sz="2520" b="1" dirty="0">
                <a:solidFill>
                  <a:srgbClr val="000000"/>
                </a:solidFill>
                <a:latin typeface="Roboto" panose="02000000000000000000" pitchFamily="2" charset="0"/>
                <a:ea typeface="Roboto" panose="02000000000000000000" pitchFamily="2" charset="0"/>
                <a:cs typeface="+mn-cs"/>
              </a:rPr>
              <a:t>$289,800</a:t>
            </a:r>
            <a:endParaRPr lang="es-MX" sz="2520" dirty="0">
              <a:solidFill>
                <a:prstClr val="black"/>
              </a:solidFill>
              <a:latin typeface="Roboto" panose="02000000000000000000" pitchFamily="2" charset="0"/>
              <a:ea typeface="Roboto" panose="02000000000000000000" pitchFamily="2" charset="0"/>
              <a:cs typeface="+mn-cs"/>
            </a:endParaRPr>
          </a:p>
          <a:p>
            <a:r>
              <a:rPr lang="es-MX" sz="1260" dirty="0">
                <a:solidFill>
                  <a:srgbClr val="666666"/>
                </a:solidFill>
                <a:latin typeface="Roboto" panose="02000000000000000000" pitchFamily="2" charset="0"/>
                <a:ea typeface="Roboto" panose="02000000000000000000" pitchFamily="2" charset="0"/>
              </a:rPr>
              <a:t>Precio promedio de la vivienda -$545,000</a:t>
            </a:r>
            <a:endParaRPr lang="es-MX" sz="1260" dirty="0">
              <a:latin typeface="Roboto" panose="02000000000000000000" pitchFamily="2" charset="0"/>
              <a:ea typeface="Roboto" panose="02000000000000000000" pitchFamily="2" charset="0"/>
            </a:endParaRPr>
          </a:p>
        </p:txBody>
      </p:sp>
      <p:sp>
        <p:nvSpPr>
          <p:cNvPr id="12" name="CuadroTexto 21">
            <a:extLst>
              <a:ext uri="{FF2B5EF4-FFF2-40B4-BE49-F238E27FC236}">
                <a16:creationId xmlns:a16="http://schemas.microsoft.com/office/drawing/2014/main" id="{525C63B9-09F0-14B7-F0C4-465D19325DDD}"/>
              </a:ext>
            </a:extLst>
          </p:cNvPr>
          <p:cNvSpPr txBox="1">
            <a:spLocks noChangeArrowheads="1"/>
          </p:cNvSpPr>
          <p:nvPr/>
        </p:nvSpPr>
        <p:spPr bwMode="auto">
          <a:xfrm>
            <a:off x="9304587" y="2784590"/>
            <a:ext cx="2497196" cy="908098"/>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defTabSz="960120" eaLnBrk="1" hangingPunct="1">
              <a:defRPr/>
            </a:pPr>
            <a:r>
              <a:rPr lang="es-MX" sz="2520" b="1" dirty="0">
                <a:solidFill>
                  <a:srgbClr val="000000"/>
                </a:solidFill>
                <a:latin typeface="Roboto" panose="02000000000000000000" pitchFamily="2" charset="0"/>
                <a:ea typeface="Roboto" panose="02000000000000000000" pitchFamily="2" charset="0"/>
                <a:cs typeface="+mn-cs"/>
              </a:rPr>
              <a:t>$2,386,000</a:t>
            </a:r>
            <a:endParaRPr lang="es-MX" sz="2520" dirty="0">
              <a:solidFill>
                <a:prstClr val="black"/>
              </a:solidFill>
              <a:latin typeface="Roboto" panose="02000000000000000000" pitchFamily="2" charset="0"/>
              <a:ea typeface="Roboto" panose="02000000000000000000" pitchFamily="2" charset="0"/>
              <a:cs typeface="+mn-cs"/>
            </a:endParaRPr>
          </a:p>
          <a:p>
            <a:r>
              <a:rPr lang="es-MX" sz="1260" dirty="0">
                <a:solidFill>
                  <a:srgbClr val="666666"/>
                </a:solidFill>
                <a:latin typeface="Roboto" panose="02000000000000000000" pitchFamily="2" charset="0"/>
                <a:ea typeface="Roboto" panose="02000000000000000000" pitchFamily="2" charset="0"/>
              </a:rPr>
              <a:t>Precio promedio de la vivienda &gt;$960,000</a:t>
            </a:r>
            <a:endParaRPr lang="es-MX" sz="1260" dirty="0">
              <a:latin typeface="Roboto" panose="02000000000000000000" pitchFamily="2" charset="0"/>
              <a:ea typeface="Roboto" panose="02000000000000000000" pitchFamily="2" charset="0"/>
            </a:endParaRPr>
          </a:p>
        </p:txBody>
      </p:sp>
      <p:sp>
        <p:nvSpPr>
          <p:cNvPr id="13" name="CuadroTexto 21">
            <a:extLst>
              <a:ext uri="{FF2B5EF4-FFF2-40B4-BE49-F238E27FC236}">
                <a16:creationId xmlns:a16="http://schemas.microsoft.com/office/drawing/2014/main" id="{D998BE2D-DB78-DE87-DC85-D68763AA0D4B}"/>
              </a:ext>
            </a:extLst>
          </p:cNvPr>
          <p:cNvSpPr txBox="1">
            <a:spLocks noChangeArrowheads="1"/>
          </p:cNvSpPr>
          <p:nvPr/>
        </p:nvSpPr>
        <p:spPr bwMode="auto">
          <a:xfrm>
            <a:off x="9304587" y="5692637"/>
            <a:ext cx="2497196" cy="908098"/>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defTabSz="960120" eaLnBrk="1" hangingPunct="1">
              <a:defRPr/>
            </a:pPr>
            <a:r>
              <a:rPr lang="es-MX" sz="2520" b="1" dirty="0">
                <a:solidFill>
                  <a:srgbClr val="000000"/>
                </a:solidFill>
                <a:latin typeface="Roboto" panose="02000000000000000000" pitchFamily="2" charset="0"/>
                <a:ea typeface="Roboto" panose="02000000000000000000" pitchFamily="2" charset="0"/>
                <a:cs typeface="+mn-cs"/>
              </a:rPr>
              <a:t>$736,250</a:t>
            </a:r>
            <a:endParaRPr lang="es-MX" sz="2520" dirty="0">
              <a:solidFill>
                <a:prstClr val="black"/>
              </a:solidFill>
              <a:latin typeface="Roboto" panose="02000000000000000000" pitchFamily="2" charset="0"/>
              <a:ea typeface="Roboto" panose="02000000000000000000" pitchFamily="2" charset="0"/>
              <a:cs typeface="+mn-cs"/>
            </a:endParaRPr>
          </a:p>
          <a:p>
            <a:r>
              <a:rPr lang="es-MX" sz="1260" dirty="0">
                <a:solidFill>
                  <a:srgbClr val="666666"/>
                </a:solidFill>
                <a:latin typeface="Roboto" panose="02000000000000000000" pitchFamily="2" charset="0"/>
                <a:ea typeface="Roboto" panose="02000000000000000000" pitchFamily="2" charset="0"/>
              </a:rPr>
              <a:t>Precio promedio de la vivienda $545,000 – $960,000</a:t>
            </a:r>
            <a:endParaRPr lang="es-MX" sz="126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36016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377F5-7AE6-F93C-FD32-8BD7E462DDC5}"/>
            </a:ext>
          </a:extLst>
        </p:cNvPr>
        <p:cNvGrpSpPr/>
        <p:nvPr/>
      </p:nvGrpSpPr>
      <p:grpSpPr>
        <a:xfrm>
          <a:off x="0" y="0"/>
          <a:ext cx="0" cy="0"/>
          <a:chOff x="0" y="0"/>
          <a:chExt cx="0" cy="0"/>
        </a:xfrm>
      </p:grpSpPr>
      <p:graphicFrame>
        <p:nvGraphicFramePr>
          <p:cNvPr id="19" name="Gráfico 18">
            <a:extLst>
              <a:ext uri="{FF2B5EF4-FFF2-40B4-BE49-F238E27FC236}">
                <a16:creationId xmlns:a16="http://schemas.microsoft.com/office/drawing/2014/main" id="{2DBCC434-471A-5DEE-2306-FA17C3D7B4D0}"/>
              </a:ext>
            </a:extLst>
          </p:cNvPr>
          <p:cNvGraphicFramePr>
            <a:graphicFrameLocks/>
          </p:cNvGraphicFramePr>
          <p:nvPr/>
        </p:nvGraphicFramePr>
        <p:xfrm>
          <a:off x="80009" y="1908640"/>
          <a:ext cx="11924148" cy="50351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Gráfico 19">
            <a:extLst>
              <a:ext uri="{FF2B5EF4-FFF2-40B4-BE49-F238E27FC236}">
                <a16:creationId xmlns:a16="http://schemas.microsoft.com/office/drawing/2014/main" id="{AE44F606-F4AE-29E0-68A6-5B5C12A6786D}"/>
              </a:ext>
            </a:extLst>
          </p:cNvPr>
          <p:cNvGraphicFramePr>
            <a:graphicFrameLocks/>
          </p:cNvGraphicFramePr>
          <p:nvPr/>
        </p:nvGraphicFramePr>
        <p:xfrm>
          <a:off x="1732176" y="3604273"/>
          <a:ext cx="10180083" cy="2880360"/>
        </p:xfrm>
        <a:graphic>
          <a:graphicData uri="http://schemas.openxmlformats.org/drawingml/2006/chart">
            <c:chart xmlns:c="http://schemas.openxmlformats.org/drawingml/2006/chart" xmlns:r="http://schemas.openxmlformats.org/officeDocument/2006/relationships" r:id="rId4"/>
          </a:graphicData>
        </a:graphic>
      </p:graphicFrame>
      <p:sp>
        <p:nvSpPr>
          <p:cNvPr id="3" name="Marcador de número de diapositiva 11">
            <a:extLst>
              <a:ext uri="{FF2B5EF4-FFF2-40B4-BE49-F238E27FC236}">
                <a16:creationId xmlns:a16="http://schemas.microsoft.com/office/drawing/2014/main" id="{CF4845E4-7CBC-8495-55EB-09C86AF4D32D}"/>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ea typeface="Roboto Lt" panose="02000000000000000000" pitchFamily="2" charset="0"/>
              </a:rPr>
              <a:pPr/>
              <a:t>23</a:t>
            </a:fld>
            <a:endParaRPr lang="en-US" sz="1431" dirty="0">
              <a:ea typeface="Roboto Lt" panose="02000000000000000000" pitchFamily="2" charset="0"/>
            </a:endParaRPr>
          </a:p>
        </p:txBody>
      </p:sp>
      <p:sp>
        <p:nvSpPr>
          <p:cNvPr id="5" name="CuadroTexto 4">
            <a:extLst>
              <a:ext uri="{FF2B5EF4-FFF2-40B4-BE49-F238E27FC236}">
                <a16:creationId xmlns:a16="http://schemas.microsoft.com/office/drawing/2014/main" id="{C3766B0C-AD95-71F7-FC4C-4512D71BE48B}"/>
              </a:ext>
            </a:extLst>
          </p:cNvPr>
          <p:cNvSpPr txBox="1"/>
          <p:nvPr/>
        </p:nvSpPr>
        <p:spPr>
          <a:xfrm>
            <a:off x="767945" y="6943778"/>
            <a:ext cx="11144314" cy="451790"/>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a:t>
            </a:r>
            <a:endParaRPr lang="es-ES_tradnl" sz="1201" dirty="0"/>
          </a:p>
        </p:txBody>
      </p:sp>
      <p:sp>
        <p:nvSpPr>
          <p:cNvPr id="4" name="CuadroTexto 3">
            <a:extLst>
              <a:ext uri="{FF2B5EF4-FFF2-40B4-BE49-F238E27FC236}">
                <a16:creationId xmlns:a16="http://schemas.microsoft.com/office/drawing/2014/main" id="{596EC806-B86E-4299-778F-436B05C8B608}"/>
              </a:ext>
            </a:extLst>
          </p:cNvPr>
          <p:cNvSpPr txBox="1"/>
          <p:nvPr/>
        </p:nvSpPr>
        <p:spPr bwMode="auto">
          <a:xfrm>
            <a:off x="174138" y="1474633"/>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Total de unidades habitacionales existentes</a:t>
            </a:r>
          </a:p>
        </p:txBody>
      </p:sp>
      <p:sp>
        <p:nvSpPr>
          <p:cNvPr id="7" name="CuadroTexto 6">
            <a:extLst>
              <a:ext uri="{FF2B5EF4-FFF2-40B4-BE49-F238E27FC236}">
                <a16:creationId xmlns:a16="http://schemas.microsoft.com/office/drawing/2014/main" id="{EBC7638F-2427-8929-7D7D-44D7F2B43C86}"/>
              </a:ext>
            </a:extLst>
          </p:cNvPr>
          <p:cNvSpPr txBox="1"/>
          <p:nvPr/>
        </p:nvSpPr>
        <p:spPr bwMode="auto">
          <a:xfrm>
            <a:off x="889339" y="935864"/>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737" algn="ctr" defTabSz="727278">
              <a:tabLst>
                <a:tab pos="5030629" algn="l"/>
              </a:tabLst>
              <a:defRPr/>
            </a:pPr>
            <a:r>
              <a:rPr lang="es-ES" sz="3778" dirty="0">
                <a:solidFill>
                  <a:prstClr val="black"/>
                </a:solidFill>
                <a:latin typeface="Lato Light" panose="020F0302020204030203" pitchFamily="34" charset="0"/>
              </a:rPr>
              <a:t>VIVIENDAS EXISTENTES</a:t>
            </a:r>
          </a:p>
        </p:txBody>
      </p:sp>
      <p:sp>
        <p:nvSpPr>
          <p:cNvPr id="11" name="CuadroTexto 10">
            <a:extLst>
              <a:ext uri="{FF2B5EF4-FFF2-40B4-BE49-F238E27FC236}">
                <a16:creationId xmlns:a16="http://schemas.microsoft.com/office/drawing/2014/main" id="{9D33433C-A4D3-BD23-7BA9-E092019DF177}"/>
              </a:ext>
            </a:extLst>
          </p:cNvPr>
          <p:cNvSpPr txBox="1"/>
          <p:nvPr/>
        </p:nvSpPr>
        <p:spPr bwMode="auto">
          <a:xfrm>
            <a:off x="11309782" y="5077945"/>
            <a:ext cx="1062798" cy="391034"/>
          </a:xfrm>
          <a:prstGeom prst="rect">
            <a:avLst/>
          </a:prstGeom>
          <a:noFill/>
          <a:ln w="9525">
            <a:noFill/>
            <a:prstDash val="dot"/>
            <a:miter lim="800000"/>
            <a:headEnd/>
            <a:tailEnd/>
          </a:ln>
        </p:spPr>
        <p:txBody>
          <a:bodyPr wrap="square" lIns="0" tIns="65610" rIns="131220" bIns="65610" rtlCol="0" anchor="t">
            <a:spAutoFit/>
          </a:bodyPr>
          <a:lstStyle/>
          <a:p>
            <a:pPr marL="18336" indent="-5001">
              <a:spcAft>
                <a:spcPts val="420"/>
              </a:spcAft>
            </a:pPr>
            <a:r>
              <a:rPr lang="es-ES_tradnl" sz="1680" i="1" dirty="0">
                <a:solidFill>
                  <a:schemeClr val="bg1">
                    <a:lumMod val="65000"/>
                  </a:schemeClr>
                </a:solidFill>
                <a:latin typeface="Playfair Display" panose="00000500000000000000" pitchFamily="2" charset="0"/>
              </a:rPr>
              <a:t>Variación</a:t>
            </a:r>
            <a:endParaRPr lang="es-ES_tradnl" sz="1680" i="1" baseline="30000" dirty="0">
              <a:solidFill>
                <a:schemeClr val="bg1">
                  <a:lumMod val="65000"/>
                </a:schemeClr>
              </a:solidFill>
              <a:latin typeface="Playfair Display" panose="00000500000000000000" pitchFamily="2" charset="0"/>
            </a:endParaRPr>
          </a:p>
        </p:txBody>
      </p:sp>
    </p:spTree>
    <p:extLst>
      <p:ext uri="{BB962C8B-B14F-4D97-AF65-F5344CB8AC3E}">
        <p14:creationId xmlns:p14="http://schemas.microsoft.com/office/powerpoint/2010/main" val="472859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CD478-AC40-2100-9C93-4F88329E1FB0}"/>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AF491C38-FAE4-5F99-2A4B-66B285F74215}"/>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ea typeface="Roboto Lt" panose="02000000000000000000" pitchFamily="2" charset="0"/>
              </a:rPr>
              <a:pPr/>
              <a:t>24</a:t>
            </a:fld>
            <a:endParaRPr lang="en-US" sz="1431" dirty="0">
              <a:ea typeface="Roboto Lt" panose="02000000000000000000" pitchFamily="2" charset="0"/>
            </a:endParaRPr>
          </a:p>
        </p:txBody>
      </p:sp>
      <p:sp>
        <p:nvSpPr>
          <p:cNvPr id="5" name="CuadroTexto 4">
            <a:extLst>
              <a:ext uri="{FF2B5EF4-FFF2-40B4-BE49-F238E27FC236}">
                <a16:creationId xmlns:a16="http://schemas.microsoft.com/office/drawing/2014/main" id="{A1C6B6FA-42D1-B922-1421-00D50E040996}"/>
              </a:ext>
            </a:extLst>
          </p:cNvPr>
          <p:cNvSpPr txBox="1"/>
          <p:nvPr/>
        </p:nvSpPr>
        <p:spPr>
          <a:xfrm>
            <a:off x="618001" y="6851739"/>
            <a:ext cx="10981529" cy="451790"/>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a:t>
            </a:r>
            <a:endParaRPr lang="es-ES_tradnl" sz="1201" dirty="0"/>
          </a:p>
        </p:txBody>
      </p:sp>
      <p:sp>
        <p:nvSpPr>
          <p:cNvPr id="4" name="CuadroTexto 3">
            <a:extLst>
              <a:ext uri="{FF2B5EF4-FFF2-40B4-BE49-F238E27FC236}">
                <a16:creationId xmlns:a16="http://schemas.microsoft.com/office/drawing/2014/main" id="{92E7C8E1-4852-AE64-2308-786EEA9867A6}"/>
              </a:ext>
            </a:extLst>
          </p:cNvPr>
          <p:cNvSpPr txBox="1"/>
          <p:nvPr/>
        </p:nvSpPr>
        <p:spPr bwMode="auto">
          <a:xfrm>
            <a:off x="174138" y="1463339"/>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Distribución anual por nivel socioeconómico</a:t>
            </a:r>
          </a:p>
        </p:txBody>
      </p:sp>
      <p:graphicFrame>
        <p:nvGraphicFramePr>
          <p:cNvPr id="9" name="Tabla 8">
            <a:extLst>
              <a:ext uri="{FF2B5EF4-FFF2-40B4-BE49-F238E27FC236}">
                <a16:creationId xmlns:a16="http://schemas.microsoft.com/office/drawing/2014/main" id="{F3FF263A-DAB5-9FA8-881A-0AC2299A0D14}"/>
              </a:ext>
            </a:extLst>
          </p:cNvPr>
          <p:cNvGraphicFramePr>
            <a:graphicFrameLocks noGrp="1"/>
          </p:cNvGraphicFramePr>
          <p:nvPr/>
        </p:nvGraphicFramePr>
        <p:xfrm>
          <a:off x="11738063" y="2545801"/>
          <a:ext cx="1185781" cy="2393867"/>
        </p:xfrm>
        <a:graphic>
          <a:graphicData uri="http://schemas.openxmlformats.org/drawingml/2006/table">
            <a:tbl>
              <a:tblPr/>
              <a:tblGrid>
                <a:gridCol w="1185781">
                  <a:extLst>
                    <a:ext uri="{9D8B030D-6E8A-4147-A177-3AD203B41FA5}">
                      <a16:colId xmlns:a16="http://schemas.microsoft.com/office/drawing/2014/main" val="4243788953"/>
                    </a:ext>
                  </a:extLst>
                </a:gridCol>
              </a:tblGrid>
              <a:tr h="341981">
                <a:tc>
                  <a:txBody>
                    <a:bodyPr/>
                    <a:lstStyle/>
                    <a:p>
                      <a:pPr algn="l" rtl="0" fontAlgn="b"/>
                      <a:r>
                        <a:rPr lang="es-ES" sz="1400" b="0" i="0" u="none" strike="noStrike" dirty="0">
                          <a:solidFill>
                            <a:srgbClr val="BC8C00"/>
                          </a:solidFill>
                          <a:effectLst/>
                          <a:latin typeface="Lato" panose="020F0502020204030203" pitchFamily="34" charset="0"/>
                        </a:rPr>
                        <a:t>Marginal</a:t>
                      </a:r>
                      <a:endParaRPr lang="es-MX" sz="1400" b="0" i="0" u="none" strike="noStrike" dirty="0">
                        <a:solidFill>
                          <a:srgbClr val="BC8C00"/>
                        </a:solidFill>
                        <a:effectLst/>
                        <a:latin typeface="Lato" panose="020F0502020204030203" pitchFamily="34" charset="0"/>
                      </a:endParaRPr>
                    </a:p>
                  </a:txBody>
                  <a:tcPr marL="3688" marR="3688" marT="368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7894235"/>
                  </a:ext>
                </a:extLst>
              </a:tr>
              <a:tr h="341981">
                <a:tc>
                  <a:txBody>
                    <a:bodyPr/>
                    <a:lstStyle/>
                    <a:p>
                      <a:pPr algn="l" rtl="0" fontAlgn="b"/>
                      <a:r>
                        <a:rPr lang="es-MX" sz="1400" b="0" i="0" u="none" strike="noStrike" dirty="0">
                          <a:solidFill>
                            <a:srgbClr val="BC8C00"/>
                          </a:solidFill>
                          <a:effectLst/>
                          <a:latin typeface="Lato" panose="020F0502020204030203" pitchFamily="34" charset="0"/>
                        </a:rPr>
                        <a:t>Baja</a:t>
                      </a:r>
                    </a:p>
                  </a:txBody>
                  <a:tcPr marL="3688" marR="3688" marT="368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7611903"/>
                  </a:ext>
                </a:extLst>
              </a:tr>
              <a:tr h="341981">
                <a:tc>
                  <a:txBody>
                    <a:bodyPr/>
                    <a:lstStyle/>
                    <a:p>
                      <a:pPr algn="l" rtl="0" fontAlgn="b"/>
                      <a:r>
                        <a:rPr lang="es-ES" sz="1400" b="0" i="0" u="none" strike="noStrike" dirty="0">
                          <a:solidFill>
                            <a:srgbClr val="BC8C00"/>
                          </a:solidFill>
                          <a:effectLst/>
                          <a:latin typeface="Lato" panose="020F0502020204030203" pitchFamily="34" charset="0"/>
                        </a:rPr>
                        <a:t>B</a:t>
                      </a:r>
                      <a:r>
                        <a:rPr lang="es-MX" sz="1400" b="0" i="0" u="none" strike="noStrike" dirty="0">
                          <a:solidFill>
                            <a:srgbClr val="BC8C00"/>
                          </a:solidFill>
                          <a:effectLst/>
                          <a:latin typeface="Lato" panose="020F0502020204030203" pitchFamily="34" charset="0"/>
                        </a:rPr>
                        <a:t>aja alta</a:t>
                      </a:r>
                    </a:p>
                  </a:txBody>
                  <a:tcPr marL="3688" marR="3688" marT="368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3062395"/>
                  </a:ext>
                </a:extLst>
              </a:tr>
              <a:tr h="341981">
                <a:tc>
                  <a:txBody>
                    <a:bodyPr/>
                    <a:lstStyle/>
                    <a:p>
                      <a:pPr algn="l" rtl="0" fontAlgn="b"/>
                      <a:r>
                        <a:rPr lang="es-ES" sz="1400" b="0" i="0" u="none" strike="noStrike" dirty="0">
                          <a:solidFill>
                            <a:srgbClr val="BC8C00"/>
                          </a:solidFill>
                          <a:effectLst/>
                          <a:latin typeface="Lato" panose="020F0502020204030203" pitchFamily="34" charset="0"/>
                        </a:rPr>
                        <a:t>Media baja</a:t>
                      </a:r>
                      <a:endParaRPr lang="es-MX" sz="1400" b="0" i="0" u="none" strike="noStrike" dirty="0">
                        <a:solidFill>
                          <a:srgbClr val="BC8C00"/>
                        </a:solidFill>
                        <a:effectLst/>
                        <a:latin typeface="Lato" panose="020F0502020204030203" pitchFamily="34" charset="0"/>
                      </a:endParaRPr>
                    </a:p>
                  </a:txBody>
                  <a:tcPr marL="3688" marR="3688" marT="368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314514"/>
                  </a:ext>
                </a:extLst>
              </a:tr>
              <a:tr h="341981">
                <a:tc>
                  <a:txBody>
                    <a:bodyPr/>
                    <a:lstStyle/>
                    <a:p>
                      <a:pPr algn="l" rtl="0" fontAlgn="b"/>
                      <a:r>
                        <a:rPr lang="es-ES" sz="1400" b="0" i="0" u="none" strike="noStrike" dirty="0">
                          <a:solidFill>
                            <a:srgbClr val="BC8C00"/>
                          </a:solidFill>
                          <a:effectLst/>
                          <a:latin typeface="Lato" panose="020F0502020204030203" pitchFamily="34" charset="0"/>
                        </a:rPr>
                        <a:t>M</a:t>
                      </a:r>
                      <a:r>
                        <a:rPr lang="es-MX" sz="1400" b="0" i="0" u="none" strike="noStrike" dirty="0">
                          <a:solidFill>
                            <a:srgbClr val="BC8C00"/>
                          </a:solidFill>
                          <a:effectLst/>
                          <a:latin typeface="Lato" panose="020F0502020204030203" pitchFamily="34" charset="0"/>
                        </a:rPr>
                        <a:t>edia</a:t>
                      </a:r>
                    </a:p>
                  </a:txBody>
                  <a:tcPr marL="3688" marR="3688" marT="368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0510945"/>
                  </a:ext>
                </a:extLst>
              </a:tr>
              <a:tr h="341981">
                <a:tc>
                  <a:txBody>
                    <a:bodyPr/>
                    <a:lstStyle/>
                    <a:p>
                      <a:pPr algn="l" rtl="0" fontAlgn="b"/>
                      <a:r>
                        <a:rPr lang="es-ES" sz="1400" b="0" i="0" u="none" strike="noStrike" dirty="0">
                          <a:solidFill>
                            <a:srgbClr val="BC8C00"/>
                          </a:solidFill>
                          <a:effectLst/>
                          <a:latin typeface="Lato" panose="020F0502020204030203" pitchFamily="34" charset="0"/>
                        </a:rPr>
                        <a:t>M</a:t>
                      </a:r>
                      <a:r>
                        <a:rPr lang="es-MX" sz="1400" b="0" i="0" u="none" strike="noStrike" dirty="0">
                          <a:solidFill>
                            <a:srgbClr val="BC8C00"/>
                          </a:solidFill>
                          <a:effectLst/>
                          <a:latin typeface="Lato" panose="020F0502020204030203" pitchFamily="34" charset="0"/>
                        </a:rPr>
                        <a:t>edia alta</a:t>
                      </a:r>
                    </a:p>
                  </a:txBody>
                  <a:tcPr marL="3688" marR="3688" marT="368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0272334"/>
                  </a:ext>
                </a:extLst>
              </a:tr>
              <a:tr h="341981">
                <a:tc>
                  <a:txBody>
                    <a:bodyPr/>
                    <a:lstStyle/>
                    <a:p>
                      <a:pPr algn="l" rtl="0" fontAlgn="b"/>
                      <a:r>
                        <a:rPr lang="es-MX" sz="1400" b="0" i="0" u="none" strike="noStrike" dirty="0">
                          <a:solidFill>
                            <a:srgbClr val="BC8C00"/>
                          </a:solidFill>
                          <a:effectLst/>
                          <a:latin typeface="Lato" panose="020F0502020204030203" pitchFamily="34" charset="0"/>
                        </a:rPr>
                        <a:t>Alta</a:t>
                      </a:r>
                    </a:p>
                  </a:txBody>
                  <a:tcPr marL="3688" marR="3688" marT="368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4711864"/>
                  </a:ext>
                </a:extLst>
              </a:tr>
            </a:tbl>
          </a:graphicData>
        </a:graphic>
      </p:graphicFrame>
      <p:sp>
        <p:nvSpPr>
          <p:cNvPr id="12" name="Rectángulo 11">
            <a:extLst>
              <a:ext uri="{FF2B5EF4-FFF2-40B4-BE49-F238E27FC236}">
                <a16:creationId xmlns:a16="http://schemas.microsoft.com/office/drawing/2014/main" id="{C6236012-68AA-24DC-A357-41BE9D0D4F59}"/>
              </a:ext>
            </a:extLst>
          </p:cNvPr>
          <p:cNvSpPr/>
          <p:nvPr/>
        </p:nvSpPr>
        <p:spPr>
          <a:xfrm>
            <a:off x="11339183" y="2545801"/>
            <a:ext cx="260348" cy="260348"/>
          </a:xfrm>
          <a:prstGeom prst="rect">
            <a:avLst/>
          </a:prstGeom>
          <a:solidFill>
            <a:srgbClr val="BC8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724" dirty="0"/>
          </a:p>
        </p:txBody>
      </p:sp>
      <p:sp>
        <p:nvSpPr>
          <p:cNvPr id="13" name="Rectángulo 12">
            <a:extLst>
              <a:ext uri="{FF2B5EF4-FFF2-40B4-BE49-F238E27FC236}">
                <a16:creationId xmlns:a16="http://schemas.microsoft.com/office/drawing/2014/main" id="{94CF802F-47BC-EA0B-5B62-B6EA68F40FF6}"/>
              </a:ext>
            </a:extLst>
          </p:cNvPr>
          <p:cNvSpPr/>
          <p:nvPr/>
        </p:nvSpPr>
        <p:spPr>
          <a:xfrm>
            <a:off x="11339183" y="2934737"/>
            <a:ext cx="260348" cy="260348"/>
          </a:xfrm>
          <a:prstGeom prst="rect">
            <a:avLst/>
          </a:prstGeom>
          <a:solidFill>
            <a:srgbClr val="DAA4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724" dirty="0"/>
          </a:p>
        </p:txBody>
      </p:sp>
      <p:sp>
        <p:nvSpPr>
          <p:cNvPr id="14" name="Rectángulo 13">
            <a:extLst>
              <a:ext uri="{FF2B5EF4-FFF2-40B4-BE49-F238E27FC236}">
                <a16:creationId xmlns:a16="http://schemas.microsoft.com/office/drawing/2014/main" id="{44A79F56-FBA2-5A3F-C538-9C8FBF7E722B}"/>
              </a:ext>
            </a:extLst>
          </p:cNvPr>
          <p:cNvSpPr/>
          <p:nvPr/>
        </p:nvSpPr>
        <p:spPr>
          <a:xfrm>
            <a:off x="11339183" y="3288710"/>
            <a:ext cx="260348" cy="260348"/>
          </a:xfrm>
          <a:prstGeom prst="rect">
            <a:avLst/>
          </a:prstGeom>
          <a:solidFill>
            <a:srgbClr val="F3B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724" dirty="0"/>
          </a:p>
        </p:txBody>
      </p:sp>
      <p:sp>
        <p:nvSpPr>
          <p:cNvPr id="15" name="Rectángulo 14">
            <a:extLst>
              <a:ext uri="{FF2B5EF4-FFF2-40B4-BE49-F238E27FC236}">
                <a16:creationId xmlns:a16="http://schemas.microsoft.com/office/drawing/2014/main" id="{D1B73F4A-B3BE-B755-C8B7-E88ECFCE2C26}"/>
              </a:ext>
            </a:extLst>
          </p:cNvPr>
          <p:cNvSpPr/>
          <p:nvPr/>
        </p:nvSpPr>
        <p:spPr>
          <a:xfrm>
            <a:off x="11339183" y="3612559"/>
            <a:ext cx="260348" cy="260348"/>
          </a:xfrm>
          <a:prstGeom prst="rect">
            <a:avLst/>
          </a:prstGeom>
          <a:solidFill>
            <a:srgbClr val="FFC8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724" dirty="0"/>
          </a:p>
        </p:txBody>
      </p:sp>
      <p:sp>
        <p:nvSpPr>
          <p:cNvPr id="16" name="Rectángulo 15">
            <a:extLst>
              <a:ext uri="{FF2B5EF4-FFF2-40B4-BE49-F238E27FC236}">
                <a16:creationId xmlns:a16="http://schemas.microsoft.com/office/drawing/2014/main" id="{BDDB8A6E-4CFD-5A94-B3AA-3758197FC83B}"/>
              </a:ext>
            </a:extLst>
          </p:cNvPr>
          <p:cNvSpPr/>
          <p:nvPr/>
        </p:nvSpPr>
        <p:spPr>
          <a:xfrm>
            <a:off x="11339183" y="3981157"/>
            <a:ext cx="260348" cy="260348"/>
          </a:xfrm>
          <a:prstGeom prst="rect">
            <a:avLst/>
          </a:prstGeom>
          <a:solidFill>
            <a:srgbClr val="FFD6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724" dirty="0"/>
          </a:p>
        </p:txBody>
      </p:sp>
      <p:sp>
        <p:nvSpPr>
          <p:cNvPr id="17" name="Rectángulo 16">
            <a:extLst>
              <a:ext uri="{FF2B5EF4-FFF2-40B4-BE49-F238E27FC236}">
                <a16:creationId xmlns:a16="http://schemas.microsoft.com/office/drawing/2014/main" id="{6C3F7CB8-AB68-0C6A-DA66-203C29A49C59}"/>
              </a:ext>
            </a:extLst>
          </p:cNvPr>
          <p:cNvSpPr/>
          <p:nvPr/>
        </p:nvSpPr>
        <p:spPr>
          <a:xfrm>
            <a:off x="11339183" y="4305006"/>
            <a:ext cx="260348" cy="260348"/>
          </a:xfrm>
          <a:prstGeom prst="rect">
            <a:avLst/>
          </a:prstGeom>
          <a:solidFill>
            <a:srgbClr val="FFDD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724" dirty="0"/>
          </a:p>
        </p:txBody>
      </p:sp>
      <p:sp>
        <p:nvSpPr>
          <p:cNvPr id="18" name="Rectángulo 17">
            <a:extLst>
              <a:ext uri="{FF2B5EF4-FFF2-40B4-BE49-F238E27FC236}">
                <a16:creationId xmlns:a16="http://schemas.microsoft.com/office/drawing/2014/main" id="{003B7AF7-B19B-4336-ECF4-FF87F0D12129}"/>
              </a:ext>
            </a:extLst>
          </p:cNvPr>
          <p:cNvSpPr/>
          <p:nvPr/>
        </p:nvSpPr>
        <p:spPr>
          <a:xfrm>
            <a:off x="11339183" y="4679318"/>
            <a:ext cx="260348" cy="260348"/>
          </a:xfrm>
          <a:prstGeom prst="rect">
            <a:avLst/>
          </a:prstGeom>
          <a:solidFill>
            <a:srgbClr val="FFF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724" dirty="0"/>
          </a:p>
        </p:txBody>
      </p:sp>
      <p:graphicFrame>
        <p:nvGraphicFramePr>
          <p:cNvPr id="6" name="Gráfico 5">
            <a:extLst>
              <a:ext uri="{FF2B5EF4-FFF2-40B4-BE49-F238E27FC236}">
                <a16:creationId xmlns:a16="http://schemas.microsoft.com/office/drawing/2014/main" id="{A8B5ED9B-A940-3A3C-3CB8-0A69E569E4D6}"/>
              </a:ext>
            </a:extLst>
          </p:cNvPr>
          <p:cNvGraphicFramePr>
            <a:graphicFrameLocks/>
          </p:cNvGraphicFramePr>
          <p:nvPr/>
        </p:nvGraphicFramePr>
        <p:xfrm>
          <a:off x="470647" y="2145053"/>
          <a:ext cx="11267416" cy="4750027"/>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13C99FC5-A1AB-1F2D-1625-E2997C266579}"/>
              </a:ext>
            </a:extLst>
          </p:cNvPr>
          <p:cNvSpPr txBox="1"/>
          <p:nvPr/>
        </p:nvSpPr>
        <p:spPr bwMode="auto">
          <a:xfrm>
            <a:off x="889339" y="935864"/>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737" algn="ctr" defTabSz="727278">
              <a:tabLst>
                <a:tab pos="5030629" algn="l"/>
              </a:tabLst>
              <a:defRPr/>
            </a:pPr>
            <a:r>
              <a:rPr lang="es-ES" sz="3778" dirty="0">
                <a:solidFill>
                  <a:prstClr val="black"/>
                </a:solidFill>
                <a:latin typeface="Lato Light" panose="020F0302020204030203" pitchFamily="34" charset="0"/>
              </a:rPr>
              <a:t>DISTRIBUCIÓN VIVIENDAS EXISTENTES</a:t>
            </a:r>
          </a:p>
        </p:txBody>
      </p:sp>
      <p:graphicFrame>
        <p:nvGraphicFramePr>
          <p:cNvPr id="11" name="Gráfico 10">
            <a:extLst>
              <a:ext uri="{FF2B5EF4-FFF2-40B4-BE49-F238E27FC236}">
                <a16:creationId xmlns:a16="http://schemas.microsoft.com/office/drawing/2014/main" id="{75EB8E08-7DC3-425E-8EBB-0C9FBF5ADB6A}"/>
              </a:ext>
            </a:extLst>
          </p:cNvPr>
          <p:cNvGraphicFramePr>
            <a:graphicFrameLocks/>
          </p:cNvGraphicFramePr>
          <p:nvPr/>
        </p:nvGraphicFramePr>
        <p:xfrm>
          <a:off x="470647" y="1363940"/>
          <a:ext cx="11267416" cy="30712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84661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6F32C-0DA7-7DD2-B97F-B271491B09F2}"/>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3F8F1991-02FE-884E-5630-4AB9CDDE2F0D}"/>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ea typeface="Roboto Lt" panose="02000000000000000000" pitchFamily="2" charset="0"/>
              </a:rPr>
              <a:pPr/>
              <a:t>25</a:t>
            </a:fld>
            <a:endParaRPr lang="en-US" sz="1431" dirty="0">
              <a:ea typeface="Roboto Lt" panose="02000000000000000000" pitchFamily="2" charset="0"/>
            </a:endParaRPr>
          </a:p>
        </p:txBody>
      </p:sp>
      <p:sp>
        <p:nvSpPr>
          <p:cNvPr id="5" name="CuadroTexto 4">
            <a:extLst>
              <a:ext uri="{FF2B5EF4-FFF2-40B4-BE49-F238E27FC236}">
                <a16:creationId xmlns:a16="http://schemas.microsoft.com/office/drawing/2014/main" id="{DFB27FDB-B2A6-62AE-92F0-91A6DE50BC88}"/>
              </a:ext>
            </a:extLst>
          </p:cNvPr>
          <p:cNvSpPr txBox="1"/>
          <p:nvPr/>
        </p:nvSpPr>
        <p:spPr>
          <a:xfrm>
            <a:off x="717133" y="6934602"/>
            <a:ext cx="10324247" cy="451790"/>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a:t>
            </a:r>
            <a:endParaRPr lang="es-ES_tradnl" sz="1201" dirty="0"/>
          </a:p>
        </p:txBody>
      </p:sp>
      <p:sp>
        <p:nvSpPr>
          <p:cNvPr id="6" name="CuadroTexto 5">
            <a:extLst>
              <a:ext uri="{FF2B5EF4-FFF2-40B4-BE49-F238E27FC236}">
                <a16:creationId xmlns:a16="http://schemas.microsoft.com/office/drawing/2014/main" id="{E63397AD-9BE4-2262-ED36-FA0567C19C88}"/>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VIVIENDAS EXISTENTES</a:t>
            </a:r>
          </a:p>
        </p:txBody>
      </p:sp>
      <p:sp>
        <p:nvSpPr>
          <p:cNvPr id="7" name="CuadroTexto 6">
            <a:extLst>
              <a:ext uri="{FF2B5EF4-FFF2-40B4-BE49-F238E27FC236}">
                <a16:creationId xmlns:a16="http://schemas.microsoft.com/office/drawing/2014/main" id="{624AA19C-A1FF-2808-F3E6-BD3821463343}"/>
              </a:ext>
            </a:extLst>
          </p:cNvPr>
          <p:cNvSpPr txBox="1"/>
          <p:nvPr/>
        </p:nvSpPr>
        <p:spPr bwMode="auto">
          <a:xfrm>
            <a:off x="174140" y="1570134"/>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Incremento por nivel socioeconómico</a:t>
            </a:r>
          </a:p>
        </p:txBody>
      </p:sp>
      <p:graphicFrame>
        <p:nvGraphicFramePr>
          <p:cNvPr id="4" name="Gráfico 3">
            <a:extLst>
              <a:ext uri="{FF2B5EF4-FFF2-40B4-BE49-F238E27FC236}">
                <a16:creationId xmlns:a16="http://schemas.microsoft.com/office/drawing/2014/main" id="{724E2A1D-96DE-C8A3-BCE6-BBC3AFED312D}"/>
              </a:ext>
            </a:extLst>
          </p:cNvPr>
          <p:cNvGraphicFramePr>
            <a:graphicFrameLocks/>
          </p:cNvGraphicFramePr>
          <p:nvPr/>
        </p:nvGraphicFramePr>
        <p:xfrm>
          <a:off x="174138" y="2159202"/>
          <a:ext cx="11236130" cy="4775401"/>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1BF48634-A9F1-2CFD-0D1E-89842D758DDD}"/>
              </a:ext>
            </a:extLst>
          </p:cNvPr>
          <p:cNvSpPr txBox="1"/>
          <p:nvPr/>
        </p:nvSpPr>
        <p:spPr bwMode="auto">
          <a:xfrm>
            <a:off x="10724951" y="1821897"/>
            <a:ext cx="1804122" cy="622304"/>
          </a:xfrm>
          <a:prstGeom prst="rect">
            <a:avLst/>
          </a:prstGeom>
          <a:noFill/>
          <a:ln w="3175">
            <a:noFill/>
            <a:prstDash val="solid"/>
            <a:miter lim="800000"/>
            <a:headEnd/>
            <a:tailEnd/>
          </a:ln>
        </p:spPr>
        <p:txBody>
          <a:bodyPr wrap="square" lIns="107269" tIns="53635" rIns="107269" bIns="53635" rtlCol="0" anchor="t">
            <a:spAutoFit/>
          </a:bodyPr>
          <a:lstStyle/>
          <a:p>
            <a:pPr marL="8825" indent="1471">
              <a:spcAft>
                <a:spcPts val="343"/>
              </a:spcAft>
            </a:pPr>
            <a:r>
              <a:rPr lang="es-MX" sz="1545" i="1" dirty="0">
                <a:latin typeface="Playfair Display" pitchFamily="2" charset="77"/>
              </a:rPr>
              <a:t>214,702 viviendas</a:t>
            </a:r>
          </a:p>
          <a:p>
            <a:pPr marL="8825" indent="1471">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2025</a:t>
            </a:r>
          </a:p>
        </p:txBody>
      </p:sp>
      <p:sp>
        <p:nvSpPr>
          <p:cNvPr id="8" name="CuadroTexto 7">
            <a:extLst>
              <a:ext uri="{FF2B5EF4-FFF2-40B4-BE49-F238E27FC236}">
                <a16:creationId xmlns:a16="http://schemas.microsoft.com/office/drawing/2014/main" id="{F61FCC0D-CB18-344A-D070-60A07EEF1B6A}"/>
              </a:ext>
            </a:extLst>
          </p:cNvPr>
          <p:cNvSpPr txBox="1"/>
          <p:nvPr/>
        </p:nvSpPr>
        <p:spPr bwMode="auto">
          <a:xfrm>
            <a:off x="10724949" y="2577248"/>
            <a:ext cx="1886998" cy="622304"/>
          </a:xfrm>
          <a:prstGeom prst="rect">
            <a:avLst/>
          </a:prstGeom>
          <a:noFill/>
          <a:ln w="3175">
            <a:noFill/>
            <a:prstDash val="solid"/>
            <a:miter lim="800000"/>
            <a:headEnd/>
            <a:tailEnd/>
          </a:ln>
        </p:spPr>
        <p:txBody>
          <a:bodyPr wrap="square" lIns="107269" tIns="53635" rIns="107269" bIns="53635" rtlCol="0" anchor="t">
            <a:spAutoFit/>
          </a:bodyPr>
          <a:lstStyle/>
          <a:p>
            <a:pPr marL="8825" indent="1471">
              <a:spcAft>
                <a:spcPts val="343"/>
              </a:spcAft>
            </a:pPr>
            <a:r>
              <a:rPr lang="es-MX" sz="1545" i="1" dirty="0">
                <a:latin typeface="Playfair Display" pitchFamily="2" charset="77"/>
              </a:rPr>
              <a:t>257,526 viviendas</a:t>
            </a:r>
          </a:p>
          <a:p>
            <a:pPr marL="8825" indent="1471">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2030</a:t>
            </a:r>
          </a:p>
        </p:txBody>
      </p:sp>
      <p:sp>
        <p:nvSpPr>
          <p:cNvPr id="9" name="CuadroTexto 8">
            <a:extLst>
              <a:ext uri="{FF2B5EF4-FFF2-40B4-BE49-F238E27FC236}">
                <a16:creationId xmlns:a16="http://schemas.microsoft.com/office/drawing/2014/main" id="{91A0BC73-09D1-B931-EA47-85D1302FE719}"/>
              </a:ext>
            </a:extLst>
          </p:cNvPr>
          <p:cNvSpPr txBox="1"/>
          <p:nvPr/>
        </p:nvSpPr>
        <p:spPr bwMode="auto">
          <a:xfrm>
            <a:off x="10724950" y="3378642"/>
            <a:ext cx="1804123" cy="622304"/>
          </a:xfrm>
          <a:prstGeom prst="rect">
            <a:avLst/>
          </a:prstGeom>
          <a:noFill/>
          <a:ln w="3175">
            <a:noFill/>
            <a:prstDash val="solid"/>
            <a:miter lim="800000"/>
            <a:headEnd/>
            <a:tailEnd/>
          </a:ln>
        </p:spPr>
        <p:txBody>
          <a:bodyPr wrap="square" lIns="107269" tIns="53635" rIns="107269" bIns="53635" rtlCol="0" anchor="t">
            <a:spAutoFit/>
          </a:bodyPr>
          <a:lstStyle/>
          <a:p>
            <a:pPr marL="618699" indent="-607797">
              <a:spcAft>
                <a:spcPts val="343"/>
              </a:spcAft>
            </a:pPr>
            <a:r>
              <a:rPr lang="es-MX" sz="1545" i="1" dirty="0">
                <a:latin typeface="Playfair Display" pitchFamily="2" charset="77"/>
              </a:rPr>
              <a:t>309,343 viviendas</a:t>
            </a:r>
          </a:p>
          <a:p>
            <a:pPr marL="618699" indent="-607797">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2035</a:t>
            </a:r>
          </a:p>
        </p:txBody>
      </p:sp>
      <p:sp>
        <p:nvSpPr>
          <p:cNvPr id="10" name="Rectángulo 9">
            <a:extLst>
              <a:ext uri="{FF2B5EF4-FFF2-40B4-BE49-F238E27FC236}">
                <a16:creationId xmlns:a16="http://schemas.microsoft.com/office/drawing/2014/main" id="{6B395825-5294-747D-E2C8-5EC08D934BD4}"/>
              </a:ext>
            </a:extLst>
          </p:cNvPr>
          <p:cNvSpPr/>
          <p:nvPr/>
        </p:nvSpPr>
        <p:spPr>
          <a:xfrm>
            <a:off x="10263631" y="1926107"/>
            <a:ext cx="456337" cy="422781"/>
          </a:xfrm>
          <a:prstGeom prst="rect">
            <a:avLst/>
          </a:prstGeom>
          <a:solidFill>
            <a:srgbClr val="FFDA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11" name="Rectángulo 10">
            <a:extLst>
              <a:ext uri="{FF2B5EF4-FFF2-40B4-BE49-F238E27FC236}">
                <a16:creationId xmlns:a16="http://schemas.microsoft.com/office/drawing/2014/main" id="{C90A433E-15C2-09B7-9986-656711D6F8F2}"/>
              </a:ext>
            </a:extLst>
          </p:cNvPr>
          <p:cNvSpPr/>
          <p:nvPr/>
        </p:nvSpPr>
        <p:spPr>
          <a:xfrm>
            <a:off x="10263631" y="2681459"/>
            <a:ext cx="456337" cy="42278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12" name="Rectángulo 11">
            <a:extLst>
              <a:ext uri="{FF2B5EF4-FFF2-40B4-BE49-F238E27FC236}">
                <a16:creationId xmlns:a16="http://schemas.microsoft.com/office/drawing/2014/main" id="{A81CF60A-5E8B-2C10-998E-7B5A828597FF}"/>
              </a:ext>
            </a:extLst>
          </p:cNvPr>
          <p:cNvSpPr/>
          <p:nvPr/>
        </p:nvSpPr>
        <p:spPr>
          <a:xfrm>
            <a:off x="10263631" y="3482853"/>
            <a:ext cx="456337" cy="422781"/>
          </a:xfrm>
          <a:prstGeom prst="rect">
            <a:avLst/>
          </a:prstGeom>
          <a:solidFill>
            <a:srgbClr val="FFB4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Tree>
    <p:extLst>
      <p:ext uri="{BB962C8B-B14F-4D97-AF65-F5344CB8AC3E}">
        <p14:creationId xmlns:p14="http://schemas.microsoft.com/office/powerpoint/2010/main" val="3679737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3783A-70CA-1091-8A0A-D556D53330E3}"/>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82F1230F-733B-9DEC-64E2-E57E9EECB744}"/>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ea typeface="Roboto Lt" panose="02000000000000000000" pitchFamily="2" charset="0"/>
              </a:rPr>
              <a:pPr/>
              <a:t>26</a:t>
            </a:fld>
            <a:endParaRPr lang="en-US" sz="1431" dirty="0">
              <a:ea typeface="Roboto Lt" panose="02000000000000000000" pitchFamily="2" charset="0"/>
            </a:endParaRPr>
          </a:p>
        </p:txBody>
      </p:sp>
      <p:sp>
        <p:nvSpPr>
          <p:cNvPr id="5" name="CuadroTexto 4">
            <a:extLst>
              <a:ext uri="{FF2B5EF4-FFF2-40B4-BE49-F238E27FC236}">
                <a16:creationId xmlns:a16="http://schemas.microsoft.com/office/drawing/2014/main" id="{5BC08FAF-F3E8-951A-7364-519E64D851F0}"/>
              </a:ext>
            </a:extLst>
          </p:cNvPr>
          <p:cNvSpPr txBox="1"/>
          <p:nvPr/>
        </p:nvSpPr>
        <p:spPr>
          <a:xfrm>
            <a:off x="717133" y="6934602"/>
            <a:ext cx="10324247" cy="451790"/>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a:t>
            </a:r>
            <a:endParaRPr lang="es-ES_tradnl" sz="1201" dirty="0"/>
          </a:p>
        </p:txBody>
      </p:sp>
      <p:sp>
        <p:nvSpPr>
          <p:cNvPr id="6" name="CuadroTexto 5">
            <a:extLst>
              <a:ext uri="{FF2B5EF4-FFF2-40B4-BE49-F238E27FC236}">
                <a16:creationId xmlns:a16="http://schemas.microsoft.com/office/drawing/2014/main" id="{740F9752-FCF3-930A-AD53-05ACE904DC2A}"/>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VIVIENDAS EXISTENTES</a:t>
            </a:r>
          </a:p>
        </p:txBody>
      </p:sp>
      <p:sp>
        <p:nvSpPr>
          <p:cNvPr id="7" name="CuadroTexto 6">
            <a:extLst>
              <a:ext uri="{FF2B5EF4-FFF2-40B4-BE49-F238E27FC236}">
                <a16:creationId xmlns:a16="http://schemas.microsoft.com/office/drawing/2014/main" id="{8DB0B538-7C1F-7573-8090-89191B71AFBA}"/>
              </a:ext>
            </a:extLst>
          </p:cNvPr>
          <p:cNvSpPr txBox="1"/>
          <p:nvPr/>
        </p:nvSpPr>
        <p:spPr bwMode="auto">
          <a:xfrm>
            <a:off x="174140" y="1570134"/>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Incremento por nivel socioeconómico</a:t>
            </a:r>
          </a:p>
        </p:txBody>
      </p:sp>
      <p:graphicFrame>
        <p:nvGraphicFramePr>
          <p:cNvPr id="4" name="Gráfico 3">
            <a:extLst>
              <a:ext uri="{FF2B5EF4-FFF2-40B4-BE49-F238E27FC236}">
                <a16:creationId xmlns:a16="http://schemas.microsoft.com/office/drawing/2014/main" id="{CB0BA0FD-825A-2F0A-C7B9-5A36121119CC}"/>
              </a:ext>
            </a:extLst>
          </p:cNvPr>
          <p:cNvGraphicFramePr>
            <a:graphicFrameLocks/>
          </p:cNvGraphicFramePr>
          <p:nvPr/>
        </p:nvGraphicFramePr>
        <p:xfrm>
          <a:off x="174138" y="2159202"/>
          <a:ext cx="11236130" cy="4775401"/>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69A4DFE5-32B7-F43D-F7D3-A08E2216685C}"/>
              </a:ext>
            </a:extLst>
          </p:cNvPr>
          <p:cNvSpPr txBox="1"/>
          <p:nvPr/>
        </p:nvSpPr>
        <p:spPr bwMode="auto">
          <a:xfrm>
            <a:off x="10724951" y="1821897"/>
            <a:ext cx="1804122" cy="622304"/>
          </a:xfrm>
          <a:prstGeom prst="rect">
            <a:avLst/>
          </a:prstGeom>
          <a:noFill/>
          <a:ln w="3175">
            <a:noFill/>
            <a:prstDash val="solid"/>
            <a:miter lim="800000"/>
            <a:headEnd/>
            <a:tailEnd/>
          </a:ln>
        </p:spPr>
        <p:txBody>
          <a:bodyPr wrap="square" lIns="107269" tIns="53635" rIns="107269" bIns="53635" rtlCol="0" anchor="t">
            <a:spAutoFit/>
          </a:bodyPr>
          <a:lstStyle/>
          <a:p>
            <a:pPr marL="8825" indent="1471">
              <a:spcAft>
                <a:spcPts val="343"/>
              </a:spcAft>
            </a:pPr>
            <a:r>
              <a:rPr lang="es-MX" sz="1545" i="1" dirty="0">
                <a:latin typeface="Playfair Display" pitchFamily="2" charset="77"/>
              </a:rPr>
              <a:t>214,702 viviendas</a:t>
            </a:r>
          </a:p>
          <a:p>
            <a:pPr marL="8825" indent="1471">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2025</a:t>
            </a:r>
          </a:p>
        </p:txBody>
      </p:sp>
      <p:sp>
        <p:nvSpPr>
          <p:cNvPr id="8" name="CuadroTexto 7">
            <a:extLst>
              <a:ext uri="{FF2B5EF4-FFF2-40B4-BE49-F238E27FC236}">
                <a16:creationId xmlns:a16="http://schemas.microsoft.com/office/drawing/2014/main" id="{F0B4709E-F9B4-D928-8768-B77DA11AC9FD}"/>
              </a:ext>
            </a:extLst>
          </p:cNvPr>
          <p:cNvSpPr txBox="1"/>
          <p:nvPr/>
        </p:nvSpPr>
        <p:spPr bwMode="auto">
          <a:xfrm>
            <a:off x="10724949" y="2577248"/>
            <a:ext cx="1886998" cy="622304"/>
          </a:xfrm>
          <a:prstGeom prst="rect">
            <a:avLst/>
          </a:prstGeom>
          <a:noFill/>
          <a:ln w="3175">
            <a:noFill/>
            <a:prstDash val="solid"/>
            <a:miter lim="800000"/>
            <a:headEnd/>
            <a:tailEnd/>
          </a:ln>
        </p:spPr>
        <p:txBody>
          <a:bodyPr wrap="square" lIns="107269" tIns="53635" rIns="107269" bIns="53635" rtlCol="0" anchor="t">
            <a:spAutoFit/>
          </a:bodyPr>
          <a:lstStyle/>
          <a:p>
            <a:pPr marL="8825" indent="1471">
              <a:spcAft>
                <a:spcPts val="343"/>
              </a:spcAft>
            </a:pPr>
            <a:r>
              <a:rPr lang="es-MX" sz="1545" i="1" dirty="0">
                <a:latin typeface="Playfair Display" pitchFamily="2" charset="77"/>
              </a:rPr>
              <a:t>257,526 viviendas</a:t>
            </a:r>
          </a:p>
          <a:p>
            <a:pPr marL="8825" indent="1471">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2030</a:t>
            </a:r>
          </a:p>
        </p:txBody>
      </p:sp>
      <p:sp>
        <p:nvSpPr>
          <p:cNvPr id="9" name="CuadroTexto 8">
            <a:extLst>
              <a:ext uri="{FF2B5EF4-FFF2-40B4-BE49-F238E27FC236}">
                <a16:creationId xmlns:a16="http://schemas.microsoft.com/office/drawing/2014/main" id="{F5609FDB-8AA7-3E70-91F4-CF2608E0D367}"/>
              </a:ext>
            </a:extLst>
          </p:cNvPr>
          <p:cNvSpPr txBox="1"/>
          <p:nvPr/>
        </p:nvSpPr>
        <p:spPr bwMode="auto">
          <a:xfrm>
            <a:off x="10724950" y="3378642"/>
            <a:ext cx="1804123" cy="622304"/>
          </a:xfrm>
          <a:prstGeom prst="rect">
            <a:avLst/>
          </a:prstGeom>
          <a:noFill/>
          <a:ln w="3175">
            <a:noFill/>
            <a:prstDash val="solid"/>
            <a:miter lim="800000"/>
            <a:headEnd/>
            <a:tailEnd/>
          </a:ln>
        </p:spPr>
        <p:txBody>
          <a:bodyPr wrap="square" lIns="107269" tIns="53635" rIns="107269" bIns="53635" rtlCol="0" anchor="t">
            <a:spAutoFit/>
          </a:bodyPr>
          <a:lstStyle/>
          <a:p>
            <a:pPr marL="618699" indent="-607797">
              <a:spcAft>
                <a:spcPts val="343"/>
              </a:spcAft>
            </a:pPr>
            <a:r>
              <a:rPr lang="es-MX" sz="1545" i="1" dirty="0">
                <a:latin typeface="Playfair Display" pitchFamily="2" charset="77"/>
              </a:rPr>
              <a:t>309,343 viviendas</a:t>
            </a:r>
          </a:p>
          <a:p>
            <a:pPr marL="618699" indent="-607797">
              <a:spcAft>
                <a:spcPts val="343"/>
              </a:spcAft>
            </a:pPr>
            <a:r>
              <a:rPr lang="es-MX" sz="1545" dirty="0">
                <a:latin typeface="Roboto Light" panose="02000000000000000000" pitchFamily="2" charset="0"/>
                <a:ea typeface="Roboto Light" panose="02000000000000000000" pitchFamily="2" charset="0"/>
                <a:cs typeface="Roboto Light" panose="02000000000000000000" pitchFamily="2" charset="0"/>
              </a:rPr>
              <a:t>2035</a:t>
            </a:r>
          </a:p>
        </p:txBody>
      </p:sp>
      <p:sp>
        <p:nvSpPr>
          <p:cNvPr id="10" name="Rectángulo 9">
            <a:extLst>
              <a:ext uri="{FF2B5EF4-FFF2-40B4-BE49-F238E27FC236}">
                <a16:creationId xmlns:a16="http://schemas.microsoft.com/office/drawing/2014/main" id="{41888471-4ACC-B43C-687C-1D803574827F}"/>
              </a:ext>
            </a:extLst>
          </p:cNvPr>
          <p:cNvSpPr/>
          <p:nvPr/>
        </p:nvSpPr>
        <p:spPr>
          <a:xfrm>
            <a:off x="10263631" y="1926107"/>
            <a:ext cx="456337" cy="422781"/>
          </a:xfrm>
          <a:prstGeom prst="rect">
            <a:avLst/>
          </a:prstGeom>
          <a:solidFill>
            <a:srgbClr val="FFDA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11" name="Rectángulo 10">
            <a:extLst>
              <a:ext uri="{FF2B5EF4-FFF2-40B4-BE49-F238E27FC236}">
                <a16:creationId xmlns:a16="http://schemas.microsoft.com/office/drawing/2014/main" id="{75A2C228-606B-C7C1-C278-FC04361FF94D}"/>
              </a:ext>
            </a:extLst>
          </p:cNvPr>
          <p:cNvSpPr/>
          <p:nvPr/>
        </p:nvSpPr>
        <p:spPr>
          <a:xfrm>
            <a:off x="10263631" y="2681459"/>
            <a:ext cx="456337" cy="42278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12" name="Rectángulo 11">
            <a:extLst>
              <a:ext uri="{FF2B5EF4-FFF2-40B4-BE49-F238E27FC236}">
                <a16:creationId xmlns:a16="http://schemas.microsoft.com/office/drawing/2014/main" id="{0ADB33E8-D976-70CC-AEA3-AC8256801B73}"/>
              </a:ext>
            </a:extLst>
          </p:cNvPr>
          <p:cNvSpPr/>
          <p:nvPr/>
        </p:nvSpPr>
        <p:spPr>
          <a:xfrm>
            <a:off x="10263631" y="3482853"/>
            <a:ext cx="456337" cy="422781"/>
          </a:xfrm>
          <a:prstGeom prst="rect">
            <a:avLst/>
          </a:prstGeom>
          <a:solidFill>
            <a:srgbClr val="FFB4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sz="2524" dirty="0"/>
          </a:p>
        </p:txBody>
      </p:sp>
      <p:sp>
        <p:nvSpPr>
          <p:cNvPr id="13" name="CuadroTexto 21">
            <a:extLst>
              <a:ext uri="{FF2B5EF4-FFF2-40B4-BE49-F238E27FC236}">
                <a16:creationId xmlns:a16="http://schemas.microsoft.com/office/drawing/2014/main" id="{96C81774-2CFA-4E0B-431B-4FE2C5E62EF2}"/>
              </a:ext>
            </a:extLst>
          </p:cNvPr>
          <p:cNvSpPr txBox="1">
            <a:spLocks noChangeArrowheads="1"/>
          </p:cNvSpPr>
          <p:nvPr/>
        </p:nvSpPr>
        <p:spPr bwMode="auto">
          <a:xfrm>
            <a:off x="2581644" y="2908723"/>
            <a:ext cx="756091" cy="403961"/>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960120" eaLnBrk="1" hangingPunct="1">
              <a:defRPr/>
            </a:pPr>
            <a:r>
              <a:rPr lang="es-MX" sz="1680" b="1" dirty="0">
                <a:solidFill>
                  <a:srgbClr val="000000"/>
                </a:solidFill>
                <a:latin typeface="Roboto" panose="02000000000000000000" pitchFamily="2" charset="0"/>
                <a:ea typeface="Roboto" panose="02000000000000000000" pitchFamily="2" charset="0"/>
                <a:cs typeface="+mn-cs"/>
              </a:rPr>
              <a:t>7%</a:t>
            </a:r>
            <a:endParaRPr lang="es-MX" sz="1680" dirty="0">
              <a:latin typeface="Roboto" panose="02000000000000000000" pitchFamily="2" charset="0"/>
              <a:ea typeface="Roboto" panose="02000000000000000000" pitchFamily="2" charset="0"/>
            </a:endParaRPr>
          </a:p>
        </p:txBody>
      </p:sp>
      <p:sp>
        <p:nvSpPr>
          <p:cNvPr id="14" name="CuadroTexto 21">
            <a:extLst>
              <a:ext uri="{FF2B5EF4-FFF2-40B4-BE49-F238E27FC236}">
                <a16:creationId xmlns:a16="http://schemas.microsoft.com/office/drawing/2014/main" id="{694BB5BA-8336-D768-E3B1-4619C880E058}"/>
              </a:ext>
            </a:extLst>
          </p:cNvPr>
          <p:cNvSpPr txBox="1">
            <a:spLocks noChangeArrowheads="1"/>
          </p:cNvSpPr>
          <p:nvPr/>
        </p:nvSpPr>
        <p:spPr bwMode="auto">
          <a:xfrm>
            <a:off x="4098225" y="3554337"/>
            <a:ext cx="756091" cy="403961"/>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960120" eaLnBrk="1" hangingPunct="1">
              <a:defRPr/>
            </a:pPr>
            <a:r>
              <a:rPr lang="es-MX" sz="1680" b="1" dirty="0">
                <a:solidFill>
                  <a:srgbClr val="000000"/>
                </a:solidFill>
                <a:latin typeface="Roboto" panose="02000000000000000000" pitchFamily="2" charset="0"/>
                <a:ea typeface="Roboto" panose="02000000000000000000" pitchFamily="2" charset="0"/>
                <a:cs typeface="+mn-cs"/>
              </a:rPr>
              <a:t>9%</a:t>
            </a:r>
            <a:endParaRPr lang="es-MX" sz="1680" dirty="0">
              <a:latin typeface="Roboto" panose="02000000000000000000" pitchFamily="2" charset="0"/>
              <a:ea typeface="Roboto" panose="02000000000000000000" pitchFamily="2" charset="0"/>
            </a:endParaRPr>
          </a:p>
        </p:txBody>
      </p:sp>
      <p:sp>
        <p:nvSpPr>
          <p:cNvPr id="15" name="CuadroTexto 21">
            <a:extLst>
              <a:ext uri="{FF2B5EF4-FFF2-40B4-BE49-F238E27FC236}">
                <a16:creationId xmlns:a16="http://schemas.microsoft.com/office/drawing/2014/main" id="{DDCA73F7-375B-8F84-7206-D78AE63AF7CB}"/>
              </a:ext>
            </a:extLst>
          </p:cNvPr>
          <p:cNvSpPr txBox="1">
            <a:spLocks noChangeArrowheads="1"/>
          </p:cNvSpPr>
          <p:nvPr/>
        </p:nvSpPr>
        <p:spPr bwMode="auto">
          <a:xfrm>
            <a:off x="5822617" y="1986738"/>
            <a:ext cx="756091" cy="403961"/>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960120" eaLnBrk="1" hangingPunct="1">
              <a:defRPr/>
            </a:pPr>
            <a:r>
              <a:rPr lang="es-MX" sz="1680" b="1" dirty="0">
                <a:solidFill>
                  <a:srgbClr val="000000"/>
                </a:solidFill>
                <a:latin typeface="Roboto" panose="02000000000000000000" pitchFamily="2" charset="0"/>
                <a:ea typeface="Roboto" panose="02000000000000000000" pitchFamily="2" charset="0"/>
                <a:cs typeface="+mn-cs"/>
              </a:rPr>
              <a:t>31%</a:t>
            </a:r>
            <a:endParaRPr lang="es-MX" sz="1680" dirty="0">
              <a:latin typeface="Roboto" panose="02000000000000000000" pitchFamily="2" charset="0"/>
              <a:ea typeface="Roboto" panose="02000000000000000000" pitchFamily="2" charset="0"/>
            </a:endParaRPr>
          </a:p>
        </p:txBody>
      </p:sp>
      <p:sp>
        <p:nvSpPr>
          <p:cNvPr id="16" name="CuadroTexto 21">
            <a:extLst>
              <a:ext uri="{FF2B5EF4-FFF2-40B4-BE49-F238E27FC236}">
                <a16:creationId xmlns:a16="http://schemas.microsoft.com/office/drawing/2014/main" id="{C390A18C-B6DC-E07E-8E45-226F723DA91C}"/>
              </a:ext>
            </a:extLst>
          </p:cNvPr>
          <p:cNvSpPr txBox="1">
            <a:spLocks noChangeArrowheads="1"/>
          </p:cNvSpPr>
          <p:nvPr/>
        </p:nvSpPr>
        <p:spPr bwMode="auto">
          <a:xfrm>
            <a:off x="7385572" y="1986738"/>
            <a:ext cx="756091" cy="403961"/>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960120" eaLnBrk="1" hangingPunct="1">
              <a:defRPr/>
            </a:pPr>
            <a:r>
              <a:rPr lang="es-MX" sz="1680" b="1" dirty="0">
                <a:solidFill>
                  <a:srgbClr val="000000"/>
                </a:solidFill>
                <a:latin typeface="Roboto" panose="02000000000000000000" pitchFamily="2" charset="0"/>
                <a:ea typeface="Roboto" panose="02000000000000000000" pitchFamily="2" charset="0"/>
                <a:cs typeface="+mn-cs"/>
              </a:rPr>
              <a:t>31%</a:t>
            </a:r>
            <a:endParaRPr lang="es-MX" sz="1680" dirty="0">
              <a:latin typeface="Roboto" panose="02000000000000000000" pitchFamily="2" charset="0"/>
              <a:ea typeface="Roboto" panose="02000000000000000000" pitchFamily="2" charset="0"/>
            </a:endParaRPr>
          </a:p>
        </p:txBody>
      </p:sp>
      <p:sp>
        <p:nvSpPr>
          <p:cNvPr id="17" name="CuadroTexto 21">
            <a:extLst>
              <a:ext uri="{FF2B5EF4-FFF2-40B4-BE49-F238E27FC236}">
                <a16:creationId xmlns:a16="http://schemas.microsoft.com/office/drawing/2014/main" id="{1033FA67-8E39-637E-745A-8A0E27A83433}"/>
              </a:ext>
            </a:extLst>
          </p:cNvPr>
          <p:cNvSpPr txBox="1">
            <a:spLocks noChangeArrowheads="1"/>
          </p:cNvSpPr>
          <p:nvPr/>
        </p:nvSpPr>
        <p:spPr bwMode="auto">
          <a:xfrm>
            <a:off x="10061540" y="4215001"/>
            <a:ext cx="756091" cy="403961"/>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960120" eaLnBrk="1" hangingPunct="1">
              <a:defRPr/>
            </a:pPr>
            <a:r>
              <a:rPr lang="es-MX" sz="1680" b="1" dirty="0">
                <a:solidFill>
                  <a:srgbClr val="000000"/>
                </a:solidFill>
                <a:latin typeface="Roboto" panose="02000000000000000000" pitchFamily="2" charset="0"/>
                <a:ea typeface="Roboto" panose="02000000000000000000" pitchFamily="2" charset="0"/>
                <a:cs typeface="+mn-cs"/>
              </a:rPr>
              <a:t>23%</a:t>
            </a:r>
            <a:endParaRPr lang="es-MX" sz="1680" dirty="0">
              <a:latin typeface="Roboto" panose="02000000000000000000" pitchFamily="2" charset="0"/>
              <a:ea typeface="Roboto" panose="02000000000000000000" pitchFamily="2" charset="0"/>
            </a:endParaRPr>
          </a:p>
        </p:txBody>
      </p:sp>
      <p:sp>
        <p:nvSpPr>
          <p:cNvPr id="18" name="CuadroTexto 21">
            <a:extLst>
              <a:ext uri="{FF2B5EF4-FFF2-40B4-BE49-F238E27FC236}">
                <a16:creationId xmlns:a16="http://schemas.microsoft.com/office/drawing/2014/main" id="{832F0CE7-8FFF-29E1-6C8F-498ECC187AF7}"/>
              </a:ext>
            </a:extLst>
          </p:cNvPr>
          <p:cNvSpPr txBox="1">
            <a:spLocks noChangeArrowheads="1"/>
          </p:cNvSpPr>
          <p:nvPr/>
        </p:nvSpPr>
        <p:spPr bwMode="auto">
          <a:xfrm>
            <a:off x="8683906" y="2795952"/>
            <a:ext cx="756091" cy="403961"/>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defPPr>
              <a:defRPr lang="es-MX"/>
            </a:defPPr>
            <a:lvl1pPr marL="0" indent="0" algn="l" defTabSz="914400" rtl="0" eaLnBrk="0" latinLnBrk="0" hangingPunct="0">
              <a:defRPr sz="2400" kern="1200">
                <a:solidFill>
                  <a:schemeClr val="tx1"/>
                </a:solidFill>
                <a:latin typeface="Apple Garamond" charset="0"/>
                <a:ea typeface="ＭＳ Ｐゴシック" charset="0"/>
                <a:cs typeface="ＭＳ Ｐゴシック" charset="0"/>
              </a:defRPr>
            </a:lvl1pPr>
            <a:lvl2pPr marL="742950" indent="-285750" algn="l" defTabSz="914400" rtl="0" eaLnBrk="0" latinLnBrk="0" hangingPunct="0">
              <a:defRPr sz="2400" kern="1200">
                <a:solidFill>
                  <a:schemeClr val="tx1"/>
                </a:solidFill>
                <a:latin typeface="Apple Garamond" charset="0"/>
                <a:ea typeface="ＭＳ Ｐゴシック" charset="0"/>
                <a:cs typeface="+mn-cs"/>
              </a:defRPr>
            </a:lvl2pPr>
            <a:lvl3pPr marL="1143000" indent="-228600" algn="l" defTabSz="914400" rtl="0" eaLnBrk="0" latinLnBrk="0" hangingPunct="0">
              <a:defRPr sz="2400" kern="1200">
                <a:solidFill>
                  <a:schemeClr val="tx1"/>
                </a:solidFill>
                <a:latin typeface="Apple Garamond" charset="0"/>
                <a:ea typeface="ＭＳ Ｐゴシック" charset="0"/>
                <a:cs typeface="+mn-cs"/>
              </a:defRPr>
            </a:lvl3pPr>
            <a:lvl4pPr marL="1600200" indent="-228600" algn="l" defTabSz="914400" rtl="0" eaLnBrk="0" latinLnBrk="0" hangingPunct="0">
              <a:defRPr sz="2400" kern="1200">
                <a:solidFill>
                  <a:schemeClr val="tx1"/>
                </a:solidFill>
                <a:latin typeface="Apple Garamond" charset="0"/>
                <a:ea typeface="ＭＳ Ｐゴシック" charset="0"/>
                <a:cs typeface="+mn-cs"/>
              </a:defRPr>
            </a:lvl4pPr>
            <a:lvl5pPr marL="2057400" indent="-228600" algn="l" defTabSz="914400" rtl="0" eaLnBrk="0" latinLnBrk="0" hangingPunct="0">
              <a:defRPr sz="2400" kern="1200">
                <a:solidFill>
                  <a:schemeClr val="tx1"/>
                </a:solidFill>
                <a:latin typeface="Apple Garamond" charset="0"/>
                <a:ea typeface="ＭＳ Ｐゴシック" charset="0"/>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pple Garamond" charset="0"/>
                <a:ea typeface="ＭＳ Ｐゴシック" charset="0"/>
                <a:cs typeface="+mn-cs"/>
              </a:defRPr>
            </a:lvl9pPr>
          </a:lstStyle>
          <a:p>
            <a:pPr algn="ctr" defTabSz="960120" eaLnBrk="1" hangingPunct="1">
              <a:defRPr/>
            </a:pPr>
            <a:r>
              <a:rPr lang="es-MX" sz="1680" b="1" dirty="0">
                <a:solidFill>
                  <a:srgbClr val="000000"/>
                </a:solidFill>
                <a:latin typeface="Roboto" panose="02000000000000000000" pitchFamily="2" charset="0"/>
                <a:ea typeface="Roboto" panose="02000000000000000000" pitchFamily="2" charset="0"/>
                <a:cs typeface="+mn-cs"/>
              </a:rPr>
              <a:t>27%</a:t>
            </a:r>
            <a:endParaRPr lang="es-MX" sz="1680" dirty="0">
              <a:latin typeface="Roboto" panose="02000000000000000000" pitchFamily="2" charset="0"/>
              <a:ea typeface="Roboto" panose="02000000000000000000" pitchFamily="2" charset="0"/>
            </a:endParaRPr>
          </a:p>
        </p:txBody>
      </p:sp>
      <p:sp>
        <p:nvSpPr>
          <p:cNvPr id="19" name="CuadroTexto 21">
            <a:extLst>
              <a:ext uri="{FF2B5EF4-FFF2-40B4-BE49-F238E27FC236}">
                <a16:creationId xmlns:a16="http://schemas.microsoft.com/office/drawing/2014/main" id="{025D2243-492A-E2E2-FB8D-8729B79F5535}"/>
              </a:ext>
            </a:extLst>
          </p:cNvPr>
          <p:cNvSpPr txBox="1">
            <a:spLocks noChangeArrowheads="1"/>
          </p:cNvSpPr>
          <p:nvPr/>
        </p:nvSpPr>
        <p:spPr bwMode="auto">
          <a:xfrm>
            <a:off x="1115300" y="4557596"/>
            <a:ext cx="868670" cy="403961"/>
          </a:xfrm>
          <a:prstGeom prst="rect">
            <a:avLst/>
          </a:prstGeom>
          <a:solidFill>
            <a:schemeClr val="bg1"/>
          </a:solidFill>
          <a:ln w="19050">
            <a:solidFill>
              <a:schemeClr val="bg1">
                <a:lumMod val="75000"/>
              </a:schemeClr>
            </a:solidFill>
            <a:prstDash val="solid"/>
            <a:miter lim="800000"/>
            <a:headEnd/>
            <a:tailEnd/>
          </a:ln>
        </p:spPr>
        <p:txBody>
          <a:bodyPr wrap="square" lIns="131220" tIns="65610" rIns="131220" bIns="65610" anchor="t">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defTabSz="960120" eaLnBrk="1" hangingPunct="1">
              <a:defRPr/>
            </a:pPr>
            <a:r>
              <a:rPr lang="es-MX" sz="1680" b="1" dirty="0">
                <a:solidFill>
                  <a:srgbClr val="000000"/>
                </a:solidFill>
                <a:latin typeface="Roboto" panose="02000000000000000000" pitchFamily="2" charset="0"/>
                <a:ea typeface="Roboto" panose="02000000000000000000" pitchFamily="2" charset="0"/>
                <a:cs typeface="+mn-cs"/>
              </a:rPr>
              <a:t>-12%</a:t>
            </a:r>
            <a:endParaRPr lang="es-MX" sz="168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860512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E4ECD-3B8C-3A04-9905-6415D41295D6}"/>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748A7660-18EC-0CAC-79D7-E4D055F3392E}"/>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27</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EEDA5025-539A-123D-931F-01EB4BE57007}"/>
              </a:ext>
            </a:extLst>
          </p:cNvPr>
          <p:cNvSpPr txBox="1"/>
          <p:nvPr/>
        </p:nvSpPr>
        <p:spPr>
          <a:xfrm>
            <a:off x="1451743" y="6891745"/>
            <a:ext cx="8668302" cy="272062"/>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ctr" fontAlgn="b"/>
            <a:r>
              <a:rPr lang="es-MX" sz="1168" dirty="0">
                <a:ea typeface="Roboto Th" panose="02000000000000000000" pitchFamily="2" charset="0"/>
              </a:rPr>
              <a:t>Fuente: </a:t>
            </a:r>
            <a:r>
              <a:rPr lang="es-ES" sz="1168" dirty="0">
                <a:ea typeface="Roboto Th" panose="02000000000000000000" pitchFamily="2" charset="0"/>
              </a:rPr>
              <a:t>Estimaciones realizadas por Ideas Frescas</a:t>
            </a:r>
          </a:p>
        </p:txBody>
      </p:sp>
      <p:sp>
        <p:nvSpPr>
          <p:cNvPr id="2" name="CuadroTexto 1">
            <a:extLst>
              <a:ext uri="{FF2B5EF4-FFF2-40B4-BE49-F238E27FC236}">
                <a16:creationId xmlns:a16="http://schemas.microsoft.com/office/drawing/2014/main" id="{3EF1F48F-5040-9BCA-B251-4BFD33A1E5D4}"/>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OFERTA</a:t>
            </a:r>
          </a:p>
        </p:txBody>
      </p:sp>
      <p:sp>
        <p:nvSpPr>
          <p:cNvPr id="4" name="CuadroTexto 3">
            <a:extLst>
              <a:ext uri="{FF2B5EF4-FFF2-40B4-BE49-F238E27FC236}">
                <a16:creationId xmlns:a16="http://schemas.microsoft.com/office/drawing/2014/main" id="{7D504781-6073-439B-2D65-82BF33D68B5A}"/>
              </a:ext>
            </a:extLst>
          </p:cNvPr>
          <p:cNvSpPr txBox="1"/>
          <p:nvPr/>
        </p:nvSpPr>
        <p:spPr bwMode="auto">
          <a:xfrm>
            <a:off x="174138" y="1551629"/>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Por nivel socioeconómico- Mazatlán</a:t>
            </a:r>
          </a:p>
        </p:txBody>
      </p:sp>
      <p:graphicFrame>
        <p:nvGraphicFramePr>
          <p:cNvPr id="23" name="Gráfico 22">
            <a:extLst>
              <a:ext uri="{FF2B5EF4-FFF2-40B4-BE49-F238E27FC236}">
                <a16:creationId xmlns:a16="http://schemas.microsoft.com/office/drawing/2014/main" id="{60F6049C-DDCA-0987-6B08-F19C123EAFF0}"/>
              </a:ext>
            </a:extLst>
          </p:cNvPr>
          <p:cNvGraphicFramePr>
            <a:graphicFrameLocks/>
          </p:cNvGraphicFramePr>
          <p:nvPr>
            <p:extLst>
              <p:ext uri="{D42A27DB-BD31-4B8C-83A1-F6EECF244321}">
                <p14:modId xmlns:p14="http://schemas.microsoft.com/office/powerpoint/2010/main" val="869147438"/>
              </p:ext>
            </p:extLst>
          </p:nvPr>
        </p:nvGraphicFramePr>
        <p:xfrm>
          <a:off x="1037571" y="2003291"/>
          <a:ext cx="9236382" cy="4918721"/>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n 5">
            <a:extLst>
              <a:ext uri="{FF2B5EF4-FFF2-40B4-BE49-F238E27FC236}">
                <a16:creationId xmlns:a16="http://schemas.microsoft.com/office/drawing/2014/main" id="{BCE9E700-1F53-1F2E-A08C-783C812661EF}"/>
              </a:ext>
            </a:extLst>
          </p:cNvPr>
          <p:cNvPicPr>
            <a:picLocks noChangeAspect="1"/>
          </p:cNvPicPr>
          <p:nvPr/>
        </p:nvPicPr>
        <p:blipFill>
          <a:blip r:embed="rId4"/>
          <a:stretch>
            <a:fillRect/>
          </a:stretch>
        </p:blipFill>
        <p:spPr>
          <a:xfrm>
            <a:off x="10604220" y="1660967"/>
            <a:ext cx="2072820" cy="4450466"/>
          </a:xfrm>
          <a:prstGeom prst="rect">
            <a:avLst/>
          </a:prstGeom>
        </p:spPr>
      </p:pic>
    </p:spTree>
    <p:extLst>
      <p:ext uri="{BB962C8B-B14F-4D97-AF65-F5344CB8AC3E}">
        <p14:creationId xmlns:p14="http://schemas.microsoft.com/office/powerpoint/2010/main" val="2871395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F871A-42F6-F60F-7F3B-0F6A6EF63367}"/>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E62F2DA6-A278-FAA3-33E5-A7D87ECF3238}"/>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28</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BEF5C690-37C2-6AF4-D9C6-9C2A3808AF31}"/>
              </a:ext>
            </a:extLst>
          </p:cNvPr>
          <p:cNvSpPr txBox="1"/>
          <p:nvPr/>
        </p:nvSpPr>
        <p:spPr>
          <a:xfrm>
            <a:off x="889339" y="6943778"/>
            <a:ext cx="10830746" cy="451790"/>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a:t>
            </a:r>
            <a:endParaRPr lang="es-ES_tradnl" sz="1201" dirty="0"/>
          </a:p>
        </p:txBody>
      </p:sp>
      <p:sp>
        <p:nvSpPr>
          <p:cNvPr id="4" name="CuadroTexto 3">
            <a:extLst>
              <a:ext uri="{FF2B5EF4-FFF2-40B4-BE49-F238E27FC236}">
                <a16:creationId xmlns:a16="http://schemas.microsoft.com/office/drawing/2014/main" id="{D25FC054-06FF-90B6-147B-5D6050431270}"/>
              </a:ext>
            </a:extLst>
          </p:cNvPr>
          <p:cNvSpPr txBox="1"/>
          <p:nvPr/>
        </p:nvSpPr>
        <p:spPr bwMode="auto">
          <a:xfrm>
            <a:off x="174138" y="1463339"/>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Mazatlán</a:t>
            </a:r>
          </a:p>
        </p:txBody>
      </p:sp>
      <p:sp>
        <p:nvSpPr>
          <p:cNvPr id="7" name="CuadroTexto 6">
            <a:extLst>
              <a:ext uri="{FF2B5EF4-FFF2-40B4-BE49-F238E27FC236}">
                <a16:creationId xmlns:a16="http://schemas.microsoft.com/office/drawing/2014/main" id="{6D6B3155-1774-0FA2-DBE8-363CE3CE8FA1}"/>
              </a:ext>
            </a:extLst>
          </p:cNvPr>
          <p:cNvSpPr txBox="1"/>
          <p:nvPr/>
        </p:nvSpPr>
        <p:spPr bwMode="auto">
          <a:xfrm>
            <a:off x="889339" y="935864"/>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737" algn="ctr" defTabSz="727278">
              <a:tabLst>
                <a:tab pos="5030629" algn="l"/>
              </a:tabLst>
              <a:defRPr/>
            </a:pPr>
            <a:r>
              <a:rPr lang="es-ES" sz="3778" dirty="0">
                <a:solidFill>
                  <a:prstClr val="black"/>
                </a:solidFill>
                <a:latin typeface="Lato Light" panose="020F0302020204030203" pitchFamily="34" charset="0"/>
              </a:rPr>
              <a:t>VIVIENDAS TOTALES</a:t>
            </a:r>
          </a:p>
        </p:txBody>
      </p:sp>
      <p:sp>
        <p:nvSpPr>
          <p:cNvPr id="11" name="CuadroTexto 10">
            <a:extLst>
              <a:ext uri="{FF2B5EF4-FFF2-40B4-BE49-F238E27FC236}">
                <a16:creationId xmlns:a16="http://schemas.microsoft.com/office/drawing/2014/main" id="{14FC0A92-DBB5-7C2B-A08C-0FB7475215FE}"/>
              </a:ext>
            </a:extLst>
          </p:cNvPr>
          <p:cNvSpPr txBox="1"/>
          <p:nvPr/>
        </p:nvSpPr>
        <p:spPr bwMode="auto">
          <a:xfrm>
            <a:off x="11266695" y="5617608"/>
            <a:ext cx="1062798" cy="391034"/>
          </a:xfrm>
          <a:prstGeom prst="rect">
            <a:avLst/>
          </a:prstGeom>
          <a:noFill/>
          <a:ln w="9525">
            <a:noFill/>
            <a:prstDash val="dot"/>
            <a:miter lim="800000"/>
            <a:headEnd/>
            <a:tailEnd/>
          </a:ln>
        </p:spPr>
        <p:txBody>
          <a:bodyPr wrap="square" lIns="0" tIns="65610" rIns="131220" bIns="65610" rtlCol="0" anchor="t">
            <a:spAutoFit/>
          </a:bodyPr>
          <a:lstStyle/>
          <a:p>
            <a:pPr marL="18336" indent="-5001">
              <a:spcAft>
                <a:spcPts val="420"/>
              </a:spcAft>
            </a:pPr>
            <a:r>
              <a:rPr lang="es-ES_tradnl" sz="1680" i="1" dirty="0">
                <a:solidFill>
                  <a:schemeClr val="bg1">
                    <a:lumMod val="65000"/>
                  </a:schemeClr>
                </a:solidFill>
                <a:latin typeface="Playfair Display" panose="00000500000000000000" pitchFamily="2" charset="0"/>
              </a:rPr>
              <a:t>Variación</a:t>
            </a:r>
            <a:endParaRPr lang="es-ES_tradnl" sz="1680" i="1" baseline="30000" dirty="0">
              <a:solidFill>
                <a:schemeClr val="bg1">
                  <a:lumMod val="65000"/>
                </a:schemeClr>
              </a:solidFill>
              <a:latin typeface="Playfair Display" panose="00000500000000000000" pitchFamily="2" charset="0"/>
            </a:endParaRPr>
          </a:p>
        </p:txBody>
      </p:sp>
      <p:graphicFrame>
        <p:nvGraphicFramePr>
          <p:cNvPr id="2" name="Gráfico 1">
            <a:extLst>
              <a:ext uri="{FF2B5EF4-FFF2-40B4-BE49-F238E27FC236}">
                <a16:creationId xmlns:a16="http://schemas.microsoft.com/office/drawing/2014/main" id="{D3CE5CAA-94B6-A33C-0752-0951496E8702}"/>
              </a:ext>
            </a:extLst>
          </p:cNvPr>
          <p:cNvGraphicFramePr>
            <a:graphicFrameLocks/>
          </p:cNvGraphicFramePr>
          <p:nvPr/>
        </p:nvGraphicFramePr>
        <p:xfrm>
          <a:off x="79185" y="1904286"/>
          <a:ext cx="11833014" cy="4932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86B3EADD-B8F7-733D-1F57-C5CD5E148D67}"/>
              </a:ext>
            </a:extLst>
          </p:cNvPr>
          <p:cNvGraphicFramePr>
            <a:graphicFrameLocks/>
          </p:cNvGraphicFramePr>
          <p:nvPr/>
        </p:nvGraphicFramePr>
        <p:xfrm>
          <a:off x="1749184" y="4370495"/>
          <a:ext cx="10267164" cy="23529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87599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AB733-D3BB-9D34-CB2A-3786D50D4BAF}"/>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E3B05B90-3A91-2D18-5A4C-020A0B7FE698}"/>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29</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620E21BF-A89F-DB5A-F065-BE36F48C3F13}"/>
              </a:ext>
            </a:extLst>
          </p:cNvPr>
          <p:cNvSpPr txBox="1"/>
          <p:nvPr/>
        </p:nvSpPr>
        <p:spPr>
          <a:xfrm>
            <a:off x="889339" y="6856457"/>
            <a:ext cx="10053205" cy="831125"/>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 ‘Necesidad de V’: Son las viviendas requeridas dado el tamaño de la población, tamaño de las familias en los hogares, personas económicamente activas. ‘Viviendas E’: Es el total de las viviendas existentes. “Oferta” Es el total de la oferta de viviendas considerando vertical y horizontal. </a:t>
            </a:r>
            <a:r>
              <a:rPr lang="es-ES" sz="1297" dirty="0">
                <a:ea typeface="Roboto Th" panose="02000000000000000000" pitchFamily="2" charset="0"/>
              </a:rPr>
              <a:t>“Ventas” Es el total de las ventas de viviendas considerando vertical y horizontal. </a:t>
            </a:r>
            <a:endParaRPr lang="es-ES_tradnl" sz="1201" dirty="0"/>
          </a:p>
        </p:txBody>
      </p:sp>
      <p:sp>
        <p:nvSpPr>
          <p:cNvPr id="6" name="CuadroTexto 5">
            <a:extLst>
              <a:ext uri="{FF2B5EF4-FFF2-40B4-BE49-F238E27FC236}">
                <a16:creationId xmlns:a16="http://schemas.microsoft.com/office/drawing/2014/main" id="{C63317F6-2C9B-66C7-DBD0-7C6C589E54C7}"/>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80" dirty="0">
                <a:solidFill>
                  <a:prstClr val="black"/>
                </a:solidFill>
                <a:latin typeface="Lato Light" panose="020F0302020204030203" pitchFamily="34" charset="0"/>
              </a:rPr>
              <a:t>NECESIDAD DE VIVIENDA</a:t>
            </a:r>
          </a:p>
        </p:txBody>
      </p:sp>
      <p:sp>
        <p:nvSpPr>
          <p:cNvPr id="7" name="CuadroTexto 6">
            <a:extLst>
              <a:ext uri="{FF2B5EF4-FFF2-40B4-BE49-F238E27FC236}">
                <a16:creationId xmlns:a16="http://schemas.microsoft.com/office/drawing/2014/main" id="{F87D3EA2-9CC6-DB76-F688-7DDD6BEE6886}"/>
              </a:ext>
            </a:extLst>
          </p:cNvPr>
          <p:cNvSpPr txBox="1"/>
          <p:nvPr/>
        </p:nvSpPr>
        <p:spPr bwMode="auto">
          <a:xfrm>
            <a:off x="174140" y="1544383"/>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Mazatlán </a:t>
            </a:r>
          </a:p>
        </p:txBody>
      </p:sp>
      <p:graphicFrame>
        <p:nvGraphicFramePr>
          <p:cNvPr id="15" name="Gráfico 14">
            <a:extLst>
              <a:ext uri="{FF2B5EF4-FFF2-40B4-BE49-F238E27FC236}">
                <a16:creationId xmlns:a16="http://schemas.microsoft.com/office/drawing/2014/main" id="{E59B52A1-12C4-748E-317B-EDB4507E14EF}"/>
              </a:ext>
            </a:extLst>
          </p:cNvPr>
          <p:cNvGraphicFramePr>
            <a:graphicFrameLocks/>
          </p:cNvGraphicFramePr>
          <p:nvPr>
            <p:extLst>
              <p:ext uri="{D42A27DB-BD31-4B8C-83A1-F6EECF244321}">
                <p14:modId xmlns:p14="http://schemas.microsoft.com/office/powerpoint/2010/main" val="3966006900"/>
              </p:ext>
            </p:extLst>
          </p:nvPr>
        </p:nvGraphicFramePr>
        <p:xfrm>
          <a:off x="264861" y="1908021"/>
          <a:ext cx="10677686" cy="4948435"/>
        </p:xfrm>
        <a:graphic>
          <a:graphicData uri="http://schemas.openxmlformats.org/drawingml/2006/chart">
            <c:chart xmlns:c="http://schemas.openxmlformats.org/drawingml/2006/chart" xmlns:r="http://schemas.openxmlformats.org/officeDocument/2006/relationships" r:id="rId3"/>
          </a:graphicData>
        </a:graphic>
      </p:graphicFrame>
      <p:sp>
        <p:nvSpPr>
          <p:cNvPr id="2" name="10 Rectángulo">
            <a:extLst>
              <a:ext uri="{FF2B5EF4-FFF2-40B4-BE49-F238E27FC236}">
                <a16:creationId xmlns:a16="http://schemas.microsoft.com/office/drawing/2014/main" id="{D7DB0BDD-3BC6-9541-9FB9-75B8694A77BF}"/>
              </a:ext>
            </a:extLst>
          </p:cNvPr>
          <p:cNvSpPr/>
          <p:nvPr/>
        </p:nvSpPr>
        <p:spPr>
          <a:xfrm>
            <a:off x="10595347" y="3279962"/>
            <a:ext cx="378000" cy="377999"/>
          </a:xfrm>
          <a:prstGeom prst="rect">
            <a:avLst/>
          </a:prstGeom>
          <a:solidFill>
            <a:schemeClr val="tx2">
              <a:lumMod val="25000"/>
              <a:lumOff val="75000"/>
            </a:schemeClr>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80060">
              <a:defRPr/>
            </a:pPr>
            <a:endParaRPr lang="es-ES_tradnl" sz="3360" dirty="0">
              <a:solidFill>
                <a:schemeClr val="tx1"/>
              </a:solidFill>
              <a:latin typeface="Roboto Light" panose="02000000000000000000" pitchFamily="2" charset="0"/>
              <a:ea typeface="Roboto Light" panose="02000000000000000000" pitchFamily="2" charset="0"/>
              <a:cs typeface="Calibri"/>
            </a:endParaRPr>
          </a:p>
        </p:txBody>
      </p:sp>
      <p:sp>
        <p:nvSpPr>
          <p:cNvPr id="4" name="10 Rectángulo">
            <a:extLst>
              <a:ext uri="{FF2B5EF4-FFF2-40B4-BE49-F238E27FC236}">
                <a16:creationId xmlns:a16="http://schemas.microsoft.com/office/drawing/2014/main" id="{DBAF49C3-B652-3A94-B5E6-EE957AE9114B}"/>
              </a:ext>
            </a:extLst>
          </p:cNvPr>
          <p:cNvSpPr/>
          <p:nvPr/>
        </p:nvSpPr>
        <p:spPr>
          <a:xfrm>
            <a:off x="10595347" y="3884864"/>
            <a:ext cx="378000" cy="377999"/>
          </a:xfrm>
          <a:prstGeom prst="rect">
            <a:avLst/>
          </a:prstGeom>
          <a:solidFill>
            <a:srgbClr val="FFD479"/>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80060">
              <a:defRPr/>
            </a:pPr>
            <a:endParaRPr lang="es-ES_tradnl" sz="3360" dirty="0">
              <a:solidFill>
                <a:schemeClr val="tx1"/>
              </a:solidFill>
              <a:latin typeface="Roboto Light" panose="02000000000000000000" pitchFamily="2" charset="0"/>
              <a:ea typeface="Roboto Light" panose="02000000000000000000" pitchFamily="2" charset="0"/>
              <a:cs typeface="Calibri"/>
            </a:endParaRPr>
          </a:p>
        </p:txBody>
      </p:sp>
      <p:sp>
        <p:nvSpPr>
          <p:cNvPr id="8" name="CuadroTexto 7">
            <a:extLst>
              <a:ext uri="{FF2B5EF4-FFF2-40B4-BE49-F238E27FC236}">
                <a16:creationId xmlns:a16="http://schemas.microsoft.com/office/drawing/2014/main" id="{989209A1-9D1E-8336-417A-C8AA9ED64F70}"/>
              </a:ext>
            </a:extLst>
          </p:cNvPr>
          <p:cNvSpPr txBox="1"/>
          <p:nvPr/>
        </p:nvSpPr>
        <p:spPr bwMode="auto">
          <a:xfrm>
            <a:off x="11004148" y="3124222"/>
            <a:ext cx="2016329" cy="579118"/>
          </a:xfrm>
          <a:prstGeom prst="rect">
            <a:avLst/>
          </a:prstGeom>
          <a:noFill/>
          <a:ln w="9525">
            <a:noFill/>
            <a:prstDash val="dot"/>
            <a:miter lim="800000"/>
            <a:headEnd/>
            <a:tailEnd/>
          </a:ln>
        </p:spPr>
        <p:txBody>
          <a:bodyPr wrap="square" lIns="112632" tIns="56317" rIns="112632" bIns="56317" rtlCol="0" anchor="t">
            <a:spAutoFit/>
          </a:bodyPr>
          <a:lstStyle/>
          <a:p>
            <a:pPr defTabSz="392478">
              <a:lnSpc>
                <a:spcPct val="80000"/>
              </a:lnSpc>
            </a:pPr>
            <a:r>
              <a:rPr lang="es-ES_tradnl" sz="1890" b="1" dirty="0">
                <a:solidFill>
                  <a:schemeClr val="tx2">
                    <a:lumMod val="40000"/>
                    <a:lumOff val="60000"/>
                  </a:schemeClr>
                </a:solidFill>
                <a:latin typeface="Lato" panose="020F0502020204030203" pitchFamily="34" charset="77"/>
                <a:ea typeface="Roboto Th" pitchFamily="2" charset="0"/>
              </a:rPr>
              <a:t>VIVIENDAS REQUERIDAS</a:t>
            </a:r>
          </a:p>
        </p:txBody>
      </p:sp>
      <p:sp>
        <p:nvSpPr>
          <p:cNvPr id="9" name="CuadroTexto 8">
            <a:extLst>
              <a:ext uri="{FF2B5EF4-FFF2-40B4-BE49-F238E27FC236}">
                <a16:creationId xmlns:a16="http://schemas.microsoft.com/office/drawing/2014/main" id="{C0612F46-EA01-18DC-0123-8C64F61599F1}"/>
              </a:ext>
            </a:extLst>
          </p:cNvPr>
          <p:cNvSpPr txBox="1"/>
          <p:nvPr/>
        </p:nvSpPr>
        <p:spPr bwMode="auto">
          <a:xfrm>
            <a:off x="11000715" y="4470080"/>
            <a:ext cx="1147011" cy="346426"/>
          </a:xfrm>
          <a:prstGeom prst="rect">
            <a:avLst/>
          </a:prstGeom>
          <a:noFill/>
          <a:ln w="9525">
            <a:noFill/>
            <a:prstDash val="dot"/>
            <a:miter lim="800000"/>
            <a:headEnd/>
            <a:tailEnd/>
          </a:ln>
        </p:spPr>
        <p:txBody>
          <a:bodyPr wrap="none" lIns="112632" tIns="56317" rIns="112632" bIns="56317" rtlCol="0" anchor="t">
            <a:spAutoFit/>
          </a:bodyPr>
          <a:lstStyle/>
          <a:p>
            <a:pPr defTabSz="392478">
              <a:lnSpc>
                <a:spcPct val="80000"/>
              </a:lnSpc>
            </a:pPr>
            <a:r>
              <a:rPr lang="es-ES_tradnl" sz="1890" b="1" dirty="0">
                <a:solidFill>
                  <a:srgbClr val="9BBB59"/>
                </a:solidFill>
                <a:latin typeface="Lato" panose="020F0502020204030203" pitchFamily="34" charset="77"/>
                <a:ea typeface="Roboto Th" pitchFamily="2" charset="0"/>
              </a:rPr>
              <a:t>OFERTA</a:t>
            </a:r>
          </a:p>
        </p:txBody>
      </p:sp>
      <p:sp>
        <p:nvSpPr>
          <p:cNvPr id="10" name="CuadroTexto 9">
            <a:extLst>
              <a:ext uri="{FF2B5EF4-FFF2-40B4-BE49-F238E27FC236}">
                <a16:creationId xmlns:a16="http://schemas.microsoft.com/office/drawing/2014/main" id="{612AFEF9-1744-C9EE-4C7B-BDB1B1BF7DEA}"/>
              </a:ext>
            </a:extLst>
          </p:cNvPr>
          <p:cNvSpPr txBox="1"/>
          <p:nvPr/>
        </p:nvSpPr>
        <p:spPr bwMode="auto">
          <a:xfrm>
            <a:off x="11004148" y="3797151"/>
            <a:ext cx="2016329" cy="579118"/>
          </a:xfrm>
          <a:prstGeom prst="rect">
            <a:avLst/>
          </a:prstGeom>
          <a:noFill/>
          <a:ln w="9525">
            <a:noFill/>
            <a:prstDash val="dot"/>
            <a:miter lim="800000"/>
            <a:headEnd/>
            <a:tailEnd/>
          </a:ln>
        </p:spPr>
        <p:txBody>
          <a:bodyPr wrap="square" lIns="112632" tIns="56317" rIns="112632" bIns="56317" rtlCol="0" anchor="t">
            <a:spAutoFit/>
          </a:bodyPr>
          <a:lstStyle/>
          <a:p>
            <a:pPr defTabSz="392478">
              <a:lnSpc>
                <a:spcPct val="80000"/>
              </a:lnSpc>
            </a:pPr>
            <a:r>
              <a:rPr lang="es-ES_tradnl" sz="1890" b="1" dirty="0">
                <a:solidFill>
                  <a:srgbClr val="FFC000"/>
                </a:solidFill>
                <a:latin typeface="Lato" panose="020F0502020204030203" pitchFamily="34" charset="77"/>
                <a:ea typeface="Roboto Th" pitchFamily="2" charset="0"/>
              </a:rPr>
              <a:t>VIVIENDAS EXISTENTES</a:t>
            </a:r>
          </a:p>
        </p:txBody>
      </p:sp>
      <p:sp>
        <p:nvSpPr>
          <p:cNvPr id="11" name="CuadroTexto 10">
            <a:extLst>
              <a:ext uri="{FF2B5EF4-FFF2-40B4-BE49-F238E27FC236}">
                <a16:creationId xmlns:a16="http://schemas.microsoft.com/office/drawing/2014/main" id="{C9E6643E-AC4E-F3FD-1542-D182384B2E37}"/>
              </a:ext>
            </a:extLst>
          </p:cNvPr>
          <p:cNvSpPr txBox="1"/>
          <p:nvPr/>
        </p:nvSpPr>
        <p:spPr bwMode="auto">
          <a:xfrm>
            <a:off x="11016476" y="4941916"/>
            <a:ext cx="1148998" cy="346426"/>
          </a:xfrm>
          <a:prstGeom prst="rect">
            <a:avLst/>
          </a:prstGeom>
          <a:noFill/>
          <a:ln w="9525">
            <a:noFill/>
            <a:prstDash val="dot"/>
            <a:miter lim="800000"/>
            <a:headEnd/>
            <a:tailEnd/>
          </a:ln>
        </p:spPr>
        <p:txBody>
          <a:bodyPr wrap="none" lIns="112632" tIns="56317" rIns="112632" bIns="56317" rtlCol="0" anchor="t">
            <a:spAutoFit/>
          </a:bodyPr>
          <a:lstStyle/>
          <a:p>
            <a:pPr defTabSz="392478">
              <a:lnSpc>
                <a:spcPct val="80000"/>
              </a:lnSpc>
            </a:pPr>
            <a:r>
              <a:rPr lang="es-ES_tradnl" sz="1890" b="1" dirty="0">
                <a:solidFill>
                  <a:srgbClr val="4EA72E"/>
                </a:solidFill>
                <a:latin typeface="Lato" panose="020F0502020204030203" pitchFamily="34" charset="77"/>
                <a:ea typeface="Roboto Th" pitchFamily="2" charset="0"/>
              </a:rPr>
              <a:t>VENTAS</a:t>
            </a:r>
          </a:p>
        </p:txBody>
      </p:sp>
      <p:sp>
        <p:nvSpPr>
          <p:cNvPr id="12" name="10 Rectángulo">
            <a:extLst>
              <a:ext uri="{FF2B5EF4-FFF2-40B4-BE49-F238E27FC236}">
                <a16:creationId xmlns:a16="http://schemas.microsoft.com/office/drawing/2014/main" id="{B13C44CC-1DEB-FFF5-07E4-325B37F753A1}"/>
              </a:ext>
            </a:extLst>
          </p:cNvPr>
          <p:cNvSpPr/>
          <p:nvPr/>
        </p:nvSpPr>
        <p:spPr>
          <a:xfrm>
            <a:off x="10622715" y="4391364"/>
            <a:ext cx="378000" cy="377999"/>
          </a:xfrm>
          <a:prstGeom prst="rect">
            <a:avLst/>
          </a:prstGeom>
          <a:solidFill>
            <a:srgbClr val="9BBB59"/>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80060">
              <a:defRPr/>
            </a:pPr>
            <a:endParaRPr lang="es-ES_tradnl" sz="3360" dirty="0">
              <a:solidFill>
                <a:srgbClr val="9BBB59"/>
              </a:solidFill>
              <a:latin typeface="Roboto Light" panose="02000000000000000000" pitchFamily="2" charset="0"/>
              <a:ea typeface="Roboto Light" panose="02000000000000000000" pitchFamily="2" charset="0"/>
              <a:cs typeface="Calibri"/>
            </a:endParaRPr>
          </a:p>
        </p:txBody>
      </p:sp>
      <p:sp>
        <p:nvSpPr>
          <p:cNvPr id="13" name="10 Rectángulo">
            <a:extLst>
              <a:ext uri="{FF2B5EF4-FFF2-40B4-BE49-F238E27FC236}">
                <a16:creationId xmlns:a16="http://schemas.microsoft.com/office/drawing/2014/main" id="{51E03E45-6371-A390-5BAB-C92AB85843F4}"/>
              </a:ext>
            </a:extLst>
          </p:cNvPr>
          <p:cNvSpPr/>
          <p:nvPr/>
        </p:nvSpPr>
        <p:spPr>
          <a:xfrm>
            <a:off x="10622715" y="4880895"/>
            <a:ext cx="378000" cy="377999"/>
          </a:xfrm>
          <a:prstGeom prst="rect">
            <a:avLst/>
          </a:prstGeom>
          <a:solidFill>
            <a:srgbClr val="4EA72E"/>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80060">
              <a:defRPr/>
            </a:pPr>
            <a:endParaRPr lang="es-ES_tradnl" sz="3360" dirty="0">
              <a:solidFill>
                <a:schemeClr val="tx1"/>
              </a:solidFill>
              <a:latin typeface="Roboto Light" panose="02000000000000000000" pitchFamily="2" charset="0"/>
              <a:ea typeface="Roboto Light" panose="02000000000000000000" pitchFamily="2" charset="0"/>
              <a:cs typeface="Calibri"/>
            </a:endParaRPr>
          </a:p>
        </p:txBody>
      </p:sp>
    </p:spTree>
    <p:extLst>
      <p:ext uri="{BB962C8B-B14F-4D97-AF65-F5344CB8AC3E}">
        <p14:creationId xmlns:p14="http://schemas.microsoft.com/office/powerpoint/2010/main" val="512648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A50CB-68C3-3EC9-8B17-0BF57C1FD273}"/>
            </a:ext>
          </a:extLst>
        </p:cNvPr>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15337DE0-FD6A-E5E6-558A-C985286BC118}"/>
              </a:ext>
            </a:extLst>
          </p:cNvPr>
          <p:cNvGraphicFramePr>
            <a:graphicFrameLocks/>
          </p:cNvGraphicFramePr>
          <p:nvPr>
            <p:extLst>
              <p:ext uri="{D42A27DB-BD31-4B8C-83A1-F6EECF244321}">
                <p14:modId xmlns:p14="http://schemas.microsoft.com/office/powerpoint/2010/main" val="1041902128"/>
              </p:ext>
            </p:extLst>
          </p:nvPr>
        </p:nvGraphicFramePr>
        <p:xfrm>
          <a:off x="426579" y="1172857"/>
          <a:ext cx="11381458" cy="3563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a:extLst>
              <a:ext uri="{FF2B5EF4-FFF2-40B4-BE49-F238E27FC236}">
                <a16:creationId xmlns:a16="http://schemas.microsoft.com/office/drawing/2014/main" id="{7A9341FF-9E80-66B4-8961-B354FAFD0DF2}"/>
              </a:ext>
            </a:extLst>
          </p:cNvPr>
          <p:cNvGraphicFramePr>
            <a:graphicFrameLocks/>
          </p:cNvGraphicFramePr>
          <p:nvPr>
            <p:extLst>
              <p:ext uri="{D42A27DB-BD31-4B8C-83A1-F6EECF244321}">
                <p14:modId xmlns:p14="http://schemas.microsoft.com/office/powerpoint/2010/main" val="76740418"/>
              </p:ext>
            </p:extLst>
          </p:nvPr>
        </p:nvGraphicFramePr>
        <p:xfrm>
          <a:off x="831273" y="4455900"/>
          <a:ext cx="10295905" cy="1884805"/>
        </p:xfrm>
        <a:graphic>
          <a:graphicData uri="http://schemas.openxmlformats.org/drawingml/2006/chart">
            <c:chart xmlns:c="http://schemas.openxmlformats.org/drawingml/2006/chart" xmlns:r="http://schemas.openxmlformats.org/officeDocument/2006/relationships" r:id="rId3"/>
          </a:graphicData>
        </a:graphic>
      </p:graphicFrame>
      <p:sp>
        <p:nvSpPr>
          <p:cNvPr id="2" name="Marcador de número de diapositiva 1">
            <a:extLst>
              <a:ext uri="{FF2B5EF4-FFF2-40B4-BE49-F238E27FC236}">
                <a16:creationId xmlns:a16="http://schemas.microsoft.com/office/drawing/2014/main" id="{16B45511-BEDF-E08E-0EC9-950B9422308A}"/>
              </a:ext>
            </a:extLst>
          </p:cNvPr>
          <p:cNvSpPr>
            <a:spLocks noGrp="1"/>
          </p:cNvSpPr>
          <p:nvPr>
            <p:ph type="sldNum" sz="quarter" idx="12"/>
          </p:nvPr>
        </p:nvSpPr>
        <p:spPr>
          <a:prstGeom prst="rect">
            <a:avLst/>
          </a:prstGeom>
        </p:spPr>
        <p:txBody>
          <a:bodyPr/>
          <a:lstStyle/>
          <a:p>
            <a:fld id="{67DDEA5E-EAF7-8246-8A62-7FF7613ECEAE}" type="slidenum">
              <a:rPr lang="en-US" smtClean="0"/>
              <a:pPr/>
              <a:t>3</a:t>
            </a:fld>
            <a:endParaRPr lang="en-US"/>
          </a:p>
        </p:txBody>
      </p:sp>
      <p:sp>
        <p:nvSpPr>
          <p:cNvPr id="13" name="CuadroTexto 12">
            <a:extLst>
              <a:ext uri="{FF2B5EF4-FFF2-40B4-BE49-F238E27FC236}">
                <a16:creationId xmlns:a16="http://schemas.microsoft.com/office/drawing/2014/main" id="{6CFF318B-2083-0504-0E66-DF757186B80A}"/>
              </a:ext>
            </a:extLst>
          </p:cNvPr>
          <p:cNvSpPr txBox="1"/>
          <p:nvPr/>
        </p:nvSpPr>
        <p:spPr bwMode="auto">
          <a:xfrm>
            <a:off x="0" y="373634"/>
            <a:ext cx="12801599" cy="592558"/>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lnSpc>
                <a:spcPct val="70000"/>
              </a:lnSpc>
            </a:pPr>
            <a:r>
              <a:rPr lang="es-ES_tradnl" sz="4400" cap="all" dirty="0">
                <a:solidFill>
                  <a:prstClr val="black"/>
                </a:solidFill>
                <a:latin typeface="Lato Hairline" panose="020F0202020204030203" pitchFamily="34" charset="77"/>
              </a:rPr>
              <a:t>Contexto del mercado</a:t>
            </a:r>
            <a:endParaRPr lang="es-ES_tradnl" sz="4400" cap="all" dirty="0">
              <a:solidFill>
                <a:srgbClr val="FF0000"/>
              </a:solidFill>
              <a:latin typeface="Lato Hairline" panose="020F0202020204030203" pitchFamily="34" charset="77"/>
            </a:endParaRPr>
          </a:p>
        </p:txBody>
      </p:sp>
      <p:sp>
        <p:nvSpPr>
          <p:cNvPr id="14" name="CuadroTexto 13">
            <a:extLst>
              <a:ext uri="{FF2B5EF4-FFF2-40B4-BE49-F238E27FC236}">
                <a16:creationId xmlns:a16="http://schemas.microsoft.com/office/drawing/2014/main" id="{3CAEB249-CCB7-402E-8E20-0BF76CCD2722}"/>
              </a:ext>
            </a:extLst>
          </p:cNvPr>
          <p:cNvSpPr txBox="1"/>
          <p:nvPr/>
        </p:nvSpPr>
        <p:spPr bwMode="auto">
          <a:xfrm>
            <a:off x="0" y="814680"/>
            <a:ext cx="12801600" cy="486247"/>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defRPr/>
            </a:pPr>
            <a:r>
              <a:rPr lang="es-ES_tradnl" sz="2400" i="1" dirty="0">
                <a:solidFill>
                  <a:srgbClr val="FF0000"/>
                </a:solidFill>
                <a:latin typeface="Playfair Display" panose="00000500000000000000" pitchFamily="50" charset="0"/>
              </a:rPr>
              <a:t>Vivienda Mazatlán, cantidad trimestral</a:t>
            </a:r>
            <a:endParaRPr lang="es-ES_tradnl" sz="2400" i="1" baseline="30000" dirty="0">
              <a:solidFill>
                <a:srgbClr val="FF0000"/>
              </a:solidFill>
              <a:latin typeface="Playfair Display" panose="00000500000000000000" pitchFamily="50" charset="0"/>
            </a:endParaRPr>
          </a:p>
        </p:txBody>
      </p:sp>
      <p:sp>
        <p:nvSpPr>
          <p:cNvPr id="7" name="CuadroTexto 6">
            <a:extLst>
              <a:ext uri="{FF2B5EF4-FFF2-40B4-BE49-F238E27FC236}">
                <a16:creationId xmlns:a16="http://schemas.microsoft.com/office/drawing/2014/main" id="{1C63708F-0D93-2865-4EBB-DE6012FCBF79}"/>
              </a:ext>
            </a:extLst>
          </p:cNvPr>
          <p:cNvSpPr txBox="1"/>
          <p:nvPr/>
        </p:nvSpPr>
        <p:spPr bwMode="auto">
          <a:xfrm>
            <a:off x="11215188" y="5089544"/>
            <a:ext cx="952761" cy="344358"/>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b="1" dirty="0">
                <a:solidFill>
                  <a:schemeClr val="tx2">
                    <a:lumMod val="60000"/>
                    <a:lumOff val="40000"/>
                  </a:schemeClr>
                </a:solidFill>
                <a:latin typeface="Lato" panose="020F0502020204030203" pitchFamily="34" charset="77"/>
                <a:ea typeface="Roboto Th" pitchFamily="2" charset="0"/>
              </a:rPr>
              <a:t>TOTAL</a:t>
            </a:r>
          </a:p>
        </p:txBody>
      </p:sp>
      <p:sp>
        <p:nvSpPr>
          <p:cNvPr id="17" name="CuadroTexto 16">
            <a:extLst>
              <a:ext uri="{FF2B5EF4-FFF2-40B4-BE49-F238E27FC236}">
                <a16:creationId xmlns:a16="http://schemas.microsoft.com/office/drawing/2014/main" id="{22935320-3398-CD3B-0DAB-DA539A5EA042}"/>
              </a:ext>
            </a:extLst>
          </p:cNvPr>
          <p:cNvSpPr txBox="1"/>
          <p:nvPr/>
        </p:nvSpPr>
        <p:spPr bwMode="auto">
          <a:xfrm>
            <a:off x="11193278" y="6266761"/>
            <a:ext cx="1726499" cy="344358"/>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b="1" dirty="0">
                <a:solidFill>
                  <a:schemeClr val="accent3">
                    <a:lumMod val="75000"/>
                  </a:schemeClr>
                </a:solidFill>
                <a:latin typeface="Lato" panose="020F0502020204030203" pitchFamily="34" charset="77"/>
                <a:ea typeface="Roboto Th" pitchFamily="2" charset="0"/>
              </a:rPr>
              <a:t>HORIZONTAL</a:t>
            </a:r>
          </a:p>
        </p:txBody>
      </p:sp>
      <p:sp>
        <p:nvSpPr>
          <p:cNvPr id="18" name="CuadroTexto 17">
            <a:extLst>
              <a:ext uri="{FF2B5EF4-FFF2-40B4-BE49-F238E27FC236}">
                <a16:creationId xmlns:a16="http://schemas.microsoft.com/office/drawing/2014/main" id="{469B8B22-B9C5-55C8-C00E-CADE7EBA1912}"/>
              </a:ext>
            </a:extLst>
          </p:cNvPr>
          <p:cNvSpPr txBox="1"/>
          <p:nvPr/>
        </p:nvSpPr>
        <p:spPr bwMode="auto">
          <a:xfrm>
            <a:off x="11215188" y="5490531"/>
            <a:ext cx="1332289" cy="344358"/>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b="1" dirty="0">
                <a:solidFill>
                  <a:srgbClr val="FFD579"/>
                </a:solidFill>
                <a:latin typeface="Lato" panose="020F0502020204030203" pitchFamily="34" charset="77"/>
                <a:ea typeface="Roboto Th" pitchFamily="2" charset="0"/>
              </a:rPr>
              <a:t>VERTICAL</a:t>
            </a:r>
          </a:p>
        </p:txBody>
      </p:sp>
      <p:sp>
        <p:nvSpPr>
          <p:cNvPr id="4" name="CuadroTexto 3">
            <a:extLst>
              <a:ext uri="{FF2B5EF4-FFF2-40B4-BE49-F238E27FC236}">
                <a16:creationId xmlns:a16="http://schemas.microsoft.com/office/drawing/2014/main" id="{33922006-2C88-9FC6-6AAB-9D83F1074CBB}"/>
              </a:ext>
            </a:extLst>
          </p:cNvPr>
          <p:cNvSpPr txBox="1"/>
          <p:nvPr/>
        </p:nvSpPr>
        <p:spPr>
          <a:xfrm>
            <a:off x="545305" y="7266424"/>
            <a:ext cx="10768013" cy="264686"/>
          </a:xfrm>
          <a:prstGeom prst="rect">
            <a:avLst/>
          </a:prstGeom>
          <a:noFill/>
          <a:ln>
            <a:solidFill>
              <a:schemeClr val="bg1">
                <a:lumMod val="85000"/>
              </a:schemeClr>
            </a:solidFill>
          </a:ln>
        </p:spPr>
        <p:txBody>
          <a:bodyPr wrap="square" lIns="91437" tIns="45719" rIns="91437" bIns="45719" rtlCol="0">
            <a:spAutoFit/>
          </a:bodyPr>
          <a:lstStyle>
            <a:defPPr>
              <a:defRPr lang="en-US"/>
            </a:defPPr>
            <a:lvl1pPr>
              <a:lnSpc>
                <a:spcPct val="80000"/>
              </a:lnSpc>
              <a:defRPr sz="1400" i="1">
                <a:solidFill>
                  <a:schemeClr val="bg1">
                    <a:lumMod val="50000"/>
                  </a:schemeClr>
                </a:solidFill>
                <a:latin typeface="Playfair Display" pitchFamily="2" charset="77"/>
                <a:ea typeface="Roboto Light" panose="02000000000000000000" pitchFamily="2" charset="0"/>
                <a:cs typeface="Roboto Lt" panose="02000000000000000000" pitchFamily="2" charset="0"/>
              </a:defRPr>
            </a:lvl1pPr>
          </a:lstStyle>
          <a:p>
            <a:pPr lvl="0" algn="ctr">
              <a:defRPr/>
            </a:pPr>
            <a:r>
              <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Fuente: </a:t>
            </a:r>
            <a:r>
              <a:rPr kumimoji="0" lang="es-MX"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Estimaciones realizadas por Ideas Frescas.</a:t>
            </a:r>
            <a:endPar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endParaRPr>
          </a:p>
        </p:txBody>
      </p:sp>
      <p:graphicFrame>
        <p:nvGraphicFramePr>
          <p:cNvPr id="3" name="Gráfico 2">
            <a:extLst>
              <a:ext uri="{FF2B5EF4-FFF2-40B4-BE49-F238E27FC236}">
                <a16:creationId xmlns:a16="http://schemas.microsoft.com/office/drawing/2014/main" id="{BCD21CB5-2A17-1CB0-4C16-F3B123FEAE64}"/>
              </a:ext>
            </a:extLst>
          </p:cNvPr>
          <p:cNvGraphicFramePr>
            <a:graphicFrameLocks/>
          </p:cNvGraphicFramePr>
          <p:nvPr>
            <p:extLst>
              <p:ext uri="{D42A27DB-BD31-4B8C-83A1-F6EECF244321}">
                <p14:modId xmlns:p14="http://schemas.microsoft.com/office/powerpoint/2010/main" val="1863445855"/>
              </p:ext>
            </p:extLst>
          </p:nvPr>
        </p:nvGraphicFramePr>
        <p:xfrm>
          <a:off x="77118" y="1191533"/>
          <a:ext cx="11381458" cy="6148719"/>
        </p:xfrm>
        <a:graphic>
          <a:graphicData uri="http://schemas.openxmlformats.org/drawingml/2006/chart">
            <c:chart xmlns:c="http://schemas.openxmlformats.org/drawingml/2006/chart" xmlns:r="http://schemas.openxmlformats.org/officeDocument/2006/relationships" r:id="rId4"/>
          </a:graphicData>
        </a:graphic>
      </p:graphicFrame>
      <p:sp>
        <p:nvSpPr>
          <p:cNvPr id="6" name="CuadroTexto 5">
            <a:extLst>
              <a:ext uri="{FF2B5EF4-FFF2-40B4-BE49-F238E27FC236}">
                <a16:creationId xmlns:a16="http://schemas.microsoft.com/office/drawing/2014/main" id="{C0A20600-5BC4-8D32-7474-E60E4AEB14D2}"/>
              </a:ext>
            </a:extLst>
          </p:cNvPr>
          <p:cNvSpPr txBox="1"/>
          <p:nvPr/>
        </p:nvSpPr>
        <p:spPr bwMode="auto">
          <a:xfrm>
            <a:off x="11215187" y="3099940"/>
            <a:ext cx="942310"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chemeClr val="tx2">
                    <a:lumMod val="20000"/>
                    <a:lumOff val="80000"/>
                  </a:schemeClr>
                </a:solidFill>
                <a:latin typeface="Lato" panose="020F0502020204030203" pitchFamily="34" charset="77"/>
                <a:ea typeface="Roboto Th" pitchFamily="2" charset="0"/>
              </a:rPr>
              <a:t>ANUAL</a:t>
            </a:r>
            <a:endParaRPr lang="es-ES_tradnl" b="1" dirty="0">
              <a:solidFill>
                <a:schemeClr val="tx2">
                  <a:lumMod val="20000"/>
                  <a:lumOff val="80000"/>
                </a:schemeClr>
              </a:solidFill>
              <a:latin typeface="Lato" panose="020F0502020204030203" pitchFamily="34" charset="77"/>
              <a:ea typeface="Roboto Th" pitchFamily="2" charset="0"/>
            </a:endParaRPr>
          </a:p>
        </p:txBody>
      </p:sp>
    </p:spTree>
    <p:extLst>
      <p:ext uri="{BB962C8B-B14F-4D97-AF65-F5344CB8AC3E}">
        <p14:creationId xmlns:p14="http://schemas.microsoft.com/office/powerpoint/2010/main" val="2064577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FF101-B358-A326-1E96-2AB7B45EBC47}"/>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97F153E7-986A-D9E3-FBC5-7AC2C277206D}"/>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30</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06377535-A7FE-80A1-0835-6254B4D0E129}"/>
              </a:ext>
            </a:extLst>
          </p:cNvPr>
          <p:cNvSpPr txBox="1"/>
          <p:nvPr/>
        </p:nvSpPr>
        <p:spPr>
          <a:xfrm>
            <a:off x="889339" y="6869906"/>
            <a:ext cx="10053205" cy="831125"/>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 ‘Viviendas R’: Son las viviendas requeridas dado el tamaño de la población, tamaño de las familias en los hogares, personas económicamente activas. ‘Viviendas T’: Es el total de las viviendas existentes más “Oferta” Es el total de la oferta de viviendas considerando vertical y horizontal más </a:t>
            </a:r>
            <a:r>
              <a:rPr lang="es-ES" sz="1297" dirty="0">
                <a:ea typeface="Roboto Th" panose="02000000000000000000" pitchFamily="2" charset="0"/>
              </a:rPr>
              <a:t>“Ventas” Es el total de las ventas de viviendas considerando vertical y horizontal. </a:t>
            </a:r>
            <a:endParaRPr lang="es-ES_tradnl" sz="1201" dirty="0"/>
          </a:p>
        </p:txBody>
      </p:sp>
      <p:sp>
        <p:nvSpPr>
          <p:cNvPr id="6" name="CuadroTexto 5">
            <a:extLst>
              <a:ext uri="{FF2B5EF4-FFF2-40B4-BE49-F238E27FC236}">
                <a16:creationId xmlns:a16="http://schemas.microsoft.com/office/drawing/2014/main" id="{A7B86E2C-FF94-F432-C6B6-3FEDD6691500}"/>
              </a:ext>
            </a:extLst>
          </p:cNvPr>
          <p:cNvSpPr txBox="1"/>
          <p:nvPr/>
        </p:nvSpPr>
        <p:spPr bwMode="auto">
          <a:xfrm>
            <a:off x="889339" y="1007451"/>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NECESIDAD DE  VIVIENDA</a:t>
            </a:r>
          </a:p>
        </p:txBody>
      </p:sp>
      <p:sp>
        <p:nvSpPr>
          <p:cNvPr id="7" name="CuadroTexto 6">
            <a:extLst>
              <a:ext uri="{FF2B5EF4-FFF2-40B4-BE49-F238E27FC236}">
                <a16:creationId xmlns:a16="http://schemas.microsoft.com/office/drawing/2014/main" id="{5B602F0B-B767-D744-BCD1-A1E8CB4DAAC8}"/>
              </a:ext>
            </a:extLst>
          </p:cNvPr>
          <p:cNvSpPr txBox="1"/>
          <p:nvPr/>
        </p:nvSpPr>
        <p:spPr bwMode="auto">
          <a:xfrm>
            <a:off x="174140" y="1522310"/>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Mazatlán </a:t>
            </a:r>
          </a:p>
        </p:txBody>
      </p:sp>
      <p:sp>
        <p:nvSpPr>
          <p:cNvPr id="19" name="CuadroTexto 18">
            <a:extLst>
              <a:ext uri="{FF2B5EF4-FFF2-40B4-BE49-F238E27FC236}">
                <a16:creationId xmlns:a16="http://schemas.microsoft.com/office/drawing/2014/main" id="{96426EAD-7940-A655-2AEB-A06DA3B29E11}"/>
              </a:ext>
            </a:extLst>
          </p:cNvPr>
          <p:cNvSpPr txBox="1"/>
          <p:nvPr/>
        </p:nvSpPr>
        <p:spPr bwMode="auto">
          <a:xfrm>
            <a:off x="10750278" y="2032704"/>
            <a:ext cx="2016329" cy="579118"/>
          </a:xfrm>
          <a:prstGeom prst="rect">
            <a:avLst/>
          </a:prstGeom>
          <a:noFill/>
          <a:ln w="9525">
            <a:noFill/>
            <a:prstDash val="dot"/>
            <a:miter lim="800000"/>
            <a:headEnd/>
            <a:tailEnd/>
          </a:ln>
        </p:spPr>
        <p:txBody>
          <a:bodyPr wrap="square" lIns="112632" tIns="56317" rIns="112632" bIns="56317" rtlCol="0" anchor="t">
            <a:spAutoFit/>
          </a:bodyPr>
          <a:lstStyle/>
          <a:p>
            <a:pPr defTabSz="392478">
              <a:lnSpc>
                <a:spcPct val="80000"/>
              </a:lnSpc>
            </a:pPr>
            <a:r>
              <a:rPr lang="es-ES_tradnl" sz="1890" b="1" dirty="0">
                <a:solidFill>
                  <a:schemeClr val="tx2">
                    <a:lumMod val="40000"/>
                    <a:lumOff val="60000"/>
                  </a:schemeClr>
                </a:solidFill>
                <a:latin typeface="Lato" panose="020F0502020204030203" pitchFamily="34" charset="77"/>
                <a:ea typeface="Roboto Th" pitchFamily="2" charset="0"/>
              </a:rPr>
              <a:t>VIVIENDAS REQUERIDAS</a:t>
            </a:r>
          </a:p>
        </p:txBody>
      </p:sp>
      <p:graphicFrame>
        <p:nvGraphicFramePr>
          <p:cNvPr id="2" name="Gráfico 1">
            <a:extLst>
              <a:ext uri="{FF2B5EF4-FFF2-40B4-BE49-F238E27FC236}">
                <a16:creationId xmlns:a16="http://schemas.microsoft.com/office/drawing/2014/main" id="{D3EF2044-6A32-5E85-94B1-B0868D2F0B28}"/>
              </a:ext>
            </a:extLst>
          </p:cNvPr>
          <p:cNvGraphicFramePr>
            <a:graphicFrameLocks/>
          </p:cNvGraphicFramePr>
          <p:nvPr>
            <p:extLst>
              <p:ext uri="{D42A27DB-BD31-4B8C-83A1-F6EECF244321}">
                <p14:modId xmlns:p14="http://schemas.microsoft.com/office/powerpoint/2010/main" val="603290289"/>
              </p:ext>
            </p:extLst>
          </p:nvPr>
        </p:nvGraphicFramePr>
        <p:xfrm>
          <a:off x="0" y="1908022"/>
          <a:ext cx="10942545" cy="4961884"/>
        </p:xfrm>
        <a:graphic>
          <a:graphicData uri="http://schemas.openxmlformats.org/drawingml/2006/chart">
            <c:chart xmlns:c="http://schemas.openxmlformats.org/drawingml/2006/chart" xmlns:r="http://schemas.openxmlformats.org/officeDocument/2006/relationships" r:id="rId3"/>
          </a:graphicData>
        </a:graphic>
      </p:graphicFrame>
      <p:sp>
        <p:nvSpPr>
          <p:cNvPr id="31" name="CuadroTexto 30">
            <a:extLst>
              <a:ext uri="{FF2B5EF4-FFF2-40B4-BE49-F238E27FC236}">
                <a16:creationId xmlns:a16="http://schemas.microsoft.com/office/drawing/2014/main" id="{AD2A1F08-2734-8D95-3BA4-72F8B5C9978C}"/>
              </a:ext>
            </a:extLst>
          </p:cNvPr>
          <p:cNvSpPr txBox="1"/>
          <p:nvPr/>
        </p:nvSpPr>
        <p:spPr bwMode="auto">
          <a:xfrm>
            <a:off x="10750279" y="5277749"/>
            <a:ext cx="1141176" cy="346426"/>
          </a:xfrm>
          <a:prstGeom prst="rect">
            <a:avLst/>
          </a:prstGeom>
          <a:noFill/>
          <a:ln w="9525">
            <a:noFill/>
            <a:prstDash val="dot"/>
            <a:miter lim="800000"/>
            <a:headEnd/>
            <a:tailEnd/>
          </a:ln>
        </p:spPr>
        <p:txBody>
          <a:bodyPr wrap="none" lIns="112632" tIns="56317" rIns="112632" bIns="56317" rtlCol="0" anchor="t">
            <a:spAutoFit/>
          </a:bodyPr>
          <a:lstStyle/>
          <a:p>
            <a:pPr defTabSz="392478">
              <a:lnSpc>
                <a:spcPct val="80000"/>
              </a:lnSpc>
            </a:pPr>
            <a:r>
              <a:rPr lang="es-ES_tradnl" sz="1890" b="1" dirty="0">
                <a:solidFill>
                  <a:schemeClr val="accent5">
                    <a:lumMod val="60000"/>
                    <a:lumOff val="40000"/>
                  </a:schemeClr>
                </a:solidFill>
                <a:latin typeface="Lato" panose="020F0502020204030203" pitchFamily="34" charset="77"/>
                <a:ea typeface="Roboto Th" pitchFamily="2" charset="0"/>
              </a:rPr>
              <a:t>DÉFICIT</a:t>
            </a:r>
          </a:p>
        </p:txBody>
      </p:sp>
      <p:sp>
        <p:nvSpPr>
          <p:cNvPr id="4" name="CuadroTexto 3">
            <a:extLst>
              <a:ext uri="{FF2B5EF4-FFF2-40B4-BE49-F238E27FC236}">
                <a16:creationId xmlns:a16="http://schemas.microsoft.com/office/drawing/2014/main" id="{338DFB87-8E2E-5A3A-67FD-8DBE010672DB}"/>
              </a:ext>
            </a:extLst>
          </p:cNvPr>
          <p:cNvSpPr txBox="1"/>
          <p:nvPr/>
        </p:nvSpPr>
        <p:spPr bwMode="auto">
          <a:xfrm>
            <a:off x="10750278" y="3145887"/>
            <a:ext cx="2016329" cy="579118"/>
          </a:xfrm>
          <a:prstGeom prst="rect">
            <a:avLst/>
          </a:prstGeom>
          <a:noFill/>
          <a:ln w="9525">
            <a:noFill/>
            <a:prstDash val="dot"/>
            <a:miter lim="800000"/>
            <a:headEnd/>
            <a:tailEnd/>
          </a:ln>
        </p:spPr>
        <p:txBody>
          <a:bodyPr wrap="square" lIns="112632" tIns="56317" rIns="112632" bIns="56317" rtlCol="0" anchor="t">
            <a:spAutoFit/>
          </a:bodyPr>
          <a:lstStyle/>
          <a:p>
            <a:pPr defTabSz="392478">
              <a:lnSpc>
                <a:spcPct val="80000"/>
              </a:lnSpc>
            </a:pPr>
            <a:r>
              <a:rPr lang="es-ES_tradnl" sz="1890" b="1" dirty="0">
                <a:solidFill>
                  <a:srgbClr val="FFC000"/>
                </a:solidFill>
                <a:latin typeface="Lato" panose="020F0502020204030203" pitchFamily="34" charset="77"/>
                <a:ea typeface="Roboto Th" pitchFamily="2" charset="0"/>
              </a:rPr>
              <a:t>VIVIENDAS TOTALES</a:t>
            </a:r>
          </a:p>
        </p:txBody>
      </p:sp>
    </p:spTree>
    <p:extLst>
      <p:ext uri="{BB962C8B-B14F-4D97-AF65-F5344CB8AC3E}">
        <p14:creationId xmlns:p14="http://schemas.microsoft.com/office/powerpoint/2010/main" val="2962266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8F531-B508-7739-232D-DD8646A07060}"/>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7ADBA46E-6B94-6B7B-BAAD-97CBCFABA64A}"/>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31</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005A2FC6-94FF-76E1-E7BD-FDD5AA9280FC}"/>
              </a:ext>
            </a:extLst>
          </p:cNvPr>
          <p:cNvSpPr txBox="1"/>
          <p:nvPr/>
        </p:nvSpPr>
        <p:spPr>
          <a:xfrm>
            <a:off x="889339" y="7206824"/>
            <a:ext cx="11314767" cy="451790"/>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a:t>
            </a:r>
            <a:endParaRPr lang="es-ES_tradnl" sz="1201" dirty="0"/>
          </a:p>
        </p:txBody>
      </p:sp>
      <p:sp>
        <p:nvSpPr>
          <p:cNvPr id="2" name="CuadroTexto 1">
            <a:extLst>
              <a:ext uri="{FF2B5EF4-FFF2-40B4-BE49-F238E27FC236}">
                <a16:creationId xmlns:a16="http://schemas.microsoft.com/office/drawing/2014/main" id="{D30C4DFC-3507-912B-EDD8-B608FCDE5C6D}"/>
              </a:ext>
            </a:extLst>
          </p:cNvPr>
          <p:cNvSpPr txBox="1"/>
          <p:nvPr/>
        </p:nvSpPr>
        <p:spPr bwMode="auto">
          <a:xfrm>
            <a:off x="889339" y="931096"/>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panose="020F0502020204030203" pitchFamily="34" charset="0"/>
              </a:rPr>
              <a:t>DÉFICIT</a:t>
            </a:r>
          </a:p>
        </p:txBody>
      </p:sp>
      <p:graphicFrame>
        <p:nvGraphicFramePr>
          <p:cNvPr id="6" name="Gráfico 5">
            <a:extLst>
              <a:ext uri="{FF2B5EF4-FFF2-40B4-BE49-F238E27FC236}">
                <a16:creationId xmlns:a16="http://schemas.microsoft.com/office/drawing/2014/main" id="{B1BAE0D0-B2AE-A331-3B49-15F418600C18}"/>
              </a:ext>
            </a:extLst>
          </p:cNvPr>
          <p:cNvGraphicFramePr>
            <a:graphicFrameLocks/>
          </p:cNvGraphicFramePr>
          <p:nvPr>
            <p:extLst>
              <p:ext uri="{D42A27DB-BD31-4B8C-83A1-F6EECF244321}">
                <p14:modId xmlns:p14="http://schemas.microsoft.com/office/powerpoint/2010/main" val="4256983136"/>
              </p:ext>
            </p:extLst>
          </p:nvPr>
        </p:nvGraphicFramePr>
        <p:xfrm>
          <a:off x="174139" y="1694024"/>
          <a:ext cx="12029967" cy="54187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98FA7E47-06D2-B74E-BD17-BD150E53C38A}"/>
              </a:ext>
            </a:extLst>
          </p:cNvPr>
          <p:cNvGraphicFramePr>
            <a:graphicFrameLocks/>
          </p:cNvGraphicFramePr>
          <p:nvPr>
            <p:extLst>
              <p:ext uri="{D42A27DB-BD31-4B8C-83A1-F6EECF244321}">
                <p14:modId xmlns:p14="http://schemas.microsoft.com/office/powerpoint/2010/main" val="1906762386"/>
              </p:ext>
            </p:extLst>
          </p:nvPr>
        </p:nvGraphicFramePr>
        <p:xfrm>
          <a:off x="1930139" y="2972888"/>
          <a:ext cx="10333662" cy="2880360"/>
        </p:xfrm>
        <a:graphic>
          <a:graphicData uri="http://schemas.openxmlformats.org/drawingml/2006/chart">
            <c:chart xmlns:c="http://schemas.openxmlformats.org/drawingml/2006/chart" xmlns:r="http://schemas.openxmlformats.org/officeDocument/2006/relationships" r:id="rId4"/>
          </a:graphicData>
        </a:graphic>
      </p:graphicFrame>
      <p:sp>
        <p:nvSpPr>
          <p:cNvPr id="10" name="CuadroTexto 10">
            <a:extLst>
              <a:ext uri="{FF2B5EF4-FFF2-40B4-BE49-F238E27FC236}">
                <a16:creationId xmlns:a16="http://schemas.microsoft.com/office/drawing/2014/main" id="{5DB6FE5E-1C75-54C7-33AD-4396544201BA}"/>
              </a:ext>
            </a:extLst>
          </p:cNvPr>
          <p:cNvSpPr txBox="1"/>
          <p:nvPr/>
        </p:nvSpPr>
        <p:spPr bwMode="auto">
          <a:xfrm>
            <a:off x="11690771" y="4217551"/>
            <a:ext cx="1110830" cy="403961"/>
          </a:xfrm>
          <a:prstGeom prst="rect">
            <a:avLst/>
          </a:prstGeom>
          <a:noFill/>
          <a:ln w="9525">
            <a:noFill/>
            <a:prstDash val="dot"/>
            <a:miter lim="800000"/>
            <a:headEnd/>
            <a:tailEnd/>
          </a:ln>
        </p:spPr>
        <p:txBody>
          <a:bodyPr wrap="square" lIns="0" tIns="65610" rIns="131220" bIns="65610" rtlCol="0" anchor="t">
            <a:spAutoFit/>
          </a:bodyPr>
          <a:lstStyle>
            <a:defPPr>
              <a:defRPr lang="es-MX"/>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marL="18336" indent="-5001">
              <a:spcAft>
                <a:spcPts val="420"/>
              </a:spcAft>
            </a:pPr>
            <a:r>
              <a:rPr lang="es-ES_tradnl" sz="1680" i="1" dirty="0">
                <a:solidFill>
                  <a:schemeClr val="bg1">
                    <a:lumMod val="65000"/>
                  </a:schemeClr>
                </a:solidFill>
                <a:latin typeface="Playfair Display" panose="00000500000000000000" pitchFamily="2" charset="0"/>
              </a:rPr>
              <a:t>Variación</a:t>
            </a:r>
            <a:endParaRPr lang="es-ES_tradnl" sz="1680" i="1" baseline="30000" dirty="0">
              <a:solidFill>
                <a:schemeClr val="bg1">
                  <a:lumMod val="65000"/>
                </a:schemeClr>
              </a:solidFill>
              <a:latin typeface="Playfair Display" panose="00000500000000000000" pitchFamily="2" charset="0"/>
            </a:endParaRPr>
          </a:p>
        </p:txBody>
      </p:sp>
    </p:spTree>
    <p:extLst>
      <p:ext uri="{BB962C8B-B14F-4D97-AF65-F5344CB8AC3E}">
        <p14:creationId xmlns:p14="http://schemas.microsoft.com/office/powerpoint/2010/main" val="1845655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DE64C-823E-04CB-9D97-F58C56601F45}"/>
            </a:ext>
          </a:extLst>
        </p:cNvPr>
        <p:cNvGrpSpPr/>
        <p:nvPr/>
      </p:nvGrpSpPr>
      <p:grpSpPr>
        <a:xfrm>
          <a:off x="0" y="0"/>
          <a:ext cx="0" cy="0"/>
          <a:chOff x="0" y="0"/>
          <a:chExt cx="0" cy="0"/>
        </a:xfrm>
      </p:grpSpPr>
      <p:sp>
        <p:nvSpPr>
          <p:cNvPr id="3" name="Marcador de número de diapositiva 11">
            <a:extLst>
              <a:ext uri="{FF2B5EF4-FFF2-40B4-BE49-F238E27FC236}">
                <a16:creationId xmlns:a16="http://schemas.microsoft.com/office/drawing/2014/main" id="{36F5369D-6178-D142-23E2-4C7E4F18C624}"/>
              </a:ext>
            </a:extLst>
          </p:cNvPr>
          <p:cNvSpPr>
            <a:spLocks noGrp="1"/>
          </p:cNvSpPr>
          <p:nvPr>
            <p:ph type="sldNum" sz="quarter" idx="12"/>
          </p:nvPr>
        </p:nvSpPr>
        <p:spPr>
          <a:solidFill>
            <a:schemeClr val="bg1"/>
          </a:solidFill>
        </p:spPr>
        <p:txBody>
          <a:bodyPr vert="horz" lIns="92692" tIns="18538" rIns="78479" bIns="40166" rtlCol="0" anchor="ctr" anchorCtr="1"/>
          <a:lstStyle/>
          <a:p>
            <a:fld id="{67DDEA5E-EAF7-8246-8A62-7FF7613ECEAE}" type="slidenum">
              <a:rPr lang="en-US" sz="1431">
                <a:solidFill>
                  <a:schemeClr val="bg1">
                    <a:lumMod val="65000"/>
                  </a:schemeClr>
                </a:solidFill>
                <a:ea typeface="Roboto Lt" panose="02000000000000000000" pitchFamily="2" charset="0"/>
              </a:rPr>
              <a:pPr/>
              <a:t>32</a:t>
            </a:fld>
            <a:endParaRPr lang="en-US" sz="1431" dirty="0">
              <a:solidFill>
                <a:schemeClr val="bg1">
                  <a:lumMod val="65000"/>
                </a:schemeClr>
              </a:solidFill>
              <a:ea typeface="Roboto Lt" panose="02000000000000000000" pitchFamily="2" charset="0"/>
            </a:endParaRPr>
          </a:p>
        </p:txBody>
      </p:sp>
      <p:sp>
        <p:nvSpPr>
          <p:cNvPr id="5" name="CuadroTexto 4">
            <a:extLst>
              <a:ext uri="{FF2B5EF4-FFF2-40B4-BE49-F238E27FC236}">
                <a16:creationId xmlns:a16="http://schemas.microsoft.com/office/drawing/2014/main" id="{F0BF0CAD-1B4E-CA3A-8B45-611C859668A5}"/>
              </a:ext>
            </a:extLst>
          </p:cNvPr>
          <p:cNvSpPr txBox="1"/>
          <p:nvPr/>
        </p:nvSpPr>
        <p:spPr>
          <a:xfrm>
            <a:off x="1329313" y="7074962"/>
            <a:ext cx="8986760" cy="451790"/>
          </a:xfrm>
          <a:prstGeom prst="rect">
            <a:avLst/>
          </a:prstGeom>
          <a:solidFill>
            <a:schemeClr val="bg1"/>
          </a:solidFill>
          <a:ln>
            <a:solidFill>
              <a:schemeClr val="bg1">
                <a:lumMod val="85000"/>
              </a:schemeClr>
            </a:solidFill>
            <a:prstDash val="solid"/>
          </a:ln>
        </p:spPr>
        <p:txBody>
          <a:bodyPr wrap="square" rtlCol="0">
            <a:spAutoFit/>
          </a:bodyPr>
          <a:lstStyle>
            <a:defPPr>
              <a:defRPr lang="en-US"/>
            </a:defPPr>
            <a:lvl1pPr marR="0" lvl="0" indent="0" algn="ctr" defTabSz="587756" fontAlgn="auto">
              <a:lnSpc>
                <a:spcPct val="100000"/>
              </a:lnSpc>
              <a:spcBef>
                <a:spcPts val="0"/>
              </a:spcBef>
              <a:spcAft>
                <a:spcPts val="0"/>
              </a:spcAft>
              <a:buClrTx/>
              <a:buSzTx/>
              <a:buFontTx/>
              <a:buNone/>
              <a:tabLst/>
              <a:defRPr kumimoji="0" sz="1400" i="1" u="none" strike="noStrike" cap="none" spc="0" normalizeH="0" baseline="0">
                <a:ln>
                  <a:noFill/>
                </a:ln>
                <a:solidFill>
                  <a:schemeClr val="bg1">
                    <a:lumMod val="50000"/>
                  </a:schemeClr>
                </a:solidFill>
                <a:effectLst/>
                <a:uLnTx/>
                <a:uFillTx/>
                <a:latin typeface="Playfair Display" pitchFamily="2" charset="77"/>
                <a:cs typeface="Calibri"/>
              </a:defRPr>
            </a:lvl1pPr>
          </a:lstStyle>
          <a:p>
            <a:pPr algn="l" fontAlgn="b"/>
            <a:r>
              <a:rPr lang="es-MX" sz="1168" dirty="0">
                <a:ea typeface="Roboto Th" panose="02000000000000000000" pitchFamily="2" charset="0"/>
              </a:rPr>
              <a:t>Fuente: </a:t>
            </a:r>
            <a:r>
              <a:rPr lang="es-AR" sz="1168" dirty="0">
                <a:ea typeface="Roboto Th" panose="02000000000000000000" pitchFamily="2" charset="0"/>
              </a:rPr>
              <a:t>INEGI. Censos y Conteos de Población y Vivienda; </a:t>
            </a:r>
            <a:r>
              <a:rPr lang="es-ES" sz="1168" dirty="0">
                <a:ea typeface="Roboto Th" panose="02000000000000000000" pitchFamily="2" charset="0"/>
              </a:rPr>
              <a:t>Nota: Las proyecciones para los años 2025, 2030 y 2035 fueron elaboradas por Ideas Frescas con base en datos históricos y tendencias poblacionales.</a:t>
            </a:r>
            <a:endParaRPr lang="es-ES_tradnl" sz="1201" dirty="0"/>
          </a:p>
        </p:txBody>
      </p:sp>
      <p:sp>
        <p:nvSpPr>
          <p:cNvPr id="2" name="CuadroTexto 1">
            <a:extLst>
              <a:ext uri="{FF2B5EF4-FFF2-40B4-BE49-F238E27FC236}">
                <a16:creationId xmlns:a16="http://schemas.microsoft.com/office/drawing/2014/main" id="{8A096B44-CE6B-66E7-02BD-AA5BBBD01290}"/>
              </a:ext>
            </a:extLst>
          </p:cNvPr>
          <p:cNvSpPr txBox="1"/>
          <p:nvPr/>
        </p:nvSpPr>
        <p:spPr bwMode="auto">
          <a:xfrm>
            <a:off x="889339" y="931096"/>
            <a:ext cx="11022919" cy="681730"/>
          </a:xfrm>
          <a:prstGeom prst="rect">
            <a:avLst/>
          </a:prstGeom>
          <a:noFill/>
          <a:ln w="9525">
            <a:noFill/>
            <a:prstDash val="dot"/>
            <a:miter lim="800000"/>
            <a:headEnd/>
            <a:tailEnd/>
          </a:ln>
        </p:spPr>
        <p:txBody>
          <a:bodyPr wrap="square" lIns="99381" tIns="49691" rIns="99381" bIns="49691" rtlCol="0" anchor="t">
            <a:spAutoFit/>
          </a:bodyPr>
          <a:lstStyle/>
          <a:p>
            <a:pPr indent="-561873" algn="ctr" defTabSz="727278">
              <a:defRPr/>
            </a:pPr>
            <a:r>
              <a:rPr lang="es-ES" sz="3778" dirty="0">
                <a:solidFill>
                  <a:prstClr val="black"/>
                </a:solidFill>
                <a:latin typeface="Lato Light" panose="020F0302020204030203" pitchFamily="34" charset="0"/>
              </a:rPr>
              <a:t>NECESIDAD DE VIVIENDA</a:t>
            </a:r>
          </a:p>
        </p:txBody>
      </p:sp>
      <p:sp>
        <p:nvSpPr>
          <p:cNvPr id="4" name="CuadroTexto 3">
            <a:extLst>
              <a:ext uri="{FF2B5EF4-FFF2-40B4-BE49-F238E27FC236}">
                <a16:creationId xmlns:a16="http://schemas.microsoft.com/office/drawing/2014/main" id="{0DF00975-8A0D-4BCA-4CA3-CE7365806F5C}"/>
              </a:ext>
            </a:extLst>
          </p:cNvPr>
          <p:cNvSpPr txBox="1"/>
          <p:nvPr/>
        </p:nvSpPr>
        <p:spPr bwMode="auto">
          <a:xfrm>
            <a:off x="174138" y="1471155"/>
            <a:ext cx="12453321" cy="451662"/>
          </a:xfrm>
          <a:prstGeom prst="rect">
            <a:avLst/>
          </a:prstGeom>
          <a:noFill/>
          <a:ln w="9525">
            <a:noFill/>
            <a:prstDash val="dot"/>
            <a:miter lim="800000"/>
            <a:headEnd/>
            <a:tailEnd/>
          </a:ln>
        </p:spPr>
        <p:txBody>
          <a:bodyPr wrap="square">
            <a:spAutoFit/>
          </a:bodyPr>
          <a:lstStyle/>
          <a:p>
            <a:pPr marL="701154" indent="-688799" algn="ctr">
              <a:spcAft>
                <a:spcPts val="390"/>
              </a:spcAft>
            </a:pPr>
            <a:r>
              <a:rPr lang="es-MX" sz="2335" i="1" dirty="0">
                <a:solidFill>
                  <a:srgbClr val="FF0000"/>
                </a:solidFill>
                <a:latin typeface="Playfair Display" panose="00000500000000000000" pitchFamily="2" charset="0"/>
                <a:ea typeface="Roboto Th" pitchFamily="2" charset="0"/>
              </a:rPr>
              <a:t>Por nivel socioeconómico Mazatlán</a:t>
            </a:r>
          </a:p>
        </p:txBody>
      </p:sp>
      <p:graphicFrame>
        <p:nvGraphicFramePr>
          <p:cNvPr id="8" name="Gráfico 7">
            <a:extLst>
              <a:ext uri="{FF2B5EF4-FFF2-40B4-BE49-F238E27FC236}">
                <a16:creationId xmlns:a16="http://schemas.microsoft.com/office/drawing/2014/main" id="{9C982432-9427-B3AA-02A4-55ABFB42A714}"/>
              </a:ext>
            </a:extLst>
          </p:cNvPr>
          <p:cNvGraphicFramePr>
            <a:graphicFrameLocks/>
          </p:cNvGraphicFramePr>
          <p:nvPr>
            <p:extLst>
              <p:ext uri="{D42A27DB-BD31-4B8C-83A1-F6EECF244321}">
                <p14:modId xmlns:p14="http://schemas.microsoft.com/office/powerpoint/2010/main" val="4224089661"/>
              </p:ext>
            </p:extLst>
          </p:nvPr>
        </p:nvGraphicFramePr>
        <p:xfrm>
          <a:off x="767157" y="2063865"/>
          <a:ext cx="9548916" cy="5189975"/>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agen 5">
            <a:extLst>
              <a:ext uri="{FF2B5EF4-FFF2-40B4-BE49-F238E27FC236}">
                <a16:creationId xmlns:a16="http://schemas.microsoft.com/office/drawing/2014/main" id="{3E42BB54-D2E6-BAE8-D972-D3C9D3B8BCDA}"/>
              </a:ext>
            </a:extLst>
          </p:cNvPr>
          <p:cNvPicPr>
            <a:picLocks noChangeAspect="1"/>
          </p:cNvPicPr>
          <p:nvPr/>
        </p:nvPicPr>
        <p:blipFill>
          <a:blip r:embed="rId4"/>
          <a:stretch>
            <a:fillRect/>
          </a:stretch>
        </p:blipFill>
        <p:spPr>
          <a:xfrm>
            <a:off x="10604220" y="1660967"/>
            <a:ext cx="2072820" cy="4450466"/>
          </a:xfrm>
          <a:prstGeom prst="rect">
            <a:avLst/>
          </a:prstGeom>
        </p:spPr>
      </p:pic>
    </p:spTree>
    <p:extLst>
      <p:ext uri="{BB962C8B-B14F-4D97-AF65-F5344CB8AC3E}">
        <p14:creationId xmlns:p14="http://schemas.microsoft.com/office/powerpoint/2010/main" val="2494079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36438-E338-7268-A6B1-AC485707BE5D}"/>
            </a:ext>
          </a:extLst>
        </p:cNvPr>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5442667-6D09-406B-A700-B3AC17A3F570}"/>
              </a:ext>
            </a:extLst>
          </p:cNvPr>
          <p:cNvSpPr>
            <a:spLocks noGrp="1"/>
          </p:cNvSpPr>
          <p:nvPr>
            <p:ph type="sldNum" sz="quarter" idx="12"/>
          </p:nvPr>
        </p:nvSpPr>
        <p:spPr>
          <a:prstGeom prst="rect">
            <a:avLst/>
          </a:prstGeom>
        </p:spPr>
        <p:txBody>
          <a:bodyPr/>
          <a:lstStyle/>
          <a:p>
            <a:fld id="{67DDEA5E-EAF7-8246-8A62-7FF7613ECEAE}" type="slidenum">
              <a:rPr lang="en-US" smtClean="0"/>
              <a:pPr/>
              <a:t>4</a:t>
            </a:fld>
            <a:endParaRPr lang="en-US"/>
          </a:p>
        </p:txBody>
      </p:sp>
      <p:sp>
        <p:nvSpPr>
          <p:cNvPr id="5" name="CuadroTexto 4">
            <a:extLst>
              <a:ext uri="{FF2B5EF4-FFF2-40B4-BE49-F238E27FC236}">
                <a16:creationId xmlns:a16="http://schemas.microsoft.com/office/drawing/2014/main" id="{32B0EFD0-37E5-3B58-03B8-D383177ED07C}"/>
              </a:ext>
            </a:extLst>
          </p:cNvPr>
          <p:cNvSpPr txBox="1"/>
          <p:nvPr/>
        </p:nvSpPr>
        <p:spPr bwMode="auto">
          <a:xfrm>
            <a:off x="0" y="3238331"/>
            <a:ext cx="12780258" cy="1357299"/>
          </a:xfrm>
          <a:prstGeom prst="rect">
            <a:avLst/>
          </a:prstGeom>
          <a:noFill/>
          <a:ln w="9525">
            <a:noFill/>
            <a:prstDash val="dot"/>
            <a:miter lim="800000"/>
            <a:headEnd/>
            <a:tailEnd/>
          </a:ln>
        </p:spPr>
        <p:txBody>
          <a:bodyPr wrap="square" lIns="124971" tIns="62486" rIns="124971" bIns="62486" rtlCol="0" anchor="ctr">
            <a:spAutoFit/>
          </a:bodyPr>
          <a:lstStyle/>
          <a:p>
            <a:pPr marL="0" marR="0" lvl="0" indent="-706438" algn="ctr" defTabSz="457200" rtl="0" eaLnBrk="1" fontAlgn="auto" latinLnBrk="0" hangingPunct="1">
              <a:spcBef>
                <a:spcPts val="0"/>
              </a:spcBef>
              <a:spcAft>
                <a:spcPts val="0"/>
              </a:spcAft>
              <a:buClrTx/>
              <a:buSzTx/>
              <a:buFontTx/>
              <a:buNone/>
              <a:tabLst/>
              <a:defRPr/>
            </a:pPr>
            <a:r>
              <a:rPr lang="es-ES_tradnl" sz="8000" cap="all" dirty="0">
                <a:solidFill>
                  <a:prstClr val="black"/>
                </a:solidFill>
                <a:latin typeface="Lato Hairline" panose="020F0202020204030203" pitchFamily="34" charset="77"/>
                <a:ea typeface="Roboto Th" panose="02000000000000000000" pitchFamily="2" charset="0"/>
                <a:cs typeface="Roboto Th" panose="02000000000000000000" pitchFamily="2" charset="0"/>
              </a:rPr>
              <a:t>VIVIENDA VERTICAL</a:t>
            </a:r>
            <a:endParaRPr kumimoji="0" lang="es-ES_tradnl" sz="8000" u="none" strike="noStrike" kern="1200" cap="all" spc="0" normalizeH="0" baseline="30000" noProof="0" dirty="0">
              <a:ln>
                <a:noFill/>
              </a:ln>
              <a:solidFill>
                <a:srgbClr val="FF0000"/>
              </a:solidFill>
              <a:effectLst/>
              <a:uLnTx/>
              <a:uFillTx/>
              <a:latin typeface="Lato Hairline" panose="020F0202020204030203" pitchFamily="34" charset="77"/>
              <a:ea typeface="Roboto Th" panose="02000000000000000000" pitchFamily="2" charset="0"/>
              <a:cs typeface="Roboto Th" panose="02000000000000000000" pitchFamily="2" charset="0"/>
            </a:endParaRPr>
          </a:p>
        </p:txBody>
      </p:sp>
      <p:pic>
        <p:nvPicPr>
          <p:cNvPr id="3" name="Picture 5">
            <a:extLst>
              <a:ext uri="{FF2B5EF4-FFF2-40B4-BE49-F238E27FC236}">
                <a16:creationId xmlns:a16="http://schemas.microsoft.com/office/drawing/2014/main" id="{AE864DF4-208E-A568-7D94-B92018BEBA6D}"/>
              </a:ext>
            </a:extLst>
          </p:cNvPr>
          <p:cNvPicPr>
            <a:picLocks noChangeAspect="1"/>
          </p:cNvPicPr>
          <p:nvPr/>
        </p:nvPicPr>
        <p:blipFill rotWithShape="1">
          <a:blip r:embed="rId2"/>
          <a:srcRect b="12407"/>
          <a:stretch/>
        </p:blipFill>
        <p:spPr>
          <a:xfrm>
            <a:off x="5788732" y="7119500"/>
            <a:ext cx="1224136" cy="469365"/>
          </a:xfrm>
          <a:prstGeom prst="rect">
            <a:avLst/>
          </a:prstGeom>
        </p:spPr>
      </p:pic>
    </p:spTree>
    <p:extLst>
      <p:ext uri="{BB962C8B-B14F-4D97-AF65-F5344CB8AC3E}">
        <p14:creationId xmlns:p14="http://schemas.microsoft.com/office/powerpoint/2010/main" val="3034579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FEA63-6DB7-ACFE-3899-40B0277E5911}"/>
            </a:ext>
          </a:extLst>
        </p:cNvPr>
        <p:cNvGrpSpPr/>
        <p:nvPr/>
      </p:nvGrpSpPr>
      <p:grpSpPr>
        <a:xfrm>
          <a:off x="0" y="0"/>
          <a:ext cx="0" cy="0"/>
          <a:chOff x="0" y="0"/>
          <a:chExt cx="0" cy="0"/>
        </a:xfrm>
      </p:grpSpPr>
      <p:graphicFrame>
        <p:nvGraphicFramePr>
          <p:cNvPr id="6" name="Gráfico 5">
            <a:extLst>
              <a:ext uri="{FF2B5EF4-FFF2-40B4-BE49-F238E27FC236}">
                <a16:creationId xmlns:a16="http://schemas.microsoft.com/office/drawing/2014/main" id="{DE25C9CB-9FDC-46E2-AF98-E2F1A859CF62}"/>
              </a:ext>
            </a:extLst>
          </p:cNvPr>
          <p:cNvGraphicFramePr>
            <a:graphicFrameLocks/>
          </p:cNvGraphicFramePr>
          <p:nvPr>
            <p:extLst>
              <p:ext uri="{D42A27DB-BD31-4B8C-83A1-F6EECF244321}">
                <p14:modId xmlns:p14="http://schemas.microsoft.com/office/powerpoint/2010/main" val="3816032377"/>
              </p:ext>
            </p:extLst>
          </p:nvPr>
        </p:nvGraphicFramePr>
        <p:xfrm>
          <a:off x="-1" y="1040022"/>
          <a:ext cx="11439525" cy="62264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a:extLst>
              <a:ext uri="{FF2B5EF4-FFF2-40B4-BE49-F238E27FC236}">
                <a16:creationId xmlns:a16="http://schemas.microsoft.com/office/drawing/2014/main" id="{B80FFB98-E7E9-4291-C0AC-74DB9057ED9A}"/>
              </a:ext>
            </a:extLst>
          </p:cNvPr>
          <p:cNvGraphicFramePr>
            <a:graphicFrameLocks/>
          </p:cNvGraphicFramePr>
          <p:nvPr>
            <p:extLst>
              <p:ext uri="{D42A27DB-BD31-4B8C-83A1-F6EECF244321}">
                <p14:modId xmlns:p14="http://schemas.microsoft.com/office/powerpoint/2010/main" val="1965692118"/>
              </p:ext>
            </p:extLst>
          </p:nvPr>
        </p:nvGraphicFramePr>
        <p:xfrm>
          <a:off x="909059" y="5072915"/>
          <a:ext cx="10536815" cy="1884805"/>
        </p:xfrm>
        <a:graphic>
          <a:graphicData uri="http://schemas.openxmlformats.org/drawingml/2006/chart">
            <c:chart xmlns:c="http://schemas.openxmlformats.org/drawingml/2006/chart" xmlns:r="http://schemas.openxmlformats.org/officeDocument/2006/relationships" r:id="rId3"/>
          </a:graphicData>
        </a:graphic>
      </p:graphicFrame>
      <p:sp>
        <p:nvSpPr>
          <p:cNvPr id="2" name="Marcador de número de diapositiva 1">
            <a:extLst>
              <a:ext uri="{FF2B5EF4-FFF2-40B4-BE49-F238E27FC236}">
                <a16:creationId xmlns:a16="http://schemas.microsoft.com/office/drawing/2014/main" id="{73273B66-B8E8-7191-3E58-EE1B6C2E123F}"/>
              </a:ext>
            </a:extLst>
          </p:cNvPr>
          <p:cNvSpPr>
            <a:spLocks noGrp="1"/>
          </p:cNvSpPr>
          <p:nvPr>
            <p:ph type="sldNum" sz="quarter" idx="12"/>
          </p:nvPr>
        </p:nvSpPr>
        <p:spPr>
          <a:prstGeom prst="rect">
            <a:avLst/>
          </a:prstGeom>
        </p:spPr>
        <p:txBody>
          <a:bodyPr/>
          <a:lstStyle/>
          <a:p>
            <a:fld id="{67DDEA5E-EAF7-8246-8A62-7FF7613ECEAE}" type="slidenum">
              <a:rPr lang="en-US" smtClean="0"/>
              <a:pPr/>
              <a:t>5</a:t>
            </a:fld>
            <a:endParaRPr lang="en-US"/>
          </a:p>
        </p:txBody>
      </p:sp>
      <p:sp>
        <p:nvSpPr>
          <p:cNvPr id="13" name="CuadroTexto 12">
            <a:extLst>
              <a:ext uri="{FF2B5EF4-FFF2-40B4-BE49-F238E27FC236}">
                <a16:creationId xmlns:a16="http://schemas.microsoft.com/office/drawing/2014/main" id="{D4D1ACD6-CA6D-42B2-8246-8C40F857ECBD}"/>
              </a:ext>
            </a:extLst>
          </p:cNvPr>
          <p:cNvSpPr txBox="1"/>
          <p:nvPr/>
        </p:nvSpPr>
        <p:spPr bwMode="auto">
          <a:xfrm>
            <a:off x="0" y="373634"/>
            <a:ext cx="12801599" cy="592558"/>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lnSpc>
                <a:spcPct val="70000"/>
              </a:lnSpc>
            </a:pPr>
            <a:r>
              <a:rPr lang="es-ES_tradnl" sz="4400" cap="all" dirty="0">
                <a:solidFill>
                  <a:prstClr val="black"/>
                </a:solidFill>
                <a:latin typeface="Lato Hairline" panose="020F0202020204030203" pitchFamily="34" charset="77"/>
              </a:rPr>
              <a:t>Contexto del mercado</a:t>
            </a:r>
            <a:endParaRPr lang="es-ES_tradnl" sz="4400" cap="all" dirty="0">
              <a:solidFill>
                <a:srgbClr val="FF0000"/>
              </a:solidFill>
              <a:latin typeface="Lato Hairline" panose="020F0202020204030203" pitchFamily="34" charset="77"/>
            </a:endParaRPr>
          </a:p>
        </p:txBody>
      </p:sp>
      <p:sp>
        <p:nvSpPr>
          <p:cNvPr id="14" name="CuadroTexto 13">
            <a:extLst>
              <a:ext uri="{FF2B5EF4-FFF2-40B4-BE49-F238E27FC236}">
                <a16:creationId xmlns:a16="http://schemas.microsoft.com/office/drawing/2014/main" id="{84464E94-6131-C3B3-35D4-93E48084BD72}"/>
              </a:ext>
            </a:extLst>
          </p:cNvPr>
          <p:cNvSpPr txBox="1"/>
          <p:nvPr/>
        </p:nvSpPr>
        <p:spPr bwMode="auto">
          <a:xfrm>
            <a:off x="0" y="814680"/>
            <a:ext cx="12801600" cy="486247"/>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defRPr/>
            </a:pPr>
            <a:r>
              <a:rPr lang="es-ES_tradnl" sz="2400" i="1" dirty="0">
                <a:solidFill>
                  <a:srgbClr val="FF0000"/>
                </a:solidFill>
                <a:latin typeface="Playfair Display" panose="00000500000000000000" pitchFamily="50" charset="0"/>
              </a:rPr>
              <a:t>Vivienda vertical Mazatlán, cantidad anual</a:t>
            </a:r>
            <a:endParaRPr lang="es-ES_tradnl" sz="2400" i="1" baseline="30000" dirty="0">
              <a:solidFill>
                <a:srgbClr val="FF0000"/>
              </a:solidFill>
              <a:latin typeface="Playfair Display" panose="00000500000000000000" pitchFamily="50" charset="0"/>
            </a:endParaRPr>
          </a:p>
        </p:txBody>
      </p:sp>
      <p:sp>
        <p:nvSpPr>
          <p:cNvPr id="7" name="CuadroTexto 6">
            <a:extLst>
              <a:ext uri="{FF2B5EF4-FFF2-40B4-BE49-F238E27FC236}">
                <a16:creationId xmlns:a16="http://schemas.microsoft.com/office/drawing/2014/main" id="{D7F9955A-8B99-1BEE-4592-DCDD1B70E236}"/>
              </a:ext>
            </a:extLst>
          </p:cNvPr>
          <p:cNvSpPr txBox="1"/>
          <p:nvPr/>
        </p:nvSpPr>
        <p:spPr bwMode="auto">
          <a:xfrm>
            <a:off x="10879206" y="3388697"/>
            <a:ext cx="1478867" cy="344358"/>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b="1" dirty="0">
                <a:solidFill>
                  <a:schemeClr val="bg1">
                    <a:lumMod val="95000"/>
                  </a:schemeClr>
                </a:solidFill>
                <a:latin typeface="Lato" panose="020F0502020204030203" pitchFamily="34" charset="77"/>
                <a:ea typeface="Roboto Th" pitchFamily="2" charset="0"/>
              </a:rPr>
              <a:t>OPTIMISTA</a:t>
            </a:r>
          </a:p>
        </p:txBody>
      </p:sp>
      <p:sp>
        <p:nvSpPr>
          <p:cNvPr id="17" name="CuadroTexto 16">
            <a:extLst>
              <a:ext uri="{FF2B5EF4-FFF2-40B4-BE49-F238E27FC236}">
                <a16:creationId xmlns:a16="http://schemas.microsoft.com/office/drawing/2014/main" id="{E1608729-5382-0457-1BCF-3FFB26587238}"/>
              </a:ext>
            </a:extLst>
          </p:cNvPr>
          <p:cNvSpPr txBox="1"/>
          <p:nvPr/>
        </p:nvSpPr>
        <p:spPr bwMode="auto">
          <a:xfrm>
            <a:off x="10872856" y="5430146"/>
            <a:ext cx="1981313" cy="344358"/>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b="1" dirty="0">
                <a:solidFill>
                  <a:schemeClr val="bg1">
                    <a:lumMod val="65000"/>
                  </a:schemeClr>
                </a:solidFill>
                <a:latin typeface="Lato" panose="020F0502020204030203" pitchFamily="34" charset="77"/>
                <a:ea typeface="Roboto Th" pitchFamily="2" charset="0"/>
              </a:rPr>
              <a:t>CONSERVADOR</a:t>
            </a:r>
          </a:p>
        </p:txBody>
      </p:sp>
      <p:sp>
        <p:nvSpPr>
          <p:cNvPr id="18" name="CuadroTexto 17">
            <a:extLst>
              <a:ext uri="{FF2B5EF4-FFF2-40B4-BE49-F238E27FC236}">
                <a16:creationId xmlns:a16="http://schemas.microsoft.com/office/drawing/2014/main" id="{01CE528D-3A85-E392-7072-F309C51CCA79}"/>
              </a:ext>
            </a:extLst>
          </p:cNvPr>
          <p:cNvSpPr txBox="1"/>
          <p:nvPr/>
        </p:nvSpPr>
        <p:spPr bwMode="auto">
          <a:xfrm>
            <a:off x="10872856" y="4371359"/>
            <a:ext cx="1620893" cy="344358"/>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b="1" dirty="0">
                <a:solidFill>
                  <a:srgbClr val="FFD579"/>
                </a:solidFill>
                <a:latin typeface="Lato" panose="020F0502020204030203" pitchFamily="34" charset="77"/>
                <a:ea typeface="Roboto Th" pitchFamily="2" charset="0"/>
              </a:rPr>
              <a:t>MODERADO</a:t>
            </a:r>
          </a:p>
        </p:txBody>
      </p:sp>
      <p:sp>
        <p:nvSpPr>
          <p:cNvPr id="4" name="CuadroTexto 3">
            <a:extLst>
              <a:ext uri="{FF2B5EF4-FFF2-40B4-BE49-F238E27FC236}">
                <a16:creationId xmlns:a16="http://schemas.microsoft.com/office/drawing/2014/main" id="{6EE68C6D-88F7-A3B7-95C4-BE1197C46F6A}"/>
              </a:ext>
            </a:extLst>
          </p:cNvPr>
          <p:cNvSpPr txBox="1"/>
          <p:nvPr/>
        </p:nvSpPr>
        <p:spPr>
          <a:xfrm>
            <a:off x="567588" y="7266424"/>
            <a:ext cx="10767162" cy="437041"/>
          </a:xfrm>
          <a:prstGeom prst="rect">
            <a:avLst/>
          </a:prstGeom>
          <a:noFill/>
          <a:ln>
            <a:solidFill>
              <a:schemeClr val="bg1">
                <a:lumMod val="85000"/>
              </a:schemeClr>
            </a:solidFill>
          </a:ln>
        </p:spPr>
        <p:txBody>
          <a:bodyPr wrap="square" lIns="91437" tIns="45719" rIns="91437" bIns="45719" rtlCol="0">
            <a:spAutoFit/>
          </a:bodyPr>
          <a:lstStyle>
            <a:defPPr>
              <a:defRPr lang="en-US"/>
            </a:defPPr>
            <a:lvl1pPr>
              <a:lnSpc>
                <a:spcPct val="80000"/>
              </a:lnSpc>
              <a:defRPr sz="1400" i="1">
                <a:solidFill>
                  <a:schemeClr val="bg1">
                    <a:lumMod val="50000"/>
                  </a:schemeClr>
                </a:solidFill>
                <a:latin typeface="Playfair Display" pitchFamily="2" charset="77"/>
                <a:ea typeface="Roboto Light" panose="02000000000000000000" pitchFamily="2" charset="0"/>
                <a:cs typeface="Roboto Lt" panose="02000000000000000000" pitchFamily="2" charset="0"/>
              </a:defRPr>
            </a:lvl1pPr>
          </a:lstStyle>
          <a:p>
            <a:pPr lvl="0" algn="ctr">
              <a:defRPr/>
            </a:pPr>
            <a:r>
              <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Fuente: </a:t>
            </a:r>
            <a:r>
              <a:rPr kumimoji="0" lang="es-MX"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Estimaciones realizadas por Ideas Frescas.</a:t>
            </a:r>
            <a:r>
              <a:rPr lang="es-MX" dirty="0">
                <a:solidFill>
                  <a:prstClr val="white">
                    <a:lumMod val="50000"/>
                  </a:prstClr>
                </a:solidFill>
              </a:rPr>
              <a:t>El signo al final de las variables influyentes es la correlación que tiene sobre las proyecciones, si es "+” tiene una correlación positiva y si es “–” tiene una correlación negativa </a:t>
            </a:r>
            <a:endPar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endParaRPr>
          </a:p>
        </p:txBody>
      </p:sp>
      <p:graphicFrame>
        <p:nvGraphicFramePr>
          <p:cNvPr id="19" name="Tabla 18">
            <a:extLst>
              <a:ext uri="{FF2B5EF4-FFF2-40B4-BE49-F238E27FC236}">
                <a16:creationId xmlns:a16="http://schemas.microsoft.com/office/drawing/2014/main" id="{8C3CD386-7F8B-1D93-664B-0AF1BC755BC8}"/>
              </a:ext>
            </a:extLst>
          </p:cNvPr>
          <p:cNvGraphicFramePr>
            <a:graphicFrameLocks noGrp="1"/>
          </p:cNvGraphicFramePr>
          <p:nvPr>
            <p:extLst>
              <p:ext uri="{D42A27DB-BD31-4B8C-83A1-F6EECF244321}">
                <p14:modId xmlns:p14="http://schemas.microsoft.com/office/powerpoint/2010/main" val="905741251"/>
              </p:ext>
            </p:extLst>
          </p:nvPr>
        </p:nvGraphicFramePr>
        <p:xfrm>
          <a:off x="567588" y="1266262"/>
          <a:ext cx="3994887" cy="2294614"/>
        </p:xfrm>
        <a:graphic>
          <a:graphicData uri="http://schemas.openxmlformats.org/drawingml/2006/table">
            <a:tbl>
              <a:tblPr firstRow="1" bandRow="1">
                <a:tableStyleId>{5940675A-B579-460E-94D1-54222C63F5DA}</a:tableStyleId>
              </a:tblPr>
              <a:tblGrid>
                <a:gridCol w="3994887">
                  <a:extLst>
                    <a:ext uri="{9D8B030D-6E8A-4147-A177-3AD203B41FA5}">
                      <a16:colId xmlns:a16="http://schemas.microsoft.com/office/drawing/2014/main" val="2429476281"/>
                    </a:ext>
                  </a:extLst>
                </a:gridCol>
              </a:tblGrid>
              <a:tr h="474099">
                <a:tc>
                  <a:txBody>
                    <a:bodyPr/>
                    <a:lstStyle/>
                    <a:p>
                      <a:pPr marL="36000" algn="l" fontAlgn="ctr"/>
                      <a:r>
                        <a:rPr lang="es-MX" sz="1600" b="1" i="0" u="none" strike="noStrike" dirty="0">
                          <a:solidFill>
                            <a:srgbClr val="000000"/>
                          </a:solidFill>
                          <a:effectLst/>
                          <a:latin typeface="Roboto" panose="02000000000000000000" pitchFamily="2" charset="0"/>
                          <a:ea typeface="Roboto" panose="02000000000000000000" pitchFamily="2" charset="0"/>
                        </a:rPr>
                        <a:t>Variables que más influyen en la </a:t>
                      </a:r>
                      <a:r>
                        <a:rPr lang="es-MX" sz="1600" b="1" i="0" u="none" strike="noStrike" dirty="0" err="1">
                          <a:solidFill>
                            <a:srgbClr val="000000"/>
                          </a:solidFill>
                          <a:effectLst/>
                          <a:latin typeface="Roboto" panose="02000000000000000000" pitchFamily="2" charset="0"/>
                          <a:ea typeface="Roboto" panose="02000000000000000000" pitchFamily="2" charset="0"/>
                        </a:rPr>
                        <a:t>demada</a:t>
                      </a:r>
                      <a:endParaRPr lang="es-MX" sz="1600" b="1" i="0" u="none" strike="noStrike" dirty="0">
                        <a:solidFill>
                          <a:srgbClr val="000000"/>
                        </a:solidFill>
                        <a:effectLst/>
                        <a:latin typeface="Roboto" panose="02000000000000000000" pitchFamily="2" charset="0"/>
                        <a:ea typeface="Roboto" panose="02000000000000000000" pitchFamily="2"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3229777"/>
                  </a:ext>
                </a:extLst>
              </a:tr>
              <a:tr h="364103">
                <a:tc>
                  <a:txBody>
                    <a:bodyPr/>
                    <a:lstStyle/>
                    <a:p>
                      <a:pPr algn="l" fontAlgn="ctr"/>
                      <a:r>
                        <a:rPr lang="es-MX" sz="1600" b="0" i="0" u="none" strike="noStrike" dirty="0">
                          <a:solidFill>
                            <a:srgbClr val="000000"/>
                          </a:solidFill>
                          <a:effectLst/>
                          <a:latin typeface="Roboto Thin" panose="02000000000000000000" pitchFamily="2" charset="0"/>
                        </a:rPr>
                        <a:t> Ventas </a:t>
                      </a:r>
                      <a:r>
                        <a:rPr lang="es-MX" sz="1600" b="0" i="0" u="none" strike="noStrike" dirty="0" err="1">
                          <a:solidFill>
                            <a:srgbClr val="000000"/>
                          </a:solidFill>
                          <a:effectLst/>
                          <a:latin typeface="Roboto Thin" panose="02000000000000000000" pitchFamily="2" charset="0"/>
                        </a:rPr>
                        <a:t>prom</a:t>
                      </a:r>
                      <a:r>
                        <a:rPr lang="es-MX" sz="1600" b="0" i="0" u="none" strike="noStrike" dirty="0">
                          <a:solidFill>
                            <a:srgbClr val="000000"/>
                          </a:solidFill>
                          <a:effectLst/>
                          <a:latin typeface="Roboto Thin" panose="02000000000000000000" pitchFamily="2" charset="0"/>
                        </a:rPr>
                        <a:t> x proyecto (+)</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0935161"/>
                  </a:ext>
                </a:extLst>
              </a:tr>
              <a:tr h="364103">
                <a:tc>
                  <a:txBody>
                    <a:bodyPr/>
                    <a:lstStyle/>
                    <a:p>
                      <a:pPr algn="l" fontAlgn="ctr"/>
                      <a:r>
                        <a:rPr lang="es-MX" sz="1600" b="0" i="0" u="none" strike="noStrike" dirty="0">
                          <a:solidFill>
                            <a:srgbClr val="000000"/>
                          </a:solidFill>
                          <a:effectLst/>
                          <a:latin typeface="Roboto Thin" panose="02000000000000000000" pitchFamily="2" charset="0"/>
                        </a:rPr>
                        <a:t> Precio m2 (–)</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9106245"/>
                  </a:ext>
                </a:extLst>
              </a:tr>
              <a:tr h="364103">
                <a:tc>
                  <a:txBody>
                    <a:bodyPr/>
                    <a:lstStyle/>
                    <a:p>
                      <a:pPr algn="l" fontAlgn="ctr"/>
                      <a:r>
                        <a:rPr lang="es-MX" sz="1600" b="0" i="0" u="none" strike="noStrike" dirty="0">
                          <a:solidFill>
                            <a:srgbClr val="000000"/>
                          </a:solidFill>
                          <a:effectLst/>
                          <a:latin typeface="Roboto Thin" panose="02000000000000000000" pitchFamily="2" charset="0"/>
                        </a:rPr>
                        <a:t> Proyectos verticales (+)</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89481311"/>
                  </a:ext>
                </a:extLst>
              </a:tr>
              <a:tr h="364103">
                <a:tc>
                  <a:txBody>
                    <a:bodyPr/>
                    <a:lstStyle/>
                    <a:p>
                      <a:pPr marL="36000" algn="l" fontAlgn="ctr"/>
                      <a:r>
                        <a:rPr lang="es-MX" sz="1600" b="0" i="0" u="none" strike="noStrike" dirty="0">
                          <a:solidFill>
                            <a:srgbClr val="000000"/>
                          </a:solidFill>
                          <a:effectLst/>
                          <a:latin typeface="Roboto Thin" panose="02000000000000000000" pitchFamily="2" charset="0"/>
                        </a:rPr>
                        <a:t>Inventario vertical (-)</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6477546"/>
                  </a:ext>
                </a:extLst>
              </a:tr>
              <a:tr h="364103">
                <a:tc>
                  <a:txBody>
                    <a:bodyPr/>
                    <a:lstStyle/>
                    <a:p>
                      <a:pPr marL="36000" algn="l" fontAlgn="ctr"/>
                      <a:r>
                        <a:rPr lang="es-MX" sz="1600" b="0" i="0" u="none" strike="noStrike" dirty="0">
                          <a:solidFill>
                            <a:srgbClr val="000000"/>
                          </a:solidFill>
                          <a:effectLst/>
                          <a:latin typeface="Roboto Thin" panose="02000000000000000000" pitchFamily="2" charset="0"/>
                        </a:rPr>
                        <a:t>Ocupación hotelera 5 estrellas (+)</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9956806"/>
                  </a:ext>
                </a:extLst>
              </a:tr>
            </a:tbl>
          </a:graphicData>
        </a:graphic>
      </p:graphicFrame>
      <p:sp>
        <p:nvSpPr>
          <p:cNvPr id="3" name="CuadroTexto 2">
            <a:extLst>
              <a:ext uri="{FF2B5EF4-FFF2-40B4-BE49-F238E27FC236}">
                <a16:creationId xmlns:a16="http://schemas.microsoft.com/office/drawing/2014/main" id="{BE3FE284-E782-5BEC-C798-6C93AF3AD8C4}"/>
              </a:ext>
            </a:extLst>
          </p:cNvPr>
          <p:cNvSpPr txBox="1"/>
          <p:nvPr/>
        </p:nvSpPr>
        <p:spPr bwMode="auto">
          <a:xfrm>
            <a:off x="10879206" y="6262390"/>
            <a:ext cx="1768551" cy="319736"/>
          </a:xfrm>
          <a:prstGeom prst="rect">
            <a:avLst/>
          </a:prstGeom>
          <a:noFill/>
          <a:ln w="9525">
            <a:noFill/>
            <a:prstDash val="dot"/>
            <a:miter lim="800000"/>
            <a:headEnd/>
            <a:tailEnd/>
          </a:ln>
        </p:spPr>
        <p:txBody>
          <a:bodyPr wrap="square" lIns="121571" tIns="60786" rIns="121571" bIns="60786" rtlCol="0" anchor="t">
            <a:spAutoFit/>
          </a:bodyPr>
          <a:lstStyle/>
          <a:p>
            <a:pPr defTabSz="423605">
              <a:lnSpc>
                <a:spcPct val="80000"/>
              </a:lnSpc>
            </a:pPr>
            <a:r>
              <a:rPr lang="es-ES_tradnl" sz="1000" b="1" dirty="0">
                <a:solidFill>
                  <a:schemeClr val="bg1">
                    <a:lumMod val="65000"/>
                  </a:schemeClr>
                </a:solidFill>
                <a:latin typeface="Lato" panose="020F0502020204030203" pitchFamily="34" charset="77"/>
                <a:ea typeface="Roboto Th" pitchFamily="2" charset="0"/>
              </a:rPr>
              <a:t> </a:t>
            </a:r>
            <a:r>
              <a:rPr lang="es-ES_tradnl" sz="1600" b="1" dirty="0">
                <a:solidFill>
                  <a:schemeClr val="bg1">
                    <a:lumMod val="65000"/>
                  </a:schemeClr>
                </a:solidFill>
                <a:latin typeface="Lato" panose="020F0502020204030203" pitchFamily="34" charset="77"/>
                <a:ea typeface="Roboto Th" pitchFamily="2" charset="0"/>
              </a:rPr>
              <a:t>VARACIÓN</a:t>
            </a:r>
            <a:endParaRPr lang="es-ES_tradnl" sz="1000" b="1" dirty="0">
              <a:solidFill>
                <a:schemeClr val="bg1">
                  <a:lumMod val="65000"/>
                </a:schemeClr>
              </a:solidFill>
              <a:latin typeface="Lato" panose="020F0502020204030203" pitchFamily="34" charset="77"/>
              <a:ea typeface="Roboto Th" pitchFamily="2" charset="0"/>
            </a:endParaRPr>
          </a:p>
        </p:txBody>
      </p:sp>
    </p:spTree>
    <p:extLst>
      <p:ext uri="{BB962C8B-B14F-4D97-AF65-F5344CB8AC3E}">
        <p14:creationId xmlns:p14="http://schemas.microsoft.com/office/powerpoint/2010/main" val="3713536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3FF52-B129-23CA-EDDE-81FEDDF132B3}"/>
            </a:ext>
          </a:extLst>
        </p:cNvPr>
        <p:cNvGrpSpPr/>
        <p:nvPr/>
      </p:nvGrpSpPr>
      <p:grpSpPr>
        <a:xfrm>
          <a:off x="0" y="0"/>
          <a:ext cx="0" cy="0"/>
          <a:chOff x="0" y="0"/>
          <a:chExt cx="0" cy="0"/>
        </a:xfrm>
      </p:grpSpPr>
      <p:graphicFrame>
        <p:nvGraphicFramePr>
          <p:cNvPr id="38" name="Gráfico 37">
            <a:extLst>
              <a:ext uri="{FF2B5EF4-FFF2-40B4-BE49-F238E27FC236}">
                <a16:creationId xmlns:a16="http://schemas.microsoft.com/office/drawing/2014/main" id="{7F06C7BF-573B-47BE-FC46-BDFF02DB0DE6}"/>
              </a:ext>
            </a:extLst>
          </p:cNvPr>
          <p:cNvGraphicFramePr>
            <a:graphicFrameLocks/>
          </p:cNvGraphicFramePr>
          <p:nvPr>
            <p:extLst>
              <p:ext uri="{D42A27DB-BD31-4B8C-83A1-F6EECF244321}">
                <p14:modId xmlns:p14="http://schemas.microsoft.com/office/powerpoint/2010/main" val="1945295307"/>
              </p:ext>
            </p:extLst>
          </p:nvPr>
        </p:nvGraphicFramePr>
        <p:xfrm>
          <a:off x="13601" y="1093165"/>
          <a:ext cx="11702149" cy="28461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a16="http://schemas.microsoft.com/office/drawing/2014/main" id="{590979A9-8EA7-4740-822C-21049AED09B3}"/>
              </a:ext>
            </a:extLst>
          </p:cNvPr>
          <p:cNvGraphicFramePr>
            <a:graphicFrameLocks/>
          </p:cNvGraphicFramePr>
          <p:nvPr>
            <p:extLst>
              <p:ext uri="{D42A27DB-BD31-4B8C-83A1-F6EECF244321}">
                <p14:modId xmlns:p14="http://schemas.microsoft.com/office/powerpoint/2010/main" val="2805913856"/>
              </p:ext>
            </p:extLst>
          </p:nvPr>
        </p:nvGraphicFramePr>
        <p:xfrm>
          <a:off x="-11430" y="2122045"/>
          <a:ext cx="11303000" cy="50884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a:extLst>
              <a:ext uri="{FF2B5EF4-FFF2-40B4-BE49-F238E27FC236}">
                <a16:creationId xmlns:a16="http://schemas.microsoft.com/office/drawing/2014/main" id="{E6099DCF-F9B4-E38A-1FAC-C94CBE48570C}"/>
              </a:ext>
            </a:extLst>
          </p:cNvPr>
          <p:cNvGraphicFramePr>
            <a:graphicFrameLocks/>
          </p:cNvGraphicFramePr>
          <p:nvPr>
            <p:extLst>
              <p:ext uri="{D42A27DB-BD31-4B8C-83A1-F6EECF244321}">
                <p14:modId xmlns:p14="http://schemas.microsoft.com/office/powerpoint/2010/main" val="4085798464"/>
              </p:ext>
            </p:extLst>
          </p:nvPr>
        </p:nvGraphicFramePr>
        <p:xfrm>
          <a:off x="238820" y="5324788"/>
          <a:ext cx="11029950" cy="1265793"/>
        </p:xfrm>
        <a:graphic>
          <a:graphicData uri="http://schemas.openxmlformats.org/drawingml/2006/chart">
            <c:chart xmlns:c="http://schemas.openxmlformats.org/drawingml/2006/chart" xmlns:r="http://schemas.openxmlformats.org/officeDocument/2006/relationships" r:id="rId4"/>
          </a:graphicData>
        </a:graphic>
      </p:graphicFrame>
      <p:sp>
        <p:nvSpPr>
          <p:cNvPr id="2" name="Marcador de número de diapositiva 1">
            <a:extLst>
              <a:ext uri="{FF2B5EF4-FFF2-40B4-BE49-F238E27FC236}">
                <a16:creationId xmlns:a16="http://schemas.microsoft.com/office/drawing/2014/main" id="{EE64CA96-169E-C326-ED02-2D611B8DD093}"/>
              </a:ext>
            </a:extLst>
          </p:cNvPr>
          <p:cNvSpPr>
            <a:spLocks noGrp="1"/>
          </p:cNvSpPr>
          <p:nvPr>
            <p:ph type="sldNum" sz="quarter" idx="12"/>
          </p:nvPr>
        </p:nvSpPr>
        <p:spPr>
          <a:xfrm>
            <a:off x="5887146" y="7369495"/>
            <a:ext cx="1027310" cy="218689"/>
          </a:xfrm>
          <a:prstGeom prst="rect">
            <a:avLst/>
          </a:prstGeom>
        </p:spPr>
        <p:txBody>
          <a:bodyPr/>
          <a:lstStyle/>
          <a:p>
            <a:fld id="{67DDEA5E-EAF7-8246-8A62-7FF7613ECEAE}" type="slidenum">
              <a:rPr lang="en-US" smtClean="0"/>
              <a:pPr/>
              <a:t>6</a:t>
            </a:fld>
            <a:endParaRPr lang="en-US"/>
          </a:p>
        </p:txBody>
      </p:sp>
      <p:sp>
        <p:nvSpPr>
          <p:cNvPr id="13" name="CuadroTexto 12">
            <a:extLst>
              <a:ext uri="{FF2B5EF4-FFF2-40B4-BE49-F238E27FC236}">
                <a16:creationId xmlns:a16="http://schemas.microsoft.com/office/drawing/2014/main" id="{01B52D34-F616-03EA-B76D-19207B4EA05B}"/>
              </a:ext>
            </a:extLst>
          </p:cNvPr>
          <p:cNvSpPr txBox="1"/>
          <p:nvPr/>
        </p:nvSpPr>
        <p:spPr bwMode="auto">
          <a:xfrm>
            <a:off x="0" y="373634"/>
            <a:ext cx="12801599" cy="592558"/>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lnSpc>
                <a:spcPct val="70000"/>
              </a:lnSpc>
            </a:pPr>
            <a:r>
              <a:rPr lang="es-ES_tradnl" sz="4400" cap="all" dirty="0">
                <a:solidFill>
                  <a:prstClr val="black"/>
                </a:solidFill>
                <a:latin typeface="Lato Hairline" panose="020F0202020204030203" pitchFamily="34" charset="77"/>
              </a:rPr>
              <a:t>Contexto del mercado</a:t>
            </a:r>
            <a:endParaRPr lang="es-ES_tradnl" sz="4400" cap="all" dirty="0">
              <a:solidFill>
                <a:srgbClr val="FF0000"/>
              </a:solidFill>
              <a:latin typeface="Lato Hairline" panose="020F0202020204030203" pitchFamily="34" charset="77"/>
            </a:endParaRPr>
          </a:p>
        </p:txBody>
      </p:sp>
      <p:sp>
        <p:nvSpPr>
          <p:cNvPr id="14" name="CuadroTexto 13">
            <a:extLst>
              <a:ext uri="{FF2B5EF4-FFF2-40B4-BE49-F238E27FC236}">
                <a16:creationId xmlns:a16="http://schemas.microsoft.com/office/drawing/2014/main" id="{16FD5A00-9FFD-4522-2544-6582D181E037}"/>
              </a:ext>
            </a:extLst>
          </p:cNvPr>
          <p:cNvSpPr txBox="1"/>
          <p:nvPr/>
        </p:nvSpPr>
        <p:spPr bwMode="auto">
          <a:xfrm>
            <a:off x="0" y="814680"/>
            <a:ext cx="12801600" cy="486247"/>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defRPr/>
            </a:pPr>
            <a:r>
              <a:rPr lang="es-ES_tradnl" sz="2400" i="1" dirty="0">
                <a:solidFill>
                  <a:srgbClr val="FF0000"/>
                </a:solidFill>
                <a:latin typeface="Playfair Display" panose="00000500000000000000" pitchFamily="50" charset="0"/>
              </a:rPr>
              <a:t>Vivienda vertical Mazatlán, cantidad </a:t>
            </a:r>
            <a:r>
              <a:rPr lang="es-ES_tradnl" sz="2400" i="1" dirty="0" err="1">
                <a:solidFill>
                  <a:srgbClr val="FF0000"/>
                </a:solidFill>
                <a:latin typeface="Playfair Display" panose="00000500000000000000" pitchFamily="50" charset="0"/>
              </a:rPr>
              <a:t>trimestal</a:t>
            </a:r>
            <a:endParaRPr lang="es-ES_tradnl" sz="2400" i="1" baseline="30000" dirty="0">
              <a:solidFill>
                <a:srgbClr val="FF0000"/>
              </a:solidFill>
              <a:latin typeface="Playfair Display" panose="00000500000000000000" pitchFamily="50" charset="0"/>
            </a:endParaRPr>
          </a:p>
        </p:txBody>
      </p:sp>
      <p:sp>
        <p:nvSpPr>
          <p:cNvPr id="7" name="CuadroTexto 6">
            <a:extLst>
              <a:ext uri="{FF2B5EF4-FFF2-40B4-BE49-F238E27FC236}">
                <a16:creationId xmlns:a16="http://schemas.microsoft.com/office/drawing/2014/main" id="{CE198542-BB42-AC34-7301-40C0496E6BB4}"/>
              </a:ext>
            </a:extLst>
          </p:cNvPr>
          <p:cNvSpPr txBox="1"/>
          <p:nvPr/>
        </p:nvSpPr>
        <p:spPr bwMode="auto">
          <a:xfrm>
            <a:off x="11054994" y="4941850"/>
            <a:ext cx="1341329"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chemeClr val="bg1">
                    <a:lumMod val="95000"/>
                  </a:schemeClr>
                </a:solidFill>
                <a:latin typeface="Lato" panose="020F0502020204030203" pitchFamily="34" charset="77"/>
                <a:ea typeface="Roboto Th" pitchFamily="2" charset="0"/>
              </a:rPr>
              <a:t>OPTIMISTA</a:t>
            </a:r>
          </a:p>
        </p:txBody>
      </p:sp>
      <p:sp>
        <p:nvSpPr>
          <p:cNvPr id="17" name="CuadroTexto 16">
            <a:extLst>
              <a:ext uri="{FF2B5EF4-FFF2-40B4-BE49-F238E27FC236}">
                <a16:creationId xmlns:a16="http://schemas.microsoft.com/office/drawing/2014/main" id="{A78626A5-C207-3979-0DE1-93E9B149E87A}"/>
              </a:ext>
            </a:extLst>
          </p:cNvPr>
          <p:cNvSpPr txBox="1"/>
          <p:nvPr/>
        </p:nvSpPr>
        <p:spPr bwMode="auto">
          <a:xfrm>
            <a:off x="11079578" y="5797816"/>
            <a:ext cx="1791132"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chemeClr val="bg1">
                    <a:lumMod val="65000"/>
                  </a:schemeClr>
                </a:solidFill>
                <a:latin typeface="Lato" panose="020F0502020204030203" pitchFamily="34" charset="77"/>
                <a:ea typeface="Roboto Th" pitchFamily="2" charset="0"/>
              </a:rPr>
              <a:t>CONSERVADOR</a:t>
            </a:r>
          </a:p>
        </p:txBody>
      </p:sp>
      <p:sp>
        <p:nvSpPr>
          <p:cNvPr id="18" name="CuadroTexto 17">
            <a:extLst>
              <a:ext uri="{FF2B5EF4-FFF2-40B4-BE49-F238E27FC236}">
                <a16:creationId xmlns:a16="http://schemas.microsoft.com/office/drawing/2014/main" id="{AFFA5CD6-20AE-97D4-B1BC-35076186BCBE}"/>
              </a:ext>
            </a:extLst>
          </p:cNvPr>
          <p:cNvSpPr txBox="1"/>
          <p:nvPr/>
        </p:nvSpPr>
        <p:spPr bwMode="auto">
          <a:xfrm>
            <a:off x="11052737" y="5188952"/>
            <a:ext cx="1468608"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rgbClr val="FFD579"/>
                </a:solidFill>
                <a:latin typeface="Lato" panose="020F0502020204030203" pitchFamily="34" charset="77"/>
                <a:ea typeface="Roboto Th" pitchFamily="2" charset="0"/>
              </a:rPr>
              <a:t>MODERADO</a:t>
            </a:r>
          </a:p>
        </p:txBody>
      </p:sp>
      <p:sp>
        <p:nvSpPr>
          <p:cNvPr id="4" name="CuadroTexto 3">
            <a:extLst>
              <a:ext uri="{FF2B5EF4-FFF2-40B4-BE49-F238E27FC236}">
                <a16:creationId xmlns:a16="http://schemas.microsoft.com/office/drawing/2014/main" id="{7019D6B8-11EE-5695-97AE-5D953C938808}"/>
              </a:ext>
            </a:extLst>
          </p:cNvPr>
          <p:cNvSpPr txBox="1"/>
          <p:nvPr/>
        </p:nvSpPr>
        <p:spPr>
          <a:xfrm>
            <a:off x="139700" y="7168838"/>
            <a:ext cx="11029950" cy="264686"/>
          </a:xfrm>
          <a:prstGeom prst="rect">
            <a:avLst/>
          </a:prstGeom>
          <a:noFill/>
          <a:ln>
            <a:solidFill>
              <a:schemeClr val="bg1">
                <a:lumMod val="85000"/>
              </a:schemeClr>
            </a:solidFill>
          </a:ln>
        </p:spPr>
        <p:txBody>
          <a:bodyPr wrap="square" lIns="91437" tIns="45719" rIns="91437" bIns="45719" rtlCol="0">
            <a:spAutoFit/>
          </a:bodyPr>
          <a:lstStyle>
            <a:defPPr>
              <a:defRPr lang="en-US"/>
            </a:defPPr>
            <a:lvl1pPr>
              <a:lnSpc>
                <a:spcPct val="80000"/>
              </a:lnSpc>
              <a:defRPr sz="1400" i="1">
                <a:solidFill>
                  <a:schemeClr val="bg1">
                    <a:lumMod val="50000"/>
                  </a:schemeClr>
                </a:solidFill>
                <a:latin typeface="Playfair Display" pitchFamily="2" charset="77"/>
                <a:ea typeface="Roboto Light" panose="02000000000000000000" pitchFamily="2" charset="0"/>
                <a:cs typeface="Roboto Lt" panose="02000000000000000000" pitchFamily="2" charset="0"/>
              </a:defRPr>
            </a:lvl1pPr>
          </a:lstStyle>
          <a:p>
            <a:pPr lvl="0" algn="ctr">
              <a:defRPr/>
            </a:pPr>
            <a:r>
              <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Fuente: </a:t>
            </a:r>
            <a:r>
              <a:rPr kumimoji="0" lang="es-MX"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Estimaciones realizadas por Ideas Frescas</a:t>
            </a:r>
            <a:endPar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endParaRPr>
          </a:p>
        </p:txBody>
      </p:sp>
      <p:sp>
        <p:nvSpPr>
          <p:cNvPr id="39" name="CuadroTexto 38">
            <a:extLst>
              <a:ext uri="{FF2B5EF4-FFF2-40B4-BE49-F238E27FC236}">
                <a16:creationId xmlns:a16="http://schemas.microsoft.com/office/drawing/2014/main" id="{38F22F33-4E6C-C363-E18C-A9F10B3AAB95}"/>
              </a:ext>
            </a:extLst>
          </p:cNvPr>
          <p:cNvSpPr txBox="1"/>
          <p:nvPr/>
        </p:nvSpPr>
        <p:spPr bwMode="auto">
          <a:xfrm>
            <a:off x="11052737" y="2625138"/>
            <a:ext cx="1169937"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chemeClr val="accent1"/>
                </a:solidFill>
                <a:latin typeface="Lato" panose="020F0502020204030203" pitchFamily="34" charset="77"/>
                <a:ea typeface="Roboto Th" pitchFamily="2" charset="0"/>
              </a:rPr>
              <a:t>ANUALES</a:t>
            </a:r>
          </a:p>
        </p:txBody>
      </p:sp>
      <p:sp>
        <p:nvSpPr>
          <p:cNvPr id="3" name="CuadroTexto 2">
            <a:extLst>
              <a:ext uri="{FF2B5EF4-FFF2-40B4-BE49-F238E27FC236}">
                <a16:creationId xmlns:a16="http://schemas.microsoft.com/office/drawing/2014/main" id="{1D9996C4-0D12-778A-52C1-097C7D48F177}"/>
              </a:ext>
            </a:extLst>
          </p:cNvPr>
          <p:cNvSpPr txBox="1"/>
          <p:nvPr/>
        </p:nvSpPr>
        <p:spPr bwMode="auto">
          <a:xfrm>
            <a:off x="11052737" y="6079870"/>
            <a:ext cx="1748863" cy="295114"/>
          </a:xfrm>
          <a:prstGeom prst="rect">
            <a:avLst/>
          </a:prstGeom>
          <a:noFill/>
          <a:ln w="9525">
            <a:noFill/>
            <a:prstDash val="dot"/>
            <a:miter lim="800000"/>
            <a:headEnd/>
            <a:tailEnd/>
          </a:ln>
        </p:spPr>
        <p:txBody>
          <a:bodyPr wrap="square" lIns="121571" tIns="60786" rIns="121571" bIns="60786" rtlCol="0" anchor="t">
            <a:spAutoFit/>
          </a:bodyPr>
          <a:lstStyle/>
          <a:p>
            <a:pPr defTabSz="423605">
              <a:lnSpc>
                <a:spcPct val="80000"/>
              </a:lnSpc>
            </a:pPr>
            <a:r>
              <a:rPr lang="es-ES_tradnl" sz="1400" b="1" dirty="0">
                <a:solidFill>
                  <a:schemeClr val="bg1">
                    <a:lumMod val="65000"/>
                  </a:schemeClr>
                </a:solidFill>
                <a:latin typeface="Lato" panose="020F0502020204030203" pitchFamily="34" charset="77"/>
                <a:ea typeface="Roboto Th" pitchFamily="2" charset="0"/>
              </a:rPr>
              <a:t> VARACIÓN</a:t>
            </a:r>
          </a:p>
        </p:txBody>
      </p:sp>
    </p:spTree>
    <p:extLst>
      <p:ext uri="{BB962C8B-B14F-4D97-AF65-F5344CB8AC3E}">
        <p14:creationId xmlns:p14="http://schemas.microsoft.com/office/powerpoint/2010/main" val="1096358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CA8F5-A229-4A8A-64FE-CD5F6BFA0726}"/>
            </a:ext>
          </a:extLst>
        </p:cNvPr>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14C88C58-B6EB-6FDF-E289-AE54B8190F3F}"/>
              </a:ext>
            </a:extLst>
          </p:cNvPr>
          <p:cNvGraphicFramePr>
            <a:graphicFrameLocks/>
          </p:cNvGraphicFramePr>
          <p:nvPr>
            <p:extLst>
              <p:ext uri="{D42A27DB-BD31-4B8C-83A1-F6EECF244321}">
                <p14:modId xmlns:p14="http://schemas.microsoft.com/office/powerpoint/2010/main" val="4109253083"/>
              </p:ext>
            </p:extLst>
          </p:nvPr>
        </p:nvGraphicFramePr>
        <p:xfrm>
          <a:off x="6391" y="1195000"/>
          <a:ext cx="11994665" cy="5842616"/>
        </p:xfrm>
        <a:graphic>
          <a:graphicData uri="http://schemas.openxmlformats.org/drawingml/2006/chart">
            <c:chart xmlns:c="http://schemas.openxmlformats.org/drawingml/2006/chart" xmlns:r="http://schemas.openxmlformats.org/officeDocument/2006/relationships" r:id="rId2"/>
          </a:graphicData>
        </a:graphic>
      </p:graphicFrame>
      <p:sp>
        <p:nvSpPr>
          <p:cNvPr id="2" name="Marcador de número de diapositiva 1">
            <a:extLst>
              <a:ext uri="{FF2B5EF4-FFF2-40B4-BE49-F238E27FC236}">
                <a16:creationId xmlns:a16="http://schemas.microsoft.com/office/drawing/2014/main" id="{0DEC0D22-DF23-F5EC-29FC-477B118AE772}"/>
              </a:ext>
            </a:extLst>
          </p:cNvPr>
          <p:cNvSpPr>
            <a:spLocks noGrp="1"/>
          </p:cNvSpPr>
          <p:nvPr>
            <p:ph type="sldNum" sz="quarter" idx="12"/>
          </p:nvPr>
        </p:nvSpPr>
        <p:spPr>
          <a:xfrm>
            <a:off x="5887146" y="7340253"/>
            <a:ext cx="1084404" cy="247931"/>
          </a:xfrm>
          <a:prstGeom prst="rect">
            <a:avLst/>
          </a:prstGeom>
        </p:spPr>
        <p:txBody>
          <a:bodyPr/>
          <a:lstStyle/>
          <a:p>
            <a:fld id="{67DDEA5E-EAF7-8246-8A62-7FF7613ECEAE}" type="slidenum">
              <a:rPr lang="en-US" smtClean="0"/>
              <a:pPr/>
              <a:t>7</a:t>
            </a:fld>
            <a:endParaRPr lang="en-US"/>
          </a:p>
        </p:txBody>
      </p:sp>
      <p:sp>
        <p:nvSpPr>
          <p:cNvPr id="13" name="CuadroTexto 12">
            <a:extLst>
              <a:ext uri="{FF2B5EF4-FFF2-40B4-BE49-F238E27FC236}">
                <a16:creationId xmlns:a16="http://schemas.microsoft.com/office/drawing/2014/main" id="{654B58C3-E4AC-CB53-CF85-492AE400CB76}"/>
              </a:ext>
            </a:extLst>
          </p:cNvPr>
          <p:cNvSpPr txBox="1"/>
          <p:nvPr/>
        </p:nvSpPr>
        <p:spPr bwMode="auto">
          <a:xfrm>
            <a:off x="0" y="373634"/>
            <a:ext cx="12801599" cy="592558"/>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lnSpc>
                <a:spcPct val="70000"/>
              </a:lnSpc>
            </a:pPr>
            <a:r>
              <a:rPr lang="es-ES_tradnl" sz="4400" cap="all" dirty="0">
                <a:solidFill>
                  <a:prstClr val="black"/>
                </a:solidFill>
                <a:latin typeface="Lato Hairline" panose="020F0202020204030203" pitchFamily="34" charset="77"/>
              </a:rPr>
              <a:t>DISTRIBUCIÓN mercado</a:t>
            </a:r>
            <a:endParaRPr lang="es-ES_tradnl" sz="4400" cap="all" dirty="0">
              <a:solidFill>
                <a:srgbClr val="FF0000"/>
              </a:solidFill>
              <a:latin typeface="Lato Hairline" panose="020F0202020204030203" pitchFamily="34" charset="77"/>
            </a:endParaRPr>
          </a:p>
        </p:txBody>
      </p:sp>
      <p:sp>
        <p:nvSpPr>
          <p:cNvPr id="14" name="CuadroTexto 13">
            <a:extLst>
              <a:ext uri="{FF2B5EF4-FFF2-40B4-BE49-F238E27FC236}">
                <a16:creationId xmlns:a16="http://schemas.microsoft.com/office/drawing/2014/main" id="{F023DE6C-B8B2-A6C4-8B8A-CED1A9767252}"/>
              </a:ext>
            </a:extLst>
          </p:cNvPr>
          <p:cNvSpPr txBox="1"/>
          <p:nvPr/>
        </p:nvSpPr>
        <p:spPr bwMode="auto">
          <a:xfrm>
            <a:off x="0" y="814680"/>
            <a:ext cx="12801600" cy="486247"/>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defRPr/>
            </a:pPr>
            <a:r>
              <a:rPr lang="es-ES_tradnl" sz="2400" i="1" dirty="0">
                <a:solidFill>
                  <a:srgbClr val="FF0000"/>
                </a:solidFill>
                <a:latin typeface="Playfair Display" panose="00000500000000000000" pitchFamily="50" charset="0"/>
              </a:rPr>
              <a:t>Vivienda vertical Mazatlán, cantidad trimestral</a:t>
            </a:r>
            <a:endParaRPr lang="es-ES_tradnl" sz="2400" i="1" baseline="30000" dirty="0">
              <a:solidFill>
                <a:srgbClr val="FF0000"/>
              </a:solidFill>
              <a:latin typeface="Playfair Display" panose="00000500000000000000" pitchFamily="50" charset="0"/>
            </a:endParaRPr>
          </a:p>
        </p:txBody>
      </p:sp>
      <p:sp>
        <p:nvSpPr>
          <p:cNvPr id="4" name="CuadroTexto 3">
            <a:extLst>
              <a:ext uri="{FF2B5EF4-FFF2-40B4-BE49-F238E27FC236}">
                <a16:creationId xmlns:a16="http://schemas.microsoft.com/office/drawing/2014/main" id="{9B26DA3F-6BC3-1CF6-70D1-738423212468}"/>
              </a:ext>
            </a:extLst>
          </p:cNvPr>
          <p:cNvSpPr txBox="1"/>
          <p:nvPr/>
        </p:nvSpPr>
        <p:spPr>
          <a:xfrm>
            <a:off x="567588" y="7266424"/>
            <a:ext cx="10872260" cy="264686"/>
          </a:xfrm>
          <a:prstGeom prst="rect">
            <a:avLst/>
          </a:prstGeom>
          <a:noFill/>
          <a:ln>
            <a:solidFill>
              <a:schemeClr val="bg1">
                <a:lumMod val="85000"/>
              </a:schemeClr>
            </a:solidFill>
          </a:ln>
        </p:spPr>
        <p:txBody>
          <a:bodyPr wrap="square" lIns="91437" tIns="45719" rIns="91437" bIns="45719" rtlCol="0">
            <a:spAutoFit/>
          </a:bodyPr>
          <a:lstStyle>
            <a:defPPr>
              <a:defRPr lang="en-US"/>
            </a:defPPr>
            <a:lvl1pPr>
              <a:lnSpc>
                <a:spcPct val="80000"/>
              </a:lnSpc>
              <a:defRPr sz="1400" i="1">
                <a:solidFill>
                  <a:schemeClr val="bg1">
                    <a:lumMod val="50000"/>
                  </a:schemeClr>
                </a:solidFill>
                <a:latin typeface="Playfair Display" pitchFamily="2" charset="77"/>
                <a:ea typeface="Roboto Light" panose="02000000000000000000" pitchFamily="2" charset="0"/>
                <a:cs typeface="Roboto Lt" panose="02000000000000000000" pitchFamily="2" charset="0"/>
              </a:defRPr>
            </a:lvl1pPr>
          </a:lstStyle>
          <a:p>
            <a:pPr lvl="0" algn="ctr">
              <a:defRPr/>
            </a:pPr>
            <a:r>
              <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Fuente: </a:t>
            </a:r>
            <a:r>
              <a:rPr kumimoji="0" lang="es-MX"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Estimación realizadas por Ideas Frescas. Para la </a:t>
            </a:r>
            <a:r>
              <a:rPr lang="es-MX" dirty="0">
                <a:solidFill>
                  <a:prstClr val="white">
                    <a:lumMod val="50000"/>
                  </a:prstClr>
                </a:solidFill>
              </a:rPr>
              <a:t>comparación se utilizó la estimación del escenario moderado</a:t>
            </a:r>
            <a:endPar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endParaRPr>
          </a:p>
        </p:txBody>
      </p:sp>
      <p:sp>
        <p:nvSpPr>
          <p:cNvPr id="9" name="Rectángulo 8">
            <a:extLst>
              <a:ext uri="{FF2B5EF4-FFF2-40B4-BE49-F238E27FC236}">
                <a16:creationId xmlns:a16="http://schemas.microsoft.com/office/drawing/2014/main" id="{A5B72DF7-D6C9-F1B7-347F-6BB2E358A012}"/>
              </a:ext>
            </a:extLst>
          </p:cNvPr>
          <p:cNvSpPr/>
          <p:nvPr/>
        </p:nvSpPr>
        <p:spPr>
          <a:xfrm>
            <a:off x="11874956" y="5892027"/>
            <a:ext cx="939920" cy="372414"/>
          </a:xfrm>
          <a:prstGeom prst="rect">
            <a:avLst/>
          </a:prstGeom>
          <a:solidFill>
            <a:schemeClr val="bg1">
              <a:lumMod val="95000"/>
            </a:schemeClr>
          </a:solidFill>
          <a:ln w="9525">
            <a:noFill/>
            <a:prstDash val="dot"/>
            <a:miter lim="800000"/>
            <a:headEnd/>
            <a:tailEnd/>
          </a:ln>
        </p:spPr>
        <p:txBody>
          <a:bodyPr wrap="square" lIns="124971" tIns="62486" rIns="124971" bIns="62486" rtlCol="0" anchor="ctr">
            <a:spAutoFit/>
          </a:bodyPr>
          <a:lstStyle/>
          <a:p>
            <a:pPr marL="720725" indent="-708025" algn="ctr">
              <a:spcAft>
                <a:spcPts val="400"/>
              </a:spcAft>
              <a:defRPr/>
            </a:pPr>
            <a:r>
              <a:rPr lang="es-ES" sz="1600" u="none" strike="noStrike" dirty="0">
                <a:effectLst/>
                <a:latin typeface="Roboto Thin" pitchFamily="2" charset="0"/>
                <a:ea typeface="Roboto Thin" pitchFamily="2" charset="0"/>
              </a:rPr>
              <a:t>1,227</a:t>
            </a:r>
            <a:endParaRPr lang="es-ES" sz="1600" u="none" strike="noStrike" dirty="0">
              <a:solidFill>
                <a:srgbClr val="000000"/>
              </a:solidFill>
              <a:effectLst/>
              <a:latin typeface="Roboto Thin" pitchFamily="2" charset="0"/>
              <a:ea typeface="Roboto Thin" pitchFamily="2" charset="0"/>
            </a:endParaRPr>
          </a:p>
        </p:txBody>
      </p:sp>
      <p:sp>
        <p:nvSpPr>
          <p:cNvPr id="10" name="CuadroTexto 9">
            <a:extLst>
              <a:ext uri="{FF2B5EF4-FFF2-40B4-BE49-F238E27FC236}">
                <a16:creationId xmlns:a16="http://schemas.microsoft.com/office/drawing/2014/main" id="{E7AEFB1B-172B-B853-F03E-F846C28424B7}"/>
              </a:ext>
            </a:extLst>
          </p:cNvPr>
          <p:cNvSpPr txBox="1"/>
          <p:nvPr/>
        </p:nvSpPr>
        <p:spPr>
          <a:xfrm>
            <a:off x="10661854" y="5749547"/>
            <a:ext cx="1323814" cy="646331"/>
          </a:xfrm>
          <a:prstGeom prst="roundRect">
            <a:avLst>
              <a:gd name="adj" fmla="val 0"/>
            </a:avLst>
          </a:prstGeom>
          <a:noFill/>
          <a:ln>
            <a:solidFill>
              <a:schemeClr val="bg1">
                <a:lumMod val="50000"/>
              </a:schemeClr>
            </a:solidFill>
          </a:ln>
        </p:spPr>
        <p:txBody>
          <a:bodyPr wrap="square" rtlCol="0" anchor="ctr">
            <a:spAutoFit/>
          </a:bodyPr>
          <a:lstStyle/>
          <a:p>
            <a:pPr marL="0" marR="0" lvl="0" indent="0" algn="l" defTabSz="587756" rtl="0" eaLnBrk="1" fontAlgn="auto" latinLnBrk="0" hangingPunct="1">
              <a:lnSpc>
                <a:spcPct val="100000"/>
              </a:lnSpc>
              <a:spcBef>
                <a:spcPts val="0"/>
              </a:spcBef>
              <a:spcAft>
                <a:spcPts val="0"/>
              </a:spcAft>
              <a:buClrTx/>
              <a:buSzTx/>
              <a:buFontTx/>
              <a:buNone/>
              <a:tabLst/>
              <a:defRPr/>
            </a:pPr>
            <a:r>
              <a:rPr kumimoji="0" lang="es-ES_tradnl" sz="3600" b="1" i="0" u="none" strike="noStrike" kern="1200" cap="none" spc="0" normalizeH="0" baseline="0" noProof="0" dirty="0">
                <a:ln>
                  <a:noFill/>
                </a:ln>
                <a:solidFill>
                  <a:srgbClr val="FFC000"/>
                </a:solidFill>
                <a:effectLst/>
                <a:uLnTx/>
                <a:uFillTx/>
                <a:latin typeface="Lato Black" panose="020F0502020204030203" pitchFamily="34" charset="77"/>
                <a:ea typeface="Roboto Lt" panose="02000000000000000000" pitchFamily="2" charset="0"/>
                <a:cs typeface="Roboto Lt" panose="02000000000000000000" pitchFamily="2" charset="0"/>
              </a:rPr>
              <a:t>202</a:t>
            </a:r>
            <a:r>
              <a:rPr lang="es-ES_tradnl" sz="3600" b="1" dirty="0">
                <a:solidFill>
                  <a:srgbClr val="FFC000"/>
                </a:solidFill>
                <a:latin typeface="Lato Black" panose="020F0502020204030203" pitchFamily="34" charset="77"/>
                <a:ea typeface="Roboto Lt" panose="02000000000000000000" pitchFamily="2" charset="0"/>
                <a:cs typeface="Roboto Lt" panose="02000000000000000000" pitchFamily="2" charset="0"/>
              </a:rPr>
              <a:t>6</a:t>
            </a:r>
            <a:endParaRPr kumimoji="0" lang="es-ES_tradnl" sz="3600" b="1" i="0" u="none" strike="noStrike" kern="1200" cap="none" spc="0" normalizeH="0" baseline="0" noProof="0" dirty="0">
              <a:ln>
                <a:noFill/>
              </a:ln>
              <a:solidFill>
                <a:srgbClr val="FFC000"/>
              </a:solidFill>
              <a:effectLst/>
              <a:uLnTx/>
              <a:uFillTx/>
              <a:latin typeface="Lato Black" panose="020F0502020204030203" pitchFamily="34" charset="77"/>
              <a:ea typeface="Roboto Lt" panose="02000000000000000000" pitchFamily="2" charset="0"/>
              <a:cs typeface="Roboto Lt" panose="02000000000000000000" pitchFamily="2" charset="0"/>
            </a:endParaRPr>
          </a:p>
        </p:txBody>
      </p:sp>
      <p:sp>
        <p:nvSpPr>
          <p:cNvPr id="12" name="Rectángulo 11">
            <a:extLst>
              <a:ext uri="{FF2B5EF4-FFF2-40B4-BE49-F238E27FC236}">
                <a16:creationId xmlns:a16="http://schemas.microsoft.com/office/drawing/2014/main" id="{6846ACEE-EB03-A18B-B529-230EE0BF382C}"/>
              </a:ext>
            </a:extLst>
          </p:cNvPr>
          <p:cNvSpPr/>
          <p:nvPr/>
        </p:nvSpPr>
        <p:spPr>
          <a:xfrm>
            <a:off x="11804279" y="3480132"/>
            <a:ext cx="939920" cy="372414"/>
          </a:xfrm>
          <a:prstGeom prst="rect">
            <a:avLst/>
          </a:prstGeom>
          <a:solidFill>
            <a:schemeClr val="bg1">
              <a:lumMod val="95000"/>
            </a:schemeClr>
          </a:solidFill>
          <a:ln w="9525">
            <a:noFill/>
            <a:prstDash val="dot"/>
            <a:miter lim="800000"/>
            <a:headEnd/>
            <a:tailEnd/>
          </a:ln>
        </p:spPr>
        <p:txBody>
          <a:bodyPr wrap="square" lIns="124971" tIns="62486" rIns="124971" bIns="62486" rtlCol="0" anchor="ctr">
            <a:spAutoFit/>
          </a:bodyPr>
          <a:lstStyle/>
          <a:p>
            <a:pPr marL="720725" indent="-708025" algn="ctr">
              <a:spcAft>
                <a:spcPts val="400"/>
              </a:spcAft>
            </a:pPr>
            <a:r>
              <a:rPr lang="es-MX" sz="1600" dirty="0">
                <a:latin typeface="Roboto Thin" pitchFamily="2" charset="0"/>
                <a:ea typeface="Roboto Thin" pitchFamily="2" charset="0"/>
              </a:rPr>
              <a:t>1,635</a:t>
            </a:r>
            <a:endParaRPr lang="es-MX" sz="1600" dirty="0">
              <a:solidFill>
                <a:prstClr val="black"/>
              </a:solidFill>
              <a:latin typeface="Roboto Thin" pitchFamily="2" charset="0"/>
              <a:ea typeface="Roboto Thin" pitchFamily="2" charset="0"/>
            </a:endParaRPr>
          </a:p>
        </p:txBody>
      </p:sp>
      <p:sp>
        <p:nvSpPr>
          <p:cNvPr id="15" name="Rectángulo 14">
            <a:extLst>
              <a:ext uri="{FF2B5EF4-FFF2-40B4-BE49-F238E27FC236}">
                <a16:creationId xmlns:a16="http://schemas.microsoft.com/office/drawing/2014/main" id="{84B8694E-21AF-B521-F1E8-F8B6146792EA}"/>
              </a:ext>
            </a:extLst>
          </p:cNvPr>
          <p:cNvSpPr/>
          <p:nvPr/>
        </p:nvSpPr>
        <p:spPr>
          <a:xfrm>
            <a:off x="11855079" y="4235462"/>
            <a:ext cx="939920" cy="372414"/>
          </a:xfrm>
          <a:prstGeom prst="rect">
            <a:avLst/>
          </a:prstGeom>
          <a:solidFill>
            <a:schemeClr val="bg1">
              <a:lumMod val="95000"/>
            </a:schemeClr>
          </a:solidFill>
          <a:ln w="9525">
            <a:noFill/>
            <a:prstDash val="dot"/>
            <a:miter lim="800000"/>
            <a:headEnd/>
            <a:tailEnd/>
          </a:ln>
        </p:spPr>
        <p:txBody>
          <a:bodyPr wrap="square" lIns="124971" tIns="62486" rIns="124971" bIns="62486" rtlCol="0" anchor="ctr">
            <a:spAutoFit/>
          </a:bodyPr>
          <a:lstStyle/>
          <a:p>
            <a:pPr algn="ctr" fontAlgn="ctr"/>
            <a:r>
              <a:rPr lang="es-ES" sz="1600" u="none" strike="noStrike" dirty="0">
                <a:effectLst/>
                <a:latin typeface="Roboto Thin" pitchFamily="2" charset="0"/>
                <a:ea typeface="Roboto Thin" pitchFamily="2" charset="0"/>
              </a:rPr>
              <a:t>2,214</a:t>
            </a:r>
            <a:endParaRPr lang="es-ES" sz="1600" u="none" strike="noStrike" dirty="0">
              <a:solidFill>
                <a:srgbClr val="000000"/>
              </a:solidFill>
              <a:effectLst/>
              <a:latin typeface="Roboto Thin" pitchFamily="2" charset="0"/>
              <a:ea typeface="Roboto Thin" pitchFamily="2" charset="0"/>
            </a:endParaRPr>
          </a:p>
        </p:txBody>
      </p:sp>
      <p:sp>
        <p:nvSpPr>
          <p:cNvPr id="16" name="CuadroTexto 15">
            <a:extLst>
              <a:ext uri="{FF2B5EF4-FFF2-40B4-BE49-F238E27FC236}">
                <a16:creationId xmlns:a16="http://schemas.microsoft.com/office/drawing/2014/main" id="{0C546372-2BE9-4038-F400-0262167D9CA8}"/>
              </a:ext>
            </a:extLst>
          </p:cNvPr>
          <p:cNvSpPr txBox="1"/>
          <p:nvPr/>
        </p:nvSpPr>
        <p:spPr>
          <a:xfrm>
            <a:off x="10630308" y="4066423"/>
            <a:ext cx="1323814" cy="646331"/>
          </a:xfrm>
          <a:prstGeom prst="roundRect">
            <a:avLst>
              <a:gd name="adj" fmla="val 0"/>
            </a:avLst>
          </a:prstGeom>
          <a:noFill/>
        </p:spPr>
        <p:txBody>
          <a:bodyPr wrap="square" rtlCol="0" anchor="ctr">
            <a:spAutoFit/>
          </a:bodyPr>
          <a:lstStyle/>
          <a:p>
            <a:pPr marL="0" marR="0" lvl="0" indent="0" algn="l" defTabSz="587756" rtl="0" eaLnBrk="1" fontAlgn="auto" latinLnBrk="0" hangingPunct="1">
              <a:lnSpc>
                <a:spcPct val="100000"/>
              </a:lnSpc>
              <a:spcBef>
                <a:spcPts val="0"/>
              </a:spcBef>
              <a:spcAft>
                <a:spcPts val="0"/>
              </a:spcAft>
              <a:buClrTx/>
              <a:buSzTx/>
              <a:buFontTx/>
              <a:buNone/>
              <a:tabLst/>
              <a:defRPr/>
            </a:pPr>
            <a:r>
              <a:rPr kumimoji="0" lang="es-ES_tradnl" sz="3600" b="1" i="0" u="none" strike="noStrike" kern="1200" cap="none" spc="0" normalizeH="0" baseline="0" noProof="0" dirty="0">
                <a:ln>
                  <a:noFill/>
                </a:ln>
                <a:solidFill>
                  <a:schemeClr val="bg1">
                    <a:lumMod val="50000"/>
                  </a:schemeClr>
                </a:solidFill>
                <a:effectLst/>
                <a:uLnTx/>
                <a:uFillTx/>
                <a:latin typeface="Lato Black" panose="020F0502020204030203" pitchFamily="34" charset="77"/>
                <a:ea typeface="Roboto Lt" panose="02000000000000000000" pitchFamily="2" charset="0"/>
                <a:cs typeface="Roboto Lt" panose="02000000000000000000" pitchFamily="2" charset="0"/>
              </a:rPr>
              <a:t>2024</a:t>
            </a:r>
          </a:p>
        </p:txBody>
      </p:sp>
      <p:sp>
        <p:nvSpPr>
          <p:cNvPr id="11" name="CuadroTexto 3">
            <a:extLst>
              <a:ext uri="{FF2B5EF4-FFF2-40B4-BE49-F238E27FC236}">
                <a16:creationId xmlns:a16="http://schemas.microsoft.com/office/drawing/2014/main" id="{4D40E47A-579A-3D19-D4C2-510E4AB5E2C8}"/>
              </a:ext>
            </a:extLst>
          </p:cNvPr>
          <p:cNvSpPr txBox="1"/>
          <p:nvPr/>
        </p:nvSpPr>
        <p:spPr>
          <a:xfrm>
            <a:off x="10661854" y="3321371"/>
            <a:ext cx="1266868" cy="646331"/>
          </a:xfrm>
          <a:prstGeom prst="rect">
            <a:avLst/>
          </a:prstGeom>
          <a:noFill/>
        </p:spPr>
        <p:txBody>
          <a:bodyPr wrap="square" rtlCol="0" anchor="ctr">
            <a:spAutoFit/>
          </a:bodyPr>
          <a:lstStyle>
            <a:defPPr>
              <a:defRPr lang="en-US"/>
            </a:defPPr>
            <a:lvl1pPr algn="ctr">
              <a:defRPr sz="2800">
                <a:solidFill>
                  <a:schemeClr val="accent6"/>
                </a:solidFill>
                <a:latin typeface="Roboto Lt" panose="02000000000000000000" pitchFamily="2" charset="0"/>
                <a:ea typeface="Roboto Lt" panose="02000000000000000000" pitchFamily="2" charset="0"/>
                <a:cs typeface="Roboto Lt" panose="02000000000000000000" pitchFamily="2" charset="0"/>
              </a:defRPr>
            </a:lvl1pPr>
          </a:lstStyle>
          <a:p>
            <a:pPr marL="0" marR="0" lvl="0" indent="0" algn="l" defTabSz="587756" rtl="0" eaLnBrk="1" fontAlgn="auto" latinLnBrk="0" hangingPunct="1">
              <a:lnSpc>
                <a:spcPct val="100000"/>
              </a:lnSpc>
              <a:spcBef>
                <a:spcPts val="0"/>
              </a:spcBef>
              <a:spcAft>
                <a:spcPts val="0"/>
              </a:spcAft>
              <a:buClrTx/>
              <a:buSzTx/>
              <a:buFontTx/>
              <a:buNone/>
              <a:tabLst/>
              <a:defRPr/>
            </a:pPr>
            <a:r>
              <a:rPr kumimoji="0" lang="es-ES_tradnl" sz="3600" b="1" i="0" u="none" strike="noStrike" kern="1200" cap="none" spc="0" normalizeH="0" baseline="0" noProof="0" dirty="0">
                <a:ln>
                  <a:noFill/>
                </a:ln>
                <a:solidFill>
                  <a:srgbClr val="1F497D">
                    <a:lumMod val="60000"/>
                    <a:lumOff val="40000"/>
                  </a:srgbClr>
                </a:solidFill>
                <a:effectLst/>
                <a:uLnTx/>
                <a:uFillTx/>
                <a:latin typeface="Lato Black" panose="020F0502020204030203" pitchFamily="34" charset="77"/>
                <a:ea typeface="Roboto Lt" panose="02000000000000000000" pitchFamily="2" charset="0"/>
              </a:rPr>
              <a:t>2025</a:t>
            </a:r>
          </a:p>
        </p:txBody>
      </p:sp>
      <p:sp>
        <p:nvSpPr>
          <p:cNvPr id="6" name="Rectángulo 5">
            <a:extLst>
              <a:ext uri="{FF2B5EF4-FFF2-40B4-BE49-F238E27FC236}">
                <a16:creationId xmlns:a16="http://schemas.microsoft.com/office/drawing/2014/main" id="{7CDC72C4-69F4-2824-42AE-94A4CDB6998F}"/>
              </a:ext>
            </a:extLst>
          </p:cNvPr>
          <p:cNvSpPr/>
          <p:nvPr/>
        </p:nvSpPr>
        <p:spPr>
          <a:xfrm>
            <a:off x="11842379" y="4629162"/>
            <a:ext cx="939920" cy="372414"/>
          </a:xfrm>
          <a:prstGeom prst="rect">
            <a:avLst/>
          </a:prstGeom>
          <a:solidFill>
            <a:schemeClr val="bg1">
              <a:lumMod val="95000"/>
            </a:schemeClr>
          </a:solidFill>
          <a:ln w="9525">
            <a:noFill/>
            <a:prstDash val="dot"/>
            <a:miter lim="800000"/>
            <a:headEnd/>
            <a:tailEnd/>
          </a:ln>
        </p:spPr>
        <p:txBody>
          <a:bodyPr wrap="square" lIns="124971" tIns="62486" rIns="124971" bIns="62486" rtlCol="0" anchor="ctr">
            <a:spAutoFit/>
          </a:bodyPr>
          <a:lstStyle/>
          <a:p>
            <a:pPr algn="ctr" fontAlgn="ctr"/>
            <a:r>
              <a:rPr lang="es-ES" sz="1600" u="none" strike="noStrike" dirty="0">
                <a:effectLst/>
                <a:latin typeface="Roboto Thin" pitchFamily="2" charset="0"/>
                <a:ea typeface="Roboto Thin" pitchFamily="2" charset="0"/>
              </a:rPr>
              <a:t>1,732</a:t>
            </a:r>
            <a:endParaRPr lang="es-ES" sz="1600" u="none" strike="noStrike" dirty="0">
              <a:solidFill>
                <a:srgbClr val="000000"/>
              </a:solidFill>
              <a:effectLst/>
              <a:latin typeface="Roboto Thin" pitchFamily="2" charset="0"/>
              <a:ea typeface="Roboto Thin" pitchFamily="2" charset="0"/>
            </a:endParaRPr>
          </a:p>
        </p:txBody>
      </p:sp>
      <p:sp>
        <p:nvSpPr>
          <p:cNvPr id="7" name="CuadroTexto 6">
            <a:extLst>
              <a:ext uri="{FF2B5EF4-FFF2-40B4-BE49-F238E27FC236}">
                <a16:creationId xmlns:a16="http://schemas.microsoft.com/office/drawing/2014/main" id="{E6832175-0FE3-FA4F-DB9C-241053989AB4}"/>
              </a:ext>
            </a:extLst>
          </p:cNvPr>
          <p:cNvSpPr txBox="1"/>
          <p:nvPr/>
        </p:nvSpPr>
        <p:spPr>
          <a:xfrm>
            <a:off x="10617608" y="4460123"/>
            <a:ext cx="1323814" cy="646331"/>
          </a:xfrm>
          <a:prstGeom prst="roundRect">
            <a:avLst>
              <a:gd name="adj" fmla="val 0"/>
            </a:avLst>
          </a:prstGeom>
          <a:noFill/>
        </p:spPr>
        <p:txBody>
          <a:bodyPr wrap="square" rtlCol="0" anchor="ctr">
            <a:spAutoFit/>
          </a:bodyPr>
          <a:lstStyle/>
          <a:p>
            <a:pPr marL="0" marR="0" lvl="0" indent="0" algn="l" defTabSz="587756" rtl="0" eaLnBrk="1" fontAlgn="auto" latinLnBrk="0" hangingPunct="1">
              <a:lnSpc>
                <a:spcPct val="100000"/>
              </a:lnSpc>
              <a:spcBef>
                <a:spcPts val="0"/>
              </a:spcBef>
              <a:spcAft>
                <a:spcPts val="0"/>
              </a:spcAft>
              <a:buClrTx/>
              <a:buSzTx/>
              <a:buFontTx/>
              <a:buNone/>
              <a:tabLst/>
              <a:defRPr/>
            </a:pPr>
            <a:r>
              <a:rPr kumimoji="0" lang="es-ES_tradnl" sz="3600" b="1" i="0" u="none" strike="noStrike" kern="1200" cap="none" spc="0" normalizeH="0" baseline="0" noProof="0" dirty="0">
                <a:ln>
                  <a:noFill/>
                </a:ln>
                <a:solidFill>
                  <a:schemeClr val="bg1">
                    <a:lumMod val="75000"/>
                  </a:schemeClr>
                </a:solidFill>
                <a:effectLst/>
                <a:uLnTx/>
                <a:uFillTx/>
                <a:latin typeface="Lato Black" panose="020F0502020204030203" pitchFamily="34" charset="77"/>
                <a:ea typeface="Roboto Lt" panose="02000000000000000000" pitchFamily="2" charset="0"/>
                <a:cs typeface="Roboto Lt" panose="02000000000000000000" pitchFamily="2" charset="0"/>
              </a:rPr>
              <a:t>2022</a:t>
            </a:r>
          </a:p>
        </p:txBody>
      </p:sp>
      <p:sp>
        <p:nvSpPr>
          <p:cNvPr id="18" name="Rectángulo 17">
            <a:extLst>
              <a:ext uri="{FF2B5EF4-FFF2-40B4-BE49-F238E27FC236}">
                <a16:creationId xmlns:a16="http://schemas.microsoft.com/office/drawing/2014/main" id="{8464B974-FC61-5B20-4908-5973A68B174C}"/>
              </a:ext>
            </a:extLst>
          </p:cNvPr>
          <p:cNvSpPr/>
          <p:nvPr/>
        </p:nvSpPr>
        <p:spPr>
          <a:xfrm>
            <a:off x="11849557" y="4984762"/>
            <a:ext cx="939920" cy="372414"/>
          </a:xfrm>
          <a:prstGeom prst="rect">
            <a:avLst/>
          </a:prstGeom>
          <a:solidFill>
            <a:schemeClr val="bg1">
              <a:lumMod val="95000"/>
            </a:schemeClr>
          </a:solidFill>
          <a:ln w="9525">
            <a:noFill/>
            <a:prstDash val="dot"/>
            <a:miter lim="800000"/>
            <a:headEnd/>
            <a:tailEnd/>
          </a:ln>
        </p:spPr>
        <p:txBody>
          <a:bodyPr wrap="square" lIns="124971" tIns="62486" rIns="124971" bIns="62486" rtlCol="0" anchor="ctr">
            <a:spAutoFit/>
          </a:bodyPr>
          <a:lstStyle/>
          <a:p>
            <a:pPr algn="ctr" fontAlgn="ctr"/>
            <a:r>
              <a:rPr lang="es-ES" sz="1600" u="none" strike="noStrike" dirty="0">
                <a:effectLst/>
                <a:latin typeface="Roboto Thin" pitchFamily="2" charset="0"/>
                <a:ea typeface="Roboto Thin" pitchFamily="2" charset="0"/>
              </a:rPr>
              <a:t>1,486</a:t>
            </a:r>
            <a:endParaRPr lang="es-ES" sz="1600" u="none" strike="noStrike" dirty="0">
              <a:solidFill>
                <a:srgbClr val="000000"/>
              </a:solidFill>
              <a:effectLst/>
              <a:latin typeface="Roboto Thin" pitchFamily="2" charset="0"/>
              <a:ea typeface="Roboto Thin" pitchFamily="2" charset="0"/>
            </a:endParaRPr>
          </a:p>
        </p:txBody>
      </p:sp>
      <p:sp>
        <p:nvSpPr>
          <p:cNvPr id="19" name="CuadroTexto 18">
            <a:extLst>
              <a:ext uri="{FF2B5EF4-FFF2-40B4-BE49-F238E27FC236}">
                <a16:creationId xmlns:a16="http://schemas.microsoft.com/office/drawing/2014/main" id="{FD4CC221-02D3-288E-086E-79443AE36A78}"/>
              </a:ext>
            </a:extLst>
          </p:cNvPr>
          <p:cNvSpPr txBox="1"/>
          <p:nvPr/>
        </p:nvSpPr>
        <p:spPr>
          <a:xfrm>
            <a:off x="10604908" y="4815723"/>
            <a:ext cx="1323814" cy="646331"/>
          </a:xfrm>
          <a:prstGeom prst="roundRect">
            <a:avLst>
              <a:gd name="adj" fmla="val 0"/>
            </a:avLst>
          </a:prstGeom>
          <a:noFill/>
        </p:spPr>
        <p:txBody>
          <a:bodyPr wrap="square" rtlCol="0" anchor="ctr">
            <a:spAutoFit/>
          </a:bodyPr>
          <a:lstStyle/>
          <a:p>
            <a:pPr marL="0" marR="0" lvl="0" indent="0" algn="l" defTabSz="587756" rtl="0" eaLnBrk="1" fontAlgn="auto" latinLnBrk="0" hangingPunct="1">
              <a:lnSpc>
                <a:spcPct val="100000"/>
              </a:lnSpc>
              <a:spcBef>
                <a:spcPts val="0"/>
              </a:spcBef>
              <a:spcAft>
                <a:spcPts val="0"/>
              </a:spcAft>
              <a:buClrTx/>
              <a:buSzTx/>
              <a:buFontTx/>
              <a:buNone/>
              <a:tabLst/>
              <a:defRPr/>
            </a:pPr>
            <a:r>
              <a:rPr kumimoji="0" lang="es-ES_tradnl" sz="3600" b="1" i="0" u="none" strike="noStrike" kern="1200" cap="none" spc="0" normalizeH="0" baseline="0" noProof="0" dirty="0">
                <a:ln>
                  <a:noFill/>
                </a:ln>
                <a:solidFill>
                  <a:schemeClr val="bg1">
                    <a:lumMod val="85000"/>
                  </a:schemeClr>
                </a:solidFill>
                <a:effectLst/>
                <a:uLnTx/>
                <a:uFillTx/>
                <a:latin typeface="Lato Black" panose="020F0502020204030203" pitchFamily="34" charset="77"/>
                <a:ea typeface="Roboto Lt" panose="02000000000000000000" pitchFamily="2" charset="0"/>
                <a:cs typeface="Roboto Lt" panose="02000000000000000000" pitchFamily="2" charset="0"/>
              </a:rPr>
              <a:t>2021</a:t>
            </a:r>
          </a:p>
        </p:txBody>
      </p:sp>
      <p:sp>
        <p:nvSpPr>
          <p:cNvPr id="23" name="Rectángulo 22">
            <a:extLst>
              <a:ext uri="{FF2B5EF4-FFF2-40B4-BE49-F238E27FC236}">
                <a16:creationId xmlns:a16="http://schemas.microsoft.com/office/drawing/2014/main" id="{F92A2639-83AF-55FD-2A40-4F992D588384}"/>
              </a:ext>
            </a:extLst>
          </p:cNvPr>
          <p:cNvSpPr/>
          <p:nvPr/>
        </p:nvSpPr>
        <p:spPr>
          <a:xfrm>
            <a:off x="11804279" y="2572867"/>
            <a:ext cx="939920" cy="372414"/>
          </a:xfrm>
          <a:prstGeom prst="rect">
            <a:avLst/>
          </a:prstGeom>
          <a:solidFill>
            <a:schemeClr val="bg1">
              <a:lumMod val="95000"/>
            </a:schemeClr>
          </a:solidFill>
          <a:ln w="9525">
            <a:noFill/>
            <a:prstDash val="dot"/>
            <a:miter lim="800000"/>
            <a:headEnd/>
            <a:tailEnd/>
          </a:ln>
        </p:spPr>
        <p:txBody>
          <a:bodyPr wrap="square" lIns="124971" tIns="62486" rIns="124971" bIns="62486" rtlCol="0" anchor="ctr">
            <a:spAutoFit/>
          </a:bodyPr>
          <a:lstStyle/>
          <a:p>
            <a:pPr algn="ctr" fontAlgn="ctr"/>
            <a:r>
              <a:rPr lang="es-ES" sz="1600" u="none" strike="noStrike" dirty="0">
                <a:effectLst/>
                <a:latin typeface="Roboto Thin" pitchFamily="2" charset="0"/>
                <a:ea typeface="Roboto Thin" pitchFamily="2" charset="0"/>
              </a:rPr>
              <a:t>2,487</a:t>
            </a:r>
            <a:endParaRPr lang="es-ES" sz="1600" u="none" strike="noStrike" dirty="0">
              <a:solidFill>
                <a:srgbClr val="000000"/>
              </a:solidFill>
              <a:effectLst/>
              <a:latin typeface="Roboto Thin" pitchFamily="2" charset="0"/>
              <a:ea typeface="Roboto Thin" pitchFamily="2" charset="0"/>
            </a:endParaRPr>
          </a:p>
        </p:txBody>
      </p:sp>
      <p:sp>
        <p:nvSpPr>
          <p:cNvPr id="25" name="CuadroTexto 24">
            <a:extLst>
              <a:ext uri="{FF2B5EF4-FFF2-40B4-BE49-F238E27FC236}">
                <a16:creationId xmlns:a16="http://schemas.microsoft.com/office/drawing/2014/main" id="{D650EF22-9159-9A0B-0F19-2F7E0A286D4E}"/>
              </a:ext>
            </a:extLst>
          </p:cNvPr>
          <p:cNvSpPr txBox="1"/>
          <p:nvPr/>
        </p:nvSpPr>
        <p:spPr>
          <a:xfrm>
            <a:off x="10579508" y="2403828"/>
            <a:ext cx="1323814" cy="646331"/>
          </a:xfrm>
          <a:prstGeom prst="roundRect">
            <a:avLst>
              <a:gd name="adj" fmla="val 0"/>
            </a:avLst>
          </a:prstGeom>
          <a:noFill/>
        </p:spPr>
        <p:txBody>
          <a:bodyPr wrap="square" rtlCol="0" anchor="ctr">
            <a:spAutoFit/>
          </a:bodyPr>
          <a:lstStyle/>
          <a:p>
            <a:pPr marL="0" marR="0" lvl="0" indent="0" algn="l" defTabSz="587756" rtl="0" eaLnBrk="1" fontAlgn="auto" latinLnBrk="0" hangingPunct="1">
              <a:lnSpc>
                <a:spcPct val="100000"/>
              </a:lnSpc>
              <a:spcBef>
                <a:spcPts val="0"/>
              </a:spcBef>
              <a:spcAft>
                <a:spcPts val="0"/>
              </a:spcAft>
              <a:buClrTx/>
              <a:buSzTx/>
              <a:buFontTx/>
              <a:buNone/>
              <a:tabLst/>
              <a:defRPr/>
            </a:pPr>
            <a:r>
              <a:rPr kumimoji="0" lang="es-ES_tradnl" sz="3600" b="1" i="0" u="none" strike="noStrike" kern="1200" cap="none" spc="0" normalizeH="0" baseline="0" noProof="0" dirty="0">
                <a:ln>
                  <a:noFill/>
                </a:ln>
                <a:solidFill>
                  <a:schemeClr val="bg1">
                    <a:lumMod val="65000"/>
                  </a:schemeClr>
                </a:solidFill>
                <a:effectLst/>
                <a:uLnTx/>
                <a:uFillTx/>
                <a:latin typeface="Lato Black" panose="020F0502020204030203" pitchFamily="34" charset="77"/>
                <a:ea typeface="Roboto Lt" panose="02000000000000000000" pitchFamily="2" charset="0"/>
                <a:cs typeface="Roboto Lt" panose="02000000000000000000" pitchFamily="2" charset="0"/>
              </a:rPr>
              <a:t>2023</a:t>
            </a:r>
          </a:p>
        </p:txBody>
      </p:sp>
    </p:spTree>
    <p:extLst>
      <p:ext uri="{BB962C8B-B14F-4D97-AF65-F5344CB8AC3E}">
        <p14:creationId xmlns:p14="http://schemas.microsoft.com/office/powerpoint/2010/main" val="3346879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78AB0-AA54-D08A-471C-3DB17AD75DE4}"/>
            </a:ext>
          </a:extLst>
        </p:cNvPr>
        <p:cNvGrpSpPr/>
        <p:nvPr/>
      </p:nvGrpSpPr>
      <p:grpSpPr>
        <a:xfrm>
          <a:off x="0" y="0"/>
          <a:ext cx="0" cy="0"/>
          <a:chOff x="0" y="0"/>
          <a:chExt cx="0" cy="0"/>
        </a:xfrm>
      </p:grpSpPr>
      <p:graphicFrame>
        <p:nvGraphicFramePr>
          <p:cNvPr id="3" name="Gráfico 2">
            <a:extLst>
              <a:ext uri="{FF2B5EF4-FFF2-40B4-BE49-F238E27FC236}">
                <a16:creationId xmlns:a16="http://schemas.microsoft.com/office/drawing/2014/main" id="{1B48FE03-FEDD-F344-4CB8-D783511C0352}"/>
              </a:ext>
            </a:extLst>
          </p:cNvPr>
          <p:cNvGraphicFramePr>
            <a:graphicFrameLocks/>
          </p:cNvGraphicFramePr>
          <p:nvPr>
            <p:extLst>
              <p:ext uri="{D42A27DB-BD31-4B8C-83A1-F6EECF244321}">
                <p14:modId xmlns:p14="http://schemas.microsoft.com/office/powerpoint/2010/main" val="2146845847"/>
              </p:ext>
            </p:extLst>
          </p:nvPr>
        </p:nvGraphicFramePr>
        <p:xfrm>
          <a:off x="-1" y="1194999"/>
          <a:ext cx="12603142" cy="6508465"/>
        </p:xfrm>
        <a:graphic>
          <a:graphicData uri="http://schemas.openxmlformats.org/drawingml/2006/chart">
            <c:chart xmlns:c="http://schemas.openxmlformats.org/drawingml/2006/chart" xmlns:r="http://schemas.openxmlformats.org/officeDocument/2006/relationships" r:id="rId2"/>
          </a:graphicData>
        </a:graphic>
      </p:graphicFrame>
      <p:cxnSp>
        <p:nvCxnSpPr>
          <p:cNvPr id="24" name="Conector recto de flecha 23">
            <a:extLst>
              <a:ext uri="{FF2B5EF4-FFF2-40B4-BE49-F238E27FC236}">
                <a16:creationId xmlns:a16="http://schemas.microsoft.com/office/drawing/2014/main" id="{6B1F3BDF-EB73-E81D-2E32-5FB7046BF86A}"/>
              </a:ext>
            </a:extLst>
          </p:cNvPr>
          <p:cNvCxnSpPr>
            <a:cxnSpLocks/>
          </p:cNvCxnSpPr>
          <p:nvPr/>
        </p:nvCxnSpPr>
        <p:spPr>
          <a:xfrm>
            <a:off x="11076263" y="3294432"/>
            <a:ext cx="0" cy="3030391"/>
          </a:xfrm>
          <a:prstGeom prst="straightConnector1">
            <a:avLst/>
          </a:prstGeom>
          <a:ln w="12700">
            <a:solidFill>
              <a:schemeClr val="bg1">
                <a:lumMod val="7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 name="Marcador de número de diapositiva 1">
            <a:extLst>
              <a:ext uri="{FF2B5EF4-FFF2-40B4-BE49-F238E27FC236}">
                <a16:creationId xmlns:a16="http://schemas.microsoft.com/office/drawing/2014/main" id="{91707EBA-A934-A344-6ED6-01CE26C1D2D3}"/>
              </a:ext>
            </a:extLst>
          </p:cNvPr>
          <p:cNvSpPr>
            <a:spLocks noGrp="1"/>
          </p:cNvSpPr>
          <p:nvPr>
            <p:ph type="sldNum" sz="quarter" idx="12"/>
          </p:nvPr>
        </p:nvSpPr>
        <p:spPr>
          <a:xfrm>
            <a:off x="5887146" y="7340253"/>
            <a:ext cx="1084404" cy="247931"/>
          </a:xfrm>
          <a:prstGeom prst="rect">
            <a:avLst/>
          </a:prstGeom>
        </p:spPr>
        <p:txBody>
          <a:bodyPr/>
          <a:lstStyle/>
          <a:p>
            <a:fld id="{67DDEA5E-EAF7-8246-8A62-7FF7613ECEAE}" type="slidenum">
              <a:rPr lang="en-US" smtClean="0"/>
              <a:pPr/>
              <a:t>8</a:t>
            </a:fld>
            <a:endParaRPr lang="en-US"/>
          </a:p>
        </p:txBody>
      </p:sp>
      <p:sp>
        <p:nvSpPr>
          <p:cNvPr id="13" name="CuadroTexto 12">
            <a:extLst>
              <a:ext uri="{FF2B5EF4-FFF2-40B4-BE49-F238E27FC236}">
                <a16:creationId xmlns:a16="http://schemas.microsoft.com/office/drawing/2014/main" id="{16B1D0C2-5B6E-C248-7E4F-D13BFE851BA3}"/>
              </a:ext>
            </a:extLst>
          </p:cNvPr>
          <p:cNvSpPr txBox="1"/>
          <p:nvPr/>
        </p:nvSpPr>
        <p:spPr bwMode="auto">
          <a:xfrm>
            <a:off x="0" y="373634"/>
            <a:ext cx="12801599" cy="592558"/>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lnSpc>
                <a:spcPct val="70000"/>
              </a:lnSpc>
            </a:pPr>
            <a:r>
              <a:rPr lang="es-ES_tradnl" sz="4400" cap="all" dirty="0">
                <a:solidFill>
                  <a:prstClr val="black"/>
                </a:solidFill>
                <a:latin typeface="Lato Hairline" panose="020F0202020204030203" pitchFamily="34" charset="77"/>
              </a:rPr>
              <a:t>DISTRIBUCIÓN mercado</a:t>
            </a:r>
            <a:endParaRPr lang="es-ES_tradnl" sz="4400" cap="all" dirty="0">
              <a:solidFill>
                <a:srgbClr val="FF0000"/>
              </a:solidFill>
              <a:latin typeface="Lato Hairline" panose="020F0202020204030203" pitchFamily="34" charset="77"/>
            </a:endParaRPr>
          </a:p>
        </p:txBody>
      </p:sp>
      <p:sp>
        <p:nvSpPr>
          <p:cNvPr id="14" name="CuadroTexto 13">
            <a:extLst>
              <a:ext uri="{FF2B5EF4-FFF2-40B4-BE49-F238E27FC236}">
                <a16:creationId xmlns:a16="http://schemas.microsoft.com/office/drawing/2014/main" id="{76F127E2-21DD-4A26-1D58-2A7D93D246E8}"/>
              </a:ext>
            </a:extLst>
          </p:cNvPr>
          <p:cNvSpPr txBox="1"/>
          <p:nvPr/>
        </p:nvSpPr>
        <p:spPr bwMode="auto">
          <a:xfrm>
            <a:off x="0" y="814680"/>
            <a:ext cx="12801600" cy="486247"/>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defRPr/>
            </a:pPr>
            <a:r>
              <a:rPr lang="es-ES_tradnl" sz="2400" i="1" dirty="0">
                <a:solidFill>
                  <a:srgbClr val="FF0000"/>
                </a:solidFill>
                <a:latin typeface="Playfair Display" panose="00000500000000000000" pitchFamily="50" charset="0"/>
              </a:rPr>
              <a:t>Vivienda vertical Mazatlán, cantidad trimestral</a:t>
            </a:r>
            <a:endParaRPr lang="es-ES_tradnl" sz="2400" i="1" baseline="30000" dirty="0">
              <a:solidFill>
                <a:srgbClr val="FF0000"/>
              </a:solidFill>
              <a:latin typeface="Playfair Display" panose="00000500000000000000" pitchFamily="50" charset="0"/>
            </a:endParaRPr>
          </a:p>
        </p:txBody>
      </p:sp>
      <p:sp>
        <p:nvSpPr>
          <p:cNvPr id="4" name="CuadroTexto 3">
            <a:extLst>
              <a:ext uri="{FF2B5EF4-FFF2-40B4-BE49-F238E27FC236}">
                <a16:creationId xmlns:a16="http://schemas.microsoft.com/office/drawing/2014/main" id="{E37AEF7A-E86C-D2AA-A64E-B79BBD74CA35}"/>
              </a:ext>
            </a:extLst>
          </p:cNvPr>
          <p:cNvSpPr txBox="1"/>
          <p:nvPr/>
        </p:nvSpPr>
        <p:spPr>
          <a:xfrm>
            <a:off x="328236" y="7266424"/>
            <a:ext cx="11111612" cy="264686"/>
          </a:xfrm>
          <a:prstGeom prst="rect">
            <a:avLst/>
          </a:prstGeom>
          <a:noFill/>
          <a:ln>
            <a:solidFill>
              <a:schemeClr val="bg1">
                <a:lumMod val="85000"/>
              </a:schemeClr>
            </a:solidFill>
          </a:ln>
        </p:spPr>
        <p:txBody>
          <a:bodyPr wrap="square" lIns="91437" tIns="45719" rIns="91437" bIns="45719" rtlCol="0">
            <a:spAutoFit/>
          </a:bodyPr>
          <a:lstStyle>
            <a:defPPr>
              <a:defRPr lang="en-US"/>
            </a:defPPr>
            <a:lvl1pPr>
              <a:lnSpc>
                <a:spcPct val="80000"/>
              </a:lnSpc>
              <a:defRPr sz="1400" i="1">
                <a:solidFill>
                  <a:schemeClr val="bg1">
                    <a:lumMod val="50000"/>
                  </a:schemeClr>
                </a:solidFill>
                <a:latin typeface="Playfair Display" pitchFamily="2" charset="77"/>
                <a:ea typeface="Roboto Light" panose="02000000000000000000" pitchFamily="2" charset="0"/>
                <a:cs typeface="Roboto Lt" panose="02000000000000000000" pitchFamily="2" charset="0"/>
              </a:defRPr>
            </a:lvl1pPr>
          </a:lstStyle>
          <a:p>
            <a:pPr lvl="0" algn="ctr">
              <a:defRPr/>
            </a:pPr>
            <a:r>
              <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Fuente: </a:t>
            </a:r>
            <a:r>
              <a:rPr kumimoji="0" lang="es-MX"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Estimación realizadas por Ideas Frescas. Para la </a:t>
            </a:r>
            <a:r>
              <a:rPr lang="es-MX" dirty="0">
                <a:solidFill>
                  <a:prstClr val="white">
                    <a:lumMod val="50000"/>
                  </a:prstClr>
                </a:solidFill>
              </a:rPr>
              <a:t>comparación se utilizó la estimación del escenario moderado</a:t>
            </a:r>
            <a:endPar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endParaRPr>
          </a:p>
        </p:txBody>
      </p:sp>
      <p:sp>
        <p:nvSpPr>
          <p:cNvPr id="9" name="Rectángulo 8">
            <a:extLst>
              <a:ext uri="{FF2B5EF4-FFF2-40B4-BE49-F238E27FC236}">
                <a16:creationId xmlns:a16="http://schemas.microsoft.com/office/drawing/2014/main" id="{DF480C4C-13FD-4EF3-87A4-82E2F6DC1259}"/>
              </a:ext>
            </a:extLst>
          </p:cNvPr>
          <p:cNvSpPr/>
          <p:nvPr/>
        </p:nvSpPr>
        <p:spPr>
          <a:xfrm>
            <a:off x="11323995" y="6600397"/>
            <a:ext cx="1134555" cy="372414"/>
          </a:xfrm>
          <a:prstGeom prst="rect">
            <a:avLst/>
          </a:prstGeom>
          <a:solidFill>
            <a:schemeClr val="bg1">
              <a:lumMod val="95000"/>
            </a:schemeClr>
          </a:solidFill>
          <a:ln w="9525">
            <a:noFill/>
            <a:prstDash val="dot"/>
            <a:miter lim="800000"/>
            <a:headEnd/>
            <a:tailEnd/>
          </a:ln>
        </p:spPr>
        <p:txBody>
          <a:bodyPr wrap="square" lIns="124971" tIns="62486" rIns="124971" bIns="62486" rtlCol="0" anchor="ctr">
            <a:spAutoFit/>
          </a:bodyPr>
          <a:lstStyle/>
          <a:p>
            <a:pPr marL="720725" indent="-708025" algn="ctr">
              <a:spcAft>
                <a:spcPts val="400"/>
              </a:spcAft>
              <a:defRPr/>
            </a:pPr>
            <a:r>
              <a:rPr lang="es-ES" sz="1600" u="none" strike="noStrike" dirty="0">
                <a:effectLst/>
                <a:latin typeface="Roboto Thin" pitchFamily="2" charset="0"/>
                <a:ea typeface="Roboto Thin" pitchFamily="2" charset="0"/>
              </a:rPr>
              <a:t>1,227</a:t>
            </a:r>
            <a:endParaRPr lang="es-ES" sz="1600" u="none" strike="noStrike" dirty="0">
              <a:solidFill>
                <a:srgbClr val="000000"/>
              </a:solidFill>
              <a:effectLst/>
              <a:latin typeface="Roboto Thin" pitchFamily="2" charset="0"/>
              <a:ea typeface="Roboto Thin" pitchFamily="2" charset="0"/>
            </a:endParaRPr>
          </a:p>
        </p:txBody>
      </p:sp>
      <p:sp>
        <p:nvSpPr>
          <p:cNvPr id="10" name="CuadroTexto 9">
            <a:extLst>
              <a:ext uri="{FF2B5EF4-FFF2-40B4-BE49-F238E27FC236}">
                <a16:creationId xmlns:a16="http://schemas.microsoft.com/office/drawing/2014/main" id="{C71DF9B9-912C-C719-0E44-2438BFBDC89B}"/>
              </a:ext>
            </a:extLst>
          </p:cNvPr>
          <p:cNvSpPr txBox="1"/>
          <p:nvPr/>
        </p:nvSpPr>
        <p:spPr>
          <a:xfrm>
            <a:off x="11229365" y="5997930"/>
            <a:ext cx="1323814" cy="646331"/>
          </a:xfrm>
          <a:prstGeom prst="roundRect">
            <a:avLst>
              <a:gd name="adj" fmla="val 0"/>
            </a:avLst>
          </a:prstGeom>
          <a:noFill/>
        </p:spPr>
        <p:txBody>
          <a:bodyPr wrap="square" rtlCol="0" anchor="ctr">
            <a:spAutoFit/>
          </a:bodyPr>
          <a:lstStyle/>
          <a:p>
            <a:pPr marL="0" marR="0" lvl="0" indent="0" algn="ctr" defTabSz="587756" rtl="0" eaLnBrk="1" fontAlgn="auto" latinLnBrk="0" hangingPunct="1">
              <a:lnSpc>
                <a:spcPct val="100000"/>
              </a:lnSpc>
              <a:spcBef>
                <a:spcPts val="0"/>
              </a:spcBef>
              <a:spcAft>
                <a:spcPts val="0"/>
              </a:spcAft>
              <a:buClrTx/>
              <a:buSzTx/>
              <a:buFontTx/>
              <a:buNone/>
              <a:tabLst/>
              <a:defRPr/>
            </a:pPr>
            <a:r>
              <a:rPr kumimoji="0" lang="es-ES_tradnl" sz="3600" b="1" i="0" u="none" strike="noStrike" kern="1200" cap="none" spc="0" normalizeH="0" baseline="0" noProof="0" dirty="0">
                <a:ln>
                  <a:noFill/>
                </a:ln>
                <a:solidFill>
                  <a:srgbClr val="FFC000"/>
                </a:solidFill>
                <a:effectLst/>
                <a:uLnTx/>
                <a:uFillTx/>
                <a:latin typeface="Lato Black" panose="020F0502020204030203" pitchFamily="34" charset="77"/>
                <a:ea typeface="Roboto Lt" panose="02000000000000000000" pitchFamily="2" charset="0"/>
                <a:cs typeface="Roboto Lt" panose="02000000000000000000" pitchFamily="2" charset="0"/>
              </a:rPr>
              <a:t>202</a:t>
            </a:r>
            <a:r>
              <a:rPr lang="es-ES_tradnl" sz="3600" b="1" dirty="0">
                <a:solidFill>
                  <a:srgbClr val="FFC000"/>
                </a:solidFill>
                <a:latin typeface="Lato Black" panose="020F0502020204030203" pitchFamily="34" charset="77"/>
                <a:ea typeface="Roboto Lt" panose="02000000000000000000" pitchFamily="2" charset="0"/>
                <a:cs typeface="Roboto Lt" panose="02000000000000000000" pitchFamily="2" charset="0"/>
              </a:rPr>
              <a:t>6</a:t>
            </a:r>
            <a:endParaRPr kumimoji="0" lang="es-ES_tradnl" sz="3600" b="1" i="0" u="none" strike="noStrike" kern="1200" cap="none" spc="0" normalizeH="0" baseline="0" noProof="0" dirty="0">
              <a:ln>
                <a:noFill/>
              </a:ln>
              <a:solidFill>
                <a:srgbClr val="FFC000"/>
              </a:solidFill>
              <a:effectLst/>
              <a:uLnTx/>
              <a:uFillTx/>
              <a:latin typeface="Lato Black" panose="020F0502020204030203" pitchFamily="34" charset="77"/>
              <a:ea typeface="Roboto Lt" panose="02000000000000000000" pitchFamily="2" charset="0"/>
              <a:cs typeface="Roboto Lt" panose="02000000000000000000" pitchFamily="2" charset="0"/>
            </a:endParaRPr>
          </a:p>
        </p:txBody>
      </p:sp>
      <p:sp>
        <p:nvSpPr>
          <p:cNvPr id="11" name="CuadroTexto 3">
            <a:extLst>
              <a:ext uri="{FF2B5EF4-FFF2-40B4-BE49-F238E27FC236}">
                <a16:creationId xmlns:a16="http://schemas.microsoft.com/office/drawing/2014/main" id="{F82E81EE-D54D-3992-746C-A2121F981242}"/>
              </a:ext>
            </a:extLst>
          </p:cNvPr>
          <p:cNvSpPr txBox="1"/>
          <p:nvPr/>
        </p:nvSpPr>
        <p:spPr>
          <a:xfrm>
            <a:off x="11161760" y="2741050"/>
            <a:ext cx="1459024" cy="646331"/>
          </a:xfrm>
          <a:prstGeom prst="rect">
            <a:avLst/>
          </a:prstGeom>
          <a:noFill/>
        </p:spPr>
        <p:txBody>
          <a:bodyPr wrap="square" rtlCol="0" anchor="ctr">
            <a:spAutoFit/>
          </a:bodyPr>
          <a:lstStyle>
            <a:defPPr>
              <a:defRPr lang="en-US"/>
            </a:defPPr>
            <a:lvl1pPr algn="ctr">
              <a:defRPr sz="2800">
                <a:solidFill>
                  <a:schemeClr val="accent6"/>
                </a:solidFill>
                <a:latin typeface="Roboto Lt" panose="02000000000000000000" pitchFamily="2" charset="0"/>
                <a:ea typeface="Roboto Lt" panose="02000000000000000000" pitchFamily="2" charset="0"/>
                <a:cs typeface="Roboto Lt" panose="02000000000000000000" pitchFamily="2" charset="0"/>
              </a:defRPr>
            </a:lvl1pPr>
          </a:lstStyle>
          <a:p>
            <a:pPr marL="0" marR="0" lvl="0" indent="0" defTabSz="587756" rtl="0" eaLnBrk="1" fontAlgn="auto" latinLnBrk="0" hangingPunct="1">
              <a:lnSpc>
                <a:spcPct val="100000"/>
              </a:lnSpc>
              <a:spcBef>
                <a:spcPts val="0"/>
              </a:spcBef>
              <a:spcAft>
                <a:spcPts val="0"/>
              </a:spcAft>
              <a:buClrTx/>
              <a:buSzTx/>
              <a:buFontTx/>
              <a:buNone/>
              <a:tabLst/>
              <a:defRPr/>
            </a:pPr>
            <a:r>
              <a:rPr kumimoji="0" lang="es-ES_tradnl" sz="3600" b="1" i="0" u="none" strike="noStrike" kern="1200" cap="none" spc="0" normalizeH="0" baseline="0" noProof="0" dirty="0">
                <a:ln>
                  <a:noFill/>
                </a:ln>
                <a:solidFill>
                  <a:srgbClr val="1F497D">
                    <a:lumMod val="60000"/>
                    <a:lumOff val="40000"/>
                  </a:srgbClr>
                </a:solidFill>
                <a:effectLst/>
                <a:uLnTx/>
                <a:uFillTx/>
                <a:latin typeface="Lato Black" panose="020F0502020204030203" pitchFamily="34" charset="77"/>
                <a:ea typeface="Roboto Lt" panose="02000000000000000000" pitchFamily="2" charset="0"/>
              </a:rPr>
              <a:t>2025</a:t>
            </a:r>
          </a:p>
        </p:txBody>
      </p:sp>
      <p:sp>
        <p:nvSpPr>
          <p:cNvPr id="12" name="Rectángulo 11">
            <a:extLst>
              <a:ext uri="{FF2B5EF4-FFF2-40B4-BE49-F238E27FC236}">
                <a16:creationId xmlns:a16="http://schemas.microsoft.com/office/drawing/2014/main" id="{794BE4D6-93BF-E88C-1AAA-75CE98C490F9}"/>
              </a:ext>
            </a:extLst>
          </p:cNvPr>
          <p:cNvSpPr/>
          <p:nvPr/>
        </p:nvSpPr>
        <p:spPr>
          <a:xfrm>
            <a:off x="11323995" y="3294432"/>
            <a:ext cx="1134555" cy="372414"/>
          </a:xfrm>
          <a:prstGeom prst="rect">
            <a:avLst/>
          </a:prstGeom>
          <a:solidFill>
            <a:schemeClr val="bg1">
              <a:lumMod val="95000"/>
            </a:schemeClr>
          </a:solidFill>
          <a:ln w="9525">
            <a:noFill/>
            <a:prstDash val="dot"/>
            <a:miter lim="800000"/>
            <a:headEnd/>
            <a:tailEnd/>
          </a:ln>
        </p:spPr>
        <p:txBody>
          <a:bodyPr wrap="square" lIns="124971" tIns="62486" rIns="124971" bIns="62486" rtlCol="0" anchor="ctr">
            <a:spAutoFit/>
          </a:bodyPr>
          <a:lstStyle/>
          <a:p>
            <a:pPr marL="720725" indent="-708025" algn="ctr">
              <a:spcAft>
                <a:spcPts val="400"/>
              </a:spcAft>
            </a:pPr>
            <a:r>
              <a:rPr lang="es-MX" sz="1600" dirty="0">
                <a:latin typeface="Roboto Thin" pitchFamily="2" charset="0"/>
                <a:ea typeface="Roboto Thin" pitchFamily="2" charset="0"/>
              </a:rPr>
              <a:t>1,635</a:t>
            </a:r>
            <a:endParaRPr lang="es-MX" sz="1600" dirty="0">
              <a:solidFill>
                <a:prstClr val="black"/>
              </a:solidFill>
              <a:latin typeface="Roboto Thin" pitchFamily="2" charset="0"/>
              <a:ea typeface="Roboto Thin" pitchFamily="2" charset="0"/>
            </a:endParaRPr>
          </a:p>
        </p:txBody>
      </p:sp>
      <p:sp>
        <p:nvSpPr>
          <p:cNvPr id="15" name="Rectángulo 14">
            <a:extLst>
              <a:ext uri="{FF2B5EF4-FFF2-40B4-BE49-F238E27FC236}">
                <a16:creationId xmlns:a16="http://schemas.microsoft.com/office/drawing/2014/main" id="{01ADC450-79F3-4315-0B0C-0DDEE5FB2003}"/>
              </a:ext>
            </a:extLst>
          </p:cNvPr>
          <p:cNvSpPr/>
          <p:nvPr/>
        </p:nvSpPr>
        <p:spPr>
          <a:xfrm>
            <a:off x="11323995" y="4524449"/>
            <a:ext cx="1134555" cy="372414"/>
          </a:xfrm>
          <a:prstGeom prst="rect">
            <a:avLst/>
          </a:prstGeom>
          <a:solidFill>
            <a:schemeClr val="bg1">
              <a:lumMod val="95000"/>
            </a:schemeClr>
          </a:solidFill>
          <a:ln w="9525">
            <a:noFill/>
            <a:prstDash val="dot"/>
            <a:miter lim="800000"/>
            <a:headEnd/>
            <a:tailEnd/>
          </a:ln>
        </p:spPr>
        <p:txBody>
          <a:bodyPr wrap="square" lIns="124971" tIns="62486" rIns="124971" bIns="62486" rtlCol="0" anchor="ctr">
            <a:spAutoFit/>
          </a:bodyPr>
          <a:lstStyle/>
          <a:p>
            <a:pPr algn="ctr" fontAlgn="ctr"/>
            <a:r>
              <a:rPr lang="es-ES" sz="1600" u="none" strike="noStrike" dirty="0">
                <a:effectLst/>
                <a:latin typeface="Roboto Thin" pitchFamily="2" charset="0"/>
                <a:ea typeface="Roboto Thin" pitchFamily="2" charset="0"/>
              </a:rPr>
              <a:t>2,214</a:t>
            </a:r>
            <a:endParaRPr lang="es-ES" sz="1600" u="none" strike="noStrike" dirty="0">
              <a:solidFill>
                <a:srgbClr val="000000"/>
              </a:solidFill>
              <a:effectLst/>
              <a:latin typeface="Roboto Thin" pitchFamily="2" charset="0"/>
              <a:ea typeface="Roboto Thin" pitchFamily="2" charset="0"/>
            </a:endParaRPr>
          </a:p>
        </p:txBody>
      </p:sp>
      <p:sp>
        <p:nvSpPr>
          <p:cNvPr id="16" name="CuadroTexto 15">
            <a:extLst>
              <a:ext uri="{FF2B5EF4-FFF2-40B4-BE49-F238E27FC236}">
                <a16:creationId xmlns:a16="http://schemas.microsoft.com/office/drawing/2014/main" id="{57AB4852-FAD3-FB9D-9D95-AE386A65339E}"/>
              </a:ext>
            </a:extLst>
          </p:cNvPr>
          <p:cNvSpPr txBox="1"/>
          <p:nvPr/>
        </p:nvSpPr>
        <p:spPr>
          <a:xfrm>
            <a:off x="11229365" y="3921982"/>
            <a:ext cx="1323814" cy="646331"/>
          </a:xfrm>
          <a:prstGeom prst="roundRect">
            <a:avLst>
              <a:gd name="adj" fmla="val 0"/>
            </a:avLst>
          </a:prstGeom>
          <a:noFill/>
        </p:spPr>
        <p:txBody>
          <a:bodyPr wrap="square" rtlCol="0" anchor="ctr">
            <a:spAutoFit/>
          </a:bodyPr>
          <a:lstStyle/>
          <a:p>
            <a:pPr marL="0" marR="0" lvl="0" indent="0" algn="ctr" defTabSz="587756" rtl="0" eaLnBrk="1" fontAlgn="auto" latinLnBrk="0" hangingPunct="1">
              <a:lnSpc>
                <a:spcPct val="100000"/>
              </a:lnSpc>
              <a:spcBef>
                <a:spcPts val="0"/>
              </a:spcBef>
              <a:spcAft>
                <a:spcPts val="0"/>
              </a:spcAft>
              <a:buClrTx/>
              <a:buSzTx/>
              <a:buFontTx/>
              <a:buNone/>
              <a:tabLst/>
              <a:defRPr/>
            </a:pPr>
            <a:r>
              <a:rPr kumimoji="0" lang="es-ES_tradnl" sz="3600" b="1" i="0" u="none" strike="noStrike" kern="1200" cap="none" spc="0" normalizeH="0" baseline="0" noProof="0" dirty="0">
                <a:ln>
                  <a:noFill/>
                </a:ln>
                <a:solidFill>
                  <a:schemeClr val="bg1">
                    <a:lumMod val="75000"/>
                  </a:schemeClr>
                </a:solidFill>
                <a:effectLst/>
                <a:uLnTx/>
                <a:uFillTx/>
                <a:latin typeface="Lato Black" panose="020F0502020204030203" pitchFamily="34" charset="77"/>
                <a:ea typeface="Roboto Lt" panose="02000000000000000000" pitchFamily="2" charset="0"/>
                <a:cs typeface="Roboto Lt" panose="02000000000000000000" pitchFamily="2" charset="0"/>
              </a:rPr>
              <a:t>2024</a:t>
            </a:r>
          </a:p>
        </p:txBody>
      </p:sp>
      <p:sp>
        <p:nvSpPr>
          <p:cNvPr id="20" name="CuadroTexto 14">
            <a:extLst>
              <a:ext uri="{FF2B5EF4-FFF2-40B4-BE49-F238E27FC236}">
                <a16:creationId xmlns:a16="http://schemas.microsoft.com/office/drawing/2014/main" id="{44DC0673-3074-DA4C-A83C-A23BF2912F63}"/>
              </a:ext>
            </a:extLst>
          </p:cNvPr>
          <p:cNvSpPr txBox="1"/>
          <p:nvPr/>
        </p:nvSpPr>
        <p:spPr bwMode="auto">
          <a:xfrm>
            <a:off x="5311082" y="5212216"/>
            <a:ext cx="1002981" cy="357568"/>
          </a:xfrm>
          <a:prstGeom prst="rect">
            <a:avLst/>
          </a:prstGeom>
          <a:solidFill>
            <a:schemeClr val="bg1"/>
          </a:solidFill>
          <a:ln w="9525">
            <a:solidFill>
              <a:schemeClr val="bg1">
                <a:lumMod val="75000"/>
              </a:schemeClr>
            </a:solidFill>
            <a:prstDash val="solid"/>
            <a:miter lim="800000"/>
            <a:headEnd/>
            <a:tailEnd/>
          </a:ln>
        </p:spPr>
        <p:txBody>
          <a:bodyPr wrap="square" lIns="110269" tIns="55135" rIns="110269" bIns="55135"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indent="11206" algn="ctr" defTabSz="403433">
              <a:lnSpc>
                <a:spcPct val="80000"/>
              </a:lnSpc>
              <a:defRPr/>
            </a:pPr>
            <a:r>
              <a:rPr lang="es-ES_tradnl" sz="2000" i="1" dirty="0">
                <a:latin typeface="Playfair Display" panose="00000500000000000000" pitchFamily="50" charset="0"/>
                <a:ea typeface="Roboto" pitchFamily="2" charset="0"/>
              </a:rPr>
              <a:t>-32%</a:t>
            </a:r>
          </a:p>
        </p:txBody>
      </p:sp>
      <p:sp>
        <p:nvSpPr>
          <p:cNvPr id="22" name="CuadroTexto 14">
            <a:extLst>
              <a:ext uri="{FF2B5EF4-FFF2-40B4-BE49-F238E27FC236}">
                <a16:creationId xmlns:a16="http://schemas.microsoft.com/office/drawing/2014/main" id="{2D02860B-07D1-DAF3-0066-AB085E495CC2}"/>
              </a:ext>
            </a:extLst>
          </p:cNvPr>
          <p:cNvSpPr txBox="1"/>
          <p:nvPr/>
        </p:nvSpPr>
        <p:spPr bwMode="auto">
          <a:xfrm>
            <a:off x="10493133" y="4933431"/>
            <a:ext cx="1094985" cy="357568"/>
          </a:xfrm>
          <a:prstGeom prst="rect">
            <a:avLst/>
          </a:prstGeom>
          <a:solidFill>
            <a:schemeClr val="bg1"/>
          </a:solidFill>
          <a:ln w="9525">
            <a:solidFill>
              <a:schemeClr val="bg1">
                <a:lumMod val="75000"/>
              </a:schemeClr>
            </a:solidFill>
            <a:prstDash val="solid"/>
            <a:miter lim="800000"/>
            <a:headEnd/>
            <a:tailEnd/>
          </a:ln>
        </p:spPr>
        <p:txBody>
          <a:bodyPr wrap="square" lIns="110269" tIns="55135" rIns="110269" bIns="55135"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indent="11206" algn="ctr" defTabSz="403433">
              <a:lnSpc>
                <a:spcPct val="80000"/>
              </a:lnSpc>
              <a:defRPr/>
            </a:pPr>
            <a:r>
              <a:rPr lang="es-ES_tradnl" sz="2000" i="1" dirty="0">
                <a:latin typeface="Playfair Display" panose="00000500000000000000" pitchFamily="50" charset="0"/>
                <a:ea typeface="Roboto" pitchFamily="2" charset="0"/>
              </a:rPr>
              <a:t>-132%</a:t>
            </a:r>
          </a:p>
        </p:txBody>
      </p:sp>
      <p:sp>
        <p:nvSpPr>
          <p:cNvPr id="26" name="Cerrar corchete 25">
            <a:extLst>
              <a:ext uri="{FF2B5EF4-FFF2-40B4-BE49-F238E27FC236}">
                <a16:creationId xmlns:a16="http://schemas.microsoft.com/office/drawing/2014/main" id="{F09D4A92-E985-9999-BE45-F67725D7DC03}"/>
              </a:ext>
            </a:extLst>
          </p:cNvPr>
          <p:cNvSpPr/>
          <p:nvPr/>
        </p:nvSpPr>
        <p:spPr>
          <a:xfrm>
            <a:off x="8121788" y="5713550"/>
            <a:ext cx="129777" cy="346909"/>
          </a:xfrm>
          <a:prstGeom prst="rightBracket">
            <a:avLst/>
          </a:prstGeom>
          <a:ln w="12700">
            <a:solidFill>
              <a:schemeClr val="bg1">
                <a:lumMod val="75000"/>
              </a:schemeClr>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s-MX" sz="3600"/>
          </a:p>
        </p:txBody>
      </p:sp>
      <p:sp>
        <p:nvSpPr>
          <p:cNvPr id="21" name="CuadroTexto 14">
            <a:extLst>
              <a:ext uri="{FF2B5EF4-FFF2-40B4-BE49-F238E27FC236}">
                <a16:creationId xmlns:a16="http://schemas.microsoft.com/office/drawing/2014/main" id="{19984237-7B23-E514-8767-88BA61A97471}"/>
              </a:ext>
            </a:extLst>
          </p:cNvPr>
          <p:cNvSpPr txBox="1"/>
          <p:nvPr/>
        </p:nvSpPr>
        <p:spPr bwMode="auto">
          <a:xfrm>
            <a:off x="8251565" y="5697337"/>
            <a:ext cx="980307" cy="357568"/>
          </a:xfrm>
          <a:prstGeom prst="rect">
            <a:avLst/>
          </a:prstGeom>
          <a:solidFill>
            <a:schemeClr val="bg1"/>
          </a:solidFill>
          <a:ln w="9525">
            <a:solidFill>
              <a:schemeClr val="bg1">
                <a:lumMod val="75000"/>
              </a:schemeClr>
            </a:solidFill>
            <a:prstDash val="solid"/>
            <a:miter lim="800000"/>
            <a:headEnd/>
            <a:tailEnd/>
          </a:ln>
        </p:spPr>
        <p:txBody>
          <a:bodyPr wrap="square" lIns="110269" tIns="55135" rIns="110269" bIns="55135"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indent="11206" algn="ctr" defTabSz="403433">
              <a:lnSpc>
                <a:spcPct val="80000"/>
              </a:lnSpc>
              <a:defRPr/>
            </a:pPr>
            <a:r>
              <a:rPr lang="es-ES_tradnl" sz="2000" i="1" dirty="0">
                <a:latin typeface="Playfair Display" panose="00000500000000000000" pitchFamily="50" charset="0"/>
                <a:ea typeface="Roboto" pitchFamily="2" charset="0"/>
              </a:rPr>
              <a:t>-10%</a:t>
            </a:r>
          </a:p>
        </p:txBody>
      </p:sp>
      <p:sp>
        <p:nvSpPr>
          <p:cNvPr id="28" name="CuadroTexto 14">
            <a:extLst>
              <a:ext uri="{FF2B5EF4-FFF2-40B4-BE49-F238E27FC236}">
                <a16:creationId xmlns:a16="http://schemas.microsoft.com/office/drawing/2014/main" id="{7BF41888-EDDA-FEA8-60D8-38879614CD73}"/>
              </a:ext>
            </a:extLst>
          </p:cNvPr>
          <p:cNvSpPr txBox="1"/>
          <p:nvPr/>
        </p:nvSpPr>
        <p:spPr bwMode="auto">
          <a:xfrm>
            <a:off x="826004" y="3873144"/>
            <a:ext cx="725859" cy="357568"/>
          </a:xfrm>
          <a:prstGeom prst="rect">
            <a:avLst/>
          </a:prstGeom>
          <a:solidFill>
            <a:schemeClr val="bg1"/>
          </a:solidFill>
          <a:ln w="9525">
            <a:solidFill>
              <a:schemeClr val="bg1">
                <a:lumMod val="75000"/>
              </a:schemeClr>
            </a:solidFill>
            <a:prstDash val="solid"/>
            <a:miter lim="800000"/>
            <a:headEnd/>
            <a:tailEnd/>
          </a:ln>
        </p:spPr>
        <p:txBody>
          <a:bodyPr wrap="square" lIns="110269" tIns="55135" rIns="110269" bIns="55135"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indent="11206" algn="ctr" defTabSz="403433">
              <a:lnSpc>
                <a:spcPct val="80000"/>
              </a:lnSpc>
              <a:defRPr/>
            </a:pPr>
            <a:r>
              <a:rPr lang="es-ES_tradnl" sz="2000" i="1" dirty="0">
                <a:latin typeface="Playfair Display" panose="00000500000000000000" pitchFamily="50" charset="0"/>
                <a:ea typeface="Roboto" pitchFamily="2" charset="0"/>
              </a:rPr>
              <a:t>2%</a:t>
            </a:r>
          </a:p>
        </p:txBody>
      </p:sp>
    </p:spTree>
    <p:extLst>
      <p:ext uri="{BB962C8B-B14F-4D97-AF65-F5344CB8AC3E}">
        <p14:creationId xmlns:p14="http://schemas.microsoft.com/office/powerpoint/2010/main" val="1355981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B6EAB-B349-71B6-91C2-8EA2908C35F2}"/>
            </a:ext>
          </a:extLst>
        </p:cNvPr>
        <p:cNvGrpSpPr/>
        <p:nvPr/>
      </p:nvGrpSpPr>
      <p:grpSpPr>
        <a:xfrm>
          <a:off x="0" y="0"/>
          <a:ext cx="0" cy="0"/>
          <a:chOff x="0" y="0"/>
          <a:chExt cx="0" cy="0"/>
        </a:xfrm>
      </p:grpSpPr>
      <p:graphicFrame>
        <p:nvGraphicFramePr>
          <p:cNvPr id="19" name="Gráfico 18">
            <a:extLst>
              <a:ext uri="{FF2B5EF4-FFF2-40B4-BE49-F238E27FC236}">
                <a16:creationId xmlns:a16="http://schemas.microsoft.com/office/drawing/2014/main" id="{629803AF-156A-AAAE-C45D-3B1C1BCC4BB2}"/>
              </a:ext>
            </a:extLst>
          </p:cNvPr>
          <p:cNvGraphicFramePr>
            <a:graphicFrameLocks/>
          </p:cNvGraphicFramePr>
          <p:nvPr>
            <p:extLst>
              <p:ext uri="{D42A27DB-BD31-4B8C-83A1-F6EECF244321}">
                <p14:modId xmlns:p14="http://schemas.microsoft.com/office/powerpoint/2010/main" val="2372102267"/>
              </p:ext>
            </p:extLst>
          </p:nvPr>
        </p:nvGraphicFramePr>
        <p:xfrm>
          <a:off x="164365" y="373633"/>
          <a:ext cx="11110060" cy="59352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Gráfico 19">
            <a:extLst>
              <a:ext uri="{FF2B5EF4-FFF2-40B4-BE49-F238E27FC236}">
                <a16:creationId xmlns:a16="http://schemas.microsoft.com/office/drawing/2014/main" id="{1D4DD6A8-CEAB-BB5C-6AE0-0E4697D78433}"/>
              </a:ext>
            </a:extLst>
          </p:cNvPr>
          <p:cNvGraphicFramePr>
            <a:graphicFrameLocks/>
          </p:cNvGraphicFramePr>
          <p:nvPr>
            <p:extLst>
              <p:ext uri="{D42A27DB-BD31-4B8C-83A1-F6EECF244321}">
                <p14:modId xmlns:p14="http://schemas.microsoft.com/office/powerpoint/2010/main" val="1620295615"/>
              </p:ext>
            </p:extLst>
          </p:nvPr>
        </p:nvGraphicFramePr>
        <p:xfrm>
          <a:off x="77031" y="1651817"/>
          <a:ext cx="11197393" cy="62244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a:extLst>
              <a:ext uri="{FF2B5EF4-FFF2-40B4-BE49-F238E27FC236}">
                <a16:creationId xmlns:a16="http://schemas.microsoft.com/office/drawing/2014/main" id="{496EEFDB-14E4-89E7-CA6D-47089F65D34A}"/>
              </a:ext>
            </a:extLst>
          </p:cNvPr>
          <p:cNvGraphicFramePr>
            <a:graphicFrameLocks/>
          </p:cNvGraphicFramePr>
          <p:nvPr>
            <p:extLst>
              <p:ext uri="{D42A27DB-BD31-4B8C-83A1-F6EECF244321}">
                <p14:modId xmlns:p14="http://schemas.microsoft.com/office/powerpoint/2010/main" val="2841833995"/>
              </p:ext>
            </p:extLst>
          </p:nvPr>
        </p:nvGraphicFramePr>
        <p:xfrm>
          <a:off x="89339" y="3792312"/>
          <a:ext cx="11185086" cy="3620571"/>
        </p:xfrm>
        <a:graphic>
          <a:graphicData uri="http://schemas.openxmlformats.org/drawingml/2006/chart">
            <c:chart xmlns:c="http://schemas.openxmlformats.org/drawingml/2006/chart" xmlns:r="http://schemas.openxmlformats.org/officeDocument/2006/relationships" r:id="rId4"/>
          </a:graphicData>
        </a:graphic>
      </p:graphicFrame>
      <p:sp>
        <p:nvSpPr>
          <p:cNvPr id="2" name="Marcador de número de diapositiva 1">
            <a:extLst>
              <a:ext uri="{FF2B5EF4-FFF2-40B4-BE49-F238E27FC236}">
                <a16:creationId xmlns:a16="http://schemas.microsoft.com/office/drawing/2014/main" id="{66709E44-F4CA-3279-153E-19195B199AF3}"/>
              </a:ext>
            </a:extLst>
          </p:cNvPr>
          <p:cNvSpPr>
            <a:spLocks noGrp="1"/>
          </p:cNvSpPr>
          <p:nvPr>
            <p:ph type="sldNum" sz="quarter" idx="12"/>
          </p:nvPr>
        </p:nvSpPr>
        <p:spPr>
          <a:prstGeom prst="rect">
            <a:avLst/>
          </a:prstGeom>
        </p:spPr>
        <p:txBody>
          <a:bodyPr/>
          <a:lstStyle/>
          <a:p>
            <a:fld id="{67DDEA5E-EAF7-8246-8A62-7FF7613ECEAE}" type="slidenum">
              <a:rPr lang="en-US" smtClean="0"/>
              <a:pPr/>
              <a:t>9</a:t>
            </a:fld>
            <a:endParaRPr lang="en-US"/>
          </a:p>
        </p:txBody>
      </p:sp>
      <p:sp>
        <p:nvSpPr>
          <p:cNvPr id="13" name="CuadroTexto 12">
            <a:extLst>
              <a:ext uri="{FF2B5EF4-FFF2-40B4-BE49-F238E27FC236}">
                <a16:creationId xmlns:a16="http://schemas.microsoft.com/office/drawing/2014/main" id="{BF8EDFCC-0981-F16C-2325-D76C6323E6B9}"/>
              </a:ext>
            </a:extLst>
          </p:cNvPr>
          <p:cNvSpPr txBox="1"/>
          <p:nvPr/>
        </p:nvSpPr>
        <p:spPr bwMode="auto">
          <a:xfrm>
            <a:off x="0" y="373634"/>
            <a:ext cx="12801599" cy="592558"/>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lnSpc>
                <a:spcPct val="70000"/>
              </a:lnSpc>
            </a:pPr>
            <a:r>
              <a:rPr lang="es-ES_tradnl" sz="4400" cap="all" dirty="0">
                <a:solidFill>
                  <a:prstClr val="black"/>
                </a:solidFill>
                <a:latin typeface="Lato Hairline" panose="020F0202020204030203" pitchFamily="34" charset="77"/>
              </a:rPr>
              <a:t>Contexto del mercado</a:t>
            </a:r>
            <a:endParaRPr lang="es-ES_tradnl" sz="4400" cap="all" dirty="0">
              <a:solidFill>
                <a:srgbClr val="FF0000"/>
              </a:solidFill>
              <a:latin typeface="Lato Hairline" panose="020F0202020204030203" pitchFamily="34" charset="77"/>
            </a:endParaRPr>
          </a:p>
        </p:txBody>
      </p:sp>
      <p:sp>
        <p:nvSpPr>
          <p:cNvPr id="14" name="CuadroTexto 13">
            <a:extLst>
              <a:ext uri="{FF2B5EF4-FFF2-40B4-BE49-F238E27FC236}">
                <a16:creationId xmlns:a16="http://schemas.microsoft.com/office/drawing/2014/main" id="{7A8DB447-3445-70A8-F42E-63110D529121}"/>
              </a:ext>
            </a:extLst>
          </p:cNvPr>
          <p:cNvSpPr txBox="1"/>
          <p:nvPr/>
        </p:nvSpPr>
        <p:spPr bwMode="auto">
          <a:xfrm>
            <a:off x="0" y="814680"/>
            <a:ext cx="12801600" cy="486247"/>
          </a:xfrm>
          <a:prstGeom prst="rect">
            <a:avLst/>
          </a:prstGeom>
          <a:noFill/>
          <a:ln w="9525">
            <a:noFill/>
            <a:prstDash val="dot"/>
            <a:miter lim="800000"/>
            <a:headEnd/>
            <a:tailEnd/>
          </a:ln>
        </p:spPr>
        <p:txBody>
          <a:bodyPr wrap="square" lIns="115782" tIns="57892" rIns="115782" bIns="57892" rtlCol="0" anchor="t">
            <a:spAutoFit/>
          </a:bodyPr>
          <a:lstStyle/>
          <a:p>
            <a:pPr indent="-654529" algn="ctr" defTabSz="423605">
              <a:defRPr/>
            </a:pPr>
            <a:r>
              <a:rPr lang="es-ES_tradnl" sz="2400" i="1" dirty="0">
                <a:solidFill>
                  <a:srgbClr val="FF0000"/>
                </a:solidFill>
                <a:latin typeface="Playfair Display" panose="00000500000000000000" pitchFamily="50" charset="0"/>
              </a:rPr>
              <a:t>Vivienda vertical en Mazatlán</a:t>
            </a:r>
            <a:endParaRPr lang="es-ES_tradnl" sz="2400" i="1" baseline="30000" dirty="0">
              <a:solidFill>
                <a:srgbClr val="FF0000"/>
              </a:solidFill>
              <a:latin typeface="Playfair Display" panose="00000500000000000000" pitchFamily="50" charset="0"/>
            </a:endParaRPr>
          </a:p>
        </p:txBody>
      </p:sp>
      <p:sp>
        <p:nvSpPr>
          <p:cNvPr id="5" name="CuadroTexto 4">
            <a:extLst>
              <a:ext uri="{FF2B5EF4-FFF2-40B4-BE49-F238E27FC236}">
                <a16:creationId xmlns:a16="http://schemas.microsoft.com/office/drawing/2014/main" id="{6EA74293-EAD5-44E4-5149-CD2022C36C27}"/>
              </a:ext>
            </a:extLst>
          </p:cNvPr>
          <p:cNvSpPr txBox="1"/>
          <p:nvPr/>
        </p:nvSpPr>
        <p:spPr bwMode="auto">
          <a:xfrm>
            <a:off x="10929927" y="1622717"/>
            <a:ext cx="1813638" cy="368980"/>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2000" b="1" dirty="0">
                <a:solidFill>
                  <a:srgbClr val="FFC000"/>
                </a:solidFill>
                <a:latin typeface="Lato" panose="020F0502020204030203" pitchFamily="34" charset="77"/>
                <a:ea typeface="Roboto Th" pitchFamily="2" charset="0"/>
              </a:rPr>
              <a:t>INVENTARIO</a:t>
            </a:r>
          </a:p>
        </p:txBody>
      </p:sp>
      <p:sp>
        <p:nvSpPr>
          <p:cNvPr id="8" name="CuadroTexto 7">
            <a:extLst>
              <a:ext uri="{FF2B5EF4-FFF2-40B4-BE49-F238E27FC236}">
                <a16:creationId xmlns:a16="http://schemas.microsoft.com/office/drawing/2014/main" id="{C1D0E82C-2B2E-4196-F59E-9B8B978A4FCB}"/>
              </a:ext>
            </a:extLst>
          </p:cNvPr>
          <p:cNvSpPr txBox="1"/>
          <p:nvPr/>
        </p:nvSpPr>
        <p:spPr bwMode="auto">
          <a:xfrm>
            <a:off x="10929927" y="2083769"/>
            <a:ext cx="1735540" cy="368980"/>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2000" b="1" dirty="0">
                <a:solidFill>
                  <a:schemeClr val="accent1"/>
                </a:solidFill>
                <a:latin typeface="Lato" panose="020F0502020204030203" pitchFamily="34" charset="77"/>
                <a:ea typeface="Roboto Th" pitchFamily="2" charset="0"/>
              </a:rPr>
              <a:t>PROYECTOS</a:t>
            </a:r>
          </a:p>
        </p:txBody>
      </p:sp>
      <p:sp>
        <p:nvSpPr>
          <p:cNvPr id="7" name="CuadroTexto 6">
            <a:extLst>
              <a:ext uri="{FF2B5EF4-FFF2-40B4-BE49-F238E27FC236}">
                <a16:creationId xmlns:a16="http://schemas.microsoft.com/office/drawing/2014/main" id="{DF68C04B-3ABC-651D-B484-6BFED7C5BA1C}"/>
              </a:ext>
            </a:extLst>
          </p:cNvPr>
          <p:cNvSpPr txBox="1"/>
          <p:nvPr/>
        </p:nvSpPr>
        <p:spPr bwMode="auto">
          <a:xfrm>
            <a:off x="10929927" y="5576579"/>
            <a:ext cx="1341329"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chemeClr val="bg1">
                    <a:lumMod val="95000"/>
                  </a:schemeClr>
                </a:solidFill>
                <a:latin typeface="Lato" panose="020F0502020204030203" pitchFamily="34" charset="77"/>
                <a:ea typeface="Roboto Th" pitchFamily="2" charset="0"/>
              </a:rPr>
              <a:t>OPTIMISTA</a:t>
            </a:r>
          </a:p>
        </p:txBody>
      </p:sp>
      <p:sp>
        <p:nvSpPr>
          <p:cNvPr id="17" name="CuadroTexto 16">
            <a:extLst>
              <a:ext uri="{FF2B5EF4-FFF2-40B4-BE49-F238E27FC236}">
                <a16:creationId xmlns:a16="http://schemas.microsoft.com/office/drawing/2014/main" id="{45D1FE86-31B2-8C0C-15D4-C51966500FAD}"/>
              </a:ext>
            </a:extLst>
          </p:cNvPr>
          <p:cNvSpPr txBox="1"/>
          <p:nvPr/>
        </p:nvSpPr>
        <p:spPr bwMode="auto">
          <a:xfrm>
            <a:off x="10933437" y="6166411"/>
            <a:ext cx="1791132"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chemeClr val="bg1">
                    <a:lumMod val="65000"/>
                  </a:schemeClr>
                </a:solidFill>
                <a:latin typeface="Lato" panose="020F0502020204030203" pitchFamily="34" charset="77"/>
                <a:ea typeface="Roboto Th" pitchFamily="2" charset="0"/>
              </a:rPr>
              <a:t>CONSERVADOR</a:t>
            </a:r>
          </a:p>
        </p:txBody>
      </p:sp>
      <p:sp>
        <p:nvSpPr>
          <p:cNvPr id="18" name="CuadroTexto 17">
            <a:extLst>
              <a:ext uri="{FF2B5EF4-FFF2-40B4-BE49-F238E27FC236}">
                <a16:creationId xmlns:a16="http://schemas.microsoft.com/office/drawing/2014/main" id="{CA33C383-1F3D-D927-8657-985618150EF0}"/>
              </a:ext>
            </a:extLst>
          </p:cNvPr>
          <p:cNvSpPr txBox="1"/>
          <p:nvPr/>
        </p:nvSpPr>
        <p:spPr bwMode="auto">
          <a:xfrm>
            <a:off x="10929927" y="5810389"/>
            <a:ext cx="1468608" cy="319736"/>
          </a:xfrm>
          <a:prstGeom prst="rect">
            <a:avLst/>
          </a:prstGeom>
          <a:noFill/>
          <a:ln w="9525">
            <a:noFill/>
            <a:prstDash val="dot"/>
            <a:miter lim="800000"/>
            <a:headEnd/>
            <a:tailEnd/>
          </a:ln>
        </p:spPr>
        <p:txBody>
          <a:bodyPr wrap="none" lIns="121571" tIns="60786" rIns="121571" bIns="60786" rtlCol="0" anchor="t">
            <a:spAutoFit/>
          </a:bodyPr>
          <a:lstStyle/>
          <a:p>
            <a:pPr defTabSz="423605">
              <a:lnSpc>
                <a:spcPct val="80000"/>
              </a:lnSpc>
            </a:pPr>
            <a:r>
              <a:rPr lang="es-ES_tradnl" sz="1600" b="1" dirty="0">
                <a:solidFill>
                  <a:schemeClr val="accent2"/>
                </a:solidFill>
                <a:latin typeface="Lato" panose="020F0502020204030203" pitchFamily="34" charset="77"/>
                <a:ea typeface="Roboto Th" pitchFamily="2" charset="0"/>
              </a:rPr>
              <a:t>MODERADO</a:t>
            </a:r>
          </a:p>
        </p:txBody>
      </p:sp>
      <p:sp>
        <p:nvSpPr>
          <p:cNvPr id="31" name="CuadroTexto 3">
            <a:extLst>
              <a:ext uri="{FF2B5EF4-FFF2-40B4-BE49-F238E27FC236}">
                <a16:creationId xmlns:a16="http://schemas.microsoft.com/office/drawing/2014/main" id="{7E8243B6-EF50-365C-C436-28163BA8ECF0}"/>
              </a:ext>
            </a:extLst>
          </p:cNvPr>
          <p:cNvSpPr txBox="1"/>
          <p:nvPr/>
        </p:nvSpPr>
        <p:spPr>
          <a:xfrm>
            <a:off x="238539" y="7315185"/>
            <a:ext cx="10888031" cy="437041"/>
          </a:xfrm>
          <a:prstGeom prst="rect">
            <a:avLst/>
          </a:prstGeom>
          <a:noFill/>
          <a:ln>
            <a:solidFill>
              <a:schemeClr val="bg1">
                <a:lumMod val="85000"/>
              </a:schemeClr>
            </a:solidFill>
          </a:ln>
        </p:spPr>
        <p:txBody>
          <a:bodyPr wrap="square" lIns="91437" tIns="45719" rIns="91437" bIns="45719" rtlCol="0">
            <a:spAutoFit/>
          </a:bodyPr>
          <a:lstStyle>
            <a:defPPr>
              <a:defRPr lang="en-US"/>
            </a:defPPr>
            <a:lvl1pPr>
              <a:lnSpc>
                <a:spcPct val="80000"/>
              </a:lnSpc>
              <a:defRPr sz="1400" i="1">
                <a:solidFill>
                  <a:schemeClr val="bg1">
                    <a:lumMod val="50000"/>
                  </a:schemeClr>
                </a:solidFill>
                <a:latin typeface="Playfair Display" pitchFamily="2" charset="77"/>
                <a:ea typeface="Roboto Light" panose="02000000000000000000" pitchFamily="2" charset="0"/>
                <a:cs typeface="Roboto Lt" panose="02000000000000000000" pitchFamily="2" charset="0"/>
              </a:defRPr>
            </a:lvl1pPr>
          </a:lstStyle>
          <a:p>
            <a:pPr lvl="0" algn="ctr">
              <a:defRPr/>
            </a:pPr>
            <a:r>
              <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Fuente: </a:t>
            </a:r>
            <a:r>
              <a:rPr kumimoji="0" lang="es-MX"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rPr>
              <a:t>Estimaciones realizadas por Ideas Frescas. % </a:t>
            </a:r>
            <a:r>
              <a:rPr lang="es-MX" dirty="0">
                <a:solidFill>
                  <a:prstClr val="white">
                    <a:lumMod val="50000"/>
                  </a:prstClr>
                </a:solidFill>
              </a:rPr>
              <a:t>OPTIMISTA: Es el incremento % que se espera en ese escenario. “% CONSERVADOR” es el decremento % en el conservador</a:t>
            </a:r>
            <a:endParaRPr kumimoji="0" lang="es-ES_tradnl" sz="1400" b="0" i="1" u="none" strike="noStrike" kern="1200" cap="none" spc="0" normalizeH="0" baseline="0" noProof="0" dirty="0">
              <a:ln>
                <a:noFill/>
              </a:ln>
              <a:solidFill>
                <a:prstClr val="white">
                  <a:lumMod val="50000"/>
                </a:prstClr>
              </a:solidFill>
              <a:effectLst/>
              <a:uLnTx/>
              <a:uFillTx/>
              <a:latin typeface="Playfair Display" pitchFamily="2" charset="77"/>
              <a:ea typeface="Roboto Light" panose="02000000000000000000" pitchFamily="2" charset="0"/>
            </a:endParaRPr>
          </a:p>
        </p:txBody>
      </p:sp>
      <p:sp>
        <p:nvSpPr>
          <p:cNvPr id="3" name="CuadroTexto 20">
            <a:extLst>
              <a:ext uri="{FF2B5EF4-FFF2-40B4-BE49-F238E27FC236}">
                <a16:creationId xmlns:a16="http://schemas.microsoft.com/office/drawing/2014/main" id="{73DC9713-93C5-7858-C952-12CB6B96616E}"/>
              </a:ext>
            </a:extLst>
          </p:cNvPr>
          <p:cNvSpPr txBox="1"/>
          <p:nvPr/>
        </p:nvSpPr>
        <p:spPr bwMode="auto">
          <a:xfrm>
            <a:off x="9335439" y="3554754"/>
            <a:ext cx="1791131" cy="846345"/>
          </a:xfrm>
          <a:prstGeom prst="rect">
            <a:avLst/>
          </a:prstGeom>
          <a:solidFill>
            <a:schemeClr val="bg1"/>
          </a:solidFill>
          <a:ln w="6350">
            <a:solidFill>
              <a:schemeClr val="bg1">
                <a:lumMod val="85000"/>
              </a:schemeClr>
            </a:solidFill>
            <a:prstDash val="solid"/>
            <a:miter lim="800000"/>
            <a:headEnd/>
            <a:tailEnd/>
          </a:ln>
          <a:effectLst/>
        </p:spPr>
        <p:txBody>
          <a:bodyPr wrap="square" lIns="115782" tIns="57892" rIns="115782" bIns="57892"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4708" indent="-2942" algn="ctr">
              <a:lnSpc>
                <a:spcPct val="80000"/>
              </a:lnSpc>
              <a:spcAft>
                <a:spcPts val="371"/>
              </a:spcAft>
            </a:pPr>
            <a:r>
              <a:rPr lang="es-AR" sz="1297" dirty="0">
                <a:latin typeface="Roboto Th" panose="02000000000000000000" pitchFamily="2" charset="0"/>
                <a:ea typeface="Roboto Th" panose="02000000000000000000" pitchFamily="2" charset="0"/>
              </a:rPr>
              <a:t>Pronostico optimista</a:t>
            </a:r>
          </a:p>
          <a:p>
            <a:pPr marL="14708" indent="-2942" algn="ctr">
              <a:lnSpc>
                <a:spcPct val="80000"/>
              </a:lnSpc>
              <a:spcAft>
                <a:spcPts val="371"/>
              </a:spcAft>
            </a:pPr>
            <a:r>
              <a:rPr lang="es-AR" sz="1200" dirty="0">
                <a:latin typeface="Roboto Th" panose="02000000000000000000" pitchFamily="2" charset="0"/>
                <a:ea typeface="Roboto Th" panose="02000000000000000000" pitchFamily="2" charset="0"/>
              </a:rPr>
              <a:t>ene 2025 al nov 2026</a:t>
            </a:r>
            <a:r>
              <a:rPr lang="es-AR" sz="1112" dirty="0">
                <a:latin typeface="Roboto Th" panose="02000000000000000000" pitchFamily="2" charset="0"/>
                <a:ea typeface="Roboto Th" panose="02000000000000000000" pitchFamily="2" charset="0"/>
                <a:cs typeface="Roboto Th" panose="02000000000000000000" pitchFamily="2" charset="0"/>
              </a:rPr>
              <a:t> </a:t>
            </a:r>
          </a:p>
          <a:p>
            <a:pPr marL="14708" indent="-2942" algn="ctr">
              <a:lnSpc>
                <a:spcPct val="80000"/>
              </a:lnSpc>
              <a:spcAft>
                <a:spcPts val="371"/>
              </a:spcAft>
            </a:pPr>
            <a:r>
              <a:rPr lang="es-AR" sz="2595" dirty="0">
                <a:latin typeface="Roboto Th" panose="02000000000000000000" pitchFamily="2" charset="0"/>
                <a:ea typeface="Roboto Th" panose="02000000000000000000" pitchFamily="2" charset="0"/>
                <a:cs typeface="Roboto Th" panose="02000000000000000000" pitchFamily="2" charset="0"/>
              </a:rPr>
              <a:t>29</a:t>
            </a:r>
            <a:r>
              <a:rPr lang="es-ES" sz="2224" dirty="0">
                <a:latin typeface="Roboto Th" panose="02000000000000000000" pitchFamily="2" charset="0"/>
                <a:ea typeface="Roboto Th" panose="02000000000000000000" pitchFamily="2" charset="0"/>
              </a:rPr>
              <a:t>%</a:t>
            </a:r>
            <a:endParaRPr lang="es-MX" sz="2224" i="1" dirty="0">
              <a:latin typeface="Playfair Display" panose="00000500000000000000" pitchFamily="2" charset="0"/>
              <a:ea typeface="Roboto Th" panose="02000000000000000000" pitchFamily="2" charset="0"/>
            </a:endParaRPr>
          </a:p>
        </p:txBody>
      </p:sp>
      <p:sp>
        <p:nvSpPr>
          <p:cNvPr id="4" name="CuadroTexto 20">
            <a:extLst>
              <a:ext uri="{FF2B5EF4-FFF2-40B4-BE49-F238E27FC236}">
                <a16:creationId xmlns:a16="http://schemas.microsoft.com/office/drawing/2014/main" id="{48EB8862-CCB8-A5DA-203A-33FDAE94BA99}"/>
              </a:ext>
            </a:extLst>
          </p:cNvPr>
          <p:cNvSpPr txBox="1"/>
          <p:nvPr/>
        </p:nvSpPr>
        <p:spPr bwMode="auto">
          <a:xfrm>
            <a:off x="7535929" y="5796925"/>
            <a:ext cx="2070099" cy="806975"/>
          </a:xfrm>
          <a:prstGeom prst="rect">
            <a:avLst/>
          </a:prstGeom>
          <a:solidFill>
            <a:schemeClr val="bg1"/>
          </a:solidFill>
          <a:ln w="6350">
            <a:solidFill>
              <a:schemeClr val="bg1">
                <a:lumMod val="85000"/>
              </a:schemeClr>
            </a:solidFill>
            <a:prstDash val="solid"/>
            <a:miter lim="800000"/>
            <a:headEnd/>
            <a:tailEnd/>
          </a:ln>
          <a:effectLst/>
        </p:spPr>
        <p:txBody>
          <a:bodyPr wrap="square" lIns="115782" tIns="57892" rIns="115782" bIns="57892"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4708" indent="-2942" algn="ctr">
              <a:lnSpc>
                <a:spcPct val="80000"/>
              </a:lnSpc>
              <a:spcAft>
                <a:spcPts val="371"/>
              </a:spcAft>
            </a:pPr>
            <a:r>
              <a:rPr lang="es-AR" sz="1297" dirty="0">
                <a:latin typeface="Roboto Th" panose="02000000000000000000" pitchFamily="2" charset="0"/>
                <a:ea typeface="Roboto Th" panose="02000000000000000000" pitchFamily="2" charset="0"/>
              </a:rPr>
              <a:t>Pronostico conservador ene 2025 al nov 2026</a:t>
            </a:r>
          </a:p>
          <a:p>
            <a:pPr marL="14708" indent="-2942" algn="ctr">
              <a:lnSpc>
                <a:spcPct val="80000"/>
              </a:lnSpc>
              <a:spcAft>
                <a:spcPts val="371"/>
              </a:spcAft>
            </a:pPr>
            <a:r>
              <a:rPr lang="es-AR" sz="1112" dirty="0">
                <a:latin typeface="Roboto Th" panose="02000000000000000000" pitchFamily="2" charset="0"/>
                <a:ea typeface="Roboto Th" panose="02000000000000000000" pitchFamily="2" charset="0"/>
                <a:cs typeface="Roboto Th" panose="02000000000000000000" pitchFamily="2" charset="0"/>
              </a:rPr>
              <a:t> </a:t>
            </a:r>
            <a:r>
              <a:rPr lang="es-AR" sz="2595" dirty="0">
                <a:latin typeface="Roboto Th" panose="02000000000000000000" pitchFamily="2" charset="0"/>
                <a:ea typeface="Roboto Th" panose="02000000000000000000" pitchFamily="2" charset="0"/>
                <a:cs typeface="Roboto Th" panose="02000000000000000000" pitchFamily="2" charset="0"/>
              </a:rPr>
              <a:t>-43</a:t>
            </a:r>
            <a:r>
              <a:rPr lang="es-ES" sz="2224" dirty="0">
                <a:latin typeface="Roboto Th" panose="02000000000000000000" pitchFamily="2" charset="0"/>
                <a:ea typeface="Roboto Th" panose="02000000000000000000" pitchFamily="2" charset="0"/>
              </a:rPr>
              <a:t>%</a:t>
            </a:r>
            <a:endParaRPr lang="es-MX" sz="2224" i="1" dirty="0">
              <a:latin typeface="Playfair Display" panose="00000500000000000000" pitchFamily="2" charset="0"/>
              <a:ea typeface="Roboto Th" panose="02000000000000000000" pitchFamily="2" charset="0"/>
            </a:endParaRPr>
          </a:p>
        </p:txBody>
      </p:sp>
    </p:spTree>
    <p:extLst>
      <p:ext uri="{BB962C8B-B14F-4D97-AF65-F5344CB8AC3E}">
        <p14:creationId xmlns:p14="http://schemas.microsoft.com/office/powerpoint/2010/main" val="447885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prstDash val="dot"/>
          <a:miter lim="800000"/>
          <a:headEnd/>
          <a:tailEnd/>
        </a:ln>
      </a:spPr>
      <a:bodyPr wrap="square" lIns="124971" tIns="62486" rIns="124971" bIns="62486" anchor="t">
        <a:spAutoFit/>
      </a:bodyPr>
      <a:lstStyle>
        <a:defPPr marL="720725" indent="-708025">
          <a:spcAft>
            <a:spcPts val="400"/>
          </a:spcAft>
          <a:defRPr sz="2000" dirty="0">
            <a:latin typeface="Stajn Pro Light" pitchFamily="2" charset="77"/>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140478</TotalTime>
  <Words>1832</Words>
  <Application>Microsoft Office PowerPoint</Application>
  <PresentationFormat>Personalizado</PresentationFormat>
  <Paragraphs>338</Paragraphs>
  <Slides>32</Slides>
  <Notes>16</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32</vt:i4>
      </vt:variant>
    </vt:vector>
  </HeadingPairs>
  <TitlesOfParts>
    <vt:vector size="45" baseType="lpstr">
      <vt:lpstr>Arial</vt:lpstr>
      <vt:lpstr>Calibri</vt:lpstr>
      <vt:lpstr>Lato</vt:lpstr>
      <vt:lpstr>Lato Black</vt:lpstr>
      <vt:lpstr>Lato Hairline</vt:lpstr>
      <vt:lpstr>Lato Light</vt:lpstr>
      <vt:lpstr>Playfair Display</vt:lpstr>
      <vt:lpstr>Roboto</vt:lpstr>
      <vt:lpstr>Roboto Light</vt:lpstr>
      <vt:lpstr>Roboto Lt</vt:lpstr>
      <vt:lpstr>Roboto Th</vt:lpstr>
      <vt:lpstr>Roboto Thin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Analítica de datos para el sector inmobiliario</dc:title>
  <dc:creator>Lizzette Cota</dc:creator>
  <cp:lastModifiedBy>julio olaf gonzalez guzman</cp:lastModifiedBy>
  <cp:revision>2335</cp:revision>
  <cp:lastPrinted>2025-10-07T17:43:26Z</cp:lastPrinted>
  <dcterms:created xsi:type="dcterms:W3CDTF">2020-07-27T22:31:02Z</dcterms:created>
  <dcterms:modified xsi:type="dcterms:W3CDTF">2025-11-19T18:44:31Z</dcterms:modified>
</cp:coreProperties>
</file>