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278F7-516F-49E7-A34B-DE26C258D865}" v="13" dt="2025-07-30T22:47:36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228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C36278F7-516F-49E7-A34B-DE26C258D865}"/>
    <pc:docChg chg="undo custSel addSld modSld addMainMaster delMainMaster">
      <pc:chgData name="julio olaf gonzalez guzman" userId="fb64a47ee61ae747" providerId="LiveId" clId="{C36278F7-516F-49E7-A34B-DE26C258D865}" dt="2025-07-30T22:58:08.829" v="398" actId="14100"/>
      <pc:docMkLst>
        <pc:docMk/>
      </pc:docMkLst>
      <pc:sldChg chg="addSp delSp modSp new mod modClrScheme chgLayout">
        <pc:chgData name="julio olaf gonzalez guzman" userId="fb64a47ee61ae747" providerId="LiveId" clId="{C36278F7-516F-49E7-A34B-DE26C258D865}" dt="2025-07-30T22:45:55.790" v="157" actId="14100"/>
        <pc:sldMkLst>
          <pc:docMk/>
          <pc:sldMk cId="674831431" sldId="256"/>
        </pc:sldMkLst>
        <pc:spChg chg="del">
          <ac:chgData name="julio olaf gonzalez guzman" userId="fb64a47ee61ae747" providerId="LiveId" clId="{C36278F7-516F-49E7-A34B-DE26C258D865}" dt="2025-07-30T22:35:55.720" v="1" actId="478"/>
          <ac:spMkLst>
            <pc:docMk/>
            <pc:sldMk cId="674831431" sldId="256"/>
            <ac:spMk id="2" creationId="{557A964E-14EE-C6C0-0A11-7A6E1DF328C9}"/>
          </ac:spMkLst>
        </pc:spChg>
        <pc:spChg chg="del">
          <ac:chgData name="julio olaf gonzalez guzman" userId="fb64a47ee61ae747" providerId="LiveId" clId="{C36278F7-516F-49E7-A34B-DE26C258D865}" dt="2025-07-30T22:35:58.262" v="2" actId="478"/>
          <ac:spMkLst>
            <pc:docMk/>
            <pc:sldMk cId="674831431" sldId="256"/>
            <ac:spMk id="3" creationId="{A4324A34-930A-F3C5-5A00-B4C185CA8990}"/>
          </ac:spMkLst>
        </pc:spChg>
        <pc:spChg chg="add mod">
          <ac:chgData name="julio olaf gonzalez guzman" userId="fb64a47ee61ae747" providerId="LiveId" clId="{C36278F7-516F-49E7-A34B-DE26C258D865}" dt="2025-07-30T22:45:52.433" v="156" actId="1076"/>
          <ac:spMkLst>
            <pc:docMk/>
            <pc:sldMk cId="674831431" sldId="256"/>
            <ac:spMk id="9" creationId="{F5B1664D-8504-10D3-78C5-839F47CFEF2C}"/>
          </ac:spMkLst>
        </pc:spChg>
        <pc:graphicFrameChg chg="add mod modGraphic">
          <ac:chgData name="julio olaf gonzalez guzman" userId="fb64a47ee61ae747" providerId="LiveId" clId="{C36278F7-516F-49E7-A34B-DE26C258D865}" dt="2025-07-30T22:45:55.790" v="157" actId="14100"/>
          <ac:graphicFrameMkLst>
            <pc:docMk/>
            <pc:sldMk cId="674831431" sldId="256"/>
            <ac:graphicFrameMk id="4" creationId="{A81FE53E-0007-7076-3A19-96FC7F25428C}"/>
          </ac:graphicFrameMkLst>
        </pc:graphicFrameChg>
      </pc:sldChg>
      <pc:sldChg chg="addSp delSp modSp new mod">
        <pc:chgData name="julio olaf gonzalez guzman" userId="fb64a47ee61ae747" providerId="LiveId" clId="{C36278F7-516F-49E7-A34B-DE26C258D865}" dt="2025-07-30T22:58:08.829" v="398" actId="14100"/>
        <pc:sldMkLst>
          <pc:docMk/>
          <pc:sldMk cId="3976688957" sldId="257"/>
        </pc:sldMkLst>
        <pc:spChg chg="del">
          <ac:chgData name="julio olaf gonzalez guzman" userId="fb64a47ee61ae747" providerId="LiveId" clId="{C36278F7-516F-49E7-A34B-DE26C258D865}" dt="2025-07-30T22:46:20.139" v="159" actId="478"/>
          <ac:spMkLst>
            <pc:docMk/>
            <pc:sldMk cId="3976688957" sldId="257"/>
            <ac:spMk id="2" creationId="{F2FE30A1-00D3-E9C6-3E8E-7AE50A232575}"/>
          </ac:spMkLst>
        </pc:spChg>
        <pc:spChg chg="del">
          <ac:chgData name="julio olaf gonzalez guzman" userId="fb64a47ee61ae747" providerId="LiveId" clId="{C36278F7-516F-49E7-A34B-DE26C258D865}" dt="2025-07-30T22:46:23.060" v="160" actId="478"/>
          <ac:spMkLst>
            <pc:docMk/>
            <pc:sldMk cId="3976688957" sldId="257"/>
            <ac:spMk id="3" creationId="{92773416-0DFB-FEBF-5C8F-FE3B3680B0DD}"/>
          </ac:spMkLst>
        </pc:spChg>
        <pc:spChg chg="add mod">
          <ac:chgData name="julio olaf gonzalez guzman" userId="fb64a47ee61ae747" providerId="LiveId" clId="{C36278F7-516F-49E7-A34B-DE26C258D865}" dt="2025-07-30T22:58:05.560" v="397" actId="113"/>
          <ac:spMkLst>
            <pc:docMk/>
            <pc:sldMk cId="3976688957" sldId="257"/>
            <ac:spMk id="8" creationId="{E4D56FDA-838D-E598-36F0-C84C97769F09}"/>
          </ac:spMkLst>
        </pc:spChg>
        <pc:spChg chg="add del">
          <ac:chgData name="julio olaf gonzalez guzman" userId="fb64a47ee61ae747" providerId="LiveId" clId="{C36278F7-516F-49E7-A34B-DE26C258D865}" dt="2025-07-30T22:56:46.652" v="376" actId="26606"/>
          <ac:spMkLst>
            <pc:docMk/>
            <pc:sldMk cId="3976688957" sldId="257"/>
            <ac:spMk id="11" creationId="{1841EAF2-51FB-0889-B584-38568C5DCF9A}"/>
          </ac:spMkLst>
        </pc:spChg>
        <pc:graphicFrameChg chg="add del mod modGraphic">
          <ac:chgData name="julio olaf gonzalez guzman" userId="fb64a47ee61ae747" providerId="LiveId" clId="{C36278F7-516F-49E7-A34B-DE26C258D865}" dt="2025-07-30T22:46:50.585" v="166" actId="3680"/>
          <ac:graphicFrameMkLst>
            <pc:docMk/>
            <pc:sldMk cId="3976688957" sldId="257"/>
            <ac:graphicFrameMk id="4" creationId="{C0D9B9B8-344C-3E4C-F6A1-BE5C81CD178D}"/>
          </ac:graphicFrameMkLst>
        </pc:graphicFrameChg>
        <pc:graphicFrameChg chg="add del mod modGraphic">
          <ac:chgData name="julio olaf gonzalez guzman" userId="fb64a47ee61ae747" providerId="LiveId" clId="{C36278F7-516F-49E7-A34B-DE26C258D865}" dt="2025-07-30T22:47:26.773" v="173" actId="478"/>
          <ac:graphicFrameMkLst>
            <pc:docMk/>
            <pc:sldMk cId="3976688957" sldId="257"/>
            <ac:graphicFrameMk id="5" creationId="{51E35F43-B03F-8FF3-086C-7E5ED78E0E4C}"/>
          </ac:graphicFrameMkLst>
        </pc:graphicFrameChg>
        <pc:graphicFrameChg chg="add mod modGraphic">
          <ac:chgData name="julio olaf gonzalez guzman" userId="fb64a47ee61ae747" providerId="LiveId" clId="{C36278F7-516F-49E7-A34B-DE26C258D865}" dt="2025-07-30T22:58:08.829" v="398" actId="14100"/>
          <ac:graphicFrameMkLst>
            <pc:docMk/>
            <pc:sldMk cId="3976688957" sldId="257"/>
            <ac:graphicFrameMk id="6" creationId="{B32D326E-043E-C4CD-EB6B-9B2F809517F8}"/>
          </ac:graphicFrameMkLst>
        </pc:graphicFrameChg>
      </pc:sldChg>
      <pc:sldMasterChg chg="del del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3214564893" sldId="2147483648"/>
        </pc:sldMasterMkLst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352289280" sldId="2147483649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13863905" sldId="2147483650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53741482" sldId="2147483651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326449804" sldId="2147483652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522343771" sldId="2147483653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85667664" sldId="2147483654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130241808" sldId="2147483655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33384635" sldId="2147483656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263868342" sldId="2147483657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3694741933" sldId="2147483658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20852183" sldId="2147483659"/>
          </pc:sldLayoutMkLst>
        </pc:sldLayoutChg>
      </pc:sldMasterChg>
      <pc:sldMasterChg chg="add replId add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2064873521" sldId="2147483660"/>
        </pc:sldMasterMkLst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3793801" sldId="214748366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2869687" sldId="214748366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44482" sldId="214748366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85828306" sldId="214748366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72802" sldId="214748366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960711772" sldId="214748366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65083077" sldId="214748366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105609468" sldId="214748366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002494764" sldId="214748366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9588651" sldId="214748367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59393663" sldId="214748367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99259125" sldId="214748367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800760" sldId="214748367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5291060" sldId="214748367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72143264" sldId="214748367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27439751" sldId="214748367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8694997" sldId="214748367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84074272" sldId="214748367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466610503" sldId="214748367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1430207" sldId="214748368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77632454" sldId="214748368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21738198" sldId="214748368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5593163" sldId="214748368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54560839" sldId="214748368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041849048" sldId="214748368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96565742" sldId="214748368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846937" sldId="214748368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32164086" sldId="214748368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92784697" sldId="214748368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1743672" sldId="214748369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23730744" sldId="214748369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16692530" sldId="214748369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62780712" sldId="214748369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487645" sldId="214748369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15714259" sldId="214748369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6740278" sldId="214748369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88115866" sldId="214748369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517397657" sldId="214748369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428220" sldId="214748369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5877077" sldId="214748370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72855937" sldId="2147483701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365166173" sldId="2147483702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76236732" sldId="2147483703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2778486" sldId="2147483704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21928614" sldId="2147483705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58055343" sldId="2147483706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91251114" sldId="2147483707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15021670" sldId="2147483708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62074770" sldId="2147483709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39880" sldId="2147483710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06324019" sldId="214748371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4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66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3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2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11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3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09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9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8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93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59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00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91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43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397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4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7/31/2025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742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7/31/2025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7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7/31/2025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24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38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3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5545608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41849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896565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846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164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278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021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436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07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92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0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87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42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58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7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1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77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5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28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36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7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B1664D-8504-10D3-78C5-839F47CF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1468583" cy="70252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7 pasos Framework Demana </a:t>
            </a:r>
            <a:r>
              <a:rPr lang="en-US" sz="4000" b="1" dirty="0" err="1">
                <a:latin typeface="Lato" panose="020F0502020204030203" pitchFamily="34" charset="0"/>
              </a:rPr>
              <a:t>inmobiliaria</a:t>
            </a:r>
            <a:r>
              <a:rPr lang="en-US" sz="4000" b="1" dirty="0">
                <a:latin typeface="Lato" panose="020F0502020204030203" pitchFamily="34" charset="0"/>
              </a:rPr>
              <a:t>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81FE53E-0007-7076-3A19-96FC7F254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677059"/>
              </p:ext>
            </p:extLst>
          </p:nvPr>
        </p:nvGraphicFramePr>
        <p:xfrm>
          <a:off x="429769" y="1070517"/>
          <a:ext cx="11468580" cy="579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38">
                  <a:extLst>
                    <a:ext uri="{9D8B030D-6E8A-4147-A177-3AD203B41FA5}">
                      <a16:colId xmlns:a16="http://schemas.microsoft.com/office/drawing/2014/main" val="1567279791"/>
                    </a:ext>
                  </a:extLst>
                </a:gridCol>
                <a:gridCol w="3057454">
                  <a:extLst>
                    <a:ext uri="{9D8B030D-6E8A-4147-A177-3AD203B41FA5}">
                      <a16:colId xmlns:a16="http://schemas.microsoft.com/office/drawing/2014/main" val="2712798104"/>
                    </a:ext>
                  </a:extLst>
                </a:gridCol>
                <a:gridCol w="2728694">
                  <a:extLst>
                    <a:ext uri="{9D8B030D-6E8A-4147-A177-3AD203B41FA5}">
                      <a16:colId xmlns:a16="http://schemas.microsoft.com/office/drawing/2014/main" val="3974216500"/>
                    </a:ext>
                  </a:extLst>
                </a:gridCol>
                <a:gridCol w="2728694">
                  <a:extLst>
                    <a:ext uri="{9D8B030D-6E8A-4147-A177-3AD203B41FA5}">
                      <a16:colId xmlns:a16="http://schemas.microsoft.com/office/drawing/2014/main" val="2679261063"/>
                    </a:ext>
                  </a:extLst>
                </a:gridCol>
              </a:tblGrid>
              <a:tr h="1980877"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1.- Problema de negocio</a:t>
                      </a:r>
                    </a:p>
                    <a:p>
                      <a:endParaRPr lang="es-ES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Estimar cuántas unidades habitacionales se venderán en una zona determinada (demanda esperada),  tener una forma clara de identificar qué variables aumentan o disminuyen las ventas.</a:t>
                      </a:r>
                    </a:p>
                    <a:p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 consecuencia, toman decisiones con incertidumbre sobre: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volumen de producción adecuado,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tipo de producto (vertical, horizontal, turístico, social, etc.),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precio por metro cuadrado,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y la velocidad de absorción esperada.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2.- Valor para el negocio: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Optimizar la oferta inmobiliaria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Identificar factores clave para el éxito comercial: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Reducir riesgos financieros y mejorar planeación: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Mejorar la planeación urbana y de servicios públicos:</a:t>
                      </a:r>
                      <a:br>
                        <a:rPr lang="es-ES" sz="11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endParaRPr lang="es-ES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924984"/>
                  </a:ext>
                </a:extLst>
              </a:tr>
              <a:tr h="2794714"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3.- La función objetivo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>
                        <a:buNone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 construirán y evaluarán modelos predictivos independientes para cada una de las siguientes variables:</a:t>
                      </a:r>
                    </a:p>
                    <a:p>
                      <a:pPr>
                        <a:buNone/>
                      </a:pPr>
                      <a:endParaRPr lang="es-ES" sz="11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ventas_horizontal</a:t>
                      </a:r>
                      <a:endParaRPr lang="es-ES" sz="11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ES" sz="110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ventas_vertical</a:t>
                      </a:r>
                      <a:endParaRPr lang="es-ES" sz="11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endParaRPr lang="es-ES" sz="11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>
                        <a:buNone/>
                      </a:pP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Estas variables representan la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demanda efectiva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observada por tipo de producto inmobiliario, y serán el objetivo a predecir.</a:t>
                      </a:r>
                    </a:p>
                    <a:p>
                      <a:endParaRPr lang="es-ES" sz="14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4.- Enfoque de modelado 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 trata de un problema de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regresión supervisada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ya que:</a:t>
                      </a: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Algoritmos:</a:t>
                      </a:r>
                    </a:p>
                    <a:p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Fase exploratoria – modelos interpretable base: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Regresión Lineal Múltiple</a:t>
                      </a:r>
                      <a:b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Modelos más robustos – no lineales: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Gradient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Boosting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Regressor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Random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Forest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Regressor</a:t>
                      </a:r>
                      <a:b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k-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Nearest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Neighbors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(k-NN)</a:t>
                      </a:r>
                      <a:b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Modelos opcionales avanzados: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Redes neuronales profundas (DNN):</a:t>
                      </a:r>
                      <a:endParaRPr lang="es-ES" sz="1400" b="1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5.- Entrenamiento del modelo</a:t>
                      </a:r>
                    </a:p>
                    <a:p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mejora del modelo se basará en un enfoque de </a:t>
                      </a: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aprendizaje iterativo y supervisión activa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siguiendo estas etapas: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Actualización periódica del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dataset</a:t>
                      </a:r>
                      <a:endParaRPr lang="es-ES" sz="1100" b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Evaluación continua del desempeño del modelo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Reentrenamiento automático programado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Incorporación de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feedback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experto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Feature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  <a:r>
                        <a:rPr lang="es-ES" sz="1100" b="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engineering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continuo</a:t>
                      </a:r>
                      <a:b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6.- Valor para el cliente</a:t>
                      </a:r>
                    </a:p>
                    <a:p>
                      <a:endParaRPr lang="es-ES" sz="11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Decisiones basadas en datos reales y modelos predictivos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no solo en intuición.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Detección temprana de riesgos de saturación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o sobreoferta en ciertas zonas.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Identificación del producto ideal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(tipo, tamaño, precio, amenidades) para cada segmento del mercado.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1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Optimización del precio por m² y el ritmo de ventas (absorción)</a:t>
                      </a:r>
                      <a:r>
                        <a:rPr lang="es-ES" sz="11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mejorando la rentabilidad del proyecto.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75584"/>
                  </a:ext>
                </a:extLst>
              </a:tr>
              <a:tr h="881262">
                <a:tc gridSpan="4">
                  <a:txBody>
                    <a:bodyPr/>
                    <a:lstStyle/>
                    <a:p>
                      <a:r>
                        <a:rPr lang="es-ES" sz="11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7.- Estrategia de datos: </a:t>
                      </a:r>
                      <a:endParaRPr lang="es-ES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indent="0">
                        <a:buNone/>
                      </a:pPr>
                      <a:endParaRPr lang="es-MX" sz="1100" b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s-MX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Recopilación de datos, Instrumentación del pipeline, Preprocesamiento de datos,</a:t>
                      </a:r>
                      <a:r>
                        <a:rPr lang="es-ES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Protección y seguridad de los datos</a:t>
                      </a:r>
                      <a:endParaRPr lang="es-ES" sz="11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83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4D56FDA-838D-E598-36F0-C84C9776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0652760" cy="67286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Canvas IA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32D326E-043E-C4CD-EB6B-9B2F80951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81415"/>
              </p:ext>
            </p:extLst>
          </p:nvPr>
        </p:nvGraphicFramePr>
        <p:xfrm>
          <a:off x="429767" y="956328"/>
          <a:ext cx="10652760" cy="5618209"/>
        </p:xfrm>
        <a:graphic>
          <a:graphicData uri="http://schemas.openxmlformats.org/drawingml/2006/table">
            <a:tbl>
              <a:tblPr/>
              <a:tblGrid>
                <a:gridCol w="1914816">
                  <a:extLst>
                    <a:ext uri="{9D8B030D-6E8A-4147-A177-3AD203B41FA5}">
                      <a16:colId xmlns:a16="http://schemas.microsoft.com/office/drawing/2014/main" val="804896817"/>
                    </a:ext>
                  </a:extLst>
                </a:gridCol>
                <a:gridCol w="2932577">
                  <a:extLst>
                    <a:ext uri="{9D8B030D-6E8A-4147-A177-3AD203B41FA5}">
                      <a16:colId xmlns:a16="http://schemas.microsoft.com/office/drawing/2014/main" val="473261809"/>
                    </a:ext>
                  </a:extLst>
                </a:gridCol>
                <a:gridCol w="2894252">
                  <a:extLst>
                    <a:ext uri="{9D8B030D-6E8A-4147-A177-3AD203B41FA5}">
                      <a16:colId xmlns:a16="http://schemas.microsoft.com/office/drawing/2014/main" val="2374061577"/>
                    </a:ext>
                  </a:extLst>
                </a:gridCol>
                <a:gridCol w="2911115">
                  <a:extLst>
                    <a:ext uri="{9D8B030D-6E8A-4147-A177-3AD203B41FA5}">
                      <a16:colId xmlns:a16="http://schemas.microsoft.com/office/drawing/2014/main" val="109156180"/>
                    </a:ext>
                  </a:extLst>
                </a:gridCol>
              </a:tblGrid>
              <a:tr h="15593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Definir: "Encontrarlo"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Problema de negocio y del cliente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 la empresa que estamos resolviendo?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del cliente que estamos resolviendo?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¿Por qué es un buen problema para la la IA generativa?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Job to be donde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objetivos o los resultados que los usurarios finales tratan de lograr?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Trabajos que los usuarios finales quieren hacer, junto con los atributos funcionales emocionales y auxiliares de esos trabajos.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Listados de tareas pendientes se centran en los resultados que la iniciativa persigue.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Business and customer value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Valor empresarial y para el cliente.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 el valor de la solución de ese problema de negocio.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impacto o valor previsto para el negocio o para el cliente, si resolvemos ese problema. 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64307"/>
                  </a:ext>
                </a:extLst>
              </a:tr>
              <a:tr h="26720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Diseñar: "Embotéllalo!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Desarrollo del MVP development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datos que vamos a necesitar?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flujo de trabajo?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proceso?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incorporaremos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accederemos a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limpiaremos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aseguraremos de que nuestros datos no están sesgados?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¿Los datos están completos?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proporcionar datos de propiedad exclusiva al modelo?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utilizar datos disponibles y a consultar los datos través de modelos tradicionales?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Prompt desing and engineering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Diseño e ingeniería de indicaciones.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Los modelos generativos de IA son consultados usando indicadores, usando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indicación proporciona el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diseñaremos las indicaciones?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podríamos perfeccionarlas?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aseguramos de que estamos haciendo la pregunta correcta?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Rápida solución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creacición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prototipos. 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nuestro enfoque para construir un prototipo rápido?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vamos a empezar?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construiremos en 90 días algo que podamos poner en práctica?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79886"/>
                  </a:ext>
                </a:extLst>
              </a:tr>
              <a:tr h="13867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Desplegar: "Escalarlo"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Producción y escalamiento de la iniciativa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criterios para para la aceptación del MVP?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desplegaremos la solución a escala?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datos necesitaremos?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modelos y qué capacidades necesitaremos?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Gestión del cambio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cambiamos el comportamiento de la gente?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conseguimos aceptación de las partes interesadas?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Mitigar el riesgo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Privacidad de los datos y otros riesgos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los mitigamos?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35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688957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773</Words>
  <Application>Microsoft Office PowerPoint</Application>
  <PresentationFormat>Panorámica</PresentationFormat>
  <Paragraphs>104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Lato</vt:lpstr>
      <vt:lpstr>Neue Haas Grotesk Text Pro</vt:lpstr>
      <vt:lpstr>Roboto</vt:lpstr>
      <vt:lpstr>Roboto Light</vt:lpstr>
      <vt:lpstr>Dune</vt:lpstr>
      <vt:lpstr>7 pasos Framework Demana inmobiliaria </vt:lpstr>
      <vt:lpstr>Canvas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2</cp:revision>
  <dcterms:created xsi:type="dcterms:W3CDTF">2025-07-30T22:35:51Z</dcterms:created>
  <dcterms:modified xsi:type="dcterms:W3CDTF">2025-07-31T20:58:19Z</dcterms:modified>
</cp:coreProperties>
</file>