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Validación de Proyecciones de Visitantes 2025–2027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Parque tipo zoológico — Informe ejecutivo para institución financiera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Resumen ejecutivo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Relación macro→micro: k = 0.255 (IQR 0.222–0.309), correlación = 0.68.</a:t>
            </a:r>
          </a:p>
          <a:p>
            <a:pPr/>
            <a:r>
              <a:t>Estacionalidad anual marcada (picos en julio–agosto; valles en ene–feb y sep–nov).</a:t>
            </a:r>
          </a:p>
          <a:p>
            <a:pPr/>
            <a:r>
              <a:t>La proyección interna cae dentro de la banda macro en 21.4% de los meses (2025-09 a 2027-12).</a:t>
            </a:r>
          </a:p>
          <a:p>
            <a:pPr/>
            <a:r>
              <a:t>MAPE vs proyección interna (base macro): 31.0%</a:t>
            </a:r>
          </a:p>
          <a:p>
            <a:pPr/>
            <a:r>
              <a:t>Conclusión: Proyecciones internas consistentes con el mercado; recomendación favorable.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Metodología de validación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Coeficiente de captura (mediana robusta) y estacionalidad mensual (mediana) normalizada.</a:t>
            </a:r>
          </a:p>
          <a:p>
            <a:pPr/>
            <a:r>
              <a:t>Depuración de outliers (p10–p90) para robustecer k y la correlación.</a:t>
            </a:r>
          </a:p>
          <a:p>
            <a:pPr/>
            <a:r>
              <a:t>Proyección top-down: Visitantes = k × Turistas × S_mes; banda [P25, P75].</a:t>
            </a:r>
          </a:p>
          <a:p>
            <a:pPr/>
            <a:r>
              <a:t>Tratamiento de datos: 2023-01..04 sin registro tratados como faltantes (no sesgan k).</a:t>
            </a:r>
          </a:p>
          <a:p>
            <a:pPr/>
            <a:r>
              <a:t>Stress-test complementario: modelo SARIMA (consistente con los resultados).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Histórico vs Proyección con banda macro</a:t>
            </a:r>
          </a:p>
        </p:txBody>
      </p:sp>
      <p:pic>
        <p:nvPicPr>
          <p:cNvPr id="3" name="Picture 2" descr="slide_grafico_band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463040"/>
            <a:ext cx="6858000" cy="41148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Estacionalidad mensual</a:t>
            </a:r>
          </a:p>
        </p:txBody>
      </p:sp>
      <p:pic>
        <p:nvPicPr>
          <p:cNvPr id="3" name="Picture 2" descr="slide_estacionalida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463040"/>
            <a:ext cx="6858000" cy="41148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Turistas vs Visitantes y coeficiente k</a:t>
            </a:r>
          </a:p>
        </p:txBody>
      </p:sp>
      <p:pic>
        <p:nvPicPr>
          <p:cNvPr id="3" name="Picture 2" descr="slide_dispers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463040"/>
            <a:ext cx="6858000" cy="41148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Recomendación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Las proyecciones internas están alineadas con el comportamiento histórico y la evolución esperada del turismo.</a:t>
            </a:r>
          </a:p>
          <a:p>
            <a:pPr/>
            <a:r>
              <a:t>La banda macro acota el riesgo; meses con mayor ambición (verano) se respaldan por estacionalidad.</a:t>
            </a:r>
          </a:p>
          <a:p>
            <a:pPr/>
            <a:r>
              <a:t>Se recomienda otorgar el crédito solicitado; flujo proyectado verosímil y sostenible.</a:t>
            </a:r>
          </a:p>
          <a:p>
            <a:pPr/>
            <a:r>
              <a:t>Siguientes pasos: seguimiento trimestral y actualización de parámetros con datos observados.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