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8883" r:id="rId2"/>
    <p:sldId id="8884" r:id="rId3"/>
    <p:sldId id="8885" r:id="rId4"/>
  </p:sldIdLst>
  <p:sldSz cx="12801600" cy="77724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03D942CF-8341-4A19-8F9B-4FAB110E8615}">
          <p14:sldIdLst/>
        </p14:section>
        <p14:section name="Turistas" id="{358E549D-4A23-4422-B769-AD7397BDC7E9}">
          <p14:sldIdLst>
            <p14:sldId id="8883"/>
            <p14:sldId id="8884"/>
            <p14:sldId id="8885"/>
          </p14:sldIdLst>
        </p14:section>
        <p14:section name="Renta Turística" id="{E7718BDF-7527-F143-A4F1-74634024D4EA}">
          <p14:sldIdLst/>
        </p14:section>
        <p14:section name="Vuelos" id="{A20C5780-11AB-4FBA-9476-F8434EB332D7}">
          <p14:sldIdLst/>
        </p14:section>
        <p14:section name="Cruceros" id="{79841A0D-4B77-4C09-991D-610128BD1FC2}">
          <p14:sldIdLst/>
        </p14:section>
        <p14:section name="Turistas totales" id="{26FE3FFC-EAE3-44D9-AF1E-EAB49C04F385}">
          <p14:sldIdLst/>
        </p14:section>
        <p14:section name="Sección Final" id="{AEECD8F6-72A8-4893-81A6-B62C35134283}">
          <p14:sldIdLst/>
        </p14:section>
      </p14:sectionLst>
    </p:ext>
    <p:ext uri="{EFAFB233-063F-42B5-8137-9DF3F51BA10A}">
      <p15:sldGuideLst xmlns:p15="http://schemas.microsoft.com/office/powerpoint/2012/main">
        <p15:guide id="4" orient="horz" pos="3786" userDrawn="1">
          <p15:clr>
            <a:srgbClr val="A4A3A4"/>
          </p15:clr>
        </p15:guide>
        <p15:guide id="5" pos="675" userDrawn="1">
          <p15:clr>
            <a:srgbClr val="A4A3A4"/>
          </p15:clr>
        </p15:guide>
        <p15:guide id="6" orient="horz" pos="792" userDrawn="1">
          <p15:clr>
            <a:srgbClr val="A4A3A4"/>
          </p15:clr>
        </p15:guide>
        <p15:guide id="7" orient="horz" pos="4126" userDrawn="1">
          <p15:clr>
            <a:srgbClr val="A4A3A4"/>
          </p15:clr>
        </p15:guide>
        <p15:guide id="8" pos="4032" userDrawn="1">
          <p15:clr>
            <a:srgbClr val="A4A3A4"/>
          </p15:clr>
        </p15:guide>
        <p15:guide id="9" pos="108" userDrawn="1">
          <p15:clr>
            <a:srgbClr val="A4A3A4"/>
          </p15:clr>
        </p15:guide>
        <p15:guide id="10" pos="7275" userDrawn="1">
          <p15:clr>
            <a:srgbClr val="A4A3A4"/>
          </p15:clr>
        </p15:guide>
        <p15:guide id="11" pos="7842" userDrawn="1">
          <p15:clr>
            <a:srgbClr val="A4A3A4"/>
          </p15:clr>
        </p15:guide>
        <p15:guide id="12" pos="3170" userDrawn="1">
          <p15:clr>
            <a:srgbClr val="A4A3A4"/>
          </p15:clr>
        </p15:guide>
        <p15:guide id="13" orient="horz" pos="1042" userDrawn="1">
          <p15:clr>
            <a:srgbClr val="A4A3A4"/>
          </p15:clr>
        </p15:guide>
        <p15:guide id="14" orient="horz" pos="47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la guadalupe" initials="kg" lastIdx="2" clrIdx="0">
    <p:extLst>
      <p:ext uri="{19B8F6BF-5375-455C-9EA6-DF929625EA0E}">
        <p15:presenceInfo xmlns:p15="http://schemas.microsoft.com/office/powerpoint/2012/main" userId="2cd3ee6662d26586" providerId="Windows Live"/>
      </p:ext>
    </p:extLst>
  </p:cmAuthor>
  <p:cmAuthor id="2" name="Hector Hernandez" initials="HH" lastIdx="31" clrIdx="1">
    <p:extLst>
      <p:ext uri="{19B8F6BF-5375-455C-9EA6-DF929625EA0E}">
        <p15:presenceInfo xmlns:p15="http://schemas.microsoft.com/office/powerpoint/2012/main" userId="7a081a7c07a485d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B70"/>
    <a:srgbClr val="E6B9B8"/>
    <a:srgbClr val="C6E0B4"/>
    <a:srgbClr val="FFC000"/>
    <a:srgbClr val="FFD479"/>
    <a:srgbClr val="C59400"/>
    <a:srgbClr val="BD8E00"/>
    <a:srgbClr val="CE9B00"/>
    <a:srgbClr val="FED350"/>
    <a:srgbClr val="FFD0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01" autoAdjust="0"/>
    <p:restoredTop sz="91279" autoAdjust="0"/>
  </p:normalViewPr>
  <p:slideViewPr>
    <p:cSldViewPr snapToGrid="0">
      <p:cViewPr varScale="1">
        <p:scale>
          <a:sx n="69" d="100"/>
          <a:sy n="69" d="100"/>
        </p:scale>
        <p:origin x="1061" y="58"/>
      </p:cViewPr>
      <p:guideLst>
        <p:guide orient="horz" pos="3786"/>
        <p:guide pos="675"/>
        <p:guide orient="horz" pos="792"/>
        <p:guide orient="horz" pos="4126"/>
        <p:guide pos="4032"/>
        <p:guide pos="108"/>
        <p:guide pos="7275"/>
        <p:guide pos="7842"/>
        <p:guide pos="3170"/>
        <p:guide orient="horz" pos="1042"/>
        <p:guide orient="horz" pos="475"/>
      </p:guideLst>
    </p:cSldViewPr>
  </p:slideViewPr>
  <p:outlineViewPr>
    <p:cViewPr>
      <p:scale>
        <a:sx n="33" d="100"/>
        <a:sy n="33" d="100"/>
      </p:scale>
      <p:origin x="0" y="-57848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Mazatl&#225;n%20Agosto%202025\turismo-%20RT%20y%20cuartos%20totales\BD_tur_RT_CRUC_Vue%20_vers2.0(ht_actualizado)%20algunas%20ultimas%20modificaciones%20liz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Mazatl&#225;n%20Agosto%202025\turismo-%20RT%20y%20cuartos%20totales\BD_tur_RT_CRUC_Vue%20_vers2.0(ht_actualizado)%20algunas%20ultimas%20modificaciones%20liz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Mazatl&#225;n%20Agosto%202025\turismo-%20RT%20y%20cuartos%20totales\BD_tur_RT_CRUC_Vue%20_vers2.0(ht_actualizado)%20algunas%20ultimas%20modificaciones%20liz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7002173091458811E-2"/>
          <c:y val="3.7463545717142541E-2"/>
          <c:w val="0.91994397765811597"/>
          <c:h val="0.88369740067638358"/>
        </c:manualLayout>
      </c:layout>
      <c:lineChart>
        <c:grouping val="standard"/>
        <c:varyColors val="0"/>
        <c:ser>
          <c:idx val="8"/>
          <c:order val="0"/>
          <c:tx>
            <c:strRef>
              <c:f>'Porcentaje ocupación_City'!$B$3</c:f>
              <c:strCache>
                <c:ptCount val="1"/>
                <c:pt idx="0">
                  <c:v>Nuevo Nayarit</c:v>
                </c:pt>
              </c:strCache>
            </c:strRef>
          </c:tx>
          <c:spPr>
            <a:ln>
              <a:solidFill>
                <a:sysClr val="window" lastClr="FFFFFF">
                  <a:lumMod val="95000"/>
                </a:sysClr>
              </a:solidFill>
            </a:ln>
            <a:effectLst/>
          </c:spPr>
          <c:marker>
            <c:symbol val="circle"/>
            <c:size val="8"/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</c:marker>
          <c:dLbls>
            <c:dLbl>
              <c:idx val="1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7E-4A56-882F-E0A0544C8B7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ocupación_City'!$C$2:$V$2</c:f>
              <c:strCache>
                <c:ptCount val="20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  <c:pt idx="19">
                  <c:v>´25</c:v>
                </c:pt>
              </c:strCache>
            </c:strRef>
          </c:cat>
          <c:val>
            <c:numRef>
              <c:f>'Porcentaje ocupación_City'!$C$3:$V$3</c:f>
              <c:numCache>
                <c:formatCode>0.0%</c:formatCode>
                <c:ptCount val="20"/>
                <c:pt idx="0">
                  <c:v>0.80359999999999998</c:v>
                </c:pt>
                <c:pt idx="1">
                  <c:v>0.75960000000000005</c:v>
                </c:pt>
                <c:pt idx="2">
                  <c:v>0.71499999999999997</c:v>
                </c:pt>
                <c:pt idx="3">
                  <c:v>0.59499999999999997</c:v>
                </c:pt>
                <c:pt idx="4">
                  <c:v>0.65429999999999999</c:v>
                </c:pt>
                <c:pt idx="5">
                  <c:v>0.62549999999999994</c:v>
                </c:pt>
                <c:pt idx="6">
                  <c:v>0.64790000000000003</c:v>
                </c:pt>
                <c:pt idx="7">
                  <c:v>0.67620000000000002</c:v>
                </c:pt>
                <c:pt idx="8">
                  <c:v>0.72899999999999998</c:v>
                </c:pt>
                <c:pt idx="9">
                  <c:v>0.76470000000000005</c:v>
                </c:pt>
                <c:pt idx="10">
                  <c:v>0.78490000000000004</c:v>
                </c:pt>
                <c:pt idx="11">
                  <c:v>0.77449999999999997</c:v>
                </c:pt>
                <c:pt idx="12">
                  <c:v>0.77749999999999997</c:v>
                </c:pt>
                <c:pt idx="13">
                  <c:v>0.77470000000000006</c:v>
                </c:pt>
                <c:pt idx="14">
                  <c:v>0.33829999999999999</c:v>
                </c:pt>
                <c:pt idx="15">
                  <c:v>0.4839</c:v>
                </c:pt>
                <c:pt idx="16">
                  <c:v>0.66669999999999996</c:v>
                </c:pt>
                <c:pt idx="17">
                  <c:v>0.73609999999999998</c:v>
                </c:pt>
                <c:pt idx="18">
                  <c:v>0.75219999999999998</c:v>
                </c:pt>
                <c:pt idx="19" formatCode="0%">
                  <c:v>0.68669999999999998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57E-4A56-882F-E0A0544C8B7B}"/>
            </c:ext>
          </c:extLst>
        </c:ser>
        <c:ser>
          <c:idx val="9"/>
          <c:order val="1"/>
          <c:tx>
            <c:strRef>
              <c:f>'Porcentaje ocupación_City'!$B$4</c:f>
              <c:strCache>
                <c:ptCount val="1"/>
                <c:pt idx="0">
                  <c:v>Cabo San Lucas</c:v>
                </c:pt>
              </c:strCache>
            </c:strRef>
          </c:tx>
          <c:spPr>
            <a:ln>
              <a:solidFill>
                <a:sysClr val="window" lastClr="FFFFFF">
                  <a:lumMod val="95000"/>
                </a:sysClr>
              </a:solidFill>
            </a:ln>
            <a:effectLst/>
          </c:spPr>
          <c:marker>
            <c:symbol val="circle"/>
            <c:size val="8"/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</c:marker>
          <c:dLbls>
            <c:dLbl>
              <c:idx val="19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57E-4A56-882F-E0A0544C8B7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ocupación_City'!$C$2:$V$2</c:f>
              <c:strCache>
                <c:ptCount val="20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  <c:pt idx="19">
                  <c:v>´25</c:v>
                </c:pt>
              </c:strCache>
            </c:strRef>
          </c:cat>
          <c:val>
            <c:numRef>
              <c:f>'Porcentaje ocupación_City'!$C$4:$V$4</c:f>
              <c:numCache>
                <c:formatCode>0.0%</c:formatCode>
                <c:ptCount val="20"/>
                <c:pt idx="0">
                  <c:v>0.78010000000000002</c:v>
                </c:pt>
                <c:pt idx="1">
                  <c:v>0.75919999999999999</c:v>
                </c:pt>
                <c:pt idx="2">
                  <c:v>0.62029999999999996</c:v>
                </c:pt>
                <c:pt idx="3">
                  <c:v>0.56140000000000001</c:v>
                </c:pt>
                <c:pt idx="4">
                  <c:v>0.61660000000000004</c:v>
                </c:pt>
                <c:pt idx="5">
                  <c:v>0.63570000000000004</c:v>
                </c:pt>
                <c:pt idx="6">
                  <c:v>0.65880000000000005</c:v>
                </c:pt>
                <c:pt idx="7">
                  <c:v>0.70089999999999997</c:v>
                </c:pt>
                <c:pt idx="8">
                  <c:v>0.68669999999999998</c:v>
                </c:pt>
                <c:pt idx="9">
                  <c:v>0.75900000000000001</c:v>
                </c:pt>
                <c:pt idx="10">
                  <c:v>0.7399</c:v>
                </c:pt>
                <c:pt idx="11">
                  <c:v>0.75060000000000004</c:v>
                </c:pt>
                <c:pt idx="12">
                  <c:v>0.75760000000000005</c:v>
                </c:pt>
                <c:pt idx="13">
                  <c:v>0.73099999999999998</c:v>
                </c:pt>
                <c:pt idx="14">
                  <c:v>0.36549999999999999</c:v>
                </c:pt>
                <c:pt idx="15">
                  <c:v>0.63200000000000001</c:v>
                </c:pt>
                <c:pt idx="16">
                  <c:v>0.77090000000000003</c:v>
                </c:pt>
                <c:pt idx="17">
                  <c:v>0.76819999999999999</c:v>
                </c:pt>
                <c:pt idx="18">
                  <c:v>0.76340000000000008</c:v>
                </c:pt>
                <c:pt idx="19" formatCode="0%">
                  <c:v>0.7974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57E-4A56-882F-E0A0544C8B7B}"/>
            </c:ext>
          </c:extLst>
        </c:ser>
        <c:ser>
          <c:idx val="11"/>
          <c:order val="2"/>
          <c:tx>
            <c:strRef>
              <c:f>'Porcentaje ocupación_City'!$B$6</c:f>
              <c:strCache>
                <c:ptCount val="1"/>
                <c:pt idx="0">
                  <c:v>Puerto Vallarta</c:v>
                </c:pt>
              </c:strCache>
            </c:strRef>
          </c:tx>
          <c:spPr>
            <a:ln>
              <a:solidFill>
                <a:sysClr val="window" lastClr="FFFFFF">
                  <a:lumMod val="95000"/>
                </a:sysClr>
              </a:solidFill>
            </a:ln>
            <a:effectLst/>
          </c:spPr>
          <c:marker>
            <c:symbol val="circle"/>
            <c:size val="8"/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</c:marker>
          <c:dLbls>
            <c:dLbl>
              <c:idx val="19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57E-4A56-882F-E0A0544C8B7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ocupación_City'!$C$2:$V$2</c:f>
              <c:strCache>
                <c:ptCount val="20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  <c:pt idx="19">
                  <c:v>´25</c:v>
                </c:pt>
              </c:strCache>
            </c:strRef>
          </c:cat>
          <c:val>
            <c:numRef>
              <c:f>'Porcentaje ocupación_City'!$C$6:$V$6</c:f>
              <c:numCache>
                <c:formatCode>0.0%</c:formatCode>
                <c:ptCount val="20"/>
                <c:pt idx="0">
                  <c:v>0.6542</c:v>
                </c:pt>
                <c:pt idx="1">
                  <c:v>0.63639999999999997</c:v>
                </c:pt>
                <c:pt idx="2">
                  <c:v>0.62619999999999998</c:v>
                </c:pt>
                <c:pt idx="3">
                  <c:v>0.55469999999999997</c:v>
                </c:pt>
                <c:pt idx="4">
                  <c:v>0.54459999999999997</c:v>
                </c:pt>
                <c:pt idx="5">
                  <c:v>0.5423</c:v>
                </c:pt>
                <c:pt idx="6">
                  <c:v>0.58279999999999998</c:v>
                </c:pt>
                <c:pt idx="7">
                  <c:v>0.57589999999999997</c:v>
                </c:pt>
                <c:pt idx="8">
                  <c:v>0.6341</c:v>
                </c:pt>
                <c:pt idx="9">
                  <c:v>0.66090000000000004</c:v>
                </c:pt>
                <c:pt idx="10">
                  <c:v>0.71860000000000002</c:v>
                </c:pt>
                <c:pt idx="11">
                  <c:v>0.7409</c:v>
                </c:pt>
                <c:pt idx="12">
                  <c:v>0.72030000000000005</c:v>
                </c:pt>
                <c:pt idx="13">
                  <c:v>0.72440000000000004</c:v>
                </c:pt>
                <c:pt idx="14">
                  <c:v>0.37790000000000001</c:v>
                </c:pt>
                <c:pt idx="15">
                  <c:v>0.56289999999999996</c:v>
                </c:pt>
                <c:pt idx="16">
                  <c:v>0.72399999999999998</c:v>
                </c:pt>
                <c:pt idx="17">
                  <c:v>0.7198</c:v>
                </c:pt>
                <c:pt idx="18">
                  <c:v>0.69930000000000003</c:v>
                </c:pt>
                <c:pt idx="19" formatCode="0%">
                  <c:v>0.62409999999999999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57E-4A56-882F-E0A0544C8B7B}"/>
            </c:ext>
          </c:extLst>
        </c:ser>
        <c:ser>
          <c:idx val="12"/>
          <c:order val="3"/>
          <c:tx>
            <c:strRef>
              <c:f>'Porcentaje ocupación_City'!$B$7</c:f>
              <c:strCache>
                <c:ptCount val="1"/>
                <c:pt idx="0">
                  <c:v>San José del Cabo</c:v>
                </c:pt>
              </c:strCache>
            </c:strRef>
          </c:tx>
          <c:spPr>
            <a:ln>
              <a:solidFill>
                <a:sysClr val="window" lastClr="FFFFFF">
                  <a:lumMod val="95000"/>
                </a:sysClr>
              </a:solidFill>
            </a:ln>
            <a:effectLst/>
          </c:spPr>
          <c:marker>
            <c:symbol val="circle"/>
            <c:size val="8"/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</c:marker>
          <c:dLbls>
            <c:dLbl>
              <c:idx val="19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57E-4A56-882F-E0A0544C8B7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ocupación_City'!$C$2:$V$2</c:f>
              <c:strCache>
                <c:ptCount val="20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  <c:pt idx="19">
                  <c:v>´25</c:v>
                </c:pt>
              </c:strCache>
            </c:strRef>
          </c:cat>
          <c:val>
            <c:numRef>
              <c:f>'Porcentaje ocupación_City'!$C$7:$V$7</c:f>
              <c:numCache>
                <c:formatCode>0.0%</c:formatCode>
                <c:ptCount val="20"/>
                <c:pt idx="0">
                  <c:v>0.55610000000000004</c:v>
                </c:pt>
                <c:pt idx="1">
                  <c:v>0.52390000000000003</c:v>
                </c:pt>
                <c:pt idx="2">
                  <c:v>0.48480000000000001</c:v>
                </c:pt>
                <c:pt idx="3">
                  <c:v>0.52290000000000003</c:v>
                </c:pt>
                <c:pt idx="4">
                  <c:v>0.53979999999999995</c:v>
                </c:pt>
                <c:pt idx="5">
                  <c:v>0.54600000000000004</c:v>
                </c:pt>
                <c:pt idx="6">
                  <c:v>0.59119999999999995</c:v>
                </c:pt>
                <c:pt idx="7">
                  <c:v>0.59609999999999996</c:v>
                </c:pt>
                <c:pt idx="8">
                  <c:v>0.60250000000000004</c:v>
                </c:pt>
                <c:pt idx="9">
                  <c:v>0.65469999999999995</c:v>
                </c:pt>
                <c:pt idx="10">
                  <c:v>0.61929999999999996</c:v>
                </c:pt>
                <c:pt idx="11">
                  <c:v>0.63400000000000001</c:v>
                </c:pt>
                <c:pt idx="12">
                  <c:v>0.63949999999999996</c:v>
                </c:pt>
                <c:pt idx="13">
                  <c:v>0.64510000000000001</c:v>
                </c:pt>
                <c:pt idx="14">
                  <c:v>0.27129999999999999</c:v>
                </c:pt>
                <c:pt idx="15">
                  <c:v>0.49230000000000002</c:v>
                </c:pt>
                <c:pt idx="16">
                  <c:v>0.67920000000000003</c:v>
                </c:pt>
                <c:pt idx="17">
                  <c:v>0.65080000000000005</c:v>
                </c:pt>
                <c:pt idx="18">
                  <c:v>0.66139999999999999</c:v>
                </c:pt>
                <c:pt idx="19" formatCode="0%">
                  <c:v>0.64710000000000001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557E-4A56-882F-E0A0544C8B7B}"/>
            </c:ext>
          </c:extLst>
        </c:ser>
        <c:ser>
          <c:idx val="13"/>
          <c:order val="4"/>
          <c:tx>
            <c:strRef>
              <c:f>'Porcentaje ocupación_City'!$B$8</c:f>
              <c:strCache>
                <c:ptCount val="1"/>
                <c:pt idx="0">
                  <c:v>Mazatlán</c:v>
                </c:pt>
              </c:strCache>
            </c:strRef>
          </c:tx>
          <c:spPr>
            <a:ln>
              <a:solidFill>
                <a:srgbClr val="FFC000">
                  <a:lumMod val="60000"/>
                  <a:lumOff val="40000"/>
                </a:srgbClr>
              </a:solidFill>
            </a:ln>
            <a:effectLst/>
          </c:spPr>
          <c:marker>
            <c:symbol val="circle"/>
            <c:size val="8"/>
            <c:spPr>
              <a:solidFill>
                <a:srgbClr val="FFD966"/>
              </a:solidFill>
              <a:ln>
                <a:noFill/>
              </a:ln>
              <a:effectLst/>
            </c:spPr>
          </c:marker>
          <c:dLbls>
            <c:dLbl>
              <c:idx val="19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>
                      <a:latin typeface="Roboto Th" pitchFamily="2" charset="0"/>
                      <a:ea typeface="Roboto Th" pitchFamily="2" charset="0"/>
                    </a:defRPr>
                  </a:pPr>
                  <a:endParaRPr lang="es-MX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57E-4A56-882F-E0A0544C8B7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ocupación_City'!$C$2:$V$2</c:f>
              <c:strCache>
                <c:ptCount val="20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  <c:pt idx="19">
                  <c:v>´25</c:v>
                </c:pt>
              </c:strCache>
            </c:strRef>
          </c:cat>
          <c:val>
            <c:numRef>
              <c:f>'Porcentaje ocupación_City'!$C$8:$V$8</c:f>
              <c:numCache>
                <c:formatCode>0.0%</c:formatCode>
                <c:ptCount val="20"/>
                <c:pt idx="0">
                  <c:v>0.58109999999999995</c:v>
                </c:pt>
                <c:pt idx="1">
                  <c:v>0.59350000000000003</c:v>
                </c:pt>
                <c:pt idx="2">
                  <c:v>0.56899999999999995</c:v>
                </c:pt>
                <c:pt idx="3">
                  <c:v>0.51839999999999997</c:v>
                </c:pt>
                <c:pt idx="4">
                  <c:v>0.48110000000000003</c:v>
                </c:pt>
                <c:pt idx="5">
                  <c:v>0.47289999999999999</c:v>
                </c:pt>
                <c:pt idx="6">
                  <c:v>0.47470000000000001</c:v>
                </c:pt>
                <c:pt idx="7">
                  <c:v>0.50470000000000004</c:v>
                </c:pt>
                <c:pt idx="8">
                  <c:v>0.55069999999999997</c:v>
                </c:pt>
                <c:pt idx="9">
                  <c:v>0.58950000000000002</c:v>
                </c:pt>
                <c:pt idx="10">
                  <c:v>0.61350000000000005</c:v>
                </c:pt>
                <c:pt idx="11">
                  <c:v>0.60760000000000003</c:v>
                </c:pt>
                <c:pt idx="12">
                  <c:v>0.60299999999999998</c:v>
                </c:pt>
                <c:pt idx="13">
                  <c:v>0.64080000000000004</c:v>
                </c:pt>
                <c:pt idx="14">
                  <c:v>0.39119999999999999</c:v>
                </c:pt>
                <c:pt idx="15">
                  <c:v>0.57950000000000002</c:v>
                </c:pt>
                <c:pt idx="16">
                  <c:v>0.66659999999999997</c:v>
                </c:pt>
                <c:pt idx="17">
                  <c:v>0.67159999999999997</c:v>
                </c:pt>
                <c:pt idx="18">
                  <c:v>0.61099999999999999</c:v>
                </c:pt>
                <c:pt idx="19">
                  <c:v>0.49131666666666662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557E-4A56-882F-E0A0544C8B7B}"/>
            </c:ext>
          </c:extLst>
        </c:ser>
        <c:ser>
          <c:idx val="14"/>
          <c:order val="5"/>
          <c:tx>
            <c:strRef>
              <c:f>'Porcentaje ocupación_City'!$B$9</c:f>
              <c:strCache>
                <c:ptCount val="1"/>
                <c:pt idx="0">
                  <c:v>Zona Corredor los Cabos</c:v>
                </c:pt>
              </c:strCache>
            </c:strRef>
          </c:tx>
          <c:spPr>
            <a:ln>
              <a:solidFill>
                <a:srgbClr val="C6D9F1"/>
              </a:solidFill>
            </a:ln>
            <a:effectLst/>
          </c:spPr>
          <c:marker>
            <c:symbol val="circle"/>
            <c:size val="8"/>
            <c:spPr>
              <a:solidFill>
                <a:srgbClr val="C6D9F1"/>
              </a:solidFill>
              <a:ln>
                <a:noFill/>
              </a:ln>
              <a:effectLst/>
            </c:spPr>
          </c:marker>
          <c:dLbls>
            <c:dLbl>
              <c:idx val="19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57E-4A56-882F-E0A0544C8B7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ocupación_City'!$C$2:$V$2</c:f>
              <c:strCache>
                <c:ptCount val="20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  <c:pt idx="19">
                  <c:v>´25</c:v>
                </c:pt>
              </c:strCache>
            </c:strRef>
          </c:cat>
          <c:val>
            <c:numRef>
              <c:f>'Porcentaje ocupación_City'!$C$9:$V$9</c:f>
              <c:numCache>
                <c:formatCode>0.0%</c:formatCode>
                <c:ptCount val="20"/>
                <c:pt idx="0">
                  <c:v>0.67090000000000005</c:v>
                </c:pt>
                <c:pt idx="1">
                  <c:v>0.62219999999999998</c:v>
                </c:pt>
                <c:pt idx="2">
                  <c:v>0.55210000000000004</c:v>
                </c:pt>
                <c:pt idx="3">
                  <c:v>0.4481</c:v>
                </c:pt>
                <c:pt idx="4">
                  <c:v>0.47360000000000002</c:v>
                </c:pt>
                <c:pt idx="5">
                  <c:v>0.51829999999999998</c:v>
                </c:pt>
                <c:pt idx="6">
                  <c:v>0.55820000000000003</c:v>
                </c:pt>
                <c:pt idx="7">
                  <c:v>0.63260000000000005</c:v>
                </c:pt>
                <c:pt idx="8">
                  <c:v>0.57550000000000001</c:v>
                </c:pt>
                <c:pt idx="9">
                  <c:v>0.59309999999999996</c:v>
                </c:pt>
                <c:pt idx="10">
                  <c:v>0.54630000000000001</c:v>
                </c:pt>
                <c:pt idx="11">
                  <c:v>0.51880000000000004</c:v>
                </c:pt>
                <c:pt idx="12">
                  <c:v>0.4783</c:v>
                </c:pt>
                <c:pt idx="13">
                  <c:v>0.64219999999999999</c:v>
                </c:pt>
                <c:pt idx="14">
                  <c:v>0.3105</c:v>
                </c:pt>
                <c:pt idx="15">
                  <c:v>0.54900000000000004</c:v>
                </c:pt>
                <c:pt idx="16">
                  <c:v>0.60240000000000005</c:v>
                </c:pt>
                <c:pt idx="17">
                  <c:v>0.63580000000000003</c:v>
                </c:pt>
                <c:pt idx="18">
                  <c:v>0.65319999999999989</c:v>
                </c:pt>
                <c:pt idx="19" formatCode="0%">
                  <c:v>0.76600000000000001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557E-4A56-882F-E0A0544C8B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 lang="en-US" sz="12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1"/>
      </c:catAx>
      <c:valAx>
        <c:axId val="278021112"/>
        <c:scaling>
          <c:orientation val="minMax"/>
          <c:max val="0.9"/>
          <c:min val="0.4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900">
                <a:solidFill>
                  <a:schemeClr val="bg1">
                    <a:lumMod val="65000"/>
                  </a:schemeClr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7002173091458811E-2"/>
          <c:y val="3.7463545717142541E-2"/>
          <c:w val="0.91994397765811597"/>
          <c:h val="0.88369740067638358"/>
        </c:manualLayout>
      </c:layout>
      <c:lineChart>
        <c:grouping val="standard"/>
        <c:varyColors val="0"/>
        <c:ser>
          <c:idx val="8"/>
          <c:order val="0"/>
          <c:tx>
            <c:strRef>
              <c:f>'Porcentaje ocupación_City'!$B$3</c:f>
              <c:strCache>
                <c:ptCount val="1"/>
                <c:pt idx="0">
                  <c:v>Nuevo Nayarit</c:v>
                </c:pt>
              </c:strCache>
            </c:strRef>
          </c:tx>
          <c:spPr>
            <a:ln>
              <a:solidFill>
                <a:srgbClr val="B9CDE5"/>
              </a:solidFill>
            </a:ln>
            <a:effectLst/>
          </c:spPr>
          <c:marker>
            <c:symbol val="circle"/>
            <c:size val="8"/>
            <c:spPr>
              <a:solidFill>
                <a:srgbClr val="B9CDE5"/>
              </a:solidFill>
              <a:ln>
                <a:noFill/>
              </a:ln>
              <a:effectLst/>
            </c:spPr>
          </c:marker>
          <c:dLbls>
            <c:dLbl>
              <c:idx val="1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601-4CD5-9513-73F28441AA7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ocupación_City'!$C$2:$V$2</c:f>
              <c:strCache>
                <c:ptCount val="20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  <c:pt idx="19">
                  <c:v>´25</c:v>
                </c:pt>
              </c:strCache>
            </c:strRef>
          </c:cat>
          <c:val>
            <c:numRef>
              <c:f>'Porcentaje ocupación_City'!$C$3:$V$3</c:f>
              <c:numCache>
                <c:formatCode>0.0%</c:formatCode>
                <c:ptCount val="20"/>
                <c:pt idx="0">
                  <c:v>0.80359999999999998</c:v>
                </c:pt>
                <c:pt idx="1">
                  <c:v>0.75960000000000005</c:v>
                </c:pt>
                <c:pt idx="2">
                  <c:v>0.71499999999999997</c:v>
                </c:pt>
                <c:pt idx="3">
                  <c:v>0.59499999999999997</c:v>
                </c:pt>
                <c:pt idx="4">
                  <c:v>0.65429999999999999</c:v>
                </c:pt>
                <c:pt idx="5">
                  <c:v>0.62549999999999994</c:v>
                </c:pt>
                <c:pt idx="6">
                  <c:v>0.64790000000000003</c:v>
                </c:pt>
                <c:pt idx="7">
                  <c:v>0.67620000000000002</c:v>
                </c:pt>
                <c:pt idx="8">
                  <c:v>0.72899999999999998</c:v>
                </c:pt>
                <c:pt idx="9">
                  <c:v>0.76470000000000005</c:v>
                </c:pt>
                <c:pt idx="10">
                  <c:v>0.78490000000000004</c:v>
                </c:pt>
                <c:pt idx="11">
                  <c:v>0.77449999999999997</c:v>
                </c:pt>
                <c:pt idx="12">
                  <c:v>0.77749999999999997</c:v>
                </c:pt>
                <c:pt idx="13">
                  <c:v>0.77470000000000006</c:v>
                </c:pt>
                <c:pt idx="14">
                  <c:v>0.33829999999999999</c:v>
                </c:pt>
                <c:pt idx="15">
                  <c:v>0.4839</c:v>
                </c:pt>
                <c:pt idx="16">
                  <c:v>0.66669999999999996</c:v>
                </c:pt>
                <c:pt idx="17">
                  <c:v>0.73609999999999998</c:v>
                </c:pt>
                <c:pt idx="18">
                  <c:v>0.75219999999999998</c:v>
                </c:pt>
                <c:pt idx="19" formatCode="0%">
                  <c:v>0.68669999999999998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601-4CD5-9513-73F28441AA74}"/>
            </c:ext>
          </c:extLst>
        </c:ser>
        <c:ser>
          <c:idx val="9"/>
          <c:order val="1"/>
          <c:tx>
            <c:strRef>
              <c:f>'Porcentaje ocupación_City'!$B$4</c:f>
              <c:strCache>
                <c:ptCount val="1"/>
                <c:pt idx="0">
                  <c:v>Cabo San Lucas</c:v>
                </c:pt>
              </c:strCache>
            </c:strRef>
          </c:tx>
          <c:spPr>
            <a:ln>
              <a:solidFill>
                <a:srgbClr val="D7E4BD"/>
              </a:solidFill>
            </a:ln>
            <a:effectLst/>
          </c:spPr>
          <c:marker>
            <c:symbol val="circle"/>
            <c:size val="8"/>
            <c:spPr>
              <a:solidFill>
                <a:srgbClr val="D7E4BD"/>
              </a:solidFill>
              <a:ln>
                <a:noFill/>
              </a:ln>
              <a:effectLst/>
            </c:spPr>
          </c:marker>
          <c:dLbls>
            <c:dLbl>
              <c:idx val="1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601-4CD5-9513-73F28441AA7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ocupación_City'!$C$2:$V$2</c:f>
              <c:strCache>
                <c:ptCount val="20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  <c:pt idx="19">
                  <c:v>´25</c:v>
                </c:pt>
              </c:strCache>
            </c:strRef>
          </c:cat>
          <c:val>
            <c:numRef>
              <c:f>'Porcentaje ocupación_City'!$C$4:$V$4</c:f>
              <c:numCache>
                <c:formatCode>0.0%</c:formatCode>
                <c:ptCount val="20"/>
                <c:pt idx="0">
                  <c:v>0.78010000000000002</c:v>
                </c:pt>
                <c:pt idx="1">
                  <c:v>0.75919999999999999</c:v>
                </c:pt>
                <c:pt idx="2">
                  <c:v>0.62029999999999996</c:v>
                </c:pt>
                <c:pt idx="3">
                  <c:v>0.56140000000000001</c:v>
                </c:pt>
                <c:pt idx="4">
                  <c:v>0.61660000000000004</c:v>
                </c:pt>
                <c:pt idx="5">
                  <c:v>0.63570000000000004</c:v>
                </c:pt>
                <c:pt idx="6">
                  <c:v>0.65880000000000005</c:v>
                </c:pt>
                <c:pt idx="7">
                  <c:v>0.70089999999999997</c:v>
                </c:pt>
                <c:pt idx="8">
                  <c:v>0.68669999999999998</c:v>
                </c:pt>
                <c:pt idx="9">
                  <c:v>0.75900000000000001</c:v>
                </c:pt>
                <c:pt idx="10">
                  <c:v>0.7399</c:v>
                </c:pt>
                <c:pt idx="11">
                  <c:v>0.75060000000000004</c:v>
                </c:pt>
                <c:pt idx="12">
                  <c:v>0.75760000000000005</c:v>
                </c:pt>
                <c:pt idx="13">
                  <c:v>0.73099999999999998</c:v>
                </c:pt>
                <c:pt idx="14">
                  <c:v>0.36549999999999999</c:v>
                </c:pt>
                <c:pt idx="15">
                  <c:v>0.63200000000000001</c:v>
                </c:pt>
                <c:pt idx="16">
                  <c:v>0.77090000000000003</c:v>
                </c:pt>
                <c:pt idx="17">
                  <c:v>0.76819999999999999</c:v>
                </c:pt>
                <c:pt idx="18">
                  <c:v>0.76340000000000008</c:v>
                </c:pt>
                <c:pt idx="19" formatCode="0%">
                  <c:v>0.7974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601-4CD5-9513-73F28441AA74}"/>
            </c:ext>
          </c:extLst>
        </c:ser>
        <c:ser>
          <c:idx val="11"/>
          <c:order val="2"/>
          <c:tx>
            <c:strRef>
              <c:f>'Porcentaje ocupación_City'!$B$6</c:f>
              <c:strCache>
                <c:ptCount val="1"/>
                <c:pt idx="0">
                  <c:v>Puerto Vallarta</c:v>
                </c:pt>
              </c:strCache>
            </c:strRef>
          </c:tx>
          <c:spPr>
            <a:ln>
              <a:solidFill>
                <a:srgbClr val="D99694"/>
              </a:solidFill>
            </a:ln>
            <a:effectLst/>
          </c:spPr>
          <c:marker>
            <c:symbol val="circle"/>
            <c:size val="8"/>
            <c:spPr>
              <a:solidFill>
                <a:srgbClr val="C0504D">
                  <a:lumMod val="60000"/>
                  <a:lumOff val="40000"/>
                </a:srgbClr>
              </a:solidFill>
              <a:ln>
                <a:solidFill>
                  <a:srgbClr val="D99694"/>
                </a:solidFill>
              </a:ln>
              <a:effectLst/>
            </c:spPr>
          </c:marker>
          <c:dLbls>
            <c:dLbl>
              <c:idx val="1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601-4CD5-9513-73F28441AA7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ocupación_City'!$C$2:$V$2</c:f>
              <c:strCache>
                <c:ptCount val="20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  <c:pt idx="19">
                  <c:v>´25</c:v>
                </c:pt>
              </c:strCache>
            </c:strRef>
          </c:cat>
          <c:val>
            <c:numRef>
              <c:f>'Porcentaje ocupación_City'!$C$6:$V$6</c:f>
              <c:numCache>
                <c:formatCode>0.0%</c:formatCode>
                <c:ptCount val="20"/>
                <c:pt idx="0">
                  <c:v>0.6542</c:v>
                </c:pt>
                <c:pt idx="1">
                  <c:v>0.63639999999999997</c:v>
                </c:pt>
                <c:pt idx="2">
                  <c:v>0.62619999999999998</c:v>
                </c:pt>
                <c:pt idx="3">
                  <c:v>0.55469999999999997</c:v>
                </c:pt>
                <c:pt idx="4">
                  <c:v>0.54459999999999997</c:v>
                </c:pt>
                <c:pt idx="5">
                  <c:v>0.5423</c:v>
                </c:pt>
                <c:pt idx="6">
                  <c:v>0.58279999999999998</c:v>
                </c:pt>
                <c:pt idx="7">
                  <c:v>0.57589999999999997</c:v>
                </c:pt>
                <c:pt idx="8">
                  <c:v>0.6341</c:v>
                </c:pt>
                <c:pt idx="9">
                  <c:v>0.66090000000000004</c:v>
                </c:pt>
                <c:pt idx="10">
                  <c:v>0.71860000000000002</c:v>
                </c:pt>
                <c:pt idx="11">
                  <c:v>0.7409</c:v>
                </c:pt>
                <c:pt idx="12">
                  <c:v>0.72030000000000005</c:v>
                </c:pt>
                <c:pt idx="13">
                  <c:v>0.72440000000000004</c:v>
                </c:pt>
                <c:pt idx="14">
                  <c:v>0.37790000000000001</c:v>
                </c:pt>
                <c:pt idx="15">
                  <c:v>0.56289999999999996</c:v>
                </c:pt>
                <c:pt idx="16">
                  <c:v>0.72399999999999998</c:v>
                </c:pt>
                <c:pt idx="17">
                  <c:v>0.7198</c:v>
                </c:pt>
                <c:pt idx="18">
                  <c:v>0.69930000000000003</c:v>
                </c:pt>
                <c:pt idx="19" formatCode="0%">
                  <c:v>0.62409999999999999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601-4CD5-9513-73F28441AA74}"/>
            </c:ext>
          </c:extLst>
        </c:ser>
        <c:ser>
          <c:idx val="12"/>
          <c:order val="3"/>
          <c:tx>
            <c:strRef>
              <c:f>'Porcentaje ocupación_City'!$B$7</c:f>
              <c:strCache>
                <c:ptCount val="1"/>
                <c:pt idx="0">
                  <c:v>San José del Cabo</c:v>
                </c:pt>
              </c:strCache>
            </c:strRef>
          </c:tx>
          <c:spPr>
            <a:ln>
              <a:solidFill>
                <a:srgbClr val="DBEEF4"/>
              </a:solidFill>
            </a:ln>
            <a:effectLst/>
          </c:spPr>
          <c:marker>
            <c:symbol val="circle"/>
            <c:size val="8"/>
            <c:spPr>
              <a:solidFill>
                <a:srgbClr val="DBEEF4"/>
              </a:solidFill>
              <a:ln>
                <a:noFill/>
              </a:ln>
              <a:effectLst/>
            </c:spPr>
          </c:marker>
          <c:dLbls>
            <c:dLbl>
              <c:idx val="1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601-4CD5-9513-73F28441AA7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ocupación_City'!$C$2:$V$2</c:f>
              <c:strCache>
                <c:ptCount val="20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  <c:pt idx="19">
                  <c:v>´25</c:v>
                </c:pt>
              </c:strCache>
            </c:strRef>
          </c:cat>
          <c:val>
            <c:numRef>
              <c:f>'Porcentaje ocupación_City'!$C$7:$V$7</c:f>
              <c:numCache>
                <c:formatCode>0.0%</c:formatCode>
                <c:ptCount val="20"/>
                <c:pt idx="0">
                  <c:v>0.55610000000000004</c:v>
                </c:pt>
                <c:pt idx="1">
                  <c:v>0.52390000000000003</c:v>
                </c:pt>
                <c:pt idx="2">
                  <c:v>0.48480000000000001</c:v>
                </c:pt>
                <c:pt idx="3">
                  <c:v>0.52290000000000003</c:v>
                </c:pt>
                <c:pt idx="4">
                  <c:v>0.53979999999999995</c:v>
                </c:pt>
                <c:pt idx="5">
                  <c:v>0.54600000000000004</c:v>
                </c:pt>
                <c:pt idx="6">
                  <c:v>0.59119999999999995</c:v>
                </c:pt>
                <c:pt idx="7">
                  <c:v>0.59609999999999996</c:v>
                </c:pt>
                <c:pt idx="8">
                  <c:v>0.60250000000000004</c:v>
                </c:pt>
                <c:pt idx="9">
                  <c:v>0.65469999999999995</c:v>
                </c:pt>
                <c:pt idx="10">
                  <c:v>0.61929999999999996</c:v>
                </c:pt>
                <c:pt idx="11">
                  <c:v>0.63400000000000001</c:v>
                </c:pt>
                <c:pt idx="12">
                  <c:v>0.63949999999999996</c:v>
                </c:pt>
                <c:pt idx="13">
                  <c:v>0.64510000000000001</c:v>
                </c:pt>
                <c:pt idx="14">
                  <c:v>0.27129999999999999</c:v>
                </c:pt>
                <c:pt idx="15">
                  <c:v>0.49230000000000002</c:v>
                </c:pt>
                <c:pt idx="16">
                  <c:v>0.67920000000000003</c:v>
                </c:pt>
                <c:pt idx="17">
                  <c:v>0.65080000000000005</c:v>
                </c:pt>
                <c:pt idx="18">
                  <c:v>0.66139999999999999</c:v>
                </c:pt>
                <c:pt idx="19" formatCode="0%">
                  <c:v>0.64710000000000001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7601-4CD5-9513-73F28441AA74}"/>
            </c:ext>
          </c:extLst>
        </c:ser>
        <c:ser>
          <c:idx val="13"/>
          <c:order val="4"/>
          <c:tx>
            <c:strRef>
              <c:f>'Porcentaje ocupación_City'!$B$8</c:f>
              <c:strCache>
                <c:ptCount val="1"/>
                <c:pt idx="0">
                  <c:v>Mazatlán</c:v>
                </c:pt>
              </c:strCache>
            </c:strRef>
          </c:tx>
          <c:spPr>
            <a:ln>
              <a:solidFill>
                <a:srgbClr val="FFC000">
                  <a:lumMod val="60000"/>
                  <a:lumOff val="40000"/>
                </a:srgbClr>
              </a:solidFill>
            </a:ln>
            <a:effectLst/>
          </c:spPr>
          <c:marker>
            <c:symbol val="circle"/>
            <c:size val="8"/>
            <c:spPr>
              <a:solidFill>
                <a:srgbClr val="FFD966"/>
              </a:solidFill>
              <a:ln>
                <a:noFill/>
              </a:ln>
              <a:effectLst/>
            </c:spPr>
          </c:marker>
          <c:dLbls>
            <c:dLbl>
              <c:idx val="19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>
                      <a:latin typeface="Roboto Th" pitchFamily="2" charset="0"/>
                      <a:ea typeface="Roboto Th" pitchFamily="2" charset="0"/>
                    </a:defRPr>
                  </a:pPr>
                  <a:endParaRPr lang="es-MX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601-4CD5-9513-73F28441AA7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ocupación_City'!$C$2:$V$2</c:f>
              <c:strCache>
                <c:ptCount val="20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  <c:pt idx="19">
                  <c:v>´25</c:v>
                </c:pt>
              </c:strCache>
            </c:strRef>
          </c:cat>
          <c:val>
            <c:numRef>
              <c:f>'Porcentaje ocupación_City'!$C$8:$V$8</c:f>
              <c:numCache>
                <c:formatCode>0.0%</c:formatCode>
                <c:ptCount val="20"/>
                <c:pt idx="0">
                  <c:v>0.58109999999999995</c:v>
                </c:pt>
                <c:pt idx="1">
                  <c:v>0.59350000000000003</c:v>
                </c:pt>
                <c:pt idx="2">
                  <c:v>0.56899999999999995</c:v>
                </c:pt>
                <c:pt idx="3">
                  <c:v>0.51839999999999997</c:v>
                </c:pt>
                <c:pt idx="4">
                  <c:v>0.48110000000000003</c:v>
                </c:pt>
                <c:pt idx="5">
                  <c:v>0.47289999999999999</c:v>
                </c:pt>
                <c:pt idx="6">
                  <c:v>0.47470000000000001</c:v>
                </c:pt>
                <c:pt idx="7">
                  <c:v>0.50470000000000004</c:v>
                </c:pt>
                <c:pt idx="8">
                  <c:v>0.55069999999999997</c:v>
                </c:pt>
                <c:pt idx="9">
                  <c:v>0.58950000000000002</c:v>
                </c:pt>
                <c:pt idx="10">
                  <c:v>0.61350000000000005</c:v>
                </c:pt>
                <c:pt idx="11">
                  <c:v>0.60760000000000003</c:v>
                </c:pt>
                <c:pt idx="12">
                  <c:v>0.60299999999999998</c:v>
                </c:pt>
                <c:pt idx="13">
                  <c:v>0.64080000000000004</c:v>
                </c:pt>
                <c:pt idx="14">
                  <c:v>0.39119999999999999</c:v>
                </c:pt>
                <c:pt idx="15">
                  <c:v>0.57950000000000002</c:v>
                </c:pt>
                <c:pt idx="16">
                  <c:v>0.66659999999999997</c:v>
                </c:pt>
                <c:pt idx="17">
                  <c:v>0.67159999999999997</c:v>
                </c:pt>
                <c:pt idx="18">
                  <c:v>0.61099999999999999</c:v>
                </c:pt>
                <c:pt idx="19">
                  <c:v>0.49131666666666662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7601-4CD5-9513-73F28441AA74}"/>
            </c:ext>
          </c:extLst>
        </c:ser>
        <c:ser>
          <c:idx val="14"/>
          <c:order val="5"/>
          <c:tx>
            <c:strRef>
              <c:f>'Porcentaje ocupación_City'!$B$9</c:f>
              <c:strCache>
                <c:ptCount val="1"/>
                <c:pt idx="0">
                  <c:v>Zona Corredor los Cabos</c:v>
                </c:pt>
              </c:strCache>
            </c:strRef>
          </c:tx>
          <c:spPr>
            <a:ln>
              <a:solidFill>
                <a:srgbClr val="C6D9F1"/>
              </a:solidFill>
            </a:ln>
            <a:effectLst/>
          </c:spPr>
          <c:marker>
            <c:symbol val="circle"/>
            <c:size val="8"/>
            <c:spPr>
              <a:solidFill>
                <a:srgbClr val="C6D9F1"/>
              </a:solidFill>
              <a:ln>
                <a:noFill/>
              </a:ln>
              <a:effectLst/>
            </c:spPr>
          </c:marker>
          <c:dLbls>
            <c:dLbl>
              <c:idx val="1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601-4CD5-9513-73F28441AA7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ocupación_City'!$C$2:$V$2</c:f>
              <c:strCache>
                <c:ptCount val="20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  <c:pt idx="19">
                  <c:v>´25</c:v>
                </c:pt>
              </c:strCache>
            </c:strRef>
          </c:cat>
          <c:val>
            <c:numRef>
              <c:f>'Porcentaje ocupación_City'!$C$9:$V$9</c:f>
              <c:numCache>
                <c:formatCode>0.0%</c:formatCode>
                <c:ptCount val="20"/>
                <c:pt idx="0">
                  <c:v>0.67090000000000005</c:v>
                </c:pt>
                <c:pt idx="1">
                  <c:v>0.62219999999999998</c:v>
                </c:pt>
                <c:pt idx="2">
                  <c:v>0.55210000000000004</c:v>
                </c:pt>
                <c:pt idx="3">
                  <c:v>0.4481</c:v>
                </c:pt>
                <c:pt idx="4">
                  <c:v>0.47360000000000002</c:v>
                </c:pt>
                <c:pt idx="5">
                  <c:v>0.51829999999999998</c:v>
                </c:pt>
                <c:pt idx="6">
                  <c:v>0.55820000000000003</c:v>
                </c:pt>
                <c:pt idx="7">
                  <c:v>0.63260000000000005</c:v>
                </c:pt>
                <c:pt idx="8">
                  <c:v>0.57550000000000001</c:v>
                </c:pt>
                <c:pt idx="9">
                  <c:v>0.59309999999999996</c:v>
                </c:pt>
                <c:pt idx="10">
                  <c:v>0.54630000000000001</c:v>
                </c:pt>
                <c:pt idx="11">
                  <c:v>0.51880000000000004</c:v>
                </c:pt>
                <c:pt idx="12">
                  <c:v>0.4783</c:v>
                </c:pt>
                <c:pt idx="13">
                  <c:v>0.64219999999999999</c:v>
                </c:pt>
                <c:pt idx="14">
                  <c:v>0.3105</c:v>
                </c:pt>
                <c:pt idx="15">
                  <c:v>0.54900000000000004</c:v>
                </c:pt>
                <c:pt idx="16">
                  <c:v>0.60240000000000005</c:v>
                </c:pt>
                <c:pt idx="17">
                  <c:v>0.63580000000000003</c:v>
                </c:pt>
                <c:pt idx="18">
                  <c:v>0.65319999999999989</c:v>
                </c:pt>
                <c:pt idx="19" formatCode="0%">
                  <c:v>0.76600000000000001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7601-4CD5-9513-73F28441AA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 lang="en-US" sz="12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1"/>
      </c:catAx>
      <c:valAx>
        <c:axId val="278021112"/>
        <c:scaling>
          <c:orientation val="minMax"/>
          <c:max val="0.9"/>
          <c:min val="0.4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900">
                <a:solidFill>
                  <a:schemeClr val="bg1">
                    <a:lumMod val="65000"/>
                  </a:schemeClr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169701128843671E-2"/>
          <c:y val="3.7463545717142541E-2"/>
          <c:w val="0.91878163344871921"/>
          <c:h val="0.88155621364893277"/>
        </c:manualLayout>
      </c:layout>
      <c:lineChart>
        <c:grouping val="standard"/>
        <c:varyColors val="0"/>
        <c:ser>
          <c:idx val="8"/>
          <c:order val="0"/>
          <c:tx>
            <c:strRef>
              <c:f>'Porcentaje ocupación_City'!$B$27</c:f>
              <c:strCache>
                <c:ptCount val="1"/>
                <c:pt idx="0">
                  <c:v>Vallartas</c:v>
                </c:pt>
              </c:strCache>
            </c:strRef>
          </c:tx>
          <c:spPr>
            <a:ln>
              <a:solidFill>
                <a:srgbClr val="FFD9EC"/>
              </a:solidFill>
            </a:ln>
          </c:spPr>
          <c:marker>
            <c:symbol val="circle"/>
            <c:size val="8"/>
            <c:spPr>
              <a:solidFill>
                <a:srgbClr val="FFD9EC"/>
              </a:solidFill>
              <a:ln>
                <a:noFill/>
              </a:ln>
              <a:effectLst/>
            </c:spPr>
          </c:marker>
          <c:dLbls>
            <c:dLbl>
              <c:idx val="1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02C-425A-9A89-5F0D1FED27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ocupación_City'!$C$2:$V$2</c:f>
              <c:strCache>
                <c:ptCount val="20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  <c:pt idx="19">
                  <c:v>´25</c:v>
                </c:pt>
              </c:strCache>
            </c:strRef>
          </c:cat>
          <c:val>
            <c:numRef>
              <c:f>'Porcentaje ocupación_City'!$C$27:$V$27</c:f>
              <c:numCache>
                <c:formatCode>0.0%</c:formatCode>
                <c:ptCount val="20"/>
                <c:pt idx="0">
                  <c:v>0.72889999999999999</c:v>
                </c:pt>
                <c:pt idx="1">
                  <c:v>0.69799999999999995</c:v>
                </c:pt>
                <c:pt idx="2">
                  <c:v>0.67059999999999997</c:v>
                </c:pt>
                <c:pt idx="3">
                  <c:v>0.57484999999999997</c:v>
                </c:pt>
                <c:pt idx="4">
                  <c:v>0.59945000000000004</c:v>
                </c:pt>
                <c:pt idx="5">
                  <c:v>0.58389999999999997</c:v>
                </c:pt>
                <c:pt idx="6">
                  <c:v>0.61535000000000006</c:v>
                </c:pt>
                <c:pt idx="7">
                  <c:v>0.62605</c:v>
                </c:pt>
                <c:pt idx="8">
                  <c:v>0.68154999999999999</c:v>
                </c:pt>
                <c:pt idx="9">
                  <c:v>0.7128000000000001</c:v>
                </c:pt>
                <c:pt idx="10">
                  <c:v>0.75175000000000003</c:v>
                </c:pt>
                <c:pt idx="11">
                  <c:v>0.75770000000000004</c:v>
                </c:pt>
                <c:pt idx="12">
                  <c:v>0.74890000000000001</c:v>
                </c:pt>
                <c:pt idx="13">
                  <c:v>0.74955000000000005</c:v>
                </c:pt>
                <c:pt idx="14">
                  <c:v>0.35809999999999997</c:v>
                </c:pt>
                <c:pt idx="15">
                  <c:v>0.52339999999999998</c:v>
                </c:pt>
                <c:pt idx="16">
                  <c:v>0.69534999999999991</c:v>
                </c:pt>
                <c:pt idx="17">
                  <c:v>0.72794999999999999</c:v>
                </c:pt>
                <c:pt idx="18">
                  <c:v>0.72299999999999998</c:v>
                </c:pt>
                <c:pt idx="19" formatCode="0%">
                  <c:v>0.65539999999999998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02C-425A-9A89-5F0D1FED2714}"/>
            </c:ext>
          </c:extLst>
        </c:ser>
        <c:ser>
          <c:idx val="10"/>
          <c:order val="1"/>
          <c:tx>
            <c:strRef>
              <c:f>'Porcentaje ocupación_City'!$B$8</c:f>
              <c:strCache>
                <c:ptCount val="1"/>
                <c:pt idx="0">
                  <c:v>Mazatlán</c:v>
                </c:pt>
              </c:strCache>
            </c:strRef>
          </c:tx>
          <c:spPr>
            <a:ln>
              <a:solidFill>
                <a:srgbClr val="FFD579"/>
              </a:solidFill>
            </a:ln>
            <a:effectLst/>
          </c:spPr>
          <c:marker>
            <c:symbol val="circle"/>
            <c:size val="8"/>
            <c:spPr>
              <a:solidFill>
                <a:srgbClr val="FFD579"/>
              </a:solidFill>
              <a:ln>
                <a:noFill/>
              </a:ln>
              <a:effectLst/>
            </c:spPr>
          </c:marker>
          <c:dLbls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02C-425A-9A89-5F0D1FED2714}"/>
                </c:ext>
              </c:extLst>
            </c:dLbl>
            <c:dLbl>
              <c:idx val="19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>
                      <a:latin typeface="Roboto Th" pitchFamily="2" charset="0"/>
                      <a:ea typeface="Roboto Th" pitchFamily="2" charset="0"/>
                    </a:defRPr>
                  </a:pPr>
                  <a:endParaRPr lang="es-MX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02C-425A-9A89-5F0D1FED2714}"/>
                </c:ext>
              </c:extLst>
            </c:dLbl>
            <c:spPr>
              <a:noFill/>
              <a:ln>
                <a:noFill/>
              </a:ln>
              <a:effectLst/>
            </c:sp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ocupación_City'!$C$2:$V$2</c:f>
              <c:strCache>
                <c:ptCount val="20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  <c:pt idx="19">
                  <c:v>´25</c:v>
                </c:pt>
              </c:strCache>
            </c:strRef>
          </c:cat>
          <c:val>
            <c:numRef>
              <c:f>'Porcentaje ocupación_City'!$C$8:$V$8</c:f>
              <c:numCache>
                <c:formatCode>0.0%</c:formatCode>
                <c:ptCount val="20"/>
                <c:pt idx="0">
                  <c:v>0.58109999999999995</c:v>
                </c:pt>
                <c:pt idx="1">
                  <c:v>0.59350000000000003</c:v>
                </c:pt>
                <c:pt idx="2">
                  <c:v>0.56899999999999995</c:v>
                </c:pt>
                <c:pt idx="3">
                  <c:v>0.51839999999999997</c:v>
                </c:pt>
                <c:pt idx="4">
                  <c:v>0.48110000000000003</c:v>
                </c:pt>
                <c:pt idx="5">
                  <c:v>0.47289999999999999</c:v>
                </c:pt>
                <c:pt idx="6">
                  <c:v>0.47470000000000001</c:v>
                </c:pt>
                <c:pt idx="7">
                  <c:v>0.50470000000000004</c:v>
                </c:pt>
                <c:pt idx="8">
                  <c:v>0.55069999999999997</c:v>
                </c:pt>
                <c:pt idx="9">
                  <c:v>0.58950000000000002</c:v>
                </c:pt>
                <c:pt idx="10">
                  <c:v>0.61350000000000005</c:v>
                </c:pt>
                <c:pt idx="11">
                  <c:v>0.60760000000000003</c:v>
                </c:pt>
                <c:pt idx="12">
                  <c:v>0.60299999999999998</c:v>
                </c:pt>
                <c:pt idx="13">
                  <c:v>0.64080000000000004</c:v>
                </c:pt>
                <c:pt idx="14">
                  <c:v>0.39119999999999999</c:v>
                </c:pt>
                <c:pt idx="15">
                  <c:v>0.57950000000000002</c:v>
                </c:pt>
                <c:pt idx="16">
                  <c:v>0.66659999999999997</c:v>
                </c:pt>
                <c:pt idx="17">
                  <c:v>0.67159999999999997</c:v>
                </c:pt>
                <c:pt idx="18">
                  <c:v>0.61099999999999999</c:v>
                </c:pt>
                <c:pt idx="19">
                  <c:v>0.49131666666666662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02C-425A-9A89-5F0D1FED2714}"/>
            </c:ext>
          </c:extLst>
        </c:ser>
        <c:ser>
          <c:idx val="12"/>
          <c:order val="2"/>
          <c:tx>
            <c:strRef>
              <c:f>'Porcentaje ocupación_City'!$B$23</c:f>
              <c:strCache>
                <c:ptCount val="1"/>
                <c:pt idx="0">
                  <c:v>Los Cabos juntos</c:v>
                </c:pt>
              </c:strCache>
            </c:strRef>
          </c:tx>
          <c:spPr>
            <a:ln>
              <a:solidFill>
                <a:srgbClr val="4F81BD">
                  <a:lumMod val="20000"/>
                  <a:lumOff val="80000"/>
                </a:srgbClr>
              </a:solidFill>
            </a:ln>
          </c:spPr>
          <c:marker>
            <c:symbol val="circle"/>
            <c:size val="8"/>
            <c:spPr>
              <a:solidFill>
                <a:srgbClr val="1F497D">
                  <a:lumMod val="40000"/>
                  <a:lumOff val="60000"/>
                </a:srgbClr>
              </a:solidFill>
              <a:ln>
                <a:solidFill>
                  <a:srgbClr val="4F81BD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dLbl>
              <c:idx val="1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02C-425A-9A89-5F0D1FED27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ocupación_City'!$C$2:$V$2</c:f>
              <c:strCache>
                <c:ptCount val="20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  <c:pt idx="19">
                  <c:v>´25</c:v>
                </c:pt>
              </c:strCache>
            </c:strRef>
          </c:cat>
          <c:val>
            <c:numRef>
              <c:f>'Porcentaje ocupación_City'!$C$23:$V$23</c:f>
              <c:numCache>
                <c:formatCode>0.0%</c:formatCode>
                <c:ptCount val="20"/>
                <c:pt idx="0">
                  <c:v>0.72550000000000003</c:v>
                </c:pt>
                <c:pt idx="1">
                  <c:v>0.69069999999999998</c:v>
                </c:pt>
                <c:pt idx="2">
                  <c:v>0.58620000000000005</c:v>
                </c:pt>
                <c:pt idx="3">
                  <c:v>0.50475000000000003</c:v>
                </c:pt>
                <c:pt idx="4">
                  <c:v>0.54510000000000003</c:v>
                </c:pt>
                <c:pt idx="5">
                  <c:v>0.57699999999999996</c:v>
                </c:pt>
                <c:pt idx="6">
                  <c:v>0.60850000000000004</c:v>
                </c:pt>
                <c:pt idx="7">
                  <c:v>0.66674999999999995</c:v>
                </c:pt>
                <c:pt idx="8">
                  <c:v>0.63109999999999999</c:v>
                </c:pt>
                <c:pt idx="9">
                  <c:v>0.67605000000000004</c:v>
                </c:pt>
                <c:pt idx="10">
                  <c:v>0.6431</c:v>
                </c:pt>
                <c:pt idx="11">
                  <c:v>0.63470000000000004</c:v>
                </c:pt>
                <c:pt idx="12">
                  <c:v>0.61795</c:v>
                </c:pt>
                <c:pt idx="13">
                  <c:v>0.68659999999999999</c:v>
                </c:pt>
                <c:pt idx="14">
                  <c:v>0.33799999999999997</c:v>
                </c:pt>
                <c:pt idx="15">
                  <c:v>0.59050000000000002</c:v>
                </c:pt>
                <c:pt idx="16">
                  <c:v>0.68664999999999998</c:v>
                </c:pt>
                <c:pt idx="17">
                  <c:v>0.70199999999999996</c:v>
                </c:pt>
                <c:pt idx="18">
                  <c:v>0.71510000000000007</c:v>
                </c:pt>
                <c:pt idx="19" formatCode="0%">
                  <c:v>0.73683333333333334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702C-425A-9A89-5F0D1FED27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 lang="en-US" sz="12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At val="0.2"/>
        <c:auto val="1"/>
        <c:lblAlgn val="ctr"/>
        <c:lblOffset val="100"/>
        <c:noMultiLvlLbl val="1"/>
      </c:catAx>
      <c:valAx>
        <c:axId val="278021112"/>
        <c:scaling>
          <c:orientation val="minMax"/>
          <c:min val="0.30000000000000004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900">
                <a:solidFill>
                  <a:schemeClr val="tx1">
                    <a:lumMod val="50000"/>
                    <a:lumOff val="50000"/>
                  </a:schemeClr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3E002-AA65-1D42-9936-E95476372314}" type="datetimeFigureOut">
              <a:rPr lang="es-ES_tradnl" smtClean="0"/>
              <a:t>25/09/2025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241425"/>
            <a:ext cx="55149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2F0FC-556E-FB4C-93C6-8578884CF68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07543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1pPr>
    <a:lvl2pPr marL="496656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2pPr>
    <a:lvl3pPr marL="993313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3pPr>
    <a:lvl4pPr marL="1489969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4pPr>
    <a:lvl5pPr marL="198662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5pPr>
    <a:lvl6pPr marL="2483282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6pPr>
    <a:lvl7pPr marL="2979938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7pPr>
    <a:lvl8pPr marL="347659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8pPr>
    <a:lvl9pPr marL="3973251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1E15E74A-E2E6-70FC-941D-65B931948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1989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5CB3ECFC-AE4A-948F-D994-01A82ABB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87146" y="7340253"/>
            <a:ext cx="1027310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67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1397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FF7786A-60AB-78CB-78D8-EEF249D2C31C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7CABEA44-E0D4-49F9-22A6-48D18469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76900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C60A6504-63C7-4A81-9112-4824C3C4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36849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21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697" r:id="rId2"/>
    <p:sldLayoutId id="2147483730" r:id="rId3"/>
    <p:sldLayoutId id="2147483731" r:id="rId4"/>
  </p:sldLayoutIdLst>
  <p:hf hdr="0" ftr="0" dt="0"/>
  <p:txStyles>
    <p:titleStyle>
      <a:lvl1pPr algn="ctr" defTabSz="587756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18" indent="-440818" algn="l" defTabSz="587756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105" indent="-367348" algn="l" defTabSz="587756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92" indent="-293879" algn="l" defTabSz="587756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48" indent="-293879" algn="l" defTabSz="587756" rtl="0" eaLnBrk="1" latinLnBrk="0" hangingPunct="1">
        <a:spcBef>
          <a:spcPct val="20000"/>
        </a:spcBef>
        <a:buFont typeface="Arial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905" indent="-293879" algn="l" defTabSz="587756" rtl="0" eaLnBrk="1" latinLnBrk="0" hangingPunct="1">
        <a:spcBef>
          <a:spcPct val="20000"/>
        </a:spcBef>
        <a:buFont typeface="Arial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61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419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175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932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56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51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71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02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84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54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9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05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EE239-192A-6EC3-2CB7-C7D2141FA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8">
            <a:extLst>
              <a:ext uri="{FF2B5EF4-FFF2-40B4-BE49-F238E27FC236}">
                <a16:creationId xmlns:a16="http://schemas.microsoft.com/office/drawing/2014/main" id="{EB73D547-3D5A-19A8-F430-CC0B9D6EDC1D}"/>
              </a:ext>
            </a:extLst>
          </p:cNvPr>
          <p:cNvSpPr txBox="1"/>
          <p:nvPr/>
        </p:nvSpPr>
        <p:spPr bwMode="auto">
          <a:xfrm>
            <a:off x="10703559" y="3680297"/>
            <a:ext cx="2171353" cy="37852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indent="-655999" defTabSz="423605">
              <a:defRPr/>
            </a:pPr>
            <a:r>
              <a:rPr lang="es-ES_tradnl" sz="1700" cap="all" dirty="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77"/>
                <a:ea typeface="Roboto" pitchFamily="2" charset="0"/>
              </a:rPr>
              <a:t>San José 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CCCF284-BCC0-DB0C-893A-A747EC77B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23605">
              <a:defRPr/>
            </a:pPr>
            <a:fld id="{67DDEA5E-EAF7-8246-8A62-7FF7613ECEAE}" type="slidenum">
              <a:rPr lang="es-ES_tradnl" sz="1667">
                <a:solidFill>
                  <a:prstClr val="white">
                    <a:lumMod val="65000"/>
                  </a:prstClr>
                </a:solidFill>
                <a:ea typeface="Roboto Lt" panose="02000000000000000000" pitchFamily="2" charset="0"/>
              </a:rPr>
              <a:pPr defTabSz="423605">
                <a:defRPr/>
              </a:pPr>
              <a:t>1</a:t>
            </a:fld>
            <a:endParaRPr lang="es-ES_tradnl" sz="1667" dirty="0">
              <a:solidFill>
                <a:prstClr val="white">
                  <a:lumMod val="65000"/>
                </a:prstClr>
              </a:solidFill>
              <a:ea typeface="Roboto Lt" panose="02000000000000000000" pitchFamily="2" charset="0"/>
            </a:endParaRPr>
          </a:p>
        </p:txBody>
      </p:sp>
      <p:sp>
        <p:nvSpPr>
          <p:cNvPr id="4" name="CuadroTexto 7">
            <a:extLst>
              <a:ext uri="{FF2B5EF4-FFF2-40B4-BE49-F238E27FC236}">
                <a16:creationId xmlns:a16="http://schemas.microsoft.com/office/drawing/2014/main" id="{974AFE1A-48EC-C8B4-4EF4-E3437C27C03A}"/>
              </a:ext>
            </a:extLst>
          </p:cNvPr>
          <p:cNvSpPr txBox="1"/>
          <p:nvPr/>
        </p:nvSpPr>
        <p:spPr bwMode="auto">
          <a:xfrm>
            <a:off x="10703561" y="2319542"/>
            <a:ext cx="2058996" cy="37852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indent="11766" defTabSz="423605">
              <a:spcAft>
                <a:spcPts val="371"/>
              </a:spcAft>
              <a:defRPr/>
            </a:pPr>
            <a:r>
              <a:rPr lang="es-ES_tradnl" sz="1700" cap="all" dirty="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77"/>
                <a:ea typeface="Roboto" pitchFamily="2" charset="0"/>
              </a:rPr>
              <a:t>Nuevo Nayarit</a:t>
            </a:r>
          </a:p>
        </p:txBody>
      </p:sp>
      <p:sp>
        <p:nvSpPr>
          <p:cNvPr id="6" name="CuadroTexto 7">
            <a:extLst>
              <a:ext uri="{FF2B5EF4-FFF2-40B4-BE49-F238E27FC236}">
                <a16:creationId xmlns:a16="http://schemas.microsoft.com/office/drawing/2014/main" id="{681BF311-1E43-CAAC-1EDE-054AD6FD9199}"/>
              </a:ext>
            </a:extLst>
          </p:cNvPr>
          <p:cNvSpPr txBox="1"/>
          <p:nvPr/>
        </p:nvSpPr>
        <p:spPr bwMode="auto">
          <a:xfrm>
            <a:off x="10703560" y="2932392"/>
            <a:ext cx="2176034" cy="30068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667766" indent="-655999" defTabSz="423605">
              <a:lnSpc>
                <a:spcPct val="70000"/>
              </a:lnSpc>
              <a:spcAft>
                <a:spcPts val="371"/>
              </a:spcAft>
              <a:defRPr/>
            </a:pPr>
            <a:r>
              <a:rPr lang="es-ES_tradnl" sz="1700" cap="all" dirty="0" err="1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77"/>
                <a:ea typeface="Roboto" pitchFamily="2" charset="0"/>
              </a:rPr>
              <a:t>Pto</a:t>
            </a:r>
            <a:r>
              <a:rPr lang="es-ES_tradnl" sz="1700" cap="all" dirty="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77"/>
                <a:ea typeface="Roboto" pitchFamily="2" charset="0"/>
              </a:rPr>
              <a:t> Vallarta</a:t>
            </a:r>
          </a:p>
        </p:txBody>
      </p:sp>
      <p:sp>
        <p:nvSpPr>
          <p:cNvPr id="7" name="CuadroTexto 8">
            <a:extLst>
              <a:ext uri="{FF2B5EF4-FFF2-40B4-BE49-F238E27FC236}">
                <a16:creationId xmlns:a16="http://schemas.microsoft.com/office/drawing/2014/main" id="{762F81F9-E8ED-C84B-F426-386D13508402}"/>
              </a:ext>
            </a:extLst>
          </p:cNvPr>
          <p:cNvSpPr txBox="1"/>
          <p:nvPr/>
        </p:nvSpPr>
        <p:spPr bwMode="auto">
          <a:xfrm>
            <a:off x="10703559" y="4982417"/>
            <a:ext cx="2171353" cy="4246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667766" indent="-655999" defTabSz="423605">
              <a:defRPr/>
            </a:pPr>
            <a:r>
              <a:rPr lang="es-ES_tradnl" sz="2000" b="1" cap="all" dirty="0">
                <a:solidFill>
                  <a:srgbClr val="FFC000"/>
                </a:solidFill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sp>
        <p:nvSpPr>
          <p:cNvPr id="9" name="CuadroTexto 10">
            <a:extLst>
              <a:ext uri="{FF2B5EF4-FFF2-40B4-BE49-F238E27FC236}">
                <a16:creationId xmlns:a16="http://schemas.microsoft.com/office/drawing/2014/main" id="{5E276BF3-7001-EC77-46DA-3706212E7FD2}"/>
              </a:ext>
            </a:extLst>
          </p:cNvPr>
          <p:cNvSpPr txBox="1"/>
          <p:nvPr/>
        </p:nvSpPr>
        <p:spPr bwMode="auto">
          <a:xfrm>
            <a:off x="10703559" y="3184021"/>
            <a:ext cx="2173009" cy="48381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indent="-655999" defTabSz="423605">
              <a:lnSpc>
                <a:spcPct val="70000"/>
              </a:lnSpc>
              <a:defRPr/>
            </a:pPr>
            <a:r>
              <a:rPr lang="es-ES_tradnl" sz="1700" cap="all" dirty="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77"/>
                <a:ea typeface="Roboto" pitchFamily="2" charset="0"/>
              </a:rPr>
              <a:t>Corredor </a:t>
            </a:r>
          </a:p>
          <a:p>
            <a:pPr indent="-655999" defTabSz="423605">
              <a:lnSpc>
                <a:spcPct val="70000"/>
              </a:lnSpc>
              <a:defRPr/>
            </a:pPr>
            <a:r>
              <a:rPr lang="es-ES_tradnl" sz="1700" cap="all" dirty="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77"/>
                <a:ea typeface="Roboto" pitchFamily="2" charset="0"/>
              </a:rPr>
              <a:t>Los Cabos</a:t>
            </a:r>
          </a:p>
        </p:txBody>
      </p:sp>
      <p:sp>
        <p:nvSpPr>
          <p:cNvPr id="10" name="CuadroTexto 7">
            <a:extLst>
              <a:ext uri="{FF2B5EF4-FFF2-40B4-BE49-F238E27FC236}">
                <a16:creationId xmlns:a16="http://schemas.microsoft.com/office/drawing/2014/main" id="{B2372DC9-1F46-E813-5469-2FCB87013ED1}"/>
              </a:ext>
            </a:extLst>
          </p:cNvPr>
          <p:cNvSpPr txBox="1"/>
          <p:nvPr/>
        </p:nvSpPr>
        <p:spPr bwMode="auto">
          <a:xfrm>
            <a:off x="10703559" y="2610762"/>
            <a:ext cx="2058998" cy="37852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indent="-655999" defTabSz="423605">
              <a:defRPr/>
            </a:pPr>
            <a:r>
              <a:rPr lang="es-ES_tradnl" sz="1700" cap="all" dirty="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77"/>
                <a:ea typeface="Roboto" pitchFamily="2" charset="0"/>
              </a:rPr>
              <a:t>Cabo San </a:t>
            </a:r>
            <a:r>
              <a:rPr lang="es-ES_tradnl" sz="1700" b="1" cap="all" dirty="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77"/>
                <a:ea typeface="Roboto" pitchFamily="2" charset="0"/>
              </a:rPr>
              <a:t>Lucas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7045D31B-AF83-41E3-6295-D72612188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648" y="661928"/>
            <a:ext cx="11836669" cy="596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743" tIns="57871" rIns="115743" bIns="578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defTabSz="544568" eaLnBrk="1" hangingPunct="1">
              <a:lnSpc>
                <a:spcPct val="80000"/>
              </a:lnSpc>
              <a:defRPr/>
            </a:pPr>
            <a:r>
              <a:rPr lang="es-ES_tradnl" sz="3707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OCUPACIÓN PROMEDIO ANUAL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EE57EA04-F6AA-FC5C-1D43-B44D8D12DBF1}"/>
              </a:ext>
            </a:extLst>
          </p:cNvPr>
          <p:cNvSpPr/>
          <p:nvPr/>
        </p:nvSpPr>
        <p:spPr>
          <a:xfrm>
            <a:off x="746234" y="6634099"/>
            <a:ext cx="10068911" cy="49154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lvl="0" algn="ctr" fontAlgn="b">
              <a:defRPr/>
            </a:pPr>
            <a:r>
              <a:rPr lang="es-MX" sz="1297" i="1" dirty="0">
                <a:solidFill>
                  <a:prstClr val="white">
                    <a:lumMod val="50000"/>
                  </a:prstClr>
                </a:solidFill>
                <a:latin typeface="Playfair Display" panose="00000500000000000000" pitchFamily="2" charset="0"/>
                <a:ea typeface="Roboto Th" panose="02000000000000000000" pitchFamily="2" charset="0"/>
              </a:rPr>
              <a:t>Fuente: DataTur; Dirección de internet: http://www.datatur.sectur.gob.mx. Nota: Los datos se muestran en promedio simple. Datos de Mazatlán de enero a Junio de 2025. 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1B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9941912"/>
              </p:ext>
            </p:extLst>
          </p:nvPr>
        </p:nvGraphicFramePr>
        <p:xfrm>
          <a:off x="-10395" y="1361382"/>
          <a:ext cx="10923247" cy="5049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4051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A62F3-798D-BC64-9FD6-7ACC7019A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8">
            <a:extLst>
              <a:ext uri="{FF2B5EF4-FFF2-40B4-BE49-F238E27FC236}">
                <a16:creationId xmlns:a16="http://schemas.microsoft.com/office/drawing/2014/main" id="{FD246483-A23C-DEA1-BDBD-E1017E947825}"/>
              </a:ext>
            </a:extLst>
          </p:cNvPr>
          <p:cNvSpPr txBox="1"/>
          <p:nvPr/>
        </p:nvSpPr>
        <p:spPr bwMode="auto">
          <a:xfrm>
            <a:off x="10703559" y="3617931"/>
            <a:ext cx="2171353" cy="37852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indent="-655999" defTabSz="423605">
              <a:defRPr/>
            </a:pPr>
            <a:r>
              <a:rPr lang="es-ES_tradnl" sz="1700" cap="all" dirty="0">
                <a:solidFill>
                  <a:srgbClr val="4BACC6">
                    <a:lumMod val="60000"/>
                    <a:lumOff val="40000"/>
                  </a:srgbClr>
                </a:solidFill>
                <a:latin typeface="Lato" panose="020F0502020204030203" pitchFamily="34" charset="77"/>
                <a:ea typeface="Roboto" pitchFamily="2" charset="0"/>
              </a:rPr>
              <a:t>San José 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E233222-0B36-285A-D6DB-2FB326E49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23605">
              <a:defRPr/>
            </a:pPr>
            <a:fld id="{67DDEA5E-EAF7-8246-8A62-7FF7613ECEAE}" type="slidenum">
              <a:rPr lang="es-ES_tradnl" sz="1667">
                <a:solidFill>
                  <a:prstClr val="white">
                    <a:lumMod val="65000"/>
                  </a:prstClr>
                </a:solidFill>
                <a:ea typeface="Roboto Lt" panose="02000000000000000000" pitchFamily="2" charset="0"/>
              </a:rPr>
              <a:pPr defTabSz="423605">
                <a:defRPr/>
              </a:pPr>
              <a:t>2</a:t>
            </a:fld>
            <a:endParaRPr lang="es-ES_tradnl" sz="1667" dirty="0">
              <a:solidFill>
                <a:prstClr val="white">
                  <a:lumMod val="65000"/>
                </a:prstClr>
              </a:solidFill>
              <a:ea typeface="Roboto Lt" panose="02000000000000000000" pitchFamily="2" charset="0"/>
            </a:endParaRPr>
          </a:p>
        </p:txBody>
      </p:sp>
      <p:sp>
        <p:nvSpPr>
          <p:cNvPr id="4" name="CuadroTexto 7">
            <a:extLst>
              <a:ext uri="{FF2B5EF4-FFF2-40B4-BE49-F238E27FC236}">
                <a16:creationId xmlns:a16="http://schemas.microsoft.com/office/drawing/2014/main" id="{708B3CA6-C46B-D425-247D-956F881820B0}"/>
              </a:ext>
            </a:extLst>
          </p:cNvPr>
          <p:cNvSpPr txBox="1"/>
          <p:nvPr/>
        </p:nvSpPr>
        <p:spPr bwMode="auto">
          <a:xfrm>
            <a:off x="10703561" y="3372300"/>
            <a:ext cx="2058996" cy="37852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indent="11766" defTabSz="423605">
              <a:spcAft>
                <a:spcPts val="371"/>
              </a:spcAft>
              <a:defRPr/>
            </a:pPr>
            <a:r>
              <a:rPr lang="es-ES_tradnl" sz="1700" cap="all" dirty="0">
                <a:solidFill>
                  <a:srgbClr val="4F81BD"/>
                </a:solidFill>
                <a:latin typeface="Lato" panose="020F0502020204030203" pitchFamily="34" charset="77"/>
                <a:ea typeface="Roboto" pitchFamily="2" charset="0"/>
              </a:rPr>
              <a:t>Nuevo Nayarit</a:t>
            </a:r>
          </a:p>
        </p:txBody>
      </p:sp>
      <p:sp>
        <p:nvSpPr>
          <p:cNvPr id="6" name="CuadroTexto 7">
            <a:extLst>
              <a:ext uri="{FF2B5EF4-FFF2-40B4-BE49-F238E27FC236}">
                <a16:creationId xmlns:a16="http://schemas.microsoft.com/office/drawing/2014/main" id="{F90E3817-6156-05FD-4A52-022608BDE2FB}"/>
              </a:ext>
            </a:extLst>
          </p:cNvPr>
          <p:cNvSpPr txBox="1"/>
          <p:nvPr/>
        </p:nvSpPr>
        <p:spPr bwMode="auto">
          <a:xfrm>
            <a:off x="10703560" y="4018605"/>
            <a:ext cx="2176034" cy="30068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667766" indent="-655999" defTabSz="423605">
              <a:lnSpc>
                <a:spcPct val="70000"/>
              </a:lnSpc>
              <a:spcAft>
                <a:spcPts val="371"/>
              </a:spcAft>
              <a:defRPr/>
            </a:pPr>
            <a:r>
              <a:rPr lang="es-ES_tradnl" sz="1700" cap="all" dirty="0" err="1">
                <a:solidFill>
                  <a:srgbClr val="C0504D">
                    <a:lumMod val="60000"/>
                    <a:lumOff val="40000"/>
                  </a:srgbClr>
                </a:solidFill>
                <a:latin typeface="Lato" panose="020F0502020204030203" pitchFamily="34" charset="77"/>
                <a:ea typeface="Roboto" pitchFamily="2" charset="0"/>
              </a:rPr>
              <a:t>Pto</a:t>
            </a:r>
            <a:r>
              <a:rPr lang="es-ES_tradnl" sz="1700" cap="all" dirty="0">
                <a:solidFill>
                  <a:srgbClr val="C0504D">
                    <a:lumMod val="60000"/>
                    <a:lumOff val="40000"/>
                  </a:srgbClr>
                </a:solidFill>
                <a:latin typeface="Lato" panose="020F0502020204030203" pitchFamily="34" charset="77"/>
                <a:ea typeface="Roboto" pitchFamily="2" charset="0"/>
              </a:rPr>
              <a:t> Vallarta</a:t>
            </a:r>
          </a:p>
        </p:txBody>
      </p:sp>
      <p:sp>
        <p:nvSpPr>
          <p:cNvPr id="7" name="CuadroTexto 8">
            <a:extLst>
              <a:ext uri="{FF2B5EF4-FFF2-40B4-BE49-F238E27FC236}">
                <a16:creationId xmlns:a16="http://schemas.microsoft.com/office/drawing/2014/main" id="{AE661CE5-8051-185C-4FA3-B63F5C1CD7DC}"/>
              </a:ext>
            </a:extLst>
          </p:cNvPr>
          <p:cNvSpPr txBox="1"/>
          <p:nvPr/>
        </p:nvSpPr>
        <p:spPr bwMode="auto">
          <a:xfrm>
            <a:off x="10703559" y="4948960"/>
            <a:ext cx="2171353" cy="4246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667766" indent="-655999" defTabSz="423605">
              <a:defRPr/>
            </a:pPr>
            <a:r>
              <a:rPr lang="es-ES_tradnl" sz="2000" b="1" cap="all" dirty="0">
                <a:solidFill>
                  <a:srgbClr val="FFC000"/>
                </a:solidFill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sp>
        <p:nvSpPr>
          <p:cNvPr id="9" name="CuadroTexto 10">
            <a:extLst>
              <a:ext uri="{FF2B5EF4-FFF2-40B4-BE49-F238E27FC236}">
                <a16:creationId xmlns:a16="http://schemas.microsoft.com/office/drawing/2014/main" id="{403EFAD6-D2B3-EA5D-0763-077BF553B2E2}"/>
              </a:ext>
            </a:extLst>
          </p:cNvPr>
          <p:cNvSpPr txBox="1"/>
          <p:nvPr/>
        </p:nvSpPr>
        <p:spPr bwMode="auto">
          <a:xfrm>
            <a:off x="10703559" y="2642156"/>
            <a:ext cx="2173009" cy="48381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indent="-655999" defTabSz="423605">
              <a:lnSpc>
                <a:spcPct val="70000"/>
              </a:lnSpc>
              <a:defRPr/>
            </a:pPr>
            <a:r>
              <a:rPr lang="es-ES_tradnl" sz="1700" cap="all" dirty="0">
                <a:solidFill>
                  <a:srgbClr val="1F497D">
                    <a:lumMod val="40000"/>
                    <a:lumOff val="60000"/>
                  </a:srgbClr>
                </a:solidFill>
                <a:latin typeface="Lato" panose="020F0502020204030203" pitchFamily="34" charset="77"/>
                <a:ea typeface="Roboto" pitchFamily="2" charset="0"/>
              </a:rPr>
              <a:t>Corredor </a:t>
            </a:r>
          </a:p>
          <a:p>
            <a:pPr indent="-655999" defTabSz="423605">
              <a:lnSpc>
                <a:spcPct val="70000"/>
              </a:lnSpc>
              <a:defRPr/>
            </a:pPr>
            <a:r>
              <a:rPr lang="es-ES_tradnl" sz="1700" cap="all" dirty="0">
                <a:solidFill>
                  <a:srgbClr val="1F497D">
                    <a:lumMod val="40000"/>
                    <a:lumOff val="60000"/>
                  </a:srgbClr>
                </a:solidFill>
                <a:latin typeface="Lato" panose="020F0502020204030203" pitchFamily="34" charset="77"/>
                <a:ea typeface="Roboto" pitchFamily="2" charset="0"/>
              </a:rPr>
              <a:t>Los Cabos</a:t>
            </a:r>
          </a:p>
        </p:txBody>
      </p:sp>
      <p:sp>
        <p:nvSpPr>
          <p:cNvPr id="10" name="CuadroTexto 7">
            <a:extLst>
              <a:ext uri="{FF2B5EF4-FFF2-40B4-BE49-F238E27FC236}">
                <a16:creationId xmlns:a16="http://schemas.microsoft.com/office/drawing/2014/main" id="{A811E55A-8980-3DB9-C14F-29F381422F5E}"/>
              </a:ext>
            </a:extLst>
          </p:cNvPr>
          <p:cNvSpPr txBox="1"/>
          <p:nvPr/>
        </p:nvSpPr>
        <p:spPr bwMode="auto">
          <a:xfrm>
            <a:off x="10703559" y="2233997"/>
            <a:ext cx="2058998" cy="37852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indent="-655999" defTabSz="423605">
              <a:defRPr/>
            </a:pPr>
            <a:r>
              <a:rPr lang="es-ES_tradnl" sz="1700" cap="all" dirty="0">
                <a:solidFill>
                  <a:srgbClr val="A1BF63"/>
                </a:solidFill>
                <a:latin typeface="Lato" panose="020F0502020204030203" pitchFamily="34" charset="77"/>
                <a:ea typeface="Roboto" pitchFamily="2" charset="0"/>
              </a:rPr>
              <a:t>Cabo San </a:t>
            </a:r>
            <a:r>
              <a:rPr lang="es-ES_tradnl" sz="1700" b="1" cap="all" dirty="0">
                <a:solidFill>
                  <a:srgbClr val="A1BF63"/>
                </a:solidFill>
                <a:latin typeface="Lato" panose="020F0502020204030203" pitchFamily="34" charset="77"/>
                <a:ea typeface="Roboto" pitchFamily="2" charset="0"/>
              </a:rPr>
              <a:t>Lucas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50B8E1F1-1799-FDC9-ECC0-5D07FEB90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648" y="661928"/>
            <a:ext cx="11836669" cy="596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743" tIns="57871" rIns="115743" bIns="578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defTabSz="544568" eaLnBrk="1" hangingPunct="1">
              <a:lnSpc>
                <a:spcPct val="80000"/>
              </a:lnSpc>
              <a:defRPr/>
            </a:pPr>
            <a:r>
              <a:rPr lang="es-ES_tradnl" sz="3707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OCUPACIÓN PROMEDIO ANUAL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86C1EBCE-C320-A7B0-1D82-349538928229}"/>
              </a:ext>
            </a:extLst>
          </p:cNvPr>
          <p:cNvSpPr/>
          <p:nvPr/>
        </p:nvSpPr>
        <p:spPr>
          <a:xfrm>
            <a:off x="746234" y="6634099"/>
            <a:ext cx="10068911" cy="49154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lvl="0" algn="ctr" fontAlgn="b">
              <a:defRPr/>
            </a:pPr>
            <a:r>
              <a:rPr lang="es-MX" sz="1297" i="1" dirty="0">
                <a:solidFill>
                  <a:prstClr val="white">
                    <a:lumMod val="50000"/>
                  </a:prstClr>
                </a:solidFill>
                <a:latin typeface="Playfair Display" panose="00000500000000000000" pitchFamily="2" charset="0"/>
                <a:ea typeface="Roboto Th" panose="02000000000000000000" pitchFamily="2" charset="0"/>
              </a:rPr>
              <a:t>Fuente: DataTur; Dirección de internet: http://www.datatur.sectur.gob.mx. Nota: Los datos se muestran en promedio simple. Datos de Mazatlán de enero a Junio de 2025. 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4E825329-BB0A-6E0C-0B3F-2B612F6B4A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6363582"/>
              </p:ext>
            </p:extLst>
          </p:nvPr>
        </p:nvGraphicFramePr>
        <p:xfrm>
          <a:off x="-129226" y="1360929"/>
          <a:ext cx="11081997" cy="5050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2384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B58ED-3710-493A-A04C-D5FB180C5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54588FE-7B67-45DC-0CDE-421CECD14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23605">
              <a:defRPr/>
            </a:pPr>
            <a:fld id="{67DDEA5E-EAF7-8246-8A62-7FF7613ECEAE}" type="slidenum">
              <a:rPr lang="es-ES_tradnl" sz="1667">
                <a:solidFill>
                  <a:prstClr val="white">
                    <a:lumMod val="65000"/>
                  </a:prstClr>
                </a:solidFill>
                <a:ea typeface="Roboto Lt" panose="02000000000000000000" pitchFamily="2" charset="0"/>
              </a:rPr>
              <a:pPr defTabSz="423605">
                <a:defRPr/>
              </a:pPr>
              <a:t>3</a:t>
            </a:fld>
            <a:endParaRPr lang="es-ES_tradnl" sz="1667" dirty="0">
              <a:solidFill>
                <a:prstClr val="white">
                  <a:lumMod val="65000"/>
                </a:prstClr>
              </a:solidFill>
              <a:ea typeface="Roboto Lt" panose="02000000000000000000" pitchFamily="2" charset="0"/>
            </a:endParaRP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10CCCC3A-893F-96AC-BF90-47029A1EF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648" y="661928"/>
            <a:ext cx="11836669" cy="596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743" tIns="57871" rIns="115743" bIns="578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defTabSz="544568" eaLnBrk="1" hangingPunct="1">
              <a:lnSpc>
                <a:spcPct val="80000"/>
              </a:lnSpc>
              <a:defRPr/>
            </a:pPr>
            <a:r>
              <a:rPr lang="es-ES_tradnl" sz="3707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OCUPACIÓN PROMEDIO ANUAL</a:t>
            </a:r>
          </a:p>
        </p:txBody>
      </p:sp>
      <p:sp>
        <p:nvSpPr>
          <p:cNvPr id="15" name="CuadroTexto 8">
            <a:extLst>
              <a:ext uri="{FF2B5EF4-FFF2-40B4-BE49-F238E27FC236}">
                <a16:creationId xmlns:a16="http://schemas.microsoft.com/office/drawing/2014/main" id="{31C8E91E-7694-6365-443A-3A0315B97653}"/>
              </a:ext>
            </a:extLst>
          </p:cNvPr>
          <p:cNvSpPr txBox="1"/>
          <p:nvPr/>
        </p:nvSpPr>
        <p:spPr bwMode="auto">
          <a:xfrm>
            <a:off x="11188737" y="4053618"/>
            <a:ext cx="1783342" cy="41631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indent="-655999" defTabSz="423605">
              <a:spcAft>
                <a:spcPts val="371"/>
              </a:spcAft>
              <a:defRPr/>
            </a:pPr>
            <a:r>
              <a:rPr lang="es-ES_tradnl" sz="1853" b="1" cap="all" dirty="0">
                <a:solidFill>
                  <a:srgbClr val="FFC000"/>
                </a:solidFill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FE9A61ED-E59E-9F8C-17F6-52CE9DBA79B5}"/>
              </a:ext>
            </a:extLst>
          </p:cNvPr>
          <p:cNvSpPr txBox="1"/>
          <p:nvPr/>
        </p:nvSpPr>
        <p:spPr bwMode="auto">
          <a:xfrm>
            <a:off x="11161409" y="1880348"/>
            <a:ext cx="1877785" cy="41631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667766" indent="-655999" defTabSz="423605">
              <a:spcAft>
                <a:spcPts val="371"/>
              </a:spcAft>
              <a:defRPr/>
            </a:pPr>
            <a:r>
              <a:rPr lang="es-ES_tradnl" sz="1853" b="1" cap="all" dirty="0">
                <a:solidFill>
                  <a:schemeClr val="tx2">
                    <a:lumMod val="60000"/>
                    <a:lumOff val="40000"/>
                  </a:schemeClr>
                </a:solidFill>
                <a:latin typeface="Lato" panose="020F0502020204030203" pitchFamily="34" charset="77"/>
                <a:ea typeface="Roboto" pitchFamily="2" charset="0"/>
              </a:rPr>
              <a:t>Los Cabos</a:t>
            </a:r>
          </a:p>
        </p:txBody>
      </p:sp>
      <p:sp>
        <p:nvSpPr>
          <p:cNvPr id="17" name="CuadroTexto 7">
            <a:extLst>
              <a:ext uri="{FF2B5EF4-FFF2-40B4-BE49-F238E27FC236}">
                <a16:creationId xmlns:a16="http://schemas.microsoft.com/office/drawing/2014/main" id="{B6F9E861-6797-7F57-E56A-B4FEE8A843A7}"/>
              </a:ext>
            </a:extLst>
          </p:cNvPr>
          <p:cNvSpPr txBox="1"/>
          <p:nvPr/>
        </p:nvSpPr>
        <p:spPr bwMode="auto">
          <a:xfrm>
            <a:off x="11188737" y="2608535"/>
            <a:ext cx="1783342" cy="41631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667766" indent="-655999" defTabSz="423605">
              <a:spcAft>
                <a:spcPts val="371"/>
              </a:spcAft>
              <a:defRPr/>
            </a:pPr>
            <a:r>
              <a:rPr lang="es-ES_tradnl" sz="1853" b="1" cap="all" dirty="0">
                <a:solidFill>
                  <a:srgbClr val="FFA3D1"/>
                </a:solidFill>
                <a:latin typeface="Lato" panose="020F0502020204030203" pitchFamily="34" charset="77"/>
                <a:ea typeface="Roboto" pitchFamily="2" charset="0"/>
              </a:rPr>
              <a:t>Vallarta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68CC273-EA39-AF76-1884-1096ED6000ED}"/>
              </a:ext>
            </a:extLst>
          </p:cNvPr>
          <p:cNvSpPr/>
          <p:nvPr/>
        </p:nvSpPr>
        <p:spPr>
          <a:xfrm>
            <a:off x="966952" y="6809312"/>
            <a:ext cx="10447281" cy="49154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lvl="0" algn="ctr" fontAlgn="b">
              <a:defRPr/>
            </a:pPr>
            <a:r>
              <a:rPr lang="es-MX" sz="1297" i="1" dirty="0">
                <a:solidFill>
                  <a:prstClr val="white">
                    <a:lumMod val="50000"/>
                  </a:prstClr>
                </a:solidFill>
                <a:latin typeface="Playfair Display" panose="00000500000000000000" pitchFamily="2" charset="0"/>
                <a:ea typeface="Roboto Th" panose="02000000000000000000" pitchFamily="2" charset="0"/>
              </a:rPr>
              <a:t>Fuente: DataTur; Dirección de internet: http://www.datatur.sectur.gob.mx. Nota: Los datos se muestran en promedio simple. Datos de Mazatlán de enero a Junio de 2025. *Los Cabos incluye San José del Cabo, Cabo San Lucas y Corredor. 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1B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5044765"/>
              </p:ext>
            </p:extLst>
          </p:nvPr>
        </p:nvGraphicFramePr>
        <p:xfrm>
          <a:off x="-30013" y="1359714"/>
          <a:ext cx="11384517" cy="5052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4341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prstDash val="dot"/>
          <a:miter lim="800000"/>
          <a:headEnd/>
          <a:tailEnd/>
        </a:ln>
      </a:spPr>
      <a:bodyPr wrap="square" lIns="124971" tIns="62486" rIns="124971" bIns="62486" anchor="t">
        <a:spAutoFit/>
      </a:bodyPr>
      <a:lstStyle>
        <a:defPPr marL="720725" indent="-708025">
          <a:spcAft>
            <a:spcPts val="400"/>
          </a:spcAft>
          <a:defRPr sz="2000" dirty="0">
            <a:latin typeface="Stajn Pro Light" pitchFamily="2" charset="7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135839</TotalTime>
  <Words>192</Words>
  <Application>Microsoft Office PowerPoint</Application>
  <PresentationFormat>Personalizado</PresentationFormat>
  <Paragraphs>41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Calibri</vt:lpstr>
      <vt:lpstr>Lato</vt:lpstr>
      <vt:lpstr>Lato Hairline</vt:lpstr>
      <vt:lpstr>Playfair Display</vt:lpstr>
      <vt:lpstr>Roboto Lt</vt:lpstr>
      <vt:lpstr>Office Theme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Analítica de datos para el sector inmobiliario</dc:title>
  <dc:creator>Lizzette Cota</dc:creator>
  <cp:lastModifiedBy>Lizzette Cota</cp:lastModifiedBy>
  <cp:revision>2256</cp:revision>
  <cp:lastPrinted>2023-10-12T00:41:20Z</cp:lastPrinted>
  <dcterms:created xsi:type="dcterms:W3CDTF">2020-07-27T22:31:02Z</dcterms:created>
  <dcterms:modified xsi:type="dcterms:W3CDTF">2025-09-25T21:24:04Z</dcterms:modified>
</cp:coreProperties>
</file>