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5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Menciones</c:v>
                </c:pt>
              </c:strCache>
            </c:strRef>
          </c:tx>
          <c:spPr>
            <a:solidFill>
              <a:srgbClr val="2D85E5"/>
            </a:solidFill>
            <a:ln w="25400" cap="flat">
              <a:solidFill>
                <a:srgbClr val="2D85E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2D85E5"/>
              </a:solidFill>
              <a:ln w="9525" cap="flat">
                <a:solidFill>
                  <a:srgbClr val="2D85E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Sheet1!$A$2:$A$16</c:f>
              <c:multiLvlStrCache>
                <c:ptCount val="15"/>
                <c:lvl>
                  <c:pt idx="0">
                    <c:v>2025-04-14</c:v>
                  </c:pt>
                  <c:pt idx="1">
                    <c:v>2025-04-15</c:v>
                  </c:pt>
                  <c:pt idx="2">
                    <c:v>2025-04-16</c:v>
                  </c:pt>
                  <c:pt idx="3">
                    <c:v>2025-04-17</c:v>
                  </c:pt>
                  <c:pt idx="4">
                    <c:v>2025-04-18</c:v>
                  </c:pt>
                  <c:pt idx="5">
                    <c:v>2025-04-19</c:v>
                  </c:pt>
                  <c:pt idx="6">
                    <c:v>2025-04-20</c:v>
                  </c:pt>
                  <c:pt idx="7">
                    <c:v>2025-04-21</c:v>
                  </c:pt>
                  <c:pt idx="8">
                    <c:v>2025-04-22</c:v>
                  </c:pt>
                  <c:pt idx="9">
                    <c:v>2025-04-23</c:v>
                  </c:pt>
                  <c:pt idx="10">
                    <c:v>2025-04-24</c:v>
                  </c:pt>
                  <c:pt idx="11">
                    <c:v>2025-04-25</c:v>
                  </c:pt>
                  <c:pt idx="12">
                    <c:v>2025-04-26</c:v>
                  </c:pt>
                  <c:pt idx="13">
                    <c:v>2025-04-27</c:v>
                  </c:pt>
                  <c:pt idx="14">
                    <c:v>2025-04-28</c:v>
                  </c:pt>
                </c:lvl>
              </c:multiLvlStrCache>
            </c:multiLvl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1000</c:v>
                </c:pt>
                <c:pt idx="1">
                  <c:v>864</c:v>
                </c:pt>
                <c:pt idx="2">
                  <c:v>1029</c:v>
                </c:pt>
                <c:pt idx="3">
                  <c:v>806</c:v>
                </c:pt>
                <c:pt idx="4">
                  <c:v>726</c:v>
                </c:pt>
                <c:pt idx="5">
                  <c:v>801</c:v>
                </c:pt>
                <c:pt idx="6">
                  <c:v>616</c:v>
                </c:pt>
                <c:pt idx="7">
                  <c:v>894</c:v>
                </c:pt>
                <c:pt idx="8">
                  <c:v>775</c:v>
                </c:pt>
                <c:pt idx="9">
                  <c:v>943</c:v>
                </c:pt>
                <c:pt idx="10">
                  <c:v>1100</c:v>
                </c:pt>
                <c:pt idx="11">
                  <c:v>935</c:v>
                </c:pt>
                <c:pt idx="12">
                  <c:v>714</c:v>
                </c:pt>
                <c:pt idx="13">
                  <c:v>608</c:v>
                </c:pt>
                <c:pt idx="14">
                  <c:v>319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18000000"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f4f6f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Alcance</c:v>
                </c:pt>
              </c:strCache>
            </c:strRef>
          </c:tx>
          <c:spPr>
            <a:solidFill>
              <a:srgbClr val="2D85E5"/>
            </a:solidFill>
            <a:ln w="25400" cap="flat">
              <a:solidFill>
                <a:srgbClr val="2D85E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2D85E5"/>
              </a:solidFill>
              <a:ln w="9525" cap="flat">
                <a:solidFill>
                  <a:srgbClr val="2D85E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Sheet1!$A$2:$A$16</c:f>
              <c:multiLvlStrCache>
                <c:ptCount val="15"/>
                <c:lvl>
                  <c:pt idx="0">
                    <c:v>2025-04-14</c:v>
                  </c:pt>
                  <c:pt idx="1">
                    <c:v>2025-04-15</c:v>
                  </c:pt>
                  <c:pt idx="2">
                    <c:v>2025-04-16</c:v>
                  </c:pt>
                  <c:pt idx="3">
                    <c:v>2025-04-17</c:v>
                  </c:pt>
                  <c:pt idx="4">
                    <c:v>2025-04-18</c:v>
                  </c:pt>
                  <c:pt idx="5">
                    <c:v>2025-04-19</c:v>
                  </c:pt>
                  <c:pt idx="6">
                    <c:v>2025-04-20</c:v>
                  </c:pt>
                  <c:pt idx="7">
                    <c:v>2025-04-21</c:v>
                  </c:pt>
                  <c:pt idx="8">
                    <c:v>2025-04-22</c:v>
                  </c:pt>
                  <c:pt idx="9">
                    <c:v>2025-04-23</c:v>
                  </c:pt>
                  <c:pt idx="10">
                    <c:v>2025-04-24</c:v>
                  </c:pt>
                  <c:pt idx="11">
                    <c:v>2025-04-25</c:v>
                  </c:pt>
                  <c:pt idx="12">
                    <c:v>2025-04-26</c:v>
                  </c:pt>
                  <c:pt idx="13">
                    <c:v>2025-04-27</c:v>
                  </c:pt>
                  <c:pt idx="14">
                    <c:v>2025-04-28</c:v>
                  </c:pt>
                </c:lvl>
              </c:multiLvlStrCache>
            </c:multiLvl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3766115</c:v>
                </c:pt>
                <c:pt idx="1">
                  <c:v>5101025</c:v>
                </c:pt>
                <c:pt idx="2">
                  <c:v>10438843</c:v>
                </c:pt>
                <c:pt idx="3">
                  <c:v>5658700</c:v>
                </c:pt>
                <c:pt idx="4">
                  <c:v>6294095</c:v>
                </c:pt>
                <c:pt idx="5">
                  <c:v>11975717</c:v>
                </c:pt>
                <c:pt idx="6">
                  <c:v>6614822</c:v>
                </c:pt>
                <c:pt idx="7">
                  <c:v>6056863</c:v>
                </c:pt>
                <c:pt idx="8">
                  <c:v>4949812</c:v>
                </c:pt>
                <c:pt idx="9">
                  <c:v>48787444</c:v>
                </c:pt>
                <c:pt idx="10">
                  <c:v>48328370</c:v>
                </c:pt>
                <c:pt idx="11">
                  <c:v>5170110</c:v>
                </c:pt>
                <c:pt idx="12">
                  <c:v>4282536</c:v>
                </c:pt>
                <c:pt idx="13">
                  <c:v>2760998</c:v>
                </c:pt>
                <c:pt idx="14">
                  <c:v>2338285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18000000"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f4f6f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Menciones</c:v>
                </c:pt>
              </c:strCache>
            </c:strRef>
          </c:tx>
          <c:spPr>
            <a:solidFill>
              <a:srgbClr val="0FB36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Sheet1!$A$2:$A$11</c:f>
              <c:multiLvlStrCache>
                <c:ptCount val="10"/>
                <c:lvl>
                  <c:pt idx="0">
                    <c:v>X (Twitter)</c:v>
                  </c:pt>
                  <c:pt idx="1">
                    <c:v>Facebook</c:v>
                  </c:pt>
                  <c:pt idx="2">
                    <c:v>Instagram</c:v>
                  </c:pt>
                  <c:pt idx="3">
                    <c:v>Blog</c:v>
                  </c:pt>
                  <c:pt idx="4">
                    <c:v>Vídeos</c:v>
                  </c:pt>
                  <c:pt idx="5">
                    <c:v>TikTok</c:v>
                  </c:pt>
                  <c:pt idx="6">
                    <c:v>Podcasts</c:v>
                  </c:pt>
                  <c:pt idx="7">
                    <c:v>Otros SM</c:v>
                  </c:pt>
                  <c:pt idx="8">
                    <c:v>Noticias</c:v>
                  </c:pt>
                  <c:pt idx="9">
                    <c:v>Web</c:v>
                  </c:pt>
                </c:lvl>
              </c:multiLvlStrCache>
            </c:multiLvl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378</c:v>
                </c:pt>
                <c:pt idx="1">
                  <c:v>1399</c:v>
                </c:pt>
                <c:pt idx="2">
                  <c:v>0</c:v>
                </c:pt>
                <c:pt idx="3">
                  <c:v>773</c:v>
                </c:pt>
                <c:pt idx="4">
                  <c:v>953</c:v>
                </c:pt>
                <c:pt idx="5">
                  <c:v>509</c:v>
                </c:pt>
                <c:pt idx="6">
                  <c:v>7</c:v>
                </c:pt>
                <c:pt idx="7">
                  <c:v>131</c:v>
                </c:pt>
                <c:pt idx="8">
                  <c:v>7469</c:v>
                </c:pt>
                <c:pt idx="9">
                  <c:v>511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0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f4f6f8"/>
              </a:solidFill>
              <a:prstDash val="solid"/>
              <a:round/>
            </a:ln>
          </c:spPr>
        </c:majorGridlines>
        <c:numFmt formatCode="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Positivo</c:v>
                </c:pt>
              </c:strCache>
            </c:strRef>
          </c:tx>
          <c:spPr>
            <a:solidFill>
              <a:srgbClr val="0FB36C"/>
            </a:solidFill>
            <a:ln w="25400" cap="flat">
              <a:solidFill>
                <a:srgbClr val="0FB36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0FB36C"/>
              </a:solidFill>
              <a:ln w="9525" cap="flat">
                <a:solidFill>
                  <a:srgbClr val="0FB36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Sheet1!$A$2:$A$16</c:f>
              <c:multiLvlStrCache>
                <c:ptCount val="15"/>
                <c:lvl>
                  <c:pt idx="0">
                    <c:v>2025-04-14</c:v>
                  </c:pt>
                  <c:pt idx="1">
                    <c:v>2025-04-15</c:v>
                  </c:pt>
                  <c:pt idx="2">
                    <c:v>2025-04-16</c:v>
                  </c:pt>
                  <c:pt idx="3">
                    <c:v>2025-04-17</c:v>
                  </c:pt>
                  <c:pt idx="4">
                    <c:v>2025-04-18</c:v>
                  </c:pt>
                  <c:pt idx="5">
                    <c:v>2025-04-19</c:v>
                  </c:pt>
                  <c:pt idx="6">
                    <c:v>2025-04-20</c:v>
                  </c:pt>
                  <c:pt idx="7">
                    <c:v>2025-04-21</c:v>
                  </c:pt>
                  <c:pt idx="8">
                    <c:v>2025-04-22</c:v>
                  </c:pt>
                  <c:pt idx="9">
                    <c:v>2025-04-23</c:v>
                  </c:pt>
                  <c:pt idx="10">
                    <c:v>2025-04-24</c:v>
                  </c:pt>
                  <c:pt idx="11">
                    <c:v>2025-04-25</c:v>
                  </c:pt>
                  <c:pt idx="12">
                    <c:v>2025-04-26</c:v>
                  </c:pt>
                  <c:pt idx="13">
                    <c:v>2025-04-27</c:v>
                  </c:pt>
                  <c:pt idx="14">
                    <c:v>2025-04-28</c:v>
                  </c:pt>
                </c:lvl>
              </c:multiLvlStrCache>
            </c:multiLvl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199</c:v>
                </c:pt>
                <c:pt idx="1">
                  <c:v>153</c:v>
                </c:pt>
                <c:pt idx="2">
                  <c:v>129</c:v>
                </c:pt>
                <c:pt idx="3">
                  <c:v>147</c:v>
                </c:pt>
                <c:pt idx="4">
                  <c:v>112</c:v>
                </c:pt>
                <c:pt idx="5">
                  <c:v>152</c:v>
                </c:pt>
                <c:pt idx="6">
                  <c:v>105</c:v>
                </c:pt>
                <c:pt idx="7">
                  <c:v>104</c:v>
                </c:pt>
                <c:pt idx="8">
                  <c:v>113</c:v>
                </c:pt>
                <c:pt idx="9">
                  <c:v>135</c:v>
                </c:pt>
                <c:pt idx="10">
                  <c:v>179</c:v>
                </c:pt>
                <c:pt idx="11">
                  <c:v>176</c:v>
                </c:pt>
                <c:pt idx="12">
                  <c:v>192</c:v>
                </c:pt>
                <c:pt idx="13">
                  <c:v>142</c:v>
                </c:pt>
                <c:pt idx="14">
                  <c:v>64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Negativo</c:v>
                </c:pt>
              </c:strCache>
            </c:strRef>
          </c:tx>
          <c:spPr>
            <a:solidFill>
              <a:srgbClr val="D9525E"/>
            </a:solidFill>
            <a:ln w="25400" cap="flat">
              <a:solidFill>
                <a:srgbClr val="D9525E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D9525E"/>
              </a:solidFill>
              <a:ln w="9525" cap="flat">
                <a:solidFill>
                  <a:srgbClr val="D9525E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Sheet1!$A$2:$A$16</c:f>
              <c:multiLvlStrCache>
                <c:ptCount val="15"/>
                <c:lvl>
                  <c:pt idx="0">
                    <c:v>2025-04-14</c:v>
                  </c:pt>
                  <c:pt idx="1">
                    <c:v>2025-04-15</c:v>
                  </c:pt>
                  <c:pt idx="2">
                    <c:v>2025-04-16</c:v>
                  </c:pt>
                  <c:pt idx="3">
                    <c:v>2025-04-17</c:v>
                  </c:pt>
                  <c:pt idx="4">
                    <c:v>2025-04-18</c:v>
                  </c:pt>
                  <c:pt idx="5">
                    <c:v>2025-04-19</c:v>
                  </c:pt>
                  <c:pt idx="6">
                    <c:v>2025-04-20</c:v>
                  </c:pt>
                  <c:pt idx="7">
                    <c:v>2025-04-21</c:v>
                  </c:pt>
                  <c:pt idx="8">
                    <c:v>2025-04-22</c:v>
                  </c:pt>
                  <c:pt idx="9">
                    <c:v>2025-04-23</c:v>
                  </c:pt>
                  <c:pt idx="10">
                    <c:v>2025-04-24</c:v>
                  </c:pt>
                  <c:pt idx="11">
                    <c:v>2025-04-25</c:v>
                  </c:pt>
                  <c:pt idx="12">
                    <c:v>2025-04-26</c:v>
                  </c:pt>
                  <c:pt idx="13">
                    <c:v>2025-04-27</c:v>
                  </c:pt>
                  <c:pt idx="14">
                    <c:v>2025-04-28</c:v>
                  </c:pt>
                </c:lvl>
              </c:multiLvlStrCache>
            </c:multiLvl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21</c:v>
                </c:pt>
                <c:pt idx="1">
                  <c:v>18</c:v>
                </c:pt>
                <c:pt idx="2">
                  <c:v>24</c:v>
                </c:pt>
                <c:pt idx="3">
                  <c:v>23</c:v>
                </c:pt>
                <c:pt idx="4">
                  <c:v>10</c:v>
                </c:pt>
                <c:pt idx="5">
                  <c:v>32</c:v>
                </c:pt>
                <c:pt idx="6">
                  <c:v>34</c:v>
                </c:pt>
                <c:pt idx="7">
                  <c:v>22</c:v>
                </c:pt>
                <c:pt idx="8">
                  <c:v>26</c:v>
                </c:pt>
                <c:pt idx="9">
                  <c:v>34</c:v>
                </c:pt>
                <c:pt idx="10">
                  <c:v>38</c:v>
                </c:pt>
                <c:pt idx="11">
                  <c:v>30</c:v>
                </c:pt>
                <c:pt idx="12">
                  <c:v>17</c:v>
                </c:pt>
                <c:pt idx="13">
                  <c:v>27</c:v>
                </c:pt>
                <c:pt idx="14">
                  <c:v>20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18000000"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f4f6f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Positivo</c:v>
                </c:pt>
              </c:strCache>
            </c:strRef>
          </c:tx>
          <c:spPr>
            <a:solidFill>
              <a:srgbClr val="0FB36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Sheet1!$A$2:$A$10</c:f>
              <c:multiLvlStrCache>
                <c:ptCount val="9"/>
                <c:lvl>
                  <c:pt idx="0">
                    <c:v>X (Twitter)</c:v>
                  </c:pt>
                  <c:pt idx="1">
                    <c:v>Facebook</c:v>
                  </c:pt>
                  <c:pt idx="2">
                    <c:v>Vídeos</c:v>
                  </c:pt>
                  <c:pt idx="3">
                    <c:v>Otros SM</c:v>
                  </c:pt>
                  <c:pt idx="4">
                    <c:v>TikTok</c:v>
                  </c:pt>
                  <c:pt idx="5">
                    <c:v>Noticias</c:v>
                  </c:pt>
                  <c:pt idx="6">
                    <c:v>Web</c:v>
                  </c:pt>
                  <c:pt idx="7">
                    <c:v>Podcasts</c:v>
                  </c:pt>
                  <c:pt idx="8">
                    <c:v>Blog</c:v>
                  </c:pt>
                </c:lvl>
              </c:multiLvlStrCache>
            </c:multiLvl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73</c:v>
                </c:pt>
                <c:pt idx="1">
                  <c:v>487</c:v>
                </c:pt>
                <c:pt idx="2">
                  <c:v>203</c:v>
                </c:pt>
                <c:pt idx="3">
                  <c:v>24</c:v>
                </c:pt>
                <c:pt idx="4">
                  <c:v>198</c:v>
                </c:pt>
                <c:pt idx="5">
                  <c:v>931</c:v>
                </c:pt>
                <c:pt idx="6">
                  <c:v>88</c:v>
                </c:pt>
                <c:pt idx="7">
                  <c:v>1</c:v>
                </c:pt>
                <c:pt idx="8">
                  <c:v>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Negativo</c:v>
                </c:pt>
              </c:strCache>
            </c:strRef>
          </c:tx>
          <c:spPr>
            <a:solidFill>
              <a:srgbClr val="D9525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Sheet1!$A$2:$A$10</c:f>
              <c:multiLvlStrCache>
                <c:ptCount val="9"/>
                <c:lvl>
                  <c:pt idx="0">
                    <c:v>X (Twitter)</c:v>
                  </c:pt>
                  <c:pt idx="1">
                    <c:v>Facebook</c:v>
                  </c:pt>
                  <c:pt idx="2">
                    <c:v>Vídeos</c:v>
                  </c:pt>
                  <c:pt idx="3">
                    <c:v>Otros SM</c:v>
                  </c:pt>
                  <c:pt idx="4">
                    <c:v>TikTok</c:v>
                  </c:pt>
                  <c:pt idx="5">
                    <c:v>Noticias</c:v>
                  </c:pt>
                  <c:pt idx="6">
                    <c:v>Web</c:v>
                  </c:pt>
                  <c:pt idx="7">
                    <c:v>Podcasts</c:v>
                  </c:pt>
                  <c:pt idx="8">
                    <c:v>Blog</c:v>
                  </c:pt>
                </c:lvl>
              </c:multiLvlStrCache>
            </c:multiLvl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92</c:v>
                </c:pt>
                <c:pt idx="1">
                  <c:v>71</c:v>
                </c:pt>
                <c:pt idx="2">
                  <c:v>40</c:v>
                </c:pt>
                <c:pt idx="3">
                  <c:v>11</c:v>
                </c:pt>
                <c:pt idx="4">
                  <c:v>26</c:v>
                </c:pt>
                <c:pt idx="5">
                  <c:v>123</c:v>
                </c:pt>
                <c:pt idx="6">
                  <c:v>5</c:v>
                </c:pt>
                <c:pt idx="7">
                  <c:v>1</c:v>
                </c:pt>
                <c:pt idx="8">
                  <c:v>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4F4F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Sheet1!$A$2:$A$10</c:f>
              <c:multiLvlStrCache>
                <c:ptCount val="9"/>
                <c:lvl>
                  <c:pt idx="0">
                    <c:v>X (Twitter)</c:v>
                  </c:pt>
                  <c:pt idx="1">
                    <c:v>Facebook</c:v>
                  </c:pt>
                  <c:pt idx="2">
                    <c:v>Vídeos</c:v>
                  </c:pt>
                  <c:pt idx="3">
                    <c:v>Otros SM</c:v>
                  </c:pt>
                  <c:pt idx="4">
                    <c:v>TikTok</c:v>
                  </c:pt>
                  <c:pt idx="5">
                    <c:v>Noticias</c:v>
                  </c:pt>
                  <c:pt idx="6">
                    <c:v>Web</c:v>
                  </c:pt>
                  <c:pt idx="7">
                    <c:v>Podcasts</c:v>
                  </c:pt>
                  <c:pt idx="8">
                    <c:v>Blog</c:v>
                  </c:pt>
                </c:lvl>
              </c:multiLvlStrCache>
            </c:multiLvl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0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f4f6f8"/>
              </a:solidFill>
              <a:prstDash val="solid"/>
              <a:round/>
            </a:ln>
          </c:spPr>
        </c:majorGridlines>
        <c:numFmt formatCode="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Puntuación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9ACF8"/>
              </a:solidFill>
              <a:effectLst/>
            </c:spPr>
          </c:dPt>
          <c:dPt>
            <c:idx val="1"/>
            <c:bubble3D val="0"/>
            <c:spPr>
              <a:solidFill>
                <a:srgbClr val="F7F7F9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Puntuación</c:v>
                </c:pt>
                <c:pt idx="1">
                  <c:v>Restante</c:v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67</c:v>
                </c:pt>
                <c:pt idx="1">
                  <c:v>33</c:v>
                </c:pt>
              </c:numCache>
            </c:numRef>
          </c:val>
        </c:ser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Tu Puntuación de presencia</c:v>
                </c:pt>
              </c:strCache>
            </c:strRef>
          </c:tx>
          <c:spPr>
            <a:solidFill>
              <a:srgbClr val="2D85E5"/>
            </a:solidFill>
            <a:ln w="25400" cap="flat">
              <a:solidFill>
                <a:srgbClr val="2D85E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none"/>
            <c:size val="6"/>
            <c:spPr>
              <a:solidFill>
                <a:srgbClr val="2D85E5"/>
              </a:solidFill>
              <a:ln w="9525" cap="flat">
                <a:solidFill>
                  <a:srgbClr val="2D85E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Sheet1!$A$2:$A$4</c:f>
              <c:multiLvlStrCache>
                <c:ptCount val="3"/>
                <c:lvl>
                  <c:pt idx="0">
                    <c:v>2025-04-14 - 2025-04-19</c:v>
                  </c:pt>
                  <c:pt idx="1">
                    <c:v>2025-04-20 - 2025-04-26</c:v>
                  </c:pt>
                  <c:pt idx="2">
                    <c:v>2025-04-27 - 2025-04-28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66</c:v>
                </c:pt>
                <c:pt idx="1">
                  <c:v>67</c:v>
                </c:pt>
                <c:pt idx="2">
                  <c:v>67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18000000"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f4f6f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2-1.png"/><Relationship Id="rId2" Type="http://schemas.openxmlformats.org/officeDocument/2006/relationships/image" Target="../media/image-1002-2.jpeg"/><Relationship Id="rId3" Type="http://schemas.openxmlformats.org/officeDocument/2006/relationships/image" Target="../media/image-1002-3.png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3-1.png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4-1.png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5-1.png"/><Relationship Id="rId2" Type="http://schemas.openxmlformats.org/officeDocument/2006/relationships/image" Target="../media/image-1005-2.png"/><Relationship Id="rId3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hasCustomPrompt="1"/>
          </p:nvPr>
        </p:nvSpPr>
        <p:spPr>
          <a:xfrm>
            <a:off x="1234440" y="2578608"/>
            <a:ext cx="9144000" cy="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indent="0" marL="0">
              <a:buNone/>
            </a:pPr>
            <a:endParaRPr lang="en-US" sz="4800" dirty="0"/>
          </a:p>
        </p:txBody>
      </p:sp>
      <p:sp>
        <p:nvSpPr>
          <p:cNvPr id="3" name="Text 0"/>
          <p:cNvSpPr/>
          <p:nvPr>
            <p:ph idx="101" hasCustomPrompt="1"/>
          </p:nvPr>
        </p:nvSpPr>
        <p:spPr>
          <a:xfrm>
            <a:off x="1234440" y="3291840"/>
            <a:ext cx="9144000" cy="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indent="0" marL="0">
              <a:buNone/>
            </a:pPr>
            <a:endParaRPr lang="en-US" sz="2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1316736" y="4096512"/>
            <a:ext cx="274320" cy="274320"/>
          </a:xfrm>
          <a:prstGeom prst="rect">
            <a:avLst/>
          </a:prstGeom>
        </p:spPr>
      </p:pic>
      <p:sp>
        <p:nvSpPr>
          <p:cNvPr id="5" name="Text 0"/>
          <p:cNvSpPr/>
          <p:nvPr>
            <p:ph idx="103" hasCustomPrompt="1"/>
          </p:nvPr>
        </p:nvSpPr>
        <p:spPr>
          <a:xfrm>
            <a:off x="1618488" y="4123944"/>
            <a:ext cx="9144000" cy="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indent="0" marL="0">
              <a:buNone/>
            </a:pPr>
            <a:endParaRPr lang="en-US" sz="1400" dirty="0"/>
          </a:p>
        </p:txBody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rcRect l="-30000" r="-30000" t="0" b="0"/>
          <a:stretch/>
        </p:blipFill>
        <p:spPr>
          <a:xfrm>
            <a:off x="1828800" y="0"/>
            <a:ext cx="12192000" cy="6858000"/>
          </a:xfrm>
          <a:prstGeom prst="rect">
            <a:avLst/>
          </a:prstGeom>
        </p:spPr>
      </p:pic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1097280" y="5760720"/>
            <a:ext cx="2304288" cy="6339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OfContent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hasCustomPrompt="1"/>
          </p:nvPr>
        </p:nvSpPr>
        <p:spPr>
          <a:xfrm>
            <a:off x="946800" y="878400"/>
            <a:ext cx="9144000" cy="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indent="0" marL="0">
              <a:buNone/>
            </a:pPr>
            <a:endParaRPr lang="en-US" sz="36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60800" y="6228000"/>
            <a:ext cx="1360800" cy="374400"/>
          </a:xfrm>
          <a:prstGeom prst="rect">
            <a:avLst/>
          </a:prstGeom>
        </p:spPr>
      </p:pic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1003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hasCustomPrompt="1"/>
          </p:nvPr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indent="0" marL="0">
              <a:buNone/>
            </a:pPr>
            <a:endParaRPr lang="en-US" sz="36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60800" y="6228000"/>
            <a:ext cx="1360800" cy="374400"/>
          </a:xfrm>
          <a:prstGeom prst="rect">
            <a:avLst/>
          </a:prstGeom>
        </p:spPr>
      </p:pic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1004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ish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hasCustomPrompt="1"/>
          </p:nvPr>
        </p:nvSpPr>
        <p:spPr>
          <a:xfrm>
            <a:off x="1522800" y="2977200"/>
            <a:ext cx="9144000" cy="885600"/>
          </a:xfrm>
          <a:prstGeom prst="rect">
            <a:avLst/>
          </a:prstGeom>
          <a:noFill/>
          <a:ln/>
        </p:spPr>
        <p:txBody>
          <a:bodyPr wrap="square" rtlCol="0"/>
          <a:lstStyle>
            <a:lvl1pPr algn="ctr" indent="0" marL="0">
              <a:buNone/>
              <a:defRPr lang="en-US" sz="5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algn="ctr" indent="0" marL="0">
              <a:buNone/>
            </a:pPr>
            <a:endParaRPr lang="en-US" sz="5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852800" y="0"/>
            <a:ext cx="69408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5587200" y="6033600"/>
            <a:ext cx="1360800" cy="3744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4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4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instagram.com/sacatulibro/" TargetMode="External"/><Relationship Id="rId2" Type="http://schemas.openxmlformats.org/officeDocument/2006/relationships/hyperlink" Target="https://m.mejorcdt.com/t/notidanny-webo" TargetMode="External"/><Relationship Id="rId3" Type="http://schemas.openxmlformats.org/officeDocument/2006/relationships/hyperlink" Target="https://integritylegal.co/" TargetMode="External"/><Relationship Id="rId4" Type="http://schemas.openxmlformats.org/officeDocument/2006/relationships/hyperlink" Target="https://www.instagram.com/latiendadelaempatia/" TargetMode="External"/><Relationship Id="rId5" Type="http://schemas.openxmlformats.org/officeDocument/2006/relationships/hyperlink" Target="https://latiquetera.com/event/circombia-bogota" TargetMode="External"/><Relationship Id="rId6" Type="http://schemas.openxmlformats.org/officeDocument/2006/relationships/hyperlink" Target="https://latiendadelaempatia.com/" TargetMode="External"/><Relationship Id="rId7" Type="http://schemas.openxmlformats.org/officeDocument/2006/relationships/hyperlink" Target="https://www.mundoecohome.com" TargetMode="External"/><Relationship Id="rId8" Type="http://schemas.openxmlformats.org/officeDocument/2006/relationships/hyperlink" Target="https://ventas.ticketplatino.com/par-public/rest/evento/id/4130897" TargetMode="External"/><Relationship Id="rId9" Type="http://schemas.openxmlformats.org/officeDocument/2006/relationships/slideLayout" Target="../slideLayouts/slideLayout4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4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slideLayout" Target="../slideLayouts/slideLayout4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slide" Target="slide3.xml"/><Relationship Id="rId3" Type="http://schemas.openxmlformats.org/officeDocument/2006/relationships/slide" Target="slide4.xml"/><Relationship Id="rId4" Type="http://schemas.openxmlformats.org/officeDocument/2006/relationships/slide" Target="slide4.xml"/><Relationship Id="rId5" Type="http://schemas.openxmlformats.org/officeDocument/2006/relationships/slide" Target="slide5.xml"/><Relationship Id="rId6" Type="http://schemas.openxmlformats.org/officeDocument/2006/relationships/slide" Target="slide5.xml"/><Relationship Id="rId7" Type="http://schemas.openxmlformats.org/officeDocument/2006/relationships/slide" Target="slide6.xml"/><Relationship Id="rId8" Type="http://schemas.openxmlformats.org/officeDocument/2006/relationships/slide" Target="slide6.xml"/><Relationship Id="rId9" Type="http://schemas.openxmlformats.org/officeDocument/2006/relationships/slide" Target="slide7.xml"/><Relationship Id="rId10" Type="http://schemas.openxmlformats.org/officeDocument/2006/relationships/slide" Target="slide7.xml"/><Relationship Id="rId11" Type="http://schemas.openxmlformats.org/officeDocument/2006/relationships/slide" Target="slide8.xml"/><Relationship Id="rId12" Type="http://schemas.openxmlformats.org/officeDocument/2006/relationships/slide" Target="slide8.xml"/><Relationship Id="rId13" Type="http://schemas.openxmlformats.org/officeDocument/2006/relationships/slide" Target="slide9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0.xml"/><Relationship Id="rId17" Type="http://schemas.openxmlformats.org/officeDocument/2006/relationships/slide" Target="slide11.xml"/><Relationship Id="rId18" Type="http://schemas.openxmlformats.org/officeDocument/2006/relationships/slide" Target="slide11.xml"/><Relationship Id="rId19" Type="http://schemas.openxmlformats.org/officeDocument/2006/relationships/slide" Target="slide12.xml"/><Relationship Id="rId20" Type="http://schemas.openxmlformats.org/officeDocument/2006/relationships/slide" Target="slide12.xml"/><Relationship Id="rId21" Type="http://schemas.openxmlformats.org/officeDocument/2006/relationships/slide" Target="slide13.xml"/><Relationship Id="rId22" Type="http://schemas.openxmlformats.org/officeDocument/2006/relationships/slide" Target="slide13.xml"/><Relationship Id="rId23" Type="http://schemas.openxmlformats.org/officeDocument/2006/relationships/slide" Target="slide14.xml"/><Relationship Id="rId24" Type="http://schemas.openxmlformats.org/officeDocument/2006/relationships/slide" Target="slide14.xml"/><Relationship Id="rId25" Type="http://schemas.openxmlformats.org/officeDocument/2006/relationships/slide" Target="slide15.xml"/><Relationship Id="rId26" Type="http://schemas.openxmlformats.org/officeDocument/2006/relationships/slide" Target="slide15.xml"/><Relationship Id="rId27" Type="http://schemas.openxmlformats.org/officeDocument/2006/relationships/slide" Target="slide16.xml"/><Relationship Id="rId28" Type="http://schemas.openxmlformats.org/officeDocument/2006/relationships/slide" Target="slide16.xml"/><Relationship Id="rId29" Type="http://schemas.openxmlformats.org/officeDocument/2006/relationships/slideLayout" Target="../slideLayouts/slideLayout3.xml"/><Relationship Id="rId30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brand24.com/result/open/?id=86086071373&amp;h=4358d73331c8e4bbbe2f94e58e132efcb2cb9ba5&amp;source=panel" TargetMode="External"/><Relationship Id="rId5" Type="http://schemas.openxmlformats.org/officeDocument/2006/relationships/hyperlink" Target="https://app.brand24.com/result/open/?id=86086250185&amp;h=539ac45ef63e4f5ff55f3988f874b47c90d40be1&amp;source=panel" TargetMode="External"/><Relationship Id="rId7" Type="http://schemas.openxmlformats.org/officeDocument/2006/relationships/hyperlink" Target="https://app.brand24.com/result/open/?id=86086071711&amp;h=b922b1536e8051220c39a6cff8d5d90b90bf882a&amp;source=panel" TargetMode="External"/><Relationship Id="rId10" Type="http://schemas.openxmlformats.org/officeDocument/2006/relationships/hyperlink" Target="https://app.brand24.com/result/open/?id=86086255541&amp;h=e90e338c82e64d8e2420cea0b3bf7e38c907931b&amp;source=panel" TargetMode="External"/><Relationship Id="rId1" Type="http://schemas.openxmlformats.org/officeDocument/2006/relationships/image" Target="../media/image-4-1.png"/><Relationship Id="rId3" Type="http://schemas.openxmlformats.org/officeDocument/2006/relationships/image" Target="../media/image-4-2.png"/><Relationship Id="rId4" Type="http://schemas.openxmlformats.org/officeDocument/2006/relationships/image" Target="../media/image-4-3.svg"/><Relationship Id="rId6" Type="http://schemas.openxmlformats.org/officeDocument/2006/relationships/image" Target="../media/image-4-4.png"/><Relationship Id="rId8" Type="http://schemas.openxmlformats.org/officeDocument/2006/relationships/image" Target="../media/image-4-5.png"/><Relationship Id="rId9" Type="http://schemas.openxmlformats.org/officeDocument/2006/relationships/image" Target="../media/image-4-6.svg"/><Relationship Id="rId11" Type="http://schemas.openxmlformats.org/officeDocument/2006/relationships/slideLayout" Target="../slideLayouts/slideLayout4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/result/open/?id=86086071373&amp;h=4358d73331c8e4bbbe2f94e58e132efcb2cb9ba5&amp;source=panel" TargetMode="External"/><Relationship Id="rId4" Type="http://schemas.openxmlformats.org/officeDocument/2006/relationships/hyperlink" Target="/result/open/?id=86086071711&amp;h=b922b1536e8051220c39a6cff8d5d90b90bf882a&amp;source=panel" TargetMode="External"/><Relationship Id="rId6" Type="http://schemas.openxmlformats.org/officeDocument/2006/relationships/hyperlink" Target="/result/open/?id=86086071797&amp;h=322854b1b701d7cd740e92658ebe4bd5d8905305&amp;source=panel" TargetMode="External"/><Relationship Id="rId8" Type="http://schemas.openxmlformats.org/officeDocument/2006/relationships/hyperlink" Target="/result/open/?id=86086071230&amp;h=48846218ac997d7febeecfe194b85e633c4dddaa&amp;source=panel" TargetMode="External"/><Relationship Id="rId1" Type="http://schemas.openxmlformats.org/officeDocument/2006/relationships/image" Target="../media/image-5-1.png"/><Relationship Id="rId3" Type="http://schemas.openxmlformats.org/officeDocument/2006/relationships/image" Target="../media/image-5-2.png"/><Relationship Id="rId5" Type="http://schemas.openxmlformats.org/officeDocument/2006/relationships/image" Target="../media/image-5-3.png"/><Relationship Id="rId7" Type="http://schemas.openxmlformats.org/officeDocument/2006/relationships/image" Target="../media/image-5-4.png"/><Relationship Id="rId9" Type="http://schemas.openxmlformats.org/officeDocument/2006/relationships/slideLayout" Target="../slideLayouts/slideLayout4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4440" y="2578608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8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Semana De La Moto Mazatlán - Análisis</a:t>
            </a:r>
            <a:endParaRPr lang="en-US" sz="4800" dirty="0"/>
          </a:p>
        </p:txBody>
      </p:sp>
      <p:sp>
        <p:nvSpPr>
          <p:cNvPr id="3" name="Text 0"/>
          <p:cNvSpPr/>
          <p:nvPr/>
        </p:nvSpPr>
        <p:spPr>
          <a:xfrm>
            <a:off x="1618488" y="4123944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latin typeface="Arial" pitchFamily="34" charset="0"/>
                <a:ea typeface="Arial" pitchFamily="34" charset="-122"/>
                <a:cs typeface="Arial" pitchFamily="34" charset="-120"/>
              </a:rPr>
              <a:t>2025-04-14 - 2025-04-28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-722376" y="-1837944"/>
            <a:ext cx="3904488" cy="3904488"/>
          </a:xfrm>
          <a:prstGeom prst="ellipse">
            <a:avLst/>
          </a:prstGeom>
          <a:noFill/>
          <a:ln w="444500">
            <a:solidFill>
              <a:srgbClr val="0FB36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0" y="457200"/>
            <a:ext cx="1078992" cy="1078992"/>
          </a:xfrm>
          <a:prstGeom prst="ellipse">
            <a:avLst/>
          </a:prstGeom>
          <a:solidFill>
            <a:srgbClr val="636363"/>
          </a:solidFill>
          <a:ln w="12700">
            <a:solidFill>
              <a:srgbClr val="63636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972800" y="5486400"/>
            <a:ext cx="548640" cy="548640"/>
          </a:xfrm>
          <a:prstGeom prst="ellipse">
            <a:avLst/>
          </a:prstGeom>
          <a:solidFill>
            <a:srgbClr val="0FB36C"/>
          </a:solidFill>
          <a:ln w="12700">
            <a:solidFill>
              <a:srgbClr val="0FB36C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Sentimiento por categorías</a:t>
            </a:r>
            <a:endParaRPr lang="en-US" sz="3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1677600" y="1789200"/>
          <a:ext cx="9543600" cy="4399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Influencers: mayor participación en la discusión</a:t>
            </a:r>
            <a:endParaRPr lang="en-US" sz="36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00000" y="1810800"/>
          <a:ext cx="6840000" cy="2880000"/>
        </p:xfrm>
        <a:graphic>
          <a:graphicData uri="http://schemas.openxmlformats.org/drawingml/2006/table">
            <a:tbl>
              <a:tblPr/>
              <a:tblGrid>
                <a:gridCol w="540000"/>
                <a:gridCol w="1980000"/>
                <a:gridCol w="1440000"/>
                <a:gridCol w="1440000"/>
                <a:gridCol w="1440000"/>
              </a:tblGrid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Nombre del perfil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Menciones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Alcance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Parte de la voz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tropicxsmedia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tiktok.com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15 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10.275%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myzaellizarragatv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tiktok.com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13 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9.155%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nayi.du6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tiktok.com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7.1 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5.033%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adn40mx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tiktok.com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6.1 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4.314%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hector_frank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tiktok.com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2.9 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2.068%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772000" y="2422800"/>
            <a:ext cx="324000" cy="324000"/>
          </a:xfrm>
          <a:prstGeom prst="ellipse">
            <a:avLst/>
          </a:prstGeom>
        </p:spPr>
      </p:pic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2772000" y="2962800"/>
            <a:ext cx="324000" cy="324000"/>
          </a:xfrm>
          <a:prstGeom prst="ellipse">
            <a:avLst/>
          </a:prstGeom>
        </p:spPr>
      </p:pic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2772000" y="3502800"/>
            <a:ext cx="324000" cy="324000"/>
          </a:xfrm>
          <a:prstGeom prst="ellipse">
            <a:avLst/>
          </a:prstGeom>
        </p:spPr>
      </p:pic>
      <p:pic>
        <p:nvPicPr>
          <p:cNvPr id="8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2772000" y="4042800"/>
            <a:ext cx="324000" cy="324000"/>
          </a:xfrm>
          <a:prstGeom prst="ellipse">
            <a:avLst/>
          </a:prstGeom>
        </p:spPr>
      </p:pic>
      <p:pic>
        <p:nvPicPr>
          <p:cNvPr id="9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2772000" y="4582800"/>
            <a:ext cx="324000" cy="324000"/>
          </a:xfrm>
          <a:prstGeom prst="ellipse">
            <a:avLst/>
          </a:prstGeom>
        </p:spPr>
      </p:pic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Influencers: más seguidores</a:t>
            </a:r>
            <a:endParaRPr lang="en-US" sz="36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260000" y="1810800"/>
          <a:ext cx="9720000" cy="2880000"/>
        </p:xfrm>
        <a:graphic>
          <a:graphicData uri="http://schemas.openxmlformats.org/drawingml/2006/table">
            <a:tbl>
              <a:tblPr/>
              <a:tblGrid>
                <a:gridCol w="720000"/>
                <a:gridCol w="2880000"/>
                <a:gridCol w="1080000"/>
                <a:gridCol w="1681200"/>
                <a:gridCol w="1681200"/>
                <a:gridCol w="1677600"/>
              </a:tblGrid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Nombre del perfil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Menciones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Alcance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Seguidores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Puntuación de influencia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aztecanoticias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tiktok.com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1.9 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12 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NMás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youtube.com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393 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8.8 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MILENIO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youtube.com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15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433 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7.8 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El Universal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youtube.com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885 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6.1 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ESPN Deportes</a:t>
                      </a:r>
                      <a:endParaRPr lang="en-US" sz="1200" dirty="0"/>
                    </a:p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AAB4C0"/>
                          </a:solidFill>
                        </a:rPr>
                        <a:t>youtube.com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100 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6.0 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1548000" y="2440800"/>
            <a:ext cx="324000" cy="324000"/>
          </a:xfrm>
          <a:prstGeom prst="ellipse">
            <a:avLst/>
          </a:prstGeom>
        </p:spPr>
      </p:pic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548000" y="2980800"/>
            <a:ext cx="324000" cy="324000"/>
          </a:xfrm>
          <a:prstGeom prst="ellipse">
            <a:avLst/>
          </a:prstGeom>
        </p:spPr>
      </p:pic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1548000" y="3520800"/>
            <a:ext cx="324000" cy="324000"/>
          </a:xfrm>
          <a:prstGeom prst="ellipse">
            <a:avLst/>
          </a:prstGeom>
        </p:spPr>
      </p:pic>
      <p:pic>
        <p:nvPicPr>
          <p:cNvPr id="8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1548000" y="4060800"/>
            <a:ext cx="324000" cy="324000"/>
          </a:xfrm>
          <a:prstGeom prst="ellipse">
            <a:avLst/>
          </a:prstGeom>
        </p:spPr>
      </p:pic>
      <p:pic>
        <p:nvPicPr>
          <p:cNvPr id="9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1548000" y="4600800"/>
            <a:ext cx="324000" cy="324000"/>
          </a:xfrm>
          <a:prstGeom prst="ellipse">
            <a:avLst/>
          </a:prstGeom>
        </p:spPr>
      </p:pic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Hashtags y enlaces de moda</a:t>
            </a:r>
            <a:endParaRPr lang="en-US" sz="36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29600" y="1666800"/>
          <a:ext cx="4629600" cy="3870000"/>
        </p:xfrm>
        <a:graphic>
          <a:graphicData uri="http://schemas.openxmlformats.org/drawingml/2006/table">
            <a:tbl>
              <a:tblPr/>
              <a:tblGrid>
                <a:gridCol w="2314800"/>
                <a:gridCol w="2314800"/>
              </a:tblGrid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Hashtag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Menciones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#mazatlán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556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#mazatlan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278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#sinaloa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238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#ligamx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147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#envivo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139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#live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84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#mexico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82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#directo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82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87200" y="1666800"/>
          <a:ext cx="4629600" cy="3870000"/>
        </p:xfrm>
        <a:graphic>
          <a:graphicData uri="http://schemas.openxmlformats.org/drawingml/2006/table">
            <a:tbl>
              <a:tblPr/>
              <a:tblGrid>
                <a:gridCol w="3549600"/>
                <a:gridCol w="1080000"/>
              </a:tblGrid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Enlace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Menciones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u="sng" dirty="0">
                          <a:solidFill>
                            <a:srgbClr val="000000"/>
                          </a:solidFill>
                          <a:hlinkClick r:id="rId1" invalidUrl="" action="" tgtFrame="" tooltip="" history="1" highlightClick="0" endSnd="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https://www.instagram.com/sacatu...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u="sng" dirty="0">
                          <a:solidFill>
                            <a:srgbClr val="000000"/>
                          </a:solidFill>
                          <a:hlinkClick r:id="rId2" invalidUrl="" action="" tgtFrame="" tooltip="" history="1" highlightClick="0" endSnd="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https://m.mejorcdt.com/t/notidan...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u="sng" dirty="0">
                          <a:solidFill>
                            <a:srgbClr val="000000"/>
                          </a:solidFill>
                          <a:hlinkClick r:id="rId3" invalidUrl="" action="" tgtFrame="" tooltip="" history="1" highlightClick="0" endSnd="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https://integritylegal.co/...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u="sng" dirty="0">
                          <a:solidFill>
                            <a:srgbClr val="000000"/>
                          </a:solidFill>
                          <a:hlinkClick r:id="rId4" invalidUrl="" action="" tgtFrame="" tooltip="" history="1" highlightClick="0" endSnd="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https://www.instagram.com/latien...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u="sng" dirty="0">
                          <a:solidFill>
                            <a:srgbClr val="000000"/>
                          </a:solidFill>
                          <a:hlinkClick r:id="rId5" invalidUrl="" action="" tgtFrame="" tooltip="" history="1" highlightClick="0" endSnd="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https://latiquetera.com/event/ci...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u="sng" dirty="0">
                          <a:solidFill>
                            <a:srgbClr val="000000"/>
                          </a:solidFill>
                          <a:hlinkClick r:id="rId6" invalidUrl="" action="" tgtFrame="" tooltip="" history="1" highlightClick="0" endSnd="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https://latiendadelaempatia.com/...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u="sng" dirty="0">
                          <a:solidFill>
                            <a:srgbClr val="000000"/>
                          </a:solidFill>
                          <a:hlinkClick r:id="rId7" invalidUrl="" action="" tgtFrame="" tooltip="" history="1" highlightClick="0" endSnd="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https://www.mundoecohome.com...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u="sng" dirty="0">
                          <a:solidFill>
                            <a:srgbClr val="000000"/>
                          </a:solidFill>
                          <a:hlinkClick r:id="rId8" invalidUrl="" action="" tgtFrame="" tooltip="" history="1" highlightClick="0" endSnd="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https://ventas.ticketplatino.com...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Sitios más activos</a:t>
            </a:r>
            <a:endParaRPr lang="en-US" sz="36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29600" y="1666800"/>
          <a:ext cx="4629600" cy="3870000"/>
        </p:xfrm>
        <a:graphic>
          <a:graphicData uri="http://schemas.openxmlformats.org/drawingml/2006/table">
            <a:tbl>
              <a:tblPr/>
              <a:tblGrid>
                <a:gridCol w="720000"/>
                <a:gridCol w="2829600"/>
                <a:gridCol w="1080000"/>
              </a:tblGrid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Fuente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Menciones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facebook.com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1399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youtube.com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947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tiktok.com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509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twitter.com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378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concordia1021digital.com.ar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282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87200" y="1666800"/>
          <a:ext cx="4629600" cy="3870000"/>
        </p:xfrm>
        <a:graphic>
          <a:graphicData uri="http://schemas.openxmlformats.org/drawingml/2006/table">
            <a:tbl>
              <a:tblPr/>
              <a:tblGrid>
                <a:gridCol w="720000"/>
                <a:gridCol w="2829600"/>
                <a:gridCol w="1080000"/>
              </a:tblGrid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Fuente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AAB4C0"/>
                          </a:solidFill>
                        </a:rPr>
                        <a:t>Menciones</a:t>
                      </a:r>
                      <a:endParaRPr lang="en-US" sz="1200" dirty="0"/>
                    </a:p>
                  </a:txBody>
                  <a:tcPr marL="91440" marR="91440" marT="45720" marB="45720" anchor="b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38100" cap="flat" cmpd="sng" algn="ctr">
                      <a:solidFill>
                        <a:srgbClr val="7B8F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quepasaenmazatlanenlinea.com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196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vamonosamazatlan.com.mx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161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oem.com.mx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158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sinaloahoy.com.mx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124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reaccioninformativa.com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94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C2C6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1281600" y="2296800"/>
            <a:ext cx="324000" cy="324000"/>
          </a:xfrm>
          <a:prstGeom prst="ellipse">
            <a:avLst/>
          </a:prstGeom>
        </p:spPr>
      </p:pic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281600" y="2836800"/>
            <a:ext cx="324000" cy="324000"/>
          </a:xfrm>
          <a:prstGeom prst="ellipse">
            <a:avLst/>
          </a:prstGeom>
        </p:spPr>
      </p:pic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1281600" y="3376800"/>
            <a:ext cx="324000" cy="324000"/>
          </a:xfrm>
          <a:prstGeom prst="ellipse">
            <a:avLst/>
          </a:prstGeom>
        </p:spPr>
      </p:pic>
      <p:pic>
        <p:nvPicPr>
          <p:cNvPr id="9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1281600" y="3916800"/>
            <a:ext cx="324000" cy="324000"/>
          </a:xfrm>
          <a:prstGeom prst="ellipse">
            <a:avLst/>
          </a:prstGeom>
        </p:spPr>
      </p:pic>
      <p:pic>
        <p:nvPicPr>
          <p:cNvPr id="10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1281600" y="4456800"/>
            <a:ext cx="324000" cy="324000"/>
          </a:xfrm>
          <a:prstGeom prst="ellipse">
            <a:avLst/>
          </a:prstGeom>
        </p:spPr>
      </p:pic>
      <p:pic>
        <p:nvPicPr>
          <p:cNvPr id="11" name="Image 5" descr="preencoded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6739200" y="2296800"/>
            <a:ext cx="324000" cy="324000"/>
          </a:xfrm>
          <a:prstGeom prst="ellipse">
            <a:avLst/>
          </a:prstGeom>
        </p:spPr>
      </p:pic>
      <p:pic>
        <p:nvPicPr>
          <p:cNvPr id="12" name="Image 6" descr="preencoded.png">    </p:cNvPr>
          <p:cNvPicPr>
            <a:picLocks noChangeAspect="1"/>
          </p:cNvPicPr>
          <p:nvPr/>
        </p:nvPicPr>
        <p:blipFill>
          <a:blip r:embed="rId7"/>
          <a:srcRect l="0" r="0" t="0" b="0"/>
          <a:stretch/>
        </p:blipFill>
        <p:spPr>
          <a:xfrm>
            <a:off x="6739200" y="2836800"/>
            <a:ext cx="324000" cy="324000"/>
          </a:xfrm>
          <a:prstGeom prst="ellipse">
            <a:avLst/>
          </a:prstGeom>
        </p:spPr>
      </p:pic>
      <p:pic>
        <p:nvPicPr>
          <p:cNvPr id="13" name="Image 7" descr="preencoded.png">    </p:cNvPr>
          <p:cNvPicPr>
            <a:picLocks noChangeAspect="1"/>
          </p:cNvPicPr>
          <p:nvPr/>
        </p:nvPicPr>
        <p:blipFill>
          <a:blip r:embed="rId8"/>
          <a:srcRect l="0" r="0" t="0" b="0"/>
          <a:stretch/>
        </p:blipFill>
        <p:spPr>
          <a:xfrm>
            <a:off x="6739200" y="3376800"/>
            <a:ext cx="324000" cy="324000"/>
          </a:xfrm>
          <a:prstGeom prst="ellipse">
            <a:avLst/>
          </a:prstGeom>
        </p:spPr>
      </p:pic>
      <p:pic>
        <p:nvPicPr>
          <p:cNvPr id="14" name="Image 8" descr="preencoded.png">    </p:cNvPr>
          <p:cNvPicPr>
            <a:picLocks noChangeAspect="1"/>
          </p:cNvPicPr>
          <p:nvPr/>
        </p:nvPicPr>
        <p:blipFill>
          <a:blip r:embed="rId9"/>
          <a:srcRect l="0" r="0" t="0" b="0"/>
          <a:stretch/>
        </p:blipFill>
        <p:spPr>
          <a:xfrm>
            <a:off x="6739200" y="3916800"/>
            <a:ext cx="324000" cy="324000"/>
          </a:xfrm>
          <a:prstGeom prst="ellipse">
            <a:avLst/>
          </a:prstGeom>
        </p:spPr>
      </p:pic>
      <p:pic>
        <p:nvPicPr>
          <p:cNvPr id="15" name="Image 9" descr="preencoded.png">    </p:cNvPr>
          <p:cNvPicPr>
            <a:picLocks noChangeAspect="1"/>
          </p:cNvPicPr>
          <p:nvPr/>
        </p:nvPicPr>
        <p:blipFill>
          <a:blip r:embed="rId10"/>
          <a:srcRect l="0" r="0" t="0" b="0"/>
          <a:stretch/>
        </p:blipFill>
        <p:spPr>
          <a:xfrm>
            <a:off x="6739200" y="4456800"/>
            <a:ext cx="324000" cy="324000"/>
          </a:xfrm>
          <a:prstGeom prst="ellipse">
            <a:avLst/>
          </a:prstGeom>
        </p:spPr>
      </p:pic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Puntuación de presencia actual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2448000" y="2826000"/>
            <a:ext cx="900000" cy="72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534"/>
                </a:solidFill>
              </a:rPr>
              <a:t>67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1357200" y="4456800"/>
            <a:ext cx="3286800" cy="421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dirty="0">
                <a:solidFill>
                  <a:srgbClr val="AAB4C0"/>
                </a:solidFill>
              </a:rPr>
              <a:t>Tu Puntuación de presencia es superior al 83% de las marcas</a:t>
            </a:r>
            <a:endParaRPr lang="en-US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1731600" y="2037600"/>
          <a:ext cx="2300400" cy="23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7" name="Chart 1" descr=""/>
          <p:cNvGraphicFramePr/>
          <p:nvPr/>
        </p:nvGraphicFramePr>
        <p:xfrm>
          <a:off x="5727600" y="2037600"/>
          <a:ext cx="5662800" cy="3333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sz="3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612175" y="1159200"/>
            <a:ext cx="4968850" cy="4754880"/>
          </a:xfrm>
          <a:prstGeom prst="rect">
            <a:avLst/>
          </a:prstGeom>
        </p:spPr>
      </p:pic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Contexto de una discusión</a:t>
            </a:r>
            <a:endParaRPr lang="en-US" sz="3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612175" y="1519200"/>
            <a:ext cx="4968850" cy="4754880"/>
          </a:xfrm>
          <a:prstGeom prst="rect">
            <a:avLst/>
          </a:prstGeom>
        </p:spPr>
      </p:pic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22800" y="2977200"/>
            <a:ext cx="9144000" cy="885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54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¡Gracias!</a:t>
            </a:r>
            <a:endParaRPr lang="en-US" sz="5400" dirty="0"/>
          </a:p>
        </p:txBody>
      </p:sp>
      <p:sp>
        <p:nvSpPr>
          <p:cNvPr id="3" name="Shape 1"/>
          <p:cNvSpPr/>
          <p:nvPr/>
        </p:nvSpPr>
        <p:spPr>
          <a:xfrm>
            <a:off x="2350800" y="1069200"/>
            <a:ext cx="1710000" cy="1710000"/>
          </a:xfrm>
          <a:prstGeom prst="ellipse">
            <a:avLst/>
          </a:prstGeom>
          <a:solidFill>
            <a:srgbClr val="E4E8EB"/>
          </a:solidFill>
          <a:ln/>
        </p:spPr>
      </p:sp>
      <p:sp>
        <p:nvSpPr>
          <p:cNvPr id="4" name="Shape 2"/>
          <p:cNvSpPr/>
          <p:nvPr/>
        </p:nvSpPr>
        <p:spPr>
          <a:xfrm>
            <a:off x="9936000" y="799200"/>
            <a:ext cx="993600" cy="993600"/>
          </a:xfrm>
          <a:prstGeom prst="ellipse">
            <a:avLst/>
          </a:prstGeom>
          <a:solidFill>
            <a:srgbClr val="636363"/>
          </a:solidFill>
          <a:ln/>
        </p:spPr>
      </p:sp>
      <p:sp>
        <p:nvSpPr>
          <p:cNvPr id="5" name="Shape 3"/>
          <p:cNvSpPr/>
          <p:nvPr/>
        </p:nvSpPr>
        <p:spPr>
          <a:xfrm>
            <a:off x="11134800" y="5536800"/>
            <a:ext cx="493200" cy="493200"/>
          </a:xfrm>
          <a:prstGeom prst="ellipse">
            <a:avLst/>
          </a:prstGeom>
          <a:solidFill>
            <a:srgbClr val="0FB36C"/>
          </a:solidFill>
          <a:ln/>
        </p:spPr>
      </p:sp>
      <p:sp>
        <p:nvSpPr>
          <p:cNvPr id="6" name="Shape 4"/>
          <p:cNvSpPr/>
          <p:nvPr/>
        </p:nvSpPr>
        <p:spPr>
          <a:xfrm>
            <a:off x="-1468800" y="4946400"/>
            <a:ext cx="3906000" cy="3906000"/>
          </a:xfrm>
          <a:prstGeom prst="ellipse">
            <a:avLst/>
          </a:prstGeom>
          <a:noFill/>
          <a:ln w="444500">
            <a:solidFill>
              <a:srgbClr val="0FB36C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46800" y="8784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Tabla de contenido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 rot="16200000">
            <a:off x="698400" y="6300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34800" y="-2523600"/>
            <a:ext cx="3906000" cy="3906000"/>
          </a:xfrm>
          <a:prstGeom prst="ellipse">
            <a:avLst/>
          </a:prstGeom>
          <a:noFill/>
          <a:ln w="444500">
            <a:solidFill>
              <a:srgbClr val="0FB36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8800" y="8683200"/>
            <a:ext cx="597600" cy="597600"/>
          </a:xfrm>
          <a:prstGeom prst="ellipse">
            <a:avLst/>
          </a:prstGeom>
          <a:solidFill>
            <a:srgbClr val="C2C6CF"/>
          </a:solidFill>
          <a:ln/>
        </p:spPr>
      </p:sp>
      <p:sp>
        <p:nvSpPr>
          <p:cNvPr id="6" name="Text 4">
            <a:hlinkClick r:id="rId1" tooltip="" action="ppaction://hlinksldjump"/>
          </p:cNvPr>
          <p:cNvSpPr/>
          <p:nvPr/>
        </p:nvSpPr>
        <p:spPr>
          <a:xfrm>
            <a:off x="986400" y="1684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</a:t>
            </a:r>
            <a:endParaRPr lang="en-US" sz="2000" dirty="0"/>
          </a:p>
        </p:txBody>
      </p:sp>
      <p:sp>
        <p:nvSpPr>
          <p:cNvPr id="7" name="Text 5">
            <a:hlinkClick r:id="rId2" tooltip="" action="ppaction://hlinksldjump"/>
          </p:cNvPr>
          <p:cNvSpPr/>
          <p:nvPr/>
        </p:nvSpPr>
        <p:spPr>
          <a:xfrm>
            <a:off x="1584000" y="1684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Resumen</a:t>
            </a:r>
            <a:endParaRPr lang="en-US" sz="2000" dirty="0"/>
          </a:p>
        </p:txBody>
      </p:sp>
      <p:sp>
        <p:nvSpPr>
          <p:cNvPr id="8" name="Text 6">
            <a:hlinkClick r:id="rId3" tooltip="" action="ppaction://hlinksldjump"/>
          </p:cNvPr>
          <p:cNvSpPr/>
          <p:nvPr/>
        </p:nvSpPr>
        <p:spPr>
          <a:xfrm>
            <a:off x="986400" y="23796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04</a:t>
            </a:r>
            <a:endParaRPr lang="en-US" sz="2000" dirty="0"/>
          </a:p>
        </p:txBody>
      </p:sp>
      <p:sp>
        <p:nvSpPr>
          <p:cNvPr id="9" name="Text 7">
            <a:hlinkClick r:id="rId4" tooltip="" action="ppaction://hlinksldjump"/>
          </p:cNvPr>
          <p:cNvSpPr/>
          <p:nvPr/>
        </p:nvSpPr>
        <p:spPr>
          <a:xfrm>
            <a:off x="1584000" y="23796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Las menciones más populares</a:t>
            </a:r>
            <a:endParaRPr lang="en-US" sz="2000" dirty="0"/>
          </a:p>
        </p:txBody>
      </p:sp>
      <p:sp>
        <p:nvSpPr>
          <p:cNvPr id="10" name="Text 8">
            <a:hlinkClick r:id="rId5" tooltip="" action="ppaction://hlinksldjump"/>
          </p:cNvPr>
          <p:cNvSpPr/>
          <p:nvPr/>
        </p:nvSpPr>
        <p:spPr>
          <a:xfrm>
            <a:off x="986400" y="30744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5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05</a:t>
            </a:r>
            <a:endParaRPr lang="en-US" sz="2000" dirty="0"/>
          </a:p>
        </p:txBody>
      </p:sp>
      <p:sp>
        <p:nvSpPr>
          <p:cNvPr id="11" name="Text 9">
            <a:hlinkClick r:id="rId6" tooltip="" action="ppaction://hlinksldjump"/>
          </p:cNvPr>
          <p:cNvSpPr/>
          <p:nvPr/>
        </p:nvSpPr>
        <p:spPr>
          <a:xfrm>
            <a:off x="1584000" y="30744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Menciones de los principales perfiles públicos</a:t>
            </a:r>
            <a:endParaRPr lang="en-US" sz="2000" dirty="0"/>
          </a:p>
        </p:txBody>
      </p:sp>
      <p:sp>
        <p:nvSpPr>
          <p:cNvPr id="12" name="Text 10">
            <a:hlinkClick r:id="rId7" tooltip="" action="ppaction://hlinksldjump"/>
          </p:cNvPr>
          <p:cNvSpPr/>
          <p:nvPr/>
        </p:nvSpPr>
        <p:spPr>
          <a:xfrm>
            <a:off x="986400" y="37692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7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06</a:t>
            </a:r>
            <a:endParaRPr lang="en-US" sz="2000" dirty="0"/>
          </a:p>
        </p:txBody>
      </p:sp>
      <p:sp>
        <p:nvSpPr>
          <p:cNvPr id="13" name="Text 11">
            <a:hlinkClick r:id="rId8" tooltip="" action="ppaction://hlinksldjump"/>
          </p:cNvPr>
          <p:cNvSpPr/>
          <p:nvPr/>
        </p:nvSpPr>
        <p:spPr>
          <a:xfrm>
            <a:off x="1584000" y="37692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8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Menciones</a:t>
            </a:r>
            <a:endParaRPr lang="en-US" sz="2000" dirty="0"/>
          </a:p>
        </p:txBody>
      </p:sp>
      <p:sp>
        <p:nvSpPr>
          <p:cNvPr id="14" name="Text 12">
            <a:hlinkClick r:id="rId9" tooltip="" action="ppaction://hlinksldjump"/>
          </p:cNvPr>
          <p:cNvSpPr/>
          <p:nvPr/>
        </p:nvSpPr>
        <p:spPr>
          <a:xfrm>
            <a:off x="986400" y="44640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07</a:t>
            </a:r>
            <a:endParaRPr lang="en-US" sz="2000" dirty="0"/>
          </a:p>
        </p:txBody>
      </p:sp>
      <p:sp>
        <p:nvSpPr>
          <p:cNvPr id="15" name="Text 13">
            <a:hlinkClick r:id="rId10" tooltip="" action="ppaction://hlinksldjump"/>
          </p:cNvPr>
          <p:cNvSpPr/>
          <p:nvPr/>
        </p:nvSpPr>
        <p:spPr>
          <a:xfrm>
            <a:off x="1584000" y="44640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0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Alcance</a:t>
            </a:r>
            <a:endParaRPr lang="en-US" sz="2000" dirty="0"/>
          </a:p>
        </p:txBody>
      </p:sp>
      <p:sp>
        <p:nvSpPr>
          <p:cNvPr id="16" name="Text 14">
            <a:hlinkClick r:id="rId11" tooltip="" action="ppaction://hlinksldjump"/>
          </p:cNvPr>
          <p:cNvSpPr/>
          <p:nvPr/>
        </p:nvSpPr>
        <p:spPr>
          <a:xfrm>
            <a:off x="986400" y="515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08</a:t>
            </a:r>
            <a:endParaRPr lang="en-US" sz="2000" dirty="0"/>
          </a:p>
        </p:txBody>
      </p:sp>
      <p:sp>
        <p:nvSpPr>
          <p:cNvPr id="17" name="Text 15">
            <a:hlinkClick r:id="rId12" tooltip="" action="ppaction://hlinksldjump"/>
          </p:cNvPr>
          <p:cNvSpPr/>
          <p:nvPr/>
        </p:nvSpPr>
        <p:spPr>
          <a:xfrm>
            <a:off x="1584000" y="515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Menciones por categoría</a:t>
            </a:r>
            <a:endParaRPr lang="en-US" sz="2000" dirty="0"/>
          </a:p>
        </p:txBody>
      </p:sp>
      <p:sp>
        <p:nvSpPr>
          <p:cNvPr id="18" name="Text 16">
            <a:hlinkClick r:id="rId13" tooltip="" action="ppaction://hlinksldjump"/>
          </p:cNvPr>
          <p:cNvSpPr/>
          <p:nvPr/>
        </p:nvSpPr>
        <p:spPr>
          <a:xfrm>
            <a:off x="986400" y="58536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09</a:t>
            </a:r>
            <a:endParaRPr lang="en-US" sz="2000" dirty="0"/>
          </a:p>
        </p:txBody>
      </p:sp>
      <p:sp>
        <p:nvSpPr>
          <p:cNvPr id="19" name="Text 17">
            <a:hlinkClick r:id="rId14" tooltip="" action="ppaction://hlinksldjump"/>
          </p:cNvPr>
          <p:cNvSpPr/>
          <p:nvPr/>
        </p:nvSpPr>
        <p:spPr>
          <a:xfrm>
            <a:off x="1584000" y="58536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Sentimiento</a:t>
            </a:r>
            <a:endParaRPr lang="en-US" sz="2000" dirty="0"/>
          </a:p>
        </p:txBody>
      </p:sp>
      <p:sp>
        <p:nvSpPr>
          <p:cNvPr id="20" name="Text 18">
            <a:hlinkClick r:id="rId15" tooltip="" action="ppaction://hlinksldjump"/>
          </p:cNvPr>
          <p:cNvSpPr/>
          <p:nvPr/>
        </p:nvSpPr>
        <p:spPr>
          <a:xfrm>
            <a:off x="6004800" y="1684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5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</a:t>
            </a:r>
            <a:endParaRPr lang="en-US" sz="2000" dirty="0"/>
          </a:p>
        </p:txBody>
      </p:sp>
      <p:sp>
        <p:nvSpPr>
          <p:cNvPr id="21" name="Text 19">
            <a:hlinkClick r:id="rId16" tooltip="" action="ppaction://hlinksldjump"/>
          </p:cNvPr>
          <p:cNvSpPr/>
          <p:nvPr/>
        </p:nvSpPr>
        <p:spPr>
          <a:xfrm>
            <a:off x="6602400" y="1684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6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Sentimiento por categorías</a:t>
            </a:r>
            <a:endParaRPr lang="en-US" sz="2000" dirty="0"/>
          </a:p>
        </p:txBody>
      </p:sp>
      <p:sp>
        <p:nvSpPr>
          <p:cNvPr id="22" name="Text 20">
            <a:hlinkClick r:id="rId17" tooltip="" action="ppaction://hlinksldjump"/>
          </p:cNvPr>
          <p:cNvSpPr/>
          <p:nvPr/>
        </p:nvSpPr>
        <p:spPr>
          <a:xfrm>
            <a:off x="6004800" y="23796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7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</a:t>
            </a:r>
            <a:endParaRPr lang="en-US" sz="2000" dirty="0"/>
          </a:p>
        </p:txBody>
      </p:sp>
      <p:sp>
        <p:nvSpPr>
          <p:cNvPr id="23" name="Text 21">
            <a:hlinkClick r:id="rId18" tooltip="" action="ppaction://hlinksldjump"/>
          </p:cNvPr>
          <p:cNvSpPr/>
          <p:nvPr/>
        </p:nvSpPr>
        <p:spPr>
          <a:xfrm>
            <a:off x="6602400" y="23796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8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Influencers: mayor participación en la discusión</a:t>
            </a:r>
            <a:endParaRPr lang="en-US" sz="2000" dirty="0"/>
          </a:p>
        </p:txBody>
      </p:sp>
      <p:sp>
        <p:nvSpPr>
          <p:cNvPr id="24" name="Text 22">
            <a:hlinkClick r:id="rId19" tooltip="" action="ppaction://hlinksldjump"/>
          </p:cNvPr>
          <p:cNvSpPr/>
          <p:nvPr/>
        </p:nvSpPr>
        <p:spPr>
          <a:xfrm>
            <a:off x="6004800" y="30744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9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</a:t>
            </a:r>
            <a:endParaRPr lang="en-US" sz="2000" dirty="0"/>
          </a:p>
        </p:txBody>
      </p:sp>
      <p:sp>
        <p:nvSpPr>
          <p:cNvPr id="25" name="Text 23">
            <a:hlinkClick r:id="rId20" tooltip="" action="ppaction://hlinksldjump"/>
          </p:cNvPr>
          <p:cNvSpPr/>
          <p:nvPr/>
        </p:nvSpPr>
        <p:spPr>
          <a:xfrm>
            <a:off x="6602400" y="30744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0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Influencers: más seguidores</a:t>
            </a:r>
            <a:endParaRPr lang="en-US" sz="2000" dirty="0"/>
          </a:p>
        </p:txBody>
      </p:sp>
      <p:sp>
        <p:nvSpPr>
          <p:cNvPr id="26" name="Text 24">
            <a:hlinkClick r:id="rId21" tooltip="" action="ppaction://hlinksldjump"/>
          </p:cNvPr>
          <p:cNvSpPr/>
          <p:nvPr/>
        </p:nvSpPr>
        <p:spPr>
          <a:xfrm>
            <a:off x="6004800" y="37692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13</a:t>
            </a:r>
            <a:endParaRPr lang="en-US" sz="2000" dirty="0"/>
          </a:p>
        </p:txBody>
      </p:sp>
      <p:sp>
        <p:nvSpPr>
          <p:cNvPr id="27" name="Text 25">
            <a:hlinkClick r:id="rId22" tooltip="" action="ppaction://hlinksldjump"/>
          </p:cNvPr>
          <p:cNvSpPr/>
          <p:nvPr/>
        </p:nvSpPr>
        <p:spPr>
          <a:xfrm>
            <a:off x="6602400" y="37692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Hashtags y enlaces de moda</a:t>
            </a:r>
            <a:endParaRPr lang="en-US" sz="2000" dirty="0"/>
          </a:p>
        </p:txBody>
      </p:sp>
      <p:sp>
        <p:nvSpPr>
          <p:cNvPr id="28" name="Text 26">
            <a:hlinkClick r:id="rId23" tooltip="" action="ppaction://hlinksldjump"/>
          </p:cNvPr>
          <p:cNvSpPr/>
          <p:nvPr/>
        </p:nvSpPr>
        <p:spPr>
          <a:xfrm>
            <a:off x="6004800" y="44640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14</a:t>
            </a:r>
            <a:endParaRPr lang="en-US" sz="2000" dirty="0"/>
          </a:p>
        </p:txBody>
      </p:sp>
      <p:sp>
        <p:nvSpPr>
          <p:cNvPr id="29" name="Text 27">
            <a:hlinkClick r:id="rId24" tooltip="" action="ppaction://hlinksldjump"/>
          </p:cNvPr>
          <p:cNvSpPr/>
          <p:nvPr/>
        </p:nvSpPr>
        <p:spPr>
          <a:xfrm>
            <a:off x="6602400" y="44640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Sitios más activos</a:t>
            </a:r>
            <a:endParaRPr lang="en-US" sz="2000" dirty="0"/>
          </a:p>
        </p:txBody>
      </p:sp>
      <p:sp>
        <p:nvSpPr>
          <p:cNvPr id="30" name="Text 28">
            <a:hlinkClick r:id="rId25" tooltip="" action="ppaction://hlinksldjump"/>
          </p:cNvPr>
          <p:cNvSpPr/>
          <p:nvPr/>
        </p:nvSpPr>
        <p:spPr>
          <a:xfrm>
            <a:off x="6004800" y="515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5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15</a:t>
            </a:r>
            <a:endParaRPr lang="en-US" sz="2000" dirty="0"/>
          </a:p>
        </p:txBody>
      </p:sp>
      <p:sp>
        <p:nvSpPr>
          <p:cNvPr id="31" name="Text 29">
            <a:hlinkClick r:id="rId26" tooltip="" action="ppaction://hlinksldjump"/>
          </p:cNvPr>
          <p:cNvSpPr/>
          <p:nvPr/>
        </p:nvSpPr>
        <p:spPr>
          <a:xfrm>
            <a:off x="6602400" y="515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6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Puntuación de presencia actual</a:t>
            </a:r>
            <a:endParaRPr lang="en-US" sz="2000" dirty="0"/>
          </a:p>
        </p:txBody>
      </p:sp>
      <p:sp>
        <p:nvSpPr>
          <p:cNvPr id="32" name="Text 30">
            <a:hlinkClick r:id="rId27" tooltip="" action="ppaction://hlinksldjump"/>
          </p:cNvPr>
          <p:cNvSpPr/>
          <p:nvPr/>
        </p:nvSpPr>
        <p:spPr>
          <a:xfrm>
            <a:off x="6004800" y="58536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u="none" dirty="0">
                <a:solidFill>
                  <a:srgbClr val="0FB36C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7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16</a:t>
            </a:r>
            <a:endParaRPr lang="en-US" sz="2000" dirty="0"/>
          </a:p>
        </p:txBody>
      </p:sp>
      <p:sp>
        <p:nvSpPr>
          <p:cNvPr id="33" name="Text 31">
            <a:hlinkClick r:id="rId28" tooltip="" action="ppaction://hlinksldjump"/>
          </p:cNvPr>
          <p:cNvSpPr/>
          <p:nvPr/>
        </p:nvSpPr>
        <p:spPr>
          <a:xfrm>
            <a:off x="6602400" y="58536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u="none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8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Los emojis más populares ...</a:t>
            </a:r>
            <a:endParaRPr lang="en-US" sz="2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Resumen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0000" y="1620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4000" y="1728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Menciones totales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4000" y="2268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12K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84000" y="2304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+5%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844000" y="1620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988000" y="1728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Alcance total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988000" y="2268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173M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2988000" y="2304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+92%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148000" y="1620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292000" y="1728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Menciones positivas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292000" y="2268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2102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5292000" y="2304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+6%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452000" y="1620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596000" y="1728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Menciones negativas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596000" y="2268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376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7596000" y="2304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+43%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9756000" y="1620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9900000" y="1728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Media Presence Score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900000" y="2268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67/100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9900000" y="2304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+68%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0000" y="2988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84000" y="3096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AVE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84000" y="3636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$12M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684000" y="3672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+102%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844000" y="2988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988000" y="3096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Alcance en medios sociales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2988000" y="3636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142M</a:t>
            </a:r>
            <a:endParaRPr lang="en-US" sz="2400" dirty="0"/>
          </a:p>
        </p:txBody>
      </p:sp>
      <p:sp>
        <p:nvSpPr>
          <p:cNvPr id="31" name="Text 29"/>
          <p:cNvSpPr/>
          <p:nvPr/>
        </p:nvSpPr>
        <p:spPr>
          <a:xfrm>
            <a:off x="2988000" y="3672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+119%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148000" y="2988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5292000" y="3096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Alcance en medios no sociales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292000" y="3636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31M</a:t>
            </a:r>
            <a:endParaRPr lang="en-US" sz="2400" dirty="0"/>
          </a:p>
        </p:txBody>
      </p:sp>
      <p:sp>
        <p:nvSpPr>
          <p:cNvPr id="35" name="Text 33"/>
          <p:cNvSpPr/>
          <p:nvPr/>
        </p:nvSpPr>
        <p:spPr>
          <a:xfrm>
            <a:off x="5292000" y="3672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+24%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7452000" y="2988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7596000" y="3096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Contenido generado por el usuario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596000" y="3636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4150</a:t>
            </a:r>
            <a:endParaRPr lang="en-US" sz="2400" dirty="0"/>
          </a:p>
        </p:txBody>
      </p:sp>
      <p:sp>
        <p:nvSpPr>
          <p:cNvPr id="39" name="Text 37"/>
          <p:cNvSpPr/>
          <p:nvPr/>
        </p:nvSpPr>
        <p:spPr>
          <a:xfrm>
            <a:off x="7596000" y="3672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+4%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9756000" y="2988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9900000" y="3096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Menciones en medios sociales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9900000" y="3636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3280</a:t>
            </a:r>
            <a:endParaRPr lang="en-US" sz="2400" dirty="0"/>
          </a:p>
        </p:txBody>
      </p:sp>
      <p:sp>
        <p:nvSpPr>
          <p:cNvPr id="43" name="Text 41"/>
          <p:cNvSpPr/>
          <p:nvPr/>
        </p:nvSpPr>
        <p:spPr>
          <a:xfrm>
            <a:off x="9900000" y="3672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0000"/>
                </a:solidFill>
              </a:rPr>
              <a:t>-3%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540000" y="4356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684000" y="4464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Menciones en medios no sociales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684000" y="5004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8850</a:t>
            </a:r>
            <a:endParaRPr lang="en-US" sz="2400" dirty="0"/>
          </a:p>
        </p:txBody>
      </p:sp>
      <p:sp>
        <p:nvSpPr>
          <p:cNvPr id="47" name="Text 45"/>
          <p:cNvSpPr/>
          <p:nvPr/>
        </p:nvSpPr>
        <p:spPr>
          <a:xfrm>
            <a:off x="684000" y="5040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+8%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2844000" y="4356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49" name="Text 47"/>
          <p:cNvSpPr/>
          <p:nvPr/>
        </p:nvSpPr>
        <p:spPr>
          <a:xfrm>
            <a:off x="2988000" y="4464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Reacciones en las redes sociales (por ejemplo, «me gusta»)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2988000" y="5004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6.5M</a:t>
            </a:r>
            <a:endParaRPr lang="en-US" sz="2400" dirty="0"/>
          </a:p>
        </p:txBody>
      </p:sp>
      <p:sp>
        <p:nvSpPr>
          <p:cNvPr id="51" name="Text 49"/>
          <p:cNvSpPr/>
          <p:nvPr/>
        </p:nvSpPr>
        <p:spPr>
          <a:xfrm>
            <a:off x="2988000" y="5040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+224%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5148000" y="4356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53" name="Text 51"/>
          <p:cNvSpPr/>
          <p:nvPr/>
        </p:nvSpPr>
        <p:spPr>
          <a:xfrm>
            <a:off x="5292000" y="4464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Comentarios en las redes sociales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5292000" y="5004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148K</a:t>
            </a:r>
            <a:endParaRPr lang="en-US" sz="2400" dirty="0"/>
          </a:p>
        </p:txBody>
      </p:sp>
      <p:sp>
        <p:nvSpPr>
          <p:cNvPr id="55" name="Text 53"/>
          <p:cNvSpPr/>
          <p:nvPr/>
        </p:nvSpPr>
        <p:spPr>
          <a:xfrm>
            <a:off x="5292000" y="5040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+363%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7452000" y="4356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57" name="Text 55"/>
          <p:cNvSpPr/>
          <p:nvPr/>
        </p:nvSpPr>
        <p:spPr>
          <a:xfrm>
            <a:off x="7596000" y="4464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Acciones en redes sociales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7596000" y="5004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327K</a:t>
            </a:r>
            <a:endParaRPr lang="en-US" sz="2400" dirty="0"/>
          </a:p>
        </p:txBody>
      </p:sp>
      <p:sp>
        <p:nvSpPr>
          <p:cNvPr id="59" name="Text 57"/>
          <p:cNvSpPr/>
          <p:nvPr/>
        </p:nvSpPr>
        <p:spPr>
          <a:xfrm>
            <a:off x="7596000" y="5040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+112%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9756000" y="4356000"/>
            <a:ext cx="2088000" cy="1152000"/>
          </a:xfrm>
          <a:prstGeom prst="roundRect">
            <a:avLst>
              <a:gd name="adj" fmla="val 9525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61" name="Text 59"/>
          <p:cNvSpPr/>
          <p:nvPr/>
        </p:nvSpPr>
        <p:spPr>
          <a:xfrm>
            <a:off x="9900000" y="4464000"/>
            <a:ext cx="1800000" cy="21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Total de interacciones en las redes sociales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9900000" y="5004000"/>
            <a:ext cx="12528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7.0M</a:t>
            </a:r>
            <a:endParaRPr lang="en-US" sz="2400" dirty="0"/>
          </a:p>
        </p:txBody>
      </p:sp>
      <p:sp>
        <p:nvSpPr>
          <p:cNvPr id="63" name="Text 61"/>
          <p:cNvSpPr/>
          <p:nvPr/>
        </p:nvSpPr>
        <p:spPr>
          <a:xfrm>
            <a:off x="9900000" y="5040000"/>
            <a:ext cx="1800000" cy="36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050"/>
                </a:solidFill>
              </a:rPr>
              <a:t>+218%</a:t>
            </a:r>
            <a:endParaRPr lang="en-US" sz="1100" dirty="0"/>
          </a:p>
        </p:txBody>
      </p:sp>
      <p:sp>
        <p:nvSpPr>
          <p:cNvPr id="64" name="Text 62"/>
          <p:cNvSpPr/>
          <p:nvPr/>
        </p:nvSpPr>
        <p:spPr>
          <a:xfrm>
            <a:off x="540000" y="5940000"/>
            <a:ext cx="11112120" cy="144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666666"/>
                </a:solidFill>
              </a:rPr>
              <a:t>Cambio: Porcentaje comparado con el rango de datos anterior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Las menciones más populares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58000" y="2026800"/>
            <a:ext cx="5353200" cy="1422000"/>
          </a:xfrm>
          <a:prstGeom prst="roundRect">
            <a:avLst/>
          </a:prstGeom>
          <a:noFill/>
          <a:ln/>
        </p:spPr>
      </p:sp>
      <p:sp>
        <p:nvSpPr>
          <p:cNvPr id="5" name="Shape 3"/>
          <p:cNvSpPr/>
          <p:nvPr/>
        </p:nvSpPr>
        <p:spPr>
          <a:xfrm>
            <a:off x="558000" y="2026800"/>
            <a:ext cx="5353200" cy="1422000"/>
          </a:xfrm>
          <a:prstGeom prst="roundRect">
            <a:avLst>
              <a:gd name="adj" fmla="val 7716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658400" y="2210400"/>
            <a:ext cx="1000800" cy="334800"/>
          </a:xfrm>
          <a:prstGeom prst="roundRect">
            <a:avLst>
              <a:gd name="adj" fmla="val 136559"/>
            </a:avLst>
          </a:prstGeom>
          <a:solidFill>
            <a:srgbClr val="F3FFF3"/>
          </a:solidFill>
          <a:ln/>
        </p:spPr>
      </p:sp>
      <p:sp>
        <p:nvSpPr>
          <p:cNvPr id="7" name="Text 5"/>
          <p:cNvSpPr/>
          <p:nvPr/>
        </p:nvSpPr>
        <p:spPr>
          <a:xfrm>
            <a:off x="4658400" y="2210400"/>
            <a:ext cx="1000800" cy="33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B36C"/>
                </a:solidFill>
              </a:rPr>
              <a:t>Positive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8000" y="2206800"/>
            <a:ext cx="507600" cy="507600"/>
          </a:xfrm>
          <a:prstGeom prst="ellipse">
            <a:avLst/>
          </a:prstGeom>
        </p:spPr>
      </p:pic>
      <p:sp>
        <p:nvSpPr>
          <p:cNvPr id="9" name="Text 6">
            <a:hlinkClick r:id="rId2" tooltip=""/>
          </p:cNvPr>
          <p:cNvSpPr/>
          <p:nvPr/>
        </p:nvSpPr>
        <p:spPr>
          <a:xfrm>
            <a:off x="1346400" y="2196000"/>
            <a:ext cx="3315600" cy="39960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indent="0" marL="0">
              <a:buNone/>
            </a:pPr>
            <a:r>
              <a:rPr lang="en-US" sz="1600" b="1" u="sng" dirty="0">
                <a:solidFill>
                  <a:srgbClr val="1E2534"/>
                </a:solidFill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tropicxsmedia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346400" y="2563200"/>
            <a:ext cx="9144000" cy="226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B4C0"/>
                </a:solidFill>
              </a:rPr>
              <a:t>tiktok.com • 818 K followers • 2025-04-24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680400" y="2822400"/>
            <a:ext cx="4978800" cy="50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534"/>
                </a:solidFill>
              </a:rPr>
              <a:t>Un gringo corrió a un albañil en Mazatlán y los vecinos respondieron con carn...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558000" y="3772800"/>
            <a:ext cx="5353200" cy="1422000"/>
          </a:xfrm>
          <a:prstGeom prst="roundRect">
            <a:avLst/>
          </a:prstGeom>
          <a:noFill/>
          <a:ln/>
        </p:spPr>
      </p:sp>
      <p:sp>
        <p:nvSpPr>
          <p:cNvPr id="13" name="Shape 10"/>
          <p:cNvSpPr/>
          <p:nvPr/>
        </p:nvSpPr>
        <p:spPr>
          <a:xfrm>
            <a:off x="558000" y="3772800"/>
            <a:ext cx="5353200" cy="1422000"/>
          </a:xfrm>
          <a:prstGeom prst="roundRect">
            <a:avLst>
              <a:gd name="adj" fmla="val 7716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658400" y="3956400"/>
            <a:ext cx="1000800" cy="334800"/>
          </a:xfrm>
          <a:prstGeom prst="roundRect">
            <a:avLst>
              <a:gd name="adj" fmla="val 136559"/>
            </a:avLst>
          </a:prstGeom>
          <a:solidFill>
            <a:srgbClr val="F7F7F9"/>
          </a:solidFill>
          <a:ln/>
        </p:spPr>
      </p:sp>
      <p:sp>
        <p:nvSpPr>
          <p:cNvPr id="15" name="Text 12"/>
          <p:cNvSpPr/>
          <p:nvPr/>
        </p:nvSpPr>
        <p:spPr>
          <a:xfrm>
            <a:off x="4658400" y="3956400"/>
            <a:ext cx="1000800" cy="33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AB4C0"/>
                </a:solidFill>
              </a:rPr>
              <a:t>Neutral</a:t>
            </a:r>
            <a:endParaRPr lang="en-US" sz="1200" dirty="0"/>
          </a:p>
        </p:txBody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8000" y="3952800"/>
            <a:ext cx="507600" cy="507600"/>
          </a:xfrm>
          <a:prstGeom prst="ellipse">
            <a:avLst/>
          </a:prstGeom>
        </p:spPr>
      </p:pic>
      <p:sp>
        <p:nvSpPr>
          <p:cNvPr id="17" name="Text 13">
            <a:hlinkClick r:id="rId5" tooltip=""/>
          </p:cNvPr>
          <p:cNvSpPr/>
          <p:nvPr/>
        </p:nvSpPr>
        <p:spPr>
          <a:xfrm>
            <a:off x="1346400" y="3942000"/>
            <a:ext cx="3315600" cy="39960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indent="0" marL="0">
              <a:buNone/>
            </a:pPr>
            <a:r>
              <a:rPr lang="en-US" sz="1600" b="1" u="sng" dirty="0">
                <a:solidFill>
                  <a:srgbClr val="1E2534"/>
                </a:solidFill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 ruta del sabor - Mazatlá...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1346400" y="4309200"/>
            <a:ext cx="9144000" cy="226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B4C0"/>
                </a:solidFill>
              </a:rPr>
              <a:t>reddit.com • 2025-04-21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680400" y="4568400"/>
            <a:ext cx="4978800" cy="50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534"/>
                </a:solidFill>
              </a:rPr>
              <a:t>https://www.youtube.com/watch?v=4EwxhXtqswc</a:t>
            </a:r>
            <a:endParaRPr lang="en-US" sz="1400" dirty="0"/>
          </a:p>
        </p:txBody>
      </p:sp>
      <p:sp>
        <p:nvSpPr>
          <p:cNvPr id="20" name="Shape 16"/>
          <p:cNvSpPr/>
          <p:nvPr/>
        </p:nvSpPr>
        <p:spPr>
          <a:xfrm>
            <a:off x="6238800" y="2026800"/>
            <a:ext cx="5353200" cy="1422000"/>
          </a:xfrm>
          <a:prstGeom prst="roundRect">
            <a:avLst/>
          </a:prstGeom>
          <a:noFill/>
          <a:ln/>
        </p:spPr>
      </p:sp>
      <p:sp>
        <p:nvSpPr>
          <p:cNvPr id="21" name="Shape 17"/>
          <p:cNvSpPr/>
          <p:nvPr/>
        </p:nvSpPr>
        <p:spPr>
          <a:xfrm>
            <a:off x="6238800" y="2026800"/>
            <a:ext cx="5353200" cy="1422000"/>
          </a:xfrm>
          <a:prstGeom prst="roundRect">
            <a:avLst>
              <a:gd name="adj" fmla="val 7716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10339200" y="2210400"/>
            <a:ext cx="1000800" cy="334800"/>
          </a:xfrm>
          <a:prstGeom prst="roundRect">
            <a:avLst>
              <a:gd name="adj" fmla="val 136559"/>
            </a:avLst>
          </a:prstGeom>
          <a:solidFill>
            <a:srgbClr val="FFF3F3"/>
          </a:solidFill>
          <a:ln/>
        </p:spPr>
      </p:sp>
      <p:sp>
        <p:nvSpPr>
          <p:cNvPr id="23" name="Text 19"/>
          <p:cNvSpPr/>
          <p:nvPr/>
        </p:nvSpPr>
        <p:spPr>
          <a:xfrm>
            <a:off x="10339200" y="2210400"/>
            <a:ext cx="1000800" cy="33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D9525E"/>
                </a:solidFill>
              </a:rPr>
              <a:t>Negative</a:t>
            </a:r>
            <a:endParaRPr lang="en-US" sz="1200" dirty="0"/>
          </a:p>
        </p:txBody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8800" y="2206800"/>
            <a:ext cx="507600" cy="507600"/>
          </a:xfrm>
          <a:prstGeom prst="ellipse">
            <a:avLst/>
          </a:prstGeom>
        </p:spPr>
      </p:pic>
      <p:sp>
        <p:nvSpPr>
          <p:cNvPr id="25" name="Text 20">
            <a:hlinkClick r:id="rId7" tooltip=""/>
          </p:cNvPr>
          <p:cNvSpPr/>
          <p:nvPr/>
        </p:nvSpPr>
        <p:spPr>
          <a:xfrm>
            <a:off x="7027200" y="2196000"/>
            <a:ext cx="3315600" cy="39960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indent="0" marL="0">
              <a:buNone/>
            </a:pPr>
            <a:r>
              <a:rPr lang="en-US" sz="1600" b="1" u="sng" dirty="0">
                <a:solidFill>
                  <a:srgbClr val="1E2534"/>
                </a:solidFill>
                <a:hlinkClick r:id="rId7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nayi.du6</a:t>
            </a:r>
            <a:endParaRPr lang="en-US" sz="1600" dirty="0"/>
          </a:p>
        </p:txBody>
      </p:sp>
      <p:sp>
        <p:nvSpPr>
          <p:cNvPr id="26" name="Text 21"/>
          <p:cNvSpPr/>
          <p:nvPr/>
        </p:nvSpPr>
        <p:spPr>
          <a:xfrm>
            <a:off x="7027200" y="2563200"/>
            <a:ext cx="9144000" cy="226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B4C0"/>
                </a:solidFill>
              </a:rPr>
              <a:t>tiktok.com • 447 followers • 2025-04-23</a:t>
            </a:r>
            <a:endParaRPr lang="en-US" sz="1000" dirty="0"/>
          </a:p>
        </p:txBody>
      </p:sp>
      <p:sp>
        <p:nvSpPr>
          <p:cNvPr id="27" name="Text 22"/>
          <p:cNvSpPr/>
          <p:nvPr/>
        </p:nvSpPr>
        <p:spPr>
          <a:xfrm>
            <a:off x="6361200" y="2822400"/>
            <a:ext cx="4978800" cy="50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534"/>
                </a:solidFill>
              </a:rPr>
              <a:t>Con los mexicanos mejor no se metan!! gringo en Mazatlán, Sinaloa corre a tra...</a:t>
            </a:r>
            <a:endParaRPr lang="en-US" sz="1400" dirty="0"/>
          </a:p>
        </p:txBody>
      </p:sp>
      <p:sp>
        <p:nvSpPr>
          <p:cNvPr id="28" name="Shape 23"/>
          <p:cNvSpPr/>
          <p:nvPr/>
        </p:nvSpPr>
        <p:spPr>
          <a:xfrm>
            <a:off x="6238800" y="3772800"/>
            <a:ext cx="5353200" cy="1422000"/>
          </a:xfrm>
          <a:prstGeom prst="roundRect">
            <a:avLst/>
          </a:prstGeom>
          <a:noFill/>
          <a:ln/>
        </p:spPr>
      </p:sp>
      <p:sp>
        <p:nvSpPr>
          <p:cNvPr id="29" name="Shape 24"/>
          <p:cNvSpPr/>
          <p:nvPr/>
        </p:nvSpPr>
        <p:spPr>
          <a:xfrm>
            <a:off x="6238800" y="3772800"/>
            <a:ext cx="5353200" cy="1422000"/>
          </a:xfrm>
          <a:prstGeom prst="roundRect">
            <a:avLst>
              <a:gd name="adj" fmla="val 7716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30" name="Shape 25"/>
          <p:cNvSpPr/>
          <p:nvPr/>
        </p:nvSpPr>
        <p:spPr>
          <a:xfrm>
            <a:off x="10339200" y="3956400"/>
            <a:ext cx="1000800" cy="334800"/>
          </a:xfrm>
          <a:prstGeom prst="roundRect">
            <a:avLst>
              <a:gd name="adj" fmla="val 136559"/>
            </a:avLst>
          </a:prstGeom>
          <a:solidFill>
            <a:srgbClr val="F7F7F9"/>
          </a:solidFill>
          <a:ln/>
        </p:spPr>
      </p:sp>
      <p:sp>
        <p:nvSpPr>
          <p:cNvPr id="31" name="Text 26"/>
          <p:cNvSpPr/>
          <p:nvPr/>
        </p:nvSpPr>
        <p:spPr>
          <a:xfrm>
            <a:off x="10339200" y="3956400"/>
            <a:ext cx="1000800" cy="33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AB4C0"/>
                </a:solidFill>
              </a:rPr>
              <a:t>Neutral</a:t>
            </a:r>
            <a:endParaRPr lang="en-US" sz="1200" dirty="0"/>
          </a:p>
        </p:txBody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18800" y="3952800"/>
            <a:ext cx="507600" cy="507600"/>
          </a:xfrm>
          <a:prstGeom prst="ellipse">
            <a:avLst/>
          </a:prstGeom>
        </p:spPr>
      </p:pic>
      <p:sp>
        <p:nvSpPr>
          <p:cNvPr id="33" name="Text 27">
            <a:hlinkClick r:id="rId10" tooltip=""/>
          </p:cNvPr>
          <p:cNvSpPr/>
          <p:nvPr/>
        </p:nvSpPr>
        <p:spPr>
          <a:xfrm>
            <a:off x="7027200" y="3942000"/>
            <a:ext cx="3315600" cy="39960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indent="0" marL="0">
              <a:buNone/>
            </a:pPr>
            <a:r>
              <a:rPr lang="en-US" sz="1600" b="1" u="sng" dirty="0">
                <a:solidFill>
                  <a:srgbClr val="1E2534"/>
                </a:solidFill>
                <a:hlinkClick r:id="rId10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Los robots están llegando a...</a:t>
            </a:r>
            <a:endParaRPr lang="en-US" sz="1600" dirty="0"/>
          </a:p>
        </p:txBody>
      </p:sp>
      <p:sp>
        <p:nvSpPr>
          <p:cNvPr id="34" name="Text 28"/>
          <p:cNvSpPr/>
          <p:nvPr/>
        </p:nvSpPr>
        <p:spPr>
          <a:xfrm>
            <a:off x="7027200" y="4309200"/>
            <a:ext cx="9144000" cy="226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B4C0"/>
                </a:solidFill>
              </a:rPr>
              <a:t>eluniversal.com.mx • 2025-04-22</a:t>
            </a:r>
            <a:endParaRPr lang="en-US" sz="1000" dirty="0"/>
          </a:p>
        </p:txBody>
      </p:sp>
      <p:sp>
        <p:nvSpPr>
          <p:cNvPr id="35" name="Text 29"/>
          <p:cNvSpPr/>
          <p:nvPr/>
        </p:nvSpPr>
        <p:spPr>
          <a:xfrm>
            <a:off x="6361200" y="4568400"/>
            <a:ext cx="4978800" cy="50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534"/>
                </a:solidFill>
              </a:rPr>
              <a:t>Mientras salía del auditorio del Centro de Convenciones de Vancouver, donde s...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Menciones de los principales perfiles públicos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58000" y="2026800"/>
            <a:ext cx="5353200" cy="1422000"/>
          </a:xfrm>
          <a:prstGeom prst="roundRect">
            <a:avLst/>
          </a:prstGeom>
          <a:noFill/>
          <a:ln/>
        </p:spPr>
      </p:sp>
      <p:sp>
        <p:nvSpPr>
          <p:cNvPr id="5" name="Shape 3"/>
          <p:cNvSpPr/>
          <p:nvPr/>
        </p:nvSpPr>
        <p:spPr>
          <a:xfrm>
            <a:off x="558000" y="2026800"/>
            <a:ext cx="5353200" cy="1422000"/>
          </a:xfrm>
          <a:prstGeom prst="roundRect">
            <a:avLst>
              <a:gd name="adj" fmla="val 7716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658400" y="2210400"/>
            <a:ext cx="1000800" cy="334800"/>
          </a:xfrm>
          <a:prstGeom prst="roundRect">
            <a:avLst>
              <a:gd name="adj" fmla="val 136559"/>
            </a:avLst>
          </a:prstGeom>
          <a:solidFill>
            <a:srgbClr val="F3FFF3"/>
          </a:solidFill>
          <a:ln/>
        </p:spPr>
      </p:sp>
      <p:sp>
        <p:nvSpPr>
          <p:cNvPr id="7" name="Text 5"/>
          <p:cNvSpPr/>
          <p:nvPr/>
        </p:nvSpPr>
        <p:spPr>
          <a:xfrm>
            <a:off x="4658400" y="2210400"/>
            <a:ext cx="1000800" cy="33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B36C"/>
                </a:solidFill>
              </a:rPr>
              <a:t>Positive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8000" y="2206800"/>
            <a:ext cx="507600" cy="507600"/>
          </a:xfrm>
          <a:prstGeom prst="ellipse">
            <a:avLst/>
          </a:prstGeom>
        </p:spPr>
      </p:pic>
      <p:sp>
        <p:nvSpPr>
          <p:cNvPr id="9" name="Text 6">
            <a:hlinkClick r:id="rId2" tooltip=""/>
          </p:cNvPr>
          <p:cNvSpPr/>
          <p:nvPr/>
        </p:nvSpPr>
        <p:spPr>
          <a:xfrm>
            <a:off x="1346400" y="2196000"/>
            <a:ext cx="3315600" cy="39960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indent="0" marL="0">
              <a:buNone/>
            </a:pPr>
            <a:r>
              <a:rPr lang="en-US" sz="1600" b="1" u="sng" dirty="0">
                <a:solidFill>
                  <a:srgbClr val="1E2534"/>
                </a:solidFill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tropicxsmedia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346400" y="2563200"/>
            <a:ext cx="9144000" cy="226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B4C0"/>
                </a:solidFill>
              </a:rPr>
              <a:t>tiktok.com • 818 K followers • 2025-04-24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680400" y="2822400"/>
            <a:ext cx="4978800" cy="50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534"/>
                </a:solidFill>
              </a:rPr>
              <a:t>Un gringo corrió a un albañil en Mazatlán y los vecinos respondieron con carn...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558000" y="3772800"/>
            <a:ext cx="5353200" cy="1422000"/>
          </a:xfrm>
          <a:prstGeom prst="roundRect">
            <a:avLst/>
          </a:prstGeom>
          <a:noFill/>
          <a:ln/>
        </p:spPr>
      </p:sp>
      <p:sp>
        <p:nvSpPr>
          <p:cNvPr id="13" name="Shape 10"/>
          <p:cNvSpPr/>
          <p:nvPr/>
        </p:nvSpPr>
        <p:spPr>
          <a:xfrm>
            <a:off x="558000" y="3772800"/>
            <a:ext cx="5353200" cy="1422000"/>
          </a:xfrm>
          <a:prstGeom prst="roundRect">
            <a:avLst>
              <a:gd name="adj" fmla="val 7716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658400" y="3956400"/>
            <a:ext cx="1000800" cy="334800"/>
          </a:xfrm>
          <a:prstGeom prst="roundRect">
            <a:avLst>
              <a:gd name="adj" fmla="val 136559"/>
            </a:avLst>
          </a:prstGeom>
          <a:solidFill>
            <a:srgbClr val="FFF3F3"/>
          </a:solidFill>
          <a:ln/>
        </p:spPr>
      </p:sp>
      <p:sp>
        <p:nvSpPr>
          <p:cNvPr id="15" name="Text 12"/>
          <p:cNvSpPr/>
          <p:nvPr/>
        </p:nvSpPr>
        <p:spPr>
          <a:xfrm>
            <a:off x="4658400" y="3956400"/>
            <a:ext cx="1000800" cy="33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D9525E"/>
                </a:solidFill>
              </a:rPr>
              <a:t>Negative</a:t>
            </a:r>
            <a:endParaRPr lang="en-US" sz="1200" dirty="0"/>
          </a:p>
        </p:txBody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000" y="3952800"/>
            <a:ext cx="507600" cy="507600"/>
          </a:xfrm>
          <a:prstGeom prst="ellipse">
            <a:avLst/>
          </a:prstGeom>
        </p:spPr>
      </p:pic>
      <p:sp>
        <p:nvSpPr>
          <p:cNvPr id="17" name="Text 13">
            <a:hlinkClick r:id="rId4" tooltip=""/>
          </p:cNvPr>
          <p:cNvSpPr/>
          <p:nvPr/>
        </p:nvSpPr>
        <p:spPr>
          <a:xfrm>
            <a:off x="1346400" y="3942000"/>
            <a:ext cx="3315600" cy="39960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indent="0" marL="0">
              <a:buNone/>
            </a:pPr>
            <a:r>
              <a:rPr lang="en-US" sz="1600" b="1" u="sng" dirty="0">
                <a:solidFill>
                  <a:srgbClr val="1E2534"/>
                </a:solidFill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nayi.du6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1346400" y="4309200"/>
            <a:ext cx="9144000" cy="226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B4C0"/>
                </a:solidFill>
              </a:rPr>
              <a:t>tiktok.com • 447 followers • 2025-04-23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680400" y="4568400"/>
            <a:ext cx="4978800" cy="50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534"/>
                </a:solidFill>
              </a:rPr>
              <a:t>los mexicanos mejor no se metan!! gringo en Mazatlán, Sinaloa corre a trabaja...</a:t>
            </a:r>
            <a:endParaRPr lang="en-US" sz="1400" dirty="0"/>
          </a:p>
        </p:txBody>
      </p:sp>
      <p:sp>
        <p:nvSpPr>
          <p:cNvPr id="20" name="Shape 16"/>
          <p:cNvSpPr/>
          <p:nvPr/>
        </p:nvSpPr>
        <p:spPr>
          <a:xfrm>
            <a:off x="6238800" y="2026800"/>
            <a:ext cx="5353200" cy="1422000"/>
          </a:xfrm>
          <a:prstGeom prst="roundRect">
            <a:avLst/>
          </a:prstGeom>
          <a:noFill/>
          <a:ln/>
        </p:spPr>
      </p:sp>
      <p:sp>
        <p:nvSpPr>
          <p:cNvPr id="21" name="Shape 17"/>
          <p:cNvSpPr/>
          <p:nvPr/>
        </p:nvSpPr>
        <p:spPr>
          <a:xfrm>
            <a:off x="6238800" y="2026800"/>
            <a:ext cx="5353200" cy="1422000"/>
          </a:xfrm>
          <a:prstGeom prst="roundRect">
            <a:avLst>
              <a:gd name="adj" fmla="val 7716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10339200" y="2210400"/>
            <a:ext cx="1000800" cy="334800"/>
          </a:xfrm>
          <a:prstGeom prst="roundRect">
            <a:avLst>
              <a:gd name="adj" fmla="val 136559"/>
            </a:avLst>
          </a:prstGeom>
          <a:solidFill>
            <a:srgbClr val="F7F7F9"/>
          </a:solidFill>
          <a:ln/>
        </p:spPr>
      </p:sp>
      <p:sp>
        <p:nvSpPr>
          <p:cNvPr id="23" name="Text 19"/>
          <p:cNvSpPr/>
          <p:nvPr/>
        </p:nvSpPr>
        <p:spPr>
          <a:xfrm>
            <a:off x="10339200" y="2210400"/>
            <a:ext cx="1000800" cy="33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AB4C0"/>
                </a:solidFill>
              </a:rPr>
              <a:t>Neutral</a:t>
            </a:r>
            <a:endParaRPr lang="en-US" sz="1200" dirty="0"/>
          </a:p>
        </p:txBody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8800" y="2206800"/>
            <a:ext cx="507600" cy="507600"/>
          </a:xfrm>
          <a:prstGeom prst="ellipse">
            <a:avLst/>
          </a:prstGeom>
        </p:spPr>
      </p:pic>
      <p:sp>
        <p:nvSpPr>
          <p:cNvPr id="25" name="Text 20">
            <a:hlinkClick r:id="rId6" tooltip=""/>
          </p:cNvPr>
          <p:cNvSpPr/>
          <p:nvPr/>
        </p:nvSpPr>
        <p:spPr>
          <a:xfrm>
            <a:off x="7027200" y="2196000"/>
            <a:ext cx="3315600" cy="39960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indent="0" marL="0">
              <a:buNone/>
            </a:pPr>
            <a:r>
              <a:rPr lang="en-US" sz="1600" b="1" u="sng" dirty="0">
                <a:solidFill>
                  <a:srgbClr val="1E2534"/>
                </a:solidFill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adn40mx</a:t>
            </a:r>
            <a:endParaRPr lang="en-US" sz="1600" dirty="0"/>
          </a:p>
        </p:txBody>
      </p:sp>
      <p:sp>
        <p:nvSpPr>
          <p:cNvPr id="26" name="Text 21"/>
          <p:cNvSpPr/>
          <p:nvPr/>
        </p:nvSpPr>
        <p:spPr>
          <a:xfrm>
            <a:off x="7027200" y="2563200"/>
            <a:ext cx="9144000" cy="226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B4C0"/>
                </a:solidFill>
              </a:rPr>
              <a:t>tiktok.com • 4.1 M followers • 2025-04-23</a:t>
            </a:r>
            <a:endParaRPr lang="en-US" sz="1000" dirty="0"/>
          </a:p>
        </p:txBody>
      </p:sp>
      <p:sp>
        <p:nvSpPr>
          <p:cNvPr id="27" name="Text 22"/>
          <p:cNvSpPr/>
          <p:nvPr/>
        </p:nvSpPr>
        <p:spPr>
          <a:xfrm>
            <a:off x="6361200" y="2822400"/>
            <a:ext cx="4978800" cy="50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534"/>
                </a:solidFill>
              </a:rPr>
              <a:t>trabajador que comía en la vía pública en Mazatlán. #turista #mazatlan #video...</a:t>
            </a:r>
            <a:endParaRPr lang="en-US" sz="1400" dirty="0"/>
          </a:p>
        </p:txBody>
      </p:sp>
      <p:sp>
        <p:nvSpPr>
          <p:cNvPr id="28" name="Shape 23"/>
          <p:cNvSpPr/>
          <p:nvPr/>
        </p:nvSpPr>
        <p:spPr>
          <a:xfrm>
            <a:off x="6238800" y="3772800"/>
            <a:ext cx="5353200" cy="1422000"/>
          </a:xfrm>
          <a:prstGeom prst="roundRect">
            <a:avLst/>
          </a:prstGeom>
          <a:noFill/>
          <a:ln/>
        </p:spPr>
      </p:sp>
      <p:sp>
        <p:nvSpPr>
          <p:cNvPr id="29" name="Shape 24"/>
          <p:cNvSpPr/>
          <p:nvPr/>
        </p:nvSpPr>
        <p:spPr>
          <a:xfrm>
            <a:off x="6238800" y="3772800"/>
            <a:ext cx="5353200" cy="1422000"/>
          </a:xfrm>
          <a:prstGeom prst="roundRect">
            <a:avLst>
              <a:gd name="adj" fmla="val 7716"/>
            </a:avLst>
          </a:prstGeom>
          <a:solidFill>
            <a:srgbClr val="FFFFFF"/>
          </a:solidFill>
          <a:ln w="3175">
            <a:solidFill>
              <a:srgbClr val="E6E6E6"/>
            </a:solidFill>
            <a:prstDash val="solid"/>
          </a:ln>
          <a:effectLst>
            <a:outerShdw sx="100000" sy="100000" kx="0" ky="0" algn="bl" rotWithShape="0" blurRad="101600" dist="50800" dir="2700000">
              <a:srgbClr val="000000">
                <a:alpha val="20000"/>
              </a:srgbClr>
            </a:outerShdw>
          </a:effectLst>
        </p:spPr>
      </p:sp>
      <p:sp>
        <p:nvSpPr>
          <p:cNvPr id="30" name="Shape 25"/>
          <p:cNvSpPr/>
          <p:nvPr/>
        </p:nvSpPr>
        <p:spPr>
          <a:xfrm>
            <a:off x="10339200" y="3956400"/>
            <a:ext cx="1000800" cy="334800"/>
          </a:xfrm>
          <a:prstGeom prst="roundRect">
            <a:avLst>
              <a:gd name="adj" fmla="val 136559"/>
            </a:avLst>
          </a:prstGeom>
          <a:solidFill>
            <a:srgbClr val="F7F7F9"/>
          </a:solidFill>
          <a:ln/>
        </p:spPr>
      </p:sp>
      <p:sp>
        <p:nvSpPr>
          <p:cNvPr id="31" name="Text 26"/>
          <p:cNvSpPr/>
          <p:nvPr/>
        </p:nvSpPr>
        <p:spPr>
          <a:xfrm>
            <a:off x="10339200" y="3956400"/>
            <a:ext cx="1000800" cy="33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AB4C0"/>
                </a:solidFill>
              </a:rPr>
              <a:t>Neutral</a:t>
            </a:r>
            <a:endParaRPr lang="en-US" sz="1200" dirty="0"/>
          </a:p>
        </p:txBody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8800" y="3952800"/>
            <a:ext cx="507600" cy="507600"/>
          </a:xfrm>
          <a:prstGeom prst="ellipse">
            <a:avLst/>
          </a:prstGeom>
        </p:spPr>
      </p:pic>
      <p:sp>
        <p:nvSpPr>
          <p:cNvPr id="33" name="Text 27">
            <a:hlinkClick r:id="rId8" tooltip=""/>
          </p:cNvPr>
          <p:cNvSpPr/>
          <p:nvPr/>
        </p:nvSpPr>
        <p:spPr>
          <a:xfrm>
            <a:off x="7027200" y="3942000"/>
            <a:ext cx="3315600" cy="39960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indent="0" marL="0">
              <a:buNone/>
            </a:pPr>
            <a:r>
              <a:rPr lang="en-US" sz="1600" b="1" u="sng" dirty="0">
                <a:solidFill>
                  <a:srgbClr val="1E2534"/>
                </a:solidFill>
                <a:hlinkClick r:id="rId8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myzaellizarragatv</a:t>
            </a:r>
            <a:endParaRPr lang="en-US" sz="1600" dirty="0"/>
          </a:p>
        </p:txBody>
      </p:sp>
      <p:sp>
        <p:nvSpPr>
          <p:cNvPr id="34" name="Text 28"/>
          <p:cNvSpPr/>
          <p:nvPr/>
        </p:nvSpPr>
        <p:spPr>
          <a:xfrm>
            <a:off x="7027200" y="4309200"/>
            <a:ext cx="9144000" cy="226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B4C0"/>
                </a:solidFill>
              </a:rPr>
              <a:t>tiktok.com • 116 K followers • 2025-04-24</a:t>
            </a:r>
            <a:endParaRPr lang="en-US" sz="1000" dirty="0"/>
          </a:p>
        </p:txBody>
      </p:sp>
      <p:sp>
        <p:nvSpPr>
          <p:cNvPr id="35" name="Text 29"/>
          <p:cNvSpPr/>
          <p:nvPr/>
        </p:nvSpPr>
        <p:spPr>
          <a:xfrm>
            <a:off x="6361200" y="4568400"/>
            <a:ext cx="4978800" cy="50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534"/>
                </a:solidFill>
              </a:rPr>
              <a:t>banqueta en avenida Don Cruz Lizárraga 2025 en Mazatlán Sinaloa #lizarragatv ...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Menciones</a:t>
            </a:r>
            <a:endParaRPr lang="en-US" sz="3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1580400" y="1738800"/>
          <a:ext cx="9712800" cy="428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Alcance</a:t>
            </a:r>
            <a:endParaRPr lang="en-US" sz="3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1580400" y="1738800"/>
          <a:ext cx="9712800" cy="428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Menciones por categoría</a:t>
            </a:r>
            <a:endParaRPr lang="en-US" sz="3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1677600" y="1789200"/>
          <a:ext cx="9543600" cy="4399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6200000">
            <a:off x="648000" y="680400"/>
            <a:ext cx="968400" cy="968400"/>
          </a:xfrm>
          <a:prstGeom prst="arc">
            <a:avLst/>
          </a:prstGeom>
          <a:noFill/>
          <a:ln w="88900">
            <a:solidFill>
              <a:srgbClr val="0FB36C"/>
            </a:solidFill>
            <a:prstDash val="solid"/>
          </a:ln>
        </p:spPr>
      </p:sp>
      <p:sp>
        <p:nvSpPr>
          <p:cNvPr id="3" name="Text 0"/>
          <p:cNvSpPr/>
          <p:nvPr/>
        </p:nvSpPr>
        <p:spPr>
          <a:xfrm>
            <a:off x="914400" y="838800"/>
            <a:ext cx="91440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latin typeface="Arial" pitchFamily="34" charset="0"/>
                <a:ea typeface="Arial" pitchFamily="34" charset="-122"/>
                <a:cs typeface="Arial" pitchFamily="34" charset="-120"/>
              </a:rPr>
              <a:t>Sentimiento</a:t>
            </a:r>
            <a:endParaRPr lang="en-US" sz="3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1580400" y="1738800"/>
          <a:ext cx="9712800" cy="428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90400" y="622800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400">
                <a:solidFill>
                  <a:srgbClr val="0FB36C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1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2025-04-28T17:37:49Z</dcterms:created>
  <dcterms:modified xsi:type="dcterms:W3CDTF">2025-04-28T17:37:49Z</dcterms:modified>
</cp:coreProperties>
</file>