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C4641F-E03E-424C-976E-4A5ED719FE52}" type="datetimeFigureOut">
              <a:rPr lang="es-MX" smtClean="0"/>
              <a:t>11/12/2025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5AEBA9-8A07-400D-90BE-51CEC5D9C65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97977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7805EE-A746-2769-77A2-991100A32D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xmlns="" id="{5800DEF4-8E54-6951-B198-9F4491A523A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xmlns="" id="{2B178B46-0565-56D6-37EA-845C2A360C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xmlns="" id="{500B367D-E663-F06D-7099-7FF51557B7C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ACB7BCF-647A-134C-915A-FCA4469FE67F}" type="slidenum">
              <a:rPr kumimoji="0" lang="es-ES_tradn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s-ES_tradnl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277259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CC8DC-AC33-4739-8CAA-1933ECDED039}" type="datetimeFigureOut">
              <a:rPr lang="es-MX" smtClean="0"/>
              <a:t>11/12/2025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57BA2-E775-4480-9861-A50B3B10600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013823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CC8DC-AC33-4739-8CAA-1933ECDED039}" type="datetimeFigureOut">
              <a:rPr lang="es-MX" smtClean="0"/>
              <a:t>11/12/2025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57BA2-E775-4480-9861-A50B3B10600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31564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CC8DC-AC33-4739-8CAA-1933ECDED039}" type="datetimeFigureOut">
              <a:rPr lang="es-MX" smtClean="0"/>
              <a:t>11/12/2025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57BA2-E775-4480-9861-A50B3B10600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288623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Conector recto 5">
            <a:extLst>
              <a:ext uri="{FF2B5EF4-FFF2-40B4-BE49-F238E27FC236}">
                <a16:creationId xmlns:a16="http://schemas.microsoft.com/office/drawing/2014/main" xmlns="" id="{FFF7786A-60AB-78CB-78D8-EEF249D2C31C}"/>
              </a:ext>
            </a:extLst>
          </p:cNvPr>
          <p:cNvCxnSpPr>
            <a:cxnSpLocks/>
          </p:cNvCxnSpPr>
          <p:nvPr userDrawn="1"/>
        </p:nvCxnSpPr>
        <p:spPr>
          <a:xfrm>
            <a:off x="4970672" y="6569849"/>
            <a:ext cx="2250657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7" name="Slide Number Placeholder 17">
            <a:extLst>
              <a:ext uri="{FF2B5EF4-FFF2-40B4-BE49-F238E27FC236}">
                <a16:creationId xmlns:a16="http://schemas.microsoft.com/office/drawing/2014/main" xmlns="" id="{7CABEA44-E0D4-49F9-22A6-48D18469B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665507" y="6441933"/>
            <a:ext cx="860988" cy="232699"/>
          </a:xfrm>
          <a:prstGeom prst="rect">
            <a:avLst/>
          </a:prstGeom>
          <a:solidFill>
            <a:schemeClr val="bg1"/>
          </a:solidFill>
        </p:spPr>
        <p:txBody>
          <a:bodyPr lIns="107989" tIns="21597" rIns="91430" bIns="46794" anchor="ctr" anchorCtr="1"/>
          <a:lstStyle>
            <a:lvl1pPr algn="ctr">
              <a:defRPr sz="1235" i="1">
                <a:solidFill>
                  <a:schemeClr val="bg1">
                    <a:lumMod val="50000"/>
                  </a:schemeClr>
                </a:solidFill>
                <a:latin typeface="Playfair Display" pitchFamily="2" charset="77"/>
                <a:cs typeface="Playfair Display" pitchFamily="2" charset="77"/>
              </a:defRPr>
            </a:lvl1pPr>
          </a:lstStyle>
          <a:p>
            <a:fld id="{67DDEA5E-EAF7-8246-8A62-7FF7613ECEAE}" type="slidenum">
              <a:rPr lang="es-ES_tradnl" smtClean="0"/>
              <a:pPr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356181098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294967295" orient="horz" pos="2448">
          <p15:clr>
            <a:srgbClr val="FBAE40"/>
          </p15:clr>
        </p15:guide>
        <p15:guide id="4294967295" pos="4032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CC8DC-AC33-4739-8CAA-1933ECDED039}" type="datetimeFigureOut">
              <a:rPr lang="es-MX" smtClean="0"/>
              <a:t>11/12/2025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57BA2-E775-4480-9861-A50B3B10600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94781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CC8DC-AC33-4739-8CAA-1933ECDED039}" type="datetimeFigureOut">
              <a:rPr lang="es-MX" smtClean="0"/>
              <a:t>11/12/2025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57BA2-E775-4480-9861-A50B3B10600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837732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CC8DC-AC33-4739-8CAA-1933ECDED039}" type="datetimeFigureOut">
              <a:rPr lang="es-MX" smtClean="0"/>
              <a:t>11/12/2025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57BA2-E775-4480-9861-A50B3B10600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920797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CC8DC-AC33-4739-8CAA-1933ECDED039}" type="datetimeFigureOut">
              <a:rPr lang="es-MX" smtClean="0"/>
              <a:t>11/12/2025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57BA2-E775-4480-9861-A50B3B10600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91209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CC8DC-AC33-4739-8CAA-1933ECDED039}" type="datetimeFigureOut">
              <a:rPr lang="es-MX" smtClean="0"/>
              <a:t>11/12/2025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57BA2-E775-4480-9861-A50B3B10600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33265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CC8DC-AC33-4739-8CAA-1933ECDED039}" type="datetimeFigureOut">
              <a:rPr lang="es-MX" smtClean="0"/>
              <a:t>11/12/2025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57BA2-E775-4480-9861-A50B3B10600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544250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CC8DC-AC33-4739-8CAA-1933ECDED039}" type="datetimeFigureOut">
              <a:rPr lang="es-MX" smtClean="0"/>
              <a:t>11/12/2025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57BA2-E775-4480-9861-A50B3B10600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95791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CC8DC-AC33-4739-8CAA-1933ECDED039}" type="datetimeFigureOut">
              <a:rPr lang="es-MX" smtClean="0"/>
              <a:t>11/12/2025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57BA2-E775-4480-9861-A50B3B10600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78211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8CC8DC-AC33-4739-8CAA-1933ECDED039}" type="datetimeFigureOut">
              <a:rPr lang="es-MX" smtClean="0"/>
              <a:t>11/12/2025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957BA2-E775-4480-9861-A50B3B10600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7445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A9ACD61F-5B64-63FB-BC26-77927051C8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número de diapositiva 1">
            <a:extLst>
              <a:ext uri="{FF2B5EF4-FFF2-40B4-BE49-F238E27FC236}">
                <a16:creationId xmlns:a16="http://schemas.microsoft.com/office/drawing/2014/main" xmlns="" id="{11A79927-EBE1-1F22-3093-EF54CCD1E0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lIns="95284" tIns="19056" rIns="80674" bIns="41289" rtlCol="0" anchor="ctr" anchorCtr="1"/>
          <a:lstStyle>
            <a:defPPr>
              <a:defRPr lang="es-MX"/>
            </a:defPPr>
            <a:lvl1pPr marL="0" algn="ctr" defTabSz="806867" rtl="0" eaLnBrk="1" latinLnBrk="0" hangingPunct="1">
              <a:defRPr sz="1235" b="0" i="0" kern="1200">
                <a:solidFill>
                  <a:schemeClr val="bg1">
                    <a:lumMod val="50000"/>
                  </a:schemeClr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  <a:lvl2pPr marL="403433" algn="l" defTabSz="806867" rtl="0" eaLnBrk="1" latinLnBrk="0" hangingPunct="1">
              <a:defRPr sz="15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6867" algn="l" defTabSz="806867" rtl="0" eaLnBrk="1" latinLnBrk="0" hangingPunct="1">
              <a:defRPr sz="15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10300" algn="l" defTabSz="806867" rtl="0" eaLnBrk="1" latinLnBrk="0" hangingPunct="1">
              <a:defRPr sz="15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13733" algn="l" defTabSz="806867" rtl="0" eaLnBrk="1" latinLnBrk="0" hangingPunct="1">
              <a:defRPr sz="15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17166" algn="l" defTabSz="806867" rtl="0" eaLnBrk="1" latinLnBrk="0" hangingPunct="1">
              <a:defRPr sz="15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20600" algn="l" defTabSz="806867" rtl="0" eaLnBrk="1" latinLnBrk="0" hangingPunct="1">
              <a:defRPr sz="15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24033" algn="l" defTabSz="806867" rtl="0" eaLnBrk="1" latinLnBrk="0" hangingPunct="1">
              <a:defRPr sz="15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27466" algn="l" defTabSz="806867" rtl="0" eaLnBrk="1" latinLnBrk="0" hangingPunct="1">
              <a:defRPr sz="15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67DDEA5E-EAF7-8246-8A62-7FF7613ECEAE}" type="slidenum">
              <a:rPr lang="en-US">
                <a:solidFill>
                  <a:prstClr val="white">
                    <a:lumMod val="50000"/>
                  </a:prstClr>
                </a:solidFill>
              </a:rPr>
              <a:pPr>
                <a:defRPr/>
              </a:pPr>
              <a:t>1</a:t>
            </a:fld>
            <a:endParaRPr lang="en-US" dirty="0">
              <a:solidFill>
                <a:prstClr val="white">
                  <a:lumMod val="50000"/>
                </a:prstClr>
              </a:solidFill>
              <a:ea typeface="Roboto Th" pitchFamily="2" charset="0"/>
            </a:endParaRPr>
          </a:p>
        </p:txBody>
      </p:sp>
      <p:graphicFrame>
        <p:nvGraphicFramePr>
          <p:cNvPr id="7" name="Tabla 2">
            <a:extLst>
              <a:ext uri="{FF2B5EF4-FFF2-40B4-BE49-F238E27FC236}">
                <a16:creationId xmlns:a16="http://schemas.microsoft.com/office/drawing/2014/main" xmlns="" id="{44C5C99E-0660-B338-CF73-1E294F2CB8F9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23723" y="352888"/>
          <a:ext cx="10965265" cy="2303132"/>
        </p:xfrm>
        <a:graphic>
          <a:graphicData uri="http://schemas.openxmlformats.org/drawingml/2006/table">
            <a:tbl>
              <a:tblPr/>
              <a:tblGrid>
                <a:gridCol w="927546">
                  <a:extLst>
                    <a:ext uri="{9D8B030D-6E8A-4147-A177-3AD203B41FA5}">
                      <a16:colId xmlns:a16="http://schemas.microsoft.com/office/drawing/2014/main" xmlns="" val="2507615001"/>
                    </a:ext>
                  </a:extLst>
                </a:gridCol>
                <a:gridCol w="100447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66770">
                  <a:extLst>
                    <a:ext uri="{9D8B030D-6E8A-4147-A177-3AD203B41FA5}">
                      <a16:colId xmlns:a16="http://schemas.microsoft.com/office/drawing/2014/main" xmlns="" val="3108131418"/>
                    </a:ext>
                  </a:extLst>
                </a:gridCol>
                <a:gridCol w="563489">
                  <a:extLst>
                    <a:ext uri="{9D8B030D-6E8A-4147-A177-3AD203B41FA5}">
                      <a16:colId xmlns:a16="http://schemas.microsoft.com/office/drawing/2014/main" xmlns="" val="55165874"/>
                    </a:ext>
                  </a:extLst>
                </a:gridCol>
                <a:gridCol w="951204">
                  <a:extLst>
                    <a:ext uri="{9D8B030D-6E8A-4147-A177-3AD203B41FA5}">
                      <a16:colId xmlns:a16="http://schemas.microsoft.com/office/drawing/2014/main" xmlns="" val="2218069585"/>
                    </a:ext>
                  </a:extLst>
                </a:gridCol>
                <a:gridCol w="98517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679431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679431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685667">
                  <a:extLst>
                    <a:ext uri="{9D8B030D-6E8A-4147-A177-3AD203B41FA5}">
                      <a16:colId xmlns:a16="http://schemas.microsoft.com/office/drawing/2014/main" xmlns="" val="1848659666"/>
                    </a:ext>
                  </a:extLst>
                </a:gridCol>
                <a:gridCol w="685667">
                  <a:extLst>
                    <a:ext uri="{9D8B030D-6E8A-4147-A177-3AD203B41FA5}">
                      <a16:colId xmlns:a16="http://schemas.microsoft.com/office/drawing/2014/main" xmlns="" val="83792158"/>
                    </a:ext>
                  </a:extLst>
                </a:gridCol>
                <a:gridCol w="721756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613493">
                  <a:extLst>
                    <a:ext uri="{9D8B030D-6E8A-4147-A177-3AD203B41FA5}">
                      <a16:colId xmlns:a16="http://schemas.microsoft.com/office/drawing/2014/main" xmlns="" val="2927342777"/>
                    </a:ext>
                  </a:extLst>
                </a:gridCol>
                <a:gridCol w="579737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710711">
                  <a:extLst>
                    <a:ext uri="{9D8B030D-6E8A-4147-A177-3AD203B41FA5}">
                      <a16:colId xmlns:a16="http://schemas.microsoft.com/office/drawing/2014/main" xmlns="" val="1709482409"/>
                    </a:ext>
                  </a:extLst>
                </a:gridCol>
                <a:gridCol w="710711">
                  <a:extLst>
                    <a:ext uri="{9D8B030D-6E8A-4147-A177-3AD203B41FA5}">
                      <a16:colId xmlns:a16="http://schemas.microsoft.com/office/drawing/2014/main" xmlns="" val="3540787022"/>
                    </a:ext>
                  </a:extLst>
                </a:gridCol>
              </a:tblGrid>
              <a:tr h="383241">
                <a:tc gridSpan="15">
                  <a:txBody>
                    <a:bodyPr/>
                    <a:lstStyle/>
                    <a:p>
                      <a:pPr marL="0" marR="0" lvl="0" indent="0" algn="l" defTabSz="58775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50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Lato Light" panose="020F0302020204030203" pitchFamily="34" charset="0"/>
                          <a:ea typeface="+mn-ea"/>
                          <a:cs typeface="+mn-cs"/>
                        </a:rPr>
                        <a:t>CENTRO VIGÍA</a:t>
                      </a:r>
                      <a:r>
                        <a:rPr lang="es-ES_tradnl" sz="250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Lato Light" panose="020F0302020204030203" pitchFamily="34" charset="0"/>
                          <a:ea typeface="+mn-ea"/>
                          <a:cs typeface="+mn-cs"/>
                        </a:rPr>
                        <a:t>- </a:t>
                      </a:r>
                      <a:r>
                        <a:rPr lang="es-ES_tradnl" sz="2500" b="1" i="0" u="none" strike="noStrike" kern="1200" baseline="0" noProof="0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  <a:ea typeface="+mn-ea"/>
                          <a:cs typeface="+mn-cs"/>
                        </a:rPr>
                        <a:t>VERTI</a:t>
                      </a:r>
                      <a:r>
                        <a:rPr lang="es-MX" sz="2500" b="1" i="0" u="none" strike="noStrike" kern="1200" baseline="0" noProof="0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  <a:ea typeface="+mn-ea"/>
                          <a:cs typeface="+mn-cs"/>
                        </a:rPr>
                        <a:t>C</a:t>
                      </a:r>
                      <a:r>
                        <a:rPr lang="es-MX" sz="25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Lato" panose="020F0502020204030203" pitchFamily="34" charset="0"/>
                          <a:ea typeface="+mn-ea"/>
                          <a:cs typeface="+mn-cs"/>
                        </a:rPr>
                        <a:t>AL</a:t>
                      </a:r>
                      <a:endParaRPr lang="es-ES_tradnl" sz="2500" b="1" i="0" u="none" strike="noStrike" baseline="0" noProof="0" dirty="0">
                        <a:solidFill>
                          <a:schemeClr val="tx1"/>
                        </a:solidFill>
                        <a:effectLst/>
                        <a:latin typeface="Lato" panose="020F0502020204030203" pitchFamily="34" charset="0"/>
                        <a:ea typeface="Roboto" panose="02000000000000000000" pitchFamily="2" charset="0"/>
                        <a:cs typeface="+mn-cs"/>
                      </a:endParaRPr>
                    </a:p>
                  </a:txBody>
                  <a:tcPr marL="6724" marR="6724" marT="6724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>
                    <a:lnL w="952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9BBB59">
                          <a:lumMod val="40000"/>
                          <a:lumOff val="6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50392">
                <a:tc>
                  <a:txBody>
                    <a:bodyPr/>
                    <a:lstStyle/>
                    <a:p>
                      <a:pPr algn="l" fontAlgn="ctr"/>
                      <a:r>
                        <a:rPr lang="es-ES_tradnl" sz="1100" b="0" i="0" u="none" strike="noStrike" kern="1200" noProof="0" dirty="0">
                          <a:solidFill>
                            <a:schemeClr val="tx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 Desarrollo </a:t>
                      </a:r>
                    </a:p>
                  </a:txBody>
                  <a:tcPr marL="8225" marR="8225" marT="822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E8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_tradnl" sz="1100" b="0" i="0" u="none" strike="noStrike" kern="1200" noProof="0" dirty="0">
                          <a:solidFill>
                            <a:schemeClr val="tx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Desarrollador</a:t>
                      </a:r>
                    </a:p>
                  </a:txBody>
                  <a:tcPr marL="8225" marR="8225" marT="822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E8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_tradnl" sz="1100" b="0" i="0" u="none" strike="noStrike" kern="1200" noProof="0" dirty="0" err="1">
                          <a:solidFill>
                            <a:schemeClr val="tx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Clas</a:t>
                      </a:r>
                      <a:r>
                        <a:rPr lang="es-ES_tradnl" sz="1100" b="0" i="0" u="none" strike="noStrike" kern="1200" noProof="0" dirty="0">
                          <a:solidFill>
                            <a:schemeClr val="tx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.</a:t>
                      </a:r>
                      <a:br>
                        <a:rPr lang="es-ES_tradnl" sz="1100" b="0" i="0" u="none" strike="noStrike" kern="1200" noProof="0" dirty="0">
                          <a:solidFill>
                            <a:schemeClr val="tx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</a:br>
                      <a:r>
                        <a:rPr lang="es-ES_tradnl" sz="1100" b="0" i="0" u="none" strike="noStrike" kern="1200" noProof="0" dirty="0">
                          <a:solidFill>
                            <a:schemeClr val="tx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precio</a:t>
                      </a:r>
                    </a:p>
                  </a:txBody>
                  <a:tcPr marL="8225" marR="8225" marT="822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E8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8775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100" b="0" i="0" u="none" strike="noStrike" kern="1200" noProof="0" dirty="0">
                          <a:solidFill>
                            <a:schemeClr val="tx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Constr. </a:t>
                      </a:r>
                      <a:br>
                        <a:rPr lang="es-ES_tradnl" sz="1100" b="0" i="0" u="none" strike="noStrike" kern="1200" noProof="0" dirty="0">
                          <a:solidFill>
                            <a:schemeClr val="tx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</a:br>
                      <a:r>
                        <a:rPr lang="es-ES_tradnl" sz="1100" b="0" i="0" u="none" strike="noStrike" kern="1200" noProof="0" dirty="0">
                          <a:solidFill>
                            <a:schemeClr val="tx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(m²)</a:t>
                      </a:r>
                    </a:p>
                  </a:txBody>
                  <a:tcPr marL="8225" marR="8225" marT="822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E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100" b="0" i="0" u="none" strike="noStrike" kern="1200" noProof="0" dirty="0">
                          <a:solidFill>
                            <a:schemeClr val="tx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Precio </a:t>
                      </a:r>
                    </a:p>
                    <a:p>
                      <a:pPr algn="ctr" fontAlgn="ctr"/>
                      <a:r>
                        <a:rPr lang="es-ES_tradnl" sz="1100" b="0" i="0" u="none" strike="noStrike" kern="1200" noProof="0" dirty="0">
                          <a:solidFill>
                            <a:schemeClr val="tx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final</a:t>
                      </a:r>
                    </a:p>
                  </a:txBody>
                  <a:tcPr marL="8225" marR="8225" marT="822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E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100" b="0" i="0" u="none" strike="noStrike" kern="1200" noProof="0" dirty="0">
                          <a:solidFill>
                            <a:schemeClr val="tx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Precio x </a:t>
                      </a:r>
                      <a:r>
                        <a:rPr lang="es-ES_tradnl" sz="11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m</a:t>
                      </a:r>
                      <a:r>
                        <a:rPr lang="es-ES_tradnl" sz="1100" b="0" i="0" u="none" strike="noStrike" baseline="30000" noProof="0" dirty="0">
                          <a:solidFill>
                            <a:schemeClr val="tx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2 </a:t>
                      </a:r>
                      <a:r>
                        <a:rPr lang="es-ES_tradnl" sz="1100" b="0" i="0" u="none" strike="noStrike" kern="1200" noProof="0" dirty="0">
                          <a:solidFill>
                            <a:schemeClr val="tx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constr.</a:t>
                      </a:r>
                    </a:p>
                  </a:txBody>
                  <a:tcPr marL="8225" marR="8225" marT="822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E8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8775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100" b="0" i="0" u="none" strike="noStrike" kern="1200" noProof="0" dirty="0">
                          <a:solidFill>
                            <a:schemeClr val="tx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Ritmo mensual ventas histórico </a:t>
                      </a:r>
                    </a:p>
                  </a:txBody>
                  <a:tcPr marL="8225" marR="8225" marT="822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E8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8775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100" b="0" i="0" u="none" strike="noStrike" kern="1200" noProof="0" dirty="0">
                          <a:solidFill>
                            <a:schemeClr val="tx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Ritmo promedio último mes</a:t>
                      </a:r>
                    </a:p>
                  </a:txBody>
                  <a:tcPr marL="8225" marR="8225" marT="822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E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100" b="0" i="0" u="none" strike="noStrike" kern="1200" noProof="0" dirty="0">
                          <a:solidFill>
                            <a:schemeClr val="tx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Oferta disponible periodo pasado</a:t>
                      </a:r>
                    </a:p>
                  </a:txBody>
                  <a:tcPr marL="8225" marR="8225" marT="822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E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100" b="0" i="0" u="none" strike="noStrike" kern="1200" noProof="0" dirty="0">
                          <a:solidFill>
                            <a:schemeClr val="tx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Oferta disponible </a:t>
                      </a:r>
                    </a:p>
                  </a:txBody>
                  <a:tcPr marL="8225" marR="8225" marT="822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E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100" b="0" i="0" u="none" strike="noStrike" kern="1200" noProof="0" dirty="0">
                          <a:solidFill>
                            <a:schemeClr val="tx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Oferta vendida</a:t>
                      </a:r>
                    </a:p>
                  </a:txBody>
                  <a:tcPr marL="8225" marR="8225" marT="822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E8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12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100" b="0" i="0" u="none" strike="noStrike" kern="1200" noProof="0" dirty="0">
                          <a:solidFill>
                            <a:schemeClr val="tx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Oferta total</a:t>
                      </a:r>
                    </a:p>
                  </a:txBody>
                  <a:tcPr marL="8225" marR="8225" marT="822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E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100" b="0" i="0" u="none" strike="noStrike" kern="1200" noProof="0" dirty="0">
                          <a:solidFill>
                            <a:schemeClr val="tx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% vendido</a:t>
                      </a:r>
                    </a:p>
                  </a:txBody>
                  <a:tcPr marL="8225" marR="8225" marT="822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E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100" b="0" i="0" u="none" strike="noStrike" kern="1200" noProof="0" dirty="0">
                          <a:solidFill>
                            <a:schemeClr val="tx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# meses </a:t>
                      </a:r>
                      <a:br>
                        <a:rPr lang="es-ES_tradnl" sz="1100" b="0" i="0" u="none" strike="noStrike" kern="1200" noProof="0" dirty="0">
                          <a:solidFill>
                            <a:schemeClr val="tx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</a:br>
                      <a:r>
                        <a:rPr lang="es-ES_tradnl" sz="1100" b="0" i="0" u="none" strike="noStrike" kern="1200" noProof="0" dirty="0">
                          <a:solidFill>
                            <a:schemeClr val="tx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en venta</a:t>
                      </a:r>
                    </a:p>
                  </a:txBody>
                  <a:tcPr marL="8225" marR="8225" marT="822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E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_tradnl" sz="1100" b="0" i="0" u="none" strike="noStrike" kern="1200" noProof="0" dirty="0">
                          <a:solidFill>
                            <a:schemeClr val="tx1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Roboto Light" panose="02000000000000000000" pitchFamily="2" charset="0"/>
                        </a:rPr>
                        <a:t>Enganche</a:t>
                      </a:r>
                    </a:p>
                  </a:txBody>
                  <a:tcPr marL="8225" marR="8225" marT="822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E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38235">
                <a:tc rowSpan="3"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</a:rPr>
                        <a:t>Vista Vigía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</a:rPr>
                        <a:t>24/7 y Raygoza Arquitectos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</a:rPr>
                        <a:t> +vend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</a:rPr>
                        <a:t>62.1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</a:rPr>
                        <a:t>$3,547,250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</a:rPr>
                        <a:t>$57,158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</a:rPr>
                        <a:t>1.7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</a:rPr>
                        <a:t>1.7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</a:rPr>
                        <a:t>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</a:rPr>
                        <a:t>24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</a:rPr>
                        <a:t>28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</a:rPr>
                        <a:t>86%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</a:rPr>
                        <a:t>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</a:rPr>
                        <a:t>30%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069674326"/>
                  </a:ext>
                </a:extLst>
              </a:tr>
              <a:tr h="238235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>
                    <a:lnL w="9525" cap="flat" cmpd="sng" algn="ctr">
                      <a:solidFill>
                        <a:prstClr val="white">
                          <a:lumMod val="8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prstClr val="white">
                          <a:lumMod val="8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white">
                          <a:lumMod val="8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white">
                          <a:lumMod val="8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</a:rPr>
                        <a:t>Min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prstClr val="white">
                          <a:lumMod val="8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prstClr val="white">
                          <a:lumMod val="8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white">
                          <a:lumMod val="8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</a:rPr>
                        <a:t>62.1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prstClr val="white">
                          <a:lumMod val="8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</a:rPr>
                        <a:t>$3,547,250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</a:rPr>
                        <a:t>$57,158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>
                    <a:lnL w="9525" cap="flat" cmpd="sng" algn="ctr">
                      <a:solidFill>
                        <a:prstClr val="white">
                          <a:lumMod val="8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prstClr val="white">
                          <a:lumMod val="8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white">
                          <a:lumMod val="8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>
                    <a:lnL w="9525" cap="flat" cmpd="sng" algn="ctr">
                      <a:solidFill>
                        <a:prstClr val="white">
                          <a:lumMod val="8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prstClr val="white">
                          <a:lumMod val="8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white">
                          <a:lumMod val="8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white">
                          <a:lumMod val="8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>
                    <a:lnL w="9525" cap="flat" cmpd="sng" algn="ctr">
                      <a:solidFill>
                        <a:prstClr val="white">
                          <a:lumMod val="8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prstClr val="white">
                          <a:lumMod val="8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white">
                          <a:lumMod val="8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white">
                          <a:lumMod val="8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>
                    <a:lnL w="9525" cap="flat" cmpd="sng" algn="ctr">
                      <a:solidFill>
                        <a:prstClr val="white">
                          <a:lumMod val="8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prstClr val="white">
                          <a:lumMod val="8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white">
                          <a:lumMod val="8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white">
                          <a:lumMod val="8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>
                    <a:lnL w="9525" cap="flat" cmpd="sng" algn="ctr">
                      <a:solidFill>
                        <a:prstClr val="white">
                          <a:lumMod val="8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prstClr val="white">
                          <a:lumMod val="8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white">
                          <a:lumMod val="8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white">
                          <a:lumMod val="8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212182063"/>
                  </a:ext>
                </a:extLst>
              </a:tr>
              <a:tr h="238235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</a:rPr>
                        <a:t>Max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white">
                          <a:lumMod val="8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</a:rPr>
                        <a:t>72.7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</a:rPr>
                        <a:t>$4,069,437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</a:rPr>
                        <a:t>$55,968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white">
                          <a:lumMod val="8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813655591"/>
                  </a:ext>
                </a:extLst>
              </a:tr>
              <a:tr h="206471">
                <a:tc gridSpan="3"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effectLst/>
                          <a:latin typeface="Roboto" pitchFamily="2" charset="0"/>
                        </a:rPr>
                        <a:t>Totales/promedios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effectLst/>
                          <a:latin typeface="Roboto" pitchFamily="2" charset="0"/>
                        </a:rPr>
                        <a:t>62.1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effectLst/>
                          <a:latin typeface="Roboto" pitchFamily="2" charset="0"/>
                        </a:rPr>
                        <a:t>$3,547,250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effectLst/>
                          <a:latin typeface="Roboto" pitchFamily="2" charset="0"/>
                        </a:rPr>
                        <a:t>$57,158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effectLst/>
                          <a:latin typeface="Roboto" pitchFamily="2" charset="0"/>
                        </a:rPr>
                        <a:t>1.7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effectLst/>
                          <a:latin typeface="Roboto" pitchFamily="2" charset="0"/>
                        </a:rPr>
                        <a:t>1.7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effectLst/>
                          <a:latin typeface="Roboto" pitchFamily="2" charset="0"/>
                        </a:rPr>
                        <a:t>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effectLst/>
                          <a:latin typeface="Roboto" pitchFamily="2" charset="0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effectLst/>
                          <a:latin typeface="Roboto" pitchFamily="2" charset="0"/>
                        </a:rPr>
                        <a:t>24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effectLst/>
                          <a:latin typeface="Roboto" pitchFamily="2" charset="0"/>
                        </a:rPr>
                        <a:t>28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effectLst/>
                          <a:latin typeface="Roboto" pitchFamily="2" charset="0"/>
                        </a:rPr>
                        <a:t>86%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effectLst/>
                          <a:latin typeface="Roboto" pitchFamily="2" charset="0"/>
                        </a:rPr>
                        <a:t>14.0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effectLst/>
                          <a:latin typeface="Roboto" pitchFamily="2" charset="0"/>
                        </a:rPr>
                        <a:t>30%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91544"/>
                  </a:ext>
                </a:extLst>
              </a:tr>
              <a:tr h="242047">
                <a:tc gridSpan="6"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Roboto" pitchFamily="2" charset="0"/>
                        </a:rPr>
                        <a:t>Absorción promedio mensual por proyecto en la zona: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effectLst/>
                          <a:latin typeface="Roboto" pitchFamily="2" charset="0"/>
                        </a:rPr>
                        <a:t>1.7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200" b="1" i="0" u="none" strike="noStrike">
                          <a:solidFill>
                            <a:srgbClr val="000000"/>
                          </a:solidFill>
                          <a:effectLst/>
                          <a:latin typeface="Roboto" pitchFamily="2" charset="0"/>
                        </a:rPr>
                        <a:t>1.7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073062851"/>
                  </a:ext>
                </a:extLst>
              </a:tr>
            </a:tbl>
          </a:graphicData>
        </a:graphic>
      </p:graphicFrame>
      <p:sp>
        <p:nvSpPr>
          <p:cNvPr id="4" name="CuadroTexto 3">
            <a:extLst>
              <a:ext uri="{FF2B5EF4-FFF2-40B4-BE49-F238E27FC236}">
                <a16:creationId xmlns:a16="http://schemas.microsoft.com/office/drawing/2014/main" xmlns="" id="{361C60C7-E46D-022B-7C9D-40185DCF0F91}"/>
              </a:ext>
            </a:extLst>
          </p:cNvPr>
          <p:cNvSpPr txBox="1"/>
          <p:nvPr/>
        </p:nvSpPr>
        <p:spPr>
          <a:xfrm>
            <a:off x="582854" y="2700873"/>
            <a:ext cx="11020287" cy="84161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80680" tIns="40340" rIns="80680" bIns="40340" rtlCol="0">
            <a:spAutoFit/>
          </a:bodyPr>
          <a:lstStyle>
            <a:defPPr>
              <a:defRPr lang="es-MX"/>
            </a:defPPr>
            <a:lvl1pPr>
              <a:lnSpc>
                <a:spcPct val="80000"/>
              </a:lnSpc>
              <a:defRPr sz="1400" i="1">
                <a:solidFill>
                  <a:schemeClr val="bg1">
                    <a:lumMod val="50000"/>
                  </a:schemeClr>
                </a:solidFill>
                <a:latin typeface="Playfair Display" pitchFamily="2" charset="77"/>
                <a:ea typeface="Roboto Light" panose="02000000000000000000" pitchFamily="2" charset="0"/>
                <a:cs typeface="Roboto Lt" panose="02000000000000000000" pitchFamily="2" charset="0"/>
              </a:defRPr>
            </a:lvl1pPr>
          </a:lstStyle>
          <a:p>
            <a:pPr defTabSz="403433">
              <a:defRPr/>
            </a:pPr>
            <a:r>
              <a:rPr lang="es-ES_tradnl" sz="1235" dirty="0">
                <a:solidFill>
                  <a:prstClr val="white">
                    <a:lumMod val="50000"/>
                  </a:prstClr>
                </a:solidFill>
              </a:rPr>
              <a:t>Nota: </a:t>
            </a:r>
          </a:p>
          <a:p>
            <a:pPr defTabSz="403433">
              <a:defRPr/>
            </a:pPr>
            <a:r>
              <a:rPr lang="es-ES_tradnl" sz="1235" dirty="0">
                <a:solidFill>
                  <a:prstClr val="white">
                    <a:lumMod val="50000"/>
                  </a:prstClr>
                </a:solidFill>
              </a:rPr>
              <a:t>-Todos los promedios son ponderados. </a:t>
            </a:r>
          </a:p>
          <a:p>
            <a:pPr defTabSz="403433">
              <a:defRPr/>
            </a:pPr>
            <a:r>
              <a:rPr lang="es-ES_tradnl" sz="1235" dirty="0">
                <a:solidFill>
                  <a:prstClr val="white">
                    <a:lumMod val="50000"/>
                  </a:prstClr>
                </a:solidFill>
                <a:cs typeface="Roboto Light" panose="02000000000000000000" pitchFamily="2" charset="0"/>
              </a:rPr>
              <a:t>-</a:t>
            </a:r>
            <a:r>
              <a:rPr lang="es-ES" sz="1235" dirty="0">
                <a:solidFill>
                  <a:prstClr val="white">
                    <a:lumMod val="50000"/>
                  </a:prstClr>
                </a:solidFill>
                <a:cs typeface="Roboto Light" panose="02000000000000000000" pitchFamily="2" charset="0"/>
              </a:rPr>
              <a:t>La estimación de venta de oferta disponible se calculó en función de las ventas del último mes.</a:t>
            </a:r>
          </a:p>
          <a:p>
            <a:pPr lvl="0">
              <a:defRPr/>
            </a:pPr>
            <a:r>
              <a:rPr lang="es-ES" sz="1235" dirty="0">
                <a:solidFill>
                  <a:prstClr val="white">
                    <a:lumMod val="50000"/>
                  </a:prstClr>
                </a:solidFill>
                <a:cs typeface="Roboto Light" panose="02000000000000000000" pitchFamily="2" charset="0"/>
              </a:rPr>
              <a:t>-En precio final y venta último mes, el color verde indica aumento, el rojo disminución y sin color significa que no hubo cambio, en comparación con el periodo pasado. </a:t>
            </a:r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xmlns="" id="{E7350859-8B17-524B-4DDB-0C90924BB72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23722" y="3780015"/>
          <a:ext cx="11012827" cy="1095888"/>
        </p:xfrm>
        <a:graphic>
          <a:graphicData uri="http://schemas.openxmlformats.org/drawingml/2006/table">
            <a:tbl>
              <a:tblPr/>
              <a:tblGrid>
                <a:gridCol w="717430">
                  <a:extLst>
                    <a:ext uri="{9D8B030D-6E8A-4147-A177-3AD203B41FA5}">
                      <a16:colId xmlns:a16="http://schemas.microsoft.com/office/drawing/2014/main" xmlns="" val="713377162"/>
                    </a:ext>
                  </a:extLst>
                </a:gridCol>
                <a:gridCol w="717430">
                  <a:extLst>
                    <a:ext uri="{9D8B030D-6E8A-4147-A177-3AD203B41FA5}">
                      <a16:colId xmlns:a16="http://schemas.microsoft.com/office/drawing/2014/main" xmlns="" val="2765911652"/>
                    </a:ext>
                  </a:extLst>
                </a:gridCol>
                <a:gridCol w="717430">
                  <a:extLst>
                    <a:ext uri="{9D8B030D-6E8A-4147-A177-3AD203B41FA5}">
                      <a16:colId xmlns:a16="http://schemas.microsoft.com/office/drawing/2014/main" xmlns="" val="1103146131"/>
                    </a:ext>
                  </a:extLst>
                </a:gridCol>
                <a:gridCol w="901598">
                  <a:extLst>
                    <a:ext uri="{9D8B030D-6E8A-4147-A177-3AD203B41FA5}">
                      <a16:colId xmlns:a16="http://schemas.microsoft.com/office/drawing/2014/main" xmlns="" val="1751165356"/>
                    </a:ext>
                  </a:extLst>
                </a:gridCol>
                <a:gridCol w="1166790">
                  <a:extLst>
                    <a:ext uri="{9D8B030D-6E8A-4147-A177-3AD203B41FA5}">
                      <a16:colId xmlns:a16="http://schemas.microsoft.com/office/drawing/2014/main" xmlns="" val="908151241"/>
                    </a:ext>
                  </a:extLst>
                </a:gridCol>
                <a:gridCol w="1166790">
                  <a:extLst>
                    <a:ext uri="{9D8B030D-6E8A-4147-A177-3AD203B41FA5}">
                      <a16:colId xmlns:a16="http://schemas.microsoft.com/office/drawing/2014/main" xmlns="" val="3587733587"/>
                    </a:ext>
                  </a:extLst>
                </a:gridCol>
                <a:gridCol w="1166790">
                  <a:extLst>
                    <a:ext uri="{9D8B030D-6E8A-4147-A177-3AD203B41FA5}">
                      <a16:colId xmlns:a16="http://schemas.microsoft.com/office/drawing/2014/main" xmlns="" val="307615850"/>
                    </a:ext>
                  </a:extLst>
                </a:gridCol>
                <a:gridCol w="1166790">
                  <a:extLst>
                    <a:ext uri="{9D8B030D-6E8A-4147-A177-3AD203B41FA5}">
                      <a16:colId xmlns:a16="http://schemas.microsoft.com/office/drawing/2014/main" xmlns="" val="2080708731"/>
                    </a:ext>
                  </a:extLst>
                </a:gridCol>
                <a:gridCol w="1166790">
                  <a:extLst>
                    <a:ext uri="{9D8B030D-6E8A-4147-A177-3AD203B41FA5}">
                      <a16:colId xmlns:a16="http://schemas.microsoft.com/office/drawing/2014/main" xmlns="" val="437008554"/>
                    </a:ext>
                  </a:extLst>
                </a:gridCol>
                <a:gridCol w="668703">
                  <a:extLst>
                    <a:ext uri="{9D8B030D-6E8A-4147-A177-3AD203B41FA5}">
                      <a16:colId xmlns:a16="http://schemas.microsoft.com/office/drawing/2014/main" xmlns="" val="632254363"/>
                    </a:ext>
                  </a:extLst>
                </a:gridCol>
                <a:gridCol w="668703">
                  <a:extLst>
                    <a:ext uri="{9D8B030D-6E8A-4147-A177-3AD203B41FA5}">
                      <a16:colId xmlns:a16="http://schemas.microsoft.com/office/drawing/2014/main" xmlns="" val="903749845"/>
                    </a:ext>
                  </a:extLst>
                </a:gridCol>
                <a:gridCol w="787583">
                  <a:extLst>
                    <a:ext uri="{9D8B030D-6E8A-4147-A177-3AD203B41FA5}">
                      <a16:colId xmlns:a16="http://schemas.microsoft.com/office/drawing/2014/main" xmlns="" val="2751963227"/>
                    </a:ext>
                  </a:extLst>
                </a:gridCol>
              </a:tblGrid>
              <a:tr h="168117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Bold" pitchFamily="2" charset="0"/>
                        </a:rPr>
                        <a:t>Desarrollo</a:t>
                      </a:r>
                    </a:p>
                  </a:txBody>
                  <a:tcPr marL="6450" marR="6450" marT="645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Bold" pitchFamily="2" charset="0"/>
                        </a:rPr>
                        <a:t>Precio de preventa</a:t>
                      </a:r>
                    </a:p>
                  </a:txBody>
                  <a:tcPr marL="6450" marR="6450" marT="645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Bold" pitchFamily="2" charset="0"/>
                        </a:rPr>
                        <a:t>% enganche</a:t>
                      </a:r>
                    </a:p>
                  </a:txBody>
                  <a:tcPr marL="6450" marR="6450" marT="645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l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Bold" pitchFamily="2" charset="0"/>
                        </a:rPr>
                        <a:t>Descuentos/ promociones</a:t>
                      </a:r>
                    </a:p>
                  </a:txBody>
                  <a:tcPr marL="6450" marR="6450" marT="645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Bold" pitchFamily="2" charset="0"/>
                        </a:rPr>
                        <a:t>Créditos - Vertical</a:t>
                      </a:r>
                    </a:p>
                  </a:txBody>
                  <a:tcPr marL="6450" marR="6450" marT="645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Bold" pitchFamily="2" charset="0"/>
                        </a:rPr>
                        <a:t>Plazo para pago </a:t>
                      </a:r>
                      <a:b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Bold" pitchFamily="2" charset="0"/>
                        </a:rPr>
                      </a:br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Bold" pitchFamily="2" charset="0"/>
                        </a:rPr>
                        <a:t>de enganche</a:t>
                      </a:r>
                    </a:p>
                  </a:txBody>
                  <a:tcPr marL="6450" marR="6450" marT="645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Bold" pitchFamily="2" charset="0"/>
                        </a:rPr>
                        <a:t>Plazo para pago de enganche (días)</a:t>
                      </a:r>
                    </a:p>
                  </a:txBody>
                  <a:tcPr marL="7310" marR="7310" marT="731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Bold" pitchFamily="2" charset="0"/>
                        </a:rPr>
                        <a:t>Importe </a:t>
                      </a:r>
                      <a:b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Bold" pitchFamily="2" charset="0"/>
                        </a:rPr>
                      </a:br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Bold" pitchFamily="2" charset="0"/>
                        </a:rPr>
                        <a:t>de apartado</a:t>
                      </a:r>
                    </a:p>
                  </a:txBody>
                  <a:tcPr marL="6450" marR="6450" marT="645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004217010"/>
                  </a:ext>
                </a:extLst>
              </a:tr>
              <a:tr h="168117">
                <a:tc v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_tradnl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Bold" pitchFamily="2" charset="0"/>
                        </a:rPr>
                        <a:t>Opción 1</a:t>
                      </a:r>
                    </a:p>
                  </a:txBody>
                  <a:tcPr marL="6450" marR="6450" marT="645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Bold" pitchFamily="2" charset="0"/>
                        </a:rPr>
                        <a:t>Opción 2</a:t>
                      </a:r>
                    </a:p>
                  </a:txBody>
                  <a:tcPr marL="6450" marR="6450" marT="645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Bold" pitchFamily="2" charset="0"/>
                        </a:rPr>
                        <a:t>Opción 3</a:t>
                      </a:r>
                    </a:p>
                  </a:txBody>
                  <a:tcPr marL="6450" marR="6450" marT="645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Bold" pitchFamily="2" charset="0"/>
                        </a:rPr>
                        <a:t>Opción 4</a:t>
                      </a:r>
                    </a:p>
                  </a:txBody>
                  <a:tcPr marL="6450" marR="6450" marT="645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Bold" pitchFamily="2" charset="0"/>
                        </a:rPr>
                        <a:t>Opción 5</a:t>
                      </a:r>
                    </a:p>
                  </a:txBody>
                  <a:tcPr marL="6450" marR="6450" marT="645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 v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001153225"/>
                  </a:ext>
                </a:extLst>
              </a:tr>
              <a:tr h="168117">
                <a:tc v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_tradnl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Bold" pitchFamily="2" charset="0"/>
                        </a:rPr>
                        <a:t>meses</a:t>
                      </a:r>
                    </a:p>
                  </a:txBody>
                  <a:tcPr marL="6450" marR="6450" marT="645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Bold" pitchFamily="2" charset="0"/>
                        </a:rPr>
                        <a:t>días</a:t>
                      </a:r>
                    </a:p>
                  </a:txBody>
                  <a:tcPr marL="6450" marR="6450" marT="645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5361169"/>
                  </a:ext>
                </a:extLst>
              </a:tr>
              <a:tr h="591537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Vista Vigía</a:t>
                      </a:r>
                    </a:p>
                  </a:txBody>
                  <a:tcPr marL="6724" marR="6724" marT="6724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87756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4</a:t>
                      </a:r>
                    </a:p>
                  </a:txBody>
                  <a:tcPr marL="6724" marR="6724" marT="6724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8775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30%</a:t>
                      </a:r>
                    </a:p>
                  </a:txBody>
                  <a:tcPr marL="8404" marR="8404" marT="8404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587756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Precio preventa</a:t>
                      </a:r>
                    </a:p>
                  </a:txBody>
                  <a:tcPr marL="6724" marR="6724" marT="6724" marB="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900" b="0" i="0" u="none" strike="noStrike" dirty="0" smtClean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  <a:p>
                      <a:pPr algn="l" fontAlgn="b"/>
                      <a:r>
                        <a:rPr lang="es-MX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30% de enganche</a:t>
                      </a:r>
                      <a:r>
                        <a:rPr lang="es-MX" sz="9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, 30% a 18 meses y 40% contra entrega</a:t>
                      </a:r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</a:txBody>
                  <a:tcPr marL="6724" marR="6724" marT="6724" marB="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30%</a:t>
                      </a:r>
                      <a:r>
                        <a:rPr lang="es-MX" sz="9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, de enganche,  50% a 18 meses y 20% contra entrega con un 4% de descuento</a:t>
                      </a:r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</a:txBody>
                  <a:tcPr marL="6724" marR="6724" marT="6724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80%</a:t>
                      </a:r>
                      <a:r>
                        <a:rPr lang="es-MX" sz="9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, de enganche, y 20% contra entrega con un 8% de descuento</a:t>
                      </a:r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</a:txBody>
                  <a:tcPr marL="6724" marR="6724" marT="6724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</a:txBody>
                  <a:tcPr marL="6724" marR="6724" marT="6724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s-MX" sz="900" b="0" i="0" u="none" strike="noStrike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</a:txBody>
                  <a:tcPr marL="6724" marR="6724" marT="6724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  <a:cs typeface="+mn-cs"/>
                        </a:rPr>
                        <a:t>1</a:t>
                      </a:r>
                    </a:p>
                  </a:txBody>
                  <a:tcPr marL="8404" marR="8404" marT="8404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MX" sz="900" b="0" i="0" u="none" strike="noStrike" kern="1200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  <a:cs typeface="+mn-cs"/>
                      </a:endParaRPr>
                    </a:p>
                  </a:txBody>
                  <a:tcPr marL="8404" marR="8404" marT="8404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8775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$50,000</a:t>
                      </a:r>
                    </a:p>
                  </a:txBody>
                  <a:tcPr marL="8404" marR="8404" marT="8404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0717119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0932177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261</Words>
  <Application>Microsoft Office PowerPoint</Application>
  <PresentationFormat>Panorámica</PresentationFormat>
  <Paragraphs>87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11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13" baseType="lpstr">
      <vt:lpstr>Arial</vt:lpstr>
      <vt:lpstr>Calibri</vt:lpstr>
      <vt:lpstr>Calibri Light</vt:lpstr>
      <vt:lpstr>Lato</vt:lpstr>
      <vt:lpstr>Lato Light</vt:lpstr>
      <vt:lpstr>Playfair Display</vt:lpstr>
      <vt:lpstr>Roboto</vt:lpstr>
      <vt:lpstr>Roboto Bold</vt:lpstr>
      <vt:lpstr>Roboto Light</vt:lpstr>
      <vt:lpstr>Roboto Lt</vt:lpstr>
      <vt:lpstr>Roboto Th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Cuenta Microsoft</dc:creator>
  <cp:lastModifiedBy>Cuenta Microsoft</cp:lastModifiedBy>
  <cp:revision>1</cp:revision>
  <dcterms:created xsi:type="dcterms:W3CDTF">2025-12-11T20:08:41Z</dcterms:created>
  <dcterms:modified xsi:type="dcterms:W3CDTF">2025-12-11T20:09:06Z</dcterms:modified>
</cp:coreProperties>
</file>