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656" r:id="rId2"/>
    <p:sldId id="9283" r:id="rId3"/>
    <p:sldId id="9344" r:id="rId4"/>
    <p:sldId id="9343" r:id="rId5"/>
  </p:sldIdLst>
  <p:sldSz cx="12192000" cy="6858000"/>
  <p:notesSz cx="6797675" cy="9872663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Light" panose="020F0302020204030203" pitchFamily="34" charset="0"/>
      <p:regular r:id="rId11"/>
      <p:italic r:id="rId12"/>
    </p:embeddedFont>
    <p:embeddedFont>
      <p:font typeface="Playfair Display" panose="00000500000000000000" pitchFamily="50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Stajn Pro Light" panose="00000400000000000000" pitchFamily="50" charset="0"/>
      <p:regular r:id="rId19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FF"/>
    <a:srgbClr val="B4E5A2"/>
    <a:srgbClr val="F3B700"/>
    <a:srgbClr val="FFC859"/>
    <a:srgbClr val="FFD695"/>
    <a:srgbClr val="FFDDA7"/>
    <a:srgbClr val="FFF5E5"/>
    <a:srgbClr val="DAA400"/>
    <a:srgbClr val="BC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3014" autoAdjust="0"/>
  </p:normalViewPr>
  <p:slideViewPr>
    <p:cSldViewPr snapToGrid="0">
      <p:cViewPr varScale="1">
        <p:scale>
          <a:sx n="97" d="100"/>
          <a:sy n="97" d="100"/>
        </p:scale>
        <p:origin x="9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14ACAC-E42D-4803-89D5-BF408E2B02D5}" type="datetimeFigureOut">
              <a:rPr lang="es-MX" smtClean="0"/>
              <a:t>08/12/2025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144CDB-6692-44A7-ADAB-240AB7D4C71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19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44CDB-6692-44A7-ADAB-240AB7D4C710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902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4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35360" y="3221928"/>
            <a:ext cx="1165844" cy="4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513078" y="6385147"/>
            <a:ext cx="1165844" cy="414146"/>
          </a:xfrm>
          <a:prstGeom prst="rect">
            <a:avLst/>
          </a:prstGeom>
        </p:spPr>
      </p:pic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39F6A0E9-C116-4B66-EE7E-C9B909E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139" y="6542287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0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35360" y="6385147"/>
            <a:ext cx="1165844" cy="414146"/>
          </a:xfrm>
          <a:prstGeom prst="rect">
            <a:avLst/>
          </a:prstGeom>
        </p:spPr>
      </p:pic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39F6A0E9-C116-4B66-EE7E-C9B909E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139" y="6592822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8397E2B9-5FA6-8354-04AA-B1B6324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3DE851D-4CE5-BA13-9699-AF667609B133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98309B7-ABD3-3922-F6FB-03BE24354547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2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edas">
            <a:extLst>
              <a:ext uri="{FF2B5EF4-FFF2-40B4-BE49-F238E27FC236}">
                <a16:creationId xmlns:a16="http://schemas.microsoft.com/office/drawing/2014/main" id="{15B4387D-1D93-15A6-6C80-036CCFD0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44" y="-1170541"/>
            <a:ext cx="12288644" cy="81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C0E9C28-8354-ADCA-964D-91B34303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DB2639B-DE59-BEF2-0620-5B6DE84C0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0" y="4605030"/>
            <a:ext cx="13213080" cy="114824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0244" tIns="508235" rIns="110244" bIns="55121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s-ES_tradnl" sz="6000" b="1" dirty="0">
                <a:ln w="47625">
                  <a:noFill/>
                  <a:prstDash val="solid"/>
                </a:ln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BENCHMARK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3D70C9-B413-96D2-260A-EC2E4792DF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667" b="3269"/>
          <a:stretch/>
        </p:blipFill>
        <p:spPr>
          <a:xfrm>
            <a:off x="5390692" y="517209"/>
            <a:ext cx="1410617" cy="5809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0C91ACD-4088-712D-3E1C-EF64369D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5626787"/>
            <a:ext cx="11295529" cy="669544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algn="ctr"/>
            <a:r>
              <a:rPr lang="es-ES_tradnl" sz="3530" i="1" dirty="0">
                <a:latin typeface="Playfair Display" pitchFamily="2" charset="77"/>
              </a:rPr>
              <a:t>Veredas- Mazatlán, Sin.</a:t>
            </a:r>
          </a:p>
        </p:txBody>
      </p:sp>
    </p:spTree>
    <p:extLst>
      <p:ext uri="{BB962C8B-B14F-4D97-AF65-F5344CB8AC3E}">
        <p14:creationId xmlns:p14="http://schemas.microsoft.com/office/powerpoint/2010/main" val="327767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2FC9-32BA-A2E2-C696-6018A924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98DC7076-573D-F080-158B-7022869A83FD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2</a:t>
            </a:fld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C400D7-673A-D066-DCF6-C0412BF8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0838"/>
              </p:ext>
            </p:extLst>
          </p:nvPr>
        </p:nvGraphicFramePr>
        <p:xfrm>
          <a:off x="394137" y="475965"/>
          <a:ext cx="11403723" cy="5922402"/>
        </p:xfrm>
        <a:graphic>
          <a:graphicData uri="http://schemas.openxmlformats.org/drawingml/2006/table">
            <a:tbl>
              <a:tblPr/>
              <a:tblGrid>
                <a:gridCol w="1310838">
                  <a:extLst>
                    <a:ext uri="{9D8B030D-6E8A-4147-A177-3AD203B41FA5}">
                      <a16:colId xmlns:a16="http://schemas.microsoft.com/office/drawing/2014/main" val="26762373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076808603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093558559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469593352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75415743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2348640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832835538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30111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70907372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5852521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64776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38387740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56562029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80080467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754432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1128170333"/>
                    </a:ext>
                  </a:extLst>
                </a:gridCol>
              </a:tblGrid>
              <a:tr h="693957">
                <a:tc gridSpan="1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BENCHMARK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320029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Proyecto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inicio preventa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fin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Meses en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Unidades planeadas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Ritmo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men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ventas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hist.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Venta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últ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mes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inicial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actual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m² promedio proyecto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m² promedio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Zona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Estatus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42206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El Palmar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Jul-22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100.0%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$632,400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$652,800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740922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El Palmar Residencial_Etapa3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Ene-23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100.0%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23.4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13.5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$1,033,200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$1,029,900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162.0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162.0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1823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Balandra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$535,500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$826,000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127.5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127.5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08123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Malta Green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98.1%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$1,019,388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$1,219,368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131.5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131.5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74764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91.6%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7.6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$504,000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$831,600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83570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Residencial- Coto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66958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Sonterra III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Ago-24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646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40.4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$1,121,333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$1,173,333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160.0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160.0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65282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Lacus Residencial coto 1 y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$913,013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$1,077,800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588301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Galerna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$822,800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$1,183,200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Real del Valle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57100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Veredas del Mar Coto Huanacaxtle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$1,062,562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$1,063,278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1736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3,217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749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2,468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153590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Promedios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$846,500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$987,808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140.1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140.1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33646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7814D02-0DB4-E514-D689-A7F3719CC66B}"/>
              </a:ext>
            </a:extLst>
          </p:cNvPr>
          <p:cNvSpPr txBox="1"/>
          <p:nvPr/>
        </p:nvSpPr>
        <p:spPr>
          <a:xfrm>
            <a:off x="394137" y="6396192"/>
            <a:ext cx="11403728" cy="2823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Fuente: Base de datos Ideas Frescas</a:t>
            </a:r>
          </a:p>
        </p:txBody>
      </p:sp>
    </p:spTree>
    <p:extLst>
      <p:ext uri="{BB962C8B-B14F-4D97-AF65-F5344CB8AC3E}">
        <p14:creationId xmlns:p14="http://schemas.microsoft.com/office/powerpoint/2010/main" val="252570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1E57F-262D-4E8C-AA00-8DDE5DE6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ADF9D194-463B-CF15-D719-14968573D035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3</a:t>
            </a:fld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F22E22-8815-5B14-CE03-49B7E434C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87361"/>
              </p:ext>
            </p:extLst>
          </p:nvPr>
        </p:nvGraphicFramePr>
        <p:xfrm>
          <a:off x="394137" y="475965"/>
          <a:ext cx="11403723" cy="5922402"/>
        </p:xfrm>
        <a:graphic>
          <a:graphicData uri="http://schemas.openxmlformats.org/drawingml/2006/table">
            <a:tbl>
              <a:tblPr/>
              <a:tblGrid>
                <a:gridCol w="1310838">
                  <a:extLst>
                    <a:ext uri="{9D8B030D-6E8A-4147-A177-3AD203B41FA5}">
                      <a16:colId xmlns:a16="http://schemas.microsoft.com/office/drawing/2014/main" val="26762373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076808603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093558559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469593352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75415743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2348640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832835538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301116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70907372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5852521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333647765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3738387740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565620291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80080467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2975443204"/>
                    </a:ext>
                  </a:extLst>
                </a:gridCol>
                <a:gridCol w="672859">
                  <a:extLst>
                    <a:ext uri="{9D8B030D-6E8A-4147-A177-3AD203B41FA5}">
                      <a16:colId xmlns:a16="http://schemas.microsoft.com/office/drawing/2014/main" val="1128170333"/>
                    </a:ext>
                  </a:extLst>
                </a:gridCol>
              </a:tblGrid>
              <a:tr h="693957">
                <a:tc gridSpan="1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BENCHMARK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32" marR="4032" marT="4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320029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Proyecto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inicio preventa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Fecha fin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Meses en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Unidades planeadas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Oferta vendida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% 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Ritmo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men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ventas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hist.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Venta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últ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mes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inicial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Precio actual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m² promedio proyecto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m² promedio 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Zona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Estatus venta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042206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El Palmar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Jul-22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100.0%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$632,400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$652,800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740922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El Palmar Residencial_Etapa3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Ene-23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100.0%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23.4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13.5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$1,033,200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$1,029,900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162.0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162.0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Vendido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71823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Balandra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99.5%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$535,500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$826,000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127.5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127.5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08123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Malta Green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98.1%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$1,019,388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$1,219,368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131.5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131.5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74764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91.6%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7.6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$504,000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$831,600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83570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Guayacanes Residencial- Coto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Sep-25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$820,800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Kraken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66958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Sonterra III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Ago-24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156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646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40.4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-  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$1,121,333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$1,173,333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160.0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160.0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65282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Lacus Residencial coto 1 y 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Dic-23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283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$913,013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$1,077,800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CUM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588301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Galerna Residencial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54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88.0%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6.7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2.3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$822,800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$1,183,200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136.0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Real del Valle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57100"/>
                  </a:ext>
                </a:extLst>
              </a:tr>
              <a:tr h="42744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Veredas del Mar Coto Huanacaxtle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Jun-25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181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173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4.4%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0.75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$1,062,562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$1,063,278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124.0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Peche Rice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Disponible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17367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Totales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3,217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770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2,447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153590"/>
                  </a:ext>
                </a:extLst>
              </a:tr>
              <a:tr h="390965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Promedios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24.8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74.5%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12.9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4.9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$846,500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$987,808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140.1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140.1 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 </a:t>
                      </a:r>
                    </a:p>
                  </a:txBody>
                  <a:tcPr marL="4032" marR="4032" marT="4032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33646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F5B2F35-88BD-229B-1B61-CC6F2568964D}"/>
              </a:ext>
            </a:extLst>
          </p:cNvPr>
          <p:cNvSpPr txBox="1"/>
          <p:nvPr/>
        </p:nvSpPr>
        <p:spPr>
          <a:xfrm>
            <a:off x="394137" y="6396192"/>
            <a:ext cx="11403728" cy="2823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Fuente: Base de datos Ideas Frescas. En esta tabla se modificaron las ventas de ‘Veredas- Huanacaxtle’ a de 29 a 8 dado que se confirmó que la diferencia son bloqueos.  </a:t>
            </a:r>
          </a:p>
        </p:txBody>
      </p:sp>
    </p:spTree>
    <p:extLst>
      <p:ext uri="{BB962C8B-B14F-4D97-AF65-F5344CB8AC3E}">
        <p14:creationId xmlns:p14="http://schemas.microsoft.com/office/powerpoint/2010/main" val="305182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5977" y="3958783"/>
            <a:ext cx="9100046" cy="841582"/>
          </a:xfrm>
          <a:prstGeom prst="rect">
            <a:avLst/>
          </a:prstGeom>
        </p:spPr>
        <p:txBody>
          <a:bodyPr lIns="74746" tIns="37373" rIns="74746" bIns="37373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5396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61785" y="-706572"/>
            <a:ext cx="12774175" cy="7601643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301" y="1208961"/>
            <a:ext cx="6651708" cy="34491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02138" tIns="51068" rIns="102138" bIns="510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Roboto" panose="02000000000000000000" pitchFamily="2" charset="0"/>
              </a:rPr>
              <a:t>más rentable...</a:t>
            </a:r>
            <a:endParaRPr lang="es-ES_tradnl" sz="3530" b="1" cap="all" dirty="0">
              <a:solidFill>
                <a:schemeClr val="bg1"/>
              </a:solidFill>
              <a:latin typeface="Lato" panose="020F05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nando@ideasfrescas.com.mx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www.ideasfrescas.com.mx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b="1" dirty="0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@</a:t>
            </a:r>
            <a:r>
              <a:rPr lang="es-ES_tradnl" sz="2824" b="1" dirty="0" err="1">
                <a:solidFill>
                  <a:schemeClr val="bg1"/>
                </a:solidFill>
                <a:latin typeface="Lato Light" panose="020F0302020204030203" pitchFamily="34" charset="77"/>
                <a:cs typeface="Roboto" panose="02000000000000000000" pitchFamily="2" charset="0"/>
              </a:rPr>
              <a:t>ideasfrescas</a:t>
            </a:r>
            <a:endParaRPr lang="es-ES_tradnl" sz="2824" b="1" dirty="0">
              <a:solidFill>
                <a:schemeClr val="bg1"/>
              </a:solidFill>
              <a:latin typeface="Lato Light" panose="020F0302020204030203" pitchFamily="34" charset="77"/>
              <a:cs typeface="Roboto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217702" y="5304026"/>
            <a:ext cx="2021955" cy="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53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25700</TotalTime>
  <Words>723</Words>
  <Application>Microsoft Office PowerPoint</Application>
  <PresentationFormat>Panorámica</PresentationFormat>
  <Paragraphs>434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Playfair Display</vt:lpstr>
      <vt:lpstr>Aptos</vt:lpstr>
      <vt:lpstr>Lato Light</vt:lpstr>
      <vt:lpstr>Arial</vt:lpstr>
      <vt:lpstr>Roboto Light</vt:lpstr>
      <vt:lpstr>Lato</vt:lpstr>
      <vt:lpstr>Stajn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Gonzalez</cp:lastModifiedBy>
  <cp:revision>85</cp:revision>
  <cp:lastPrinted>2025-10-29T20:57:11Z</cp:lastPrinted>
  <dcterms:created xsi:type="dcterms:W3CDTF">2025-05-30T15:50:59Z</dcterms:created>
  <dcterms:modified xsi:type="dcterms:W3CDTF">2025-12-08T19:39:34Z</dcterms:modified>
</cp:coreProperties>
</file>