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9016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 snapToGrid="0" showGuides="1">
      <p:cViewPr varScale="1">
        <p:scale>
          <a:sx n="103" d="100"/>
          <a:sy n="103" d="100"/>
        </p:scale>
        <p:origin x="1144" y="168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51706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79C0A-BE19-36B3-443A-8676D43F7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47776BF-B8F7-E4CF-BCAA-0843DE546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# </a:t>
            </a:r>
            <a:fld id="{67DDEA5E-EAF7-8246-8A62-7FF7613ECEAE}" type="slidenum">
              <a:rPr kumimoji="0" lang="en-US" sz="1800" b="0" i="1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7DF43ED-938E-C094-92A6-57AAED0A20A0}"/>
              </a:ext>
            </a:extLst>
          </p:cNvPr>
          <p:cNvGraphicFramePr>
            <a:graphicFrameLocks noGrp="1"/>
          </p:cNvGraphicFramePr>
          <p:nvPr/>
        </p:nvGraphicFramePr>
        <p:xfrm>
          <a:off x="130304" y="290946"/>
          <a:ext cx="12568702" cy="7069128"/>
        </p:xfrm>
        <a:graphic>
          <a:graphicData uri="http://schemas.openxmlformats.org/drawingml/2006/table">
            <a:tbl>
              <a:tblPr/>
              <a:tblGrid>
                <a:gridCol w="1620267">
                  <a:extLst>
                    <a:ext uri="{9D8B030D-6E8A-4147-A177-3AD203B41FA5}">
                      <a16:colId xmlns:a16="http://schemas.microsoft.com/office/drawing/2014/main" val="410738044"/>
                    </a:ext>
                  </a:extLst>
                </a:gridCol>
                <a:gridCol w="836613">
                  <a:extLst>
                    <a:ext uri="{9D8B030D-6E8A-4147-A177-3AD203B41FA5}">
                      <a16:colId xmlns:a16="http://schemas.microsoft.com/office/drawing/2014/main" val="4204467982"/>
                    </a:ext>
                  </a:extLst>
                </a:gridCol>
                <a:gridCol w="604837">
                  <a:extLst>
                    <a:ext uri="{9D8B030D-6E8A-4147-A177-3AD203B41FA5}">
                      <a16:colId xmlns:a16="http://schemas.microsoft.com/office/drawing/2014/main" val="3163722811"/>
                    </a:ext>
                  </a:extLst>
                </a:gridCol>
                <a:gridCol w="813908">
                  <a:extLst>
                    <a:ext uri="{9D8B030D-6E8A-4147-A177-3AD203B41FA5}">
                      <a16:colId xmlns:a16="http://schemas.microsoft.com/office/drawing/2014/main" val="1121005543"/>
                    </a:ext>
                  </a:extLst>
                </a:gridCol>
                <a:gridCol w="1274763">
                  <a:extLst>
                    <a:ext uri="{9D8B030D-6E8A-4147-A177-3AD203B41FA5}">
                      <a16:colId xmlns:a16="http://schemas.microsoft.com/office/drawing/2014/main" val="3905930241"/>
                    </a:ext>
                  </a:extLst>
                </a:gridCol>
                <a:gridCol w="904354">
                  <a:extLst>
                    <a:ext uri="{9D8B030D-6E8A-4147-A177-3AD203B41FA5}">
                      <a16:colId xmlns:a16="http://schemas.microsoft.com/office/drawing/2014/main" val="2409250253"/>
                    </a:ext>
                  </a:extLst>
                </a:gridCol>
                <a:gridCol w="904354">
                  <a:extLst>
                    <a:ext uri="{9D8B030D-6E8A-4147-A177-3AD203B41FA5}">
                      <a16:colId xmlns:a16="http://schemas.microsoft.com/office/drawing/2014/main" val="47647530"/>
                    </a:ext>
                  </a:extLst>
                </a:gridCol>
                <a:gridCol w="904354">
                  <a:extLst>
                    <a:ext uri="{9D8B030D-6E8A-4147-A177-3AD203B41FA5}">
                      <a16:colId xmlns:a16="http://schemas.microsoft.com/office/drawing/2014/main" val="86715131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3968899809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928223418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1106099124"/>
                    </a:ext>
                  </a:extLst>
                </a:gridCol>
                <a:gridCol w="1049337">
                  <a:extLst>
                    <a:ext uri="{9D8B030D-6E8A-4147-A177-3AD203B41FA5}">
                      <a16:colId xmlns:a16="http://schemas.microsoft.com/office/drawing/2014/main" val="1862008749"/>
                    </a:ext>
                  </a:extLst>
                </a:gridCol>
                <a:gridCol w="741827">
                  <a:extLst>
                    <a:ext uri="{9D8B030D-6E8A-4147-A177-3AD203B41FA5}">
                      <a16:colId xmlns:a16="http://schemas.microsoft.com/office/drawing/2014/main" val="3080275830"/>
                    </a:ext>
                  </a:extLst>
                </a:gridCol>
                <a:gridCol w="537599">
                  <a:extLst>
                    <a:ext uri="{9D8B030D-6E8A-4147-A177-3AD203B41FA5}">
                      <a16:colId xmlns:a16="http://schemas.microsoft.com/office/drawing/2014/main" val="1296111761"/>
                    </a:ext>
                  </a:extLst>
                </a:gridCol>
              </a:tblGrid>
              <a:tr h="554900"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es-MX" sz="3200" b="0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</a:rPr>
                        <a:t>Top + ventas en </a:t>
                      </a:r>
                      <a:r>
                        <a:rPr lang="es-MX" sz="3200" b="1" i="0" u="none" strike="noStrike" cap="all" baseline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77"/>
                          <a:ea typeface="Roboto" panose="02000000000000000000" pitchFamily="2" charset="0"/>
                        </a:rPr>
                        <a:t>vivienda horizontal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07984"/>
                  </a:ext>
                </a:extLst>
              </a:tr>
              <a:tr h="96310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Desarrollador</a:t>
                      </a:r>
                    </a:p>
                  </a:txBody>
                  <a:tcPr marL="72000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#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proyectos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Ventas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último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Promedio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x proyecto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Ventas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mensuales $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% de part. del mercado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% part. de ventas último mes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% de ventas último mes acumulado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Unidades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totales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Unidades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vendidas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Unidades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en venta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</a:t>
                      </a:r>
                      <a:b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x m²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</a:t>
                      </a:r>
                      <a:r>
                        <a:rPr lang="es-MX" sz="1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687671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Fincamex</a:t>
                      </a:r>
                    </a:p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Thin" panose="02000000000000000000" pitchFamily="2" charset="0"/>
                          <a:cs typeface="+mn-cs"/>
                        </a:rPr>
                        <a:t>Arieta Priv.-Vera/ Sauce/ Hac. Del Sem. 12- Platino 3.0/ Platino. Plus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$19,347,013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$3,424,250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$26,403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134.2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016369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Thin" panose="02000000000000000000" pitchFamily="2" charset="0"/>
                          <a:ea typeface="+mn-ea"/>
                          <a:cs typeface="+mn-cs"/>
                        </a:rPr>
                        <a:t>Lafher</a:t>
                      </a:r>
                    </a:p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Thin" panose="02000000000000000000" pitchFamily="2" charset="0"/>
                          <a:cs typeface="+mn-cs"/>
                        </a:rPr>
                        <a:t>Camila Hills C2 y C4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$6,390,517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$2,402,450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$27,306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92.3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812999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Thin" panose="02000000000000000000" pitchFamily="2" charset="0"/>
                          <a:ea typeface="+mn-ea"/>
                          <a:cs typeface="+mn-cs"/>
                        </a:rPr>
                        <a:t>Fibra ARD</a:t>
                      </a:r>
                    </a:p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Thin" panose="02000000000000000000" pitchFamily="2" charset="0"/>
                          <a:cs typeface="+mn-cs"/>
                        </a:rPr>
                        <a:t>Coto Santa Lucía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$3,448,400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$1,480,000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$31,250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47.4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07702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Thin" panose="02000000000000000000" pitchFamily="2" charset="0"/>
                          <a:ea typeface="+mn-ea"/>
                          <a:cs typeface="+mn-cs"/>
                        </a:rPr>
                        <a:t>Impulsa</a:t>
                      </a:r>
                    </a:p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0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Playfair Display" pitchFamily="2" charset="77"/>
                          <a:ea typeface="Roboto Thin" panose="02000000000000000000" pitchFamily="2" charset="0"/>
                          <a:cs typeface="+mn-cs"/>
                        </a:rPr>
                        <a:t>Veredas del Mar/ Sonterra 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$5,014,977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$3,021,071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$31,913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95.9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195649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Total Top+: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$33,673,102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$2,761,014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$27,811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105.1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588888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Resto de la oferta: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ctr" latinLnBrk="0" hangingPunct="1">
                        <a:buNone/>
                      </a:pPr>
                      <a:r>
                        <a:rPr lang="es-E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+mn-ea"/>
                          <a:cs typeface="+mn-cs"/>
                        </a:rPr>
                        <a:t>$4,704,081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$4,618,720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$31,379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05195"/>
                  </a:ext>
                </a:extLst>
              </a:tr>
              <a:tr h="793018"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MX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Total horizontal: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12.6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$38,377,183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1,763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1,006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757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$5,676,172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$33,402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6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063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242</Words>
  <Application>Microsoft Macintosh PowerPoint</Application>
  <PresentationFormat>Personalizado</PresentationFormat>
  <Paragraphs>118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Lato</vt:lpstr>
      <vt:lpstr>Lato Hairline</vt:lpstr>
      <vt:lpstr>Playfair Display</vt:lpstr>
      <vt:lpstr>Roboto Light</vt:lpstr>
      <vt:lpstr>Roboto Lt</vt:lpstr>
      <vt:lpstr>Roboto Thin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Kevin Cansino Tortoledo</cp:lastModifiedBy>
  <cp:revision>4</cp:revision>
  <dcterms:created xsi:type="dcterms:W3CDTF">2024-08-19T18:58:59Z</dcterms:created>
  <dcterms:modified xsi:type="dcterms:W3CDTF">2025-09-24T17:00:51Z</dcterms:modified>
</cp:coreProperties>
</file>