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586" r:id="rId2"/>
    <p:sldId id="6728" r:id="rId3"/>
    <p:sldId id="6730" r:id="rId4"/>
    <p:sldId id="7852" r:id="rId5"/>
    <p:sldId id="3580" r:id="rId6"/>
    <p:sldId id="7853" r:id="rId7"/>
    <p:sldId id="3581" r:id="rId8"/>
    <p:sldId id="3584" r:id="rId9"/>
    <p:sldId id="3582" r:id="rId10"/>
    <p:sldId id="3585" r:id="rId11"/>
    <p:sldId id="7851" r:id="rId12"/>
    <p:sldId id="7453" r:id="rId13"/>
    <p:sldId id="7454" r:id="rId14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  <a:srgbClr val="FFD6A9"/>
    <a:srgbClr val="4BACC6"/>
    <a:srgbClr val="C6D9F1"/>
    <a:srgbClr val="DCEAF7"/>
    <a:srgbClr val="C3D69B"/>
    <a:srgbClr val="C00000"/>
    <a:srgbClr val="FFCC66"/>
    <a:srgbClr val="FFCC65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/>
    <p:restoredTop sz="94577"/>
  </p:normalViewPr>
  <p:slideViewPr>
    <p:cSldViewPr snapToGrid="0" showGuides="1">
      <p:cViewPr>
        <p:scale>
          <a:sx n="87" d="100"/>
          <a:sy n="87" d="100"/>
        </p:scale>
        <p:origin x="200" y="480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CAEF725E-AB43-48EE-AFC2-93DADF0C8530}"/>
    <pc:docChg chg="undo custSel modSld">
      <pc:chgData name="julio olaf gonzalez guzman" userId="fb64a47ee61ae747" providerId="LiveId" clId="{CAEF725E-AB43-48EE-AFC2-93DADF0C8530}" dt="2025-03-04T18:57:29.986" v="20" actId="403"/>
      <pc:docMkLst>
        <pc:docMk/>
      </pc:docMkLst>
      <pc:sldChg chg="modSp mod">
        <pc:chgData name="julio olaf gonzalez guzman" userId="fb64a47ee61ae747" providerId="LiveId" clId="{CAEF725E-AB43-48EE-AFC2-93DADF0C8530}" dt="2025-03-04T18:57:29.986" v="20" actId="403"/>
        <pc:sldMkLst>
          <pc:docMk/>
          <pc:sldMk cId="4239439374" sldId="7454"/>
        </pc:sldMkLst>
        <pc:graphicFrameChg chg="mod modGraphic">
          <ac:chgData name="julio olaf gonzalez guzman" userId="fb64a47ee61ae747" providerId="LiveId" clId="{CAEF725E-AB43-48EE-AFC2-93DADF0C8530}" dt="2025-03-04T18:57:29.986" v="20" actId="403"/>
          <ac:graphicFrameMkLst>
            <pc:docMk/>
            <pc:sldMk cId="4239439374" sldId="7454"/>
            <ac:graphicFrameMk id="3" creationId="{5C3805E9-4D1A-89A5-73F1-46AD091345C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ulio_2h7cnt5\OneDrive\Documentos\Ideas%20Frescas\Sthelare\CSV%20graficas\Pronostico%20Precio%20trimestal%20Torre%20Stelarhe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Tor'!$C$16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Tor'!$C$17:$C$28</c:f>
              <c:numCache>
                <c:formatCode>_-"$"* #,##0_-;\-"$"* #,##0_-;_-"$"* "-"??_-;_-@_-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6-4B79-B6D7-0D64909F57DD}"/>
            </c:ext>
          </c:extLst>
        </c:ser>
        <c:ser>
          <c:idx val="3"/>
          <c:order val="1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_-"$"* #,##0_-;\-"$"* #,##0_-;_-"$"* "-"??_-;_-@_-</c:formatCode>
                <c:ptCount val="12"/>
                <c:pt idx="0">
                  <c:v>92826.499968999997</c:v>
                </c:pt>
                <c:pt idx="1">
                  <c:v>93638.867819000006</c:v>
                </c:pt>
                <c:pt idx="2">
                  <c:v>94455.110186000005</c:v>
                </c:pt>
                <c:pt idx="3">
                  <c:v>95276.869628999993</c:v>
                </c:pt>
                <c:pt idx="4">
                  <c:v>96111.530553999997</c:v>
                </c:pt>
                <c:pt idx="5">
                  <c:v>96952.767353000003</c:v>
                </c:pt>
                <c:pt idx="6">
                  <c:v>97800.863182999994</c:v>
                </c:pt>
                <c:pt idx="7">
                  <c:v>98653.694044000003</c:v>
                </c:pt>
                <c:pt idx="8">
                  <c:v>99511.705833999993</c:v>
                </c:pt>
                <c:pt idx="9">
                  <c:v>100382.19009</c:v>
                </c:pt>
                <c:pt idx="10">
                  <c:v>101257.60666200001</c:v>
                </c:pt>
                <c:pt idx="11">
                  <c:v>102142.82457500001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6-4B79-B6D7-0D64909F57DD}"/>
            </c:ext>
          </c:extLst>
        </c:ser>
        <c:ser>
          <c:idx val="4"/>
          <c:order val="2"/>
          <c:tx>
            <c:strRef>
              <c:f>'Pronostico Precio trimestal Tor'!$E$16</c:f>
              <c:strCache>
                <c:ptCount val="1"/>
                <c:pt idx="0">
                  <c:v>Precio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Tor'!$E$17:$E$28</c:f>
              <c:numCache>
                <c:formatCode>_-"$"* #,##0_-;\-"$"* #,##0_-;_-"$"* "-"??_-;_-@_-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6-4B79-B6D7-0D64909F57DD}"/>
            </c:ext>
          </c:extLst>
        </c:ser>
        <c:ser>
          <c:idx val="0"/>
          <c:order val="3"/>
          <c:tx>
            <c:strRef>
              <c:f>'Pronostico Precio trimestal Tor'!$F$16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_-"$"* #,##0_-;\-"$"* #,##0_-;_-"$"* "-"??_-;_-@_-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46-4B79-B6D7-0D64909F5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E6-4878-9EF0-0065B1C1A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E6-4878-9EF0-0065B1C1A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E6-4878-9EF0-0065B1C1A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" panose="02000000000000000000" pitchFamily="2" charset="0"/>
          <a:ea typeface="Roboto Th" panose="02000000000000000000" pitchFamily="2" charset="0"/>
          <a:cs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05/03/25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927915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 vs mercado, venta trimestral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2351846"/>
            <a:ext cx="158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538948"/>
            <a:ext cx="155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Vertical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732551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240527"/>
              </p:ext>
            </p:extLst>
          </p:nvPr>
        </p:nvGraphicFramePr>
        <p:xfrm>
          <a:off x="532849" y="1629314"/>
          <a:ext cx="11525088" cy="529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11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8791"/>
              </p:ext>
            </p:extLst>
          </p:nvPr>
        </p:nvGraphicFramePr>
        <p:xfrm>
          <a:off x="592018" y="916682"/>
          <a:ext cx="11617565" cy="5481838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02115"/>
              </p:ext>
            </p:extLst>
          </p:nvPr>
        </p:nvGraphicFramePr>
        <p:xfrm>
          <a:off x="569843" y="739590"/>
          <a:ext cx="11962817" cy="5799889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</a:t>
                      </a:r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NORMAL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</a:t>
            </a:r>
            <a:r>
              <a:rPr kumimoji="0" lang="es-ES_tradnl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NORMAL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534450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Vertical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25B6-2656-934D-3A18-711F67B3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730D43-7EAC-1F5E-E617-DDD5371A2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872116"/>
              </p:ext>
            </p:extLst>
          </p:nvPr>
        </p:nvGraphicFramePr>
        <p:xfrm>
          <a:off x="58885" y="1406891"/>
          <a:ext cx="12254199" cy="55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533D-AA50-3F1D-828A-CB28EDC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92E7E-84D5-2709-0E97-E1A963DB33E6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</a:t>
            </a:r>
            <a:r>
              <a:rPr kumimoji="0" lang="es-ES_tradnl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OPTIMISTA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C5E2E-3153-3DC8-7C8C-855FE95409B0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D0C3D6-A6ED-46FD-4B27-F13CE8817F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B6EB-5E71-3F20-4881-6A9E8DFCE5E7}"/>
              </a:ext>
            </a:extLst>
          </p:cNvPr>
          <p:cNvSpPr txBox="1"/>
          <p:nvPr/>
        </p:nvSpPr>
        <p:spPr>
          <a:xfrm>
            <a:off x="10904327" y="32213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FFD579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CONSERVADOR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C908D-CF39-0D83-15F7-368174C0D625}"/>
              </a:ext>
            </a:extLst>
          </p:cNvPr>
          <p:cNvSpPr txBox="1"/>
          <p:nvPr/>
        </p:nvSpPr>
        <p:spPr>
          <a:xfrm>
            <a:off x="10904327" y="3696472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CD3627-D8A0-7956-EF28-EE36CF3EBBE3}"/>
              </a:ext>
            </a:extLst>
          </p:cNvPr>
          <p:cNvSpPr txBox="1"/>
          <p:nvPr/>
        </p:nvSpPr>
        <p:spPr>
          <a:xfrm>
            <a:off x="10904327" y="48455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Vertical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5A3BD-F5A1-E618-71BB-516343D02359}"/>
              </a:ext>
            </a:extLst>
          </p:cNvPr>
          <p:cNvSpPr txBox="1"/>
          <p:nvPr/>
        </p:nvSpPr>
        <p:spPr>
          <a:xfrm>
            <a:off x="10904327" y="17075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C3D69B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757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b="1" u="none" strike="noStrike" kern="1200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</a:t>
            </a:r>
            <a:r>
              <a:rPr lang="es-ES_tradnl" b="1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Vertical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</a:t>
            </a:r>
            <a:r>
              <a:rPr lang="es-ES_tradnl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962048"/>
              </p:ext>
            </p:extLst>
          </p:nvPr>
        </p:nvGraphicFramePr>
        <p:xfrm>
          <a:off x="1735149" y="2487865"/>
          <a:ext cx="9409814" cy="265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 trimestre</a:t>
            </a:r>
            <a:endParaRPr kumimoji="0" lang="es-MX" i="1" strike="noStrike" kern="1200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24327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 ÚLTIMO MES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25F0EFEE-6C66-FCF7-0CB4-FCAFC5E984FD}"/>
              </a:ext>
            </a:extLst>
          </p:cNvPr>
          <p:cNvSpPr txBox="1"/>
          <p:nvPr/>
        </p:nvSpPr>
        <p:spPr bwMode="auto">
          <a:xfrm>
            <a:off x="8841020" y="1798591"/>
            <a:ext cx="2627471" cy="793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3175">
              <a:lnSpc>
                <a:spcPct val="80000"/>
              </a:lnSpc>
              <a:spcAft>
                <a:spcPts val="400"/>
              </a:spcAft>
            </a:pPr>
            <a:r>
              <a:rPr lang="es-AR" sz="1800" dirty="0">
                <a:latin typeface="Roboto Th" pitchFamily="2" charset="0"/>
                <a:ea typeface="Roboto Th" pitchFamily="2" charset="0"/>
                <a:cs typeface="Roboto Th" panose="02000000000000000000" pitchFamily="2" charset="0"/>
              </a:rPr>
              <a:t>Vivienda V. vs </a:t>
            </a:r>
            <a:r>
              <a:rPr lang="es-AR" sz="1800" dirty="0" err="1">
                <a:latin typeface="Roboto Th" pitchFamily="2" charset="0"/>
                <a:ea typeface="Roboto Th" pitchFamily="2" charset="0"/>
                <a:cs typeface="Roboto Th" panose="02000000000000000000" pitchFamily="2" charset="0"/>
              </a:rPr>
              <a:t>Stelarhe</a:t>
            </a:r>
            <a:endParaRPr lang="es-AR" sz="4400" dirty="0">
              <a:latin typeface="Roboto Th" pitchFamily="2" charset="0"/>
              <a:ea typeface="Roboto Th" pitchFamily="2" charset="0"/>
              <a:cs typeface="Roboto Th" panose="02000000000000000000" pitchFamily="2" charset="0"/>
            </a:endParaRPr>
          </a:p>
          <a:p>
            <a:pPr marL="17463" indent="-4763">
              <a:lnSpc>
                <a:spcPct val="80000"/>
              </a:lnSpc>
              <a:spcAft>
                <a:spcPts val="400"/>
              </a:spcAft>
            </a:pPr>
            <a:r>
              <a:rPr lang="es-AR" sz="3200" dirty="0">
                <a:latin typeface="Playfair Display" pitchFamily="2" charset="77"/>
                <a:ea typeface="Roboto Th" pitchFamily="2" charset="0"/>
                <a:cs typeface="Roboto Th" panose="02000000000000000000" pitchFamily="2" charset="0"/>
              </a:rPr>
              <a:t>0.22%</a:t>
            </a:r>
            <a:endParaRPr lang="es-MX" sz="3200" dirty="0">
              <a:latin typeface="Playfair Display" pitchFamily="2" charset="77"/>
              <a:ea typeface="Roboto Th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C83B4B0D-0AF9-D5E1-BC74-61FEAF2C4EAC}"/>
              </a:ext>
            </a:extLst>
          </p:cNvPr>
          <p:cNvSpPr txBox="1"/>
          <p:nvPr/>
        </p:nvSpPr>
        <p:spPr bwMode="auto">
          <a:xfrm>
            <a:off x="8828214" y="2793437"/>
            <a:ext cx="2668109" cy="7930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124971" tIns="62486" rIns="124971" bIns="62486" rtlCol="0" anchor="t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3175">
              <a:lnSpc>
                <a:spcPct val="80000"/>
              </a:lnSpc>
              <a:spcAft>
                <a:spcPts val="400"/>
              </a:spcAft>
            </a:pPr>
            <a:r>
              <a:rPr lang="es-AR" sz="1800" dirty="0" err="1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Malecon</a:t>
            </a:r>
            <a:r>
              <a:rPr lang="es-AR" sz="18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OV. vs </a:t>
            </a:r>
            <a:r>
              <a:rPr lang="es-AR" sz="1800" dirty="0" err="1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Stelarhe</a:t>
            </a:r>
            <a:endParaRPr lang="es-AR" sz="44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endParaRPr>
          </a:p>
          <a:p>
            <a:pPr marL="17463" indent="-4763">
              <a:lnSpc>
                <a:spcPct val="80000"/>
              </a:lnSpc>
              <a:spcAft>
                <a:spcPts val="400"/>
              </a:spcAft>
            </a:pPr>
            <a:r>
              <a:rPr lang="es-AR" sz="3200" dirty="0">
                <a:latin typeface="Playfair Display" pitchFamily="2" charset="77"/>
                <a:ea typeface="Roboto Th" panose="02000000000000000000" pitchFamily="2" charset="0"/>
                <a:cs typeface="Roboto Th" panose="02000000000000000000" pitchFamily="2" charset="0"/>
              </a:rPr>
              <a:t>4%</a:t>
            </a:r>
            <a:endParaRPr lang="es-MX" sz="3200" dirty="0">
              <a:latin typeface="Playfair Display" pitchFamily="2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1369</Words>
  <Application>Microsoft Macintosh PowerPoint</Application>
  <PresentationFormat>Personalizado</PresentationFormat>
  <Paragraphs>475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Aptos</vt:lpstr>
      <vt:lpstr>Arial</vt:lpstr>
      <vt:lpstr>Lato</vt:lpstr>
      <vt:lpstr>Lato Hairline</vt:lpstr>
      <vt:lpstr>Playfair Display</vt:lpstr>
      <vt:lpstr>Roboto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Fernando Fuentevilla</cp:lastModifiedBy>
  <cp:revision>30</cp:revision>
  <dcterms:created xsi:type="dcterms:W3CDTF">2024-08-19T18:58:59Z</dcterms:created>
  <dcterms:modified xsi:type="dcterms:W3CDTF">2025-03-05T16:17:42Z</dcterms:modified>
</cp:coreProperties>
</file>