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586" r:id="rId2"/>
    <p:sldId id="257" r:id="rId3"/>
    <p:sldId id="7857" r:id="rId4"/>
    <p:sldId id="6728" r:id="rId5"/>
    <p:sldId id="6730" r:id="rId6"/>
    <p:sldId id="7852" r:id="rId7"/>
    <p:sldId id="7855" r:id="rId8"/>
    <p:sldId id="7856" r:id="rId9"/>
    <p:sldId id="3584" r:id="rId10"/>
    <p:sldId id="3585" r:id="rId11"/>
    <p:sldId id="7851" r:id="rId12"/>
    <p:sldId id="7854" r:id="rId13"/>
    <p:sldId id="7453" r:id="rId14"/>
    <p:sldId id="7454" r:id="rId15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FFA900"/>
    <a:srgbClr val="4BACC6"/>
    <a:srgbClr val="FFD579"/>
    <a:srgbClr val="558ED5"/>
    <a:srgbClr val="C00000"/>
    <a:srgbClr val="C3D69B"/>
    <a:srgbClr val="FFFFFF"/>
    <a:srgbClr val="C6D9F1"/>
    <a:srgbClr val="FFD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6C756-ECCA-4720-8AF6-EAC8A0DC6C14}" v="330" dt="2025-03-11T20:40:17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/>
    <p:restoredTop sz="94577"/>
  </p:normalViewPr>
  <p:slideViewPr>
    <p:cSldViewPr snapToGrid="0" showGuides="1">
      <p:cViewPr>
        <p:scale>
          <a:sx n="58" d="100"/>
          <a:sy n="58" d="100"/>
        </p:scale>
        <p:origin x="780" y="4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Hoja2!$C$1</c:f>
              <c:strCache>
                <c:ptCount val="1"/>
                <c:pt idx="0">
                  <c:v>Precio M2  Stelarhe Disponible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Hoja2!$C$2:$C$13</c:f>
              <c:numCache>
                <c:formatCode>"$"#,##0_);[Red]\("$"#,##0\)</c:formatCode>
                <c:ptCount val="12"/>
                <c:pt idx="0">
                  <c:v>74287.06</c:v>
                </c:pt>
                <c:pt idx="1">
                  <c:v>74922.81</c:v>
                </c:pt>
                <c:pt idx="2">
                  <c:v>75565.02</c:v>
                </c:pt>
                <c:pt idx="3">
                  <c:v>76214.149999999994</c:v>
                </c:pt>
                <c:pt idx="4">
                  <c:v>76867.070000000007</c:v>
                </c:pt>
                <c:pt idx="5">
                  <c:v>77526.210000000006</c:v>
                </c:pt>
                <c:pt idx="6">
                  <c:v>78190.84</c:v>
                </c:pt>
                <c:pt idx="7">
                  <c:v>78860.399999999994</c:v>
                </c:pt>
                <c:pt idx="8">
                  <c:v>79537.399999999994</c:v>
                </c:pt>
                <c:pt idx="9">
                  <c:v>80219.02</c:v>
                </c:pt>
                <c:pt idx="10">
                  <c:v>80907.759999999995</c:v>
                </c:pt>
                <c:pt idx="11">
                  <c:v>81600.28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4-44FF-AE76-9C5B4D61A1DC}"/>
            </c:ext>
          </c:extLst>
        </c:ser>
        <c:ser>
          <c:idx val="4"/>
          <c:order val="2"/>
          <c:tx>
            <c:strRef>
              <c:f>Hoja2!$E$1</c:f>
              <c:strCache>
                <c:ptCount val="1"/>
                <c:pt idx="0">
                  <c:v>Precio M2  Stelarhe Historico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>
                    <a:alpha val="84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Hoja2!$E$2:$E$13</c:f>
              <c:numCache>
                <c:formatCode>"$"#,##0_);[Red]\("$"#,##0\)</c:formatCode>
                <c:ptCount val="12"/>
                <c:pt idx="0">
                  <c:v>95601</c:v>
                </c:pt>
                <c:pt idx="1">
                  <c:v>96428</c:v>
                </c:pt>
                <c:pt idx="2">
                  <c:v>97260</c:v>
                </c:pt>
                <c:pt idx="3">
                  <c:v>98100</c:v>
                </c:pt>
                <c:pt idx="4">
                  <c:v>101914</c:v>
                </c:pt>
                <c:pt idx="5">
                  <c:v>102793</c:v>
                </c:pt>
                <c:pt idx="6">
                  <c:v>103681</c:v>
                </c:pt>
                <c:pt idx="7">
                  <c:v>104578</c:v>
                </c:pt>
                <c:pt idx="8">
                  <c:v>108649</c:v>
                </c:pt>
                <c:pt idx="9">
                  <c:v>109585</c:v>
                </c:pt>
                <c:pt idx="10">
                  <c:v>110530</c:v>
                </c:pt>
                <c:pt idx="11">
                  <c:v>111487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304-44FF-AE76-9C5B4D61A1DC}"/>
            </c:ext>
          </c:extLst>
        </c:ser>
        <c:ser>
          <c:idx val="2"/>
          <c:order val="4"/>
          <c:tx>
            <c:strRef>
              <c:f>Hoja2!$G$1</c:f>
              <c:strCache>
                <c:ptCount val="1"/>
                <c:pt idx="0">
                  <c:v>Precio M2 Proyectos 6.5 Millones o más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Hoja2!$G$2:$G$13</c:f>
              <c:numCache>
                <c:formatCode>"$"#,##0_);[Red]\("$"#,##0\)</c:formatCode>
                <c:ptCount val="12"/>
                <c:pt idx="0">
                  <c:v>66053.835005999994</c:v>
                </c:pt>
                <c:pt idx="1">
                  <c:v>66627.117866999994</c:v>
                </c:pt>
                <c:pt idx="2">
                  <c:v>67205.194168999995</c:v>
                </c:pt>
                <c:pt idx="3">
                  <c:v>67785.320124999998</c:v>
                </c:pt>
                <c:pt idx="4">
                  <c:v>68374.781306000004</c:v>
                </c:pt>
                <c:pt idx="5">
                  <c:v>68966.120314999993</c:v>
                </c:pt>
                <c:pt idx="6">
                  <c:v>69563.769224000003</c:v>
                </c:pt>
                <c:pt idx="7">
                  <c:v>70165.434813999993</c:v>
                </c:pt>
                <c:pt idx="8">
                  <c:v>70773.655752000006</c:v>
                </c:pt>
                <c:pt idx="9">
                  <c:v>71390.270369999998</c:v>
                </c:pt>
                <c:pt idx="10">
                  <c:v>72010.270606000006</c:v>
                </c:pt>
                <c:pt idx="11">
                  <c:v>72634.854691999994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4-44FF-AE76-9C5B4D61A1DC}"/>
            </c:ext>
          </c:extLst>
        </c:ser>
        <c:ser>
          <c:idx val="6"/>
          <c:order val="6"/>
          <c:tx>
            <c:strRef>
              <c:f>Hoja2!$I$1</c:f>
              <c:strCache>
                <c:ptCount val="1"/>
                <c:pt idx="0">
                  <c:v>Precio M2 Proyectos 6.4 Millones o menos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Hoja2!$I$2:$I$13</c:f>
              <c:numCache>
                <c:formatCode>"$"#,##0</c:formatCode>
                <c:ptCount val="12"/>
                <c:pt idx="0">
                  <c:v>63611.534177000001</c:v>
                </c:pt>
                <c:pt idx="1">
                  <c:v>64157.015971000001</c:v>
                </c:pt>
                <c:pt idx="2">
                  <c:v>64708.596363999997</c:v>
                </c:pt>
                <c:pt idx="3">
                  <c:v>65265.030642999998</c:v>
                </c:pt>
                <c:pt idx="4">
                  <c:v>65824.988974000007</c:v>
                </c:pt>
                <c:pt idx="5">
                  <c:v>66388.506957000005</c:v>
                </c:pt>
                <c:pt idx="6">
                  <c:v>66959.967938999995</c:v>
                </c:pt>
                <c:pt idx="7">
                  <c:v>67537.242606999993</c:v>
                </c:pt>
                <c:pt idx="8">
                  <c:v>68118.280645999999</c:v>
                </c:pt>
                <c:pt idx="9">
                  <c:v>68702.912175000005</c:v>
                </c:pt>
                <c:pt idx="10">
                  <c:v>69295.337098000004</c:v>
                </c:pt>
                <c:pt idx="11">
                  <c:v>69890.476095999999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04-44FF-AE76-9C5B4D61A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Hoja2!$D$1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6A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A900"/>
                    </a:solidFill>
                    <a:ln w="19050">
                      <a:solidFill>
                        <a:srgbClr val="FFA900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Hoja2!$D$2:$D$13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11068771.939999999</c:v>
                      </c:pt>
                      <c:pt idx="1">
                        <c:v>11163498.689999999</c:v>
                      </c:pt>
                      <c:pt idx="2">
                        <c:v>11259187.98</c:v>
                      </c:pt>
                      <c:pt idx="3">
                        <c:v>11355908.35</c:v>
                      </c:pt>
                      <c:pt idx="4">
                        <c:v>11453193.430000002</c:v>
                      </c:pt>
                      <c:pt idx="5">
                        <c:v>11551405.290000001</c:v>
                      </c:pt>
                      <c:pt idx="6">
                        <c:v>11650435.16</c:v>
                      </c:pt>
                      <c:pt idx="7">
                        <c:v>11750199.6</c:v>
                      </c:pt>
                      <c:pt idx="8">
                        <c:v>11851072.6</c:v>
                      </c:pt>
                      <c:pt idx="9">
                        <c:v>11952633.98</c:v>
                      </c:pt>
                      <c:pt idx="10">
                        <c:v>12055256.239999998</c:v>
                      </c:pt>
                      <c:pt idx="11">
                        <c:v>12158441.720000001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F304-44FF-AE76-9C5B4D61A1DC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Historico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Hoja2!$F$2:$F$13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14244549</c:v>
                      </c:pt>
                      <c:pt idx="1">
                        <c:v>14367772</c:v>
                      </c:pt>
                      <c:pt idx="2">
                        <c:v>14491740</c:v>
                      </c:pt>
                      <c:pt idx="3">
                        <c:v>14616900</c:v>
                      </c:pt>
                      <c:pt idx="4">
                        <c:v>15185186</c:v>
                      </c:pt>
                      <c:pt idx="5">
                        <c:v>15316157</c:v>
                      </c:pt>
                      <c:pt idx="6">
                        <c:v>15448469</c:v>
                      </c:pt>
                      <c:pt idx="7">
                        <c:v>15582122</c:v>
                      </c:pt>
                      <c:pt idx="8">
                        <c:v>16188701</c:v>
                      </c:pt>
                      <c:pt idx="9">
                        <c:v>16328165</c:v>
                      </c:pt>
                      <c:pt idx="10">
                        <c:v>16468970</c:v>
                      </c:pt>
                      <c:pt idx="11">
                        <c:v>16611563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304-44FF-AE76-9C5B4D61A1D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Hoja2!$H$1</c15:sqref>
                        </c15:formulaRef>
                      </c:ext>
                    </c:extLst>
                    <c:strCache>
                      <c:ptCount val="1"/>
                      <c:pt idx="0">
                        <c:v>Precio Final Proyectos 6.5 Millones o más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Hoja2!$H$2:$H$13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8586998.5507799983</c:v>
                      </c:pt>
                      <c:pt idx="1">
                        <c:v>8661525.32271</c:v>
                      </c:pt>
                      <c:pt idx="2">
                        <c:v>8736675.2419699989</c:v>
                      </c:pt>
                      <c:pt idx="3">
                        <c:v>8812091.616249999</c:v>
                      </c:pt>
                      <c:pt idx="4">
                        <c:v>8888721.5697800014</c:v>
                      </c:pt>
                      <c:pt idx="5">
                        <c:v>8965595.6409499999</c:v>
                      </c:pt>
                      <c:pt idx="6">
                        <c:v>9043289.9991200007</c:v>
                      </c:pt>
                      <c:pt idx="7">
                        <c:v>9121506.5258199982</c:v>
                      </c:pt>
                      <c:pt idx="8">
                        <c:v>9200575.2477600016</c:v>
                      </c:pt>
                      <c:pt idx="9">
                        <c:v>9280735.1480999999</c:v>
                      </c:pt>
                      <c:pt idx="10">
                        <c:v>9361335.1787800007</c:v>
                      </c:pt>
                      <c:pt idx="11">
                        <c:v>9442531.1099599991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304-44FF-AE76-9C5B4D61A1DC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ax val="120000"/>
          <c:min val="56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3"/>
          <c:order val="1"/>
          <c:tx>
            <c:strRef>
              <c:f>Hoja2!$D$1</c:f>
              <c:strCache>
                <c:ptCount val="1"/>
                <c:pt idx="0">
                  <c:v>Precio Final Stelarhe Disponible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Hoja2!$D$2:$D$13</c:f>
              <c:numCache>
                <c:formatCode>"$"#,##0_);[Red]\("$"#,##0\)</c:formatCode>
                <c:ptCount val="12"/>
                <c:pt idx="0">
                  <c:v>11068771.939999999</c:v>
                </c:pt>
                <c:pt idx="1">
                  <c:v>11163498.689999999</c:v>
                </c:pt>
                <c:pt idx="2">
                  <c:v>11259187.98</c:v>
                </c:pt>
                <c:pt idx="3">
                  <c:v>11355908.35</c:v>
                </c:pt>
                <c:pt idx="4">
                  <c:v>11453193.430000002</c:v>
                </c:pt>
                <c:pt idx="5">
                  <c:v>11551405.290000001</c:v>
                </c:pt>
                <c:pt idx="6">
                  <c:v>11650435.16</c:v>
                </c:pt>
                <c:pt idx="7">
                  <c:v>11750199.6</c:v>
                </c:pt>
                <c:pt idx="8">
                  <c:v>11851072.6</c:v>
                </c:pt>
                <c:pt idx="9">
                  <c:v>11952633.98</c:v>
                </c:pt>
                <c:pt idx="10">
                  <c:v>12055256.239999998</c:v>
                </c:pt>
                <c:pt idx="11">
                  <c:v>12158441.720000001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3-4340-A5D2-85595A922C90}"/>
            </c:ext>
          </c:extLst>
        </c:ser>
        <c:ser>
          <c:idx val="0"/>
          <c:order val="3"/>
          <c:tx>
            <c:strRef>
              <c:f>Hoja2!$F$1</c:f>
              <c:strCache>
                <c:ptCount val="1"/>
                <c:pt idx="0">
                  <c:v>Precio Final Stelarhe Historico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Hoja2!$F$2:$F$13</c:f>
              <c:numCache>
                <c:formatCode>"$"#,##0_);[Red]\("$"#,##0\)</c:formatCode>
                <c:ptCount val="12"/>
                <c:pt idx="0">
                  <c:v>14244549</c:v>
                </c:pt>
                <c:pt idx="1">
                  <c:v>14367772</c:v>
                </c:pt>
                <c:pt idx="2">
                  <c:v>14491740</c:v>
                </c:pt>
                <c:pt idx="3">
                  <c:v>14616900</c:v>
                </c:pt>
                <c:pt idx="4">
                  <c:v>15185186</c:v>
                </c:pt>
                <c:pt idx="5">
                  <c:v>15316157</c:v>
                </c:pt>
                <c:pt idx="6">
                  <c:v>15448469</c:v>
                </c:pt>
                <c:pt idx="7">
                  <c:v>15582122</c:v>
                </c:pt>
                <c:pt idx="8">
                  <c:v>16188701</c:v>
                </c:pt>
                <c:pt idx="9">
                  <c:v>16328165</c:v>
                </c:pt>
                <c:pt idx="10">
                  <c:v>16468970</c:v>
                </c:pt>
                <c:pt idx="11">
                  <c:v>16611563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1EE3-4340-A5D2-85595A922C90}"/>
            </c:ext>
          </c:extLst>
        </c:ser>
        <c:ser>
          <c:idx val="5"/>
          <c:order val="5"/>
          <c:tx>
            <c:strRef>
              <c:f>Hoja2!$H$1</c:f>
              <c:strCache>
                <c:ptCount val="1"/>
                <c:pt idx="0">
                  <c:v>Precio Final Proyectos 6.5 Millones o más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Hoja2!$H$2:$H$13</c:f>
              <c:numCache>
                <c:formatCode>"$"#,##0_);[Red]\("$"#,##0\)</c:formatCode>
                <c:ptCount val="12"/>
                <c:pt idx="0">
                  <c:v>8586998.5507799983</c:v>
                </c:pt>
                <c:pt idx="1">
                  <c:v>8661525.32271</c:v>
                </c:pt>
                <c:pt idx="2">
                  <c:v>8736675.2419699989</c:v>
                </c:pt>
                <c:pt idx="3">
                  <c:v>8812091.616249999</c:v>
                </c:pt>
                <c:pt idx="4">
                  <c:v>8888721.5697800014</c:v>
                </c:pt>
                <c:pt idx="5">
                  <c:v>8965595.6409499999</c:v>
                </c:pt>
                <c:pt idx="6">
                  <c:v>9043289.9991200007</c:v>
                </c:pt>
                <c:pt idx="7">
                  <c:v>9121506.5258199982</c:v>
                </c:pt>
                <c:pt idx="8">
                  <c:v>9200575.2477600016</c:v>
                </c:pt>
                <c:pt idx="9">
                  <c:v>9280735.1480999999</c:v>
                </c:pt>
                <c:pt idx="10">
                  <c:v>9361335.1787800007</c:v>
                </c:pt>
                <c:pt idx="11">
                  <c:v>9442531.1099599991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E3-4340-A5D2-85595A922C90}"/>
            </c:ext>
          </c:extLst>
        </c:ser>
        <c:ser>
          <c:idx val="6"/>
          <c:order val="6"/>
          <c:tx>
            <c:strRef>
              <c:f>Hoja2!$J$1</c:f>
              <c:strCache>
                <c:ptCount val="1"/>
                <c:pt idx="0">
                  <c:v>Precio Final Proyectos 6.4 Millones o menos</c:v>
                </c:pt>
              </c:strCache>
            </c:strRef>
          </c:tx>
          <c:spPr>
            <a:ln w="38100" cap="rnd">
              <a:solidFill>
                <a:srgbClr val="FFA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Hoja2!$J$2:$J$13</c:f>
              <c:numCache>
                <c:formatCode>"$"#,##0.00</c:formatCode>
                <c:ptCount val="12"/>
                <c:pt idx="0">
                  <c:v>6679211.0885850005</c:v>
                </c:pt>
                <c:pt idx="1">
                  <c:v>6736486.6769550005</c:v>
                </c:pt>
                <c:pt idx="2">
                  <c:v>6794402.6182199996</c:v>
                </c:pt>
                <c:pt idx="3">
                  <c:v>6852828.2175150001</c:v>
                </c:pt>
                <c:pt idx="4">
                  <c:v>6911623.8422700008</c:v>
                </c:pt>
                <c:pt idx="5">
                  <c:v>6970793.2304850006</c:v>
                </c:pt>
                <c:pt idx="6">
                  <c:v>7030796.6335949991</c:v>
                </c:pt>
                <c:pt idx="7">
                  <c:v>7091410.4737349991</c:v>
                </c:pt>
                <c:pt idx="8">
                  <c:v>7152419.4678299995</c:v>
                </c:pt>
                <c:pt idx="9">
                  <c:v>7213805.7783750007</c:v>
                </c:pt>
                <c:pt idx="10">
                  <c:v>7276010.3952900004</c:v>
                </c:pt>
                <c:pt idx="11">
                  <c:v>7338499.9900799999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E3-4340-A5D2-85595A922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Hoja2!$C$1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57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C000"/>
                    </a:solidFill>
                    <a:ln w="19050">
                      <a:solidFill>
                        <a:srgbClr val="FFD579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Hoja2!$C$2:$C$13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74287.06</c:v>
                      </c:pt>
                      <c:pt idx="1">
                        <c:v>74922.81</c:v>
                      </c:pt>
                      <c:pt idx="2">
                        <c:v>75565.02</c:v>
                      </c:pt>
                      <c:pt idx="3">
                        <c:v>76214.149999999994</c:v>
                      </c:pt>
                      <c:pt idx="4">
                        <c:v>76867.070000000007</c:v>
                      </c:pt>
                      <c:pt idx="5">
                        <c:v>77526.210000000006</c:v>
                      </c:pt>
                      <c:pt idx="6">
                        <c:v>78190.84</c:v>
                      </c:pt>
                      <c:pt idx="7">
                        <c:v>78860.399999999994</c:v>
                      </c:pt>
                      <c:pt idx="8">
                        <c:v>79537.399999999994</c:v>
                      </c:pt>
                      <c:pt idx="9">
                        <c:v>80219.02</c:v>
                      </c:pt>
                      <c:pt idx="10">
                        <c:v>80907.759999999995</c:v>
                      </c:pt>
                      <c:pt idx="11">
                        <c:v>81600.28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1EE3-4340-A5D2-85595A922C90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Historico</c:v>
                      </c:pt>
                    </c:strCache>
                  </c:strRef>
                </c:tx>
                <c:spPr>
                  <a:ln w="44450" cap="rnd">
                    <a:solidFill>
                      <a:srgbClr val="DCEAF7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4BACC6"/>
                    </a:solidFill>
                    <a:ln w="19050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Hoja2!$E$2:$E$13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95601</c:v>
                      </c:pt>
                      <c:pt idx="1">
                        <c:v>96428</c:v>
                      </c:pt>
                      <c:pt idx="2">
                        <c:v>97260</c:v>
                      </c:pt>
                      <c:pt idx="3">
                        <c:v>98100</c:v>
                      </c:pt>
                      <c:pt idx="4">
                        <c:v>101914</c:v>
                      </c:pt>
                      <c:pt idx="5">
                        <c:v>102793</c:v>
                      </c:pt>
                      <c:pt idx="6">
                        <c:v>103681</c:v>
                      </c:pt>
                      <c:pt idx="7">
                        <c:v>104578</c:v>
                      </c:pt>
                      <c:pt idx="8">
                        <c:v>108649</c:v>
                      </c:pt>
                      <c:pt idx="9">
                        <c:v>109585</c:v>
                      </c:pt>
                      <c:pt idx="10">
                        <c:v>110530</c:v>
                      </c:pt>
                      <c:pt idx="11">
                        <c:v>111487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EE3-4340-A5D2-85595A922C90}"/>
                  </c:ext>
                </c:extLst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Hoja2!$G$1</c15:sqref>
                        </c15:formulaRef>
                      </c:ext>
                    </c:extLst>
                    <c:strCache>
                      <c:ptCount val="1"/>
                      <c:pt idx="0">
                        <c:v>Precio M2 Proyectos 6.5 Millones o más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Hoja2!$G$2:$G$13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66053.835005999994</c:v>
                      </c:pt>
                      <c:pt idx="1">
                        <c:v>66627.117866999994</c:v>
                      </c:pt>
                      <c:pt idx="2">
                        <c:v>67205.194168999995</c:v>
                      </c:pt>
                      <c:pt idx="3">
                        <c:v>67785.320124999998</c:v>
                      </c:pt>
                      <c:pt idx="4">
                        <c:v>68374.781306000004</c:v>
                      </c:pt>
                      <c:pt idx="5">
                        <c:v>68966.120314999993</c:v>
                      </c:pt>
                      <c:pt idx="6">
                        <c:v>69563.769224000003</c:v>
                      </c:pt>
                      <c:pt idx="7">
                        <c:v>70165.434813999993</c:v>
                      </c:pt>
                      <c:pt idx="8">
                        <c:v>70773.655752000006</c:v>
                      </c:pt>
                      <c:pt idx="9">
                        <c:v>71390.270369999998</c:v>
                      </c:pt>
                      <c:pt idx="10">
                        <c:v>72010.270606000006</c:v>
                      </c:pt>
                      <c:pt idx="11">
                        <c:v>72634.854691999994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EE3-4340-A5D2-85595A922C90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6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050" b="0" i="0"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91-43BB-A544-2E6772C2C8C2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91-43BB-A544-2E6772C2C8C2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1-43BB-A544-2E6772C2C8C2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91-43BB-A544-2E6772C2C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91-43BB-A544-2E6772C2C8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26508434951874E-2"/>
          <c:y val="2.6493931548528336E-2"/>
          <c:w val="0.91050693518148362"/>
          <c:h val="0.79430316245832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Hoja1!$V$3</c:f>
              <c:strCache>
                <c:ptCount val="1"/>
                <c:pt idx="0">
                  <c:v> Stelarhe </c:v>
                </c:pt>
              </c:strCache>
            </c:strRef>
          </c:tx>
          <c:spPr>
            <a:solidFill>
              <a:srgbClr val="FFC000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BB00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36-427A-BBE5-9ED30313DFD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Hoja1!$W$3:$X$3</c:f>
              <c:numCache>
                <c:formatCode>General</c:formatCode>
                <c:ptCount val="2"/>
                <c:pt idx="0">
                  <c:v>2.5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6-427A-BBE5-9ED30313DFD0}"/>
            </c:ext>
          </c:extLst>
        </c:ser>
        <c:ser>
          <c:idx val="1"/>
          <c:order val="1"/>
          <c:tx>
            <c:strRef>
              <c:f>Hoja1!$V$4</c:f>
              <c:strCache>
                <c:ptCount val="1"/>
                <c:pt idx="0">
                  <c:v>6.5 o más</c:v>
                </c:pt>
              </c:strCache>
            </c:strRef>
          </c:tx>
          <c:spPr>
            <a:solidFill>
              <a:srgbClr val="4BACC6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Hoja1!$W$4:$X$4</c:f>
              <c:numCache>
                <c:formatCode>0.00</c:formatCode>
                <c:ptCount val="2"/>
                <c:pt idx="0">
                  <c:v>1.1000000000000001</c:v>
                </c:pt>
                <c:pt idx="1">
                  <c:v>0.3833333333333333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6-427A-BBE5-9ED30313DFD0}"/>
            </c:ext>
          </c:extLst>
        </c:ser>
        <c:ser>
          <c:idx val="2"/>
          <c:order val="2"/>
          <c:tx>
            <c:strRef>
              <c:f>Hoja1!$V$5</c:f>
              <c:strCache>
                <c:ptCount val="1"/>
                <c:pt idx="0">
                  <c:v>6.4 o menos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Hoja1!$W$5:$X$5</c:f>
              <c:numCache>
                <c:formatCode>0.00</c:formatCode>
                <c:ptCount val="2"/>
                <c:pt idx="0">
                  <c:v>4.4863636363636363</c:v>
                </c:pt>
                <c:pt idx="1">
                  <c:v>2.4499999999999997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36-427A-BBE5-9ED30313D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977407"/>
        <c:axId val="294122783"/>
      </c:barChart>
      <c:catAx>
        <c:axId val="29397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4122783"/>
        <c:crosses val="autoZero"/>
        <c:auto val="1"/>
        <c:lblAlgn val="ctr"/>
        <c:lblOffset val="100"/>
        <c:noMultiLvlLbl val="0"/>
      </c:catAx>
      <c:valAx>
        <c:axId val="294122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397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26508434951874E-2"/>
          <c:y val="2.6493931548528336E-2"/>
          <c:w val="0.91050693518148362"/>
          <c:h val="0.79430316245832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Hoja2!$C$66</c:f>
              <c:strCache>
                <c:ptCount val="1"/>
                <c:pt idx="0">
                  <c:v>  Stelarhe</c:v>
                </c:pt>
              </c:strCache>
            </c:strRef>
          </c:tx>
          <c:spPr>
            <a:solidFill>
              <a:srgbClr val="F6BB00"/>
            </a:solidFill>
            <a:ln w="57150"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Hoja2!$C$67:$C$78</c:f>
              <c:numCache>
                <c:formatCode>_-* #,##0.0_-;\-* #,##0.0_-;_-* "-"??_-;_-@_-</c:formatCode>
                <c:ptCount val="12"/>
                <c:pt idx="0">
                  <c:v>1.152728</c:v>
                </c:pt>
                <c:pt idx="1">
                  <c:v>1.1626099999999999</c:v>
                </c:pt>
                <c:pt idx="2">
                  <c:v>1.1726160000000001</c:v>
                </c:pt>
                <c:pt idx="3">
                  <c:v>1.1826939999999999</c:v>
                </c:pt>
                <c:pt idx="4">
                  <c:v>1.192836</c:v>
                </c:pt>
                <c:pt idx="5">
                  <c:v>1.203049</c:v>
                </c:pt>
                <c:pt idx="6">
                  <c:v>1.213408</c:v>
                </c:pt>
                <c:pt idx="7">
                  <c:v>1.2238469999999999</c:v>
                </c:pt>
                <c:pt idx="8">
                  <c:v>1.234369</c:v>
                </c:pt>
                <c:pt idx="9">
                  <c:v>1.2449410000000001</c:v>
                </c:pt>
                <c:pt idx="10">
                  <c:v>1.255614</c:v>
                </c:pt>
                <c:pt idx="11">
                  <c:v>1.266411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4-4190-874E-CADDCB310C75}"/>
            </c:ext>
          </c:extLst>
        </c:ser>
        <c:ser>
          <c:idx val="1"/>
          <c:order val="1"/>
          <c:tx>
            <c:strRef>
              <c:f>Hoja2!$D$66</c:f>
              <c:strCache>
                <c:ptCount val="1"/>
                <c:pt idx="0">
                  <c:v>$6.5 o más</c:v>
                </c:pt>
              </c:strCache>
            </c:strRef>
          </c:tx>
          <c:spPr>
            <a:solidFill>
              <a:srgbClr val="4BACC6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Hoja2!$D$67:$D$78</c:f>
              <c:numCache>
                <c:formatCode>0.0</c:formatCode>
                <c:ptCount val="12"/>
                <c:pt idx="0">
                  <c:v>0.33138699999999999</c:v>
                </c:pt>
                <c:pt idx="1">
                  <c:v>0.334233</c:v>
                </c:pt>
                <c:pt idx="2">
                  <c:v>0.33710000000000001</c:v>
                </c:pt>
                <c:pt idx="3">
                  <c:v>0.34</c:v>
                </c:pt>
                <c:pt idx="4">
                  <c:v>0.34291700000000003</c:v>
                </c:pt>
                <c:pt idx="5">
                  <c:v>0.34586800000000001</c:v>
                </c:pt>
                <c:pt idx="6">
                  <c:v>0.34882000000000002</c:v>
                </c:pt>
                <c:pt idx="7">
                  <c:v>0.351823</c:v>
                </c:pt>
                <c:pt idx="8">
                  <c:v>0.354848</c:v>
                </c:pt>
                <c:pt idx="9">
                  <c:v>0.3579</c:v>
                </c:pt>
                <c:pt idx="10">
                  <c:v>0.360981</c:v>
                </c:pt>
                <c:pt idx="11">
                  <c:v>0.36408699999999999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4-4190-874E-CADDCB310C75}"/>
            </c:ext>
          </c:extLst>
        </c:ser>
        <c:ser>
          <c:idx val="2"/>
          <c:order val="2"/>
          <c:tx>
            <c:strRef>
              <c:f>Hoja2!$E$66</c:f>
              <c:strCache>
                <c:ptCount val="1"/>
                <c:pt idx="0">
                  <c:v>$6.4 o menos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Hoja2!$E$67:$E$78</c:f>
              <c:numCache>
                <c:formatCode>0.0</c:formatCode>
                <c:ptCount val="12"/>
                <c:pt idx="0">
                  <c:v>6.5225049999999998</c:v>
                </c:pt>
                <c:pt idx="1">
                  <c:v>6.5782499999999997</c:v>
                </c:pt>
                <c:pt idx="2">
                  <c:v>6.6345850000000004</c:v>
                </c:pt>
                <c:pt idx="3">
                  <c:v>6.6914769999999999</c:v>
                </c:pt>
                <c:pt idx="4">
                  <c:v>6.7486949999999997</c:v>
                </c:pt>
                <c:pt idx="5">
                  <c:v>6.8065709999999999</c:v>
                </c:pt>
                <c:pt idx="6">
                  <c:v>6.8648899999999999</c:v>
                </c:pt>
                <c:pt idx="7">
                  <c:v>6.9237469999999997</c:v>
                </c:pt>
                <c:pt idx="8">
                  <c:v>6.9832789999999996</c:v>
                </c:pt>
                <c:pt idx="9">
                  <c:v>7.0429849999999998</c:v>
                </c:pt>
                <c:pt idx="10">
                  <c:v>7.1038199999999998</c:v>
                </c:pt>
                <c:pt idx="11">
                  <c:v>7.164949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AF-4F3D-94C9-08EB42A36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977407"/>
        <c:axId val="294122783"/>
      </c:barChart>
      <c:catAx>
        <c:axId val="29397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4122783"/>
        <c:crosses val="autoZero"/>
        <c:auto val="1"/>
        <c:lblAlgn val="ctr"/>
        <c:lblOffset val="100"/>
        <c:noMultiLvlLbl val="0"/>
      </c:catAx>
      <c:valAx>
        <c:axId val="294122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397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927915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Último mes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C996B4D-9D57-4EE5-558C-0253E227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74009"/>
              </p:ext>
            </p:extLst>
          </p:nvPr>
        </p:nvGraphicFramePr>
        <p:xfrm>
          <a:off x="77118" y="1595225"/>
          <a:ext cx="11292290" cy="575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8635554-FA6C-ED3A-08F7-1DB271CB2E98}"/>
              </a:ext>
            </a:extLst>
          </p:cNvPr>
          <p:cNvSpPr txBox="1"/>
          <p:nvPr/>
        </p:nvSpPr>
        <p:spPr>
          <a:xfrm>
            <a:off x="10968635" y="4155398"/>
            <a:ext cx="1535510" cy="30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A86A27-45EB-518F-9C60-B15AB1E2E6FE}"/>
              </a:ext>
            </a:extLst>
          </p:cNvPr>
          <p:cNvSpPr txBox="1"/>
          <p:nvPr/>
        </p:nvSpPr>
        <p:spPr>
          <a:xfrm>
            <a:off x="10968635" y="4529065"/>
            <a:ext cx="201197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$6.5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más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3F436C-DAAB-881B-6736-6B4E7B77913E}"/>
              </a:ext>
            </a:extLst>
          </p:cNvPr>
          <p:cNvSpPr txBox="1"/>
          <p:nvPr/>
        </p:nvSpPr>
        <p:spPr>
          <a:xfrm>
            <a:off x="10968635" y="4888168"/>
            <a:ext cx="1755847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$6.4 </a:t>
            </a:r>
            <a:r>
              <a:rPr lang="es-ES_tradnl" sz="1700" b="1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menos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s-ES_tradnl" noProof="0" smtClean="0"/>
              <a:pPr/>
              <a:t>11</a:t>
            </a:fld>
            <a:endParaRPr lang="es-ES_tradnl" noProof="0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7020339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noProof="0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Demanda de vivienda en </a:t>
            </a:r>
            <a:r>
              <a:rPr lang="es-ES_tradnl" sz="3200" cap="all" noProof="0" dirty="0" err="1">
                <a:solidFill>
                  <a:prstClr val="black"/>
                </a:solidFill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MAZATLÁn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noProof="0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mes, cantidades trimestrales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8E9-204E-1D42-5E9D-17A54656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57B6-75EE-C94A-3704-1DFBC73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12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CD713F4-9C6F-5BBA-CA68-719439CB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7005A28-D889-983B-AA2D-AC062190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60" y="455439"/>
            <a:ext cx="11521280" cy="8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4800" cap="all" dirty="0">
                <a:latin typeface="Lato Hairline" panose="020F0202020204030203" pitchFamily="34" charset="77"/>
                <a:cs typeface="Stajn Pro Medium"/>
              </a:rPr>
              <a:t>ciclo económico </a:t>
            </a:r>
            <a:r>
              <a:rPr lang="es-ES_tradnl" sz="4800" b="1" cap="all" dirty="0">
                <a:latin typeface="Lato" panose="020F0502020204030203" pitchFamily="34" charset="77"/>
                <a:cs typeface="Stajn Pro Medium"/>
              </a:rPr>
              <a:t>inmobiliario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6ED09-59DE-A837-70F5-C574A7D1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5" t="14422" r="14372" b="2852"/>
          <a:stretch/>
        </p:blipFill>
        <p:spPr>
          <a:xfrm>
            <a:off x="815016" y="1581944"/>
            <a:ext cx="11171569" cy="60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14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0285"/>
              </p:ext>
            </p:extLst>
          </p:nvPr>
        </p:nvGraphicFramePr>
        <p:xfrm>
          <a:off x="244735" y="720216"/>
          <a:ext cx="12268760" cy="6280511"/>
        </p:xfrm>
        <a:graphic>
          <a:graphicData uri="http://schemas.openxmlformats.org/drawingml/2006/table">
            <a:tbl>
              <a:tblPr/>
              <a:tblGrid>
                <a:gridCol w="876340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33438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PROYECCIONES DE PRECIOS XMODELOS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1876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942" y="-177709"/>
            <a:ext cx="14449484" cy="812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3;p14" descr="Google Shape;63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27" y="6763515"/>
            <a:ext cx="1231549" cy="45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4;p14"/>
          <p:cNvSpPr txBox="1"/>
          <p:nvPr/>
        </p:nvSpPr>
        <p:spPr>
          <a:xfrm>
            <a:off x="1867738" y="1081653"/>
            <a:ext cx="9066123" cy="118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994" tIns="127994" rIns="127994" bIns="127994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s-ES" sz="6000" b="1" dirty="0">
                <a:latin typeface="Lato Black" panose="020F0502020204030203" pitchFamily="34" charset="77"/>
              </a:rPr>
              <a:t>TENDENCIA DE PX M</a:t>
            </a:r>
            <a:r>
              <a:rPr lang="es-ES" sz="6000" b="1" baseline="30000" dirty="0">
                <a:latin typeface="Lato Black" panose="020F0502020204030203" pitchFamily="34" charset="77"/>
              </a:rPr>
              <a:t>2</a:t>
            </a:r>
            <a:endParaRPr sz="5600" b="1" dirty="0">
              <a:latin typeface="Lato Black" panose="020F0502020204030203" pitchFamily="34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AB7599-5A7B-B746-A604-38ABDC31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C8D112F2-5496-CB07-7EC1-B1DEBC42A53B}"/>
              </a:ext>
            </a:extLst>
          </p:cNvPr>
          <p:cNvSpPr txBox="1"/>
          <p:nvPr/>
        </p:nvSpPr>
        <p:spPr>
          <a:xfrm>
            <a:off x="1867739" y="1957737"/>
            <a:ext cx="9066123" cy="80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994" tIns="127994" rIns="127994" bIns="127994">
            <a:spAutoFit/>
          </a:bodyPr>
          <a:lstStyle>
            <a:lvl1pPr algn="ctr">
              <a:lnSpc>
                <a:spcPct val="115000"/>
              </a:lnSpc>
              <a:defRPr sz="2400" i="1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</a:lstStyle>
          <a:p>
            <a:r>
              <a:rPr lang="es-ES_tradnl" sz="3200" dirty="0" err="1">
                <a:latin typeface="Playfair Display" pitchFamily="2" charset="77"/>
              </a:rPr>
              <a:t>Stelarhe</a:t>
            </a:r>
            <a:r>
              <a:rPr lang="es-ES_tradnl" sz="3200">
                <a:latin typeface="Playfair Display" pitchFamily="2" charset="77"/>
              </a:rPr>
              <a:t> </a:t>
            </a:r>
            <a:endParaRPr lang="es-ES_tradnl" sz="3200" dirty="0">
              <a:latin typeface="Playfair Display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C450E-54D8-7DE2-1F48-880B76FF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F3CFE-E741-1492-06A6-5636A63E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909444-EF00-26B1-1332-99D6673841D2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¿Por qué varían las proyecciones de hace un año?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28941-3DF0-F119-7DBC-4A2CCFAF90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16EDE2-3D44-80BD-C27E-17EC441C5855}"/>
              </a:ext>
            </a:extLst>
          </p:cNvPr>
          <p:cNvSpPr txBox="1"/>
          <p:nvPr/>
        </p:nvSpPr>
        <p:spPr>
          <a:xfrm>
            <a:off x="592017" y="2362706"/>
            <a:ext cx="11617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Las proyecciones de precios por metro cuadrado se ajustaron drásticamente debido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Aumento en la percepción de riesgo por la inseguridad,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Cambios macroeconómicos adversos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Incertidumbre generada por las tensiones geopolíticas entre EE.UU. y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  "/>
              <a:ea typeface="Roboto Thin" panose="02000000000000000000" pitchFamily="2" charset="0"/>
              <a:cs typeface="Lao U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  "/>
              <a:ea typeface="Roboto Thin" panose="02000000000000000000" pitchFamily="2" charset="0"/>
              <a:cs typeface="Lao UI" panose="020F0502020204030204" pitchFamily="34" charset="0"/>
            </a:endParaRPr>
          </a:p>
          <a:p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Afectando la confianza y dinámica del mercado inmobiliario</a:t>
            </a:r>
            <a:r>
              <a:rPr lang="es-ES" sz="2400" dirty="0">
                <a:latin typeface="Roboto   "/>
                <a:cs typeface="Lao UI" panose="020F0502020204030204" pitchFamily="34" charset="0"/>
              </a:rPr>
              <a:t>.</a:t>
            </a:r>
            <a:endParaRPr lang="es-MX" sz="2400" dirty="0">
              <a:latin typeface="Roboto   "/>
              <a:cs typeface="Lao U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8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6602777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27772"/>
              </p:ext>
            </p:extLst>
          </p:nvPr>
        </p:nvGraphicFramePr>
        <p:xfrm>
          <a:off x="592018" y="916682"/>
          <a:ext cx="11617565" cy="5481838"/>
        </p:xfrm>
        <a:graphic>
          <a:graphicData uri="http://schemas.openxmlformats.org/drawingml/2006/table">
            <a:tbl>
              <a:tblPr/>
              <a:tblGrid>
                <a:gridCol w="2554594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092432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INDICADORES MACROECONÓMICOS, FASE ECONÓMICA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Crecimiento PIB Mazatlán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Inflación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Tasa de Interés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Empleo</a:t>
                      </a:r>
                    </a:p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Sinaloa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&gt;3%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&gt;4%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Bajando o 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3%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2% – 4%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-1% a 1%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2%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Subiendo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&lt; -1%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&lt;=0%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Muy 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6703451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87430"/>
              </p:ext>
            </p:extLst>
          </p:nvPr>
        </p:nvGraphicFramePr>
        <p:xfrm>
          <a:off x="569843" y="739590"/>
          <a:ext cx="11962817" cy="5799889"/>
        </p:xfrm>
        <a:graphic>
          <a:graphicData uri="http://schemas.openxmlformats.org/drawingml/2006/table">
            <a:tbl>
              <a:tblPr/>
              <a:tblGrid>
                <a:gridCol w="2675381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1811046384"/>
                    </a:ext>
                  </a:extLst>
                </a:gridCol>
              </a:tblGrid>
              <a:tr h="10574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POR </a:t>
                      </a:r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ESCENARIO</a:t>
                      </a: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Prob.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NORMAL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OPTIMISTA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-0.5%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7.8%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15.7%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1.0%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19%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0.4%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5.%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D6EF1-00E5-600B-A82B-4ED54F93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2A8D810-AF45-2487-BDF4-461305B4B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549406"/>
              </p:ext>
            </p:extLst>
          </p:nvPr>
        </p:nvGraphicFramePr>
        <p:xfrm>
          <a:off x="109318" y="1023257"/>
          <a:ext cx="11755848" cy="608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F34F1-76AE-8987-8CD5-009D66A7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AE745D-2965-0932-7762-9C02F1696740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A06E13-FEA4-D4CA-4204-98497956B34D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84336A-A0C9-39DC-4920-8461BEC28BBB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La fase normal implica un mercado normal con incremento del 1% en los precios por trimestre.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CD760-6636-D1BF-0F90-EB9A1E048C00}"/>
              </a:ext>
            </a:extLst>
          </p:cNvPr>
          <p:cNvSpPr txBox="1"/>
          <p:nvPr/>
        </p:nvSpPr>
        <p:spPr>
          <a:xfrm>
            <a:off x="10572029" y="3886200"/>
            <a:ext cx="224920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lang="es-ES_tradnl" sz="1700" b="1" cap="all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normal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8EA224-C0B6-E053-CE82-F2F5B3DE889F}"/>
              </a:ext>
            </a:extLst>
          </p:cNvPr>
          <p:cNvSpPr txBox="1"/>
          <p:nvPr/>
        </p:nvSpPr>
        <p:spPr>
          <a:xfrm>
            <a:off x="10572028" y="4529065"/>
            <a:ext cx="201197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$6.5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más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A64B3C-F35B-3B13-CC7E-C19BCC17F864}"/>
              </a:ext>
            </a:extLst>
          </p:cNvPr>
          <p:cNvSpPr txBox="1"/>
          <p:nvPr/>
        </p:nvSpPr>
        <p:spPr>
          <a:xfrm>
            <a:off x="10572028" y="4888168"/>
            <a:ext cx="201197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$6.4 </a:t>
            </a:r>
            <a:r>
              <a:rPr lang="es-ES_tradnl" sz="1700" b="1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menos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59A1CC4D-243C-8FFF-D192-2CCA09FFBEE5}"/>
              </a:ext>
            </a:extLst>
          </p:cNvPr>
          <p:cNvSpPr txBox="1"/>
          <p:nvPr/>
        </p:nvSpPr>
        <p:spPr>
          <a:xfrm>
            <a:off x="10572028" y="1597324"/>
            <a:ext cx="247326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lang="es-ES_tradnl" sz="1700" b="1" dirty="0">
                <a:solidFill>
                  <a:srgbClr val="C3D69B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7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BE59-3BB8-26D6-BECA-5C13E6FF9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E4C77D4-C997-92F1-81C0-B42491057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260194"/>
              </p:ext>
            </p:extLst>
          </p:nvPr>
        </p:nvGraphicFramePr>
        <p:xfrm>
          <a:off x="58886" y="991518"/>
          <a:ext cx="11894415" cy="599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E4D65-B327-3585-83BD-3BF6BE49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53336E-0F5D-079E-75BC-0BA134BDD104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1055AA-97A4-3F87-4F94-46CF7EF70F8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8BF4FE-1075-36AA-7C64-D12E108EBFA8}"/>
              </a:ext>
            </a:extLst>
          </p:cNvPr>
          <p:cNvSpPr txBox="1"/>
          <p:nvPr/>
        </p:nvSpPr>
        <p:spPr>
          <a:xfrm>
            <a:off x="10724866" y="3025427"/>
            <a:ext cx="22492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lang="es-ES_tradnl" sz="1700" b="1" cap="all" dirty="0">
                <a:solidFill>
                  <a:srgbClr val="F6BB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normal</a:t>
            </a:r>
            <a:endParaRPr kumimoji="0" lang="es-ES_tradnl" sz="1700" b="1" u="none" strike="noStrike" kern="1200" cap="all" spc="0" normalizeH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defTabSz="617167">
              <a:lnSpc>
                <a:spcPct val="80000"/>
              </a:lnSpc>
              <a:defRPr/>
            </a:pP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7FA26E-1B60-FA41-75E9-23E126EDCA07}"/>
              </a:ext>
            </a:extLst>
          </p:cNvPr>
          <p:cNvSpPr txBox="1"/>
          <p:nvPr/>
        </p:nvSpPr>
        <p:spPr>
          <a:xfrm>
            <a:off x="10730743" y="4173554"/>
            <a:ext cx="20119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$6.5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más</a:t>
            </a:r>
            <a:endParaRPr kumimoji="0" lang="es-ES_tradnl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defTabSz="617167">
              <a:lnSpc>
                <a:spcPct val="80000"/>
              </a:lnSpc>
              <a:defRPr/>
            </a:pPr>
            <a:r>
              <a:rPr lang="es-ES_tradnl" sz="1700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130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0E0AF2-5D81-7CED-976E-06FDF5AD6CEE}"/>
              </a:ext>
            </a:extLst>
          </p:cNvPr>
          <p:cNvSpPr txBox="1"/>
          <p:nvPr/>
        </p:nvSpPr>
        <p:spPr>
          <a:xfrm>
            <a:off x="10756541" y="5005232"/>
            <a:ext cx="20119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9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$6.4 </a:t>
            </a:r>
            <a:r>
              <a:rPr lang="es-ES_tradnl" sz="1700" b="1" dirty="0">
                <a:solidFill>
                  <a:srgbClr val="FFA9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menos</a:t>
            </a:r>
            <a:endParaRPr lang="es-ES_tradnl" sz="1700" b="1" cap="all" dirty="0">
              <a:solidFill>
                <a:srgbClr val="FFA900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defTabSz="617167">
              <a:lnSpc>
                <a:spcPct val="80000"/>
              </a:lnSpc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105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9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4EF393CF-230A-F452-5EAE-75E62D49BB55}"/>
              </a:ext>
            </a:extLst>
          </p:cNvPr>
          <p:cNvSpPr txBox="1"/>
          <p:nvPr/>
        </p:nvSpPr>
        <p:spPr>
          <a:xfrm>
            <a:off x="10683122" y="1443041"/>
            <a:ext cx="247326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lang="es-ES_tradnl" sz="1700" b="1" dirty="0">
                <a:solidFill>
                  <a:srgbClr val="C3D69B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</a:p>
          <a:p>
            <a:pPr defTabSz="617167">
              <a:lnSpc>
                <a:spcPct val="80000"/>
              </a:lnSpc>
              <a:defRPr/>
            </a:pP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7497032-1F83-E376-C997-2FF06C641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577977"/>
              </p:ext>
            </p:extLst>
          </p:nvPr>
        </p:nvGraphicFramePr>
        <p:xfrm>
          <a:off x="1630496" y="2223846"/>
          <a:ext cx="9203164" cy="139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7E657461-EB1A-CA2D-7390-0A4685263C0F}"/>
              </a:ext>
            </a:extLst>
          </p:cNvPr>
          <p:cNvSpPr txBox="1"/>
          <p:nvPr/>
        </p:nvSpPr>
        <p:spPr>
          <a:xfrm>
            <a:off x="10683122" y="24292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x trimestre</a:t>
            </a:r>
            <a:endParaRPr kumimoji="0" lang="es-MX" i="1" strike="noStrike" kern="1200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6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0969C4C-26D3-2EC4-C4F8-DB5E3A886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520005"/>
              </p:ext>
            </p:extLst>
          </p:nvPr>
        </p:nvGraphicFramePr>
        <p:xfrm>
          <a:off x="-220999" y="985801"/>
          <a:ext cx="12343497" cy="678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ABSORCIÓN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EE95AD-303D-0CC4-C55A-DB77337D4622}"/>
              </a:ext>
            </a:extLst>
          </p:cNvPr>
          <p:cNvSpPr txBox="1"/>
          <p:nvPr/>
        </p:nvSpPr>
        <p:spPr>
          <a:xfrm>
            <a:off x="9606708" y="2211842"/>
            <a:ext cx="2754217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4BACC6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$6.5 M o más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AB1F5D4D-4BB7-CE74-111A-FB796B7E8451}"/>
              </a:ext>
            </a:extLst>
          </p:cNvPr>
          <p:cNvSpPr txBox="1"/>
          <p:nvPr/>
        </p:nvSpPr>
        <p:spPr>
          <a:xfrm>
            <a:off x="9606708" y="1627422"/>
            <a:ext cx="2184717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Lt" panose="02000000000000000000" pitchFamily="2" charset="0"/>
              </a:rPr>
              <a:t>Stelarhe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09C8F-F6E0-2BE2-C384-692176B97DF6}"/>
              </a:ext>
            </a:extLst>
          </p:cNvPr>
          <p:cNvSpPr txBox="1"/>
          <p:nvPr/>
        </p:nvSpPr>
        <p:spPr>
          <a:xfrm>
            <a:off x="9606708" y="2705672"/>
            <a:ext cx="3136006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FFA900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$ 6.4 M o menos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A900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</TotalTime>
  <Words>1426</Words>
  <Application>Microsoft Office PowerPoint</Application>
  <PresentationFormat>Personalizado</PresentationFormat>
  <Paragraphs>470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Aptos</vt:lpstr>
      <vt:lpstr>Arial</vt:lpstr>
      <vt:lpstr>Lato</vt:lpstr>
      <vt:lpstr>Lato Black</vt:lpstr>
      <vt:lpstr>Lato Hairline</vt:lpstr>
      <vt:lpstr>Playfair Display</vt:lpstr>
      <vt:lpstr>Roboto</vt:lpstr>
      <vt:lpstr>Roboto   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32</cp:revision>
  <dcterms:created xsi:type="dcterms:W3CDTF">2024-08-19T18:58:59Z</dcterms:created>
  <dcterms:modified xsi:type="dcterms:W3CDTF">2025-03-11T21:04:32Z</dcterms:modified>
</cp:coreProperties>
</file>