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7900" r:id="rId2"/>
    <p:sldId id="7901" r:id="rId3"/>
    <p:sldId id="7948" r:id="rId4"/>
    <p:sldId id="7949" r:id="rId5"/>
    <p:sldId id="7905" r:id="rId6"/>
    <p:sldId id="5692" r:id="rId7"/>
    <p:sldId id="5693" r:id="rId8"/>
    <p:sldId id="5205" r:id="rId9"/>
  </p:sldIdLst>
  <p:sldSz cx="12801600" cy="7772400"/>
  <p:notesSz cx="9144000" cy="6858000"/>
  <p:defaultTextStyle>
    <a:defPPr>
      <a:defRPr lang="en-US"/>
    </a:defPPr>
    <a:lvl1pPr marL="0" algn="l" defTabSz="587756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1pPr>
    <a:lvl2pPr marL="587756" algn="l" defTabSz="587756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2pPr>
    <a:lvl3pPr marL="1175513" algn="l" defTabSz="587756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3pPr>
    <a:lvl4pPr marL="1763271" algn="l" defTabSz="587756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4pPr>
    <a:lvl5pPr marL="2351027" algn="l" defTabSz="587756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5pPr>
    <a:lvl6pPr marL="2938784" algn="l" defTabSz="587756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6pPr>
    <a:lvl7pPr marL="3526540" algn="l" defTabSz="587756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7pPr>
    <a:lvl8pPr marL="4114297" algn="l" defTabSz="587756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8pPr>
    <a:lvl9pPr marL="4702053" algn="l" defTabSz="587756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0">
          <p15:clr>
            <a:srgbClr val="A4A3A4"/>
          </p15:clr>
        </p15:guide>
        <p15:guide id="2" pos="230">
          <p15:clr>
            <a:srgbClr val="A4A3A4"/>
          </p15:clr>
        </p15:guide>
        <p15:guide id="3" pos="7615" userDrawn="1">
          <p15:clr>
            <a:srgbClr val="A4A3A4"/>
          </p15:clr>
        </p15:guide>
        <p15:guide id="4" pos="440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FFD479"/>
    <a:srgbClr val="CDF2CC"/>
    <a:srgbClr val="69E873"/>
    <a:srgbClr val="FF0000"/>
    <a:srgbClr val="800000"/>
    <a:srgbClr val="FF66FF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50"/>
    <p:restoredTop sz="95732" autoAdjust="0"/>
  </p:normalViewPr>
  <p:slideViewPr>
    <p:cSldViewPr showGuides="1">
      <p:cViewPr varScale="1">
        <p:scale>
          <a:sx n="92" d="100"/>
          <a:sy n="92" d="100"/>
        </p:scale>
        <p:origin x="1304" y="176"/>
      </p:cViewPr>
      <p:guideLst>
        <p:guide orient="horz" pos="250"/>
        <p:guide pos="230"/>
        <p:guide pos="7615"/>
        <p:guide pos="4403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4160"/>
    </p:cViewPr>
  </p:sorterViewPr>
  <p:notesViewPr>
    <p:cSldViewPr>
      <p:cViewPr varScale="1">
        <p:scale>
          <a:sx n="125" d="100"/>
          <a:sy n="125" d="100"/>
        </p:scale>
        <p:origin x="1976" y="1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 dirty="0">
              <a:latin typeface="Roboto Light" panose="02000000000000000000" pitchFamily="2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CDCA67-A7BA-834B-B0EA-7B2444533C2A}" type="datetimeFigureOut">
              <a:rPr lang="en-US" smtClean="0">
                <a:latin typeface="Roboto Light" panose="02000000000000000000" pitchFamily="2" charset="0"/>
              </a:rPr>
              <a:t>3/19/25</a:t>
            </a:fld>
            <a:endParaRPr lang="es-ES_tradnl" dirty="0">
              <a:latin typeface="Roboto Light" panose="02000000000000000000" pitchFamily="2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 dirty="0">
              <a:latin typeface="Roboto Light" panose="02000000000000000000" pitchFamily="2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611560" y="4941168"/>
            <a:ext cx="3816424" cy="0"/>
          </a:xfrm>
          <a:prstGeom prst="line">
            <a:avLst/>
          </a:prstGeom>
          <a:ln w="6350" cmpd="sng">
            <a:solidFill>
              <a:srgbClr val="D9D9D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611560" y="5229200"/>
            <a:ext cx="3816424" cy="0"/>
          </a:xfrm>
          <a:prstGeom prst="line">
            <a:avLst/>
          </a:prstGeom>
          <a:ln w="6350" cmpd="sng">
            <a:solidFill>
              <a:srgbClr val="D9D9D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611560" y="5504305"/>
            <a:ext cx="3816424" cy="0"/>
          </a:xfrm>
          <a:prstGeom prst="line">
            <a:avLst/>
          </a:prstGeom>
          <a:ln w="6350" cmpd="sng">
            <a:solidFill>
              <a:srgbClr val="D9D9D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11560" y="5792337"/>
            <a:ext cx="3816424" cy="0"/>
          </a:xfrm>
          <a:prstGeom prst="line">
            <a:avLst/>
          </a:prstGeom>
          <a:ln w="6350" cmpd="sng">
            <a:solidFill>
              <a:srgbClr val="D9D9D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11560" y="6043480"/>
            <a:ext cx="3816424" cy="0"/>
          </a:xfrm>
          <a:prstGeom prst="line">
            <a:avLst/>
          </a:prstGeom>
          <a:ln w="6350" cmpd="sng">
            <a:solidFill>
              <a:srgbClr val="D9D9D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611560" y="6331512"/>
            <a:ext cx="3816424" cy="0"/>
          </a:xfrm>
          <a:prstGeom prst="line">
            <a:avLst/>
          </a:prstGeom>
          <a:ln w="6350" cmpd="sng">
            <a:solidFill>
              <a:srgbClr val="D9D9D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708838" y="4941168"/>
            <a:ext cx="3816424" cy="0"/>
          </a:xfrm>
          <a:prstGeom prst="line">
            <a:avLst/>
          </a:prstGeom>
          <a:ln w="6350" cmpd="sng">
            <a:solidFill>
              <a:srgbClr val="D9D9D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838" y="5229200"/>
            <a:ext cx="3816424" cy="0"/>
          </a:xfrm>
          <a:prstGeom prst="line">
            <a:avLst/>
          </a:prstGeom>
          <a:ln w="6350" cmpd="sng">
            <a:solidFill>
              <a:srgbClr val="D9D9D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708838" y="5504305"/>
            <a:ext cx="3816424" cy="0"/>
          </a:xfrm>
          <a:prstGeom prst="line">
            <a:avLst/>
          </a:prstGeom>
          <a:ln w="6350" cmpd="sng">
            <a:solidFill>
              <a:srgbClr val="D9D9D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708838" y="5792337"/>
            <a:ext cx="3816424" cy="0"/>
          </a:xfrm>
          <a:prstGeom prst="line">
            <a:avLst/>
          </a:prstGeom>
          <a:ln w="6350" cmpd="sng">
            <a:solidFill>
              <a:srgbClr val="D9D9D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708838" y="6043480"/>
            <a:ext cx="3816424" cy="0"/>
          </a:xfrm>
          <a:prstGeom prst="line">
            <a:avLst/>
          </a:prstGeom>
          <a:ln w="6350" cmpd="sng">
            <a:solidFill>
              <a:srgbClr val="D9D9D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08838" y="6331512"/>
            <a:ext cx="3816424" cy="0"/>
          </a:xfrm>
          <a:prstGeom prst="line">
            <a:avLst/>
          </a:prstGeom>
          <a:ln w="6350" cmpd="sng">
            <a:solidFill>
              <a:srgbClr val="D9D9D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1281" y="188640"/>
            <a:ext cx="941438" cy="410725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3491880" y="6534972"/>
            <a:ext cx="5105400" cy="338542"/>
          </a:xfrm>
          <a:prstGeom prst="rect">
            <a:avLst/>
          </a:prstGeom>
          <a:noFill/>
        </p:spPr>
        <p:txBody>
          <a:bodyPr wrap="square" lIns="91430" tIns="45714" rIns="91430" bIns="45714" rtlCol="0">
            <a:spAutoFit/>
          </a:bodyPr>
          <a:lstStyle/>
          <a:p>
            <a:pPr algn="r"/>
            <a:r>
              <a:rPr lang="es-ES_tradnl" sz="800">
                <a:solidFill>
                  <a:prstClr val="black">
                    <a:lumMod val="50000"/>
                    <a:lumOff val="50000"/>
                  </a:prstClr>
                </a:solidFill>
                <a:latin typeface="Stajn Pro Light"/>
                <a:cs typeface="Stajn Pro Light"/>
              </a:rPr>
              <a:t>Copyright© Estrategias Frescas  SC. Todos los derechos reservados. </a:t>
            </a:r>
          </a:p>
          <a:p>
            <a:pPr algn="r"/>
            <a:r>
              <a:rPr lang="es-ES_tradnl" sz="800">
                <a:solidFill>
                  <a:prstClr val="black">
                    <a:lumMod val="50000"/>
                    <a:lumOff val="50000"/>
                  </a:prstClr>
                </a:solidFill>
                <a:latin typeface="Stajn Pro Light"/>
                <a:cs typeface="Stajn Pro Light"/>
              </a:rPr>
              <a:t>Prohibida la reproducción parcial o total de este material sin la autorización escrita de la empresa.</a:t>
            </a:r>
          </a:p>
        </p:txBody>
      </p:sp>
      <p:sp>
        <p:nvSpPr>
          <p:cNvPr id="20" name="Double Bracket 19"/>
          <p:cNvSpPr/>
          <p:nvPr/>
        </p:nvSpPr>
        <p:spPr>
          <a:xfrm>
            <a:off x="8604172" y="6567408"/>
            <a:ext cx="448608" cy="277728"/>
          </a:xfrm>
          <a:prstGeom prst="bracketPair">
            <a:avLst/>
          </a:prstGeom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91430" tIns="45714" rIns="91430" bIns="45714"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Roboto Light" panose="02000000000000000000" pitchFamily="2" charset="0"/>
            </a:endParaRPr>
          </a:p>
        </p:txBody>
      </p:sp>
      <p:sp>
        <p:nvSpPr>
          <p:cNvPr id="21" name="Slide Number Placeholder 17"/>
          <p:cNvSpPr>
            <a:spLocks noGrp="1"/>
          </p:cNvSpPr>
          <p:nvPr>
            <p:ph type="sldNum" sz="quarter" idx="3"/>
          </p:nvPr>
        </p:nvSpPr>
        <p:spPr>
          <a:xfrm>
            <a:off x="8536024" y="6580795"/>
            <a:ext cx="576064" cy="234000"/>
          </a:xfrm>
          <a:prstGeom prst="rect">
            <a:avLst/>
          </a:prstGeom>
        </p:spPr>
        <p:txBody>
          <a:bodyPr lIns="107989" tIns="21597" rIns="91430" bIns="46794" anchor="ctr" anchorCtr="1"/>
          <a:lstStyle>
            <a:lvl1pPr algn="ctr">
              <a:defRPr sz="1400">
                <a:solidFill>
                  <a:schemeClr val="bg1">
                    <a:lumMod val="50000"/>
                  </a:schemeClr>
                </a:solidFill>
                <a:latin typeface="Stajn Pro Light"/>
                <a:cs typeface="Stajn Pro Light"/>
              </a:defRPr>
            </a:lvl1pPr>
          </a:lstStyle>
          <a:p>
            <a:fld id="{67DDEA5E-EAF7-8246-8A62-7FF7613ECEAE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461010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Roboto Light" panose="02000000000000000000" pitchFamily="2" charset="0"/>
              </a:defRPr>
            </a:lvl1pPr>
          </a:lstStyle>
          <a:p>
            <a:endParaRPr lang="es-ES_tradnl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Roboto Light" panose="02000000000000000000" pitchFamily="2" charset="0"/>
              </a:defRPr>
            </a:lvl1pPr>
          </a:lstStyle>
          <a:p>
            <a:fld id="{61CB1130-B5D0-214C-918E-E16FC9DFF277}" type="datetimeFigureOut">
              <a:rPr lang="en-US" smtClean="0"/>
              <a:pPr/>
              <a:t>3/19/25</a:t>
            </a:fld>
            <a:endParaRPr lang="es-ES_tradnl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54275" y="514350"/>
            <a:ext cx="423545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 dirty="0" err="1"/>
              <a:t>Click</a:t>
            </a:r>
            <a:r>
              <a:rPr lang="es-ES_tradnl" dirty="0"/>
              <a:t> to </a:t>
            </a:r>
            <a:r>
              <a:rPr lang="es-ES_tradnl" dirty="0" err="1"/>
              <a:t>edit</a:t>
            </a:r>
            <a:r>
              <a:rPr lang="es-ES_tradnl" dirty="0"/>
              <a:t> Master </a:t>
            </a:r>
            <a:r>
              <a:rPr lang="es-ES_tradnl" dirty="0" err="1"/>
              <a:t>text</a:t>
            </a:r>
            <a:r>
              <a:rPr lang="es-ES_tradnl" dirty="0"/>
              <a:t> </a:t>
            </a:r>
            <a:r>
              <a:rPr lang="es-ES_tradnl" dirty="0" err="1"/>
              <a:t>styles</a:t>
            </a:r>
            <a:endParaRPr lang="es-ES_tradnl" dirty="0"/>
          </a:p>
          <a:p>
            <a:pPr lvl="1"/>
            <a:r>
              <a:rPr lang="es-ES_tradnl" dirty="0" err="1"/>
              <a:t>Second</a:t>
            </a:r>
            <a:r>
              <a:rPr lang="es-ES_tradnl" dirty="0"/>
              <a:t> </a:t>
            </a:r>
            <a:r>
              <a:rPr lang="es-ES_tradnl" dirty="0" err="1"/>
              <a:t>level</a:t>
            </a:r>
            <a:endParaRPr lang="es-ES_tradnl" dirty="0"/>
          </a:p>
          <a:p>
            <a:pPr lvl="2"/>
            <a:r>
              <a:rPr lang="es-ES_tradnl" dirty="0" err="1"/>
              <a:t>Third</a:t>
            </a:r>
            <a:r>
              <a:rPr lang="es-ES_tradnl" dirty="0"/>
              <a:t> </a:t>
            </a:r>
            <a:r>
              <a:rPr lang="es-ES_tradnl" dirty="0" err="1"/>
              <a:t>level</a:t>
            </a:r>
            <a:endParaRPr lang="es-ES_tradnl" dirty="0"/>
          </a:p>
          <a:p>
            <a:pPr lvl="3"/>
            <a:r>
              <a:rPr lang="es-ES_tradnl" dirty="0" err="1"/>
              <a:t>Fourth</a:t>
            </a:r>
            <a:r>
              <a:rPr lang="es-ES_tradnl" dirty="0"/>
              <a:t> </a:t>
            </a:r>
            <a:r>
              <a:rPr lang="es-ES_tradnl" dirty="0" err="1"/>
              <a:t>level</a:t>
            </a:r>
            <a:endParaRPr lang="es-ES_tradnl" dirty="0"/>
          </a:p>
          <a:p>
            <a:pPr lvl="4"/>
            <a:r>
              <a:rPr lang="es-ES_tradnl" dirty="0" err="1"/>
              <a:t>Fifth</a:t>
            </a:r>
            <a:r>
              <a:rPr lang="es-ES_tradnl" dirty="0"/>
              <a:t> </a:t>
            </a:r>
            <a:r>
              <a:rPr lang="es-ES_tradnl" dirty="0" err="1"/>
              <a:t>level</a:t>
            </a:r>
            <a:endParaRPr lang="es-ES_tradn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Roboto Light" panose="02000000000000000000" pitchFamily="2" charset="0"/>
              </a:defRPr>
            </a:lvl1pPr>
          </a:lstStyle>
          <a:p>
            <a:endParaRPr lang="es-ES_tradn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Roboto Light" panose="02000000000000000000" pitchFamily="2" charset="0"/>
              </a:defRPr>
            </a:lvl1pPr>
          </a:lstStyle>
          <a:p>
            <a:fld id="{1ACB7BCF-647A-134C-915A-FCA4469FE67F}" type="slidenum">
              <a:rPr lang="es-ES_tradnl" smtClean="0"/>
              <a:pPr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48165630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149" rtl="0" eaLnBrk="1" latinLnBrk="0" hangingPunct="1">
      <a:defRPr sz="1200" b="0" i="0" kern="1200">
        <a:solidFill>
          <a:schemeClr val="tx1"/>
        </a:solidFill>
        <a:latin typeface="Roboto Light" panose="02000000000000000000" pitchFamily="2" charset="0"/>
        <a:ea typeface="+mn-ea"/>
        <a:cs typeface="+mn-cs"/>
      </a:defRPr>
    </a:lvl1pPr>
    <a:lvl2pPr marL="457149" algn="l" defTabSz="457149" rtl="0" eaLnBrk="1" latinLnBrk="0" hangingPunct="1">
      <a:defRPr sz="1200" b="0" i="0" kern="1200">
        <a:solidFill>
          <a:schemeClr val="tx1"/>
        </a:solidFill>
        <a:latin typeface="Roboto Light" panose="02000000000000000000" pitchFamily="2" charset="0"/>
        <a:ea typeface="+mn-ea"/>
        <a:cs typeface="+mn-cs"/>
      </a:defRPr>
    </a:lvl2pPr>
    <a:lvl3pPr marL="914299" algn="l" defTabSz="457149" rtl="0" eaLnBrk="1" latinLnBrk="0" hangingPunct="1">
      <a:defRPr sz="1200" b="0" i="0" kern="1200">
        <a:solidFill>
          <a:schemeClr val="tx1"/>
        </a:solidFill>
        <a:latin typeface="Roboto Light" panose="02000000000000000000" pitchFamily="2" charset="0"/>
        <a:ea typeface="+mn-ea"/>
        <a:cs typeface="+mn-cs"/>
      </a:defRPr>
    </a:lvl3pPr>
    <a:lvl4pPr marL="1371447" algn="l" defTabSz="457149" rtl="0" eaLnBrk="1" latinLnBrk="0" hangingPunct="1">
      <a:defRPr sz="1200" b="0" i="0" kern="1200">
        <a:solidFill>
          <a:schemeClr val="tx1"/>
        </a:solidFill>
        <a:latin typeface="Roboto Light" panose="02000000000000000000" pitchFamily="2" charset="0"/>
        <a:ea typeface="+mn-ea"/>
        <a:cs typeface="+mn-cs"/>
      </a:defRPr>
    </a:lvl4pPr>
    <a:lvl5pPr marL="1828597" algn="l" defTabSz="457149" rtl="0" eaLnBrk="1" latinLnBrk="0" hangingPunct="1">
      <a:defRPr sz="1200" b="0" i="0" kern="1200">
        <a:solidFill>
          <a:schemeClr val="tx1"/>
        </a:solidFill>
        <a:latin typeface="Roboto Light" panose="02000000000000000000" pitchFamily="2" charset="0"/>
        <a:ea typeface="+mn-ea"/>
        <a:cs typeface="+mn-cs"/>
      </a:defRPr>
    </a:lvl5pPr>
    <a:lvl6pPr marL="2285746" algn="l" defTabSz="45714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96" algn="l" defTabSz="45714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44" algn="l" defTabSz="45714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194" algn="l" defTabSz="45714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17">
            <a:extLst>
              <a:ext uri="{FF2B5EF4-FFF2-40B4-BE49-F238E27FC236}">
                <a16:creationId xmlns:a16="http://schemas.microsoft.com/office/drawing/2014/main" id="{BC300587-0677-5D45-9D24-130713677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950750" y="7354183"/>
            <a:ext cx="900100" cy="234000"/>
          </a:xfrm>
          <a:prstGeom prst="rect">
            <a:avLst/>
          </a:prstGeom>
          <a:noFill/>
        </p:spPr>
        <p:txBody>
          <a:bodyPr lIns="107989" tIns="21597" rIns="91430" bIns="46794" anchor="ctr" anchorCtr="1"/>
          <a:lstStyle>
            <a:lvl1pPr algn="ctr">
              <a:defRPr sz="1600" b="0" i="0">
                <a:solidFill>
                  <a:schemeClr val="bg1">
                    <a:lumMod val="65000"/>
                  </a:schemeClr>
                </a:solidFill>
                <a:latin typeface="Playfair Display" pitchFamily="2" charset="77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r>
              <a:rPr lang="en-US" dirty="0"/>
              <a:t>#</a:t>
            </a:r>
            <a:fld id="{67DDEA5E-EAF7-8246-8A62-7FF7613ECEAE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2" name="Conector recto 1">
            <a:extLst>
              <a:ext uri="{FF2B5EF4-FFF2-40B4-BE49-F238E27FC236}">
                <a16:creationId xmlns:a16="http://schemas.microsoft.com/office/drawing/2014/main" id="{07B6743E-BA28-B388-E415-BA2D9DAFD5B6}"/>
              </a:ext>
            </a:extLst>
          </p:cNvPr>
          <p:cNvCxnSpPr>
            <a:cxnSpLocks/>
          </p:cNvCxnSpPr>
          <p:nvPr userDrawn="1"/>
        </p:nvCxnSpPr>
        <p:spPr>
          <a:xfrm>
            <a:off x="5397498" y="7486600"/>
            <a:ext cx="564118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0A1D6482-33F7-F103-AF5F-EE59B69BCC9B}"/>
              </a:ext>
            </a:extLst>
          </p:cNvPr>
          <p:cNvCxnSpPr>
            <a:cxnSpLocks/>
          </p:cNvCxnSpPr>
          <p:nvPr userDrawn="1"/>
        </p:nvCxnSpPr>
        <p:spPr>
          <a:xfrm>
            <a:off x="6844794" y="7486600"/>
            <a:ext cx="564118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20730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48" userDrawn="1">
          <p15:clr>
            <a:srgbClr val="FBAE40"/>
          </p15:clr>
        </p15:guide>
        <p15:guide id="2" pos="4032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BB107E0C-486D-A544-8614-0EB098638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21380" y="7354183"/>
            <a:ext cx="900100" cy="234000"/>
          </a:xfrm>
          <a:prstGeom prst="rect">
            <a:avLst/>
          </a:prstGeom>
          <a:noFill/>
        </p:spPr>
        <p:txBody>
          <a:bodyPr lIns="107989" tIns="21597" rIns="91430" bIns="46794" anchor="ctr" anchorCtr="1"/>
          <a:lstStyle>
            <a:lvl1pPr algn="ctr">
              <a:defRPr sz="1600" b="0" i="0">
                <a:solidFill>
                  <a:schemeClr val="bg1">
                    <a:lumMod val="65000"/>
                  </a:schemeClr>
                </a:solidFill>
                <a:latin typeface="Playfair Display" pitchFamily="2" charset="77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r>
              <a:rPr lang="en-US" dirty="0"/>
              <a:t>#</a:t>
            </a:r>
            <a:fld id="{67DDEA5E-EAF7-8246-8A62-7FF7613ECEAE}" type="slidenum">
              <a:rPr lang="en-US" smtClean="0"/>
              <a:pPr/>
              <a:t>‹Nº›</a:t>
            </a:fld>
            <a:endParaRPr lang="en-US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F38C6BD-B3D5-4968-0745-93BB8DB2F3A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2736" t="11574" r="5470" b="15743"/>
          <a:stretch/>
        </p:blipFill>
        <p:spPr>
          <a:xfrm>
            <a:off x="5824736" y="7354183"/>
            <a:ext cx="1187512" cy="348441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9468279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48" userDrawn="1">
          <p15:clr>
            <a:srgbClr val="FBAE40"/>
          </p15:clr>
        </p15:guide>
        <p15:guide id="2" pos="4032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70D1EE32-6D14-0AC0-F85D-C35571A80903}"/>
              </a:ext>
            </a:extLst>
          </p:cNvPr>
          <p:cNvCxnSpPr>
            <a:cxnSpLocks/>
          </p:cNvCxnSpPr>
          <p:nvPr userDrawn="1"/>
        </p:nvCxnSpPr>
        <p:spPr>
          <a:xfrm>
            <a:off x="5219205" y="7445829"/>
            <a:ext cx="236319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53235766-3D9B-38C0-3B4B-8587723979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948782" y="7300857"/>
            <a:ext cx="904037" cy="263725"/>
          </a:xfrm>
          <a:prstGeom prst="rect">
            <a:avLst/>
          </a:prstGeom>
          <a:solidFill>
            <a:schemeClr val="bg1"/>
          </a:solidFill>
        </p:spPr>
        <p:txBody>
          <a:bodyPr lIns="107989" tIns="21597" rIns="91430" bIns="46794" anchor="ctr" anchorCtr="1"/>
          <a:lstStyle>
            <a:lvl1pPr algn="ctr">
              <a:defRPr sz="1400" i="1">
                <a:solidFill>
                  <a:schemeClr val="bg1">
                    <a:lumMod val="50000"/>
                  </a:schemeClr>
                </a:solidFill>
                <a:latin typeface="Playfair Display" pitchFamily="2" charset="77"/>
                <a:cs typeface="Playfair Display" pitchFamily="2" charset="77"/>
              </a:defRPr>
            </a:lvl1pPr>
          </a:lstStyle>
          <a:p>
            <a:fld id="{67DDEA5E-EAF7-8246-8A62-7FF7613ECEAE}" type="slidenum">
              <a:rPr lang="es-ES_tradnl" smtClean="0"/>
              <a:pPr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393674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48">
          <p15:clr>
            <a:srgbClr val="FBAE40"/>
          </p15:clr>
        </p15:guide>
        <p15:guide id="2" pos="4032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891" r:id="rId1"/>
    <p:sldLayoutId id="2147483893" r:id="rId2"/>
    <p:sldLayoutId id="2147483894" r:id="rId3"/>
  </p:sldLayoutIdLst>
  <p:hf hdr="0" ftr="0" dt="0"/>
  <p:txStyles>
    <p:titleStyle>
      <a:lvl1pPr algn="ctr" defTabSz="587756" rtl="0" eaLnBrk="1" latinLnBrk="0" hangingPunct="1">
        <a:spcBef>
          <a:spcPct val="0"/>
        </a:spcBef>
        <a:buNone/>
        <a:defRPr sz="5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40818" indent="-440818" algn="l" defTabSz="587756" rtl="0" eaLnBrk="1" latinLnBrk="0" hangingPunct="1">
        <a:spcBef>
          <a:spcPct val="20000"/>
        </a:spcBef>
        <a:buFont typeface="Arial"/>
        <a:buChar char="•"/>
        <a:defRPr sz="4100" kern="1200">
          <a:solidFill>
            <a:schemeClr val="tx1"/>
          </a:solidFill>
          <a:latin typeface="+mn-lt"/>
          <a:ea typeface="+mn-ea"/>
          <a:cs typeface="+mn-cs"/>
        </a:defRPr>
      </a:lvl1pPr>
      <a:lvl2pPr marL="955105" indent="-367348" algn="l" defTabSz="587756" rtl="0" eaLnBrk="1" latinLnBrk="0" hangingPunct="1">
        <a:spcBef>
          <a:spcPct val="20000"/>
        </a:spcBef>
        <a:buFont typeface="Arial"/>
        <a:buChar char="–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469392" indent="-293879" algn="l" defTabSz="587756" rtl="0" eaLnBrk="1" latinLnBrk="0" hangingPunct="1">
        <a:spcBef>
          <a:spcPct val="20000"/>
        </a:spcBef>
        <a:buFont typeface="Arial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148" indent="-293879" algn="l" defTabSz="587756" rtl="0" eaLnBrk="1" latinLnBrk="0" hangingPunct="1">
        <a:spcBef>
          <a:spcPct val="20000"/>
        </a:spcBef>
        <a:buFont typeface="Arial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44905" indent="-293879" algn="l" defTabSz="587756" rtl="0" eaLnBrk="1" latinLnBrk="0" hangingPunct="1">
        <a:spcBef>
          <a:spcPct val="20000"/>
        </a:spcBef>
        <a:buFont typeface="Arial"/>
        <a:buChar char="»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32661" indent="-293879" algn="l" defTabSz="587756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820419" indent="-293879" algn="l" defTabSz="587756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408175" indent="-293879" algn="l" defTabSz="587756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4995932" indent="-293879" algn="l" defTabSz="587756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8775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87756" algn="l" defTabSz="58775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75513" algn="l" defTabSz="58775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63271" algn="l" defTabSz="58775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51027" algn="l" defTabSz="58775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38784" algn="l" defTabSz="58775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526540" algn="l" defTabSz="58775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114297" algn="l" defTabSz="58775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702053" algn="l" defTabSz="58775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56351B-0E63-6F42-B101-BA2299DF0C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1EE559F-ED99-CD6B-B0A4-600AF51B6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29392" y="7354888"/>
            <a:ext cx="898525" cy="233362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ea typeface="Roboto Thin" panose="02000000000000000000" pitchFamily="2" charset="0"/>
                <a:cs typeface="Roboto Thin" panose="02000000000000000000" pitchFamily="2" charset="0"/>
              </a:rPr>
              <a:t>#</a:t>
            </a:r>
            <a:fld id="{67DDEA5E-EAF7-8246-8A62-7FF7613ECEAE}" type="slidenum">
              <a:rPr lang="en-US" smtClean="0">
                <a:ea typeface="Roboto Thin" panose="02000000000000000000" pitchFamily="2" charset="0"/>
                <a:cs typeface="Roboto Thin" panose="02000000000000000000" pitchFamily="2" charset="0"/>
              </a:rPr>
              <a:pPr/>
              <a:t>1</a:t>
            </a:fld>
            <a:endParaRPr lang="en-US" dirty="0">
              <a:ea typeface="Roboto Thin" panose="02000000000000000000" pitchFamily="2" charset="0"/>
              <a:cs typeface="Roboto Thin" panose="02000000000000000000" pitchFamily="2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8BC66F20-9A6B-A1BB-9FEE-BD5C98D5652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593" r="15450"/>
          <a:stretch/>
        </p:blipFill>
        <p:spPr>
          <a:xfrm>
            <a:off x="-1034340" y="-398276"/>
            <a:ext cx="15780776" cy="8568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1801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D0CCDDF5-D5E3-4E70-B22F-DC0A87143A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#</a:t>
            </a:r>
            <a:fld id="{67DDEA5E-EAF7-8246-8A62-7FF7613ECEAE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B09F94E0-582C-2A70-0ECE-2B51FB3402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58417" y="-583095"/>
            <a:ext cx="13318435" cy="9988826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743AC057-89C3-AFC6-B2AA-83A3EA06ABC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4667" b="3269"/>
          <a:stretch/>
        </p:blipFill>
        <p:spPr>
          <a:xfrm>
            <a:off x="5601451" y="6683759"/>
            <a:ext cx="1598699" cy="658429"/>
          </a:xfrm>
          <a:prstGeom prst="rect">
            <a:avLst/>
          </a:prstGeom>
        </p:spPr>
      </p:pic>
      <p:sp>
        <p:nvSpPr>
          <p:cNvPr id="5" name="Text Box 4">
            <a:extLst>
              <a:ext uri="{FF2B5EF4-FFF2-40B4-BE49-F238E27FC236}">
                <a16:creationId xmlns:a16="http://schemas.microsoft.com/office/drawing/2014/main" id="{49C44656-FC26-929B-F0A5-FE1DADDD4D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87256" y="1594415"/>
            <a:ext cx="13176111" cy="705552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txBody>
          <a:bodyPr wrap="square" lIns="124943" tIns="62471" rIns="124943" bIns="62471" anchor="t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60000"/>
              </a:lnSpc>
            </a:pPr>
            <a:r>
              <a:rPr lang="es-ES_tradnl" sz="6000" b="1" dirty="0">
                <a:solidFill>
                  <a:schemeClr val="bg1"/>
                </a:solidFill>
                <a:latin typeface="Lato" panose="020F0502020204030203" pitchFamily="34" charset="0"/>
                <a:cs typeface="Stajn Pro Medium"/>
              </a:rPr>
              <a:t>BENCHMARK MAZATLÁN</a:t>
            </a:r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91476376-9031-DC8A-07D3-925E5DC869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87256" y="2293593"/>
            <a:ext cx="12988856" cy="440479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txBody>
          <a:bodyPr wrap="square" lIns="124943" tIns="62471" rIns="124943" bIns="62471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60000"/>
              </a:lnSpc>
            </a:pPr>
            <a:r>
              <a:rPr lang="es-ES_tradnl" sz="3200" i="1" dirty="0">
                <a:solidFill>
                  <a:schemeClr val="bg1"/>
                </a:solidFill>
                <a:latin typeface="Playfair Display" pitchFamily="2" charset="77"/>
                <a:cs typeface="Stajn Pro bold"/>
              </a:rPr>
              <a:t>Ideas Urbanas; REM </a:t>
            </a:r>
            <a:r>
              <a:rPr lang="es-ES_tradnl" sz="3200" i="1" dirty="0" err="1">
                <a:solidFill>
                  <a:schemeClr val="bg1"/>
                </a:solidFill>
                <a:latin typeface="Playfair Display" pitchFamily="2" charset="77"/>
                <a:cs typeface="Stajn Pro bold"/>
              </a:rPr>
              <a:t>Benchmark</a:t>
            </a:r>
            <a:r>
              <a:rPr lang="es-ES_tradnl" sz="3200" i="1" dirty="0">
                <a:solidFill>
                  <a:schemeClr val="bg1"/>
                </a:solidFill>
                <a:latin typeface="Playfair Display" pitchFamily="2" charset="77"/>
                <a:cs typeface="Stajn Pro bold"/>
              </a:rPr>
              <a:t>; Febrero 2025.</a:t>
            </a:r>
          </a:p>
        </p:txBody>
      </p:sp>
    </p:spTree>
    <p:extLst>
      <p:ext uri="{BB962C8B-B14F-4D97-AF65-F5344CB8AC3E}">
        <p14:creationId xmlns:p14="http://schemas.microsoft.com/office/powerpoint/2010/main" val="36770266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F28D1A-3D52-7B2E-C547-C998D9C235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851EECA2-7EB4-A729-FCCE-2DA3F4645C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4180" r="4180"/>
          <a:stretch/>
        </p:blipFill>
        <p:spPr>
          <a:xfrm>
            <a:off x="-1" y="-66"/>
            <a:ext cx="12801601" cy="7772466"/>
          </a:xfrm>
          <a:prstGeom prst="rect">
            <a:avLst/>
          </a:prstGeom>
        </p:spPr>
      </p:pic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F95C9262-7759-6AC5-ED32-FCCCD583D1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#</a:t>
            </a:r>
            <a:fld id="{67DDEA5E-EAF7-8246-8A62-7FF7613ECEAE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Text Box 4">
            <a:extLst>
              <a:ext uri="{FF2B5EF4-FFF2-40B4-BE49-F238E27FC236}">
                <a16:creationId xmlns:a16="http://schemas.microsoft.com/office/drawing/2014/main" id="{DD223B8B-9C2C-8622-7AFC-5E6DFDF90B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5773" y="5333082"/>
            <a:ext cx="11310054" cy="827040"/>
          </a:xfrm>
          <a:prstGeom prst="roundRect">
            <a:avLst>
              <a:gd name="adj" fmla="val 0"/>
            </a:avLst>
          </a:prstGeom>
          <a:solidFill>
            <a:schemeClr val="tx1">
              <a:lumMod val="85000"/>
              <a:lumOff val="15000"/>
              <a:alpha val="80000"/>
            </a:schemeClr>
          </a:solidFill>
          <a:ln>
            <a:noFill/>
          </a:ln>
        </p:spPr>
        <p:txBody>
          <a:bodyPr wrap="square" lIns="131190" tIns="360000" rIns="13119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60000"/>
              </a:lnSpc>
            </a:pPr>
            <a:r>
              <a:rPr lang="es-ES_tradnl" sz="4800" b="1" dirty="0">
                <a:solidFill>
                  <a:schemeClr val="bg1"/>
                </a:solidFill>
                <a:latin typeface="Lato" panose="020F0502020204030203" pitchFamily="34" charset="0"/>
                <a:cs typeface="Stajn Pro bold"/>
              </a:rPr>
              <a:t>VIVIENDA VERTICAL</a:t>
            </a:r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169F7227-AD9E-16BB-F736-E5CA8C4E76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5774" y="6157713"/>
            <a:ext cx="11310053" cy="519090"/>
          </a:xfrm>
          <a:prstGeom prst="roundRect">
            <a:avLst>
              <a:gd name="adj" fmla="val 0"/>
            </a:avLst>
          </a:prstGeom>
          <a:solidFill>
            <a:schemeClr val="tx1">
              <a:lumMod val="85000"/>
              <a:lumOff val="15000"/>
              <a:alpha val="80000"/>
            </a:schemeClr>
          </a:solidFill>
          <a:ln>
            <a:noFill/>
          </a:ln>
        </p:spPr>
        <p:txBody>
          <a:bodyPr wrap="square" lIns="124943" tIns="62471" rIns="124943" bIns="62471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60000"/>
              </a:lnSpc>
            </a:pPr>
            <a:r>
              <a:rPr lang="es-ES_tradnl" sz="4000" i="1" dirty="0">
                <a:solidFill>
                  <a:schemeClr val="bg1"/>
                </a:solidFill>
                <a:latin typeface="Playfair Display" pitchFamily="2" charset="77"/>
                <a:cs typeface="Stajn Pro bold"/>
              </a:rPr>
              <a:t>Ideas Urbanas; REM </a:t>
            </a:r>
            <a:r>
              <a:rPr lang="es-ES_tradnl" sz="4000" i="1" dirty="0" err="1">
                <a:solidFill>
                  <a:schemeClr val="bg1"/>
                </a:solidFill>
                <a:latin typeface="Playfair Display" pitchFamily="2" charset="77"/>
                <a:cs typeface="Stajn Pro bold"/>
              </a:rPr>
              <a:t>Benchmark</a:t>
            </a:r>
            <a:r>
              <a:rPr lang="es-ES_tradnl" sz="4000" i="1" dirty="0">
                <a:solidFill>
                  <a:schemeClr val="bg1"/>
                </a:solidFill>
                <a:latin typeface="Playfair Display" pitchFamily="2" charset="77"/>
                <a:cs typeface="Stajn Pro bold"/>
              </a:rPr>
              <a:t>; Mazatlán, Sin.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44C62EE6-4069-C537-F3A3-CD10342DE72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4667" b="3269"/>
          <a:stretch/>
        </p:blipFill>
        <p:spPr>
          <a:xfrm>
            <a:off x="5596001" y="6663839"/>
            <a:ext cx="1609599" cy="662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8453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C1CEA1-D966-D7BC-3E14-C29AC7DB88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37563EF8-8074-4AE5-BCA5-4A71CA4CE2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#</a:t>
            </a:r>
            <a:fld id="{67DDEA5E-EAF7-8246-8A62-7FF7613ECEAE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11 CuadroTexto">
            <a:extLst>
              <a:ext uri="{FF2B5EF4-FFF2-40B4-BE49-F238E27FC236}">
                <a16:creationId xmlns:a16="http://schemas.microsoft.com/office/drawing/2014/main" id="{6A4C0C28-A366-3194-E5D7-130D1D103B6A}"/>
              </a:ext>
            </a:extLst>
          </p:cNvPr>
          <p:cNvSpPr txBox="1"/>
          <p:nvPr/>
        </p:nvSpPr>
        <p:spPr>
          <a:xfrm>
            <a:off x="2322815" y="5758408"/>
            <a:ext cx="8413558" cy="516378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lIns="84664" tIns="42332" rIns="84664" bIns="42332" rtlCol="0">
            <a:spAutoFit/>
          </a:bodyPr>
          <a:lstStyle/>
          <a:p>
            <a:r>
              <a:rPr lang="es-MX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Thin" panose="02000000000000000000" pitchFamily="2" charset="0"/>
                <a:ea typeface="Roboto Thin" panose="02000000000000000000" pitchFamily="2" charset="0"/>
                <a:cs typeface="Roboto Lt" panose="02000000000000000000" pitchFamily="2" charset="0"/>
              </a:rPr>
              <a:t>Nota: </a:t>
            </a:r>
            <a:r>
              <a:rPr lang="es-ES_tradnl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Thin" panose="02000000000000000000" pitchFamily="2" charset="0"/>
                <a:ea typeface="Roboto Thin" panose="02000000000000000000" pitchFamily="2" charset="0"/>
                <a:cs typeface="Roboto Lt" panose="02000000000000000000" pitchFamily="2" charset="0"/>
              </a:rPr>
              <a:t>Listado proporcionado por Ideas Urbanas. Los datos del presente trabajo corresponden </a:t>
            </a:r>
            <a:br>
              <a:rPr lang="es-ES_tradnl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Thin" panose="02000000000000000000" pitchFamily="2" charset="0"/>
                <a:ea typeface="Roboto Thin" panose="02000000000000000000" pitchFamily="2" charset="0"/>
                <a:cs typeface="Roboto Lt" panose="02000000000000000000" pitchFamily="2" charset="0"/>
              </a:rPr>
            </a:br>
            <a:r>
              <a:rPr lang="es-ES_tradnl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Thin" panose="02000000000000000000" pitchFamily="2" charset="0"/>
                <a:ea typeface="Roboto Thin" panose="02000000000000000000" pitchFamily="2" charset="0"/>
                <a:cs typeface="Roboto Lt" panose="02000000000000000000" pitchFamily="2" charset="0"/>
              </a:rPr>
              <a:t>al mes de febrero de 2025 levantados en la ciudad de Mazatlán.</a:t>
            </a: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43C660C2-010C-30A7-2CDE-B80DB84F06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5843134"/>
              </p:ext>
            </p:extLst>
          </p:nvPr>
        </p:nvGraphicFramePr>
        <p:xfrm>
          <a:off x="2322815" y="1302794"/>
          <a:ext cx="8413558" cy="4167582"/>
        </p:xfrm>
        <a:graphic>
          <a:graphicData uri="http://schemas.openxmlformats.org/drawingml/2006/table">
            <a:tbl>
              <a:tblPr/>
              <a:tblGrid>
                <a:gridCol w="8413558">
                  <a:extLst>
                    <a:ext uri="{9D8B030D-6E8A-4147-A177-3AD203B41FA5}">
                      <a16:colId xmlns:a16="http://schemas.microsoft.com/office/drawing/2014/main" val="279348179"/>
                    </a:ext>
                  </a:extLst>
                </a:gridCol>
              </a:tblGrid>
              <a:tr h="694597">
                <a:tc>
                  <a:txBody>
                    <a:bodyPr/>
                    <a:lstStyle/>
                    <a:p>
                      <a:pPr marL="0" marR="0" lvl="0" indent="0" algn="l" defTabSz="96012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3200" b="1" dirty="0">
                          <a:solidFill>
                            <a:schemeClr val="tx1"/>
                          </a:solidFill>
                          <a:latin typeface="Lato" panose="020F0502020204030203" pitchFamily="34" charset="0"/>
                        </a:rPr>
                        <a:t>DESARROLLOS DEL BENCHMARK</a:t>
                      </a:r>
                    </a:p>
                  </a:txBody>
                  <a:tcPr marL="14400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57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2774728"/>
                  </a:ext>
                </a:extLst>
              </a:tr>
              <a:tr h="694597">
                <a:tc>
                  <a:txBody>
                    <a:bodyPr/>
                    <a:lstStyle/>
                    <a:p>
                      <a:pPr marL="36000" algn="l" rtl="0" fontAlgn="ctr"/>
                      <a:r>
                        <a:rPr lang="es-ES" sz="3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Maré</a:t>
                      </a:r>
                      <a:r>
                        <a:rPr lang="es-ES" sz="3600" b="1" i="0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 Golden </a:t>
                      </a:r>
                      <a:r>
                        <a:rPr lang="es-ES" sz="3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Zone</a:t>
                      </a:r>
                      <a:r>
                        <a:rPr lang="es-ES" sz="3600" b="1" i="0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 </a:t>
                      </a:r>
                      <a:r>
                        <a:rPr lang="es-ES" sz="3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Condos</a:t>
                      </a:r>
                      <a:endParaRPr lang="es-ES" sz="3600" b="1" i="0" u="none" strike="noStrike" dirty="0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7526" marR="7526" marT="7526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97563486"/>
                  </a:ext>
                </a:extLst>
              </a:tr>
              <a:tr h="694597">
                <a:tc>
                  <a:txBody>
                    <a:bodyPr/>
                    <a:lstStyle/>
                    <a:p>
                      <a:pPr marL="36000" algn="l" rtl="0" fontAlgn="ctr"/>
                      <a:r>
                        <a:rPr lang="es-ES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anose="02000000000000000000" pitchFamily="2" charset="0"/>
                        </a:rPr>
                        <a:t>Punta Sábalo</a:t>
                      </a:r>
                    </a:p>
                  </a:txBody>
                  <a:tcPr marL="7526" marR="7526" marT="7526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79867362"/>
                  </a:ext>
                </a:extLst>
              </a:tr>
              <a:tr h="694597">
                <a:tc>
                  <a:txBody>
                    <a:bodyPr/>
                    <a:lstStyle/>
                    <a:p>
                      <a:pPr marL="36000" algn="l" rtl="0" fontAlgn="ctr"/>
                      <a:r>
                        <a:rPr lang="es-ES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anose="02000000000000000000" pitchFamily="2" charset="0"/>
                        </a:rPr>
                        <a:t>Midtown </a:t>
                      </a:r>
                      <a:r>
                        <a:rPr lang="es-ES" sz="3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Th" panose="02000000000000000000" pitchFamily="2" charset="0"/>
                        </a:rPr>
                        <a:t>Residential</a:t>
                      </a:r>
                      <a:r>
                        <a:rPr lang="es-ES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anose="02000000000000000000" pitchFamily="2" charset="0"/>
                        </a:rPr>
                        <a:t> </a:t>
                      </a:r>
                      <a:r>
                        <a:rPr lang="es-ES" sz="3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Th" panose="02000000000000000000" pitchFamily="2" charset="0"/>
                        </a:rPr>
                        <a:t>Condos</a:t>
                      </a:r>
                      <a:endParaRPr lang="es-ES" sz="3600" b="0" i="0" u="none" strike="noStrike" dirty="0">
                        <a:solidFill>
                          <a:srgbClr val="000000"/>
                        </a:solidFill>
                        <a:effectLst/>
                        <a:latin typeface="Roboto Th" panose="02000000000000000000" pitchFamily="2" charset="0"/>
                      </a:endParaRPr>
                    </a:p>
                  </a:txBody>
                  <a:tcPr marL="7526" marR="7526" marT="7526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845387"/>
                  </a:ext>
                </a:extLst>
              </a:tr>
              <a:tr h="694597">
                <a:tc>
                  <a:txBody>
                    <a:bodyPr/>
                    <a:lstStyle/>
                    <a:p>
                      <a:pPr marL="36000" algn="l" rtl="0" fontAlgn="ctr"/>
                      <a:r>
                        <a:rPr lang="es-ES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anose="02000000000000000000" pitchFamily="2" charset="0"/>
                        </a:rPr>
                        <a:t>Luxor Condominios </a:t>
                      </a:r>
                    </a:p>
                  </a:txBody>
                  <a:tcPr marL="7526" marR="7526" marT="7526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86398909"/>
                  </a:ext>
                </a:extLst>
              </a:tr>
              <a:tr h="694597">
                <a:tc>
                  <a:txBody>
                    <a:bodyPr/>
                    <a:lstStyle/>
                    <a:p>
                      <a:pPr marL="36000" algn="l" rtl="0" fontAlgn="ctr"/>
                      <a:r>
                        <a:rPr lang="es-ES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anose="02000000000000000000" pitchFamily="2" charset="0"/>
                        </a:rPr>
                        <a:t>Ferrara </a:t>
                      </a:r>
                      <a:r>
                        <a:rPr lang="es-ES" sz="3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Th" panose="02000000000000000000" pitchFamily="2" charset="0"/>
                        </a:rPr>
                        <a:t>Pacific</a:t>
                      </a:r>
                      <a:r>
                        <a:rPr lang="es-ES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anose="02000000000000000000" pitchFamily="2" charset="0"/>
                        </a:rPr>
                        <a:t> City</a:t>
                      </a:r>
                    </a:p>
                  </a:txBody>
                  <a:tcPr marL="7526" marR="7526" marT="7526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52154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43070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96F9AC-BA53-307E-86D1-D7F767719C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226F3A6F-2250-410F-FA04-3E44D96571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#</a:t>
            </a:r>
            <a:fld id="{67DDEA5E-EAF7-8246-8A62-7FF7613ECEAE}" type="slidenum">
              <a:rPr lang="en-US" smtClean="0"/>
              <a:pPr/>
              <a:t>5</a:t>
            </a:fld>
            <a:endParaRPr lang="en-US" dirty="0"/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68C9529D-1A47-5889-87E8-4700C5F850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09269"/>
              </p:ext>
            </p:extLst>
          </p:nvPr>
        </p:nvGraphicFramePr>
        <p:xfrm>
          <a:off x="231752" y="429816"/>
          <a:ext cx="12338100" cy="6768750"/>
        </p:xfrm>
        <a:graphic>
          <a:graphicData uri="http://schemas.openxmlformats.org/drawingml/2006/table">
            <a:tbl>
              <a:tblPr/>
              <a:tblGrid>
                <a:gridCol w="1858125">
                  <a:extLst>
                    <a:ext uri="{9D8B030D-6E8A-4147-A177-3AD203B41FA5}">
                      <a16:colId xmlns:a16="http://schemas.microsoft.com/office/drawing/2014/main" val="1068255103"/>
                    </a:ext>
                  </a:extLst>
                </a:gridCol>
                <a:gridCol w="952725">
                  <a:extLst>
                    <a:ext uri="{9D8B030D-6E8A-4147-A177-3AD203B41FA5}">
                      <a16:colId xmlns:a16="http://schemas.microsoft.com/office/drawing/2014/main" val="316865690"/>
                    </a:ext>
                  </a:extLst>
                </a:gridCol>
                <a:gridCol w="952725">
                  <a:extLst>
                    <a:ext uri="{9D8B030D-6E8A-4147-A177-3AD203B41FA5}">
                      <a16:colId xmlns:a16="http://schemas.microsoft.com/office/drawing/2014/main" val="2607660334"/>
                    </a:ext>
                  </a:extLst>
                </a:gridCol>
                <a:gridCol w="952725">
                  <a:extLst>
                    <a:ext uri="{9D8B030D-6E8A-4147-A177-3AD203B41FA5}">
                      <a16:colId xmlns:a16="http://schemas.microsoft.com/office/drawing/2014/main" val="473008251"/>
                    </a:ext>
                  </a:extLst>
                </a:gridCol>
                <a:gridCol w="952725">
                  <a:extLst>
                    <a:ext uri="{9D8B030D-6E8A-4147-A177-3AD203B41FA5}">
                      <a16:colId xmlns:a16="http://schemas.microsoft.com/office/drawing/2014/main" val="3374043923"/>
                    </a:ext>
                  </a:extLst>
                </a:gridCol>
                <a:gridCol w="952725">
                  <a:extLst>
                    <a:ext uri="{9D8B030D-6E8A-4147-A177-3AD203B41FA5}">
                      <a16:colId xmlns:a16="http://schemas.microsoft.com/office/drawing/2014/main" val="3480302463"/>
                    </a:ext>
                  </a:extLst>
                </a:gridCol>
                <a:gridCol w="952725">
                  <a:extLst>
                    <a:ext uri="{9D8B030D-6E8A-4147-A177-3AD203B41FA5}">
                      <a16:colId xmlns:a16="http://schemas.microsoft.com/office/drawing/2014/main" val="913003688"/>
                    </a:ext>
                  </a:extLst>
                </a:gridCol>
                <a:gridCol w="952725">
                  <a:extLst>
                    <a:ext uri="{9D8B030D-6E8A-4147-A177-3AD203B41FA5}">
                      <a16:colId xmlns:a16="http://schemas.microsoft.com/office/drawing/2014/main" val="2270599991"/>
                    </a:ext>
                  </a:extLst>
                </a:gridCol>
                <a:gridCol w="952725">
                  <a:extLst>
                    <a:ext uri="{9D8B030D-6E8A-4147-A177-3AD203B41FA5}">
                      <a16:colId xmlns:a16="http://schemas.microsoft.com/office/drawing/2014/main" val="1336143642"/>
                    </a:ext>
                  </a:extLst>
                </a:gridCol>
                <a:gridCol w="952725">
                  <a:extLst>
                    <a:ext uri="{9D8B030D-6E8A-4147-A177-3AD203B41FA5}">
                      <a16:colId xmlns:a16="http://schemas.microsoft.com/office/drawing/2014/main" val="2285096798"/>
                    </a:ext>
                  </a:extLst>
                </a:gridCol>
                <a:gridCol w="952725">
                  <a:extLst>
                    <a:ext uri="{9D8B030D-6E8A-4147-A177-3AD203B41FA5}">
                      <a16:colId xmlns:a16="http://schemas.microsoft.com/office/drawing/2014/main" val="1871154344"/>
                    </a:ext>
                  </a:extLst>
                </a:gridCol>
                <a:gridCol w="952725">
                  <a:extLst>
                    <a:ext uri="{9D8B030D-6E8A-4147-A177-3AD203B41FA5}">
                      <a16:colId xmlns:a16="http://schemas.microsoft.com/office/drawing/2014/main" val="3192945705"/>
                    </a:ext>
                  </a:extLst>
                </a:gridCol>
              </a:tblGrid>
              <a:tr h="676875">
                <a:tc gridSpan="12">
                  <a:txBody>
                    <a:bodyPr/>
                    <a:lstStyle/>
                    <a:p>
                      <a:pPr algn="ctr" rtl="0" fontAlgn="ctr"/>
                      <a:r>
                        <a:rPr lang="es-MX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Lato Hairline" panose="020F0202020204030203" pitchFamily="34" charset="77"/>
                        </a:rPr>
                        <a:t>BENCHMARK DESARROLLOS VIVIENDA VERTICAL</a:t>
                      </a:r>
                    </a:p>
                  </a:txBody>
                  <a:tcPr marL="7526" marR="7526" marT="752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5590790"/>
                  </a:ext>
                </a:extLst>
              </a:tr>
              <a:tr h="676875">
                <a:tc>
                  <a:txBody>
                    <a:bodyPr/>
                    <a:lstStyle/>
                    <a:p>
                      <a:pPr marL="36000" algn="l" rtl="0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anose="02000000000000000000" pitchFamily="2" charset="0"/>
                        </a:rPr>
                        <a:t>Desarrollo</a:t>
                      </a:r>
                    </a:p>
                  </a:txBody>
                  <a:tcPr marL="7526" marR="7526" marT="752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anose="02000000000000000000" pitchFamily="2" charset="0"/>
                        </a:rPr>
                        <a:t>Unidad</a:t>
                      </a:r>
                    </a:p>
                    <a:p>
                      <a:pPr algn="ctr" rtl="0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anose="02000000000000000000" pitchFamily="2" charset="0"/>
                        </a:rPr>
                        <a:t>+ se vende</a:t>
                      </a:r>
                    </a:p>
                  </a:txBody>
                  <a:tcPr marL="7526" marR="7526" marT="752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anose="02000000000000000000" pitchFamily="2" charset="0"/>
                        </a:rPr>
                        <a:t>Precio</a:t>
                      </a:r>
                    </a:p>
                    <a:p>
                      <a:pPr algn="ctr" rtl="0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anose="02000000000000000000" pitchFamily="2" charset="0"/>
                        </a:rPr>
                        <a:t>mínimo</a:t>
                      </a:r>
                    </a:p>
                  </a:txBody>
                  <a:tcPr marL="7526" marR="7526" marT="752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anose="02000000000000000000" pitchFamily="2" charset="0"/>
                        </a:rPr>
                        <a:t>Precio</a:t>
                      </a:r>
                    </a:p>
                    <a:p>
                      <a:pPr algn="ctr" rtl="0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anose="02000000000000000000" pitchFamily="2" charset="0"/>
                        </a:rPr>
                        <a:t>máximo</a:t>
                      </a:r>
                    </a:p>
                  </a:txBody>
                  <a:tcPr marL="7526" marR="7526" marT="752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anose="02000000000000000000" pitchFamily="2" charset="0"/>
                        </a:rPr>
                        <a:t>Ventas</a:t>
                      </a:r>
                    </a:p>
                    <a:p>
                      <a:pPr algn="ctr" rtl="0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anose="02000000000000000000" pitchFamily="2" charset="0"/>
                        </a:rPr>
                        <a:t>último mes</a:t>
                      </a:r>
                    </a:p>
                  </a:txBody>
                  <a:tcPr marL="7526" marR="7526" marT="752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anose="02000000000000000000" pitchFamily="2" charset="0"/>
                        </a:rPr>
                        <a:t># meses</a:t>
                      </a:r>
                    </a:p>
                    <a:p>
                      <a:pPr algn="ctr" rtl="0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anose="02000000000000000000" pitchFamily="2" charset="0"/>
                        </a:rPr>
                        <a:t>en venta</a:t>
                      </a:r>
                    </a:p>
                  </a:txBody>
                  <a:tcPr marL="7526" marR="7526" marT="752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anose="02000000000000000000" pitchFamily="2" charset="0"/>
                        </a:rPr>
                        <a:t>Oferta</a:t>
                      </a:r>
                    </a:p>
                    <a:p>
                      <a:pPr algn="ctr" rtl="0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anose="02000000000000000000" pitchFamily="2" charset="0"/>
                        </a:rPr>
                        <a:t>disponible</a:t>
                      </a:r>
                    </a:p>
                  </a:txBody>
                  <a:tcPr marL="7526" marR="7526" marT="752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anose="02000000000000000000" pitchFamily="2" charset="0"/>
                        </a:rPr>
                        <a:t>Oferta</a:t>
                      </a:r>
                    </a:p>
                    <a:p>
                      <a:pPr algn="ctr" rtl="0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anose="02000000000000000000" pitchFamily="2" charset="0"/>
                        </a:rPr>
                        <a:t>vendida</a:t>
                      </a:r>
                    </a:p>
                  </a:txBody>
                  <a:tcPr marL="7526" marR="7526" marT="752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anose="02000000000000000000" pitchFamily="2" charset="0"/>
                        </a:rPr>
                        <a:t>Oferta </a:t>
                      </a:r>
                    </a:p>
                    <a:p>
                      <a:pPr algn="ctr" rtl="0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anose="02000000000000000000" pitchFamily="2" charset="0"/>
                        </a:rPr>
                        <a:t>total</a:t>
                      </a:r>
                    </a:p>
                  </a:txBody>
                  <a:tcPr marL="7526" marR="7526" marT="752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anose="02000000000000000000" pitchFamily="2" charset="0"/>
                        </a:rPr>
                        <a:t>% de vendido</a:t>
                      </a:r>
                    </a:p>
                  </a:txBody>
                  <a:tcPr marL="7526" marR="7526" marT="752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anose="02000000000000000000" pitchFamily="2" charset="0"/>
                        </a:rPr>
                        <a:t>Tamaño </a:t>
                      </a:r>
                      <a:r>
                        <a:rPr lang="es-E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Th" panose="02000000000000000000" pitchFamily="2" charset="0"/>
                        </a:rPr>
                        <a:t>prom</a:t>
                      </a:r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anose="02000000000000000000" pitchFamily="2" charset="0"/>
                        </a:rPr>
                        <a:t>. constr. m</a:t>
                      </a:r>
                      <a:r>
                        <a:rPr lang="es-ES" sz="12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Roboto Th" panose="02000000000000000000" pitchFamily="2" charset="0"/>
                        </a:rPr>
                        <a:t>2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Roboto Th" panose="02000000000000000000" pitchFamily="2" charset="0"/>
                      </a:endParaRPr>
                    </a:p>
                  </a:txBody>
                  <a:tcPr marL="7526" marR="7526" marT="752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anose="02000000000000000000" pitchFamily="2" charset="0"/>
                        </a:rPr>
                        <a:t>Precio </a:t>
                      </a:r>
                      <a:r>
                        <a:rPr lang="es-E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Th" panose="02000000000000000000" pitchFamily="2" charset="0"/>
                        </a:rPr>
                        <a:t>prom</a:t>
                      </a:r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anose="02000000000000000000" pitchFamily="2" charset="0"/>
                        </a:rPr>
                        <a:t>. m</a:t>
                      </a:r>
                      <a:r>
                        <a:rPr lang="es-ES" sz="12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Roboto Th" panose="02000000000000000000" pitchFamily="2" charset="0"/>
                        </a:rPr>
                        <a:t>2</a:t>
                      </a:r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anose="02000000000000000000" pitchFamily="2" charset="0"/>
                        </a:rPr>
                        <a:t> constr.</a:t>
                      </a:r>
                    </a:p>
                  </a:txBody>
                  <a:tcPr marL="7526" marR="7526" marT="752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0331171"/>
                  </a:ext>
                </a:extLst>
              </a:tr>
              <a:tr h="676875">
                <a:tc>
                  <a:txBody>
                    <a:bodyPr/>
                    <a:lstStyle/>
                    <a:p>
                      <a:pPr marL="36000" algn="l" rtl="0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anose="02000000000000000000" pitchFamily="2" charset="0"/>
                        </a:rPr>
                        <a:t>Midtown </a:t>
                      </a:r>
                      <a:r>
                        <a:rPr lang="es-E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Th" panose="02000000000000000000" pitchFamily="2" charset="0"/>
                        </a:rPr>
                        <a:t>Residential</a:t>
                      </a:r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anose="02000000000000000000" pitchFamily="2" charset="0"/>
                        </a:rPr>
                        <a:t> </a:t>
                      </a:r>
                      <a:r>
                        <a:rPr lang="es-E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Th" panose="02000000000000000000" pitchFamily="2" charset="0"/>
                        </a:rPr>
                        <a:t>Condos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Roboto Th" panose="02000000000000000000" pitchFamily="2" charset="0"/>
                      </a:endParaRPr>
                    </a:p>
                  </a:txBody>
                  <a:tcPr marL="7526" marR="7526" marT="752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$3,615,000</a:t>
                      </a:r>
                    </a:p>
                  </a:txBody>
                  <a:tcPr marL="7526" marR="7526" marT="7526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57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 pitchFamily="2" charset="0"/>
                        </a:rPr>
                        <a:t>$3,050,000</a:t>
                      </a:r>
                    </a:p>
                  </a:txBody>
                  <a:tcPr marL="7526" marR="7526" marT="7526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anose="02000000000000000000" pitchFamily="2" charset="0"/>
                        </a:rPr>
                        <a:t>$7,016,670</a:t>
                      </a:r>
                    </a:p>
                  </a:txBody>
                  <a:tcPr marL="7526" marR="7526" marT="752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4.7</a:t>
                      </a:r>
                    </a:p>
                  </a:txBody>
                  <a:tcPr marL="7526" marR="7526" marT="7526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anose="02000000000000000000" pitchFamily="2" charset="0"/>
                        </a:rPr>
                        <a:t>28</a:t>
                      </a:r>
                    </a:p>
                  </a:txBody>
                  <a:tcPr marL="7526" marR="7526" marT="7526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 pitchFamily="2" charset="0"/>
                        </a:rPr>
                        <a:t>48</a:t>
                      </a:r>
                    </a:p>
                  </a:txBody>
                  <a:tcPr marL="7526" marR="7526" marT="752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 pitchFamily="2" charset="0"/>
                        </a:rPr>
                        <a:t>48</a:t>
                      </a:r>
                    </a:p>
                  </a:txBody>
                  <a:tcPr marL="7526" marR="7526" marT="752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 pitchFamily="2" charset="0"/>
                        </a:rPr>
                        <a:t>96</a:t>
                      </a:r>
                    </a:p>
                  </a:txBody>
                  <a:tcPr marL="7526" marR="7526" marT="752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 pitchFamily="2" charset="0"/>
                        </a:rPr>
                        <a:t>50%</a:t>
                      </a:r>
                    </a:p>
                  </a:txBody>
                  <a:tcPr marL="7526" marR="7526" marT="752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45.7</a:t>
                      </a:r>
                    </a:p>
                  </a:txBody>
                  <a:tcPr marL="7526" marR="7526" marT="7526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$79,120</a:t>
                      </a:r>
                    </a:p>
                  </a:txBody>
                  <a:tcPr marL="7526" marR="7526" marT="7526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57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2918661"/>
                  </a:ext>
                </a:extLst>
              </a:tr>
              <a:tr h="676875">
                <a:tc>
                  <a:txBody>
                    <a:bodyPr/>
                    <a:lstStyle/>
                    <a:p>
                      <a:pPr marL="36000" algn="l" rtl="0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anose="02000000000000000000" pitchFamily="2" charset="0"/>
                        </a:rPr>
                        <a:t>Punta Sábalo</a:t>
                      </a:r>
                    </a:p>
                  </a:txBody>
                  <a:tcPr marL="7526" marR="7526" marT="752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$3,806,277</a:t>
                      </a:r>
                    </a:p>
                  </a:txBody>
                  <a:tcPr marL="7526" marR="7526" marT="7526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CE7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 pitchFamily="2" charset="0"/>
                        </a:rPr>
                        <a:t>$3,799,697</a:t>
                      </a:r>
                    </a:p>
                  </a:txBody>
                  <a:tcPr marL="7526" marR="7526" marT="7526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 pitchFamily="2" charset="0"/>
                        </a:rPr>
                        <a:t>$6,768,157</a:t>
                      </a:r>
                    </a:p>
                  </a:txBody>
                  <a:tcPr marL="7526" marR="7526" marT="752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3.3</a:t>
                      </a:r>
                    </a:p>
                  </a:txBody>
                  <a:tcPr marL="7526" marR="7526" marT="7526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D58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anose="02000000000000000000" pitchFamily="2" charset="0"/>
                        </a:rPr>
                        <a:t>12</a:t>
                      </a:r>
                    </a:p>
                  </a:txBody>
                  <a:tcPr marL="7526" marR="7526" marT="7526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 pitchFamily="2" charset="0"/>
                        </a:rPr>
                        <a:t>72</a:t>
                      </a:r>
                    </a:p>
                  </a:txBody>
                  <a:tcPr marL="7526" marR="7526" marT="752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 pitchFamily="2" charset="0"/>
                        </a:rPr>
                        <a:t>77</a:t>
                      </a:r>
                    </a:p>
                  </a:txBody>
                  <a:tcPr marL="7526" marR="7526" marT="752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anose="02000000000000000000" pitchFamily="2" charset="0"/>
                        </a:rPr>
                        <a:t>149</a:t>
                      </a:r>
                    </a:p>
                  </a:txBody>
                  <a:tcPr marL="7526" marR="7526" marT="752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 pitchFamily="2" charset="0"/>
                        </a:rPr>
                        <a:t>52%</a:t>
                      </a:r>
                    </a:p>
                  </a:txBody>
                  <a:tcPr marL="7526" marR="7526" marT="752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72.4</a:t>
                      </a:r>
                    </a:p>
                  </a:txBody>
                  <a:tcPr marL="7526" marR="7526" marT="7526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CD7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$52,580</a:t>
                      </a:r>
                    </a:p>
                  </a:txBody>
                  <a:tcPr marL="7526" marR="7526" marT="7526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CF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2772372"/>
                  </a:ext>
                </a:extLst>
              </a:tr>
              <a:tr h="676875">
                <a:tc>
                  <a:txBody>
                    <a:bodyPr/>
                    <a:lstStyle/>
                    <a:p>
                      <a:pPr marL="36000" algn="l" rtl="0" fontAlgn="ctr"/>
                      <a:r>
                        <a:rPr lang="es-E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Th" panose="02000000000000000000" pitchFamily="2" charset="0"/>
                        </a:rPr>
                        <a:t>Maré</a:t>
                      </a:r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anose="02000000000000000000" pitchFamily="2" charset="0"/>
                        </a:rPr>
                        <a:t> Golden </a:t>
                      </a:r>
                      <a:r>
                        <a:rPr lang="es-E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Th" panose="02000000000000000000" pitchFamily="2" charset="0"/>
                        </a:rPr>
                        <a:t>Zone</a:t>
                      </a:r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anose="02000000000000000000" pitchFamily="2" charset="0"/>
                        </a:rPr>
                        <a:t> </a:t>
                      </a:r>
                    </a:p>
                    <a:p>
                      <a:pPr marL="36000" algn="l" rtl="0" fontAlgn="ctr"/>
                      <a:r>
                        <a:rPr lang="es-E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Th" panose="02000000000000000000" pitchFamily="2" charset="0"/>
                        </a:rPr>
                        <a:t>Condos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Roboto Th" panose="02000000000000000000" pitchFamily="2" charset="0"/>
                      </a:endParaRPr>
                    </a:p>
                  </a:txBody>
                  <a:tcPr marL="7526" marR="7526" marT="752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$5,270,650</a:t>
                      </a:r>
                    </a:p>
                  </a:txBody>
                  <a:tcPr marL="7526" marR="7526" marT="7526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C56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 pitchFamily="2" charset="0"/>
                        </a:rPr>
                        <a:t>$4,201,100</a:t>
                      </a:r>
                    </a:p>
                  </a:txBody>
                  <a:tcPr marL="7526" marR="7526" marT="7526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 pitchFamily="2" charset="0"/>
                        </a:rPr>
                        <a:t>$7,204,175</a:t>
                      </a:r>
                    </a:p>
                  </a:txBody>
                  <a:tcPr marL="7526" marR="7526" marT="752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2.7</a:t>
                      </a:r>
                    </a:p>
                  </a:txBody>
                  <a:tcPr marL="7526" marR="7526" marT="7526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08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 pitchFamily="2" charset="0"/>
                        </a:rPr>
                        <a:t>7</a:t>
                      </a:r>
                    </a:p>
                  </a:txBody>
                  <a:tcPr marL="7526" marR="7526" marT="7526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anose="02000000000000000000" pitchFamily="2" charset="0"/>
                        </a:rPr>
                        <a:t>81</a:t>
                      </a:r>
                    </a:p>
                  </a:txBody>
                  <a:tcPr marL="7526" marR="7526" marT="752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anose="02000000000000000000" pitchFamily="2" charset="0"/>
                        </a:rPr>
                        <a:t>37</a:t>
                      </a:r>
                    </a:p>
                  </a:txBody>
                  <a:tcPr marL="7526" marR="7526" marT="752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 pitchFamily="2" charset="0"/>
                        </a:rPr>
                        <a:t>118</a:t>
                      </a:r>
                    </a:p>
                  </a:txBody>
                  <a:tcPr marL="7526" marR="7526" marT="752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 pitchFamily="2" charset="0"/>
                        </a:rPr>
                        <a:t>31%</a:t>
                      </a:r>
                    </a:p>
                  </a:txBody>
                  <a:tcPr marL="7526" marR="7526" marT="752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95.8</a:t>
                      </a:r>
                    </a:p>
                  </a:txBody>
                  <a:tcPr marL="7526" marR="7526" marT="7526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CF7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$55,000</a:t>
                      </a:r>
                    </a:p>
                  </a:txBody>
                  <a:tcPr marL="7526" marR="7526" marT="7526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B55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9123597"/>
                  </a:ext>
                </a:extLst>
              </a:tr>
              <a:tr h="676875">
                <a:tc>
                  <a:txBody>
                    <a:bodyPr/>
                    <a:lstStyle/>
                    <a:p>
                      <a:pPr marL="36000" algn="l" rtl="0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anose="02000000000000000000" pitchFamily="2" charset="0"/>
                        </a:rPr>
                        <a:t>Ferrara </a:t>
                      </a:r>
                      <a:r>
                        <a:rPr lang="es-E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Th" panose="02000000000000000000" pitchFamily="2" charset="0"/>
                        </a:rPr>
                        <a:t>Pacific</a:t>
                      </a:r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anose="02000000000000000000" pitchFamily="2" charset="0"/>
                        </a:rPr>
                        <a:t> City </a:t>
                      </a:r>
                    </a:p>
                    <a:p>
                      <a:pPr marL="36000" algn="l" rtl="0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anose="02000000000000000000" pitchFamily="2" charset="0"/>
                        </a:rPr>
                        <a:t>Torre Sur</a:t>
                      </a:r>
                    </a:p>
                  </a:txBody>
                  <a:tcPr marL="7526" marR="7526" marT="752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$5,455,000</a:t>
                      </a:r>
                    </a:p>
                  </a:txBody>
                  <a:tcPr marL="7526" marR="7526" marT="7526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CC6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 pitchFamily="2" charset="0"/>
                        </a:rPr>
                        <a:t>$3,985,710</a:t>
                      </a:r>
                    </a:p>
                  </a:txBody>
                  <a:tcPr marL="7526" marR="7526" marT="7526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 pitchFamily="2" charset="0"/>
                        </a:rPr>
                        <a:t>$5,455,000</a:t>
                      </a:r>
                    </a:p>
                  </a:txBody>
                  <a:tcPr marL="7526" marR="7526" marT="752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1.3</a:t>
                      </a:r>
                    </a:p>
                  </a:txBody>
                  <a:tcPr marL="7526" marR="7526" marT="7526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BF7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 pitchFamily="2" charset="0"/>
                        </a:rPr>
                        <a:t>13</a:t>
                      </a:r>
                    </a:p>
                  </a:txBody>
                  <a:tcPr marL="7526" marR="7526" marT="7526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 pitchFamily="2" charset="0"/>
                        </a:rPr>
                        <a:t>53</a:t>
                      </a:r>
                    </a:p>
                  </a:txBody>
                  <a:tcPr marL="7526" marR="7526" marT="752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 pitchFamily="2" charset="0"/>
                        </a:rPr>
                        <a:t>14</a:t>
                      </a:r>
                    </a:p>
                  </a:txBody>
                  <a:tcPr marL="7526" marR="7526" marT="752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anose="02000000000000000000" pitchFamily="2" charset="0"/>
                        </a:rPr>
                        <a:t>67</a:t>
                      </a:r>
                    </a:p>
                  </a:txBody>
                  <a:tcPr marL="7526" marR="7526" marT="752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anose="02000000000000000000" pitchFamily="2" charset="0"/>
                        </a:rPr>
                        <a:t>21%</a:t>
                      </a:r>
                    </a:p>
                  </a:txBody>
                  <a:tcPr marL="7526" marR="7526" marT="752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105.0</a:t>
                      </a:r>
                    </a:p>
                  </a:txBody>
                  <a:tcPr marL="7526" marR="7526" marT="7526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$51,952</a:t>
                      </a:r>
                    </a:p>
                  </a:txBody>
                  <a:tcPr marL="7526" marR="7526" marT="7526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57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3440934"/>
                  </a:ext>
                </a:extLst>
              </a:tr>
              <a:tr h="676875">
                <a:tc>
                  <a:txBody>
                    <a:bodyPr/>
                    <a:lstStyle/>
                    <a:p>
                      <a:pPr marL="36000" algn="l" rtl="0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anose="02000000000000000000" pitchFamily="2" charset="0"/>
                        </a:rPr>
                        <a:t>Luxor Condominios </a:t>
                      </a:r>
                    </a:p>
                  </a:txBody>
                  <a:tcPr marL="7526" marR="7526" marT="752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$5,688,889</a:t>
                      </a:r>
                    </a:p>
                  </a:txBody>
                  <a:tcPr marL="7526" marR="7526" marT="7526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57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 pitchFamily="2" charset="0"/>
                        </a:rPr>
                        <a:t>$3,815,714</a:t>
                      </a:r>
                    </a:p>
                  </a:txBody>
                  <a:tcPr marL="7526" marR="7526" marT="7526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 pitchFamily="2" charset="0"/>
                        </a:rPr>
                        <a:t>$5,688,889</a:t>
                      </a:r>
                    </a:p>
                  </a:txBody>
                  <a:tcPr marL="7526" marR="7526" marT="752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1.0</a:t>
                      </a:r>
                    </a:p>
                  </a:txBody>
                  <a:tcPr marL="7526" marR="7526" marT="7526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AA7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 pitchFamily="2" charset="0"/>
                        </a:rPr>
                        <a:t>10</a:t>
                      </a:r>
                    </a:p>
                  </a:txBody>
                  <a:tcPr marL="7526" marR="7526" marT="7526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 pitchFamily="2" charset="0"/>
                        </a:rPr>
                        <a:t>77</a:t>
                      </a:r>
                    </a:p>
                  </a:txBody>
                  <a:tcPr marL="7526" marR="7526" marT="752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 pitchFamily="2" charset="0"/>
                        </a:rPr>
                        <a:t>18</a:t>
                      </a:r>
                    </a:p>
                  </a:txBody>
                  <a:tcPr marL="7526" marR="7526" marT="752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 pitchFamily="2" charset="0"/>
                        </a:rPr>
                        <a:t>95</a:t>
                      </a:r>
                    </a:p>
                  </a:txBody>
                  <a:tcPr marL="7526" marR="7526" marT="752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anose="02000000000000000000" pitchFamily="2" charset="0"/>
                        </a:rPr>
                        <a:t>19%</a:t>
                      </a:r>
                    </a:p>
                  </a:txBody>
                  <a:tcPr marL="7526" marR="7526" marT="752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87.9</a:t>
                      </a:r>
                    </a:p>
                  </a:txBody>
                  <a:tcPr marL="7526" marR="7526" marT="7526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D8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$64,698</a:t>
                      </a:r>
                    </a:p>
                  </a:txBody>
                  <a:tcPr marL="7526" marR="7526" marT="7526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BC5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4335186"/>
                  </a:ext>
                </a:extLst>
              </a:tr>
              <a:tr h="676875">
                <a:tc>
                  <a:txBody>
                    <a:bodyPr/>
                    <a:lstStyle/>
                    <a:p>
                      <a:pPr marL="36000" algn="l" rtl="0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anose="02000000000000000000" pitchFamily="2" charset="0"/>
                        </a:rPr>
                        <a:t>Ferrara </a:t>
                      </a:r>
                      <a:r>
                        <a:rPr lang="es-E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Th" panose="02000000000000000000" pitchFamily="2" charset="0"/>
                        </a:rPr>
                        <a:t>Pacific</a:t>
                      </a:r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anose="02000000000000000000" pitchFamily="2" charset="0"/>
                        </a:rPr>
                        <a:t> City</a:t>
                      </a:r>
                    </a:p>
                  </a:txBody>
                  <a:tcPr marL="7526" marR="7526" marT="752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$3,950,000</a:t>
                      </a:r>
                    </a:p>
                  </a:txBody>
                  <a:tcPr marL="7526" marR="7526" marT="7526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C86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 pitchFamily="2" charset="0"/>
                        </a:rPr>
                        <a:t>$3,950,000</a:t>
                      </a:r>
                    </a:p>
                  </a:txBody>
                  <a:tcPr marL="7526" marR="7526" marT="7526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 pitchFamily="2" charset="0"/>
                        </a:rPr>
                        <a:t>$4,450,000</a:t>
                      </a:r>
                    </a:p>
                  </a:txBody>
                  <a:tcPr marL="7526" marR="7526" marT="752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0.0</a:t>
                      </a:r>
                    </a:p>
                  </a:txBody>
                  <a:tcPr marL="7526" marR="7526" marT="7526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 pitchFamily="2" charset="0"/>
                        </a:rPr>
                        <a:t>53</a:t>
                      </a:r>
                    </a:p>
                  </a:txBody>
                  <a:tcPr marL="7526" marR="7526" marT="7526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 pitchFamily="2" charset="0"/>
                        </a:rPr>
                        <a:t>4</a:t>
                      </a:r>
                    </a:p>
                  </a:txBody>
                  <a:tcPr marL="7526" marR="7526" marT="752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 pitchFamily="2" charset="0"/>
                        </a:rPr>
                        <a:t>59</a:t>
                      </a:r>
                    </a:p>
                  </a:txBody>
                  <a:tcPr marL="7526" marR="7526" marT="752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 pitchFamily="2" charset="0"/>
                        </a:rPr>
                        <a:t>63</a:t>
                      </a:r>
                    </a:p>
                  </a:txBody>
                  <a:tcPr marL="7526" marR="7526" marT="752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 pitchFamily="2" charset="0"/>
                        </a:rPr>
                        <a:t>94%</a:t>
                      </a:r>
                    </a:p>
                  </a:txBody>
                  <a:tcPr marL="7526" marR="7526" marT="752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70.0</a:t>
                      </a:r>
                    </a:p>
                  </a:txBody>
                  <a:tcPr marL="7526" marR="7526" marT="7526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C47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$56,429</a:t>
                      </a:r>
                    </a:p>
                  </a:txBody>
                  <a:tcPr marL="7526" marR="7526" marT="7526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4AE4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8259788"/>
                  </a:ext>
                </a:extLst>
              </a:tr>
              <a:tr h="676875">
                <a:tc>
                  <a:txBody>
                    <a:bodyPr/>
                    <a:lstStyle/>
                    <a:p>
                      <a:pPr marL="36000" algn="l" rtl="0" fontAlgn="ctr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</a:rPr>
                        <a:t>Promedios/totales:</a:t>
                      </a:r>
                    </a:p>
                  </a:txBody>
                  <a:tcPr marL="7526" marR="7526" marT="752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</a:rPr>
                        <a:t>$4,828,221</a:t>
                      </a:r>
                    </a:p>
                  </a:txBody>
                  <a:tcPr marL="7526" marR="7526" marT="752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</a:rPr>
                        <a:t>$3,824,239</a:t>
                      </a:r>
                    </a:p>
                  </a:txBody>
                  <a:tcPr marL="7526" marR="7526" marT="752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</a:rPr>
                        <a:t>$6,425,687</a:t>
                      </a:r>
                    </a:p>
                  </a:txBody>
                  <a:tcPr marL="7526" marR="7526" marT="752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</a:rPr>
                        <a:t>13.0</a:t>
                      </a:r>
                    </a:p>
                  </a:txBody>
                  <a:tcPr marL="7526" marR="7526" marT="752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</a:rPr>
                        <a:t>21</a:t>
                      </a:r>
                    </a:p>
                  </a:txBody>
                  <a:tcPr marL="7526" marR="7526" marT="752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</a:rPr>
                        <a:t>335</a:t>
                      </a:r>
                    </a:p>
                  </a:txBody>
                  <a:tcPr marL="7526" marR="7526" marT="752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</a:rPr>
                        <a:t>253</a:t>
                      </a:r>
                    </a:p>
                  </a:txBody>
                  <a:tcPr marL="7526" marR="7526" marT="752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</a:rPr>
                        <a:t>588</a:t>
                      </a:r>
                    </a:p>
                  </a:txBody>
                  <a:tcPr marL="7526" marR="7526" marT="752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</a:rPr>
                        <a:t>43%</a:t>
                      </a:r>
                    </a:p>
                  </a:txBody>
                  <a:tcPr marL="7526" marR="7526" marT="752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</a:rPr>
                        <a:t>82.9</a:t>
                      </a:r>
                    </a:p>
                  </a:txBody>
                  <a:tcPr marL="7526" marR="7526" marT="752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</a:rPr>
                        <a:t>$59,700</a:t>
                      </a:r>
                    </a:p>
                  </a:txBody>
                  <a:tcPr marL="7526" marR="7526" marT="752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3160586"/>
                  </a:ext>
                </a:extLst>
              </a:tr>
              <a:tr h="676875">
                <a:tc gridSpan="4">
                  <a:txBody>
                    <a:bodyPr/>
                    <a:lstStyle/>
                    <a:p>
                      <a:pPr marL="36000" algn="l" rtl="0" fontAlgn="ctr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</a:rPr>
                        <a:t>Ritmo por proyecto:</a:t>
                      </a:r>
                    </a:p>
                  </a:txBody>
                  <a:tcPr marL="7526" marR="7526" marT="752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</a:rPr>
                        <a:t>2.2</a:t>
                      </a:r>
                    </a:p>
                  </a:txBody>
                  <a:tcPr marL="7526" marR="7526" marT="752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</a:rPr>
                        <a:t> </a:t>
                      </a:r>
                    </a:p>
                  </a:txBody>
                  <a:tcPr marL="7526" marR="7526" marT="752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</a:rPr>
                        <a:t> </a:t>
                      </a:r>
                    </a:p>
                  </a:txBody>
                  <a:tcPr marL="7526" marR="7526" marT="752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</a:rPr>
                        <a:t> </a:t>
                      </a:r>
                    </a:p>
                  </a:txBody>
                  <a:tcPr marL="7526" marR="7526" marT="752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</a:rPr>
                        <a:t> </a:t>
                      </a:r>
                    </a:p>
                  </a:txBody>
                  <a:tcPr marL="7526" marR="7526" marT="752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</a:rPr>
                        <a:t> </a:t>
                      </a:r>
                    </a:p>
                  </a:txBody>
                  <a:tcPr marL="7526" marR="7526" marT="752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</a:rPr>
                        <a:t> </a:t>
                      </a:r>
                    </a:p>
                  </a:txBody>
                  <a:tcPr marL="7526" marR="7526" marT="752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</a:rPr>
                        <a:t> </a:t>
                      </a:r>
                    </a:p>
                  </a:txBody>
                  <a:tcPr marL="7526" marR="7526" marT="7526" marB="0" anchor="ctr">
                    <a:lnL>
                      <a:noFill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9121113"/>
                  </a:ext>
                </a:extLst>
              </a:tr>
            </a:tbl>
          </a:graphicData>
        </a:graphic>
      </p:graphicFrame>
      <p:pic>
        <p:nvPicPr>
          <p:cNvPr id="10" name="Imagen 9">
            <a:extLst>
              <a:ext uri="{FF2B5EF4-FFF2-40B4-BE49-F238E27FC236}">
                <a16:creationId xmlns:a16="http://schemas.microsoft.com/office/drawing/2014/main" id="{790D7D2C-7D85-5680-E5E8-72E6EEBD2F3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375" b="37625"/>
          <a:stretch/>
        </p:blipFill>
        <p:spPr>
          <a:xfrm>
            <a:off x="1440139" y="2734072"/>
            <a:ext cx="600067" cy="144016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7372D17B-D8F3-3B65-BE58-0C778DEB42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9194" y="3958208"/>
            <a:ext cx="407814" cy="396706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C47F712D-FCD1-0BE0-F850-5AA832EF09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9194" y="5326360"/>
            <a:ext cx="407814" cy="396706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9B2EA288-93A2-2F6D-FD56-81450C6080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0498" y="4681430"/>
            <a:ext cx="407814" cy="304602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2AD574BE-DED2-77E4-7DF4-E6B96963EC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51041" y="3509591"/>
            <a:ext cx="821941" cy="304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2106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BE890E8B-F4F2-1860-16DA-846E680E11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4530" y="1005880"/>
            <a:ext cx="10458838" cy="6485931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8EC1B460-96E7-454E-4E10-E0C73259B153}"/>
              </a:ext>
            </a:extLst>
          </p:cNvPr>
          <p:cNvSpPr txBox="1"/>
          <p:nvPr/>
        </p:nvSpPr>
        <p:spPr>
          <a:xfrm rot="16200000">
            <a:off x="-540746" y="2514740"/>
            <a:ext cx="30598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Th" pitchFamily="2" charset="0"/>
                <a:ea typeface="Roboto Th" pitchFamily="2" charset="0"/>
                <a:cs typeface="+mn-cs"/>
              </a:rPr>
              <a:t>% </a:t>
            </a:r>
            <a:r>
              <a:rPr kumimoji="0" lang="es-ES_tradnl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itchFamily="2" charset="0"/>
                <a:ea typeface="Roboto" pitchFamily="2" charset="0"/>
                <a:cs typeface="+mn-cs"/>
              </a:rPr>
              <a:t>encima</a:t>
            </a:r>
            <a:r>
              <a:rPr kumimoji="0" lang="es-ES_trad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Th" pitchFamily="2" charset="0"/>
                <a:ea typeface="Roboto Th" pitchFamily="2" charset="0"/>
                <a:cs typeface="+mn-cs"/>
              </a:rPr>
              <a:t> de las ventas</a:t>
            </a:r>
            <a:endParaRPr kumimoji="0" lang="es-ES_tradnl" sz="1800" b="0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Th" pitchFamily="2" charset="0"/>
              <a:ea typeface="Roboto Th" pitchFamily="2" charset="0"/>
              <a:cs typeface="+mn-cs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666F7173-2C5B-3681-693A-4BB22307568A}"/>
              </a:ext>
            </a:extLst>
          </p:cNvPr>
          <p:cNvSpPr txBox="1"/>
          <p:nvPr/>
        </p:nvSpPr>
        <p:spPr>
          <a:xfrm rot="16200000">
            <a:off x="-540745" y="5574562"/>
            <a:ext cx="30598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Th" pitchFamily="2" charset="0"/>
                <a:ea typeface="Roboto Th" pitchFamily="2" charset="0"/>
                <a:cs typeface="+mn-cs"/>
              </a:rPr>
              <a:t>% </a:t>
            </a:r>
            <a:r>
              <a:rPr kumimoji="0" lang="es-ES_tradnl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itchFamily="2" charset="0"/>
                <a:ea typeface="Roboto" pitchFamily="2" charset="0"/>
                <a:cs typeface="+mn-cs"/>
              </a:rPr>
              <a:t>debajo</a:t>
            </a:r>
            <a:r>
              <a:rPr kumimoji="0" lang="es-ES_trad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Th" pitchFamily="2" charset="0"/>
                <a:ea typeface="Roboto Th" pitchFamily="2" charset="0"/>
                <a:cs typeface="+mn-cs"/>
              </a:rPr>
              <a:t> de las ventas</a:t>
            </a:r>
            <a:endParaRPr kumimoji="0" lang="es-ES_tradnl" sz="1800" b="0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Th" pitchFamily="2" charset="0"/>
              <a:ea typeface="Roboto Th" pitchFamily="2" charset="0"/>
              <a:cs typeface="+mn-cs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6B1B3BAB-CECE-342F-35C5-8269F677C22F}"/>
              </a:ext>
            </a:extLst>
          </p:cNvPr>
          <p:cNvSpPr txBox="1"/>
          <p:nvPr/>
        </p:nvSpPr>
        <p:spPr>
          <a:xfrm>
            <a:off x="6417734" y="7405048"/>
            <a:ext cx="43291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Th" pitchFamily="2" charset="0"/>
                <a:ea typeface="Roboto Th" pitchFamily="2" charset="0"/>
                <a:cs typeface="+mn-cs"/>
              </a:rPr>
              <a:t>% </a:t>
            </a:r>
            <a:r>
              <a:rPr kumimoji="0" lang="es-ES_tradnl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itchFamily="2" charset="0"/>
                <a:ea typeface="Roboto" pitchFamily="2" charset="0"/>
                <a:cs typeface="+mn-cs"/>
              </a:rPr>
              <a:t>encima</a:t>
            </a:r>
            <a:r>
              <a:rPr kumimoji="0" lang="es-ES_trad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Th" pitchFamily="2" charset="0"/>
                <a:ea typeface="Roboto Th" pitchFamily="2" charset="0"/>
                <a:cs typeface="+mn-cs"/>
              </a:rPr>
              <a:t> del precio x m</a:t>
            </a:r>
            <a:r>
              <a:rPr kumimoji="0" lang="es-ES_tradnl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Th" pitchFamily="2" charset="0"/>
                <a:ea typeface="Roboto Th" pitchFamily="2" charset="0"/>
                <a:cs typeface="+mn-cs"/>
              </a:rPr>
              <a:t>2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7C87FA5B-D1A7-2C55-AC86-B06936527420}"/>
              </a:ext>
            </a:extLst>
          </p:cNvPr>
          <p:cNvSpPr txBox="1"/>
          <p:nvPr/>
        </p:nvSpPr>
        <p:spPr>
          <a:xfrm>
            <a:off x="2088620" y="7405048"/>
            <a:ext cx="43291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Th" pitchFamily="2" charset="0"/>
                <a:ea typeface="Roboto Th" pitchFamily="2" charset="0"/>
                <a:cs typeface="+mn-cs"/>
              </a:rPr>
              <a:t>% </a:t>
            </a:r>
            <a:r>
              <a:rPr kumimoji="0" lang="es-ES_tradnl" sz="18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debajo</a:t>
            </a:r>
            <a:r>
              <a:rPr kumimoji="0" lang="es-ES_trad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Th" pitchFamily="2" charset="0"/>
                <a:ea typeface="Roboto Th" pitchFamily="2" charset="0"/>
                <a:cs typeface="+mn-cs"/>
              </a:rPr>
              <a:t> del precio x m</a:t>
            </a:r>
            <a:r>
              <a:rPr kumimoji="0" lang="es-ES_tradnl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Th" pitchFamily="2" charset="0"/>
                <a:ea typeface="Roboto Th" pitchFamily="2" charset="0"/>
                <a:cs typeface="+mn-cs"/>
              </a:rPr>
              <a:t>2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DFFB28CB-D17D-5479-C52B-04248752288A}"/>
              </a:ext>
            </a:extLst>
          </p:cNvPr>
          <p:cNvSpPr txBox="1"/>
          <p:nvPr/>
        </p:nvSpPr>
        <p:spPr>
          <a:xfrm>
            <a:off x="5101406" y="3958208"/>
            <a:ext cx="2598788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kumimoji="0" lang="es-ES_tradnl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itchFamily="2" charset="0"/>
                <a:ea typeface="Roboto" pitchFamily="2" charset="0"/>
                <a:cs typeface="+mn-cs"/>
              </a:rPr>
              <a:t>X</a:t>
            </a:r>
            <a:r>
              <a:rPr kumimoji="0" lang="es-ES_trad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Th" pitchFamily="2" charset="0"/>
                <a:ea typeface="Roboto Th" pitchFamily="2" charset="0"/>
                <a:cs typeface="+mn-cs"/>
              </a:rPr>
              <a:t>= Precio x m</a:t>
            </a:r>
            <a:r>
              <a:rPr kumimoji="0" lang="es-ES_tradnl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Th" pitchFamily="2" charset="0"/>
                <a:ea typeface="Roboto Th" pitchFamily="2" charset="0"/>
                <a:cs typeface="+mn-cs"/>
              </a:rPr>
              <a:t>2</a:t>
            </a:r>
            <a:r>
              <a:rPr kumimoji="0" lang="es-ES_trad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Th" pitchFamily="2" charset="0"/>
                <a:ea typeface="Roboto Th" pitchFamily="2" charset="0"/>
                <a:cs typeface="+mn-cs"/>
              </a:rPr>
              <a:t>: </a:t>
            </a:r>
            <a:r>
              <a:rPr lang="es-MX" sz="1800" b="1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$59,700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71B42DDE-ADAF-A0BA-4D8F-BB6AE82E0F52}"/>
              </a:ext>
            </a:extLst>
          </p:cNvPr>
          <p:cNvSpPr txBox="1"/>
          <p:nvPr/>
        </p:nvSpPr>
        <p:spPr>
          <a:xfrm>
            <a:off x="9623345" y="4019698"/>
            <a:ext cx="2762296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itchFamily="2" charset="0"/>
                <a:ea typeface="Roboto" pitchFamily="2" charset="0"/>
                <a:cs typeface="+mn-cs"/>
              </a:rPr>
              <a:t>Y</a:t>
            </a:r>
            <a:r>
              <a:rPr kumimoji="0" lang="es-ES_trad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Th" pitchFamily="2" charset="0"/>
                <a:ea typeface="Roboto Th" pitchFamily="2" charset="0"/>
                <a:cs typeface="+mn-cs"/>
              </a:rPr>
              <a:t>= Ventas ponderado: </a:t>
            </a:r>
            <a:r>
              <a:rPr kumimoji="0" lang="es-ES_tradnl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itchFamily="2" charset="0"/>
                <a:ea typeface="Roboto" pitchFamily="2" charset="0"/>
                <a:cs typeface="+mn-cs"/>
              </a:rPr>
              <a:t>2.4</a:t>
            </a:r>
          </a:p>
        </p:txBody>
      </p:sp>
      <p:sp>
        <p:nvSpPr>
          <p:cNvPr id="3" name="Text Box 4">
            <a:extLst>
              <a:ext uri="{FF2B5EF4-FFF2-40B4-BE49-F238E27FC236}">
                <a16:creationId xmlns:a16="http://schemas.microsoft.com/office/drawing/2014/main" id="{EA6BF4F9-4DCD-954A-AAD7-BD4A1754E2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" y="452154"/>
            <a:ext cx="12801602" cy="72532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9064" tIns="59531" rIns="119064" bIns="59531" anchor="b">
            <a:spAutoFit/>
          </a:bodyPr>
          <a:lstStyle>
            <a:defPPr>
              <a:defRPr lang="en-US"/>
            </a:defPPr>
            <a:lvl1pPr algn="ctr" defTabSz="560127">
              <a:lnSpc>
                <a:spcPct val="80000"/>
              </a:lnSpc>
              <a:defRPr sz="4800">
                <a:solidFill>
                  <a:schemeClr val="bg1"/>
                </a:solidFill>
                <a:latin typeface="Stajn Pro Medium"/>
                <a:ea typeface="ＭＳ Ｐゴシック" charset="0"/>
                <a:cs typeface="Stajn Pro Medium"/>
              </a:defRPr>
            </a:lvl1pPr>
            <a:lvl2pPr marL="742950" indent="-285750" eaLnBrk="0" hangingPunct="0">
              <a:defRPr sz="2400">
                <a:latin typeface="Apple 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latin typeface="Apple 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latin typeface="Apple 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latin typeface="Apple 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pple 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pple 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pple 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pple Garamond" charset="0"/>
                <a:ea typeface="ＭＳ Ｐゴシック" charset="0"/>
              </a:defRPr>
            </a:lvl9pPr>
          </a:lstStyle>
          <a:p>
            <a:pPr marL="190500" marR="0" lvl="0" indent="0" algn="ctr" defTabSz="560127" rtl="0" eaLnBrk="1" fontAlgn="auto" latinLnBrk="0" hangingPunct="1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40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Hairline" panose="020F0202020204030203" pitchFamily="34" charset="77"/>
                <a:ea typeface="Roboto Light" panose="02000000000000000000" pitchFamily="2" charset="0"/>
                <a:cs typeface="Roboto Lt" panose="02000000000000000000" pitchFamily="2" charset="0"/>
              </a:rPr>
              <a:t>POSICIÓN COMPETITIVA</a:t>
            </a:r>
          </a:p>
          <a:p>
            <a:pPr marL="190500" marR="0" lvl="0" indent="0" algn="ctr" defTabSz="560127" rtl="0" eaLnBrk="1" fontAlgn="auto" latinLnBrk="0" hangingPunct="1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Playfair Display" pitchFamily="2" charset="77"/>
                <a:ea typeface="Roboto Light" panose="02000000000000000000" pitchFamily="2" charset="0"/>
                <a:cs typeface="Roboto Lt" panose="02000000000000000000" pitchFamily="2" charset="0"/>
              </a:rPr>
              <a:t>precio x m</a:t>
            </a:r>
            <a:r>
              <a:rPr kumimoji="0" lang="es-ES_tradnl" sz="2400" i="1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Playfair Display" pitchFamily="2" charset="77"/>
                <a:ea typeface="Roboto Light" panose="02000000000000000000" pitchFamily="2" charset="0"/>
                <a:cs typeface="Roboto Lt" panose="02000000000000000000" pitchFamily="2" charset="0"/>
              </a:rPr>
              <a:t>2</a:t>
            </a:r>
            <a:r>
              <a:rPr kumimoji="0" lang="es-ES_tradnl" sz="240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Playfair Display" pitchFamily="2" charset="77"/>
                <a:ea typeface="Roboto Light" panose="02000000000000000000" pitchFamily="2" charset="0"/>
                <a:cs typeface="Roboto Lt" panose="02000000000000000000" pitchFamily="2" charset="0"/>
              </a:rPr>
              <a:t> y ventas ponderadas </a:t>
            </a:r>
            <a:r>
              <a:rPr kumimoji="0" lang="es-ES_tradnl" sz="1800" i="1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Playfair Display" pitchFamily="2" charset="77"/>
                <a:ea typeface="Roboto Light" panose="02000000000000000000" pitchFamily="2" charset="0"/>
                <a:cs typeface="Roboto Lt" panose="02000000000000000000" pitchFamily="2" charset="0"/>
              </a:rPr>
              <a:t>(30% venta histórica, 70% venta mensual)</a:t>
            </a:r>
            <a:endParaRPr kumimoji="0" lang="es-ES_tradnl" sz="240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Playfair Display" pitchFamily="2" charset="77"/>
              <a:ea typeface="Roboto Light" panose="02000000000000000000" pitchFamily="2" charset="0"/>
              <a:cs typeface="Roboto Lt" panose="02000000000000000000" pitchFamily="2" charset="0"/>
            </a:endParaRPr>
          </a:p>
        </p:txBody>
      </p:sp>
      <p:sp>
        <p:nvSpPr>
          <p:cNvPr id="12" name="Marcador de número de diapositiva 1">
            <a:extLst>
              <a:ext uri="{FF2B5EF4-FFF2-40B4-BE49-F238E27FC236}">
                <a16:creationId xmlns:a16="http://schemas.microsoft.com/office/drawing/2014/main" id="{5E136211-529D-9095-F78E-B3ADA72EA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21380" y="7354183"/>
            <a:ext cx="900100" cy="234000"/>
          </a:xfrm>
        </p:spPr>
        <p:txBody>
          <a:bodyPr/>
          <a:lstStyle/>
          <a:p>
            <a:r>
              <a:rPr lang="en-US"/>
              <a:t>#</a:t>
            </a:r>
            <a:fld id="{67DDEA5E-EAF7-8246-8A62-7FF7613ECEAE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001AEE00-14E6-F465-78F0-7C9232C3C1F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375" b="37625"/>
          <a:stretch/>
        </p:blipFill>
        <p:spPr>
          <a:xfrm>
            <a:off x="4501339" y="1522645"/>
            <a:ext cx="600067" cy="144016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5E75DBE9-F8BF-157B-9F0F-55C86730C1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2826" y="4986032"/>
            <a:ext cx="407814" cy="396706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1A80D4E3-B1E1-EE12-5F23-A46B2641C6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0938" y="6332745"/>
            <a:ext cx="407814" cy="396706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1DF3588D-48A3-093F-8933-2EC7B2E15A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92380" y="5177841"/>
            <a:ext cx="407814" cy="304602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69825281-6E4E-96DA-2186-652C4592537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88632" y="2186341"/>
            <a:ext cx="1002080" cy="371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6901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CF5FB505-5A57-DAB7-F38D-55A163063D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3831" y="1204943"/>
            <a:ext cx="10153129" cy="6353665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9518FB17-E021-AB91-4D49-8F77D61D4A3A}"/>
              </a:ext>
            </a:extLst>
          </p:cNvPr>
          <p:cNvSpPr txBox="1"/>
          <p:nvPr/>
        </p:nvSpPr>
        <p:spPr>
          <a:xfrm rot="16200000">
            <a:off x="-540746" y="2514740"/>
            <a:ext cx="30598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Th" pitchFamily="2" charset="0"/>
                <a:ea typeface="Roboto Th" pitchFamily="2" charset="0"/>
                <a:cs typeface="+mn-cs"/>
              </a:rPr>
              <a:t>% </a:t>
            </a:r>
            <a:r>
              <a:rPr kumimoji="0" lang="es-ES_tradnl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itchFamily="2" charset="0"/>
                <a:ea typeface="Roboto" pitchFamily="2" charset="0"/>
                <a:cs typeface="+mn-cs"/>
              </a:rPr>
              <a:t>encima</a:t>
            </a:r>
            <a:r>
              <a:rPr kumimoji="0" lang="es-ES_trad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Th" pitchFamily="2" charset="0"/>
                <a:ea typeface="Roboto Th" pitchFamily="2" charset="0"/>
                <a:cs typeface="+mn-cs"/>
              </a:rPr>
              <a:t> de las ventas</a:t>
            </a:r>
            <a:endParaRPr kumimoji="0" lang="es-ES_tradnl" sz="1800" b="0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Th" pitchFamily="2" charset="0"/>
              <a:ea typeface="Roboto Th" pitchFamily="2" charset="0"/>
              <a:cs typeface="+mn-cs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5D772B7A-BF98-2D4E-E7EA-CD7B96D2A63D}"/>
              </a:ext>
            </a:extLst>
          </p:cNvPr>
          <p:cNvSpPr txBox="1"/>
          <p:nvPr/>
        </p:nvSpPr>
        <p:spPr>
          <a:xfrm rot="16200000">
            <a:off x="-540745" y="5574562"/>
            <a:ext cx="30598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Th" pitchFamily="2" charset="0"/>
                <a:ea typeface="Roboto Th" pitchFamily="2" charset="0"/>
                <a:cs typeface="+mn-cs"/>
              </a:rPr>
              <a:t>% </a:t>
            </a:r>
            <a:r>
              <a:rPr kumimoji="0" lang="es-ES_tradnl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itchFamily="2" charset="0"/>
                <a:ea typeface="Roboto" pitchFamily="2" charset="0"/>
                <a:cs typeface="+mn-cs"/>
              </a:rPr>
              <a:t>debajo</a:t>
            </a:r>
            <a:r>
              <a:rPr kumimoji="0" lang="es-ES_trad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Th" pitchFamily="2" charset="0"/>
                <a:ea typeface="Roboto Th" pitchFamily="2" charset="0"/>
                <a:cs typeface="+mn-cs"/>
              </a:rPr>
              <a:t> de las ventas</a:t>
            </a:r>
            <a:endParaRPr kumimoji="0" lang="es-ES_tradnl" sz="1800" b="0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Th" pitchFamily="2" charset="0"/>
              <a:ea typeface="Roboto Th" pitchFamily="2" charset="0"/>
              <a:cs typeface="+mn-cs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7D92A555-28EC-99EC-4E61-BCCD2126DE9B}"/>
              </a:ext>
            </a:extLst>
          </p:cNvPr>
          <p:cNvSpPr txBox="1"/>
          <p:nvPr/>
        </p:nvSpPr>
        <p:spPr>
          <a:xfrm>
            <a:off x="6417734" y="7405048"/>
            <a:ext cx="43291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Th" pitchFamily="2" charset="0"/>
                <a:ea typeface="Roboto Th" pitchFamily="2" charset="0"/>
                <a:cs typeface="+mn-cs"/>
              </a:rPr>
              <a:t>% </a:t>
            </a:r>
            <a:r>
              <a:rPr kumimoji="0" lang="es-ES_tradnl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itchFamily="2" charset="0"/>
                <a:ea typeface="Roboto" pitchFamily="2" charset="0"/>
                <a:cs typeface="+mn-cs"/>
              </a:rPr>
              <a:t>encima</a:t>
            </a:r>
            <a:r>
              <a:rPr kumimoji="0" lang="es-ES_trad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Th" pitchFamily="2" charset="0"/>
                <a:ea typeface="Roboto Th" pitchFamily="2" charset="0"/>
                <a:cs typeface="+mn-cs"/>
              </a:rPr>
              <a:t> del precio unidad + vendida</a:t>
            </a:r>
            <a:endParaRPr kumimoji="0" lang="es-ES_tradnl" sz="1800" b="0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Th" pitchFamily="2" charset="0"/>
              <a:ea typeface="Roboto Th" pitchFamily="2" charset="0"/>
              <a:cs typeface="+mn-cs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348DD5E3-0F60-3B47-D527-6F426EFF202F}"/>
              </a:ext>
            </a:extLst>
          </p:cNvPr>
          <p:cNvSpPr txBox="1"/>
          <p:nvPr/>
        </p:nvSpPr>
        <p:spPr>
          <a:xfrm>
            <a:off x="2088620" y="7405048"/>
            <a:ext cx="43291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Th" pitchFamily="2" charset="0"/>
                <a:ea typeface="Roboto Th" pitchFamily="2" charset="0"/>
                <a:cs typeface="+mn-cs"/>
              </a:rPr>
              <a:t>% </a:t>
            </a:r>
            <a:r>
              <a:rPr kumimoji="0" lang="es-ES_tradnl" sz="18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debajo</a:t>
            </a:r>
            <a:r>
              <a:rPr kumimoji="0" lang="es-ES_trad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Th" pitchFamily="2" charset="0"/>
                <a:ea typeface="Roboto Th" pitchFamily="2" charset="0"/>
                <a:cs typeface="+mn-cs"/>
              </a:rPr>
              <a:t> del precio unidad + vendida</a:t>
            </a:r>
            <a:endParaRPr kumimoji="0" lang="es-ES_tradnl" sz="1800" b="0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Th" pitchFamily="2" charset="0"/>
              <a:ea typeface="Roboto Th" pitchFamily="2" charset="0"/>
              <a:cs typeface="+mn-cs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9240A9B5-C9D0-00B9-EBA5-E22E2499A54C}"/>
              </a:ext>
            </a:extLst>
          </p:cNvPr>
          <p:cNvSpPr txBox="1"/>
          <p:nvPr/>
        </p:nvSpPr>
        <p:spPr>
          <a:xfrm>
            <a:off x="5166802" y="6545653"/>
            <a:ext cx="2486025" cy="53784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 defTabSz="457200">
              <a:lnSpc>
                <a:spcPct val="80000"/>
              </a:lnSpc>
              <a:defRPr/>
            </a:pPr>
            <a:r>
              <a:rPr kumimoji="0" lang="es-ES_tradnl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itchFamily="2" charset="0"/>
                <a:ea typeface="Roboto" pitchFamily="2" charset="0"/>
                <a:cs typeface="+mn-cs"/>
              </a:rPr>
              <a:t>X</a:t>
            </a:r>
            <a:r>
              <a:rPr kumimoji="0" lang="es-ES_trad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Th" pitchFamily="2" charset="0"/>
                <a:ea typeface="Roboto Th" pitchFamily="2" charset="0"/>
                <a:cs typeface="+mn-cs"/>
              </a:rPr>
              <a:t>= Precio unidad </a:t>
            </a:r>
          </a:p>
          <a:p>
            <a:pPr algn="ctr">
              <a:lnSpc>
                <a:spcPct val="80000"/>
              </a:lnSpc>
              <a:defRPr/>
            </a:pPr>
            <a:r>
              <a:rPr kumimoji="0" lang="es-ES_trad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Th" pitchFamily="2" charset="0"/>
                <a:ea typeface="Roboto Th" pitchFamily="2" charset="0"/>
                <a:cs typeface="+mn-cs"/>
              </a:rPr>
              <a:t>+ vendida: </a:t>
            </a:r>
            <a:r>
              <a:rPr lang="es-MX" sz="1800" b="0" i="0" u="none" strike="noStrike" dirty="0">
                <a:solidFill>
                  <a:srgbClr val="000000"/>
                </a:solidFill>
                <a:effectLst/>
                <a:latin typeface="Roboto Bold" panose="02000000000000000000" pitchFamily="2" charset="0"/>
              </a:rPr>
              <a:t>$4,828,221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457C7A54-D368-86CB-2759-F57D9E0BEBF6}"/>
              </a:ext>
            </a:extLst>
          </p:cNvPr>
          <p:cNvSpPr txBox="1"/>
          <p:nvPr/>
        </p:nvSpPr>
        <p:spPr>
          <a:xfrm>
            <a:off x="9339769" y="4045450"/>
            <a:ext cx="2762296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itchFamily="2" charset="0"/>
                <a:ea typeface="Roboto" pitchFamily="2" charset="0"/>
                <a:cs typeface="+mn-cs"/>
              </a:rPr>
              <a:t>Y</a:t>
            </a:r>
            <a:r>
              <a:rPr kumimoji="0" lang="es-ES_trad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Th" pitchFamily="2" charset="0"/>
                <a:ea typeface="Roboto Th" pitchFamily="2" charset="0"/>
                <a:cs typeface="+mn-cs"/>
              </a:rPr>
              <a:t>= Ventas ponderado: </a:t>
            </a:r>
            <a:r>
              <a:rPr kumimoji="0" lang="es-ES_tradnl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itchFamily="2" charset="0"/>
                <a:ea typeface="Roboto" pitchFamily="2" charset="0"/>
                <a:cs typeface="+mn-cs"/>
              </a:rPr>
              <a:t>2.4</a:t>
            </a:r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D7CDFD1C-FDCA-FEDE-B35F-D37FC19004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" y="480632"/>
            <a:ext cx="12801602" cy="72532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9064" tIns="59531" rIns="119064" bIns="59531" anchor="b">
            <a:spAutoFit/>
          </a:bodyPr>
          <a:lstStyle>
            <a:defPPr>
              <a:defRPr lang="en-US"/>
            </a:defPPr>
            <a:lvl1pPr algn="ctr" defTabSz="560127">
              <a:lnSpc>
                <a:spcPct val="80000"/>
              </a:lnSpc>
              <a:defRPr sz="4800">
                <a:solidFill>
                  <a:schemeClr val="bg1"/>
                </a:solidFill>
                <a:latin typeface="Stajn Pro Medium"/>
                <a:ea typeface="ＭＳ Ｐゴシック" charset="0"/>
                <a:cs typeface="Stajn Pro Medium"/>
              </a:defRPr>
            </a:lvl1pPr>
            <a:lvl2pPr marL="742950" indent="-285750" eaLnBrk="0" hangingPunct="0">
              <a:defRPr sz="2400">
                <a:latin typeface="Apple 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latin typeface="Apple 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latin typeface="Apple 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latin typeface="Apple 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pple 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pple 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pple 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pple Garamond" charset="0"/>
                <a:ea typeface="ＭＳ Ｐゴシック" charset="0"/>
              </a:defRPr>
            </a:lvl9pPr>
          </a:lstStyle>
          <a:p>
            <a:pPr marL="190500" marR="0" lvl="0" indent="0" algn="ctr" defTabSz="560127" rtl="0" eaLnBrk="1" fontAlgn="auto" latinLnBrk="0" hangingPunct="1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40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Hairline" panose="020F0202020204030203" pitchFamily="34" charset="77"/>
                <a:ea typeface="Roboto Light" panose="02000000000000000000" pitchFamily="2" charset="0"/>
                <a:cs typeface="Roboto Lt" panose="02000000000000000000" pitchFamily="2" charset="0"/>
              </a:rPr>
              <a:t>POSICIÓN COMPETITIVA</a:t>
            </a:r>
          </a:p>
          <a:p>
            <a:pPr marL="190500" marR="0" lvl="0" indent="0" algn="ctr" defTabSz="560127" rtl="0" eaLnBrk="1" fontAlgn="auto" latinLnBrk="0" hangingPunct="1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Playfair Display" pitchFamily="2" charset="77"/>
                <a:ea typeface="Roboto Light" panose="02000000000000000000" pitchFamily="2" charset="0"/>
                <a:cs typeface="Roboto Lt" panose="02000000000000000000" pitchFamily="2" charset="0"/>
              </a:rPr>
              <a:t>precio unidad + vendida </a:t>
            </a:r>
            <a:r>
              <a:rPr kumimoji="0" lang="es-ES_tradnl" sz="24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Playfair Display" pitchFamily="2" charset="77"/>
                <a:ea typeface="Roboto Light" panose="02000000000000000000" pitchFamily="2" charset="0"/>
                <a:cs typeface="Roboto Lt" panose="02000000000000000000" pitchFamily="2" charset="0"/>
              </a:rPr>
              <a:t>y ventas ponderadas </a:t>
            </a:r>
            <a:r>
              <a:rPr kumimoji="0" lang="es-ES_tradnl" sz="18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layfair Display" pitchFamily="2" charset="77"/>
                <a:ea typeface="Roboto Light" panose="02000000000000000000" pitchFamily="2" charset="0"/>
                <a:cs typeface="Roboto Lt" panose="02000000000000000000" pitchFamily="2" charset="0"/>
              </a:rPr>
              <a:t>(30% venta histórica, 70% venta mensual)</a:t>
            </a:r>
            <a:endParaRPr kumimoji="0" lang="es-ES_tradnl" sz="240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Playfair Display" pitchFamily="2" charset="77"/>
              <a:ea typeface="Roboto Light" panose="02000000000000000000" pitchFamily="2" charset="0"/>
              <a:cs typeface="Roboto Lt" panose="02000000000000000000" pitchFamily="2" charset="0"/>
            </a:endParaRPr>
          </a:p>
        </p:txBody>
      </p:sp>
      <p:sp>
        <p:nvSpPr>
          <p:cNvPr id="8" name="Marcador de número de diapositiva 1">
            <a:extLst>
              <a:ext uri="{FF2B5EF4-FFF2-40B4-BE49-F238E27FC236}">
                <a16:creationId xmlns:a16="http://schemas.microsoft.com/office/drawing/2014/main" id="{76DA5B36-853F-C17D-63A8-3BA680351F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21380" y="7354183"/>
            <a:ext cx="900100" cy="234000"/>
          </a:xfrm>
        </p:spPr>
        <p:txBody>
          <a:bodyPr/>
          <a:lstStyle/>
          <a:p>
            <a:r>
              <a:rPr lang="en-US"/>
              <a:t>#</a:t>
            </a:r>
            <a:fld id="{67DDEA5E-EAF7-8246-8A62-7FF7613ECEAE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0A83CA57-4AAF-B0D5-D3E5-1A6C8B702F8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375" b="37625"/>
          <a:stretch/>
        </p:blipFill>
        <p:spPr>
          <a:xfrm>
            <a:off x="3016424" y="1757190"/>
            <a:ext cx="600067" cy="144016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1A23E39F-D037-3118-DE77-6603E1584F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00194" y="5138333"/>
            <a:ext cx="407814" cy="396706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1EBED8B5-2327-DFB5-B86F-078B833457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1952" y="6217922"/>
            <a:ext cx="407814" cy="396706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D80C4996-A78E-B59F-86CD-B70024B798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35862" y="5230437"/>
            <a:ext cx="407814" cy="304602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474C888F-3ED5-A012-BCB8-1BFA5172F52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99154" y="2408880"/>
            <a:ext cx="1002080" cy="371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8796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244107" y="4486620"/>
            <a:ext cx="10313386" cy="953793"/>
          </a:xfrm>
          <a:prstGeom prst="rect">
            <a:avLst/>
          </a:prstGeom>
        </p:spPr>
        <p:txBody>
          <a:bodyPr lIns="84712" tIns="42356" rIns="84712" bIns="42356"/>
          <a:lstStyle>
            <a:lvl1pPr algn="ctr" defTabSz="587756" rtl="0" eaLnBrk="1" latinLnBrk="0" hangingPunct="1">
              <a:spcBef>
                <a:spcPct val="0"/>
              </a:spcBef>
              <a:buNone/>
              <a:defRPr sz="57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70000"/>
              </a:lnSpc>
            </a:pPr>
            <a:r>
              <a:rPr lang="es-ES_tradnl" sz="6115" dirty="0">
                <a:solidFill>
                  <a:schemeClr val="bg1"/>
                </a:solidFill>
                <a:latin typeface="Stajn Pro Light"/>
                <a:cs typeface="Stajn Pro Light"/>
              </a:rPr>
              <a:t>Una cita a ciegas...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C867569-260A-1D41-8370-C8E97343F4B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346" b="26076"/>
          <a:stretch/>
        </p:blipFill>
        <p:spPr>
          <a:xfrm>
            <a:off x="-79920" y="-184592"/>
            <a:ext cx="13681520" cy="8141585"/>
          </a:xfrm>
          <a:prstGeom prst="rect">
            <a:avLst/>
          </a:prstGeom>
          <a:solidFill>
            <a:srgbClr val="6BC5E9"/>
          </a:solidFill>
        </p:spPr>
      </p:pic>
      <p:sp>
        <p:nvSpPr>
          <p:cNvPr id="6" name="Text Box 4">
            <a:extLst>
              <a:ext uri="{FF2B5EF4-FFF2-40B4-BE49-F238E27FC236}">
                <a16:creationId xmlns:a16="http://schemas.microsoft.com/office/drawing/2014/main" id="{8610E1FF-F1CB-3143-A835-AC77A476B9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66675" y="1370155"/>
            <a:ext cx="7538602" cy="3908692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txBody>
          <a:bodyPr wrap="square" lIns="115756" tIns="57877" rIns="115756" bIns="57877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s-ES_tradnl" sz="6000" b="1" cap="all" dirty="0">
                <a:solidFill>
                  <a:schemeClr val="bg1"/>
                </a:solidFill>
                <a:latin typeface="Lato" panose="020F0502020204030203" pitchFamily="34" charset="77"/>
                <a:cs typeface="Stajn Pro bold"/>
              </a:rPr>
              <a:t>Ayudamos </a:t>
            </a:r>
          </a:p>
          <a:p>
            <a:pPr eaLnBrk="1" hangingPunct="1">
              <a:lnSpc>
                <a:spcPct val="80000"/>
              </a:lnSpc>
            </a:pPr>
            <a:r>
              <a:rPr lang="es-ES_tradnl" sz="6000" b="1" cap="all" dirty="0">
                <a:solidFill>
                  <a:schemeClr val="bg1"/>
                </a:solidFill>
                <a:latin typeface="Lato" panose="020F0502020204030203" pitchFamily="34" charset="77"/>
                <a:cs typeface="Stajn Pro bold"/>
              </a:rPr>
              <a:t>a que crezcas </a:t>
            </a:r>
          </a:p>
          <a:p>
            <a:pPr eaLnBrk="1" hangingPunct="1">
              <a:lnSpc>
                <a:spcPct val="80000"/>
              </a:lnSpc>
            </a:pPr>
            <a:r>
              <a:rPr lang="es-ES_tradnl" sz="6000" b="1" cap="all" dirty="0">
                <a:solidFill>
                  <a:schemeClr val="bg1"/>
                </a:solidFill>
                <a:latin typeface="Lato" panose="020F0502020204030203" pitchFamily="34" charset="77"/>
                <a:cs typeface="Stajn Pro bold"/>
              </a:rPr>
              <a:t>más rentable...</a:t>
            </a:r>
            <a:endParaRPr lang="es-ES_tradnl" sz="4000" b="1" cap="all" dirty="0">
              <a:solidFill>
                <a:schemeClr val="bg1"/>
              </a:solidFill>
              <a:latin typeface="Lato" panose="020F0502020204030203" pitchFamily="34" charset="77"/>
              <a:cs typeface="Stajn Pro bold"/>
            </a:endParaRPr>
          </a:p>
          <a:p>
            <a:pPr eaLnBrk="1" hangingPunct="1">
              <a:lnSpc>
                <a:spcPct val="80000"/>
              </a:lnSpc>
            </a:pPr>
            <a:r>
              <a:rPr lang="es-ES_tradnl" sz="3200" dirty="0">
                <a:solidFill>
                  <a:schemeClr val="bg1"/>
                </a:solidFill>
                <a:latin typeface="Lato Light" panose="020F0302020204030203" pitchFamily="34" charset="77"/>
                <a:cs typeface="Stajn Pro bold"/>
              </a:rPr>
              <a:t>669.1360900</a:t>
            </a:r>
          </a:p>
          <a:p>
            <a:pPr eaLnBrk="1" hangingPunct="1">
              <a:lnSpc>
                <a:spcPct val="80000"/>
              </a:lnSpc>
            </a:pPr>
            <a:r>
              <a:rPr lang="es-ES_tradnl" sz="3200" dirty="0" err="1">
                <a:solidFill>
                  <a:schemeClr val="bg1"/>
                </a:solidFill>
                <a:latin typeface="Lato Light" panose="020F0302020204030203" pitchFamily="34" charset="77"/>
                <a:cs typeface="Stajn Pro bold"/>
              </a:rPr>
              <a:t>nando@ideasfrescas.com.mx</a:t>
            </a:r>
            <a:endParaRPr lang="es-ES_tradnl" sz="3200" dirty="0">
              <a:solidFill>
                <a:schemeClr val="bg1"/>
              </a:solidFill>
              <a:latin typeface="Lato Light" panose="020F0302020204030203" pitchFamily="34" charset="77"/>
              <a:cs typeface="Stajn Pro bold"/>
            </a:endParaRPr>
          </a:p>
          <a:p>
            <a:pPr eaLnBrk="1" hangingPunct="1">
              <a:lnSpc>
                <a:spcPct val="80000"/>
              </a:lnSpc>
            </a:pPr>
            <a:r>
              <a:rPr lang="es-ES_tradnl" sz="3200" dirty="0" err="1">
                <a:solidFill>
                  <a:schemeClr val="bg1"/>
                </a:solidFill>
                <a:latin typeface="Lato Light" panose="020F0302020204030203" pitchFamily="34" charset="77"/>
                <a:cs typeface="Stajn Pro bold"/>
              </a:rPr>
              <a:t>www.ideasfrescas.com.mx</a:t>
            </a:r>
            <a:endParaRPr lang="es-ES_tradnl" sz="3200" dirty="0">
              <a:solidFill>
                <a:schemeClr val="bg1"/>
              </a:solidFill>
              <a:latin typeface="Lato Light" panose="020F0302020204030203" pitchFamily="34" charset="77"/>
              <a:cs typeface="Stajn Pro bold"/>
            </a:endParaRPr>
          </a:p>
          <a:p>
            <a:pPr eaLnBrk="1" hangingPunct="1">
              <a:lnSpc>
                <a:spcPct val="80000"/>
              </a:lnSpc>
            </a:pPr>
            <a:r>
              <a:rPr lang="es-ES_tradnl" sz="3200" dirty="0">
                <a:solidFill>
                  <a:schemeClr val="bg1"/>
                </a:solidFill>
                <a:latin typeface="Lato Light" panose="020F0302020204030203" pitchFamily="34" charset="77"/>
                <a:cs typeface="Stajn Pro bold"/>
              </a:rPr>
              <a:t>@</a:t>
            </a:r>
            <a:r>
              <a:rPr lang="es-ES_tradnl" sz="3200" dirty="0" err="1">
                <a:solidFill>
                  <a:schemeClr val="bg1"/>
                </a:solidFill>
                <a:latin typeface="Lato Light" panose="020F0302020204030203" pitchFamily="34" charset="77"/>
                <a:cs typeface="Stajn Pro bold"/>
              </a:rPr>
              <a:t>ideasfrescas</a:t>
            </a:r>
            <a:endParaRPr lang="es-ES_tradnl" sz="3200" dirty="0">
              <a:solidFill>
                <a:schemeClr val="bg1"/>
              </a:solidFill>
              <a:latin typeface="Lato Light" panose="020F0302020204030203" pitchFamily="34" charset="77"/>
              <a:cs typeface="Stajn Pro bold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F38DFF41-AFA7-E44E-87C4-9DE54987085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4667" b="3269"/>
          <a:stretch/>
        </p:blipFill>
        <p:spPr>
          <a:xfrm>
            <a:off x="5405395" y="6011229"/>
            <a:ext cx="2291549" cy="943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9361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96281</TotalTime>
  <Words>413</Words>
  <Application>Microsoft Macintosh PowerPoint</Application>
  <PresentationFormat>Personalizado</PresentationFormat>
  <Paragraphs>159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11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20" baseType="lpstr">
      <vt:lpstr>Arial</vt:lpstr>
      <vt:lpstr>Lato</vt:lpstr>
      <vt:lpstr>Lato Hairline</vt:lpstr>
      <vt:lpstr>Lato Light</vt:lpstr>
      <vt:lpstr>Playfair Display</vt:lpstr>
      <vt:lpstr>Roboto</vt:lpstr>
      <vt:lpstr>Roboto Bold</vt:lpstr>
      <vt:lpstr>Roboto Light</vt:lpstr>
      <vt:lpstr>Roboto Th</vt:lpstr>
      <vt:lpstr>Roboto Thin</vt:lpstr>
      <vt:lpstr>Stajn Pro Light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Manager/>
  <Company>Ideas Frescas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Ideas Frescas®</dc:creator>
  <cp:keywords/>
  <dc:description/>
  <cp:lastModifiedBy>Patricia Acosta</cp:lastModifiedBy>
  <cp:revision>998</cp:revision>
  <cp:lastPrinted>2016-11-24T18:12:18Z</cp:lastPrinted>
  <dcterms:created xsi:type="dcterms:W3CDTF">2011-07-21T21:27:51Z</dcterms:created>
  <dcterms:modified xsi:type="dcterms:W3CDTF">2025-03-19T15:31:05Z</dcterms:modified>
  <cp:category/>
</cp:coreProperties>
</file>