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9152" r:id="rId2"/>
    <p:sldId id="9151" r:id="rId3"/>
    <p:sldId id="9149" r:id="rId4"/>
    <p:sldId id="9150" r:id="rId5"/>
  </p:sldIdLst>
  <p:sldSz cx="12801600" cy="77724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uristas totales" id="{26FE3FFC-EAE3-44D9-AF1E-EAB49C04F385}">
          <p14:sldIdLst>
            <p14:sldId id="9152"/>
            <p14:sldId id="9151"/>
            <p14:sldId id="9149"/>
            <p14:sldId id="9150"/>
          </p14:sldIdLst>
        </p14:section>
      </p14:sectionLst>
    </p:ext>
    <p:ext uri="{EFAFB233-063F-42B5-8137-9DF3F51BA10A}">
      <p15:sldGuideLst xmlns:p15="http://schemas.microsoft.com/office/powerpoint/2012/main">
        <p15:guide id="4" orient="horz" pos="2380" userDrawn="1">
          <p15:clr>
            <a:srgbClr val="A4A3A4"/>
          </p15:clr>
        </p15:guide>
        <p15:guide id="5" pos="675" userDrawn="1">
          <p15:clr>
            <a:srgbClr val="A4A3A4"/>
          </p15:clr>
        </p15:guide>
        <p15:guide id="6" orient="horz" pos="860" userDrawn="1">
          <p15:clr>
            <a:srgbClr val="A4A3A4"/>
          </p15:clr>
        </p15:guide>
        <p15:guide id="7" orient="horz" pos="4126" userDrawn="1">
          <p15:clr>
            <a:srgbClr val="A4A3A4"/>
          </p15:clr>
        </p15:guide>
        <p15:guide id="8" pos="4032" userDrawn="1">
          <p15:clr>
            <a:srgbClr val="A4A3A4"/>
          </p15:clr>
        </p15:guide>
        <p15:guide id="9" pos="108" userDrawn="1">
          <p15:clr>
            <a:srgbClr val="A4A3A4"/>
          </p15:clr>
        </p15:guide>
        <p15:guide id="10" pos="6912" userDrawn="1">
          <p15:clr>
            <a:srgbClr val="A4A3A4"/>
          </p15:clr>
        </p15:guide>
        <p15:guide id="11" pos="7842" userDrawn="1">
          <p15:clr>
            <a:srgbClr val="A4A3A4"/>
          </p15:clr>
        </p15:guide>
        <p15:guide id="12" pos="3170" userDrawn="1">
          <p15:clr>
            <a:srgbClr val="A4A3A4"/>
          </p15:clr>
        </p15:guide>
        <p15:guide id="13" orient="horz" pos="1042" userDrawn="1">
          <p15:clr>
            <a:srgbClr val="A4A3A4"/>
          </p15:clr>
        </p15:guide>
        <p15:guide id="14" orient="horz" pos="47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rla guadalupe" initials="kg" lastIdx="2" clrIdx="0">
    <p:extLst>
      <p:ext uri="{19B8F6BF-5375-455C-9EA6-DF929625EA0E}">
        <p15:presenceInfo xmlns:p15="http://schemas.microsoft.com/office/powerpoint/2012/main" userId="2cd3ee6662d2658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504D"/>
    <a:srgbClr val="FFDA82"/>
    <a:srgbClr val="A4C0F4"/>
    <a:srgbClr val="CFDFF4"/>
    <a:srgbClr val="FFEB84"/>
    <a:srgbClr val="FFE56A"/>
    <a:srgbClr val="FFF8D2"/>
    <a:srgbClr val="D0DFF4"/>
    <a:srgbClr val="FFF8D3"/>
    <a:srgbClr val="FED5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46F890A9-2807-4EBB-B81D-B2AA78EC7F39}" styleName="Estilo oscuro 2 - Énfasis 5/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89" autoAdjust="0"/>
    <p:restoredTop sz="95383" autoAdjust="0"/>
  </p:normalViewPr>
  <p:slideViewPr>
    <p:cSldViewPr snapToGrid="0">
      <p:cViewPr varScale="1">
        <p:scale>
          <a:sx n="54" d="100"/>
          <a:sy n="54" d="100"/>
        </p:scale>
        <p:origin x="268" y="264"/>
      </p:cViewPr>
      <p:guideLst>
        <p:guide orient="horz" pos="2380"/>
        <p:guide pos="675"/>
        <p:guide orient="horz" pos="860"/>
        <p:guide orient="horz" pos="4126"/>
        <p:guide pos="4032"/>
        <p:guide pos="108"/>
        <p:guide pos="6912"/>
        <p:guide pos="7842"/>
        <p:guide pos="3170"/>
        <p:guide orient="horz" pos="1042"/>
        <p:guide orient="horz" pos="475"/>
      </p:guideLst>
    </p:cSldViewPr>
  </p:slideViewPr>
  <p:outlineViewPr>
    <p:cViewPr>
      <p:scale>
        <a:sx n="33" d="100"/>
        <a:sy n="33" d="100"/>
      </p:scale>
      <p:origin x="0" y="-40925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-90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julio\OneDrive\Documentos\Trabajo\Ideas%20Frescas\Proyectos\Demanda\Base%20de%20datos%20globa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patty\Downloads\Lista%201linea%20Mazatla&#769;n%20Agosto%202025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Hoja1!$M$40:$M$43</c:f>
              <c:numCache>
                <c:formatCode>0</c:formatCode>
                <c:ptCount val="4"/>
                <c:pt idx="0">
                  <c:v>2487</c:v>
                </c:pt>
                <c:pt idx="1">
                  <c:v>2214</c:v>
                </c:pt>
                <c:pt idx="2">
                  <c:v>1635</c:v>
                </c:pt>
                <c:pt idx="3">
                  <c:v>1494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4DD-4D4C-9187-832AB48822F2}"/>
            </c:ext>
          </c:extLst>
        </c:ser>
        <c:ser>
          <c:idx val="1"/>
          <c:order val="1"/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Hoja1!$N$40:$N$43</c:f>
              <c:numCache>
                <c:formatCode>General</c:formatCode>
                <c:ptCount val="4"/>
                <c:pt idx="3" formatCode="0">
                  <c:v>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4DD-4D4C-9187-832AB48822F2}"/>
            </c:ext>
          </c:extLst>
        </c:ser>
        <c:ser>
          <c:idx val="2"/>
          <c:order val="2"/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Hoja1!$L$40:$L$43</c:f>
              <c:numCache>
                <c:formatCode>General</c:formatCode>
                <c:ptCount val="4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  <c:pt idx="3">
                  <c:v>2026</c:v>
                </c:pt>
              </c:numCache>
            </c:numRef>
          </c:cat>
          <c:val>
            <c:numRef>
              <c:f>Hoja1!$O$40:$O$43</c:f>
              <c:numCache>
                <c:formatCode>General</c:formatCode>
                <c:ptCount val="4"/>
                <c:pt idx="3" formatCode="0">
                  <c:v>2310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4DD-4D4C-9187-832AB48822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301071"/>
        <c:axId val="242295791"/>
      </c:lineChart>
      <c:catAx>
        <c:axId val="24230107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42295791"/>
        <c:crosses val="autoZero"/>
        <c:auto val="1"/>
        <c:lblAlgn val="ctr"/>
        <c:lblOffset val="100"/>
        <c:noMultiLvlLbl val="0"/>
      </c:catAx>
      <c:valAx>
        <c:axId val="242295791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4230107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horizontal!$B$5:$U$5</c:f>
              <c:numCache>
                <c:formatCode>General</c:formatCode>
                <c:ptCount val="20"/>
                <c:pt idx="0">
                  <c:v>17</c:v>
                </c:pt>
                <c:pt idx="1">
                  <c:v>17</c:v>
                </c:pt>
                <c:pt idx="2">
                  <c:v>15</c:v>
                </c:pt>
                <c:pt idx="3">
                  <c:v>16</c:v>
                </c:pt>
                <c:pt idx="4">
                  <c:v>16</c:v>
                </c:pt>
                <c:pt idx="5">
                  <c:v>17</c:v>
                </c:pt>
                <c:pt idx="6">
                  <c:v>18</c:v>
                </c:pt>
                <c:pt idx="7">
                  <c:v>19</c:v>
                </c:pt>
                <c:pt idx="8">
                  <c:v>19</c:v>
                </c:pt>
                <c:pt idx="9">
                  <c:v>23</c:v>
                </c:pt>
                <c:pt idx="10">
                  <c:v>26</c:v>
                </c:pt>
                <c:pt idx="11">
                  <c:v>26</c:v>
                </c:pt>
                <c:pt idx="12">
                  <c:v>25</c:v>
                </c:pt>
                <c:pt idx="13">
                  <c:v>21</c:v>
                </c:pt>
                <c:pt idx="14">
                  <c:v>20</c:v>
                </c:pt>
                <c:pt idx="15">
                  <c:v>20</c:v>
                </c:pt>
                <c:pt idx="16">
                  <c:v>23</c:v>
                </c:pt>
                <c:pt idx="17">
                  <c:v>22</c:v>
                </c:pt>
                <c:pt idx="18">
                  <c:v>21</c:v>
                </c:pt>
                <c:pt idx="19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763-4B41-8E66-AA5AC06BFB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horizontal!$A$10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horizontal!$B$3:$U$4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horizontal!$B$10:$U$10</c:f>
              <c:numCache>
                <c:formatCode>General</c:formatCode>
                <c:ptCount val="20"/>
                <c:pt idx="0" formatCode="#,##0">
                  <c:v>1136</c:v>
                </c:pt>
                <c:pt idx="1">
                  <c:v>719</c:v>
                </c:pt>
                <c:pt idx="2">
                  <c:v>431</c:v>
                </c:pt>
                <c:pt idx="3">
                  <c:v>667</c:v>
                </c:pt>
                <c:pt idx="4">
                  <c:v>578</c:v>
                </c:pt>
                <c:pt idx="5">
                  <c:v>571</c:v>
                </c:pt>
                <c:pt idx="6">
                  <c:v>908</c:v>
                </c:pt>
                <c:pt idx="7" formatCode="#,##0">
                  <c:v>1274</c:v>
                </c:pt>
                <c:pt idx="8" formatCode="#,##0">
                  <c:v>1078</c:v>
                </c:pt>
                <c:pt idx="9">
                  <c:v>920</c:v>
                </c:pt>
                <c:pt idx="10">
                  <c:v>905</c:v>
                </c:pt>
                <c:pt idx="11">
                  <c:v>911</c:v>
                </c:pt>
                <c:pt idx="12">
                  <c:v>895</c:v>
                </c:pt>
                <c:pt idx="13">
                  <c:v>776</c:v>
                </c:pt>
                <c:pt idx="14">
                  <c:v>818</c:v>
                </c:pt>
                <c:pt idx="15">
                  <c:v>758</c:v>
                </c:pt>
                <c:pt idx="16">
                  <c:v>822</c:v>
                </c:pt>
                <c:pt idx="17">
                  <c:v>830</c:v>
                </c:pt>
                <c:pt idx="18">
                  <c:v>746</c:v>
                </c:pt>
                <c:pt idx="19">
                  <c:v>757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F99-40F3-90CA-942E355891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ax val="1600"/>
        </c:scaling>
        <c:delete val="1"/>
        <c:axPos val="l"/>
        <c:numFmt formatCode="#,##0" sourceLinked="1"/>
        <c:majorTickMark val="out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9313253275023232E-2"/>
          <c:y val="4.8553513107919298E-2"/>
          <c:w val="0.97500637811467583"/>
          <c:h val="0.72711855162194217"/>
        </c:manualLayout>
      </c:layout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Horizontal!$C$47:$C$69</c:f>
              <c:numCache>
                <c:formatCode>General</c:formatCode>
                <c:ptCount val="23"/>
                <c:pt idx="5" formatCode="0">
                  <c:v>36</c:v>
                </c:pt>
                <c:pt idx="6" formatCode="0">
                  <c:v>21</c:v>
                </c:pt>
                <c:pt idx="7" formatCode="0">
                  <c:v>84</c:v>
                </c:pt>
                <c:pt idx="8" formatCode="0">
                  <c:v>65</c:v>
                </c:pt>
                <c:pt idx="9" formatCode="0">
                  <c:v>71</c:v>
                </c:pt>
                <c:pt idx="10" formatCode="0">
                  <c:v>92</c:v>
                </c:pt>
                <c:pt idx="11" formatCode="0">
                  <c:v>43</c:v>
                </c:pt>
                <c:pt idx="12" formatCode="0">
                  <c:v>47</c:v>
                </c:pt>
                <c:pt idx="13" formatCode="0">
                  <c:v>43</c:v>
                </c:pt>
                <c:pt idx="14" formatCode="0">
                  <c:v>19</c:v>
                </c:pt>
                <c:pt idx="15" formatCode="0">
                  <c:v>29</c:v>
                </c:pt>
                <c:pt idx="16" formatCode="0">
                  <c:v>79</c:v>
                </c:pt>
                <c:pt idx="17" formatCode="0">
                  <c:v>40.299999999999997</c:v>
                </c:pt>
                <c:pt idx="18" formatCode="0">
                  <c:v>36.700000000000003</c:v>
                </c:pt>
                <c:pt idx="19" formatCode="0">
                  <c:v>12.6</c:v>
                </c:pt>
                <c:pt idx="20" formatCode="0">
                  <c:v>28</c:v>
                </c:pt>
                <c:pt idx="21" formatCode="0">
                  <c:v>30</c:v>
                </c:pt>
                <c:pt idx="22" formatCode="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25-4B81-A61B-908B29D1FCB8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Horizontal!$D$47:$D$69</c:f>
              <c:numCache>
                <c:formatCode>General</c:formatCode>
                <c:ptCount val="23"/>
                <c:pt idx="20">
                  <c:v>8</c:v>
                </c:pt>
                <c:pt idx="21">
                  <c:v>9</c:v>
                </c:pt>
                <c:pt idx="22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25-4B81-A61B-908B29D1FCB8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Horizontal!$A$47:$B$69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Horizontal!$E$47:$E$69</c:f>
              <c:numCache>
                <c:formatCode>0.0</c:formatCode>
                <c:ptCount val="23"/>
                <c:pt idx="20" formatCode="General">
                  <c:v>52</c:v>
                </c:pt>
                <c:pt idx="21" formatCode="General">
                  <c:v>48</c:v>
                </c:pt>
                <c:pt idx="22" formatCode="General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25-4B81-A61B-908B29D1F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5005280"/>
        <c:axId val="225010560"/>
      </c:lineChart>
      <c:catAx>
        <c:axId val="225005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225010560"/>
        <c:crosses val="autoZero"/>
        <c:auto val="1"/>
        <c:lblAlgn val="ctr"/>
        <c:lblOffset val="100"/>
        <c:noMultiLvlLbl val="0"/>
      </c:catAx>
      <c:valAx>
        <c:axId val="22501056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25005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/>
      </a:pPr>
      <a:endParaRPr lang="es-MX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Horizontal!$C$72:$C$74</c:f>
              <c:numCache>
                <c:formatCode>0.0%</c:formatCode>
                <c:ptCount val="3"/>
                <c:pt idx="0">
                  <c:v>-0.46153846153846156</c:v>
                </c:pt>
                <c:pt idx="1">
                  <c:v>-0.375</c:v>
                </c:pt>
                <c:pt idx="2">
                  <c:v>-0.23076923076923078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458-47CC-A2C1-230FE09DF6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22571296"/>
        <c:axId val="222579456"/>
      </c:lineChart>
      <c:catAx>
        <c:axId val="222571296"/>
        <c:scaling>
          <c:orientation val="minMax"/>
        </c:scaling>
        <c:delete val="1"/>
        <c:axPos val="b"/>
        <c:majorTickMark val="none"/>
        <c:minorTickMark val="none"/>
        <c:tickLblPos val="nextTo"/>
        <c:crossAx val="222579456"/>
        <c:crosses val="autoZero"/>
        <c:auto val="1"/>
        <c:lblAlgn val="ctr"/>
        <c:lblOffset val="100"/>
        <c:noMultiLvlLbl val="0"/>
      </c:catAx>
      <c:valAx>
        <c:axId val="222579456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22571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092708071685213"/>
          <c:y val="5.086705202312139E-2"/>
          <c:w val="0.85855974313890371"/>
          <c:h val="0.89826589595375728"/>
        </c:manualLayout>
      </c:layout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Horizontal!$D$72:$D$74</c:f>
              <c:numCache>
                <c:formatCode>0.0%</c:formatCode>
                <c:ptCount val="3"/>
                <c:pt idx="0">
                  <c:v>-0.7142857142857143</c:v>
                </c:pt>
                <c:pt idx="1">
                  <c:v>-0.7</c:v>
                </c:pt>
                <c:pt idx="2">
                  <c:v>-0.6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396-4DEC-A0A4-81AFA0A1B1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741168"/>
        <c:axId val="345751728"/>
      </c:lineChart>
      <c:catAx>
        <c:axId val="345741168"/>
        <c:scaling>
          <c:orientation val="minMax"/>
        </c:scaling>
        <c:delete val="1"/>
        <c:axPos val="b"/>
        <c:majorTickMark val="none"/>
        <c:minorTickMark val="none"/>
        <c:tickLblPos val="nextTo"/>
        <c:crossAx val="345751728"/>
        <c:crosses val="autoZero"/>
        <c:auto val="1"/>
        <c:lblAlgn val="ctr"/>
        <c:lblOffset val="100"/>
        <c:noMultiLvlLbl val="0"/>
      </c:catAx>
      <c:valAx>
        <c:axId val="345751728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345741168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Hoja1!$H$41:$H$54</c:f>
              <c:numCache>
                <c:formatCode>0.0</c:formatCode>
                <c:ptCount val="14"/>
                <c:pt idx="0">
                  <c:v>663</c:v>
                </c:pt>
                <c:pt idx="1">
                  <c:v>753</c:v>
                </c:pt>
                <c:pt idx="2">
                  <c:v>441</c:v>
                </c:pt>
                <c:pt idx="3">
                  <c:v>630</c:v>
                </c:pt>
                <c:pt idx="4">
                  <c:v>534</c:v>
                </c:pt>
                <c:pt idx="5">
                  <c:v>666</c:v>
                </c:pt>
                <c:pt idx="6">
                  <c:v>591</c:v>
                </c:pt>
                <c:pt idx="7">
                  <c:v>423</c:v>
                </c:pt>
                <c:pt idx="8">
                  <c:v>441</c:v>
                </c:pt>
                <c:pt idx="9">
                  <c:v>393</c:v>
                </c:pt>
                <c:pt idx="10">
                  <c:v>282</c:v>
                </c:pt>
                <c:pt idx="11">
                  <c:v>519</c:v>
                </c:pt>
                <c:pt idx="12">
                  <c:v>450</c:v>
                </c:pt>
                <c:pt idx="13">
                  <c:v>297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F9-46E7-BC9C-D570648BC7BB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Hoja1!$I$41:$I$54</c:f>
              <c:numCache>
                <c:formatCode>0.0</c:formatCode>
                <c:ptCount val="14"/>
                <c:pt idx="11">
                  <c:v>294</c:v>
                </c:pt>
                <c:pt idx="12">
                  <c:v>297</c:v>
                </c:pt>
                <c:pt idx="13">
                  <c:v>162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EF9-46E7-BC9C-D570648BC7BB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57150">
                <a:solidFill>
                  <a:schemeClr val="accent3"/>
                </a:solidFill>
              </a:ln>
              <a:effectLst/>
            </c:spPr>
          </c:marker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Hoja1!$F$41:$G$54</c:f>
              <c:multiLvlStrCache>
                <c:ptCount val="14"/>
                <c:lvl>
                  <c:pt idx="0">
                    <c:v>I</c:v>
                  </c:pt>
                  <c:pt idx="1">
                    <c:v>II</c:v>
                  </c:pt>
                  <c:pt idx="2">
                    <c:v>III</c:v>
                  </c:pt>
                  <c:pt idx="3">
                    <c:v>IV</c:v>
                  </c:pt>
                  <c:pt idx="4">
                    <c:v>I</c:v>
                  </c:pt>
                  <c:pt idx="5">
                    <c:v>II</c:v>
                  </c:pt>
                  <c:pt idx="6">
                    <c:v>III</c:v>
                  </c:pt>
                  <c:pt idx="7">
                    <c:v>IV</c:v>
                  </c:pt>
                  <c:pt idx="8">
                    <c:v>I</c:v>
                  </c:pt>
                  <c:pt idx="9">
                    <c:v>II</c:v>
                  </c:pt>
                  <c:pt idx="10">
                    <c:v>III</c:v>
                  </c:pt>
                  <c:pt idx="11">
                    <c:v>IV</c:v>
                  </c:pt>
                  <c:pt idx="12">
                    <c:v>I</c:v>
                  </c:pt>
                  <c:pt idx="13">
                    <c:v>II</c:v>
                  </c:pt>
                </c:lvl>
                <c:lvl>
                  <c:pt idx="0">
                    <c:v>2023</c:v>
                  </c:pt>
                  <c:pt idx="4">
                    <c:v>2024</c:v>
                  </c:pt>
                  <c:pt idx="8">
                    <c:v>2025</c:v>
                  </c:pt>
                  <c:pt idx="12">
                    <c:v>2026</c:v>
                  </c:pt>
                </c:lvl>
              </c:multiLvlStrCache>
            </c:multiLvlStrRef>
          </c:cat>
          <c:val>
            <c:numRef>
              <c:f>Hoja1!$J$41:$J$54</c:f>
              <c:numCache>
                <c:formatCode>General</c:formatCode>
                <c:ptCount val="14"/>
                <c:pt idx="11" formatCode="0.0">
                  <c:v>660</c:v>
                </c:pt>
                <c:pt idx="12" formatCode="0.0">
                  <c:v>612</c:v>
                </c:pt>
                <c:pt idx="13" formatCode="0.0">
                  <c:v>543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EF9-46E7-BC9C-D570648BC7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282351"/>
        <c:axId val="242273231"/>
      </c:lineChart>
      <c:catAx>
        <c:axId val="24228235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"/>
                <a:ea typeface="+mn-ea"/>
                <a:cs typeface="+mn-cs"/>
              </a:defRPr>
            </a:pPr>
            <a:endParaRPr lang="es-MX"/>
          </a:p>
        </c:txPr>
        <c:crossAx val="242273231"/>
        <c:crosses val="autoZero"/>
        <c:auto val="1"/>
        <c:lblAlgn val="ctr"/>
        <c:lblOffset val="100"/>
        <c:noMultiLvlLbl val="0"/>
      </c:catAx>
      <c:valAx>
        <c:axId val="242273231"/>
        <c:scaling>
          <c:orientation val="minMax"/>
        </c:scaling>
        <c:delete val="0"/>
        <c:axPos val="l"/>
        <c:numFmt formatCode="#,##0.0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bg1">
                    <a:lumMod val="75000"/>
                  </a:schemeClr>
                </a:solidFill>
                <a:latin typeface="Roboto Th"/>
                <a:ea typeface="+mn-ea"/>
                <a:cs typeface="+mn-cs"/>
              </a:defRPr>
            </a:pPr>
            <a:endParaRPr lang="es-MX"/>
          </a:p>
        </c:txPr>
        <c:crossAx val="24228235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57150" cap="rnd">
              <a:solidFill>
                <a:srgbClr val="C0504D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504D"/>
              </a:solidFill>
              <a:ln w="57150">
                <a:solidFill>
                  <a:srgbClr val="C0504D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Roboto Thin" panose="02000000000000000000" pitchFamily="2" charset="0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Hoja1!$C$32:$C$54</c:f>
              <c:numCache>
                <c:formatCode>General</c:formatCode>
                <c:ptCount val="23"/>
                <c:pt idx="5" formatCode="0">
                  <c:v>129</c:v>
                </c:pt>
                <c:pt idx="6" formatCode="0">
                  <c:v>64</c:v>
                </c:pt>
                <c:pt idx="7" formatCode="0">
                  <c:v>131</c:v>
                </c:pt>
                <c:pt idx="8" formatCode="0">
                  <c:v>237</c:v>
                </c:pt>
                <c:pt idx="9" formatCode="0">
                  <c:v>221</c:v>
                </c:pt>
                <c:pt idx="10" formatCode="0">
                  <c:v>251</c:v>
                </c:pt>
                <c:pt idx="11" formatCode="0">
                  <c:v>147</c:v>
                </c:pt>
                <c:pt idx="12" formatCode="0">
                  <c:v>210</c:v>
                </c:pt>
                <c:pt idx="13" formatCode="0">
                  <c:v>178</c:v>
                </c:pt>
                <c:pt idx="14" formatCode="0">
                  <c:v>222</c:v>
                </c:pt>
                <c:pt idx="15" formatCode="0">
                  <c:v>197</c:v>
                </c:pt>
                <c:pt idx="16" formatCode="0">
                  <c:v>141</c:v>
                </c:pt>
                <c:pt idx="17" formatCode="0">
                  <c:v>147</c:v>
                </c:pt>
                <c:pt idx="18" formatCode="0">
                  <c:v>131</c:v>
                </c:pt>
                <c:pt idx="19" formatCode="0">
                  <c:v>94</c:v>
                </c:pt>
                <c:pt idx="20" formatCode="0">
                  <c:v>173</c:v>
                </c:pt>
                <c:pt idx="21" formatCode="0">
                  <c:v>150</c:v>
                </c:pt>
                <c:pt idx="22" formatCode="0">
                  <c:v>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009-4CFC-B3BE-39220C302C90}"/>
            </c:ext>
          </c:extLst>
        </c:ser>
        <c:ser>
          <c:idx val="1"/>
          <c:order val="1"/>
          <c:spPr>
            <a:ln w="5715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57150">
                <a:solidFill>
                  <a:schemeClr val="accent6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Hoja1!$D$32:$D$54</c:f>
              <c:numCache>
                <c:formatCode>General</c:formatCode>
                <c:ptCount val="23"/>
                <c:pt idx="20">
                  <c:v>98</c:v>
                </c:pt>
                <c:pt idx="21">
                  <c:v>99</c:v>
                </c:pt>
                <c:pt idx="22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009-4CFC-B3BE-39220C302C90}"/>
            </c:ext>
          </c:extLst>
        </c:ser>
        <c:ser>
          <c:idx val="2"/>
          <c:order val="2"/>
          <c:spPr>
            <a:ln w="5715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Roboto Th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Hoja1!$A$32:$B$54</c:f>
              <c:multiLvlStrCache>
                <c:ptCount val="23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  <c:pt idx="20">
                    <c:v>Nov</c:v>
                  </c:pt>
                  <c:pt idx="21">
                    <c:v>Feb</c:v>
                  </c:pt>
                  <c:pt idx="22">
                    <c:v>May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  <c:pt idx="21">
                    <c:v>2026</c:v>
                  </c:pt>
                </c:lvl>
              </c:multiLvlStrCache>
            </c:multiLvlStrRef>
          </c:cat>
          <c:val>
            <c:numRef>
              <c:f>Hoja1!$E$32:$E$54</c:f>
              <c:numCache>
                <c:formatCode>General</c:formatCode>
                <c:ptCount val="23"/>
                <c:pt idx="20">
                  <c:v>220</c:v>
                </c:pt>
                <c:pt idx="21">
                  <c:v>204</c:v>
                </c:pt>
                <c:pt idx="22">
                  <c:v>181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009-4CFC-B3BE-39220C302C9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39046784"/>
        <c:axId val="239044384"/>
      </c:lineChart>
      <c:catAx>
        <c:axId val="239046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Roboto Thin" panose="02000000000000000000" pitchFamily="2" charset="0"/>
                <a:ea typeface="Roboto Thin" panose="02000000000000000000" pitchFamily="2" charset="0"/>
                <a:cs typeface="+mn-cs"/>
              </a:defRPr>
            </a:pPr>
            <a:endParaRPr lang="es-MX"/>
          </a:p>
        </c:txPr>
        <c:crossAx val="239044384"/>
        <c:crosses val="autoZero"/>
        <c:auto val="1"/>
        <c:lblAlgn val="ctr"/>
        <c:lblOffset val="100"/>
        <c:noMultiLvlLbl val="0"/>
      </c:catAx>
      <c:valAx>
        <c:axId val="23904438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04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vertical!$A$10</c:f>
              <c:strCache>
                <c:ptCount val="1"/>
                <c:pt idx="0">
                  <c:v>Inventario:</c:v>
                </c:pt>
              </c:strCache>
            </c:strRef>
          </c:tx>
          <c:spPr>
            <a:ln w="57150" cap="rnd">
              <a:solidFill>
                <a:srgbClr val="FFC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FFC000"/>
              </a:solidFill>
              <a:ln w="57150">
                <a:solidFill>
                  <a:srgbClr val="FFC000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vertical!$B$10:$U$10</c:f>
              <c:numCache>
                <c:formatCode>#,##0</c:formatCode>
                <c:ptCount val="20"/>
                <c:pt idx="0">
                  <c:v>1164</c:v>
                </c:pt>
                <c:pt idx="1">
                  <c:v>1436</c:v>
                </c:pt>
                <c:pt idx="2">
                  <c:v>1374</c:v>
                </c:pt>
                <c:pt idx="3">
                  <c:v>1477</c:v>
                </c:pt>
                <c:pt idx="4">
                  <c:v>1595</c:v>
                </c:pt>
                <c:pt idx="5">
                  <c:v>1735</c:v>
                </c:pt>
                <c:pt idx="6">
                  <c:v>3061</c:v>
                </c:pt>
                <c:pt idx="7">
                  <c:v>2616</c:v>
                </c:pt>
                <c:pt idx="8">
                  <c:v>2378</c:v>
                </c:pt>
                <c:pt idx="9">
                  <c:v>2580</c:v>
                </c:pt>
                <c:pt idx="10">
                  <c:v>2654</c:v>
                </c:pt>
                <c:pt idx="11">
                  <c:v>2712</c:v>
                </c:pt>
                <c:pt idx="12">
                  <c:v>2920</c:v>
                </c:pt>
                <c:pt idx="13">
                  <c:v>3329</c:v>
                </c:pt>
                <c:pt idx="14">
                  <c:v>3510</c:v>
                </c:pt>
                <c:pt idx="15">
                  <c:v>3739</c:v>
                </c:pt>
                <c:pt idx="16">
                  <c:v>3706</c:v>
                </c:pt>
                <c:pt idx="17">
                  <c:v>3837</c:v>
                </c:pt>
                <c:pt idx="18">
                  <c:v>4298</c:v>
                </c:pt>
                <c:pt idx="19">
                  <c:v>4070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DA-4F48-83EA-93E8EBF03A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ser>
          <c:idx val="0"/>
          <c:order val="0"/>
          <c:tx>
            <c:strRef>
              <c:f>vertical!$A$5</c:f>
              <c:strCache>
                <c:ptCount val="1"/>
                <c:pt idx="0">
                  <c:v> Proyectos</c:v>
                </c:pt>
              </c:strCache>
            </c:strRef>
          </c:tx>
          <c:spPr>
            <a:ln w="57150" cap="rnd">
              <a:solidFill>
                <a:schemeClr val="tx2">
                  <a:lumMod val="40000"/>
                  <a:lumOff val="60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57150">
                <a:solidFill>
                  <a:schemeClr val="tx2">
                    <a:lumMod val="40000"/>
                    <a:lumOff val="60000"/>
                  </a:schemeClr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bg1">
                    <a:lumMod val="65000"/>
                  </a:schemeClr>
                </a:solidFill>
                <a:prstDash val="sysDot"/>
              </a:ln>
              <a:effectLst/>
            </c:spPr>
            <c:trendlineType val="movingAvg"/>
            <c:period val="2"/>
            <c:dispRSqr val="0"/>
            <c:dispEq val="0"/>
          </c:trendline>
          <c:cat>
            <c:multiLvlStrRef>
              <c:f>vertical!$B$3:$U$4</c:f>
              <c:multiLvlStrCache>
                <c:ptCount val="20"/>
                <c:lvl>
                  <c:pt idx="0">
                    <c:v>Ene</c:v>
                  </c:pt>
                  <c:pt idx="1">
                    <c:v>Jul</c:v>
                  </c:pt>
                  <c:pt idx="2">
                    <c:v>Nov</c:v>
                  </c:pt>
                  <c:pt idx="3">
                    <c:v>Mar</c:v>
                  </c:pt>
                  <c:pt idx="4">
                    <c:v>Ago</c:v>
                  </c:pt>
                  <c:pt idx="5">
                    <c:v>Dic</c:v>
                  </c:pt>
                  <c:pt idx="6">
                    <c:v>Mar</c:v>
                  </c:pt>
                  <c:pt idx="7">
                    <c:v>Ago</c:v>
                  </c:pt>
                  <c:pt idx="8">
                    <c:v>Nov</c:v>
                  </c:pt>
                  <c:pt idx="9">
                    <c:v>Feb</c:v>
                  </c:pt>
                  <c:pt idx="10">
                    <c:v>May</c:v>
                  </c:pt>
                  <c:pt idx="11">
                    <c:v>Ago</c:v>
                  </c:pt>
                  <c:pt idx="12">
                    <c:v>Nov</c:v>
                  </c:pt>
                  <c:pt idx="13">
                    <c:v>Feb</c:v>
                  </c:pt>
                  <c:pt idx="14">
                    <c:v>May</c:v>
                  </c:pt>
                  <c:pt idx="15">
                    <c:v>Ago</c:v>
                  </c:pt>
                  <c:pt idx="16">
                    <c:v>Nov</c:v>
                  </c:pt>
                  <c:pt idx="17">
                    <c:v>Feb</c:v>
                  </c:pt>
                  <c:pt idx="18">
                    <c:v>May</c:v>
                  </c:pt>
                  <c:pt idx="19">
                    <c:v>Ago</c:v>
                  </c:pt>
                </c:lvl>
                <c:lvl>
                  <c:pt idx="0">
                    <c:v>2020</c:v>
                  </c:pt>
                  <c:pt idx="3">
                    <c:v>2021</c:v>
                  </c:pt>
                  <c:pt idx="6">
                    <c:v>2022</c:v>
                  </c:pt>
                  <c:pt idx="9">
                    <c:v>2023</c:v>
                  </c:pt>
                  <c:pt idx="13">
                    <c:v>2024</c:v>
                  </c:pt>
                  <c:pt idx="17">
                    <c:v>2025</c:v>
                  </c:pt>
                </c:lvl>
              </c:multiLvlStrCache>
            </c:multiLvlStrRef>
          </c:cat>
          <c:val>
            <c:numRef>
              <c:f>vertical!$B$5:$U$5</c:f>
              <c:numCache>
                <c:formatCode>General</c:formatCode>
                <c:ptCount val="20"/>
                <c:pt idx="0">
                  <c:v>60</c:v>
                </c:pt>
                <c:pt idx="1">
                  <c:v>74</c:v>
                </c:pt>
                <c:pt idx="2">
                  <c:v>75</c:v>
                </c:pt>
                <c:pt idx="3">
                  <c:v>92</c:v>
                </c:pt>
                <c:pt idx="4">
                  <c:v>93</c:v>
                </c:pt>
                <c:pt idx="5">
                  <c:v>90</c:v>
                </c:pt>
                <c:pt idx="6">
                  <c:v>91</c:v>
                </c:pt>
                <c:pt idx="7">
                  <c:v>88</c:v>
                </c:pt>
                <c:pt idx="8">
                  <c:v>89</c:v>
                </c:pt>
                <c:pt idx="9">
                  <c:v>99</c:v>
                </c:pt>
                <c:pt idx="10">
                  <c:v>107</c:v>
                </c:pt>
                <c:pt idx="11">
                  <c:v>111</c:v>
                </c:pt>
                <c:pt idx="12">
                  <c:v>116</c:v>
                </c:pt>
                <c:pt idx="13">
                  <c:v>120</c:v>
                </c:pt>
                <c:pt idx="14">
                  <c:v>121</c:v>
                </c:pt>
                <c:pt idx="15">
                  <c:v>127</c:v>
                </c:pt>
                <c:pt idx="16">
                  <c:v>139</c:v>
                </c:pt>
                <c:pt idx="17">
                  <c:v>139</c:v>
                </c:pt>
                <c:pt idx="18">
                  <c:v>142</c:v>
                </c:pt>
                <c:pt idx="19">
                  <c:v>142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610-354C-8BD4-ACC45E3F219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  <a:alpha val="98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Hoja1!$C$57:$C$59</c:f>
              <c:numCache>
                <c:formatCode>0.0%</c:formatCode>
                <c:ptCount val="3"/>
                <c:pt idx="0">
                  <c:v>-0.21363636363636362</c:v>
                </c:pt>
                <c:pt idx="1">
                  <c:v>-0.26470588235294118</c:v>
                </c:pt>
                <c:pt idx="2">
                  <c:v>-0.45303867403314918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388-4F6D-A74A-2D5EE19463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19050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bg1">
                  <a:lumMod val="75000"/>
                </a:schemeClr>
              </a:solidFill>
              <a:ln w="19050">
                <a:solidFill>
                  <a:schemeClr val="bg1">
                    <a:lumMod val="75000"/>
                  </a:schemeClr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1" u="none" strike="noStrike" kern="1200" baseline="0">
                    <a:solidFill>
                      <a:schemeClr val="bg1">
                        <a:lumMod val="75000"/>
                      </a:schemeClr>
                    </a:solidFill>
                    <a:effectLst/>
                    <a:latin typeface="Playfair Display" panose="00000500000000000000" pitchFamily="50" charset="0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Hoja1!$D$57:$D$59</c:f>
              <c:numCache>
                <c:formatCode>0.0%</c:formatCode>
                <c:ptCount val="3"/>
                <c:pt idx="0">
                  <c:v>-0.43352601156069365</c:v>
                </c:pt>
                <c:pt idx="1">
                  <c:v>-0.34</c:v>
                </c:pt>
                <c:pt idx="2">
                  <c:v>-0.45454545454545453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C1-4550-B99E-D1F42E291A8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522944"/>
        <c:axId val="244523904"/>
      </c:lineChart>
      <c:catAx>
        <c:axId val="244522944"/>
        <c:scaling>
          <c:orientation val="minMax"/>
        </c:scaling>
        <c:delete val="1"/>
        <c:axPos val="b"/>
        <c:majorTickMark val="none"/>
        <c:minorTickMark val="none"/>
        <c:tickLblPos val="nextTo"/>
        <c:crossAx val="244523904"/>
        <c:crosses val="autoZero"/>
        <c:auto val="1"/>
        <c:lblAlgn val="ctr"/>
        <c:lblOffset val="100"/>
        <c:noMultiLvlLbl val="0"/>
      </c:catAx>
      <c:valAx>
        <c:axId val="24452390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24452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#,##0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057006988244826E-2"/>
          <c:y val="2.4829848001161687E-2"/>
          <c:w val="0.97028767683646366"/>
          <c:h val="0.95034030399767666"/>
        </c:manualLayout>
      </c:layout>
      <c:lineChart>
        <c:grouping val="standar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71075055"/>
        <c:axId val="771467391"/>
      </c:lineChart>
      <c:catAx>
        <c:axId val="771075055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771467391"/>
        <c:crosses val="autoZero"/>
        <c:auto val="1"/>
        <c:lblAlgn val="ctr"/>
        <c:lblOffset val="100"/>
        <c:noMultiLvlLbl val="0"/>
      </c:catAx>
      <c:valAx>
        <c:axId val="771467391"/>
        <c:scaling>
          <c:orientation val="minMax"/>
          <c:min val="60"/>
        </c:scaling>
        <c:delete val="1"/>
        <c:axPos val="l"/>
        <c:numFmt formatCode="General" sourceLinked="1"/>
        <c:majorTickMark val="none"/>
        <c:minorTickMark val="none"/>
        <c:tickLblPos val="nextTo"/>
        <c:crossAx val="77107505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b="0" i="0">
          <a:latin typeface="Roboto Thin" panose="02000000000000000000" pitchFamily="2" charset="0"/>
          <a:ea typeface="Roboto Thin" panose="02000000000000000000" pitchFamily="2" charset="0"/>
        </a:defRPr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3E002-AA65-1D42-9936-E95476372314}" type="datetimeFigureOut">
              <a:rPr lang="es-ES_tradnl" smtClean="0"/>
              <a:t>23/09/2025</a:t>
            </a:fld>
            <a:endParaRPr lang="es-ES_tradn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1350" y="1241425"/>
            <a:ext cx="55149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52F0FC-556E-FB4C-93C6-8578884CF680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075438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1pPr>
    <a:lvl2pPr marL="496656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2pPr>
    <a:lvl3pPr marL="993313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3pPr>
    <a:lvl4pPr marL="1489969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4pPr>
    <a:lvl5pPr marL="198662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5pPr>
    <a:lvl6pPr marL="2483282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6pPr>
    <a:lvl7pPr marL="2979938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7pPr>
    <a:lvl8pPr marL="3476595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8pPr>
    <a:lvl9pPr marL="3973251" algn="l" defTabSz="993313" rtl="0" eaLnBrk="1" latinLnBrk="0" hangingPunct="1">
      <a:defRPr sz="130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1E15E74A-E2E6-70FC-941D-65B931948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19898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5CB3ECFC-AE4A-948F-D994-01A82ABB8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87146" y="7340253"/>
            <a:ext cx="1027310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67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9139764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FFF7786A-60AB-78CB-78D8-EEF249D2C31C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7CABEA44-E0D4-49F9-22A6-48D18469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690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>
          <p15:clr>
            <a:srgbClr val="FBAE40"/>
          </p15:clr>
        </p15:guide>
        <p15:guide id="2" pos="4032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C60A6504-63C7-4A81-9112-4824C3C47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86159" y="7340252"/>
            <a:ext cx="1027309" cy="247931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2000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 </a:t>
            </a:r>
            <a:fld id="{67DDEA5E-EAF7-8246-8A62-7FF7613ECEAE}" type="slidenum">
              <a:rPr lang="en-US" i="1" smtClean="0"/>
              <a:pPr/>
              <a:t>‹Nº›</a:t>
            </a:fld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368497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217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697" r:id="rId2"/>
    <p:sldLayoutId id="2147483730" r:id="rId3"/>
    <p:sldLayoutId id="2147483731" r:id="rId4"/>
  </p:sldLayoutIdLst>
  <p:hf hdr="0" ftr="0" dt="0"/>
  <p:txStyles>
    <p:titleStyle>
      <a:lvl1pPr algn="ctr" defTabSz="587756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18" indent="-440818" algn="l" defTabSz="587756" rtl="0" eaLnBrk="1" latinLnBrk="0" hangingPunct="1">
        <a:spcBef>
          <a:spcPct val="20000"/>
        </a:spcBef>
        <a:buFont typeface="Arial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105" indent="-367348" algn="l" defTabSz="587756" rtl="0" eaLnBrk="1" latinLnBrk="0" hangingPunct="1">
        <a:spcBef>
          <a:spcPct val="20000"/>
        </a:spcBef>
        <a:buFont typeface="Arial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92" indent="-293879" algn="l" defTabSz="587756" rtl="0" eaLnBrk="1" latinLnBrk="0" hangingPunct="1">
        <a:spcBef>
          <a:spcPct val="20000"/>
        </a:spcBef>
        <a:buFont typeface="Arial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48" indent="-293879" algn="l" defTabSz="587756" rtl="0" eaLnBrk="1" latinLnBrk="0" hangingPunct="1">
        <a:spcBef>
          <a:spcPct val="20000"/>
        </a:spcBef>
        <a:buFont typeface="Arial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905" indent="-293879" algn="l" defTabSz="587756" rtl="0" eaLnBrk="1" latinLnBrk="0" hangingPunct="1">
        <a:spcBef>
          <a:spcPct val="20000"/>
        </a:spcBef>
        <a:buFont typeface="Arial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61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419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175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932" indent="-293879" algn="l" defTabSz="587756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56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51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71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02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84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540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97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053" algn="l" defTabSz="587756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chart" Target="../charts/chart9.xml"/><Relationship Id="rId7" Type="http://schemas.openxmlformats.org/officeDocument/2006/relationships/chart" Target="../charts/chart13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chart" Target="../charts/chart11.xml"/><Relationship Id="rId4" Type="http://schemas.openxmlformats.org/officeDocument/2006/relationships/chart" Target="../charts/char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DA50CB-68C3-3EC9-8B17-0BF57C1FD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6B45511-BEDF-E08E-0EC9-950B9422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6CFF318B-2083-0504-0E66-DF757186B80A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3CAEB249-CCB7-402E-8E20-0BF76CCD2722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1C63708F-0D93-2865-4EBB-DE6012FCBF79}"/>
              </a:ext>
            </a:extLst>
          </p:cNvPr>
          <p:cNvSpPr txBox="1"/>
          <p:nvPr/>
        </p:nvSpPr>
        <p:spPr bwMode="auto">
          <a:xfrm>
            <a:off x="11075168" y="2710123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2935320-3398-CD3B-0DAB-DA539A5EA042}"/>
              </a:ext>
            </a:extLst>
          </p:cNvPr>
          <p:cNvSpPr txBox="1"/>
          <p:nvPr/>
        </p:nvSpPr>
        <p:spPr bwMode="auto">
          <a:xfrm>
            <a:off x="11075168" y="51375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469B8B22-B9C5-55C8-C00E-CADE7EBA1912}"/>
              </a:ext>
            </a:extLst>
          </p:cNvPr>
          <p:cNvSpPr txBox="1"/>
          <p:nvPr/>
        </p:nvSpPr>
        <p:spPr bwMode="auto">
          <a:xfrm>
            <a:off x="11075168" y="432617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33922006-2C88-9FC6-6AAB-9D83F1074CBB}"/>
              </a:ext>
            </a:extLst>
          </p:cNvPr>
          <p:cNvSpPr txBox="1"/>
          <p:nvPr/>
        </p:nvSpPr>
        <p:spPr>
          <a:xfrm>
            <a:off x="522514" y="7230775"/>
            <a:ext cx="10652167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6EE50B7-40E1-AEA4-E883-400F6613CB0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68026470"/>
              </p:ext>
            </p:extLst>
          </p:nvPr>
        </p:nvGraphicFramePr>
        <p:xfrm>
          <a:off x="0" y="1195001"/>
          <a:ext cx="11602192" cy="5956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4577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B85B78-1DB2-2793-2636-259FFBB360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EA11368-E5D0-F646-E2F1-2F1C87995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0D050146-6B80-7CCD-3A4E-AF6C0B2D1E02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6136A750-B784-CC19-379F-DF5DD4975549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637B4AC-A863-6842-786A-590E92C0C4B1}"/>
              </a:ext>
            </a:extLst>
          </p:cNvPr>
          <p:cNvSpPr txBox="1"/>
          <p:nvPr/>
        </p:nvSpPr>
        <p:spPr bwMode="auto">
          <a:xfrm>
            <a:off x="11075168" y="2710123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B1A134A-94E6-D99B-D626-5E7E06451B62}"/>
              </a:ext>
            </a:extLst>
          </p:cNvPr>
          <p:cNvSpPr txBox="1"/>
          <p:nvPr/>
        </p:nvSpPr>
        <p:spPr bwMode="auto">
          <a:xfrm>
            <a:off x="11075168" y="51375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FA2A6E22-59D8-C92D-1777-87F7A2CAEF16}"/>
              </a:ext>
            </a:extLst>
          </p:cNvPr>
          <p:cNvSpPr txBox="1"/>
          <p:nvPr/>
        </p:nvSpPr>
        <p:spPr bwMode="auto">
          <a:xfrm>
            <a:off x="11075168" y="432617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EBFE40CA-52DA-E883-EF1B-1E928A5ADE3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218064"/>
              </p:ext>
            </p:extLst>
          </p:nvPr>
        </p:nvGraphicFramePr>
        <p:xfrm>
          <a:off x="0" y="1133654"/>
          <a:ext cx="11293434" cy="6194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CuadroTexto 3">
            <a:extLst>
              <a:ext uri="{FF2B5EF4-FFF2-40B4-BE49-F238E27FC236}">
                <a16:creationId xmlns:a16="http://schemas.microsoft.com/office/drawing/2014/main" id="{30303645-CD1A-5A76-435D-080194FA102A}"/>
              </a:ext>
            </a:extLst>
          </p:cNvPr>
          <p:cNvSpPr txBox="1"/>
          <p:nvPr/>
        </p:nvSpPr>
        <p:spPr>
          <a:xfrm>
            <a:off x="522514" y="7230775"/>
            <a:ext cx="10652167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538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8B6EAB-B349-71B6-91C2-8EA2908C3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C1D95B9B-0BDC-C5ED-7712-ED88991DFC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5969041"/>
              </p:ext>
            </p:extLst>
          </p:nvPr>
        </p:nvGraphicFramePr>
        <p:xfrm>
          <a:off x="117914" y="3703817"/>
          <a:ext cx="11185086" cy="38817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84B4E97E-614C-C5CF-4554-7FD25C56A1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61624520"/>
              </p:ext>
            </p:extLst>
          </p:nvPr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8D274EFD-C152-EDA0-E854-49B3CE99DE8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31402"/>
              </p:ext>
            </p:extLst>
          </p:nvPr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709E44-F4CA-3279-153E-19195B199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BF8EDFCC-0981-F16C-2325-D76C6323E6B9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id="{7A8DB447-3445-70A8-F42E-63110D529121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vertical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EA74293-EAD5-44E4-5149-CD2022C36C27}"/>
              </a:ext>
            </a:extLst>
          </p:cNvPr>
          <p:cNvSpPr txBox="1"/>
          <p:nvPr/>
        </p:nvSpPr>
        <p:spPr bwMode="auto">
          <a:xfrm>
            <a:off x="10823597" y="1282837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+258%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C1D0E82C-2B2E-4196-F59E-9B8B978A4FCB}"/>
              </a:ext>
            </a:extLst>
          </p:cNvPr>
          <p:cNvSpPr txBox="1"/>
          <p:nvPr/>
        </p:nvSpPr>
        <p:spPr bwMode="auto">
          <a:xfrm>
            <a:off x="10823597" y="2083769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+137%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F68C04B-3ABC-651D-B484-6BFED7C5BA1C}"/>
              </a:ext>
            </a:extLst>
          </p:cNvPr>
          <p:cNvSpPr txBox="1"/>
          <p:nvPr/>
        </p:nvSpPr>
        <p:spPr bwMode="auto">
          <a:xfrm>
            <a:off x="11075168" y="4835805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5D1FE86-31B2-8C0C-15D4-C51966500FAD}"/>
              </a:ext>
            </a:extLst>
          </p:cNvPr>
          <p:cNvSpPr txBox="1"/>
          <p:nvPr/>
        </p:nvSpPr>
        <p:spPr bwMode="auto">
          <a:xfrm>
            <a:off x="11075168" y="6004406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CA33C383-1F3D-D927-8657-985618150EF0}"/>
              </a:ext>
            </a:extLst>
          </p:cNvPr>
          <p:cNvSpPr txBox="1"/>
          <p:nvPr/>
        </p:nvSpPr>
        <p:spPr bwMode="auto">
          <a:xfrm>
            <a:off x="11075168" y="5596832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3830684"/>
              </p:ext>
            </p:extLst>
          </p:nvPr>
        </p:nvGraphicFramePr>
        <p:xfrm>
          <a:off x="8905603" y="3680034"/>
          <a:ext cx="2566729" cy="8630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CuadroTexto 5">
            <a:extLst>
              <a:ext uri="{FF2B5EF4-FFF2-40B4-BE49-F238E27FC236}">
                <a16:creationId xmlns:a16="http://schemas.microsoft.com/office/drawing/2014/main" id="{8B1968E9-44EF-8118-1675-71BB9516094B}"/>
              </a:ext>
            </a:extLst>
          </p:cNvPr>
          <p:cNvSpPr txBox="1"/>
          <p:nvPr/>
        </p:nvSpPr>
        <p:spPr bwMode="auto">
          <a:xfrm>
            <a:off x="11098352" y="4127147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graphicFrame>
        <p:nvGraphicFramePr>
          <p:cNvPr id="29" name="Gráfico 28">
            <a:extLst>
              <a:ext uri="{FF2B5EF4-FFF2-40B4-BE49-F238E27FC236}">
                <a16:creationId xmlns:a16="http://schemas.microsoft.com/office/drawing/2014/main" id="{9B333FBD-A4FE-16FE-257B-FA25706304D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4403622"/>
              </p:ext>
            </p:extLst>
          </p:nvPr>
        </p:nvGraphicFramePr>
        <p:xfrm>
          <a:off x="8905603" y="5437905"/>
          <a:ext cx="2532863" cy="1355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CuadroTexto 5">
            <a:extLst>
              <a:ext uri="{FF2B5EF4-FFF2-40B4-BE49-F238E27FC236}">
                <a16:creationId xmlns:a16="http://schemas.microsoft.com/office/drawing/2014/main" id="{51940B1D-4B30-3010-9794-70C19B87CF69}"/>
              </a:ext>
            </a:extLst>
          </p:cNvPr>
          <p:cNvSpPr txBox="1"/>
          <p:nvPr/>
        </p:nvSpPr>
        <p:spPr bwMode="auto">
          <a:xfrm>
            <a:off x="11098352" y="6318612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1" name="CuadroTexto 3">
            <a:extLst>
              <a:ext uri="{FF2B5EF4-FFF2-40B4-BE49-F238E27FC236}">
                <a16:creationId xmlns:a16="http://schemas.microsoft.com/office/drawing/2014/main" id="{7E8243B6-EF50-365C-C436-28163BA8ECF0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5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97B46D-B4C6-C4F7-C292-D7B67841D2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CuadroTexto 3">
            <a:extLst>
              <a:ext uri="{FF2B5EF4-FFF2-40B4-BE49-F238E27FC236}">
                <a16:creationId xmlns:a16="http://schemas.microsoft.com/office/drawing/2014/main" id="{53407DE7-1AD0-DF07-2413-8DEB1DFF9F94}"/>
              </a:ext>
            </a:extLst>
          </p:cNvPr>
          <p:cNvSpPr txBox="1"/>
          <p:nvPr/>
        </p:nvSpPr>
        <p:spPr>
          <a:xfrm>
            <a:off x="341937" y="7328621"/>
            <a:ext cx="10856288" cy="437041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91437" tIns="45719" rIns="91437" bIns="45719" rtlCol="0">
            <a:spAutoFit/>
          </a:bodyPr>
          <a:lstStyle>
            <a:defPPr>
              <a:defRPr lang="en-US"/>
            </a:defPPr>
            <a:lvl1pPr>
              <a:lnSpc>
                <a:spcPct val="80000"/>
              </a:lnSpc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t" panose="02000000000000000000" pitchFamily="2" charset="0"/>
              </a:defRPr>
            </a:lvl1pPr>
          </a:lstStyle>
          <a:p>
            <a:pPr lvl="0" algn="ctr">
              <a:defRPr/>
            </a:pPr>
            <a:r>
              <a:rPr kumimoji="0" lang="es-ES_tradnl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Fuente: </a:t>
            </a:r>
            <a:r>
              <a:rPr kumimoji="0" lang="es-MX" sz="1400" b="0" i="1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Estimaciónes</a:t>
            </a:r>
            <a:r>
              <a:rPr kumimoji="0" lang="es-MX" sz="1400" b="0" i="1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Playfair Display" pitchFamily="2" charset="77"/>
                <a:ea typeface="Roboto Light" panose="02000000000000000000" pitchFamily="2" charset="0"/>
              </a:rPr>
              <a:t> realizadas por Ideas Frescas. MOD VS OPT es la variación que existe entre el escenario moderado contra el optimista</a:t>
            </a:r>
            <a:r>
              <a:rPr lang="es-MX" dirty="0">
                <a:solidFill>
                  <a:prstClr val="white">
                    <a:lumMod val="50000"/>
                  </a:prstClr>
                </a:solidFill>
              </a:rPr>
              <a:t>, CONS VS MOD es la variación que existe entre el escenario conservador contra el moderado, </a:t>
            </a:r>
            <a:endParaRPr kumimoji="0" lang="es-ES_tradnl" sz="1400" b="0" i="1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Playfair Display" pitchFamily="2" charset="77"/>
              <a:ea typeface="Roboto Light" panose="02000000000000000000" pitchFamily="2" charset="0"/>
            </a:endParaRP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2CAEFAD-F481-3257-A1C1-0A6FFD27C9C7}"/>
              </a:ext>
            </a:extLst>
          </p:cNvPr>
          <p:cNvGraphicFramePr>
            <a:graphicFrameLocks/>
          </p:cNvGraphicFramePr>
          <p:nvPr/>
        </p:nvGraphicFramePr>
        <p:xfrm>
          <a:off x="43689" y="812052"/>
          <a:ext cx="9917981" cy="5499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11780F1B-3030-E082-C4DD-DA6F5B0218A5}"/>
              </a:ext>
            </a:extLst>
          </p:cNvPr>
          <p:cNvGraphicFramePr>
            <a:graphicFrameLocks/>
          </p:cNvGraphicFramePr>
          <p:nvPr/>
        </p:nvGraphicFramePr>
        <p:xfrm>
          <a:off x="43691" y="1815830"/>
          <a:ext cx="9790701" cy="39235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9A2EF70-65A1-E956-8A22-26BE472F0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1011B86-E1F6-7A0D-67F1-0110151A4E9B}"/>
              </a:ext>
            </a:extLst>
          </p:cNvPr>
          <p:cNvSpPr txBox="1"/>
          <p:nvPr/>
        </p:nvSpPr>
        <p:spPr bwMode="auto">
          <a:xfrm>
            <a:off x="0" y="373634"/>
            <a:ext cx="12801599" cy="592558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4400" cap="all" dirty="0">
                <a:solidFill>
                  <a:prstClr val="black"/>
                </a:solidFill>
                <a:latin typeface="Lato Hairline" panose="020F0202020204030203" pitchFamily="34" charset="77"/>
              </a:rPr>
              <a:t>Contexto del mercado</a:t>
            </a:r>
            <a:endParaRPr lang="es-ES_tradnl" sz="4400" cap="all" dirty="0">
              <a:solidFill>
                <a:srgbClr val="FF0000"/>
              </a:solidFill>
              <a:latin typeface="Lato Hairline" panose="020F0202020204030203" pitchFamily="34" charset="77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C597F687-C3B0-CC91-E001-D32830CA0420}"/>
              </a:ext>
            </a:extLst>
          </p:cNvPr>
          <p:cNvSpPr txBox="1"/>
          <p:nvPr/>
        </p:nvSpPr>
        <p:spPr bwMode="auto">
          <a:xfrm>
            <a:off x="11143838" y="5536288"/>
            <a:ext cx="1341329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OPTIMISTA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2E89D3A4-08BF-D127-9FE7-8E860C5D6875}"/>
              </a:ext>
            </a:extLst>
          </p:cNvPr>
          <p:cNvSpPr txBox="1"/>
          <p:nvPr/>
        </p:nvSpPr>
        <p:spPr bwMode="auto">
          <a:xfrm>
            <a:off x="11143956" y="6222698"/>
            <a:ext cx="1791132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6"/>
                </a:solidFill>
                <a:latin typeface="Lato" panose="020F0502020204030203" pitchFamily="34" charset="77"/>
                <a:ea typeface="Roboto Th" pitchFamily="2" charset="0"/>
              </a:rPr>
              <a:t>CONSERVADOR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8A39C7AA-6FCC-5B60-1418-5C7C78EC4076}"/>
              </a:ext>
            </a:extLst>
          </p:cNvPr>
          <p:cNvSpPr txBox="1"/>
          <p:nvPr/>
        </p:nvSpPr>
        <p:spPr bwMode="auto">
          <a:xfrm>
            <a:off x="11143838" y="5879493"/>
            <a:ext cx="1468608" cy="31973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1600" b="1" dirty="0">
                <a:solidFill>
                  <a:schemeClr val="accent2"/>
                </a:solidFill>
                <a:latin typeface="Lato" panose="020F0502020204030203" pitchFamily="34" charset="77"/>
                <a:ea typeface="Roboto Th" pitchFamily="2" charset="0"/>
              </a:rPr>
              <a:t>MODERADO</a:t>
            </a:r>
          </a:p>
        </p:txBody>
      </p:sp>
      <p:sp>
        <p:nvSpPr>
          <p:cNvPr id="28" name="CuadroTexto 5">
            <a:extLst>
              <a:ext uri="{FF2B5EF4-FFF2-40B4-BE49-F238E27FC236}">
                <a16:creationId xmlns:a16="http://schemas.microsoft.com/office/drawing/2014/main" id="{37B71895-FE4D-E910-1502-F43B89A07A8E}"/>
              </a:ext>
            </a:extLst>
          </p:cNvPr>
          <p:cNvSpPr txBox="1"/>
          <p:nvPr/>
        </p:nvSpPr>
        <p:spPr bwMode="auto">
          <a:xfrm>
            <a:off x="11110794" y="4888338"/>
            <a:ext cx="1468608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MOD VS OPT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0" name="CuadroTexto 5">
            <a:extLst>
              <a:ext uri="{FF2B5EF4-FFF2-40B4-BE49-F238E27FC236}">
                <a16:creationId xmlns:a16="http://schemas.microsoft.com/office/drawing/2014/main" id="{763CA4F8-78E5-5EC1-83F3-9CD4D4DDDAC2}"/>
              </a:ext>
            </a:extLst>
          </p:cNvPr>
          <p:cNvSpPr txBox="1"/>
          <p:nvPr/>
        </p:nvSpPr>
        <p:spPr bwMode="auto">
          <a:xfrm>
            <a:off x="11143838" y="6572417"/>
            <a:ext cx="1624544" cy="338203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21571" tIns="60786" rIns="121571" bIns="60786" rtlCol="0" anchor="t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9525" marR="0" lvl="0" indent="3175" algn="l" defTabSz="4236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90"/>
              </a:spcAft>
              <a:buClrTx/>
              <a:buSzTx/>
              <a:buFontTx/>
              <a:buNone/>
              <a:defRPr/>
            </a:pPr>
            <a:r>
              <a:rPr lang="es-ES_tradnl" sz="1400" b="1" dirty="0">
                <a:solidFill>
                  <a:srgbClr val="BFBFBF"/>
                </a:solidFill>
                <a:latin typeface="Lato" panose="020F0502020204030203" pitchFamily="34" charset="77"/>
                <a:ea typeface="Roboto Th" pitchFamily="2" charset="0"/>
              </a:rPr>
              <a:t>CONS VS MOD</a:t>
            </a:r>
            <a:endParaRPr kumimoji="0" lang="es-ES_tradnl" sz="1400" b="1" u="none" strike="noStrike" kern="1200" cap="none" spc="0" normalizeH="0" baseline="0" noProof="0" dirty="0">
              <a:ln>
                <a:noFill/>
              </a:ln>
              <a:solidFill>
                <a:srgbClr val="BFBFBF"/>
              </a:solidFill>
              <a:effectLst/>
              <a:uLnTx/>
              <a:uFillTx/>
              <a:latin typeface="Lato" panose="020F0502020204030203" pitchFamily="34" charset="77"/>
              <a:ea typeface="Roboto Th" pitchFamily="2" charset="0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6BFB104-DAA1-D80F-CA30-1ACDED6E8E14}"/>
              </a:ext>
            </a:extLst>
          </p:cNvPr>
          <p:cNvSpPr txBox="1"/>
          <p:nvPr/>
        </p:nvSpPr>
        <p:spPr bwMode="auto">
          <a:xfrm>
            <a:off x="0" y="814680"/>
            <a:ext cx="12801600" cy="38032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t">
            <a:spAutoFit/>
          </a:bodyPr>
          <a:lstStyle/>
          <a:p>
            <a:pPr indent="-654529" algn="ctr" defTabSz="423605">
              <a:lnSpc>
                <a:spcPct val="70000"/>
              </a:lnSpc>
              <a:defRPr/>
            </a:pPr>
            <a:r>
              <a:rPr lang="es-ES_tradnl" sz="2400" i="1" dirty="0">
                <a:solidFill>
                  <a:srgbClr val="FF0000"/>
                </a:solidFill>
                <a:latin typeface="Playfair Display" panose="00000500000000000000" pitchFamily="50" charset="0"/>
              </a:rPr>
              <a:t>Vivienda horizontal en Mazatlán</a:t>
            </a:r>
            <a:endParaRPr lang="es-ES_tradnl" sz="2400" i="1" baseline="30000" dirty="0">
              <a:solidFill>
                <a:srgbClr val="FF0000"/>
              </a:solidFill>
              <a:latin typeface="Playfair Display" panose="00000500000000000000" pitchFamily="50" charset="0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AA5B89B5-B67D-1AAB-9D05-661ACE8381FE}"/>
              </a:ext>
            </a:extLst>
          </p:cNvPr>
          <p:cNvSpPr txBox="1"/>
          <p:nvPr/>
        </p:nvSpPr>
        <p:spPr bwMode="auto">
          <a:xfrm>
            <a:off x="10823597" y="2587923"/>
            <a:ext cx="1934312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chemeClr val="accent1"/>
                </a:solidFill>
                <a:latin typeface="Lato" panose="020F0502020204030203" pitchFamily="34" charset="77"/>
                <a:ea typeface="Roboto Th" pitchFamily="2" charset="0"/>
              </a:rPr>
              <a:t># PROYECTOS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+18%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3DE6ADA-E991-F513-50FB-F3F61161083F}"/>
              </a:ext>
            </a:extLst>
          </p:cNvPr>
          <p:cNvSpPr txBox="1"/>
          <p:nvPr/>
        </p:nvSpPr>
        <p:spPr bwMode="auto">
          <a:xfrm>
            <a:off x="10823597" y="3561681"/>
            <a:ext cx="1813638" cy="590580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21571" tIns="60786" rIns="121571" bIns="60786" rtlCol="0" anchor="t">
            <a:spAutoFit/>
          </a:bodyPr>
          <a:lstStyle/>
          <a:p>
            <a:pPr defTabSz="423605">
              <a:lnSpc>
                <a:spcPct val="80000"/>
              </a:lnSpc>
            </a:pPr>
            <a:r>
              <a:rPr lang="es-ES_tradnl" sz="2000" b="1" dirty="0">
                <a:solidFill>
                  <a:srgbClr val="FFC000"/>
                </a:solidFill>
                <a:latin typeface="Lato" panose="020F0502020204030203" pitchFamily="34" charset="77"/>
                <a:ea typeface="Roboto Th" pitchFamily="2" charset="0"/>
              </a:rPr>
              <a:t>INVENTARIO</a:t>
            </a:r>
          </a:p>
          <a:p>
            <a:pPr defTabSz="423605">
              <a:lnSpc>
                <a:spcPct val="80000"/>
              </a:lnSpc>
            </a:pPr>
            <a:r>
              <a:rPr lang="es-ES_tradnl" b="1" dirty="0">
                <a:solidFill>
                  <a:schemeClr val="bg1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-33%</a:t>
            </a:r>
          </a:p>
        </p:txBody>
      </p:sp>
      <p:graphicFrame>
        <p:nvGraphicFramePr>
          <p:cNvPr id="10" name="Gráfico 9">
            <a:extLst>
              <a:ext uri="{FF2B5EF4-FFF2-40B4-BE49-F238E27FC236}">
                <a16:creationId xmlns:a16="http://schemas.microsoft.com/office/drawing/2014/main" id="{63DB74D9-C7FB-F52A-C9C7-EAE67A5AAF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0627166"/>
              </p:ext>
            </p:extLst>
          </p:nvPr>
        </p:nvGraphicFramePr>
        <p:xfrm>
          <a:off x="268493" y="1451991"/>
          <a:ext cx="9767399" cy="42276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áfico 10">
            <a:extLst>
              <a:ext uri="{FF2B5EF4-FFF2-40B4-BE49-F238E27FC236}">
                <a16:creationId xmlns:a16="http://schemas.microsoft.com/office/drawing/2014/main" id="{6C4E534D-B4A1-A865-834A-082D5DBEC26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90461857"/>
              </p:ext>
            </p:extLst>
          </p:nvPr>
        </p:nvGraphicFramePr>
        <p:xfrm>
          <a:off x="267325" y="814139"/>
          <a:ext cx="9767399" cy="5841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7A5E7AE-2DE4-8414-9DE7-99646B534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5976450"/>
              </p:ext>
            </p:extLst>
          </p:nvPr>
        </p:nvGraphicFramePr>
        <p:xfrm>
          <a:off x="124148" y="3645720"/>
          <a:ext cx="11133660" cy="36945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0" name="Gráfico 19">
            <a:extLst>
              <a:ext uri="{FF2B5EF4-FFF2-40B4-BE49-F238E27FC236}">
                <a16:creationId xmlns:a16="http://schemas.microsoft.com/office/drawing/2014/main" id="{3ED53789-F725-A87A-3F4D-9F76DD45A7D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6137495"/>
              </p:ext>
            </p:extLst>
          </p:nvPr>
        </p:nvGraphicFramePr>
        <p:xfrm>
          <a:off x="9531812" y="4391823"/>
          <a:ext cx="1939395" cy="147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1" name="Gráfico 20">
            <a:extLst>
              <a:ext uri="{FF2B5EF4-FFF2-40B4-BE49-F238E27FC236}">
                <a16:creationId xmlns:a16="http://schemas.microsoft.com/office/drawing/2014/main" id="{882749C9-9518-76FA-55AB-289D28699C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45943329"/>
              </p:ext>
            </p:extLst>
          </p:nvPr>
        </p:nvGraphicFramePr>
        <p:xfrm>
          <a:off x="9254067" y="6055885"/>
          <a:ext cx="2337791" cy="700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42365564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 bwMode="auto">
        <a:noFill/>
        <a:ln w="9525">
          <a:noFill/>
          <a:prstDash val="dot"/>
          <a:miter lim="800000"/>
          <a:headEnd/>
          <a:tailEnd/>
        </a:ln>
      </a:spPr>
      <a:bodyPr wrap="square" lIns="124971" tIns="62486" rIns="124971" bIns="62486" anchor="t">
        <a:spAutoFit/>
      </a:bodyPr>
      <a:lstStyle>
        <a:defPPr marL="720725" indent="-708025">
          <a:spcAft>
            <a:spcPts val="400"/>
          </a:spcAft>
          <a:defRPr sz="2000" dirty="0">
            <a:latin typeface="Stajn Pro Light" pitchFamily="2" charset="77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138354</TotalTime>
  <Words>234</Words>
  <Application>Microsoft Office PowerPoint</Application>
  <PresentationFormat>Personalizado</PresentationFormat>
  <Paragraphs>40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Lato</vt:lpstr>
      <vt:lpstr>Lato Hairline</vt:lpstr>
      <vt:lpstr>Playfair Display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Analítica de datos para el sector inmobiliario</dc:title>
  <dc:creator>Lizzette Cota</dc:creator>
  <cp:lastModifiedBy>julio olaf gonzalez guzman</cp:lastModifiedBy>
  <cp:revision>2309</cp:revision>
  <cp:lastPrinted>2023-10-12T00:41:20Z</cp:lastPrinted>
  <dcterms:created xsi:type="dcterms:W3CDTF">2020-07-27T22:31:02Z</dcterms:created>
  <dcterms:modified xsi:type="dcterms:W3CDTF">2025-09-23T17:19:25Z</dcterms:modified>
</cp:coreProperties>
</file>