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7045" r:id="rId2"/>
    <p:sldId id="7321" r:id="rId3"/>
    <p:sldId id="8446" r:id="rId4"/>
    <p:sldId id="6187" r:id="rId5"/>
    <p:sldId id="5741" r:id="rId6"/>
    <p:sldId id="5742" r:id="rId7"/>
    <p:sldId id="8996" r:id="rId8"/>
    <p:sldId id="6205" r:id="rId9"/>
    <p:sldId id="5675" r:id="rId10"/>
    <p:sldId id="5688" r:id="rId11"/>
    <p:sldId id="7056" r:id="rId12"/>
    <p:sldId id="8429" r:id="rId13"/>
    <p:sldId id="8430" r:id="rId14"/>
    <p:sldId id="6178" r:id="rId15"/>
    <p:sldId id="5743" r:id="rId16"/>
    <p:sldId id="5205" r:id="rId17"/>
  </p:sldIdLst>
  <p:sldSz cx="12801600" cy="7772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54ED5A5-930B-E54C-AE24-0AD8452DF961}">
          <p14:sldIdLst/>
        </p14:section>
        <p14:section name="Datos económicos" id="{02841D3B-D993-3943-8CA0-C8247E00F100}">
          <p14:sldIdLst/>
        </p14:section>
        <p14:section name="Oferta" id="{A1405956-73FF-F747-87C5-585AB80784A0}">
          <p14:sldIdLst/>
        </p14:section>
        <p14:section name="Zonas de la ciudad" id="{9264AF8E-1F24-9641-971D-602464EFB8A8}">
          <p14:sldIdLst/>
        </p14:section>
        <p14:section name="Salida al 10" id="{6438D809-B1B1-3A4E-BB5B-0922B61AFBC3}">
          <p14:sldIdLst/>
        </p14:section>
        <p14:section name="Costco" id="{68C27306-D0B7-CD45-8C72-2544211276F8}">
          <p14:sldIdLst/>
        </p14:section>
        <p14:section name="Lomita" id="{92AEF66F-7063-F74C-BBE4-87702DB9AE91}">
          <p14:sldIdLst/>
        </p14:section>
        <p14:section name="Nuevo Altata" id="{2A906F95-79AC-0642-96A0-DAF4F0509EB2}">
          <p14:sldIdLst/>
        </p14:section>
        <p14:section name="Imala" id="{8CB55369-3B91-1441-9B72-CF33BD2520E7}">
          <p14:sldIdLst>
            <p14:sldId id="7045"/>
            <p14:sldId id="7321"/>
            <p14:sldId id="8446"/>
            <p14:sldId id="6187"/>
            <p14:sldId id="5741"/>
            <p14:sldId id="5742"/>
            <p14:sldId id="8996"/>
            <p14:sldId id="6205"/>
            <p14:sldId id="5675"/>
            <p14:sldId id="5688"/>
            <p14:sldId id="7056"/>
            <p14:sldId id="8429"/>
            <p14:sldId id="8430"/>
            <p14:sldId id="6178"/>
            <p14:sldId id="5743"/>
          </p14:sldIdLst>
        </p14:section>
        <p14:section name="Valle Alto" id="{1DBE908C-6862-7E44-8A4D-4CD4CFF60255}">
          <p14:sldIdLst/>
        </p14:section>
        <p14:section name="Salida Norte" id="{E71AA40F-7D92-8046-B208-3D6ADA16589F}">
          <p14:sldIdLst/>
        </p14:section>
        <p14:section name="Chapule" id="{1D20767E-7556-ED49-A93B-E1C24B62825C}">
          <p14:sldIdLst/>
        </p14:section>
        <p14:section name="Tres Ríos" id="{EE3D4026-7A10-A548-A968-51F4E4D1B56F}">
          <p14:sldIdLst/>
        </p14:section>
        <p14:section name="Universitarios" id="{CE2E3EE5-6ADB-954E-A6C6-9AEDA4E3E8DA}">
          <p14:sldIdLst/>
        </p14:section>
        <p14:section name="Tres Afluencias" id="{3216B933-841A-2643-B714-F7F3AE0876F7}">
          <p14:sldIdLst/>
        </p14:section>
        <p14:section name="USE" id="{1D44542F-3838-3245-BEC3-9787DFACFA0D}">
          <p14:sldIdLst/>
        </p14:section>
        <p14:section name="Villa Satélite" id="{D7CD4568-9485-4E4D-BBC1-57C612EBF233}">
          <p14:sldIdLst/>
        </p14:section>
        <p14:section name="Salida Sur" id="{69ADEF93-51D1-1E44-8038-6FEA680DBC89}">
          <p14:sldIdLst/>
        </p14:section>
        <p14:section name="Promedios Generales" id="{6AFEF471-5603-7F4A-BC5C-A05576AFD00C}">
          <p14:sldIdLst>
            <p14:sldId id="5205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786" userDrawn="1">
          <p15:clr>
            <a:srgbClr val="A4A3A4"/>
          </p15:clr>
        </p15:guide>
        <p15:guide id="5" pos="857" userDrawn="1">
          <p15:clr>
            <a:srgbClr val="A4A3A4"/>
          </p15:clr>
        </p15:guide>
        <p15:guide id="6" orient="horz" pos="792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7275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FFF8D2"/>
    <a:srgbClr val="FFE699"/>
    <a:srgbClr val="FFD695"/>
    <a:srgbClr val="D0DFF4"/>
    <a:srgbClr val="FFDEAF"/>
    <a:srgbClr val="FFD184"/>
    <a:srgbClr val="FFE2BC"/>
    <a:srgbClr val="FECC63"/>
    <a:srgbClr val="FFC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663" autoAdjust="0"/>
    <p:restoredTop sz="95992" autoAdjust="0"/>
  </p:normalViewPr>
  <p:slideViewPr>
    <p:cSldViewPr snapToGrid="0">
      <p:cViewPr varScale="1">
        <p:scale>
          <a:sx n="83" d="100"/>
          <a:sy n="83" d="100"/>
        </p:scale>
        <p:origin x="208" y="736"/>
      </p:cViewPr>
      <p:guideLst>
        <p:guide orient="horz" pos="3786"/>
        <p:guide pos="857"/>
        <p:guide orient="horz" pos="792"/>
        <p:guide orient="horz" pos="4126"/>
        <p:guide pos="4032"/>
        <p:guide pos="108"/>
        <p:guide pos="7275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5784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29/12/25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241425"/>
            <a:ext cx="55149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618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493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  <p:sldLayoutId id="2147483755" r:id="rId5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E9B5E8-6923-1BC5-6F51-EE9ABC8C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s-ES_tradnl" smtClean="0"/>
              <a:pPr/>
              <a:t>1</a:t>
            </a:fld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458CA7-B786-C064-C18C-43C4CBE18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24"/>
          <a:stretch/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AFBB980-8F20-8AA1-B4B4-8A7EBBF2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570839"/>
            <a:ext cx="12293575" cy="14803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8800" b="1" cap="all" dirty="0" err="1">
                <a:solidFill>
                  <a:schemeClr val="bg1"/>
                </a:solidFill>
                <a:latin typeface="Lato Black" panose="020F0502020204030203" pitchFamily="34" charset="77"/>
                <a:cs typeface="Stajn Pro bold"/>
              </a:rPr>
              <a:t>imala</a:t>
            </a:r>
            <a:endParaRPr lang="es-ES_tradnl" sz="8800" b="1" cap="all" dirty="0">
              <a:solidFill>
                <a:schemeClr val="bg1"/>
              </a:solidFill>
              <a:latin typeface="Lato Black" panose="020F0502020204030203" pitchFamily="34" charset="77"/>
              <a:cs typeface="Stajn Pro bold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1494DEC-0439-35B1-3741-BC4384D4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5" y="1930201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2800" i="1" dirty="0">
                <a:latin typeface="Playfair Display" pitchFamily="2" charset="77"/>
              </a:rPr>
              <a:t>REM Culiacán; Julio 2025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412D8D-71FC-0647-BDE7-AD50B9948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448223" y="6151306"/>
            <a:ext cx="1905155" cy="7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0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0D9EB-F768-ED02-2F94-14EAB75D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3F9B70B-83BD-02E5-81DA-150F0F1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8FED8A2-3C91-EBA2-C08E-739844647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36046"/>
              </p:ext>
            </p:extLst>
          </p:nvPr>
        </p:nvGraphicFramePr>
        <p:xfrm>
          <a:off x="160200" y="1398262"/>
          <a:ext cx="12481201" cy="3253235"/>
        </p:xfrm>
        <a:graphic>
          <a:graphicData uri="http://schemas.openxmlformats.org/drawingml/2006/table">
            <a:tbl>
              <a:tblPr/>
              <a:tblGrid>
                <a:gridCol w="1191939">
                  <a:extLst>
                    <a:ext uri="{9D8B030D-6E8A-4147-A177-3AD203B41FA5}">
                      <a16:colId xmlns:a16="http://schemas.microsoft.com/office/drawing/2014/main" val="713377162"/>
                    </a:ext>
                  </a:extLst>
                </a:gridCol>
                <a:gridCol w="1191939">
                  <a:extLst>
                    <a:ext uri="{9D8B030D-6E8A-4147-A177-3AD203B41FA5}">
                      <a16:colId xmlns:a16="http://schemas.microsoft.com/office/drawing/2014/main" val="2765911652"/>
                    </a:ext>
                  </a:extLst>
                </a:gridCol>
                <a:gridCol w="1191939">
                  <a:extLst>
                    <a:ext uri="{9D8B030D-6E8A-4147-A177-3AD203B41FA5}">
                      <a16:colId xmlns:a16="http://schemas.microsoft.com/office/drawing/2014/main" val="94123882"/>
                    </a:ext>
                  </a:extLst>
                </a:gridCol>
                <a:gridCol w="1497916">
                  <a:extLst>
                    <a:ext uri="{9D8B030D-6E8A-4147-A177-3AD203B41FA5}">
                      <a16:colId xmlns:a16="http://schemas.microsoft.com/office/drawing/2014/main" val="1751165356"/>
                    </a:ext>
                  </a:extLst>
                </a:gridCol>
                <a:gridCol w="1938506">
                  <a:extLst>
                    <a:ext uri="{9D8B030D-6E8A-4147-A177-3AD203B41FA5}">
                      <a16:colId xmlns:a16="http://schemas.microsoft.com/office/drawing/2014/main" val="908151241"/>
                    </a:ext>
                  </a:extLst>
                </a:gridCol>
                <a:gridCol w="1938506">
                  <a:extLst>
                    <a:ext uri="{9D8B030D-6E8A-4147-A177-3AD203B41FA5}">
                      <a16:colId xmlns:a16="http://schemas.microsoft.com/office/drawing/2014/main" val="3587733587"/>
                    </a:ext>
                  </a:extLst>
                </a:gridCol>
                <a:gridCol w="1110983">
                  <a:extLst>
                    <a:ext uri="{9D8B030D-6E8A-4147-A177-3AD203B41FA5}">
                      <a16:colId xmlns:a16="http://schemas.microsoft.com/office/drawing/2014/main" val="632254363"/>
                    </a:ext>
                  </a:extLst>
                </a:gridCol>
                <a:gridCol w="1110983">
                  <a:extLst>
                    <a:ext uri="{9D8B030D-6E8A-4147-A177-3AD203B41FA5}">
                      <a16:colId xmlns:a16="http://schemas.microsoft.com/office/drawing/2014/main" val="903749845"/>
                    </a:ext>
                  </a:extLst>
                </a:gridCol>
                <a:gridCol w="1308490">
                  <a:extLst>
                    <a:ext uri="{9D8B030D-6E8A-4147-A177-3AD203B41FA5}">
                      <a16:colId xmlns:a16="http://schemas.microsoft.com/office/drawing/2014/main" val="2751963227"/>
                    </a:ext>
                  </a:extLst>
                </a:gridCol>
              </a:tblGrid>
              <a:tr h="1905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Desarrollo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Precio de preventa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%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Descuentos/ promociones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Créditos - Horizontal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de enganche (días)</a:t>
                      </a:r>
                    </a:p>
                  </a:txBody>
                  <a:tcPr marL="7310" marR="7310" marT="73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Importe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apartado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17010"/>
                  </a:ext>
                </a:extLst>
              </a:tr>
              <a:tr h="1905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1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2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53225"/>
                  </a:ext>
                </a:extLst>
              </a:tr>
              <a:tr h="1905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meses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días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1169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Benevento Residencial- Coto Calabria 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Alboran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Tiene un bono de descuento de $700,000. Es una casa para entrega inmediata.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$100,000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11928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Gran Vía Residencial Casas-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Attalia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3.0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20% de descuento  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$12,000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69878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Gran Vía Residencial Casas- Platino Plus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 de descuento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$12,000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18928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Gran Via Residencial- Arce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77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$10,000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71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4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53691" y="158914"/>
          <a:ext cx="12528544" cy="6890686"/>
        </p:xfrm>
        <a:graphic>
          <a:graphicData uri="http://schemas.openxmlformats.org/drawingml/2006/table">
            <a:tbl>
              <a:tblPr/>
              <a:tblGrid>
                <a:gridCol w="783034">
                  <a:extLst>
                    <a:ext uri="{9D8B030D-6E8A-4147-A177-3AD203B41FA5}">
                      <a16:colId xmlns:a16="http://schemas.microsoft.com/office/drawing/2014/main" val="327901745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419514130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802526915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819736246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3120879732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3741390004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206501469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59195936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1401067257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3625670794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1158707121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532824727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568239879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1802918721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387702219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208656938"/>
                    </a:ext>
                  </a:extLst>
                </a:gridCol>
              </a:tblGrid>
              <a:tr h="520793">
                <a:tc gridSpan="16">
                  <a:txBody>
                    <a:bodyPr/>
                    <a:lstStyle/>
                    <a:p>
                      <a:pPr algn="l" fontAlgn="t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Información de prototipos- Horizontal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54053"/>
                  </a:ext>
                </a:extLst>
              </a:tr>
              <a:tr h="2733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del Desarrollo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Desarrollador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 prototipos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Precios vivienda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# de recámaras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Numero de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mensual histórico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último mes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Oferta disponible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 de vendido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Estimación en mes para venta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constr.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constr.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terreno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terreno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340691"/>
                  </a:ext>
                </a:extLst>
              </a:tr>
              <a:tr h="5530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Baños completos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Medios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31560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Benevento Residencial- Coto Calabria 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Alboran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Homex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Alboran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$5,214,000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247.1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$21,100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$21,100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$28,967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27168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Benevento Residencial- Coto Sicilia - Mallorca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Homex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Mallorca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$3,860,000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$24,447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$24,447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$21,444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762551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Benevento Residencial- Coto Sicilia -Fenix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Homex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Fenix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$4,890,000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182.9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$26,736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$26,736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$30,278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40478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Benevento Residencial- Coto Sicilia- Alboran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Homex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Alboran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$5,450,000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247.1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$24,450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92131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Gran Vía Residencial Casas- Attalia 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Fincamex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Attalia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Thi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$3,125,000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$25,232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$25,232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5436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Gran Via Residencial- Arce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Fincamex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Arce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$2,250,000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82.0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$27,439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$27,439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$26,261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1786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895648E-3165-F908-7EC7-386ED56377D3}"/>
              </a:ext>
            </a:extLst>
          </p:cNvPr>
          <p:cNvSpPr txBox="1"/>
          <p:nvPr/>
        </p:nvSpPr>
        <p:spPr>
          <a:xfrm>
            <a:off x="153691" y="7135505"/>
            <a:ext cx="12528557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La estimación de venta de oferta disponible se calculó en función de las ventas del último mes.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92536" y="144464"/>
          <a:ext cx="12528560" cy="6884987"/>
        </p:xfrm>
        <a:graphic>
          <a:graphicData uri="http://schemas.openxmlformats.org/drawingml/2006/table">
            <a:tbl>
              <a:tblPr/>
              <a:tblGrid>
                <a:gridCol w="783035">
                  <a:extLst>
                    <a:ext uri="{9D8B030D-6E8A-4147-A177-3AD203B41FA5}">
                      <a16:colId xmlns:a16="http://schemas.microsoft.com/office/drawing/2014/main" val="2410543395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458582439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287492862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326234497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195821518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879536899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945942196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922050186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566463503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767866827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127181636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990290868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416465684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72995138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735118397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3103181820"/>
                    </a:ext>
                  </a:extLst>
                </a:gridCol>
              </a:tblGrid>
              <a:tr h="501380">
                <a:tc gridSpan="16">
                  <a:txBody>
                    <a:bodyPr/>
                    <a:lstStyle/>
                    <a:p>
                      <a:pPr algn="l" fontAlgn="t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Información de prototipos- Horizontal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225892"/>
                  </a:ext>
                </a:extLst>
              </a:tr>
              <a:tr h="2613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del Desarrollo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Desarrollador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 prototipos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Precios vivienda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# de recámaras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Numero de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mensual histórico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último mes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Oferta disponible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 de vendido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Estimación en mes para venta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constr.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constr.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terreno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terreno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31415"/>
                  </a:ext>
                </a:extLst>
              </a:tr>
              <a:tr h="4035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Baños completos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Medios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459288"/>
                  </a:ext>
                </a:extLst>
              </a:tr>
              <a:tr h="74908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Palmanova 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Conecta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Sorento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$3,705,000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175.2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$21,147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$31,134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190688"/>
                  </a:ext>
                </a:extLst>
              </a:tr>
              <a:tr h="7490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Portofino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$4,550,000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222.5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$20,449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136.0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$33,456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23099"/>
                  </a:ext>
                </a:extLst>
              </a:tr>
              <a:tr h="74908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Palmanova Residencial Abierto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Conecta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Livorno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$2,850,000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$19,000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$23,950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48723"/>
                  </a:ext>
                </a:extLst>
              </a:tr>
              <a:tr h="578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Medicci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$2,390,000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$19,917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$20,084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11890"/>
                  </a:ext>
                </a:extLst>
              </a:tr>
              <a:tr h="578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Trentino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$2,650,000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135.0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$19,630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90579"/>
                  </a:ext>
                </a:extLst>
              </a:tr>
              <a:tr h="578569">
                <a:tc rowSpan="4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Portabelo Elite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Housesin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Madrid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$4,600,000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201.8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$36,078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45898"/>
                  </a:ext>
                </a:extLst>
              </a:tr>
              <a:tr h="578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Cataluña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$4,300,000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182.0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$23,626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$33,725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2415"/>
                  </a:ext>
                </a:extLst>
              </a:tr>
              <a:tr h="578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Córdoba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$3,650,000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$23,548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$28,627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786454"/>
                  </a:ext>
                </a:extLst>
              </a:tr>
              <a:tr h="5785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Madrir Ampliada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$4,770,000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216.3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135.0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$35,333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29827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895648E-3165-F908-7EC7-386ED56377D3}"/>
              </a:ext>
            </a:extLst>
          </p:cNvPr>
          <p:cNvSpPr txBox="1"/>
          <p:nvPr/>
        </p:nvSpPr>
        <p:spPr>
          <a:xfrm>
            <a:off x="92539" y="7110987"/>
            <a:ext cx="12528557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La estimación de venta de oferta disponible se calculó en función de las ventas del último mes.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8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53688" y="192088"/>
          <a:ext cx="12528560" cy="4945014"/>
        </p:xfrm>
        <a:graphic>
          <a:graphicData uri="http://schemas.openxmlformats.org/drawingml/2006/table">
            <a:tbl>
              <a:tblPr/>
              <a:tblGrid>
                <a:gridCol w="783035">
                  <a:extLst>
                    <a:ext uri="{9D8B030D-6E8A-4147-A177-3AD203B41FA5}">
                      <a16:colId xmlns:a16="http://schemas.microsoft.com/office/drawing/2014/main" val="2539738544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768955966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523264904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009304989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150712423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847067031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3901026005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989053568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402616222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3339212322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3311642991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2278687713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83016157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3121060786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1426516551"/>
                    </a:ext>
                  </a:extLst>
                </a:gridCol>
                <a:gridCol w="783035">
                  <a:extLst>
                    <a:ext uri="{9D8B030D-6E8A-4147-A177-3AD203B41FA5}">
                      <a16:colId xmlns:a16="http://schemas.microsoft.com/office/drawing/2014/main" val="823042423"/>
                    </a:ext>
                  </a:extLst>
                </a:gridCol>
              </a:tblGrid>
              <a:tr h="508806">
                <a:tc gridSpan="16">
                  <a:txBody>
                    <a:bodyPr/>
                    <a:lstStyle/>
                    <a:p>
                      <a:pPr algn="l" fontAlgn="t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Información de prototipos- Horizontal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502710"/>
                  </a:ext>
                </a:extLst>
              </a:tr>
              <a:tr h="55452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del Desarrollo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Desarrollador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 prototipos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Precios vivienda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# de recámaras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Numero de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mensual histórico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último mes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Oferta disponible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 de vendido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Estimación en mes para venta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constr.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constr.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 terreno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terreno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6802"/>
                  </a:ext>
                </a:extLst>
              </a:tr>
              <a:tr h="554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Baños completos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Medios baños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629466"/>
                  </a:ext>
                </a:extLst>
              </a:tr>
              <a:tr h="554526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Provenza 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Eterna Desarrollos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Lirio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$3,890,000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169.0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$23,018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$34,153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97651"/>
                  </a:ext>
                </a:extLst>
              </a:tr>
              <a:tr h="554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Rosa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$3,380,000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$21,806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$29,675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979974"/>
                  </a:ext>
                </a:extLst>
              </a:tr>
              <a:tr h="554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Malva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$4,450,000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185.0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$24,054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$39,069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599717"/>
                  </a:ext>
                </a:extLst>
              </a:tr>
              <a:tr h="554526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Via San José Residencial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Elix Desarrollos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Niza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$3,599,000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156.4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$23,009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$28,227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629173"/>
                  </a:ext>
                </a:extLst>
              </a:tr>
              <a:tr h="554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Milán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$4,053,000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180.1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$31,788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956986"/>
                  </a:ext>
                </a:extLst>
              </a:tr>
              <a:tr h="554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Premier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$4,987,000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220.0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$22,668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$39,114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3283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895648E-3165-F908-7EC7-386ED56377D3}"/>
              </a:ext>
            </a:extLst>
          </p:cNvPr>
          <p:cNvSpPr txBox="1"/>
          <p:nvPr/>
        </p:nvSpPr>
        <p:spPr>
          <a:xfrm>
            <a:off x="153691" y="5291039"/>
            <a:ext cx="12528557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</a:t>
            </a:r>
            <a:r>
              <a:rPr lang="es-ES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La estimación de venta de oferta disponible se calculó en función de las ventas del último mes.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4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99D1CA-FD3F-639A-82A9-1FBF6956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a 87">
            <a:extLst>
              <a:ext uri="{FF2B5EF4-FFF2-40B4-BE49-F238E27FC236}">
                <a16:creationId xmlns:a16="http://schemas.microsoft.com/office/drawing/2014/main" id="{A2AB8BBD-9317-34E5-F8E3-FE716E2B7277}"/>
              </a:ext>
            </a:extLst>
          </p:cNvPr>
          <p:cNvGraphicFramePr>
            <a:graphicFrameLocks noGrp="1"/>
          </p:cNvGraphicFramePr>
          <p:nvPr/>
        </p:nvGraphicFramePr>
        <p:xfrm>
          <a:off x="94315" y="543977"/>
          <a:ext cx="12612971" cy="6787614"/>
        </p:xfrm>
        <a:graphic>
          <a:graphicData uri="http://schemas.openxmlformats.org/drawingml/2006/table">
            <a:tbl>
              <a:tblPr/>
              <a:tblGrid>
                <a:gridCol w="328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12973599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6319909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1677402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79160646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37471866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3454828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5817743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893421334"/>
                    </a:ext>
                  </a:extLst>
                </a:gridCol>
                <a:gridCol w="975762">
                  <a:extLst>
                    <a:ext uri="{9D8B030D-6E8A-4147-A177-3AD203B41FA5}">
                      <a16:colId xmlns:a16="http://schemas.microsoft.com/office/drawing/2014/main" val="1729446187"/>
                    </a:ext>
                  </a:extLst>
                </a:gridCol>
              </a:tblGrid>
              <a:tr h="506106">
                <a:tc rowSpan="2">
                  <a:txBody>
                    <a:bodyPr/>
                    <a:lstStyle/>
                    <a:p>
                      <a:r>
                        <a:rPr lang="es-ES_tradnl" sz="3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Roboto Cn" pitchFamily="2" charset="0"/>
                        </a:rPr>
                        <a:t>IMALA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Terrenos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0062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22590"/>
                  </a:ext>
                </a:extLst>
              </a:tr>
              <a:tr h="506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Abr ‘23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'23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Nov ‘23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Abr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Nov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Mar ‘25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‘25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Proyectos: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Inventario: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07593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Absorción promedio mensual histórica x desarrollo: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86935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Absorción promedio último mes x desarrollo: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94633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Absorción mensual histórica: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59516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Absorción último mes: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51838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Precio promedio de la unidad + vendida: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$952,574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5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Precio promedio x m</a:t>
                      </a:r>
                      <a:r>
                        <a:rPr lang="es-MX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2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$8,449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Medida promedio: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119.0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Estimación de venta de oferta disponible (meses):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  <a:ea typeface="Roboto Th" pitchFamily="2" charset="0"/>
                        </a:rPr>
                        <a:t>% vendido: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E5A5B98-DD25-00E5-F93E-E6F659EED74E}"/>
              </a:ext>
            </a:extLst>
          </p:cNvPr>
          <p:cNvSpPr txBox="1"/>
          <p:nvPr/>
        </p:nvSpPr>
        <p:spPr>
          <a:xfrm>
            <a:off x="94316" y="7344699"/>
            <a:ext cx="12612970" cy="264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algn="ctr"/>
            <a:r>
              <a:rPr lang="es-ES_tradnl" dirty="0"/>
              <a:t>Nota: </a:t>
            </a:r>
            <a:r>
              <a:rPr lang="es-ES" dirty="0"/>
              <a:t>La estimación de venta de oferta disponible se calculó en función de las ventas del último mes.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10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F689E8-1334-4D0F-4082-A88DC7CD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71D78A1-F061-46BA-92EA-69C32F6FE8DF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682625"/>
          <a:ext cx="12528545" cy="2655363"/>
        </p:xfrm>
        <a:graphic>
          <a:graphicData uri="http://schemas.openxmlformats.org/drawingml/2006/table">
            <a:tbl>
              <a:tblPr/>
              <a:tblGrid>
                <a:gridCol w="780117">
                  <a:extLst>
                    <a:ext uri="{9D8B030D-6E8A-4147-A177-3AD203B41FA5}">
                      <a16:colId xmlns:a16="http://schemas.microsoft.com/office/drawing/2014/main" val="928355103"/>
                    </a:ext>
                  </a:extLst>
                </a:gridCol>
                <a:gridCol w="1045672">
                  <a:extLst>
                    <a:ext uri="{9D8B030D-6E8A-4147-A177-3AD203B41FA5}">
                      <a16:colId xmlns:a16="http://schemas.microsoft.com/office/drawing/2014/main" val="1980828923"/>
                    </a:ext>
                  </a:extLst>
                </a:gridCol>
                <a:gridCol w="679886">
                  <a:extLst>
                    <a:ext uri="{9D8B030D-6E8A-4147-A177-3AD203B41FA5}">
                      <a16:colId xmlns:a16="http://schemas.microsoft.com/office/drawing/2014/main" val="4128475609"/>
                    </a:ext>
                  </a:extLst>
                </a:gridCol>
                <a:gridCol w="819043">
                  <a:extLst>
                    <a:ext uri="{9D8B030D-6E8A-4147-A177-3AD203B41FA5}">
                      <a16:colId xmlns:a16="http://schemas.microsoft.com/office/drawing/2014/main" val="3266428465"/>
                    </a:ext>
                  </a:extLst>
                </a:gridCol>
                <a:gridCol w="1053157">
                  <a:extLst>
                    <a:ext uri="{9D8B030D-6E8A-4147-A177-3AD203B41FA5}">
                      <a16:colId xmlns:a16="http://schemas.microsoft.com/office/drawing/2014/main" val="4037349831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2378567326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2793950341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2333834547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123753061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2179807395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3747399768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2306303862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1611813000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3070567219"/>
                    </a:ext>
                  </a:extLst>
                </a:gridCol>
                <a:gridCol w="815067">
                  <a:extLst>
                    <a:ext uri="{9D8B030D-6E8A-4147-A177-3AD203B41FA5}">
                      <a16:colId xmlns:a16="http://schemas.microsoft.com/office/drawing/2014/main" val="3880263515"/>
                    </a:ext>
                  </a:extLst>
                </a:gridCol>
              </a:tblGrid>
              <a:tr h="443183">
                <a:tc gridSpan="15">
                  <a:txBody>
                    <a:bodyPr/>
                    <a:lstStyle/>
                    <a:p>
                      <a:pPr algn="l" rtl="0" fontAlgn="ctr"/>
                      <a:r>
                        <a:rPr lang="es-MX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+mn-ea"/>
                          <a:cs typeface="+mn-cs"/>
                        </a:rPr>
                        <a:t>IMALA-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 </a:t>
                      </a:r>
                      <a:r>
                        <a:rPr lang="es-MX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TERRENOS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57952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Desarrollo 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Desarrollador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Clas.</a:t>
                      </a:r>
                    </a:p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Terreno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(m²)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</a:t>
                      </a:r>
                    </a:p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final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x m</a:t>
                      </a:r>
                      <a:r>
                        <a:rPr lang="es-MX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terreno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mensual ventas histórico 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promedio último mes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periodo pasado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total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Enganche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34377"/>
                  </a:ext>
                </a:extLst>
              </a:tr>
              <a:tr h="294116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Palmanova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Lotes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430637"/>
                  </a:ext>
                </a:extLst>
              </a:tr>
              <a:tr h="2941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72374"/>
                  </a:ext>
                </a:extLst>
              </a:tr>
              <a:tr h="2941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1500"/>
                  </a:ext>
                </a:extLst>
              </a:tr>
              <a:tr h="294116"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Totales/promedios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119.0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29.0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21092"/>
                  </a:ext>
                </a:extLst>
              </a:tr>
              <a:tr h="294116">
                <a:tc gridSpan="6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Absorción promedio mensual por proyecto en la zona: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51174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9D57B5F-595A-4897-84CC-BCD644C8B0FE}"/>
              </a:ext>
            </a:extLst>
          </p:cNvPr>
          <p:cNvSpPr txBox="1"/>
          <p:nvPr/>
        </p:nvSpPr>
        <p:spPr>
          <a:xfrm>
            <a:off x="136527" y="3402783"/>
            <a:ext cx="12551675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Todos los promedios son ponderados. 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C53382E-5F3E-380E-E4F4-465537BCB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5635"/>
              </p:ext>
            </p:extLst>
          </p:nvPr>
        </p:nvGraphicFramePr>
        <p:xfrm>
          <a:off x="160197" y="3773954"/>
          <a:ext cx="12481200" cy="1371538"/>
        </p:xfrm>
        <a:graphic>
          <a:graphicData uri="http://schemas.openxmlformats.org/drawingml/2006/table">
            <a:tbl>
              <a:tblPr/>
              <a:tblGrid>
                <a:gridCol w="1191939">
                  <a:extLst>
                    <a:ext uri="{9D8B030D-6E8A-4147-A177-3AD203B41FA5}">
                      <a16:colId xmlns:a16="http://schemas.microsoft.com/office/drawing/2014/main" val="713377162"/>
                    </a:ext>
                  </a:extLst>
                </a:gridCol>
                <a:gridCol w="1191939">
                  <a:extLst>
                    <a:ext uri="{9D8B030D-6E8A-4147-A177-3AD203B41FA5}">
                      <a16:colId xmlns:a16="http://schemas.microsoft.com/office/drawing/2014/main" val="2765911652"/>
                    </a:ext>
                  </a:extLst>
                </a:gridCol>
                <a:gridCol w="1191939">
                  <a:extLst>
                    <a:ext uri="{9D8B030D-6E8A-4147-A177-3AD203B41FA5}">
                      <a16:colId xmlns:a16="http://schemas.microsoft.com/office/drawing/2014/main" val="3908065308"/>
                    </a:ext>
                  </a:extLst>
                </a:gridCol>
                <a:gridCol w="1497915">
                  <a:extLst>
                    <a:ext uri="{9D8B030D-6E8A-4147-A177-3AD203B41FA5}">
                      <a16:colId xmlns:a16="http://schemas.microsoft.com/office/drawing/2014/main" val="1751165356"/>
                    </a:ext>
                  </a:extLst>
                </a:gridCol>
                <a:gridCol w="1938506">
                  <a:extLst>
                    <a:ext uri="{9D8B030D-6E8A-4147-A177-3AD203B41FA5}">
                      <a16:colId xmlns:a16="http://schemas.microsoft.com/office/drawing/2014/main" val="908151241"/>
                    </a:ext>
                  </a:extLst>
                </a:gridCol>
                <a:gridCol w="1938506">
                  <a:extLst>
                    <a:ext uri="{9D8B030D-6E8A-4147-A177-3AD203B41FA5}">
                      <a16:colId xmlns:a16="http://schemas.microsoft.com/office/drawing/2014/main" val="3587733587"/>
                    </a:ext>
                  </a:extLst>
                </a:gridCol>
                <a:gridCol w="1110983">
                  <a:extLst>
                    <a:ext uri="{9D8B030D-6E8A-4147-A177-3AD203B41FA5}">
                      <a16:colId xmlns:a16="http://schemas.microsoft.com/office/drawing/2014/main" val="632254363"/>
                    </a:ext>
                  </a:extLst>
                </a:gridCol>
                <a:gridCol w="1110983">
                  <a:extLst>
                    <a:ext uri="{9D8B030D-6E8A-4147-A177-3AD203B41FA5}">
                      <a16:colId xmlns:a16="http://schemas.microsoft.com/office/drawing/2014/main" val="903749845"/>
                    </a:ext>
                  </a:extLst>
                </a:gridCol>
                <a:gridCol w="1308490">
                  <a:extLst>
                    <a:ext uri="{9D8B030D-6E8A-4147-A177-3AD203B41FA5}">
                      <a16:colId xmlns:a16="http://schemas.microsoft.com/office/drawing/2014/main" val="2751963227"/>
                    </a:ext>
                  </a:extLst>
                </a:gridCol>
              </a:tblGrid>
              <a:tr h="1905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Desarrollo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Precio de preventa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%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Descuentos/ promociones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Créditos - Terrenos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de enganche (días)</a:t>
                      </a:r>
                    </a:p>
                  </a:txBody>
                  <a:tcPr marL="7310" marR="7310" marT="73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Importe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apartado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17010"/>
                  </a:ext>
                </a:extLst>
              </a:tr>
              <a:tr h="1905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1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2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53225"/>
                  </a:ext>
                </a:extLst>
              </a:tr>
              <a:tr h="32006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meses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días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1169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Palmanova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Lotes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Tiempo de entrega Diciembre 2023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$30,000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1192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8BD3D2C-F12D-1199-B644-6A3F14890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99348"/>
              </p:ext>
            </p:extLst>
          </p:nvPr>
        </p:nvGraphicFramePr>
        <p:xfrm>
          <a:off x="153690" y="5341427"/>
          <a:ext cx="12528558" cy="1539505"/>
        </p:xfrm>
        <a:graphic>
          <a:graphicData uri="http://schemas.openxmlformats.org/drawingml/2006/table">
            <a:tbl>
              <a:tblPr/>
              <a:tblGrid>
                <a:gridCol w="894897">
                  <a:extLst>
                    <a:ext uri="{9D8B030D-6E8A-4147-A177-3AD203B41FA5}">
                      <a16:colId xmlns:a16="http://schemas.microsoft.com/office/drawing/2014/main" val="245600518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3350387004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682830573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3447689910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2827840478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4129969545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1632112222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1169269567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1550956721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880257751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3517575196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2285681658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2490925012"/>
                    </a:ext>
                  </a:extLst>
                </a:gridCol>
                <a:gridCol w="894897">
                  <a:extLst>
                    <a:ext uri="{9D8B030D-6E8A-4147-A177-3AD203B41FA5}">
                      <a16:colId xmlns:a16="http://schemas.microsoft.com/office/drawing/2014/main" val="195190803"/>
                    </a:ext>
                  </a:extLst>
                </a:gridCol>
              </a:tblGrid>
              <a:tr h="139193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Información prototipos- Terrenos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29032"/>
                  </a:ext>
                </a:extLst>
              </a:tr>
              <a:tr h="3347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del Desarrollo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Desarrollador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Nombre de prototipos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Precios vivienda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# de recámaras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Numero de baños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mensual histórico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Ventas último mes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Oferta disponible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% de vendido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Estimacion en mes para venta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Medida_terreno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 Precio x m² terreno 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7345"/>
                  </a:ext>
                </a:extLst>
              </a:tr>
              <a:tr h="3347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Baños completos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itchFamily="2" charset="0"/>
                          <a:ea typeface="Roboto Light" pitchFamily="2" charset="0"/>
                        </a:rPr>
                        <a:t>Medios baños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2827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Palmanova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 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Conecta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Lote_1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$1,290,000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</a:t>
                      </a:r>
                    </a:p>
                  </a:txBody>
                  <a:tcPr marL="6960" marR="6960" marT="69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119.0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itchFamily="2" charset="0"/>
                        </a:rPr>
                        <a:t>$10,840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3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06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44107" y="4486620"/>
            <a:ext cx="10313386" cy="953793"/>
          </a:xfrm>
          <a:prstGeom prst="rect">
            <a:avLst/>
          </a:prstGeom>
        </p:spPr>
        <p:txBody>
          <a:bodyPr lIns="84712" tIns="42356" rIns="84712" bIns="42356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6115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79920" y="-184592"/>
            <a:ext cx="13681520" cy="8141585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675" y="1370155"/>
            <a:ext cx="7538602" cy="39086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6000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más rentable...</a:t>
            </a:r>
            <a:endParaRPr lang="es-ES_tradnl" sz="4000" b="1" cap="all" dirty="0">
              <a:solidFill>
                <a:schemeClr val="bg1"/>
              </a:solidFill>
              <a:latin typeface="Lato" panose="020F05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nando@ideasfrescas.com.mx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www.ideasfrescas.com.mx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3200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@</a:t>
            </a:r>
            <a:r>
              <a:rPr lang="es-ES_tradnl" sz="3200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ideasfrescas</a:t>
            </a:r>
            <a:endParaRPr lang="es-ES_tradnl" sz="3200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405395" y="6011229"/>
            <a:ext cx="2291549" cy="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BA7D747-723C-A575-8B81-3F2F09B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40FCCC01-255D-A471-A2AA-D6EA9F6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40" y="24276"/>
            <a:ext cx="2506900" cy="879217"/>
          </a:xfrm>
          <a:prstGeom prst="roundRect">
            <a:avLst>
              <a:gd name="adj" fmla="val 10435"/>
            </a:avLst>
          </a:prstGeom>
          <a:solidFill>
            <a:srgbClr val="009193"/>
          </a:solidFill>
          <a:ln>
            <a:noFill/>
          </a:ln>
          <a:effectLst/>
        </p:spPr>
        <p:txBody>
          <a:bodyPr vert="horz" wrap="none" lIns="119064" tIns="0" rIns="119064" bIns="0" anchor="ctr">
            <a:spAutoFit/>
          </a:bodyPr>
          <a:lstStyle>
            <a:defPPr>
              <a:defRPr lang="en-US"/>
            </a:defPPr>
            <a:lvl1pPr marL="14288" algn="ctr" defTabSz="560127">
              <a:lnSpc>
                <a:spcPct val="100000"/>
              </a:lnSpc>
              <a:defRPr sz="6600" b="1">
                <a:solidFill>
                  <a:schemeClr val="bg1"/>
                </a:solidFill>
                <a:latin typeface="Montserrat" panose="02000505000000020004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4288" marR="0" lvl="0" indent="0" algn="ctr" defTabSz="560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</a:rPr>
              <a:t>IMALA</a:t>
            </a:r>
          </a:p>
        </p:txBody>
      </p:sp>
      <p:sp>
        <p:nvSpPr>
          <p:cNvPr id="18" name="Triángulo isósceles 260">
            <a:extLst>
              <a:ext uri="{FF2B5EF4-FFF2-40B4-BE49-F238E27FC236}">
                <a16:creationId xmlns:a16="http://schemas.microsoft.com/office/drawing/2014/main" id="{D55BDB89-DAA3-EAF3-6CB7-C03D397DBAE7}"/>
              </a:ext>
            </a:extLst>
          </p:cNvPr>
          <p:cNvSpPr/>
          <p:nvPr/>
        </p:nvSpPr>
        <p:spPr>
          <a:xfrm rot="13056369" flipH="1">
            <a:off x="1586860" y="6844164"/>
            <a:ext cx="406751" cy="897354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0" name="CuadroTexto 81">
            <a:extLst>
              <a:ext uri="{FF2B5EF4-FFF2-40B4-BE49-F238E27FC236}">
                <a16:creationId xmlns:a16="http://schemas.microsoft.com/office/drawing/2014/main" id="{E898B573-ABF0-B4F6-75FD-CC3422D4B56D}"/>
              </a:ext>
            </a:extLst>
          </p:cNvPr>
          <p:cNvSpPr txBox="1"/>
          <p:nvPr/>
        </p:nvSpPr>
        <p:spPr>
          <a:xfrm>
            <a:off x="1556538" y="6741398"/>
            <a:ext cx="1631511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 err="1">
                <a:solidFill>
                  <a:schemeClr val="bg1"/>
                </a:solidFill>
                <a:latin typeface="Roboto Light" panose="02000000000000000000" pitchFamily="2" charset="0"/>
              </a:rPr>
              <a:t>Portabelo</a:t>
            </a:r>
            <a:r>
              <a:rPr lang="es-MX" sz="1600" dirty="0">
                <a:solidFill>
                  <a:schemeClr val="bg1"/>
                </a:solidFill>
                <a:latin typeface="Roboto Light" panose="02000000000000000000" pitchFamily="2" charset="0"/>
              </a:rPr>
              <a:t> Élite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Triángulo isósceles 260">
            <a:extLst>
              <a:ext uri="{FF2B5EF4-FFF2-40B4-BE49-F238E27FC236}">
                <a16:creationId xmlns:a16="http://schemas.microsoft.com/office/drawing/2014/main" id="{6FAA4403-B88B-6591-DCED-4EBDBDD65FA5}"/>
              </a:ext>
            </a:extLst>
          </p:cNvPr>
          <p:cNvSpPr/>
          <p:nvPr/>
        </p:nvSpPr>
        <p:spPr>
          <a:xfrm rot="16200000" flipV="1">
            <a:off x="10442745" y="2420777"/>
            <a:ext cx="282111" cy="353580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9" name="Triángulo isósceles 260">
            <a:extLst>
              <a:ext uri="{FF2B5EF4-FFF2-40B4-BE49-F238E27FC236}">
                <a16:creationId xmlns:a16="http://schemas.microsoft.com/office/drawing/2014/main" id="{E0B7574F-87FE-2523-08D9-0D669B30E524}"/>
              </a:ext>
            </a:extLst>
          </p:cNvPr>
          <p:cNvSpPr/>
          <p:nvPr/>
        </p:nvSpPr>
        <p:spPr>
          <a:xfrm rot="14690847">
            <a:off x="7457507" y="1151478"/>
            <a:ext cx="278600" cy="473795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1" name="CuadroTexto 81">
            <a:extLst>
              <a:ext uri="{FF2B5EF4-FFF2-40B4-BE49-F238E27FC236}">
                <a16:creationId xmlns:a16="http://schemas.microsoft.com/office/drawing/2014/main" id="{639B8A1C-9422-8755-7244-1F5C4B4229B7}"/>
              </a:ext>
            </a:extLst>
          </p:cNvPr>
          <p:cNvSpPr txBox="1"/>
          <p:nvPr/>
        </p:nvSpPr>
        <p:spPr>
          <a:xfrm>
            <a:off x="8386753" y="2418696"/>
            <a:ext cx="2130412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chemeClr val="bg1"/>
                </a:solidFill>
                <a:latin typeface="Roboto Light" panose="02000000000000000000" pitchFamily="2" charset="0"/>
              </a:rPr>
              <a:t>Gran Vía Residencial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Triángulo isósceles 260">
            <a:extLst>
              <a:ext uri="{FF2B5EF4-FFF2-40B4-BE49-F238E27FC236}">
                <a16:creationId xmlns:a16="http://schemas.microsoft.com/office/drawing/2014/main" id="{13F7F71C-5761-4899-8E5A-E433E39F1097}"/>
              </a:ext>
            </a:extLst>
          </p:cNvPr>
          <p:cNvSpPr/>
          <p:nvPr/>
        </p:nvSpPr>
        <p:spPr>
          <a:xfrm rot="21252606" flipH="1">
            <a:off x="7178958" y="5252483"/>
            <a:ext cx="375589" cy="856801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6" name="CuadroTexto 81">
            <a:extLst>
              <a:ext uri="{FF2B5EF4-FFF2-40B4-BE49-F238E27FC236}">
                <a16:creationId xmlns:a16="http://schemas.microsoft.com/office/drawing/2014/main" id="{F93B2762-8C88-7B1D-7FB3-07EEE2794ED7}"/>
              </a:ext>
            </a:extLst>
          </p:cNvPr>
          <p:cNvSpPr txBox="1"/>
          <p:nvPr/>
        </p:nvSpPr>
        <p:spPr>
          <a:xfrm>
            <a:off x="7691519" y="1122152"/>
            <a:ext cx="1231253" cy="387515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Palmanova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Triángulo isósceles 260">
            <a:extLst>
              <a:ext uri="{FF2B5EF4-FFF2-40B4-BE49-F238E27FC236}">
                <a16:creationId xmlns:a16="http://schemas.microsoft.com/office/drawing/2014/main" id="{13F7F71C-5761-4899-8E5A-E433E39F1097}"/>
              </a:ext>
            </a:extLst>
          </p:cNvPr>
          <p:cNvSpPr/>
          <p:nvPr/>
        </p:nvSpPr>
        <p:spPr>
          <a:xfrm rot="20215560">
            <a:off x="4835415" y="300656"/>
            <a:ext cx="333146" cy="647155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3" name="CuadroTexto 81">
            <a:extLst>
              <a:ext uri="{FF2B5EF4-FFF2-40B4-BE49-F238E27FC236}">
                <a16:creationId xmlns:a16="http://schemas.microsoft.com/office/drawing/2014/main" id="{E898B573-ABF0-B4F6-75FD-CC3422D4B56D}"/>
              </a:ext>
            </a:extLst>
          </p:cNvPr>
          <p:cNvSpPr txBox="1"/>
          <p:nvPr/>
        </p:nvSpPr>
        <p:spPr>
          <a:xfrm>
            <a:off x="4183625" y="787024"/>
            <a:ext cx="2196854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chemeClr val="bg1"/>
                </a:solidFill>
                <a:latin typeface="Roboto Light" panose="02000000000000000000" pitchFamily="2" charset="0"/>
              </a:rPr>
              <a:t>Provenza Residencial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Triángulo isósceles 260">
            <a:extLst>
              <a:ext uri="{FF2B5EF4-FFF2-40B4-BE49-F238E27FC236}">
                <a16:creationId xmlns:a16="http://schemas.microsoft.com/office/drawing/2014/main" id="{EC338568-C375-862A-BA2F-ACD122115D48}"/>
              </a:ext>
            </a:extLst>
          </p:cNvPr>
          <p:cNvSpPr/>
          <p:nvPr/>
        </p:nvSpPr>
        <p:spPr>
          <a:xfrm rot="12365390">
            <a:off x="10662005" y="1695151"/>
            <a:ext cx="367513" cy="440797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CuadroTexto 81">
            <a:extLst>
              <a:ext uri="{FF2B5EF4-FFF2-40B4-BE49-F238E27FC236}">
                <a16:creationId xmlns:a16="http://schemas.microsoft.com/office/drawing/2014/main" id="{471A93C4-FA8C-613F-C8B3-1AD9E6EB1A36}"/>
              </a:ext>
            </a:extLst>
          </p:cNvPr>
          <p:cNvSpPr txBox="1"/>
          <p:nvPr/>
        </p:nvSpPr>
        <p:spPr>
          <a:xfrm>
            <a:off x="9814191" y="1477319"/>
            <a:ext cx="2587061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Vía San José Residencial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CuadroTexto 81">
            <a:extLst>
              <a:ext uri="{FF2B5EF4-FFF2-40B4-BE49-F238E27FC236}">
                <a16:creationId xmlns:a16="http://schemas.microsoft.com/office/drawing/2014/main" id="{C2FD30C9-3CC3-F844-E046-26F0D6A230DD}"/>
              </a:ext>
            </a:extLst>
          </p:cNvPr>
          <p:cNvSpPr txBox="1"/>
          <p:nvPr/>
        </p:nvSpPr>
        <p:spPr>
          <a:xfrm>
            <a:off x="6995540" y="5989815"/>
            <a:ext cx="2292776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chemeClr val="bg1"/>
                </a:solidFill>
                <a:latin typeface="Roboto Light" panose="02000000000000000000" pitchFamily="2" charset="0"/>
              </a:rPr>
              <a:t>Benevento Residencial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riángulo isósceles 260">
            <a:extLst>
              <a:ext uri="{FF2B5EF4-FFF2-40B4-BE49-F238E27FC236}">
                <a16:creationId xmlns:a16="http://schemas.microsoft.com/office/drawing/2014/main" id="{6FAA4403-B88B-6591-DCED-4EBDBDD65FA5}"/>
              </a:ext>
            </a:extLst>
          </p:cNvPr>
          <p:cNvSpPr/>
          <p:nvPr/>
        </p:nvSpPr>
        <p:spPr>
          <a:xfrm rot="21600000">
            <a:off x="11009304" y="2983437"/>
            <a:ext cx="248201" cy="459022"/>
          </a:xfrm>
          <a:prstGeom prst="triangle">
            <a:avLst/>
          </a:prstGeom>
          <a:solidFill>
            <a:srgbClr val="00919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1" name="CuadroTexto 81">
            <a:extLst>
              <a:ext uri="{FF2B5EF4-FFF2-40B4-BE49-F238E27FC236}">
                <a16:creationId xmlns:a16="http://schemas.microsoft.com/office/drawing/2014/main" id="{639B8A1C-9422-8755-7244-1F5C4B4229B7}"/>
              </a:ext>
            </a:extLst>
          </p:cNvPr>
          <p:cNvSpPr txBox="1"/>
          <p:nvPr/>
        </p:nvSpPr>
        <p:spPr>
          <a:xfrm>
            <a:off x="9741207" y="3337586"/>
            <a:ext cx="2683509" cy="374571"/>
          </a:xfrm>
          <a:prstGeom prst="roundRect">
            <a:avLst/>
          </a:prstGeom>
          <a:solidFill>
            <a:srgbClr val="009193"/>
          </a:solidFill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schemeClr val="bg1"/>
                </a:solidFill>
                <a:latin typeface="Roboto Light" panose="02000000000000000000" pitchFamily="2" charset="0"/>
              </a:rPr>
              <a:t>Gran Vía Residencial - Arce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5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C713-7592-6FE2-5E71-079DCF79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52C972-08C2-17A4-A28A-53879E6B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8D6DC-62F3-3C56-A549-B8444838EDD0}"/>
              </a:ext>
            </a:extLst>
          </p:cNvPr>
          <p:cNvSpPr txBox="1"/>
          <p:nvPr/>
        </p:nvSpPr>
        <p:spPr>
          <a:xfrm>
            <a:off x="1254190" y="7256852"/>
            <a:ext cx="10339200" cy="2646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algn="ctr"/>
            <a:r>
              <a:rPr lang="es-ES_tradnl" dirty="0"/>
              <a:t>Nota: </a:t>
            </a:r>
            <a:r>
              <a:rPr lang="es-ES" dirty="0"/>
              <a:t>La estimación de venta de oferta disponible se calculó en función de las ventas del último mes.</a:t>
            </a:r>
            <a:r>
              <a:rPr lang="es-ES_tradnl" dirty="0"/>
              <a:t>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A9D29A-C023-6325-562F-6BD0B35FFA33}"/>
              </a:ext>
            </a:extLst>
          </p:cNvPr>
          <p:cNvGraphicFramePr>
            <a:graphicFrameLocks noGrp="1"/>
          </p:cNvGraphicFramePr>
          <p:nvPr/>
        </p:nvGraphicFramePr>
        <p:xfrm>
          <a:off x="1254190" y="434655"/>
          <a:ext cx="10339200" cy="6710328"/>
        </p:xfrm>
        <a:graphic>
          <a:graphicData uri="http://schemas.openxmlformats.org/drawingml/2006/table">
            <a:tbl>
              <a:tblPr/>
              <a:tblGrid>
                <a:gridCol w="6084000">
                  <a:extLst>
                    <a:ext uri="{9D8B030D-6E8A-4147-A177-3AD203B41FA5}">
                      <a16:colId xmlns:a16="http://schemas.microsoft.com/office/drawing/2014/main" val="3056105306"/>
                    </a:ext>
                  </a:extLst>
                </a:gridCol>
                <a:gridCol w="2127600">
                  <a:extLst>
                    <a:ext uri="{9D8B030D-6E8A-4147-A177-3AD203B41FA5}">
                      <a16:colId xmlns:a16="http://schemas.microsoft.com/office/drawing/2014/main" val="3797985404"/>
                    </a:ext>
                  </a:extLst>
                </a:gridCol>
                <a:gridCol w="2127600">
                  <a:extLst>
                    <a:ext uri="{9D8B030D-6E8A-4147-A177-3AD203B41FA5}">
                      <a16:colId xmlns:a16="http://schemas.microsoft.com/office/drawing/2014/main" val="3448403985"/>
                    </a:ext>
                  </a:extLst>
                </a:gridCol>
              </a:tblGrid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+mn-ea"/>
                          <a:cs typeface="+mn-cs"/>
                        </a:rPr>
                        <a:t>Imala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+mn-ea"/>
                          <a:cs typeface="+mn-cs"/>
                        </a:rPr>
                        <a:t>Terrenos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5878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Proyectos: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88170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Inventario: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48342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Absorción promedio mensual histórica x desarrollo: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15090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Absorción promedio mensual x desarrollo: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82653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Absorción mensual histórica: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04134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Absorción mensual: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09979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Precio promedio de la unidad + vendida: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$3,453,270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$1,290,000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01088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Precio promedio x m</a:t>
                      </a:r>
                      <a:r>
                        <a:rPr lang="es-MX" sz="20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</a:t>
                      </a: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$23,812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$10,840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50967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Medida promedio: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147.4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119.0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890416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Estimación de venta de oferta disponible (meses):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73.4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07025"/>
                  </a:ext>
                </a:extLst>
              </a:tr>
              <a:tr h="559194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vendido: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7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99D1CA-FD3F-639A-82A9-1FBF6956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a 87">
            <a:extLst>
              <a:ext uri="{FF2B5EF4-FFF2-40B4-BE49-F238E27FC236}">
                <a16:creationId xmlns:a16="http://schemas.microsoft.com/office/drawing/2014/main" id="{A2AB8BBD-9317-34E5-F8E3-FE716E2B7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06175"/>
              </p:ext>
            </p:extLst>
          </p:nvPr>
        </p:nvGraphicFramePr>
        <p:xfrm>
          <a:off x="94315" y="543977"/>
          <a:ext cx="12612971" cy="6787614"/>
        </p:xfrm>
        <a:graphic>
          <a:graphicData uri="http://schemas.openxmlformats.org/drawingml/2006/table">
            <a:tbl>
              <a:tblPr/>
              <a:tblGrid>
                <a:gridCol w="303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2129735994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2631990904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1916774021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1791606462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2374718669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619681710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355372499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3279526447"/>
                    </a:ext>
                  </a:extLst>
                </a:gridCol>
                <a:gridCol w="964192">
                  <a:extLst>
                    <a:ext uri="{9D8B030D-6E8A-4147-A177-3AD203B41FA5}">
                      <a16:colId xmlns:a16="http://schemas.microsoft.com/office/drawing/2014/main" val="2064026131"/>
                    </a:ext>
                  </a:extLst>
                </a:gridCol>
                <a:gridCol w="901170">
                  <a:extLst>
                    <a:ext uri="{9D8B030D-6E8A-4147-A177-3AD203B41FA5}">
                      <a16:colId xmlns:a16="http://schemas.microsoft.com/office/drawing/2014/main" val="1729446187"/>
                    </a:ext>
                  </a:extLst>
                </a:gridCol>
              </a:tblGrid>
              <a:tr h="506106">
                <a:tc rowSpan="2">
                  <a:txBody>
                    <a:bodyPr/>
                    <a:lstStyle/>
                    <a:p>
                      <a:r>
                        <a:rPr lang="es-ES_tradnl" sz="3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Roboto Cn" pitchFamily="2" charset="0"/>
                        </a:rPr>
                        <a:t>IMALA</a:t>
                      </a:r>
                    </a:p>
                  </a:txBody>
                  <a:tcPr marL="72000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Horizontal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0062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22590"/>
                  </a:ext>
                </a:extLst>
              </a:tr>
              <a:tr h="5061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Dic ‘22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Abr ‘23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'23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Nov ‘23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Abr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Nov ‘24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Mar ‘25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Jul ‘25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Proyectos: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Inventario: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07593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Absorción promedio mensual histórica x desarrollo: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86935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Absorción promedio último mes x desarrollo: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946330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Absorción mensual histórica: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59516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Absorción último mes: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51838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Precio promedio de la unidad + vendida: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$3,237,925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$3,493,429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$3,782,828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$3,358,845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$3,493,102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$3,421,021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$3,596,198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$3,407,238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$3,453,270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Precio promedio x m</a:t>
                      </a:r>
                      <a:r>
                        <a:rPr lang="es-MX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$19,165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$22,273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$21,078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$20,267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$20,792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$21,499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$22,067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$23,446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$23,812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Medida promedio: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170.9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180.8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159.2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162.8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147.4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Estimación de venta de oferta disponible (meses):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17.6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73.4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-67%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1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% vendido: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1219436-6842-FFE2-2775-6AF7D5BB3116}"/>
              </a:ext>
            </a:extLst>
          </p:cNvPr>
          <p:cNvSpPr txBox="1"/>
          <p:nvPr/>
        </p:nvSpPr>
        <p:spPr>
          <a:xfrm>
            <a:off x="94316" y="7344699"/>
            <a:ext cx="12612970" cy="264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algn="ctr"/>
            <a:r>
              <a:rPr lang="es-ES_tradnl" dirty="0"/>
              <a:t>Nota: </a:t>
            </a:r>
            <a:r>
              <a:rPr lang="es-ES" dirty="0"/>
              <a:t>La estimación de venta de oferta disponible se calculó en función de las ventas del último mes.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30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F689E8-1334-4D0F-4082-A88DC7CD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07668C1-1226-4F95-BA02-4D8EFD09E75F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393700"/>
          <a:ext cx="12528546" cy="6846137"/>
        </p:xfrm>
        <a:graphic>
          <a:graphicData uri="http://schemas.openxmlformats.org/drawingml/2006/table">
            <a:tbl>
              <a:tblPr/>
              <a:tblGrid>
                <a:gridCol w="899365">
                  <a:extLst>
                    <a:ext uri="{9D8B030D-6E8A-4147-A177-3AD203B41FA5}">
                      <a16:colId xmlns:a16="http://schemas.microsoft.com/office/drawing/2014/main" val="491069460"/>
                    </a:ext>
                  </a:extLst>
                </a:gridCol>
                <a:gridCol w="1028404">
                  <a:extLst>
                    <a:ext uri="{9D8B030D-6E8A-4147-A177-3AD203B41FA5}">
                      <a16:colId xmlns:a16="http://schemas.microsoft.com/office/drawing/2014/main" val="2728434654"/>
                    </a:ext>
                  </a:extLst>
                </a:gridCol>
                <a:gridCol w="664748">
                  <a:extLst>
                    <a:ext uri="{9D8B030D-6E8A-4147-A177-3AD203B41FA5}">
                      <a16:colId xmlns:a16="http://schemas.microsoft.com/office/drawing/2014/main" val="1508593040"/>
                    </a:ext>
                  </a:extLst>
                </a:gridCol>
                <a:gridCol w="907185">
                  <a:extLst>
                    <a:ext uri="{9D8B030D-6E8A-4147-A177-3AD203B41FA5}">
                      <a16:colId xmlns:a16="http://schemas.microsoft.com/office/drawing/2014/main" val="4494737"/>
                    </a:ext>
                  </a:extLst>
                </a:gridCol>
                <a:gridCol w="1012764">
                  <a:extLst>
                    <a:ext uri="{9D8B030D-6E8A-4147-A177-3AD203B41FA5}">
                      <a16:colId xmlns:a16="http://schemas.microsoft.com/office/drawing/2014/main" val="3566109148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3989784335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347949068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3210175315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560382345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4218256307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990753138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4003290238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3257785492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2151851175"/>
                    </a:ext>
                  </a:extLst>
                </a:gridCol>
                <a:gridCol w="801608">
                  <a:extLst>
                    <a:ext uri="{9D8B030D-6E8A-4147-A177-3AD203B41FA5}">
                      <a16:colId xmlns:a16="http://schemas.microsoft.com/office/drawing/2014/main" val="1404647196"/>
                    </a:ext>
                  </a:extLst>
                </a:gridCol>
              </a:tblGrid>
              <a:tr h="584300">
                <a:tc gridSpan="15">
                  <a:txBody>
                    <a:bodyPr/>
                    <a:lstStyle/>
                    <a:p>
                      <a:pPr algn="l" rtl="0" fontAlgn="ctr"/>
                      <a:r>
                        <a:rPr lang="es-MX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+mn-ea"/>
                          <a:cs typeface="+mn-cs"/>
                        </a:rPr>
                        <a:t>IMALA-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 </a:t>
                      </a:r>
                      <a:r>
                        <a:rPr lang="es-MX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435"/>
                  </a:ext>
                </a:extLst>
              </a:tr>
              <a:tr h="698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Desarrollo 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Desarrollador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Clas.</a:t>
                      </a:r>
                    </a:p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(m²)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final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x m</a:t>
                      </a:r>
                      <a:r>
                        <a:rPr lang="es-MX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mensual ventas histórico 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promedio último mes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periodo pasado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total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5713" marR="5713" marT="57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Enganche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88060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Benevento Residencial- Coto Calabria 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Alboran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$5,214,000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3494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$5,214,000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7587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$5,214,000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035156"/>
                  </a:ext>
                </a:extLst>
              </a:tr>
              <a:tr h="254825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Gran Vía Residencial Casas- Attalia 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Fincamex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$3,125,000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$25,232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17288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$3,125,000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$25,232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10518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$3,125,000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$25,232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58432"/>
                  </a:ext>
                </a:extLst>
              </a:tr>
              <a:tr h="254825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Palmanova Residencial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$4,550,000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$20,449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23667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$3,705,000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50217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$4,550,000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$20,449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799071"/>
                  </a:ext>
                </a:extLst>
              </a:tr>
              <a:tr h="254825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Portabelo Elite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Housesin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$4,300,000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$23,626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9758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65577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$4,770,000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$22,049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77421"/>
                  </a:ext>
                </a:extLst>
              </a:tr>
              <a:tr h="254825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Benevento Residencial- Coto Sicilia- Alboran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$5,450,000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892359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$5,450,000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7702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$5,450,000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26085"/>
                  </a:ext>
                </a:extLst>
              </a:tr>
              <a:tr h="254825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Benevento Residencial- Coto Sicilia - Mallorca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$3,860,000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$24,447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200824"/>
                  </a:ext>
                </a:extLst>
              </a:tr>
              <a:tr h="2548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$3,860,000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$24,447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77399"/>
                  </a:ext>
                </a:extLst>
              </a:tr>
              <a:tr h="270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$3,860,000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$24,447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51762"/>
                  </a:ext>
                </a:extLst>
              </a:tr>
              <a:tr h="270418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Benevento Residencial- Coto Sicilia -Fenix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$4,890,000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$26,736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262104"/>
                  </a:ext>
                </a:extLst>
              </a:tr>
              <a:tr h="270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$4,890,000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$26,736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055191"/>
                  </a:ext>
                </a:extLst>
              </a:tr>
              <a:tr h="270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$4,890,000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$26,736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4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09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F689E8-1334-4D0F-4082-A88DC7CD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744545C-5C44-4F98-832D-D23999D69C82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677682"/>
          <a:ext cx="12528548" cy="5921616"/>
        </p:xfrm>
        <a:graphic>
          <a:graphicData uri="http://schemas.openxmlformats.org/drawingml/2006/table">
            <a:tbl>
              <a:tblPr/>
              <a:tblGrid>
                <a:gridCol w="817632">
                  <a:extLst>
                    <a:ext uri="{9D8B030D-6E8A-4147-A177-3AD203B41FA5}">
                      <a16:colId xmlns:a16="http://schemas.microsoft.com/office/drawing/2014/main" val="386017137"/>
                    </a:ext>
                  </a:extLst>
                </a:gridCol>
                <a:gridCol w="883317">
                  <a:extLst>
                    <a:ext uri="{9D8B030D-6E8A-4147-A177-3AD203B41FA5}">
                      <a16:colId xmlns:a16="http://schemas.microsoft.com/office/drawing/2014/main" val="992952946"/>
                    </a:ext>
                  </a:extLst>
                </a:gridCol>
                <a:gridCol w="682713">
                  <a:extLst>
                    <a:ext uri="{9D8B030D-6E8A-4147-A177-3AD203B41FA5}">
                      <a16:colId xmlns:a16="http://schemas.microsoft.com/office/drawing/2014/main" val="1252793120"/>
                    </a:ext>
                  </a:extLst>
                </a:gridCol>
                <a:gridCol w="926255">
                  <a:extLst>
                    <a:ext uri="{9D8B030D-6E8A-4147-A177-3AD203B41FA5}">
                      <a16:colId xmlns:a16="http://schemas.microsoft.com/office/drawing/2014/main" val="4257574514"/>
                    </a:ext>
                  </a:extLst>
                </a:gridCol>
                <a:gridCol w="1034051">
                  <a:extLst>
                    <a:ext uri="{9D8B030D-6E8A-4147-A177-3AD203B41FA5}">
                      <a16:colId xmlns:a16="http://schemas.microsoft.com/office/drawing/2014/main" val="38367719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1878605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38091822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719355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2894495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0887080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58183945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45123568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7684837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4155774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073880729"/>
                    </a:ext>
                  </a:extLst>
                </a:gridCol>
              </a:tblGrid>
              <a:tr h="359443">
                <a:tc gridSpan="15">
                  <a:txBody>
                    <a:bodyPr/>
                    <a:lstStyle/>
                    <a:p>
                      <a:pPr algn="l" rtl="0" fontAlgn="ctr"/>
                      <a:r>
                        <a:rPr lang="es-MX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+mn-ea"/>
                          <a:cs typeface="+mn-cs"/>
                        </a:rPr>
                        <a:t>IMALA-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 </a:t>
                      </a:r>
                      <a:r>
                        <a:rPr lang="es-MX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61240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Desarrollador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Clas.</a:t>
                      </a:r>
                    </a:p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(m²)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x m</a:t>
                      </a:r>
                      <a:r>
                        <a:rPr lang="es-MX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mensual ventas histórico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promedio último mes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periodo pasado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total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Enganche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54198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Provenza Residencial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Eterna Desarrollos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$3,890,000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24953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44448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$4,450,000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$24,054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70553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Palmanova Residencial Abierto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78858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$2,390,000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47265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$2,850,000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5200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Via San José Residencial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Elix Desarrollos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$3,599,000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094277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$3,599,000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44484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$4,987,000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77186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Gran Via Residencial- Arce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Fincamex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05505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76231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66194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Gran Vía Residencial Casas- Platino Plus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Fincamex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837654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904467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75099"/>
                  </a:ext>
                </a:extLst>
              </a:tr>
              <a:tr h="279312"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Totales/promedios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147.4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$3,453,270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$23,812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27.2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74228"/>
                  </a:ext>
                </a:extLst>
              </a:tr>
              <a:tr h="279312">
                <a:tc gridSpan="6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Absorción promedio mensual por proyecto en la zona: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9292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F7525F-43CF-04E7-ECC1-9550D1C0FA4D}"/>
              </a:ext>
            </a:extLst>
          </p:cNvPr>
          <p:cNvSpPr txBox="1"/>
          <p:nvPr/>
        </p:nvSpPr>
        <p:spPr>
          <a:xfrm>
            <a:off x="136527" y="6735502"/>
            <a:ext cx="12551675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Todos los promedios son ponderados. </a:t>
            </a:r>
            <a:r>
              <a:rPr lang="es-ES_tradnl" sz="1200" i="1" dirty="0" err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Via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San José Residencial: Se desbloquearon 3 unidades.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9BD5AF-EC70-1566-A2DF-82B8673B1602}"/>
              </a:ext>
            </a:extLst>
          </p:cNvPr>
          <p:cNvSpPr txBox="1"/>
          <p:nvPr/>
        </p:nvSpPr>
        <p:spPr bwMode="auto">
          <a:xfrm>
            <a:off x="10509322" y="5179197"/>
            <a:ext cx="2118279" cy="372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none" lIns="124971" tIns="62486" rIns="124971" bIns="62486" rtlCol="0" anchor="ctr">
            <a:spAutoFit/>
          </a:bodyPr>
          <a:lstStyle>
            <a:defPPr>
              <a:defRPr lang="en-US"/>
            </a:defPPr>
            <a:lvl1pPr marL="720725" marR="0" lvl="0" indent="-708025" algn="ctr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sz="1600" b="0" u="none" strike="noStrike" cap="all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Roboto" pitchFamily="2" charset="0"/>
              </a:defRPr>
            </a:lvl1pPr>
          </a:lstStyle>
          <a:p>
            <a:r>
              <a:rPr lang="es-ES_tradnl" dirty="0"/>
              <a:t>Vendido JUL 2025</a:t>
            </a:r>
          </a:p>
        </p:txBody>
      </p:sp>
    </p:spTree>
    <p:extLst>
      <p:ext uri="{BB962C8B-B14F-4D97-AF65-F5344CB8AC3E}">
        <p14:creationId xmlns:p14="http://schemas.microsoft.com/office/powerpoint/2010/main" val="349511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BD04-9FA6-2105-E4D7-8988138C8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BF9376-1CD2-F344-D6C5-242477E3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2EC9BC-ECD4-2919-6503-9F32B42D1D73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677682"/>
          <a:ext cx="12528548" cy="5921616"/>
        </p:xfrm>
        <a:graphic>
          <a:graphicData uri="http://schemas.openxmlformats.org/drawingml/2006/table">
            <a:tbl>
              <a:tblPr/>
              <a:tblGrid>
                <a:gridCol w="817632">
                  <a:extLst>
                    <a:ext uri="{9D8B030D-6E8A-4147-A177-3AD203B41FA5}">
                      <a16:colId xmlns:a16="http://schemas.microsoft.com/office/drawing/2014/main" val="386017137"/>
                    </a:ext>
                  </a:extLst>
                </a:gridCol>
                <a:gridCol w="883317">
                  <a:extLst>
                    <a:ext uri="{9D8B030D-6E8A-4147-A177-3AD203B41FA5}">
                      <a16:colId xmlns:a16="http://schemas.microsoft.com/office/drawing/2014/main" val="992952946"/>
                    </a:ext>
                  </a:extLst>
                </a:gridCol>
                <a:gridCol w="682713">
                  <a:extLst>
                    <a:ext uri="{9D8B030D-6E8A-4147-A177-3AD203B41FA5}">
                      <a16:colId xmlns:a16="http://schemas.microsoft.com/office/drawing/2014/main" val="1252793120"/>
                    </a:ext>
                  </a:extLst>
                </a:gridCol>
                <a:gridCol w="926255">
                  <a:extLst>
                    <a:ext uri="{9D8B030D-6E8A-4147-A177-3AD203B41FA5}">
                      <a16:colId xmlns:a16="http://schemas.microsoft.com/office/drawing/2014/main" val="4257574514"/>
                    </a:ext>
                  </a:extLst>
                </a:gridCol>
                <a:gridCol w="1034051">
                  <a:extLst>
                    <a:ext uri="{9D8B030D-6E8A-4147-A177-3AD203B41FA5}">
                      <a16:colId xmlns:a16="http://schemas.microsoft.com/office/drawing/2014/main" val="38367719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1878605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38091822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719355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2894495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0887080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58183945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45123568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7684837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4155774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073880729"/>
                    </a:ext>
                  </a:extLst>
                </a:gridCol>
              </a:tblGrid>
              <a:tr h="359443">
                <a:tc gridSpan="15">
                  <a:txBody>
                    <a:bodyPr/>
                    <a:lstStyle/>
                    <a:p>
                      <a:pPr algn="l" rtl="0" fontAlgn="ctr"/>
                      <a:r>
                        <a:rPr lang="es-MX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+mn-ea"/>
                          <a:cs typeface="+mn-cs"/>
                        </a:rPr>
                        <a:t>IMALA-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 </a:t>
                      </a:r>
                      <a:r>
                        <a:rPr lang="es-MX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61240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Desarrollador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Clas.</a:t>
                      </a:r>
                    </a:p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(m²)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x m</a:t>
                      </a:r>
                      <a:r>
                        <a:rPr lang="es-MX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mensual ventas histórico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promedio último mes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periodo pasado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total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Enganche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54198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Provenza Residencial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Eterna Desarrollos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$3,890,000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624953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$21,806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44448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$4,450,000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$24,054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70553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Palmanova Residencial Abierto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135.0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$2,650,000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$19,630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78858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$2,390,000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47265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$2,850,000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5200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Via San José Residencial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Elix Desarrollos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$3,599,000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094277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$3,599,000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$23,009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44484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$4,987,000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$22,668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77186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Gran Via Residencial- Arce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Fincamex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86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05505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76231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$2,250,000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$27,439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66194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Gran Vía Residencial Casas- Platino Plus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Fincamex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+vend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837654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904467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$3,350,000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$17,925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075099"/>
                  </a:ext>
                </a:extLst>
              </a:tr>
              <a:tr h="279312"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Totales/promedios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147.4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$3,453,270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$23,812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27.2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74228"/>
                  </a:ext>
                </a:extLst>
              </a:tr>
              <a:tr h="279312">
                <a:tc gridSpan="6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Absorción promedio mensual por proyecto en la zona: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9292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A866AD2-22BC-D6E8-E7F0-A9E83DEB6127}"/>
              </a:ext>
            </a:extLst>
          </p:cNvPr>
          <p:cNvSpPr txBox="1"/>
          <p:nvPr/>
        </p:nvSpPr>
        <p:spPr>
          <a:xfrm>
            <a:off x="136527" y="6735502"/>
            <a:ext cx="12551675" cy="2400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Nota: Todos los promedios son ponderados. </a:t>
            </a:r>
            <a:r>
              <a:rPr lang="es-ES_tradnl" sz="1200" i="1" dirty="0" err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Via</a:t>
            </a:r>
            <a:r>
              <a:rPr lang="es-ES_tradnl" sz="1200" i="1" dirty="0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San José Residencial: Se desbloquearon 3 unidades.</a:t>
            </a:r>
            <a:endParaRPr lang="es-ES_tradnl" sz="1200" i="1" dirty="0">
              <a:solidFill>
                <a:schemeClr val="bg1">
                  <a:lumMod val="50000"/>
                </a:schemeClr>
              </a:solidFill>
              <a:latin typeface="Playfair Display" pitchFamily="2" charset="77"/>
              <a:ea typeface="Roboto" pitchFamily="2" charset="0"/>
              <a:cs typeface="Roboto Lt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9D605D-619E-3439-0379-E2F484EA0223}"/>
              </a:ext>
            </a:extLst>
          </p:cNvPr>
          <p:cNvSpPr txBox="1"/>
          <p:nvPr/>
        </p:nvSpPr>
        <p:spPr bwMode="auto">
          <a:xfrm>
            <a:off x="10509322" y="5179197"/>
            <a:ext cx="2118279" cy="372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none" lIns="124971" tIns="62486" rIns="124971" bIns="62486" rtlCol="0" anchor="ctr">
            <a:spAutoFit/>
          </a:bodyPr>
          <a:lstStyle>
            <a:defPPr>
              <a:defRPr lang="en-US"/>
            </a:defPPr>
            <a:lvl1pPr marL="720725" marR="0" lvl="0" indent="-708025" algn="ctr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sz="1600" b="0" u="none" strike="noStrike" cap="all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Roboto" pitchFamily="2" charset="0"/>
              </a:defRPr>
            </a:lvl1pPr>
          </a:lstStyle>
          <a:p>
            <a:r>
              <a:rPr lang="es-ES_tradnl" dirty="0"/>
              <a:t>Vendido JUL 2025</a:t>
            </a:r>
          </a:p>
        </p:txBody>
      </p:sp>
    </p:spTree>
    <p:extLst>
      <p:ext uri="{BB962C8B-B14F-4D97-AF65-F5344CB8AC3E}">
        <p14:creationId xmlns:p14="http://schemas.microsoft.com/office/powerpoint/2010/main" val="346539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3F689E8-1334-4D0F-4082-A88DC7CD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744545C-5C44-4F98-832D-D23999D69C82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677682"/>
          <a:ext cx="12528548" cy="2011248"/>
        </p:xfrm>
        <a:graphic>
          <a:graphicData uri="http://schemas.openxmlformats.org/drawingml/2006/table">
            <a:tbl>
              <a:tblPr/>
              <a:tblGrid>
                <a:gridCol w="817632">
                  <a:extLst>
                    <a:ext uri="{9D8B030D-6E8A-4147-A177-3AD203B41FA5}">
                      <a16:colId xmlns:a16="http://schemas.microsoft.com/office/drawing/2014/main" val="386017137"/>
                    </a:ext>
                  </a:extLst>
                </a:gridCol>
                <a:gridCol w="883317">
                  <a:extLst>
                    <a:ext uri="{9D8B030D-6E8A-4147-A177-3AD203B41FA5}">
                      <a16:colId xmlns:a16="http://schemas.microsoft.com/office/drawing/2014/main" val="992952946"/>
                    </a:ext>
                  </a:extLst>
                </a:gridCol>
                <a:gridCol w="682713">
                  <a:extLst>
                    <a:ext uri="{9D8B030D-6E8A-4147-A177-3AD203B41FA5}">
                      <a16:colId xmlns:a16="http://schemas.microsoft.com/office/drawing/2014/main" val="1252793120"/>
                    </a:ext>
                  </a:extLst>
                </a:gridCol>
                <a:gridCol w="926255">
                  <a:extLst>
                    <a:ext uri="{9D8B030D-6E8A-4147-A177-3AD203B41FA5}">
                      <a16:colId xmlns:a16="http://schemas.microsoft.com/office/drawing/2014/main" val="4257574514"/>
                    </a:ext>
                  </a:extLst>
                </a:gridCol>
                <a:gridCol w="1034051">
                  <a:extLst>
                    <a:ext uri="{9D8B030D-6E8A-4147-A177-3AD203B41FA5}">
                      <a16:colId xmlns:a16="http://schemas.microsoft.com/office/drawing/2014/main" val="38367719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18786056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38091822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719355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2894495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408870809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581839450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1451235689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768483751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314155774"/>
                    </a:ext>
                  </a:extLst>
                </a:gridCol>
                <a:gridCol w="818458">
                  <a:extLst>
                    <a:ext uri="{9D8B030D-6E8A-4147-A177-3AD203B41FA5}">
                      <a16:colId xmlns:a16="http://schemas.microsoft.com/office/drawing/2014/main" val="2073880729"/>
                    </a:ext>
                  </a:extLst>
                </a:gridCol>
              </a:tblGrid>
              <a:tr h="359443">
                <a:tc gridSpan="15">
                  <a:txBody>
                    <a:bodyPr/>
                    <a:lstStyle/>
                    <a:p>
                      <a:pPr algn="l" rtl="0" fontAlgn="ctr"/>
                      <a:r>
                        <a:rPr lang="es-MX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+mn-ea"/>
                          <a:cs typeface="+mn-cs"/>
                        </a:rPr>
                        <a:t>IMALA-</a:t>
                      </a:r>
                      <a:r>
                        <a:rPr lang="es-MX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</a:rPr>
                        <a:t> </a:t>
                      </a:r>
                      <a:r>
                        <a:rPr lang="es-MX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HORIZONTAL </a:t>
                      </a:r>
                      <a:r>
                        <a:rPr lang="es-ES_tradnl" sz="2800" b="1" i="0" u="none" strike="noStrike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</a:t>
                      </a:r>
                      <a:r>
                        <a:rPr lang="es-ES_tradnl" sz="2800" b="1" i="0" u="none" strike="noStrike" baseline="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VENDIDOS OTROS PERIODOS)</a:t>
                      </a:r>
                      <a:endParaRPr lang="es-MX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61240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Desarrollador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Clas.</a:t>
                      </a:r>
                    </a:p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(m²)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final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Precio x m</a:t>
                      </a:r>
                      <a:r>
                        <a:rPr lang="es-MX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constr.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mensual ventas histórico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Ritmo promedio último mes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periodo pasado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disponible 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Oferta total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# meses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en venta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Estimación 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meses para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la venta</a:t>
                      </a:r>
                    </a:p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inventario</a:t>
                      </a:r>
                    </a:p>
                  </a:txBody>
                  <a:tcPr marL="4992" marR="4992" marT="499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54198"/>
                  </a:ext>
                </a:extLst>
              </a:tr>
              <a:tr h="27931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Benevento-Calabria-Fenix</a:t>
                      </a:r>
                    </a:p>
                  </a:txBody>
                  <a:tcPr marL="4992" marR="4992" marT="4992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Homex</a:t>
                      </a:r>
                    </a:p>
                  </a:txBody>
                  <a:tcPr marL="4992" marR="4992" marT="4992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+</a:t>
                      </a:r>
                      <a:r>
                        <a:rPr lang="es-MX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vend</a:t>
                      </a:r>
                      <a:endParaRPr lang="es-MX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$4,050,000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$22,143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0.5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1.0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0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8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8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100%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15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35.2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856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Min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$4,050,000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$22,143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40371"/>
                  </a:ext>
                </a:extLst>
              </a:tr>
              <a:tr h="2793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Max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182.9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$4,050,000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Light" panose="02000000000000000000" pitchFamily="2" charset="0"/>
                        </a:rPr>
                        <a:t>$22,143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88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8CBD7F-BFE4-B435-D3F4-B2741EDED0CF}"/>
              </a:ext>
            </a:extLst>
          </p:cNvPr>
          <p:cNvSpPr txBox="1"/>
          <p:nvPr/>
        </p:nvSpPr>
        <p:spPr bwMode="auto">
          <a:xfrm>
            <a:off x="10190928" y="1787518"/>
            <a:ext cx="2474145" cy="40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none" lIns="124971" tIns="62486" rIns="124971" bIns="62486" rtlCol="0" anchor="ctr">
            <a:spAutoFit/>
          </a:bodyPr>
          <a:lstStyle>
            <a:defPPr>
              <a:defRPr lang="en-US"/>
            </a:defPPr>
            <a:lvl1pPr marL="720725" marR="0" lvl="0" indent="-708025" algn="ctr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sz="1600" b="0" u="none" strike="noStrike" cap="all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Roboto" pitchFamily="2" charset="0"/>
              </a:defRPr>
            </a:lvl1pPr>
          </a:lstStyle>
          <a:p>
            <a:r>
              <a:rPr lang="es-ES_tradnl" dirty="0"/>
              <a:t>vendido ABR 2024</a:t>
            </a:r>
          </a:p>
        </p:txBody>
      </p:sp>
    </p:spTree>
    <p:extLst>
      <p:ext uri="{BB962C8B-B14F-4D97-AF65-F5344CB8AC3E}">
        <p14:creationId xmlns:p14="http://schemas.microsoft.com/office/powerpoint/2010/main" val="90492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7C534-22B7-44F8-2BA6-CBB70EBE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CF1249E-7392-BC50-23E1-D4391ECA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67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667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926BCE6-9A03-B7C6-82A0-D6627577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61744"/>
              </p:ext>
            </p:extLst>
          </p:nvPr>
        </p:nvGraphicFramePr>
        <p:xfrm>
          <a:off x="203668" y="153953"/>
          <a:ext cx="12394264" cy="7146904"/>
        </p:xfrm>
        <a:graphic>
          <a:graphicData uri="http://schemas.openxmlformats.org/drawingml/2006/table">
            <a:tbl>
              <a:tblPr/>
              <a:tblGrid>
                <a:gridCol w="1183636">
                  <a:extLst>
                    <a:ext uri="{9D8B030D-6E8A-4147-A177-3AD203B41FA5}">
                      <a16:colId xmlns:a16="http://schemas.microsoft.com/office/drawing/2014/main" val="713377162"/>
                    </a:ext>
                  </a:extLst>
                </a:gridCol>
                <a:gridCol w="1183636">
                  <a:extLst>
                    <a:ext uri="{9D8B030D-6E8A-4147-A177-3AD203B41FA5}">
                      <a16:colId xmlns:a16="http://schemas.microsoft.com/office/drawing/2014/main" val="2765911652"/>
                    </a:ext>
                  </a:extLst>
                </a:gridCol>
                <a:gridCol w="1183636">
                  <a:extLst>
                    <a:ext uri="{9D8B030D-6E8A-4147-A177-3AD203B41FA5}">
                      <a16:colId xmlns:a16="http://schemas.microsoft.com/office/drawing/2014/main" val="525119446"/>
                    </a:ext>
                  </a:extLst>
                </a:gridCol>
                <a:gridCol w="1487482">
                  <a:extLst>
                    <a:ext uri="{9D8B030D-6E8A-4147-A177-3AD203B41FA5}">
                      <a16:colId xmlns:a16="http://schemas.microsoft.com/office/drawing/2014/main" val="1751165356"/>
                    </a:ext>
                  </a:extLst>
                </a:gridCol>
                <a:gridCol w="1925004">
                  <a:extLst>
                    <a:ext uri="{9D8B030D-6E8A-4147-A177-3AD203B41FA5}">
                      <a16:colId xmlns:a16="http://schemas.microsoft.com/office/drawing/2014/main" val="908151241"/>
                    </a:ext>
                  </a:extLst>
                </a:gridCol>
                <a:gridCol w="1925004">
                  <a:extLst>
                    <a:ext uri="{9D8B030D-6E8A-4147-A177-3AD203B41FA5}">
                      <a16:colId xmlns:a16="http://schemas.microsoft.com/office/drawing/2014/main" val="3587733587"/>
                    </a:ext>
                  </a:extLst>
                </a:gridCol>
                <a:gridCol w="1103245">
                  <a:extLst>
                    <a:ext uri="{9D8B030D-6E8A-4147-A177-3AD203B41FA5}">
                      <a16:colId xmlns:a16="http://schemas.microsoft.com/office/drawing/2014/main" val="632254363"/>
                    </a:ext>
                  </a:extLst>
                </a:gridCol>
                <a:gridCol w="1103245">
                  <a:extLst>
                    <a:ext uri="{9D8B030D-6E8A-4147-A177-3AD203B41FA5}">
                      <a16:colId xmlns:a16="http://schemas.microsoft.com/office/drawing/2014/main" val="903749845"/>
                    </a:ext>
                  </a:extLst>
                </a:gridCol>
                <a:gridCol w="1299376">
                  <a:extLst>
                    <a:ext uri="{9D8B030D-6E8A-4147-A177-3AD203B41FA5}">
                      <a16:colId xmlns:a16="http://schemas.microsoft.com/office/drawing/2014/main" val="2751963227"/>
                    </a:ext>
                  </a:extLst>
                </a:gridCol>
              </a:tblGrid>
              <a:tr h="1905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Desarrollo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Precio de preventa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%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Descuentos/ promociones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Créditos - Horizontal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enganche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Plazo para pago de enganche (días)</a:t>
                      </a:r>
                    </a:p>
                  </a:txBody>
                  <a:tcPr marL="7310" marR="7310" marT="73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Importe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de apartado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17010"/>
                  </a:ext>
                </a:extLst>
              </a:tr>
              <a:tr h="1905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1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Opción 2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53225"/>
                  </a:ext>
                </a:extLst>
              </a:tr>
              <a:tr h="19053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meses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Bold" pitchFamily="2" charset="0"/>
                        </a:rPr>
                        <a:t>días</a:t>
                      </a:r>
                    </a:p>
                  </a:txBody>
                  <a:tcPr marL="7310" marR="7310" marT="731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1169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Palmanova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Residencial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77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 4</a:t>
                      </a:r>
                    </a:p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Bono de $200,000 en modelo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Sorento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y Portofino bono de $300,000 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Tiempo de entrega Diciembre 2023,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$40,000- $50,000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11928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Portabelo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Elite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 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35% de descuento en todos los modelos:  Cataluña $1,459,500, Madrid: $1,571,500 Madrid Ampliada: $1,669,500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$30,000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77281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Benevento Residencial- Coto Sicilia- Alboran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77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ZapfDingbats" panose="020B7200000000000000" pitchFamily="34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Cuenta con descuento de cocina integral y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minisplit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, en caso de no querer el equipamiento se puede dar el valor del equipamiento como bono.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$100,000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18928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Benevento Residencial- Coto Sicilia - Mallorca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El modelo Mallorca solo cuenta como promoción un apartado de $50,000 en el coto Sicilia.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$100,000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02034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Benevento Residencial- Coto Sicilia 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Fenix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El modelo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Fenix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en este coto cuenta con equipamiento de cocina integral.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$100,000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878409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Provenza Residencial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Rosa y Lirio escrituras gratis, modelo Alva bono de $400,000.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$30,000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8320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Palmanova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Residencial Abierto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Bono de descuento de $140,000 en todos los modelos.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$20,000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674793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Via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 San José Residencial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ZapfDingbats" panose="020B7200000000000000" pitchFamily="34" charset="0"/>
                          <a:ea typeface="Roboto Th" pitchFamily="2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Promoción vale para cocina, mueble de alacena, muebles de baño, canceles de baño con cristal templado, closets, minisplit y tanque estacionario. el vale se entrega despues de la escrituración para canjear con el proveedor.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  <a:ea typeface="Roboto Th" pitchFamily="2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  <a:ea typeface="Roboto Th" pitchFamily="2" charset="0"/>
                        </a:rPr>
                        <a:t>$50,000- $55,000 y $65,000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128819</TotalTime>
  <Words>2812</Words>
  <Application>Microsoft Macintosh PowerPoint</Application>
  <PresentationFormat>Personalizado</PresentationFormat>
  <Paragraphs>1396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Calibri</vt:lpstr>
      <vt:lpstr>Lato</vt:lpstr>
      <vt:lpstr>Lato Black</vt:lpstr>
      <vt:lpstr>Lato Hairline</vt:lpstr>
      <vt:lpstr>Lato Light</vt:lpstr>
      <vt:lpstr>Playfair Display</vt:lpstr>
      <vt:lpstr>Roboto</vt:lpstr>
      <vt:lpstr>Roboto Bold</vt:lpstr>
      <vt:lpstr>Roboto Light</vt:lpstr>
      <vt:lpstr>Roboto Th</vt:lpstr>
      <vt:lpstr>Roboto Thin</vt:lpstr>
      <vt:lpstr>Stajn Pro Light</vt:lpstr>
      <vt:lpstr>ZapfDingbats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Fernando Fuentevilla</cp:lastModifiedBy>
  <cp:revision>2247</cp:revision>
  <cp:lastPrinted>2023-10-12T00:41:20Z</cp:lastPrinted>
  <dcterms:created xsi:type="dcterms:W3CDTF">2020-07-27T22:31:02Z</dcterms:created>
  <dcterms:modified xsi:type="dcterms:W3CDTF">2025-12-29T23:18:52Z</dcterms:modified>
</cp:coreProperties>
</file>