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580" r:id="rId2"/>
    <p:sldId id="5998" r:id="rId3"/>
    <p:sldId id="5999" r:id="rId4"/>
    <p:sldId id="5742" r:id="rId5"/>
    <p:sldId id="8026" r:id="rId6"/>
    <p:sldId id="8025" r:id="rId7"/>
    <p:sldId id="5692" r:id="rId8"/>
    <p:sldId id="5693" r:id="rId9"/>
    <p:sldId id="5205" r:id="rId10"/>
  </p:sldIdLst>
  <p:sldSz cx="12801600" cy="7772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032" userDrawn="1">
          <p15:clr>
            <a:srgbClr val="A4A3A4"/>
          </p15:clr>
        </p15:guide>
        <p15:guide id="4" orient="horz" pos="1110" userDrawn="1">
          <p15:clr>
            <a:srgbClr val="A4A3A4"/>
          </p15:clr>
        </p15:guide>
        <p15:guide id="5" pos="2082" userDrawn="1">
          <p15:clr>
            <a:srgbClr val="A4A3A4"/>
          </p15:clr>
        </p15:guide>
        <p15:guide id="6" orient="horz" pos="747" userDrawn="1">
          <p15:clr>
            <a:srgbClr val="A4A3A4"/>
          </p15:clr>
        </p15:guide>
        <p15:guide id="7" orient="horz" pos="4716" userDrawn="1">
          <p15:clr>
            <a:srgbClr val="A4A3A4"/>
          </p15:clr>
        </p15:guide>
        <p15:guide id="8" pos="86" userDrawn="1">
          <p15:clr>
            <a:srgbClr val="A4A3A4"/>
          </p15:clr>
        </p15:guide>
        <p15:guide id="9" pos="154" userDrawn="1">
          <p15:clr>
            <a:srgbClr val="A4A3A4"/>
          </p15:clr>
        </p15:guide>
        <p15:guide id="10" pos="7978" userDrawn="1">
          <p15:clr>
            <a:srgbClr val="A4A3A4"/>
          </p15:clr>
        </p15:guide>
        <p15:guide id="11" pos="7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D579"/>
    <a:srgbClr val="FFE97D"/>
    <a:srgbClr val="C6D9F1"/>
    <a:srgbClr val="92D050"/>
    <a:srgbClr val="D99694"/>
    <a:srgbClr val="D9D9D9"/>
    <a:srgbClr val="0070C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5524" autoAdjust="0"/>
  </p:normalViewPr>
  <p:slideViewPr>
    <p:cSldViewPr snapToGrid="0">
      <p:cViewPr varScale="1">
        <p:scale>
          <a:sx n="96" d="100"/>
          <a:sy n="96" d="100"/>
        </p:scale>
        <p:origin x="880" y="176"/>
      </p:cViewPr>
      <p:guideLst>
        <p:guide pos="4032"/>
        <p:guide orient="horz" pos="1110"/>
        <p:guide pos="2082"/>
        <p:guide orient="horz" pos="747"/>
        <p:guide orient="horz" pos="4716"/>
        <p:guide pos="86"/>
        <p:guide pos="154"/>
        <p:guide pos="7978"/>
        <p:guide pos="7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48" d="100"/>
        <a:sy n="48" d="100"/>
      </p:scale>
      <p:origin x="0" y="-24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9/9/25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241425"/>
            <a:ext cx="55149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675" y="7313966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35D4A4-13BE-28C0-DC64-6E7005451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21" y="7307494"/>
            <a:ext cx="1007158" cy="2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60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3" r="15450"/>
          <a:stretch/>
        </p:blipFill>
        <p:spPr>
          <a:xfrm>
            <a:off x="-1232048" y="-506288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078EBA3-9167-5117-E6F2-3976F96B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0E605-634C-9BAA-23AB-0A1997A1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2" r="16748" b="15561"/>
          <a:stretch>
            <a:fillRect/>
          </a:stretch>
        </p:blipFill>
        <p:spPr>
          <a:xfrm>
            <a:off x="-785443" y="2245"/>
            <a:ext cx="14636583" cy="77701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171BE8-8DD3-6E4C-979F-6781C0518B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343074"/>
            <a:ext cx="1598699" cy="65842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40263589-6EA4-C82B-2950-D5DFD2F1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21" y="6396870"/>
            <a:ext cx="12332759" cy="6475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5400" b="1" dirty="0">
                <a:solidFill>
                  <a:schemeClr val="bg1"/>
                </a:solidFill>
                <a:latin typeface="Lato" panose="020F0502020204030203" pitchFamily="34" charset="0"/>
                <a:cs typeface="Stajn Pro bold"/>
              </a:rPr>
              <a:t>BENCHMARK ELIX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78E0C34-D751-85E6-8252-41E847D0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76" y="6884598"/>
            <a:ext cx="10538849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3200" i="1">
                <a:latin typeface="Playfair Display" pitchFamily="2" charset="77"/>
              </a:rPr>
              <a:t>Vivienda horizontal; </a:t>
            </a:r>
            <a:r>
              <a:rPr lang="es-ES_tradnl" sz="3200" i="1" dirty="0">
                <a:latin typeface="Playfair Display" pitchFamily="2" charset="77"/>
              </a:rPr>
              <a:t>Culiacán; Julio 2025</a:t>
            </a:r>
          </a:p>
        </p:txBody>
      </p:sp>
    </p:spTree>
    <p:extLst>
      <p:ext uri="{BB962C8B-B14F-4D97-AF65-F5344CB8AC3E}">
        <p14:creationId xmlns:p14="http://schemas.microsoft.com/office/powerpoint/2010/main" val="150446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C31C83-5F7C-6EB2-97F5-21303EE5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11 CuadroTexto">
            <a:extLst>
              <a:ext uri="{FF2B5EF4-FFF2-40B4-BE49-F238E27FC236}">
                <a16:creationId xmlns:a16="http://schemas.microsoft.com/office/drawing/2014/main" id="{50A858FC-5FD7-A690-FCA2-3CC51E44BBCE}"/>
              </a:ext>
            </a:extLst>
          </p:cNvPr>
          <p:cNvSpPr txBox="1"/>
          <p:nvPr/>
        </p:nvSpPr>
        <p:spPr>
          <a:xfrm>
            <a:off x="2468329" y="6164620"/>
            <a:ext cx="7864931" cy="5163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84664" tIns="42332" rIns="84664" bIns="42332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  <a:t>Nota: 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  <a:t>Los datos del presente trabajo corresponden al mes de julio de 2025 levantados en la ciudad de Culiacán.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EBDECA1-AF44-7797-CD3C-ECE09CD12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21225"/>
              </p:ext>
            </p:extLst>
          </p:nvPr>
        </p:nvGraphicFramePr>
        <p:xfrm>
          <a:off x="2468331" y="895793"/>
          <a:ext cx="7864929" cy="5164656"/>
        </p:xfrm>
        <a:graphic>
          <a:graphicData uri="http://schemas.openxmlformats.org/drawingml/2006/table">
            <a:tbl>
              <a:tblPr/>
              <a:tblGrid>
                <a:gridCol w="7864929">
                  <a:extLst>
                    <a:ext uri="{9D8B030D-6E8A-4147-A177-3AD203B41FA5}">
                      <a16:colId xmlns:a16="http://schemas.microsoft.com/office/drawing/2014/main" val="279348179"/>
                    </a:ext>
                  </a:extLst>
                </a:gridCol>
              </a:tblGrid>
              <a:tr h="737808">
                <a:tc>
                  <a:txBody>
                    <a:bodyPr/>
                    <a:lstStyle/>
                    <a:p>
                      <a:pPr marL="0" marR="0" lvl="0" indent="0" algn="ctr" defTabSz="5877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6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DESARROLLOS DEL BENCHMARK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49190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Perisur II- Privada Montanesa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867362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Gran Sur Residencial- Privada Matera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07996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Vistas del Lago La Primavera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29092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Montserrat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389334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Arennas</a:t>
                      </a: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07932"/>
                  </a:ext>
                </a:extLst>
              </a:tr>
              <a:tr h="737808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Latitud Norte- 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02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3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45DBAD8-9C1E-4803-BFAB-CBB2C3DD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50E26B-DC11-49B0-9BB5-05E160B7C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5122"/>
              </p:ext>
            </p:extLst>
          </p:nvPr>
        </p:nvGraphicFramePr>
        <p:xfrm>
          <a:off x="201280" y="207818"/>
          <a:ext cx="12399043" cy="7001871"/>
        </p:xfrm>
        <a:graphic>
          <a:graphicData uri="http://schemas.openxmlformats.org/drawingml/2006/table">
            <a:tbl>
              <a:tblPr/>
              <a:tblGrid>
                <a:gridCol w="1409719">
                  <a:extLst>
                    <a:ext uri="{9D8B030D-6E8A-4147-A177-3AD203B41FA5}">
                      <a16:colId xmlns:a16="http://schemas.microsoft.com/office/drawing/2014/main" val="3481880012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3737648843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77625730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3925526629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540736965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147896980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24318794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83843280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6622678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49460115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784971778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60089922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458136558"/>
                    </a:ext>
                  </a:extLst>
                </a:gridCol>
              </a:tblGrid>
              <a:tr h="60258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BENCHMARK DESARROLLOS VIVIENDA VERTICAL- 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Roboto" pitchFamily="2" charset="0"/>
                        </a:rPr>
                        <a:t>ELIX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80285"/>
                  </a:ext>
                </a:extLst>
              </a:tr>
              <a:tr h="96753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Desarrollo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Unidad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+ se vende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mínimo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máximo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Ventas 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último mes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en venta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 disponible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 vendida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total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% vendido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Tamaño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. constr.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</a:endParaRP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77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prom.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terr.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constr.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483976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Perisur II- Privada Montanesa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$1,998,000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$1,631,500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$2,620,000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$24,975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$30,273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478277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Gran Sur Res.- Priv. Matera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$2,170,000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65.2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$16,510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$24,295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490024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Vistas del Lago La Primavera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$18,260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$17,583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3171135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Montserrat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86.3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$18,875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$20,999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033530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Arennas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$2,380,000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67.8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$29,204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286185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Latitud Norte- 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$3,600,000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$22,917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$19,643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435214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Promedios/ totales: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$1,957,644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$1,869,094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$2,355,264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$15,696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$26,783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035052"/>
                  </a:ext>
                </a:extLst>
              </a:tr>
              <a:tr h="678969">
                <a:tc gridSpan="4"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Ritmo por proyecto: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 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79348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C3FDE0EA-6B4D-D29F-87F4-25FEACE5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10" y="2160030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1A5DC1-DA41-AEC0-BAF7-FDA0BD60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10" y="2160030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5E1750-FA63-90C2-76BA-6F88B4015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3" y="2884900"/>
            <a:ext cx="504256" cy="2163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03A3B5-4ABE-E09D-2D3F-FCAC55A0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9" y="4237699"/>
            <a:ext cx="504256" cy="2163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66774D-F873-568A-D8D2-0E0B496FA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3" y="4682812"/>
            <a:ext cx="550075" cy="315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921F3C-DBA6-54C1-54C1-D9378EEBB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27" y="5407682"/>
            <a:ext cx="360972" cy="3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387DB-057A-4E86-BA12-692FA325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4237-A5DF-3316-070B-5DB38100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3A8D59-6DAA-3477-630E-53ADD9592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61806"/>
              </p:ext>
            </p:extLst>
          </p:nvPr>
        </p:nvGraphicFramePr>
        <p:xfrm>
          <a:off x="201280" y="207818"/>
          <a:ext cx="12399043" cy="7001871"/>
        </p:xfrm>
        <a:graphic>
          <a:graphicData uri="http://schemas.openxmlformats.org/drawingml/2006/table">
            <a:tbl>
              <a:tblPr/>
              <a:tblGrid>
                <a:gridCol w="1409719">
                  <a:extLst>
                    <a:ext uri="{9D8B030D-6E8A-4147-A177-3AD203B41FA5}">
                      <a16:colId xmlns:a16="http://schemas.microsoft.com/office/drawing/2014/main" val="3481880012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3737648843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77625730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3925526629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540736965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147896980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24318794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83843280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66226787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49460115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1784971778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600899224"/>
                    </a:ext>
                  </a:extLst>
                </a:gridCol>
                <a:gridCol w="915777">
                  <a:extLst>
                    <a:ext uri="{9D8B030D-6E8A-4147-A177-3AD203B41FA5}">
                      <a16:colId xmlns:a16="http://schemas.microsoft.com/office/drawing/2014/main" val="2458136558"/>
                    </a:ext>
                  </a:extLst>
                </a:gridCol>
              </a:tblGrid>
              <a:tr h="60258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BENCHMARK DESARROLLOS VIVIENDA VERTICAL- 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Roboto" pitchFamily="2" charset="0"/>
                        </a:rPr>
                        <a:t>ELIX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80285"/>
                  </a:ext>
                </a:extLst>
              </a:tr>
              <a:tr h="96753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Desarrollo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Unidad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+ se vende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mínimo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máximo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Ventas 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último mes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en venta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 disponible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 vendida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total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% vendido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Tamaño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. constr.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</a:endParaRP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77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prom.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terr.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.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constr.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483976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Perisur II- Privada Montanesa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$1,998,000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$1,631,500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$2,620,000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$24,975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$30,273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78277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Gran Sur Res.- Priv. Matera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$2,170,000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65.2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$16,510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$24,295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90024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Vistas del Lago La Primavera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$18,260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$17,583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71135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Montserrat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86.3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$18,875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$20,999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033530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Arennas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$2,380,000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67.8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$29,204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286185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Latitud Norte- 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$3,600,000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112.0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$22,917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$19,643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435214"/>
                  </a:ext>
                </a:extLst>
              </a:tr>
              <a:tr h="678969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Promedios/ totales: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$1,957,644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$1,869,094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$2,355,264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$15,696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$26,783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035052"/>
                  </a:ext>
                </a:extLst>
              </a:tr>
              <a:tr h="678969">
                <a:tc gridSpan="4"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Ritmo por proyecto: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 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79348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DCFDEC1E-F4E3-AA29-BA9F-D5FB02DB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10" y="2160030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FE477D-9359-B9A9-13A5-7A822752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3" y="2884900"/>
            <a:ext cx="504256" cy="2163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C1A4BA-17DC-FAE8-BD7B-2A7DAF76F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9" y="4237699"/>
            <a:ext cx="504256" cy="2163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61E059-0C02-1096-1592-B42C990A2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3" y="4682812"/>
            <a:ext cx="550075" cy="315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D67F75-4476-7F66-57FE-490F3CBE6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27" y="5407682"/>
            <a:ext cx="360972" cy="3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268FB-73B5-A8A9-255B-29CC00A73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F3D9C5-77C8-5DF4-0A85-5E528C51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1AD2DF-A343-A4B9-BDD3-C8C6B9624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13913"/>
              </p:ext>
            </p:extLst>
          </p:nvPr>
        </p:nvGraphicFramePr>
        <p:xfrm>
          <a:off x="100641" y="207818"/>
          <a:ext cx="12600316" cy="6872922"/>
        </p:xfrm>
        <a:graphic>
          <a:graphicData uri="http://schemas.openxmlformats.org/drawingml/2006/table">
            <a:tbl>
              <a:tblPr/>
              <a:tblGrid>
                <a:gridCol w="2033316">
                  <a:extLst>
                    <a:ext uri="{9D8B030D-6E8A-4147-A177-3AD203B41FA5}">
                      <a16:colId xmlns:a16="http://schemas.microsoft.com/office/drawing/2014/main" val="3481880012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3737648843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1776257307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3925526629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2540736965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33458724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2788069236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1243187947"/>
                    </a:ext>
                  </a:extLst>
                </a:gridCol>
                <a:gridCol w="1320875">
                  <a:extLst>
                    <a:ext uri="{9D8B030D-6E8A-4147-A177-3AD203B41FA5}">
                      <a16:colId xmlns:a16="http://schemas.microsoft.com/office/drawing/2014/main" val="1494601154"/>
                    </a:ext>
                  </a:extLst>
                </a:gridCol>
              </a:tblGrid>
              <a:tr h="591488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BENCHMARK DESARROLLOS VIVIENDA VERTICAL- 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Roboto" pitchFamily="2" charset="0"/>
                        </a:rPr>
                        <a:t>ELIX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9980285"/>
                  </a:ext>
                </a:extLst>
              </a:tr>
              <a:tr h="94971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Desarrollo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Unidad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+ se vende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mínimo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Precio máximo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Ventas 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último mes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Ingresos</a:t>
                      </a:r>
                    </a:p>
                  </a:txBody>
                  <a:tcPr marL="5499" marR="5499" marT="549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% de participación</a:t>
                      </a:r>
                    </a:p>
                  </a:txBody>
                  <a:tcPr marL="5499" marR="5499" marT="549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Oferta disponible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% vendido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483976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Perisur II- Privada 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Montanesa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$1,998,000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$1,631,500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$2,620,000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$23,476,500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7756" rtl="0" eaLnBrk="1" fontAlgn="ctr" latinLnBrk="0" hangingPunct="1">
                        <a:buNone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78277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Gran Sur Residencial- 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Privada Matera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$1,585,000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$2,170,000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$14,661,250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7756" rtl="0" eaLnBrk="1" fontAlgn="ctr" latinLnBrk="0" hangingPunct="1">
                        <a:buNone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490024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Vistas del Lago La Primavera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$4,272,750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7756" rtl="0" eaLnBrk="1" fontAlgn="ctr" latinLnBrk="0" hangingPunct="1">
                        <a:buNone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171135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Montserrat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$1,812,000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$906,000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7756" rtl="0" eaLnBrk="1" fontAlgn="ctr" latinLnBrk="0" hangingPunct="1">
                        <a:buNone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033530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Arennas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$1,980,000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$2,380,000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286185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Latitud Norte- 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$3,600,000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35214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Promedios/ totales: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$1,957,644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$1,869,094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$2,355,264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7756" rtl="0" eaLnBrk="1" fontAlgn="ctr" latinLnBrk="0" hangingPunct="1">
                        <a:buNone/>
                      </a:pP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$43,316,500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35052"/>
                  </a:ext>
                </a:extLst>
              </a:tr>
              <a:tr h="666465">
                <a:tc gridSpan="4"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Ritmo por proyecto: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 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6579348"/>
                  </a:ext>
                </a:extLst>
              </a:tr>
            </a:tbl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05B3DCE4-3167-9133-3FB1-E1EBCB5DE440}"/>
              </a:ext>
            </a:extLst>
          </p:cNvPr>
          <p:cNvSpPr txBox="1"/>
          <p:nvPr/>
        </p:nvSpPr>
        <p:spPr>
          <a:xfrm>
            <a:off x="100641" y="7248545"/>
            <a:ext cx="12600319" cy="266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ple Garamond Light" panose="02000406080000020004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</a:rPr>
              <a:t>Nota: </a:t>
            </a:r>
            <a:r>
              <a:rPr kumimoji="0" lang="es-ES_tradnl" sz="14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</a:rPr>
              <a:t>Cálculo de participación= Unidad + se vende X Ventas último mes</a:t>
            </a:r>
            <a:endParaRPr lang="es-ES_tradnl" dirty="0">
              <a:solidFill>
                <a:schemeClr val="bg1">
                  <a:lumMod val="50000"/>
                </a:schemeClr>
              </a:solidFill>
              <a:latin typeface="Playfair Display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9534DE-CBC5-E5FA-3BB8-50A16F21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99" y="1985944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1511E7-8AE5-08B2-78D7-6AAE0485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58" y="2781094"/>
            <a:ext cx="504256" cy="2163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977F07-BACB-5744-B551-EFE82AA6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1" y="3980412"/>
            <a:ext cx="504256" cy="2163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BFE6A1-4B0F-FEAE-C10F-B44C1A6B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48" y="4617414"/>
            <a:ext cx="550075" cy="315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842B97-03D9-A945-8595-08B7490A6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9" y="5255013"/>
            <a:ext cx="360972" cy="3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649D91-34BE-212B-8A47-87ABFD78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15" y="1051330"/>
            <a:ext cx="10367791" cy="64798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C1B460-96E7-454E-4E10-E0C73259B153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6F7173-2C5B-3681-693A-4BB22307568A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1B3BAB-CECE-342F-35C5-8269F677C22F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87FA5B-D1A7-2C55-AC86-B06936527420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FB28CB-D17D-5479-C52B-04248752288A}"/>
              </a:ext>
            </a:extLst>
          </p:cNvPr>
          <p:cNvSpPr txBox="1"/>
          <p:nvPr/>
        </p:nvSpPr>
        <p:spPr>
          <a:xfrm>
            <a:off x="5101407" y="6640480"/>
            <a:ext cx="259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: </a:t>
            </a:r>
            <a:r>
              <a:rPr lang="es-MX" sz="1800" b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$26,783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B42DDE-ADAF-A0BA-4D8F-BB6AE82E0F52}"/>
              </a:ext>
            </a:extLst>
          </p:cNvPr>
          <p:cNvSpPr txBox="1"/>
          <p:nvPr/>
        </p:nvSpPr>
        <p:spPr>
          <a:xfrm>
            <a:off x="9623345" y="4019698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3.2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A6BF4F9-4DCD-954A-AAD7-BD4A1754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17081"/>
            <a:ext cx="12801602" cy="76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</a:t>
            </a:r>
          </a:p>
          <a:p>
            <a:pPr marL="190500">
              <a:defRPr/>
            </a:pP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Precio x m</a:t>
            </a:r>
            <a:r>
              <a:rPr kumimoji="0" lang="es-ES_tradnl" sz="20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2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 y 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5E136211-529D-9095-F78E-B3ADA72E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E1CF18E-1AD0-03D6-0762-70538010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429" y="1545783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A702436-94F8-C547-9336-14710ACFE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07" y="2470775"/>
            <a:ext cx="504256" cy="2163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180ADCD-E2B0-570C-8080-24322C9D1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6" y="4723087"/>
            <a:ext cx="504256" cy="2163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EECA12-5AAB-0785-3919-51D16183D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54" y="5130844"/>
            <a:ext cx="550075" cy="3151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6DEB574-53FD-C502-7501-3167AD2E1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89" y="5612491"/>
            <a:ext cx="360972" cy="3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EBA7CD-5042-9E7F-D49F-291707BB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3" y="1136137"/>
            <a:ext cx="10345310" cy="64415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18FB17-E021-AB91-4D49-8F77D61D4A3A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772B7A-BF98-2D4E-E7EA-CD7B96D2A63D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92A555-28EC-99EC-4E61-BCCD2126DE9B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DD5E3-0F60-3B47-D527-6F426EFF202F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40A9B5-C9D0-00B9-EBA5-E22E2499A54C}"/>
              </a:ext>
            </a:extLst>
          </p:cNvPr>
          <p:cNvSpPr txBox="1"/>
          <p:nvPr/>
        </p:nvSpPr>
        <p:spPr>
          <a:xfrm>
            <a:off x="5166802" y="6545653"/>
            <a:ext cx="2486025" cy="537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unidad 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+ vendida: </a:t>
            </a:r>
            <a:r>
              <a:rPr lang="es-MX" dirty="0">
                <a:solidFill>
                  <a:srgbClr val="000000"/>
                </a:solidFill>
                <a:latin typeface="Roboto Bold" panose="02000000000000000000" pitchFamily="2" charset="0"/>
              </a:rPr>
              <a:t>$1,957,644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Roboto Bold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7C7A54-D368-86CB-2759-F57D9E0BEBF6}"/>
              </a:ext>
            </a:extLst>
          </p:cNvPr>
          <p:cNvSpPr txBox="1"/>
          <p:nvPr/>
        </p:nvSpPr>
        <p:spPr>
          <a:xfrm>
            <a:off x="9902778" y="4044651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lang="es-ES_tradnl" b="1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3.2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7CDFD1C-FDCA-FEDE-B35F-D37FC190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70181"/>
            <a:ext cx="12801602" cy="7357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</a:t>
            </a:r>
          </a:p>
          <a:p>
            <a:pPr marL="190500">
              <a:defRPr/>
            </a:pPr>
            <a:r>
              <a:rPr kumimoji="0" lang="es-ES_tradnl" sz="2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precio unidad + vendida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y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DA5B36-853F-C17D-63A8-3BA68035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4055A3A-9B04-CC36-0DCE-C87A19F7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342" y="1545783"/>
            <a:ext cx="544135" cy="2163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E0FCDEA-EC37-EFF1-4A87-363E5D4D3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99" y="2517134"/>
            <a:ext cx="504256" cy="2163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6623ECC-626A-049B-D6BE-3421F2229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05" y="4852920"/>
            <a:ext cx="504256" cy="2163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71969E2-21AD-4D1C-C660-25BC61869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1" y="5180453"/>
            <a:ext cx="550075" cy="3151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3CB638F-6AF5-2BFC-57D8-9E77150AC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33" y="4910131"/>
            <a:ext cx="360972" cy="3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nando@ideasfrescas.com.mx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www.ideasfrescas.com.mx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@</a:t>
            </a: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ideasfrescas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61690</TotalTime>
  <Words>794</Words>
  <Application>Microsoft Macintosh PowerPoint</Application>
  <PresentationFormat>Personalizado</PresentationFormat>
  <Paragraphs>354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Calibri</vt:lpstr>
      <vt:lpstr>Lato</vt:lpstr>
      <vt:lpstr>Lato Hairline</vt:lpstr>
      <vt:lpstr>Lato Light</vt:lpstr>
      <vt:lpstr>Playfair Display</vt:lpstr>
      <vt:lpstr>Roboto</vt:lpstr>
      <vt:lpstr>Roboto Bold</vt:lpstr>
      <vt:lpstr>Roboto Light</vt:lpstr>
      <vt:lpstr>Roboto Th</vt:lpstr>
      <vt:lpstr>Roboto Thin</vt:lpstr>
      <vt:lpstr>Rockeby Cd Bold</vt:lpstr>
      <vt:lpstr>Stajn Pro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Naim Manriquez</dc:creator>
  <cp:lastModifiedBy>Patricia Acosta</cp:lastModifiedBy>
  <cp:revision>1703</cp:revision>
  <cp:lastPrinted>2024-08-17T02:17:37Z</cp:lastPrinted>
  <dcterms:created xsi:type="dcterms:W3CDTF">2020-07-27T22:31:02Z</dcterms:created>
  <dcterms:modified xsi:type="dcterms:W3CDTF">2025-09-09T19:12:33Z</dcterms:modified>
</cp:coreProperties>
</file>