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8943" r:id="rId2"/>
    <p:sldId id="8963" r:id="rId3"/>
  </p:sldIdLst>
  <p:sldSz cx="12801600" cy="7772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3786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792" userDrawn="1">
          <p15:clr>
            <a:srgbClr val="A4A3A4"/>
          </p15:clr>
        </p15:guide>
        <p15:guide id="7" orient="horz" pos="4126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31" userDrawn="1">
          <p15:clr>
            <a:srgbClr val="A4A3A4"/>
          </p15:clr>
        </p15:guide>
        <p15:guide id="10" pos="7275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883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FF4"/>
    <a:srgbClr val="FFDA82"/>
    <a:srgbClr val="FFE66A"/>
    <a:srgbClr val="FFF8D2"/>
    <a:srgbClr val="FFE699"/>
    <a:srgbClr val="D0DFF4"/>
    <a:srgbClr val="FFD579"/>
    <a:srgbClr val="FFD695"/>
    <a:srgbClr val="FFDEAF"/>
    <a:srgbClr val="FFD1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0" autoAdjust="0"/>
    <p:restoredTop sz="95992" autoAdjust="0"/>
  </p:normalViewPr>
  <p:slideViewPr>
    <p:cSldViewPr snapToGrid="0">
      <p:cViewPr varScale="1">
        <p:scale>
          <a:sx n="109" d="100"/>
          <a:sy n="109" d="100"/>
        </p:scale>
        <p:origin x="888" y="192"/>
      </p:cViewPr>
      <p:guideLst>
        <p:guide orient="horz" pos="3786"/>
        <p:guide pos="675"/>
        <p:guide orient="horz" pos="792"/>
        <p:guide orient="horz" pos="4126"/>
        <p:guide pos="4032"/>
        <p:guide pos="131"/>
        <p:guide pos="7275"/>
        <p:guide pos="7842"/>
        <p:guide pos="3170"/>
        <p:guide orient="horz" pos="883"/>
        <p:guide orient="horz" pos="475"/>
      </p:guideLst>
    </p:cSldViewPr>
  </p:slideViewPr>
  <p:outlineViewPr>
    <p:cViewPr>
      <p:scale>
        <a:sx n="33" d="100"/>
        <a:sy n="33" d="100"/>
      </p:scale>
      <p:origin x="0" y="-5784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brahamvega/Desktop/REM-%20Culiaca&#769;n-%20hoja%20mont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brahamvega/Desktop/REM-%20Culiaca&#769;n-%20hoja%20mont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ver x monto mod'!$P$28</c:f>
              <c:strCache>
                <c:ptCount val="1"/>
                <c:pt idx="0">
                  <c:v>Proyectos</c:v>
                </c:pt>
              </c:strCache>
            </c:strRef>
          </c:tx>
          <c:spPr>
            <a:solidFill>
              <a:srgbClr val="FFDA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ver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ver x monto mod'!$P$29:$P$31</c:f>
              <c:numCache>
                <c:formatCode>0%</c:formatCode>
                <c:ptCount val="3"/>
                <c:pt idx="0">
                  <c:v>0.26530612244897961</c:v>
                </c:pt>
                <c:pt idx="1">
                  <c:v>0.2857142857142857</c:v>
                </c:pt>
                <c:pt idx="2">
                  <c:v>0.44897959183673469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86-1A48-8754-A6BF123FBF44}"/>
            </c:ext>
          </c:extLst>
        </c:ser>
        <c:ser>
          <c:idx val="1"/>
          <c:order val="1"/>
          <c:tx>
            <c:strRef>
              <c:f>' ver x monto mod'!$Q$28</c:f>
              <c:strCache>
                <c:ptCount val="1"/>
                <c:pt idx="0">
                  <c:v>Inventario x categoría</c:v>
                </c:pt>
              </c:strCache>
            </c:strRef>
          </c:tx>
          <c:spPr>
            <a:solidFill>
              <a:srgbClr val="CFDFF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ver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ver x monto mod'!$Q$29:$Q$31</c:f>
              <c:numCache>
                <c:formatCode>0%</c:formatCode>
                <c:ptCount val="3"/>
                <c:pt idx="0">
                  <c:v>0.15375722543352602</c:v>
                </c:pt>
                <c:pt idx="1">
                  <c:v>0.45086705202312138</c:v>
                </c:pt>
                <c:pt idx="2">
                  <c:v>0.39537572254335263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86-1A48-8754-A6BF123FBF44}"/>
            </c:ext>
          </c:extLst>
        </c:ser>
        <c:ser>
          <c:idx val="2"/>
          <c:order val="2"/>
          <c:tx>
            <c:strRef>
              <c:f>' ver x monto mod'!$R$28</c:f>
              <c:strCache>
                <c:ptCount val="1"/>
                <c:pt idx="0">
                  <c:v>Absorción último mes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ver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ver x monto mod'!$R$29:$R$31</c:f>
              <c:numCache>
                <c:formatCode>0%</c:formatCode>
                <c:ptCount val="3"/>
                <c:pt idx="0">
                  <c:v>0.33962264150943394</c:v>
                </c:pt>
                <c:pt idx="1">
                  <c:v>0.27358490566037735</c:v>
                </c:pt>
                <c:pt idx="2">
                  <c:v>0.3867924528301887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86-1A48-8754-A6BF123FBF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3547855"/>
        <c:axId val="1603605631"/>
      </c:barChart>
      <c:catAx>
        <c:axId val="160354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603605631"/>
        <c:crosses val="autoZero"/>
        <c:auto val="1"/>
        <c:lblAlgn val="ctr"/>
        <c:lblOffset val="100"/>
        <c:noMultiLvlLbl val="0"/>
      </c:catAx>
      <c:valAx>
        <c:axId val="1603605631"/>
        <c:scaling>
          <c:orientation val="minMax"/>
          <c:max val="0.6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603547855"/>
        <c:crosses val="autoZero"/>
        <c:crossBetween val="between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Light" panose="02000000000000000000" pitchFamily="2" charset="0"/>
          <a:ea typeface="Roboto Light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hor x monto mod'!$P$28</c:f>
              <c:strCache>
                <c:ptCount val="1"/>
                <c:pt idx="0">
                  <c:v>Proyectos</c:v>
                </c:pt>
              </c:strCache>
            </c:strRef>
          </c:tx>
          <c:spPr>
            <a:solidFill>
              <a:srgbClr val="FFDA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hor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hor x monto mod'!$P$29:$P$31</c:f>
              <c:numCache>
                <c:formatCode>0%</c:formatCode>
                <c:ptCount val="3"/>
                <c:pt idx="0">
                  <c:v>0.1875</c:v>
                </c:pt>
                <c:pt idx="1">
                  <c:v>0.234375</c:v>
                </c:pt>
                <c:pt idx="2">
                  <c:v>0.578125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81-714E-B6B9-4D3BA2B60D67}"/>
            </c:ext>
          </c:extLst>
        </c:ser>
        <c:ser>
          <c:idx val="1"/>
          <c:order val="1"/>
          <c:tx>
            <c:strRef>
              <c:f>' hor x monto mod'!$Q$28</c:f>
              <c:strCache>
                <c:ptCount val="1"/>
                <c:pt idx="0">
                  <c:v>Inventario x categoría</c:v>
                </c:pt>
              </c:strCache>
            </c:strRef>
          </c:tx>
          <c:spPr>
            <a:solidFill>
              <a:srgbClr val="CFDFF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hor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hor x monto mod'!$Q$29:$Q$31</c:f>
              <c:numCache>
                <c:formatCode>0%</c:formatCode>
                <c:ptCount val="3"/>
                <c:pt idx="0">
                  <c:v>0.26051080550098232</c:v>
                </c:pt>
                <c:pt idx="1">
                  <c:v>0.2911591355599214</c:v>
                </c:pt>
                <c:pt idx="2">
                  <c:v>0.44833005893909628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81-714E-B6B9-4D3BA2B60D67}"/>
            </c:ext>
          </c:extLst>
        </c:ser>
        <c:ser>
          <c:idx val="2"/>
          <c:order val="2"/>
          <c:tx>
            <c:strRef>
              <c:f>' hor x monto mod'!$R$28</c:f>
              <c:strCache>
                <c:ptCount val="1"/>
                <c:pt idx="0">
                  <c:v>Absorción último mes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hor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hor x monto mod'!$R$29:$R$31</c:f>
              <c:numCache>
                <c:formatCode>0%</c:formatCode>
                <c:ptCount val="3"/>
                <c:pt idx="0">
                  <c:v>0.51972027972027968</c:v>
                </c:pt>
                <c:pt idx="1">
                  <c:v>0.18293706293706294</c:v>
                </c:pt>
                <c:pt idx="2">
                  <c:v>0.29720279720279719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81-714E-B6B9-4D3BA2B60D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3547855"/>
        <c:axId val="1603605631"/>
      </c:barChart>
      <c:catAx>
        <c:axId val="160354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603605631"/>
        <c:crosses val="autoZero"/>
        <c:auto val="1"/>
        <c:lblAlgn val="ctr"/>
        <c:lblOffset val="100"/>
        <c:noMultiLvlLbl val="0"/>
      </c:catAx>
      <c:valAx>
        <c:axId val="1603605631"/>
        <c:scaling>
          <c:orientation val="minMax"/>
          <c:max val="0.6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603547855"/>
        <c:crosses val="autoZero"/>
        <c:crossBetween val="between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Light" panose="02000000000000000000" pitchFamily="2" charset="0"/>
          <a:ea typeface="Roboto Light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4/9/25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241425"/>
            <a:ext cx="55149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 userDrawn="1">
          <p15:clr>
            <a:srgbClr val="F26B43"/>
          </p15:clr>
        </p15:guide>
        <p15:guide id="2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1E003-067F-C8ED-382F-6DEB40BF1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BE30FFD-5C63-1646-9444-480A402F8D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105848"/>
              </p:ext>
            </p:extLst>
          </p:nvPr>
        </p:nvGraphicFramePr>
        <p:xfrm>
          <a:off x="131742" y="1214222"/>
          <a:ext cx="11583403" cy="587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Slide Number Placeholder 25">
            <a:extLst>
              <a:ext uri="{FF2B5EF4-FFF2-40B4-BE49-F238E27FC236}">
                <a16:creationId xmlns:a16="http://schemas.microsoft.com/office/drawing/2014/main" id="{4D6112F8-0A36-DCD3-6F5E-0CC815B0B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6" name="CuadroTexto 3">
            <a:extLst>
              <a:ext uri="{FF2B5EF4-FFF2-40B4-BE49-F238E27FC236}">
                <a16:creationId xmlns:a16="http://schemas.microsoft.com/office/drawing/2014/main" id="{746EA318-FE25-4EF2-3A14-4E56560A9FFC}"/>
              </a:ext>
            </a:extLst>
          </p:cNvPr>
          <p:cNvSpPr txBox="1"/>
          <p:nvPr/>
        </p:nvSpPr>
        <p:spPr>
          <a:xfrm>
            <a:off x="556591" y="7092223"/>
            <a:ext cx="10992472" cy="2646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rPr>
              <a:t>Fuente: Gráfica realizada por Ideas Frescas con la información levantada en campo en la ciudad de Culiacán al mes de julio de 2025.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6394462-6A16-EA5B-CEDC-767770D17222}"/>
              </a:ext>
            </a:extLst>
          </p:cNvPr>
          <p:cNvSpPr txBox="1"/>
          <p:nvPr/>
        </p:nvSpPr>
        <p:spPr>
          <a:xfrm>
            <a:off x="10533365" y="1479688"/>
            <a:ext cx="2331929" cy="308546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PROYECTOS</a:t>
            </a:r>
          </a:p>
        </p:txBody>
      </p:sp>
      <p:sp>
        <p:nvSpPr>
          <p:cNvPr id="3" name="CuadroTexto 3">
            <a:extLst>
              <a:ext uri="{FF2B5EF4-FFF2-40B4-BE49-F238E27FC236}">
                <a16:creationId xmlns:a16="http://schemas.microsoft.com/office/drawing/2014/main" id="{FEE220E2-29E9-01C2-E1EC-C31915AC71A1}"/>
              </a:ext>
            </a:extLst>
          </p:cNvPr>
          <p:cNvSpPr txBox="1"/>
          <p:nvPr/>
        </p:nvSpPr>
        <p:spPr>
          <a:xfrm>
            <a:off x="10549181" y="1835640"/>
            <a:ext cx="2331929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</a:rPr>
              <a:t>INVENTARIO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6B9495E-C2D1-30B4-96AE-ADE45D31E90E}"/>
              </a:ext>
            </a:extLst>
          </p:cNvPr>
          <p:cNvSpPr/>
          <p:nvPr/>
        </p:nvSpPr>
        <p:spPr>
          <a:xfrm>
            <a:off x="10179045" y="1404730"/>
            <a:ext cx="356400" cy="356400"/>
          </a:xfrm>
          <a:prstGeom prst="rect">
            <a:avLst/>
          </a:prstGeom>
          <a:solidFill>
            <a:srgbClr val="FFD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E2BC72E-EE61-E21A-5CF6-066A9D281102}"/>
              </a:ext>
            </a:extLst>
          </p:cNvPr>
          <p:cNvSpPr/>
          <p:nvPr/>
        </p:nvSpPr>
        <p:spPr>
          <a:xfrm>
            <a:off x="10179045" y="1876776"/>
            <a:ext cx="356400" cy="356400"/>
          </a:xfrm>
          <a:prstGeom prst="rect">
            <a:avLst/>
          </a:prstGeom>
          <a:solidFill>
            <a:srgbClr val="CFDF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07A3560-9F84-E8DE-6B28-E73141821533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RANGO DE PRECIO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B5C67B0-9336-97DA-0EE8-86DD4D186827}"/>
              </a:ext>
            </a:extLst>
          </p:cNvPr>
          <p:cNvSpPr txBox="1"/>
          <p:nvPr/>
        </p:nvSpPr>
        <p:spPr bwMode="auto">
          <a:xfrm>
            <a:off x="0" y="914696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itchFamily="2" charset="77"/>
              </a:rPr>
              <a:t>Vivienda vertical en Culiacán</a:t>
            </a:r>
            <a:endParaRPr lang="es-ES_tradnl" sz="2400" i="1" baseline="30000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sp>
        <p:nvSpPr>
          <p:cNvPr id="11" name="CuadroTexto 3">
            <a:extLst>
              <a:ext uri="{FF2B5EF4-FFF2-40B4-BE49-F238E27FC236}">
                <a16:creationId xmlns:a16="http://schemas.microsoft.com/office/drawing/2014/main" id="{4335C98F-AD99-5F78-EB09-3274035CA316}"/>
              </a:ext>
            </a:extLst>
          </p:cNvPr>
          <p:cNvSpPr txBox="1"/>
          <p:nvPr/>
        </p:nvSpPr>
        <p:spPr>
          <a:xfrm>
            <a:off x="10549182" y="2336764"/>
            <a:ext cx="2331930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" panose="020F0502020204030203" pitchFamily="34" charset="77"/>
              </a:rPr>
              <a:t>VENTA MENSUAL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C0E8CFE-13D2-9839-A468-46DBDAD729F1}"/>
              </a:ext>
            </a:extLst>
          </p:cNvPr>
          <p:cNvSpPr/>
          <p:nvPr/>
        </p:nvSpPr>
        <p:spPr>
          <a:xfrm>
            <a:off x="10179045" y="2351396"/>
            <a:ext cx="356400" cy="356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2470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0E78E-5E89-7AD2-467E-A48848AEC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DC35B85-8C77-D14E-97C7-59EAF758AB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5422763"/>
              </p:ext>
            </p:extLst>
          </p:nvPr>
        </p:nvGraphicFramePr>
        <p:xfrm>
          <a:off x="95444" y="1152204"/>
          <a:ext cx="11583403" cy="59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Slide Number Placeholder 25">
            <a:extLst>
              <a:ext uri="{FF2B5EF4-FFF2-40B4-BE49-F238E27FC236}">
                <a16:creationId xmlns:a16="http://schemas.microsoft.com/office/drawing/2014/main" id="{BFD35680-3FBC-F5D9-2A92-172BB8DE7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2" name="CuadroTexto 3">
            <a:extLst>
              <a:ext uri="{FF2B5EF4-FFF2-40B4-BE49-F238E27FC236}">
                <a16:creationId xmlns:a16="http://schemas.microsoft.com/office/drawing/2014/main" id="{19B2BFDA-1DC3-5AF4-2543-3ECD59962AFF}"/>
              </a:ext>
            </a:extLst>
          </p:cNvPr>
          <p:cNvSpPr txBox="1"/>
          <p:nvPr/>
        </p:nvSpPr>
        <p:spPr>
          <a:xfrm>
            <a:off x="556591" y="7092223"/>
            <a:ext cx="10992472" cy="2646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rPr>
              <a:t>Fuente: Gráfica realizada por Ideas Frescas con la información levantada en campo en la ciudad de Culiacán al mes de julio de 2025.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376A7C5-E16A-A7CF-1004-FD4E986CBCC2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RANGO DE PRECIO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510C5CA-9372-8659-DC56-731BBEF4B6F1}"/>
              </a:ext>
            </a:extLst>
          </p:cNvPr>
          <p:cNvSpPr txBox="1"/>
          <p:nvPr/>
        </p:nvSpPr>
        <p:spPr bwMode="auto">
          <a:xfrm>
            <a:off x="0" y="914696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itchFamily="2" charset="77"/>
              </a:rPr>
              <a:t>Vivienda horizontal en Culiacán</a:t>
            </a:r>
            <a:endParaRPr lang="es-ES_tradnl" sz="2400" i="1" baseline="30000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E1FAA20-9612-2F19-6CCC-915FEF3FC8F4}"/>
              </a:ext>
            </a:extLst>
          </p:cNvPr>
          <p:cNvSpPr txBox="1"/>
          <p:nvPr/>
        </p:nvSpPr>
        <p:spPr>
          <a:xfrm>
            <a:off x="10533365" y="1479688"/>
            <a:ext cx="2331929" cy="308546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PROYECTOS</a:t>
            </a: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BCB63EA7-1D6A-209F-D340-424C58DADABD}"/>
              </a:ext>
            </a:extLst>
          </p:cNvPr>
          <p:cNvSpPr txBox="1"/>
          <p:nvPr/>
        </p:nvSpPr>
        <p:spPr>
          <a:xfrm>
            <a:off x="10549181" y="1835640"/>
            <a:ext cx="2331929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</a:rPr>
              <a:t>INVENTARIO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BC7BA3B-9EFF-EA3E-8CD3-FCCEC68E844D}"/>
              </a:ext>
            </a:extLst>
          </p:cNvPr>
          <p:cNvSpPr/>
          <p:nvPr/>
        </p:nvSpPr>
        <p:spPr>
          <a:xfrm>
            <a:off x="10179045" y="1404730"/>
            <a:ext cx="356400" cy="356400"/>
          </a:xfrm>
          <a:prstGeom prst="rect">
            <a:avLst/>
          </a:prstGeom>
          <a:solidFill>
            <a:srgbClr val="FFD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6592FE5-2E96-CDB1-2268-866BC6D0696F}"/>
              </a:ext>
            </a:extLst>
          </p:cNvPr>
          <p:cNvSpPr/>
          <p:nvPr/>
        </p:nvSpPr>
        <p:spPr>
          <a:xfrm>
            <a:off x="10179045" y="1876776"/>
            <a:ext cx="356400" cy="356400"/>
          </a:xfrm>
          <a:prstGeom prst="rect">
            <a:avLst/>
          </a:prstGeom>
          <a:solidFill>
            <a:srgbClr val="CFDF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12" name="CuadroTexto 3">
            <a:extLst>
              <a:ext uri="{FF2B5EF4-FFF2-40B4-BE49-F238E27FC236}">
                <a16:creationId xmlns:a16="http://schemas.microsoft.com/office/drawing/2014/main" id="{03810D50-BA37-DD90-9D7F-5D037AB780CB}"/>
              </a:ext>
            </a:extLst>
          </p:cNvPr>
          <p:cNvSpPr txBox="1"/>
          <p:nvPr/>
        </p:nvSpPr>
        <p:spPr>
          <a:xfrm>
            <a:off x="10549182" y="2336764"/>
            <a:ext cx="2331930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" panose="020F0502020204030203" pitchFamily="34" charset="77"/>
              </a:rPr>
              <a:t>VENTA MENSUAL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6689E2E-7A7D-143A-4F36-149CFD6F2066}"/>
              </a:ext>
            </a:extLst>
          </p:cNvPr>
          <p:cNvSpPr/>
          <p:nvPr/>
        </p:nvSpPr>
        <p:spPr>
          <a:xfrm>
            <a:off x="10179045" y="2351396"/>
            <a:ext cx="356400" cy="356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8210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129364</TotalTime>
  <Words>74</Words>
  <Application>Microsoft Macintosh PowerPoint</Application>
  <PresentationFormat>Personalizado</PresentationFormat>
  <Paragraphs>14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Lato</vt:lpstr>
      <vt:lpstr>Lato Hairline</vt:lpstr>
      <vt:lpstr>Playfair Display</vt:lpstr>
      <vt:lpstr>Roboto Light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Kevin Cansino Tortoledo</cp:lastModifiedBy>
  <cp:revision>2253</cp:revision>
  <cp:lastPrinted>2023-10-12T00:41:20Z</cp:lastPrinted>
  <dcterms:created xsi:type="dcterms:W3CDTF">2020-07-27T22:31:02Z</dcterms:created>
  <dcterms:modified xsi:type="dcterms:W3CDTF">2025-09-04T18:56:58Z</dcterms:modified>
</cp:coreProperties>
</file>