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56"/>
  </p:normalViewPr>
  <p:slideViewPr>
    <p:cSldViewPr snapToGrid="0" showGuides="1">
      <p:cViewPr varScale="1">
        <p:scale>
          <a:sx n="102" d="100"/>
          <a:sy n="102" d="100"/>
        </p:scale>
        <p:origin x="760" y="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805D13F-4655-7135-B0D9-45D695BA5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56C1367-B98E-A009-BCBB-A45658CFB8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7B32F51-ACDC-8D02-4497-28FA4332D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3C5008C-3B25-EA37-D1DD-E5C042AEC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8083CED-69F2-3BA4-B700-EBC944AF5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936302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22ECDC-285F-79B7-70B9-BD0FD1EC4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0ADBBF9-154F-42BB-9495-BB2F8C17AB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B043EBC-35DF-2EA4-E879-93ED0F56D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0F032B3-4915-370D-CA97-F2A857469D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BFB29CC-3E4D-9F20-4974-1564BCADC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42151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7BD2920B-417B-6AE0-D3C4-56857360A5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EA8B535-35FD-2E39-0045-8398BF4CB9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F2CBF2-ACFC-2C63-039A-22FBEDF9C8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14C93D9-FCAA-AFF3-28CA-5858AD58E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810A879-4C5B-EF6D-367A-5094D6DC4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08405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C41D07-7301-E8B8-054A-BA713C544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03CC24A-E838-5B4D-17E3-5A5C99180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643AAA5-2B8A-5088-E221-08400CECB9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9C6C59-CDEA-EB30-7036-F43871942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FECEC4-0713-AE49-28A2-B51E707C5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75318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03D138-B2FE-FA9A-8332-ECFF8229D9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A79A6EC-4F9C-D1FB-419B-B34BC2BE6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DFFDA0C-E79E-7A55-D6EE-4BAA708C9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655146E-3B60-AD43-4319-34CF493AB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C291939-AAA3-DB81-E480-EC0E41B82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353266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F88575-27F7-3006-9B3A-B5359AB24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80F825F-2869-CFD1-782D-9272318482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895D5B-DA5F-2F87-27CD-C05729B207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2929514-4723-D09A-A43E-8F6AF4E668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FE88900-8906-B213-22A6-2AA2818B5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C8D260A-5B63-03CA-4607-84521F580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932205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B61E42-60AD-4737-01A2-A6D1FBB85D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C7D677E-6E13-5354-E749-E5DC5366E6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AEDC5FD-552F-67A2-18D5-CE5D2A1983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93049197-03ED-34F5-8ED6-8B32330156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B4368AD0-677E-26E5-9A6D-89F93C1F04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0EF4050-6086-F7D9-37A0-BF68169B0D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CEBE578E-B8B6-0769-7E63-0C8E11E503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A6C1D760-B71D-AAB0-D094-B3B6D73B8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645069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C189FB-1819-2509-FA7D-04E10B6112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5DF1A371-0513-8FE6-584F-301E8CBA4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58AE046F-379F-3404-8F8E-163101675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D86BF9B-9177-1771-B255-EE1EE42C9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70005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33D38EE-D651-9793-1744-71CBC196E0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73959EB8-AD70-5821-8D48-30BD47998D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AAC23CDF-53FB-2DC4-93E6-C29024DDF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133835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FF00AF-771B-664E-38BD-2847065AB3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1DA15B5-1B45-C45B-A4C3-AF2C120A2D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7DAC49D-7F34-1DA9-DAD4-9B946F197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50ED023-A8B2-CC05-0A28-29E18E9164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9EDB0CB-20BC-9F9E-327A-3B6FF823D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50ED0AF-D24E-5B7F-44F9-AA3F3B175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928739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F29789-4546-8A09-76DD-965816252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5F29060C-2C39-112E-D233-AA59D0B97AD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705DB3E-6738-E1E2-D85F-0DB26C8A31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3ADFC171-23B9-1D54-3BE9-6F138A816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16ED5F7-C265-CF1A-5D2B-FFE544DB7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10FF906-46A7-D99C-6B67-9B45D9C72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0123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543A178-A5E1-6FF5-DE4F-7984CE6DC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EB7FFB7-3CF8-B23C-8AAE-B07993DA7C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AC03EAA-66EC-DE28-3C51-34FA29494E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E5C4A0-1263-C44C-9AC1-E253993C6DA1}" type="datetimeFigureOut">
              <a:rPr lang="es-ES_tradnl" smtClean="0"/>
              <a:t>11/9/25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DC6B90E-E120-C880-8F0D-629DB44457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C95D504-05E7-B1F9-3C6D-96AA6221D9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B4333-D5BA-D346-A3D6-5F2C74B4536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896456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4BFB2822-C56A-A561-E71D-1F46DFF4CE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8742986"/>
              </p:ext>
            </p:extLst>
          </p:nvPr>
        </p:nvGraphicFramePr>
        <p:xfrm>
          <a:off x="240342" y="382884"/>
          <a:ext cx="11715064" cy="5992873"/>
        </p:xfrm>
        <a:graphic>
          <a:graphicData uri="http://schemas.openxmlformats.org/drawingml/2006/table">
            <a:tbl>
              <a:tblPr/>
              <a:tblGrid>
                <a:gridCol w="1576907">
                  <a:extLst>
                    <a:ext uri="{9D8B030D-6E8A-4147-A177-3AD203B41FA5}">
                      <a16:colId xmlns:a16="http://schemas.microsoft.com/office/drawing/2014/main" val="3209700451"/>
                    </a:ext>
                  </a:extLst>
                </a:gridCol>
                <a:gridCol w="925309">
                  <a:extLst>
                    <a:ext uri="{9D8B030D-6E8A-4147-A177-3AD203B41FA5}">
                      <a16:colId xmlns:a16="http://schemas.microsoft.com/office/drawing/2014/main" val="4278075993"/>
                    </a:ext>
                  </a:extLst>
                </a:gridCol>
                <a:gridCol w="802752">
                  <a:extLst>
                    <a:ext uri="{9D8B030D-6E8A-4147-A177-3AD203B41FA5}">
                      <a16:colId xmlns:a16="http://schemas.microsoft.com/office/drawing/2014/main" val="1746914173"/>
                    </a:ext>
                  </a:extLst>
                </a:gridCol>
                <a:gridCol w="686322">
                  <a:extLst>
                    <a:ext uri="{9D8B030D-6E8A-4147-A177-3AD203B41FA5}">
                      <a16:colId xmlns:a16="http://schemas.microsoft.com/office/drawing/2014/main" val="3116885664"/>
                    </a:ext>
                  </a:extLst>
                </a:gridCol>
                <a:gridCol w="669980">
                  <a:extLst>
                    <a:ext uri="{9D8B030D-6E8A-4147-A177-3AD203B41FA5}">
                      <a16:colId xmlns:a16="http://schemas.microsoft.com/office/drawing/2014/main" val="2835968178"/>
                    </a:ext>
                  </a:extLst>
                </a:gridCol>
                <a:gridCol w="650927">
                  <a:extLst>
                    <a:ext uri="{9D8B030D-6E8A-4147-A177-3AD203B41FA5}">
                      <a16:colId xmlns:a16="http://schemas.microsoft.com/office/drawing/2014/main" val="125332344"/>
                    </a:ext>
                  </a:extLst>
                </a:gridCol>
                <a:gridCol w="563764">
                  <a:extLst>
                    <a:ext uri="{9D8B030D-6E8A-4147-A177-3AD203B41FA5}">
                      <a16:colId xmlns:a16="http://schemas.microsoft.com/office/drawing/2014/main" val="1050617726"/>
                    </a:ext>
                  </a:extLst>
                </a:gridCol>
                <a:gridCol w="563764">
                  <a:extLst>
                    <a:ext uri="{9D8B030D-6E8A-4147-A177-3AD203B41FA5}">
                      <a16:colId xmlns:a16="http://schemas.microsoft.com/office/drawing/2014/main" val="1085973595"/>
                    </a:ext>
                  </a:extLst>
                </a:gridCol>
                <a:gridCol w="563764">
                  <a:extLst>
                    <a:ext uri="{9D8B030D-6E8A-4147-A177-3AD203B41FA5}">
                      <a16:colId xmlns:a16="http://schemas.microsoft.com/office/drawing/2014/main" val="392829552"/>
                    </a:ext>
                  </a:extLst>
                </a:gridCol>
                <a:gridCol w="563764">
                  <a:extLst>
                    <a:ext uri="{9D8B030D-6E8A-4147-A177-3AD203B41FA5}">
                      <a16:colId xmlns:a16="http://schemas.microsoft.com/office/drawing/2014/main" val="852163349"/>
                    </a:ext>
                  </a:extLst>
                </a:gridCol>
                <a:gridCol w="563764">
                  <a:extLst>
                    <a:ext uri="{9D8B030D-6E8A-4147-A177-3AD203B41FA5}">
                      <a16:colId xmlns:a16="http://schemas.microsoft.com/office/drawing/2014/main" val="2059637526"/>
                    </a:ext>
                  </a:extLst>
                </a:gridCol>
                <a:gridCol w="563764">
                  <a:extLst>
                    <a:ext uri="{9D8B030D-6E8A-4147-A177-3AD203B41FA5}">
                      <a16:colId xmlns:a16="http://schemas.microsoft.com/office/drawing/2014/main" val="1286552549"/>
                    </a:ext>
                  </a:extLst>
                </a:gridCol>
                <a:gridCol w="563764">
                  <a:extLst>
                    <a:ext uri="{9D8B030D-6E8A-4147-A177-3AD203B41FA5}">
                      <a16:colId xmlns:a16="http://schemas.microsoft.com/office/drawing/2014/main" val="1663180067"/>
                    </a:ext>
                  </a:extLst>
                </a:gridCol>
                <a:gridCol w="563764">
                  <a:extLst>
                    <a:ext uri="{9D8B030D-6E8A-4147-A177-3AD203B41FA5}">
                      <a16:colId xmlns:a16="http://schemas.microsoft.com/office/drawing/2014/main" val="2742762045"/>
                    </a:ext>
                  </a:extLst>
                </a:gridCol>
                <a:gridCol w="563764">
                  <a:extLst>
                    <a:ext uri="{9D8B030D-6E8A-4147-A177-3AD203B41FA5}">
                      <a16:colId xmlns:a16="http://schemas.microsoft.com/office/drawing/2014/main" val="1218874948"/>
                    </a:ext>
                  </a:extLst>
                </a:gridCol>
                <a:gridCol w="563764">
                  <a:extLst>
                    <a:ext uri="{9D8B030D-6E8A-4147-A177-3AD203B41FA5}">
                      <a16:colId xmlns:a16="http://schemas.microsoft.com/office/drawing/2014/main" val="939210032"/>
                    </a:ext>
                  </a:extLst>
                </a:gridCol>
                <a:gridCol w="765227">
                  <a:extLst>
                    <a:ext uri="{9D8B030D-6E8A-4147-A177-3AD203B41FA5}">
                      <a16:colId xmlns:a16="http://schemas.microsoft.com/office/drawing/2014/main" val="2004861780"/>
                    </a:ext>
                  </a:extLst>
                </a:gridCol>
              </a:tblGrid>
              <a:tr h="635612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Desarrollo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Desarrollador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Unidad + se vende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Precio mínimo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Precio máximo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Ventas</a:t>
                      </a:r>
                      <a:b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</a:b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mensuales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# meses en venta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Oferta disponible anterior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Oferta disponible actual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Oferta vendida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Oferta total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% de vendido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Tamaño prom. terreno m</a:t>
                      </a:r>
                      <a:r>
                        <a:rPr lang="es-MX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Tamaño prom. constr. m</a:t>
                      </a:r>
                      <a:r>
                        <a:rPr lang="es-MX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</a:t>
                      </a:r>
                      <a:endParaRPr lang="es-MX" sz="1000" b="0" i="0" u="none" strike="noStrike">
                        <a:solidFill>
                          <a:srgbClr val="000000"/>
                        </a:solidFill>
                        <a:effectLst/>
                        <a:latin typeface="Roboto Light" panose="02000000000000000000" pitchFamily="2" charset="0"/>
                        <a:ea typeface="Roboto Light" panose="02000000000000000000" pitchFamily="2" charset="0"/>
                      </a:endParaRP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Precio prom. m</a:t>
                      </a:r>
                      <a:r>
                        <a:rPr lang="es-MX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</a:t>
                      </a: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terreno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Precio prom.  m</a:t>
                      </a:r>
                      <a:r>
                        <a:rPr lang="es-MX" sz="10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</a:t>
                      </a: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 constr.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Zona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3220893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Almena Residencial Casas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Vivest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$2,613,000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$2,613,000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$3,917,000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2.3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61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11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17%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116.0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108.0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$22,526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$24,194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Norte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3128883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Abada Residencial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Terrahome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$2,805,000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$2,197,000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$2,805,000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4.3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184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68%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112.0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160.3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$25,045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$17,498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Nor 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56454008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Olena residencial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Plusvalterra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$3,007,000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$3,007,000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$3,325,000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1.7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41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66%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112.5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119.0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$26,729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$25,269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Jesús Maria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43674817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Arroyo San Emilion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MGI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$2,404,700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$2,404,700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$3,287,000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1.7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118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33%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90.0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114.0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$26,719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$21,099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Nor 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5502046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Caranday II- Coto Bettel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Javer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$2,967,000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$2,715,000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$2,967,000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4.3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78%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160.0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182.0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$18,544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$16,302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Sur 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88138944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Vilanova Casas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Impulsa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$2,688,000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$2,167,000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$2,688,000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3.0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76%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102.0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133.3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$26,353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$20,165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Sur 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6927158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Reserva Santa Monica Priv CEREZOS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Grupo Santa Monica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$2,957,000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$2,957,000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$3,127,000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0.7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41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48%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160.0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171.0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$18,481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$17,292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Sur 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789869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Reserva Santa Monica Priv NOGALES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Grupo Santa Monica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$3,149,000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$3,149,000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$3,523,000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0.0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86%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200.0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169.0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$15,745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$18,636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Sur 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77560328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Viñedos Ribier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Grupo San Cristobal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$2,798,000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$1,599,000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$2,798,000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2.7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383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375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25%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126.0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123.2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$22,206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$22,706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Jesús Maria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77680500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Amura - ETAPA 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Grupo San Cristobal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$3,163,000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$2,091,000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$3,267,000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2.0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92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150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61%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126.0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175.4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$25,103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$18,038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Sur 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5055200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Andrea Residencial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Grupo Emporium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$3,640,000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$3,395,000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$3,640,000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2.7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31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100%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119.0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188.0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$30,588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$19,362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Norte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4268282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Vivanta Residencial- </a:t>
                      </a:r>
                    </a:p>
                    <a:p>
                      <a:pPr algn="l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Etapa 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Grupo Emporium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$3,030,000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$3,030,000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$4,600,000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0.3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155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83%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120.0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131.0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$25,250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$23,130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Norte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429124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Toscana Platinum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Grupo Dasol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$2,403,000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$1,629,000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$2,403,000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0.7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48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159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205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78%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120.0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130.8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$20,025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$18,374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Sur 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0474929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Xaramá Casas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Garcam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$3,632,000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$2,968,000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$3,643,000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0.0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91%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160.0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172.0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$22,700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$21,116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1946636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Albaserrada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Garcam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$2,893,234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$2,503,234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$3,349,315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1.7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11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13%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135.0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132.5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$21,431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$21,836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9474897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Ebano - Carmel Residencial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CC Homes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$3,779,000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$3,144,000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$4,187,000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1.3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27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51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47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75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122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61%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164.0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160.0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$23,043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$23,619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Sur 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7154982"/>
                  </a:ext>
                </a:extLst>
              </a:tr>
              <a:tr h="315133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Molino de las Flores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BCD Desarrollos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$3,012,000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$2,872,995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$3,012,000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1.0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35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3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86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89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97%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140.0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148.0 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$21,514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ctr">
                        <a:buNone/>
                      </a:pPr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$20,351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 Light" panose="02000000000000000000" pitchFamily="2" charset="0"/>
                          <a:ea typeface="Roboto Light" panose="02000000000000000000" pitchFamily="2" charset="0"/>
                        </a:rPr>
                        <a:t>Sur Poniente</a:t>
                      </a:r>
                    </a:p>
                  </a:txBody>
                  <a:tcPr marL="5582" marR="5582" marT="5582" marB="0" anchor="ctr">
                    <a:lnL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84787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73394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504</Words>
  <Application>Microsoft Macintosh PowerPoint</Application>
  <PresentationFormat>Panorámica</PresentationFormat>
  <Paragraphs>307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Roboto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Patricia Acosta</dc:creator>
  <cp:lastModifiedBy>Patricia Acosta</cp:lastModifiedBy>
  <cp:revision>1</cp:revision>
  <dcterms:created xsi:type="dcterms:W3CDTF">2025-09-11T20:07:34Z</dcterms:created>
  <dcterms:modified xsi:type="dcterms:W3CDTF">2025-09-11T20:11:33Z</dcterms:modified>
</cp:coreProperties>
</file>