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9058" r:id="rId2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04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FCC66"/>
    <a:srgbClr val="E6B9B8"/>
    <a:srgbClr val="C6E0B4"/>
    <a:srgbClr val="FFC000"/>
    <a:srgbClr val="CE9B00"/>
    <a:srgbClr val="C3D69B"/>
    <a:srgbClr val="FFCC6F"/>
    <a:srgbClr val="DEA700"/>
    <a:srgbClr val="EBB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43" autoAdjust="0"/>
    <p:restoredTop sz="93842" autoAdjust="0"/>
  </p:normalViewPr>
  <p:slideViewPr>
    <p:cSldViewPr snapToGrid="0">
      <p:cViewPr varScale="1">
        <p:scale>
          <a:sx n="61" d="100"/>
          <a:sy n="61" d="100"/>
        </p:scale>
        <p:origin x="918" y="66"/>
      </p:cViewPr>
      <p:guideLst>
        <p:guide orient="horz" pos="2380"/>
        <p:guide pos="675"/>
        <p:guide orient="horz" pos="860"/>
        <p:guide orient="horz" pos="4104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i\Desktop\BD_tur_RT_CRUC_Vue%20_vers2.1(ht_actualizado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luisi\Desktop\BD_tur_RT_CRUC_Vue%20_vers2.1(ht_actualizado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2199979748988377E-2"/>
          <c:y val="5.3290226974280083E-2"/>
          <c:w val="0.9308082801835641"/>
          <c:h val="0.82620699732121095"/>
        </c:manualLayout>
      </c:layout>
      <c:lineChart>
        <c:grouping val="standard"/>
        <c:varyColors val="0"/>
        <c:ser>
          <c:idx val="1"/>
          <c:order val="0"/>
          <c:tx>
            <c:strRef>
              <c:f>Hoja1!$C$1</c:f>
              <c:strCache>
                <c:ptCount val="1"/>
                <c:pt idx="0">
                  <c:v>Hotel</c:v>
                </c:pt>
              </c:strCache>
            </c:strRef>
          </c:tx>
          <c:spPr>
            <a:ln w="63500" cap="rnd">
              <a:solidFill>
                <a:srgbClr val="FFD966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 w="9525">
                <a:solidFill>
                  <a:srgbClr val="FFD966"/>
                </a:solidFill>
              </a:ln>
              <a:effectLst/>
            </c:spPr>
          </c:marker>
          <c:dLbls>
            <c:dLbl>
              <c:idx val="11"/>
              <c:layout>
                <c:manualLayout>
                  <c:x val="-2.532099703601888E-2"/>
                  <c:y val="3.4797452540019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2B-4A23-8F48-86F3DFDD26A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4F81BD">
                    <a:lumMod val="20000"/>
                    <a:lumOff val="80000"/>
                  </a:srgb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Hoja1!$A$2:$B$34</c:f>
              <c:multiLvlStrCache>
                <c:ptCount val="33"/>
                <c:lvl>
                  <c:pt idx="0">
                    <c:v>Ene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Abr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Ago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Dic</c:v>
                  </c:pt>
                  <c:pt idx="12">
                    <c:v>Ene</c:v>
                  </c:pt>
                  <c:pt idx="13">
                    <c:v>Feb</c:v>
                  </c:pt>
                  <c:pt idx="14">
                    <c:v>Mar</c:v>
                  </c:pt>
                  <c:pt idx="15">
                    <c:v>Abr</c:v>
                  </c:pt>
                  <c:pt idx="16">
                    <c:v>May</c:v>
                  </c:pt>
                  <c:pt idx="17">
                    <c:v>Jun</c:v>
                  </c:pt>
                  <c:pt idx="18">
                    <c:v>Jul</c:v>
                  </c:pt>
                  <c:pt idx="19">
                    <c:v>Ago</c:v>
                  </c:pt>
                  <c:pt idx="20">
                    <c:v>Sep</c:v>
                  </c:pt>
                  <c:pt idx="21">
                    <c:v>Oct</c:v>
                  </c:pt>
                  <c:pt idx="22">
                    <c:v>Nov</c:v>
                  </c:pt>
                  <c:pt idx="23">
                    <c:v>Dic</c:v>
                  </c:pt>
                  <c:pt idx="24">
                    <c:v>Ene</c:v>
                  </c:pt>
                  <c:pt idx="25">
                    <c:v>Feb</c:v>
                  </c:pt>
                  <c:pt idx="26">
                    <c:v>Mar</c:v>
                  </c:pt>
                  <c:pt idx="27">
                    <c:v>Abr</c:v>
                  </c:pt>
                  <c:pt idx="28">
                    <c:v>May</c:v>
                  </c:pt>
                  <c:pt idx="29">
                    <c:v>Jun</c:v>
                  </c:pt>
                  <c:pt idx="30">
                    <c:v>Jul</c:v>
                  </c:pt>
                  <c:pt idx="31">
                    <c:v>Ago</c:v>
                  </c:pt>
                  <c:pt idx="32">
                    <c:v>Sep</c:v>
                  </c:pt>
                </c:lvl>
                <c:lvl>
                  <c:pt idx="0">
                    <c:v>2023</c:v>
                  </c:pt>
                  <c:pt idx="12">
                    <c:v>2024</c:v>
                  </c:pt>
                  <c:pt idx="24">
                    <c:v>2025</c:v>
                  </c:pt>
                </c:lvl>
              </c:multiLvlStrCache>
            </c:multiLvlStrRef>
          </c:cat>
          <c:val>
            <c:numRef>
              <c:f>Hoja1!$C$2:$C$34</c:f>
              <c:numCache>
                <c:formatCode>0%</c:formatCode>
                <c:ptCount val="33"/>
                <c:pt idx="0">
                  <c:v>0.53060000000000007</c:v>
                </c:pt>
                <c:pt idx="1">
                  <c:v>0.63639999999999997</c:v>
                </c:pt>
                <c:pt idx="2">
                  <c:v>0.60760000000000003</c:v>
                </c:pt>
                <c:pt idx="3">
                  <c:v>0.70090000000000008</c:v>
                </c:pt>
                <c:pt idx="4">
                  <c:v>0.67069999999999996</c:v>
                </c:pt>
                <c:pt idx="5">
                  <c:v>0.7097</c:v>
                </c:pt>
                <c:pt idx="6">
                  <c:v>0.72609999999999997</c:v>
                </c:pt>
                <c:pt idx="7">
                  <c:v>0.73309999999999997</c:v>
                </c:pt>
                <c:pt idx="8">
                  <c:v>0.58740000000000003</c:v>
                </c:pt>
                <c:pt idx="9">
                  <c:v>0.62190000000000001</c:v>
                </c:pt>
                <c:pt idx="10">
                  <c:v>0.71200000000000008</c:v>
                </c:pt>
                <c:pt idx="11">
                  <c:v>0.66269999999999996</c:v>
                </c:pt>
                <c:pt idx="12">
                  <c:v>0.5474</c:v>
                </c:pt>
                <c:pt idx="13">
                  <c:v>0.61329999999999996</c:v>
                </c:pt>
                <c:pt idx="14">
                  <c:v>0.69169999999999998</c:v>
                </c:pt>
                <c:pt idx="15">
                  <c:v>0.68110000000000004</c:v>
                </c:pt>
                <c:pt idx="16">
                  <c:v>0.66449999999999998</c:v>
                </c:pt>
                <c:pt idx="17">
                  <c:v>0.72400000000000009</c:v>
                </c:pt>
                <c:pt idx="18">
                  <c:v>0.78560000000000008</c:v>
                </c:pt>
                <c:pt idx="19">
                  <c:v>0.72299999999999998</c:v>
                </c:pt>
                <c:pt idx="20">
                  <c:v>0.50309999999999999</c:v>
                </c:pt>
                <c:pt idx="21">
                  <c:v>0.44259999999999999</c:v>
                </c:pt>
                <c:pt idx="22">
                  <c:v>0.48580000000000001</c:v>
                </c:pt>
                <c:pt idx="23">
                  <c:v>0.46850000000000003</c:v>
                </c:pt>
                <c:pt idx="24">
                  <c:v>0.379</c:v>
                </c:pt>
                <c:pt idx="25">
                  <c:v>0.46210000000000001</c:v>
                </c:pt>
                <c:pt idx="26">
                  <c:v>0.50519999999999998</c:v>
                </c:pt>
                <c:pt idx="27">
                  <c:v>0.52590000000000003</c:v>
                </c:pt>
                <c:pt idx="28">
                  <c:v>0.50119999999999998</c:v>
                </c:pt>
                <c:pt idx="29">
                  <c:v>0.57450000000000001</c:v>
                </c:pt>
                <c:pt idx="30">
                  <c:v>0.68359999999999999</c:v>
                </c:pt>
                <c:pt idx="31">
                  <c:v>0.73309999999999997</c:v>
                </c:pt>
                <c:pt idx="32">
                  <c:v>0.55730000000000002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12B-4A23-8F48-86F3DFDD26A2}"/>
            </c:ext>
          </c:extLst>
        </c:ser>
        <c:ser>
          <c:idx val="2"/>
          <c:order val="1"/>
          <c:tx>
            <c:strRef>
              <c:f>Hoja1!$D$1</c:f>
              <c:strCache>
                <c:ptCount val="1"/>
                <c:pt idx="0">
                  <c:v>RT</c:v>
                </c:pt>
              </c:strCache>
            </c:strRef>
          </c:tx>
          <c:spPr>
            <a:ln w="47625">
              <a:solidFill>
                <a:srgbClr val="DCE6F2"/>
              </a:solidFill>
            </a:ln>
            <a:effectLst/>
          </c:spPr>
          <c:marker>
            <c:symbol val="circle"/>
            <c:size val="8"/>
            <c:spPr>
              <a:solidFill>
                <a:srgbClr val="1F497D">
                  <a:lumMod val="40000"/>
                  <a:lumOff val="60000"/>
                </a:srgbClr>
              </a:solidFill>
              <a:ln>
                <a:solidFill>
                  <a:srgbClr val="1F497D">
                    <a:lumMod val="40000"/>
                    <a:lumOff val="60000"/>
                  </a:srgbClr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Hoja1!$A$2:$B$34</c:f>
              <c:multiLvlStrCache>
                <c:ptCount val="33"/>
                <c:lvl>
                  <c:pt idx="0">
                    <c:v>Ene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Abr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Ago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Dic</c:v>
                  </c:pt>
                  <c:pt idx="12">
                    <c:v>Ene</c:v>
                  </c:pt>
                  <c:pt idx="13">
                    <c:v>Feb</c:v>
                  </c:pt>
                  <c:pt idx="14">
                    <c:v>Mar</c:v>
                  </c:pt>
                  <c:pt idx="15">
                    <c:v>Abr</c:v>
                  </c:pt>
                  <c:pt idx="16">
                    <c:v>May</c:v>
                  </c:pt>
                  <c:pt idx="17">
                    <c:v>Jun</c:v>
                  </c:pt>
                  <c:pt idx="18">
                    <c:v>Jul</c:v>
                  </c:pt>
                  <c:pt idx="19">
                    <c:v>Ago</c:v>
                  </c:pt>
                  <c:pt idx="20">
                    <c:v>Sep</c:v>
                  </c:pt>
                  <c:pt idx="21">
                    <c:v>Oct</c:v>
                  </c:pt>
                  <c:pt idx="22">
                    <c:v>Nov</c:v>
                  </c:pt>
                  <c:pt idx="23">
                    <c:v>Dic</c:v>
                  </c:pt>
                  <c:pt idx="24">
                    <c:v>Ene</c:v>
                  </c:pt>
                  <c:pt idx="25">
                    <c:v>Feb</c:v>
                  </c:pt>
                  <c:pt idx="26">
                    <c:v>Mar</c:v>
                  </c:pt>
                  <c:pt idx="27">
                    <c:v>Abr</c:v>
                  </c:pt>
                  <c:pt idx="28">
                    <c:v>May</c:v>
                  </c:pt>
                  <c:pt idx="29">
                    <c:v>Jun</c:v>
                  </c:pt>
                  <c:pt idx="30">
                    <c:v>Jul</c:v>
                  </c:pt>
                  <c:pt idx="31">
                    <c:v>Ago</c:v>
                  </c:pt>
                  <c:pt idx="32">
                    <c:v>Sep</c:v>
                  </c:pt>
                </c:lvl>
                <c:lvl>
                  <c:pt idx="0">
                    <c:v>2023</c:v>
                  </c:pt>
                  <c:pt idx="12">
                    <c:v>2024</c:v>
                  </c:pt>
                  <c:pt idx="24">
                    <c:v>2025</c:v>
                  </c:pt>
                </c:lvl>
              </c:multiLvlStrCache>
            </c:multiLvlStrRef>
          </c:cat>
          <c:val>
            <c:numRef>
              <c:f>Hoja1!$D$2:$D$34</c:f>
              <c:numCache>
                <c:formatCode>0%</c:formatCode>
                <c:ptCount val="33"/>
                <c:pt idx="0">
                  <c:v>0.31109999999999999</c:v>
                </c:pt>
                <c:pt idx="1">
                  <c:v>0.46629999999999999</c:v>
                </c:pt>
                <c:pt idx="2">
                  <c:v>0.31419999999999998</c:v>
                </c:pt>
                <c:pt idx="3">
                  <c:v>0.50219999999999998</c:v>
                </c:pt>
                <c:pt idx="4">
                  <c:v>0.32250000000000001</c:v>
                </c:pt>
                <c:pt idx="5">
                  <c:v>0.4425</c:v>
                </c:pt>
                <c:pt idx="6">
                  <c:v>0.62760000000000005</c:v>
                </c:pt>
                <c:pt idx="7">
                  <c:v>0.4602</c:v>
                </c:pt>
                <c:pt idx="8">
                  <c:v>0.3301</c:v>
                </c:pt>
                <c:pt idx="9">
                  <c:v>0.32969999999999999</c:v>
                </c:pt>
                <c:pt idx="10">
                  <c:v>0.42959999999999998</c:v>
                </c:pt>
                <c:pt idx="11">
                  <c:v>0.48470000000000002</c:v>
                </c:pt>
                <c:pt idx="12">
                  <c:v>0.2898</c:v>
                </c:pt>
                <c:pt idx="13">
                  <c:v>0.41499999999999998</c:v>
                </c:pt>
                <c:pt idx="14">
                  <c:v>0.48599999999999999</c:v>
                </c:pt>
                <c:pt idx="15">
                  <c:v>0.42</c:v>
                </c:pt>
                <c:pt idx="16">
                  <c:v>0.33600000000000002</c:v>
                </c:pt>
                <c:pt idx="17">
                  <c:v>0.44500000000000001</c:v>
                </c:pt>
                <c:pt idx="18">
                  <c:v>0.625</c:v>
                </c:pt>
                <c:pt idx="19">
                  <c:v>0.436</c:v>
                </c:pt>
                <c:pt idx="20">
                  <c:v>0.29699999999999999</c:v>
                </c:pt>
                <c:pt idx="21">
                  <c:v>0.25900000000000001</c:v>
                </c:pt>
                <c:pt idx="22">
                  <c:v>0.32300000000000001</c:v>
                </c:pt>
                <c:pt idx="23">
                  <c:v>0.41210000000000002</c:v>
                </c:pt>
                <c:pt idx="24">
                  <c:v>0.25259999999999999</c:v>
                </c:pt>
                <c:pt idx="25">
                  <c:v>0.41399999999999998</c:v>
                </c:pt>
                <c:pt idx="26">
                  <c:v>0.29149999999999998</c:v>
                </c:pt>
                <c:pt idx="27">
                  <c:v>0.43830000000000002</c:v>
                </c:pt>
                <c:pt idx="28">
                  <c:v>0.23019999999999999</c:v>
                </c:pt>
                <c:pt idx="29">
                  <c:v>0.36430000000000001</c:v>
                </c:pt>
                <c:pt idx="30">
                  <c:v>0.50859999999999994</c:v>
                </c:pt>
                <c:pt idx="31">
                  <c:v>0.39409999999999995</c:v>
                </c:pt>
                <c:pt idx="32">
                  <c:v>0.28339999999999999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12B-4A23-8F48-86F3DFDD26A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95786927"/>
        <c:axId val="1295792207"/>
      </c:lineChart>
      <c:catAx>
        <c:axId val="1295786927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1295792207"/>
        <c:crosses val="autoZero"/>
        <c:auto val="1"/>
        <c:lblAlgn val="ctr"/>
        <c:lblOffset val="100"/>
        <c:noMultiLvlLbl val="0"/>
      </c:catAx>
      <c:valAx>
        <c:axId val="1295792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1295786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918699296670475E-2"/>
          <c:y val="0.1585429425488481"/>
          <c:w val="0.91529265586847275"/>
          <c:h val="0.82136628754738994"/>
        </c:manualLayout>
      </c:layout>
      <c:lineChart>
        <c:grouping val="standard"/>
        <c:varyColors val="0"/>
        <c:ser>
          <c:idx val="0"/>
          <c:order val="0"/>
          <c:spPr>
            <a:ln w="44450" cap="rnd">
              <a:solidFill>
                <a:srgbClr val="70AD4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AD47">
                  <a:lumMod val="75000"/>
                </a:srgbClr>
              </a:solidFill>
              <a:ln w="3175">
                <a:solidFill>
                  <a:srgbClr val="70AD47">
                    <a:lumMod val="60000"/>
                    <a:lumOff val="40000"/>
                  </a:srgb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rgbClr val="70AD47">
                    <a:lumMod val="75000"/>
                  </a:srgbClr>
                </a:solidFill>
                <a:ln w="3175">
                  <a:solidFill>
                    <a:srgbClr val="70AD47">
                      <a:lumMod val="60000"/>
                      <a:lumOff val="40000"/>
                    </a:srgbClr>
                  </a:solidFill>
                </a:ln>
                <a:effectLst/>
              </c:spPr>
            </c:marker>
            <c:bubble3D val="0"/>
            <c:spPr>
              <a:ln w="44450" cap="rnd">
                <a:solidFill>
                  <a:srgbClr val="70AD47">
                    <a:lumMod val="40000"/>
                    <a:lumOff val="60000"/>
                  </a:srgb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DC8-4A5D-87AF-FCC5EED35095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C8-4A5D-87AF-FCC5EED350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1" u="none" strike="noStrike" kern="1200" baseline="0">
                    <a:solidFill>
                      <a:schemeClr val="accent3"/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Hoja1!$E$2:$E$34</c:f>
              <c:numCache>
                <c:formatCode>_-"$"* #,##0_-;\-"$"* #,##0_-;_-"$"* "-"??_-;_-@_-</c:formatCode>
                <c:ptCount val="33"/>
                <c:pt idx="0">
                  <c:v>145.93220338983051</c:v>
                </c:pt>
                <c:pt idx="1">
                  <c:v>139.88700564971751</c:v>
                </c:pt>
                <c:pt idx="2">
                  <c:v>155.70621468926555</c:v>
                </c:pt>
                <c:pt idx="3">
                  <c:v>124.97175141242938</c:v>
                </c:pt>
                <c:pt idx="4">
                  <c:v>127.85310734463278</c:v>
                </c:pt>
                <c:pt idx="5">
                  <c:v>143.16384180790962</c:v>
                </c:pt>
                <c:pt idx="6">
                  <c:v>137.74011299435028</c:v>
                </c:pt>
                <c:pt idx="7">
                  <c:v>124.29378531073446</c:v>
                </c:pt>
                <c:pt idx="8">
                  <c:v>125.08474576271188</c:v>
                </c:pt>
                <c:pt idx="9">
                  <c:v>123.33333333333334</c:v>
                </c:pt>
                <c:pt idx="10">
                  <c:v>149.49152542372883</c:v>
                </c:pt>
                <c:pt idx="11">
                  <c:v>138.36257309941519</c:v>
                </c:pt>
                <c:pt idx="12">
                  <c:v>139.70760233918128</c:v>
                </c:pt>
                <c:pt idx="13">
                  <c:v>158.58823529411765</c:v>
                </c:pt>
                <c:pt idx="14">
                  <c:v>159.05882352941177</c:v>
                </c:pt>
                <c:pt idx="15">
                  <c:v>127</c:v>
                </c:pt>
                <c:pt idx="16">
                  <c:v>152</c:v>
                </c:pt>
                <c:pt idx="17">
                  <c:v>158</c:v>
                </c:pt>
                <c:pt idx="18">
                  <c:v>151.13999999999999</c:v>
                </c:pt>
                <c:pt idx="19">
                  <c:v>145.09</c:v>
                </c:pt>
                <c:pt idx="20">
                  <c:v>131.13999999999999</c:v>
                </c:pt>
                <c:pt idx="21">
                  <c:v>118.24</c:v>
                </c:pt>
                <c:pt idx="22">
                  <c:v>122.1</c:v>
                </c:pt>
                <c:pt idx="23" formatCode="&quot;$&quot;#,##0">
                  <c:v>128.06</c:v>
                </c:pt>
                <c:pt idx="24" formatCode="&quot;$&quot;#,##0">
                  <c:v>116.69</c:v>
                </c:pt>
                <c:pt idx="25" formatCode="&quot;$&quot;#,##0">
                  <c:v>113.68</c:v>
                </c:pt>
                <c:pt idx="26" formatCode="&quot;$&quot;#,##0">
                  <c:v>111.36</c:v>
                </c:pt>
                <c:pt idx="27" formatCode="&quot;$&quot;#,##0">
                  <c:v>117</c:v>
                </c:pt>
                <c:pt idx="28" formatCode="&quot;$&quot;#,##0">
                  <c:v>107</c:v>
                </c:pt>
                <c:pt idx="29" formatCode="&quot;$&quot;#,##0">
                  <c:v>112</c:v>
                </c:pt>
                <c:pt idx="30" formatCode="&quot;$&quot;#,##0">
                  <c:v>123</c:v>
                </c:pt>
                <c:pt idx="31" formatCode="&quot;$&quot;#,##0">
                  <c:v>107.88626609442059</c:v>
                </c:pt>
                <c:pt idx="32" formatCode="&quot;$&quot;#,##0">
                  <c:v>85.853131749460047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C8-4A5D-87AF-FCC5EED35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  <c:min val="80"/>
        </c:scaling>
        <c:delete val="1"/>
        <c:axPos val="l"/>
        <c:numFmt formatCode="_-&quot;$&quot;* #,##0_-;\-&quot;$&quot;* #,##0_-;_-&quot;$&quot;* &quot;-&quot;??_-;_-@_-" sourceLinked="1"/>
        <c:majorTickMark val="out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26/11/2025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FE721-09F8-1967-BF7D-1EB4FF113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5E5F166-9830-5AA0-97C7-0B47151AB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8BC8E51-8053-01D7-D325-6AF004731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A0A4761-5E41-C14A-CF97-6CD870EE7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2494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62799-A988-9AF6-112B-F6D52EA9E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20F8630-E889-F76B-2029-CEBC75A9BE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573973"/>
              </p:ext>
            </p:extLst>
          </p:nvPr>
        </p:nvGraphicFramePr>
        <p:xfrm>
          <a:off x="0" y="979873"/>
          <a:ext cx="11860305" cy="615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E6484B7-D918-E951-146F-F8CFA347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defTabSz="544568">
              <a:defRPr/>
            </a:pPr>
            <a:fld id="{67DDEA5E-EAF7-8246-8A62-7FF7613ECEAE}" type="slidenum">
              <a:rPr lang="en-US" sz="1483">
                <a:solidFill>
                  <a:prstClr val="white">
                    <a:lumMod val="50000"/>
                  </a:prstClr>
                </a:solidFill>
                <a:ea typeface="Roboto Lt" panose="02000000000000000000" pitchFamily="2" charset="0"/>
              </a:rPr>
              <a:pPr defTabSz="544568">
                <a:defRPr/>
              </a:pPr>
              <a:t>1</a:t>
            </a:fld>
            <a:endParaRPr lang="en-US" sz="1483" dirty="0">
              <a:solidFill>
                <a:prstClr val="white">
                  <a:lumMod val="50000"/>
                </a:prstClr>
              </a:solidFill>
              <a:ea typeface="Roboto L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74A745E-84FF-DD25-84D0-D9D0C5247892}"/>
              </a:ext>
            </a:extLst>
          </p:cNvPr>
          <p:cNvSpPr txBox="1"/>
          <p:nvPr/>
        </p:nvSpPr>
        <p:spPr>
          <a:xfrm>
            <a:off x="956348" y="7012364"/>
            <a:ext cx="10383016" cy="491545"/>
          </a:xfrm>
          <a:prstGeom prst="rect">
            <a:avLst/>
          </a:prstGeom>
          <a:solidFill>
            <a:srgbClr val="FFFFFF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587756" font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t" panose="02000000000000000000" pitchFamily="2" charset="0"/>
              </a:defRPr>
            </a:lvl1pPr>
          </a:lstStyle>
          <a:p>
            <a:r>
              <a:rPr lang="es-AR" sz="1297" dirty="0"/>
              <a:t>* Datos de 2025 obtenidos del mes de Enero hasta Septiembre. </a:t>
            </a:r>
            <a:r>
              <a:rPr lang="es-ES_tradnl" sz="1297" dirty="0"/>
              <a:t>Fuente: DataTur; Dirección de internet: http://www.datatur.sectur.gob.mx:81/Reportes/Reportes.aspx.  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5CE0AD12-C41C-B5D8-F083-943AC389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48" y="203109"/>
            <a:ext cx="11860305" cy="61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743" tIns="57871" rIns="115743" bIns="578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defTabSz="544568" eaLnBrk="1" hangingPunct="1">
              <a:lnSpc>
                <a:spcPct val="80000"/>
              </a:lnSpc>
              <a:defRPr/>
            </a:pPr>
            <a:r>
              <a:rPr lang="es-ES_tradnl" sz="4077" dirty="0">
                <a:solidFill>
                  <a:prstClr val="black"/>
                </a:solidFill>
                <a:latin typeface="Lato Light" panose="020F03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OCUPACIÓN MENSUAL 23-25</a:t>
            </a:r>
          </a:p>
        </p:txBody>
      </p:sp>
      <p:sp>
        <p:nvSpPr>
          <p:cNvPr id="5" name="CuadroTexto 3">
            <a:extLst>
              <a:ext uri="{FF2B5EF4-FFF2-40B4-BE49-F238E27FC236}">
                <a16:creationId xmlns:a16="http://schemas.microsoft.com/office/drawing/2014/main" id="{CA6B1F93-B421-3458-2FBF-F8779742F4B7}"/>
              </a:ext>
            </a:extLst>
          </p:cNvPr>
          <p:cNvSpPr txBox="1"/>
          <p:nvPr/>
        </p:nvSpPr>
        <p:spPr>
          <a:xfrm>
            <a:off x="11455225" y="3070068"/>
            <a:ext cx="1280809" cy="461665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algn="l" defTabSz="544568">
              <a:defRPr/>
            </a:pPr>
            <a:r>
              <a:rPr lang="es-ES_tradnl" sz="2400" b="1" dirty="0">
                <a:solidFill>
                  <a:srgbClr val="FFD966"/>
                </a:solidFill>
                <a:latin typeface="Lato Black" panose="020F0502020204030203" pitchFamily="34" charset="77"/>
              </a:rPr>
              <a:t>HOTEL</a:t>
            </a: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A9E427A3-090D-CFBD-C365-15AEF77ECFA3}"/>
              </a:ext>
            </a:extLst>
          </p:cNvPr>
          <p:cNvSpPr txBox="1"/>
          <p:nvPr/>
        </p:nvSpPr>
        <p:spPr>
          <a:xfrm>
            <a:off x="11455225" y="4603279"/>
            <a:ext cx="134998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algn="l" defTabSz="544568">
              <a:defRPr/>
            </a:pPr>
            <a:r>
              <a:rPr lang="es-ES_tradnl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Lato Black" panose="020F0502020204030203" pitchFamily="34" charset="77"/>
              </a:rPr>
              <a:t>RT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D06973A7-F0B7-6822-ECCD-8636D0E1F2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991646"/>
              </p:ext>
            </p:extLst>
          </p:nvPr>
        </p:nvGraphicFramePr>
        <p:xfrm>
          <a:off x="220717" y="4164398"/>
          <a:ext cx="12063880" cy="2330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 Box 4">
            <a:extLst>
              <a:ext uri="{FF2B5EF4-FFF2-40B4-BE49-F238E27FC236}">
                <a16:creationId xmlns:a16="http://schemas.microsoft.com/office/drawing/2014/main" id="{2BCE61F0-D11B-EB42-B299-215D140A4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1258"/>
            <a:ext cx="12801600" cy="49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587756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rPr>
              <a:t>Hotel, renta vacacional y tarifa RT</a:t>
            </a:r>
          </a:p>
        </p:txBody>
      </p:sp>
      <p:sp>
        <p:nvSpPr>
          <p:cNvPr id="14" name="CuadroTexto 3">
            <a:extLst>
              <a:ext uri="{FF2B5EF4-FFF2-40B4-BE49-F238E27FC236}">
                <a16:creationId xmlns:a16="http://schemas.microsoft.com/office/drawing/2014/main" id="{7465309B-9000-C087-6BB8-998DF058705C}"/>
              </a:ext>
            </a:extLst>
          </p:cNvPr>
          <p:cNvSpPr txBox="1"/>
          <p:nvPr/>
        </p:nvSpPr>
        <p:spPr>
          <a:xfrm>
            <a:off x="11480208" y="6130892"/>
            <a:ext cx="1280809" cy="830997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algn="l" defTabSz="544568">
              <a:defRPr/>
            </a:pPr>
            <a:r>
              <a:rPr lang="es-ES_tradnl" sz="2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Lato Black" panose="020F0502020204030203" pitchFamily="34" charset="77"/>
              </a:rPr>
              <a:t>TARIFA RT</a:t>
            </a:r>
          </a:p>
        </p:txBody>
      </p:sp>
    </p:spTree>
    <p:extLst>
      <p:ext uri="{BB962C8B-B14F-4D97-AF65-F5344CB8AC3E}">
        <p14:creationId xmlns:p14="http://schemas.microsoft.com/office/powerpoint/2010/main" val="1139651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152532</TotalTime>
  <Words>58</Words>
  <Application>Microsoft Office PowerPoint</Application>
  <PresentationFormat>Personalizado</PresentationFormat>
  <Paragraphs>10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Lato Black</vt:lpstr>
      <vt:lpstr>Lato Light</vt:lpstr>
      <vt:lpstr>Playfair Display</vt:lpstr>
      <vt:lpstr>Roboto Lt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Kevin Cansino Tortoledo</cp:lastModifiedBy>
  <cp:revision>2333</cp:revision>
  <cp:lastPrinted>2023-10-12T00:41:20Z</cp:lastPrinted>
  <dcterms:created xsi:type="dcterms:W3CDTF">2020-07-27T22:31:02Z</dcterms:created>
  <dcterms:modified xsi:type="dcterms:W3CDTF">2025-11-26T22:28:19Z</dcterms:modified>
</cp:coreProperties>
</file>