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7.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3.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8.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4.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9.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0.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1.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5.xml" ContentType="application/vnd.openxmlformats-officedocument.themeOverride+xml"/>
  <Override PartName="/ppt/notesSlides/notesSlide12.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6.xml" ContentType="application/vnd.openxmlformats-officedocument.themeOverr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3.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7.xml" ContentType="application/vnd.openxmlformats-officedocument.themeOverride+xml"/>
  <Override PartName="/ppt/notesSlides/notesSlide14.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8.xml" ContentType="application/vnd.openxmlformats-officedocument.themeOverride+xml"/>
  <Override PartName="/ppt/notesSlides/notesSlide15.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9.xml" ContentType="application/vnd.openxmlformats-officedocument.themeOverr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16.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9173" r:id="rId2"/>
    <p:sldId id="9300" r:id="rId3"/>
    <p:sldId id="9187" r:id="rId4"/>
    <p:sldId id="9301" r:id="rId5"/>
    <p:sldId id="9367" r:id="rId6"/>
    <p:sldId id="9299" r:id="rId7"/>
    <p:sldId id="9217" r:id="rId8"/>
    <p:sldId id="9188" r:id="rId9"/>
    <p:sldId id="7394" r:id="rId10"/>
    <p:sldId id="9368" r:id="rId11"/>
    <p:sldId id="9369" r:id="rId12"/>
    <p:sldId id="8242" r:id="rId13"/>
    <p:sldId id="9190" r:id="rId14"/>
    <p:sldId id="9168" r:id="rId15"/>
    <p:sldId id="9169" r:id="rId16"/>
    <p:sldId id="9189" r:id="rId17"/>
    <p:sldId id="7393" r:id="rId18"/>
  </p:sldIdLst>
  <p:sldSz cx="12801600" cy="77724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Necesidad vivienda" id="{6FD9C1B9-2731-48C5-AF67-6663055D7A11}">
          <p14:sldIdLst>
            <p14:sldId id="9173"/>
            <p14:sldId id="9300"/>
            <p14:sldId id="9187"/>
            <p14:sldId id="9301"/>
            <p14:sldId id="9367"/>
            <p14:sldId id="9299"/>
            <p14:sldId id="9217"/>
            <p14:sldId id="9188"/>
            <p14:sldId id="7394"/>
            <p14:sldId id="9368"/>
            <p14:sldId id="9369"/>
            <p14:sldId id="8242"/>
            <p14:sldId id="9190"/>
            <p14:sldId id="9168"/>
            <p14:sldId id="9169"/>
            <p14:sldId id="9189"/>
            <p14:sldId id="7393"/>
          </p14:sldIdLst>
        </p14:section>
      </p14:sectionLst>
    </p:ext>
    <p:ext uri="{EFAFB233-063F-42B5-8137-9DF3F51BA10A}">
      <p15:sldGuideLst xmlns:p15="http://schemas.microsoft.com/office/powerpoint/2012/main">
        <p15:guide id="4" orient="horz" pos="2380" userDrawn="1">
          <p15:clr>
            <a:srgbClr val="A4A3A4"/>
          </p15:clr>
        </p15:guide>
        <p15:guide id="5" pos="675" userDrawn="1">
          <p15:clr>
            <a:srgbClr val="A4A3A4"/>
          </p15:clr>
        </p15:guide>
        <p15:guide id="6" orient="horz" pos="860" userDrawn="1">
          <p15:clr>
            <a:srgbClr val="A4A3A4"/>
          </p15:clr>
        </p15:guide>
        <p15:guide id="7" orient="horz" pos="4126" userDrawn="1">
          <p15:clr>
            <a:srgbClr val="A4A3A4"/>
          </p15:clr>
        </p15:guide>
        <p15:guide id="8" pos="4032" userDrawn="1">
          <p15:clr>
            <a:srgbClr val="A4A3A4"/>
          </p15:clr>
        </p15:guide>
        <p15:guide id="9" pos="108" userDrawn="1">
          <p15:clr>
            <a:srgbClr val="A4A3A4"/>
          </p15:clr>
        </p15:guide>
        <p15:guide id="10" pos="6912" userDrawn="1">
          <p15:clr>
            <a:srgbClr val="A4A3A4"/>
          </p15:clr>
        </p15:guide>
        <p15:guide id="11" pos="7842" userDrawn="1">
          <p15:clr>
            <a:srgbClr val="A4A3A4"/>
          </p15:clr>
        </p15:guide>
        <p15:guide id="12" pos="3170" userDrawn="1">
          <p15:clr>
            <a:srgbClr val="A4A3A4"/>
          </p15:clr>
        </p15:guide>
        <p15:guide id="13" orient="horz" pos="1042" userDrawn="1">
          <p15:clr>
            <a:srgbClr val="A4A3A4"/>
          </p15:clr>
        </p15:guide>
        <p15:guide id="14" orient="horz" pos="47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la guadalupe" initials="kg" lastIdx="2" clrIdx="0">
    <p:extLst>
      <p:ext uri="{19B8F6BF-5375-455C-9EA6-DF929625EA0E}">
        <p15:presenceInfo xmlns:p15="http://schemas.microsoft.com/office/powerpoint/2012/main" userId="2cd3ee6662d2658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8C00"/>
    <a:srgbClr val="DAA400"/>
    <a:srgbClr val="F3B700"/>
    <a:srgbClr val="FFC859"/>
    <a:srgbClr val="FFD695"/>
    <a:srgbClr val="FFDDA7"/>
    <a:srgbClr val="FFF5E5"/>
    <a:srgbClr val="156082"/>
    <a:srgbClr val="0D3A4E"/>
    <a:srgbClr val="A02B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8034E78-7F5D-4C2E-B375-FC64B27BC917}" styleName="Estilo o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95" autoAdjust="0"/>
    <p:restoredTop sz="95383" autoAdjust="0"/>
  </p:normalViewPr>
  <p:slideViewPr>
    <p:cSldViewPr snapToGrid="0">
      <p:cViewPr varScale="1">
        <p:scale>
          <a:sx n="51" d="100"/>
          <a:sy n="51" d="100"/>
        </p:scale>
        <p:origin x="1232" y="264"/>
      </p:cViewPr>
      <p:guideLst>
        <p:guide orient="horz" pos="2380"/>
        <p:guide pos="675"/>
        <p:guide orient="horz" pos="860"/>
        <p:guide orient="horz" pos="4126"/>
        <p:guide pos="4032"/>
        <p:guide pos="108"/>
        <p:guide pos="6912"/>
        <p:guide pos="7842"/>
        <p:guide pos="3170"/>
        <p:guide orient="horz" pos="1042"/>
        <p:guide orient="horz" pos="475"/>
      </p:guideLst>
    </p:cSldViewPr>
  </p:slideViewPr>
  <p:outlineViewPr>
    <p:cViewPr>
      <p:scale>
        <a:sx n="33" d="100"/>
        <a:sy n="33" d="100"/>
      </p:scale>
      <p:origin x="0" y="-40925"/>
    </p:cViewPr>
  </p:outlineViewPr>
  <p:notesTextViewPr>
    <p:cViewPr>
      <p:scale>
        <a:sx n="75" d="100"/>
        <a:sy n="75" d="100"/>
      </p:scale>
      <p:origin x="0" y="0"/>
    </p:cViewPr>
  </p:notesTextViewPr>
  <p:sorterViewPr>
    <p:cViewPr>
      <p:scale>
        <a:sx n="75" d="100"/>
        <a:sy n="75" d="100"/>
      </p:scale>
      <p:origin x="0" y="-9019"/>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3.xlsx"/></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julio\OneDrive\Desktop\Graficas%20veredas.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julio\OneDrive\Desktop\Graficas%20veredas.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package" Target="../embeddings/Microsoft_Excel_Worksheet5.xlsx"/></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package" Target="../embeddings/Microsoft_Excel_Worksheet6.xlsx"/></Relationships>
</file>

<file path=ppt/charts/_rels/chart16.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package" Target="../embeddings/Microsoft_Excel_Worksheet7.xlsx"/></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package" Target="../embeddings/Microsoft_Excel_Worksheet8.xlsx"/></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9.xml"/><Relationship Id="rId1" Type="http://schemas.microsoft.com/office/2011/relationships/chartStyle" Target="style19.xml"/><Relationship Id="rId4" Type="http://schemas.openxmlformats.org/officeDocument/2006/relationships/package" Target="../embeddings/Microsoft_Excel_Worksheet9.xlsx"/></Relationships>
</file>

<file path=ppt/charts/_rels/chart2.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21.xml"/><Relationship Id="rId1" Type="http://schemas.microsoft.com/office/2011/relationships/chartStyle" Target="style21.xml"/><Relationship Id="rId4" Type="http://schemas.openxmlformats.org/officeDocument/2006/relationships/package" Target="../embeddings/Microsoft_Excel_Worksheet10.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1.xlsx"/></Relationships>
</file>

<file path=ppt/charts/_rels/chart4.xml.rels><?xml version="1.0" encoding="UTF-8" standalone="yes"?>
<Relationships xmlns="http://schemas.openxmlformats.org/package/2006/relationships"><Relationship Id="rId3" Type="http://schemas.openxmlformats.org/officeDocument/2006/relationships/oleObject" Target="file:///C:\Users\julio\OneDrive\Desktop\Graficas%20vereda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julio\OneDrive\Desktop\Graficas%20vereda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2.xlsx"/></Relationships>
</file>

<file path=ppt/charts/_rels/chart9.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5261022816661266E-2"/>
          <c:y val="6.0680457269451094E-2"/>
          <c:w val="0.93299726427334639"/>
          <c:h val="0.79351324319126648"/>
        </c:manualLayout>
      </c:layout>
      <c:lineChart>
        <c:grouping val="standard"/>
        <c:varyColors val="0"/>
        <c:ser>
          <c:idx val="0"/>
          <c:order val="0"/>
          <c:tx>
            <c:strRef>
              <c:f>Hoja1!$B$18</c:f>
              <c:strCache>
                <c:ptCount val="1"/>
                <c:pt idx="0">
                  <c:v>Viviendas necesarias</c:v>
                </c:pt>
              </c:strCache>
            </c:strRef>
          </c:tx>
          <c:spPr>
            <a:ln w="57150" cap="rnd">
              <a:solidFill>
                <a:srgbClr val="0E2841">
                  <a:lumMod val="25000"/>
                  <a:lumOff val="75000"/>
                </a:srgbClr>
              </a:solidFill>
              <a:round/>
            </a:ln>
            <a:effectLst/>
          </c:spPr>
          <c:marker>
            <c:symbol val="circle"/>
            <c:size val="5"/>
            <c:spPr>
              <a:solidFill>
                <a:srgbClr val="0E2841">
                  <a:lumMod val="25000"/>
                  <a:lumOff val="75000"/>
                </a:srgbClr>
              </a:solidFill>
              <a:ln w="57150">
                <a:solidFill>
                  <a:srgbClr val="0E2841">
                    <a:lumMod val="25000"/>
                    <a:lumOff val="75000"/>
                  </a:srgb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Hoja1!$A$19:$A$27</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Hoja1!$B$19:$B$27</c:f>
              <c:numCache>
                <c:formatCode>_-* #,##0_-;\-* #,##0_-;_-* "-"??_-;_-@_-</c:formatCode>
                <c:ptCount val="9"/>
                <c:pt idx="0">
                  <c:v>89277</c:v>
                </c:pt>
                <c:pt idx="1">
                  <c:v>108727</c:v>
                </c:pt>
                <c:pt idx="2">
                  <c:v>128177</c:v>
                </c:pt>
                <c:pt idx="3">
                  <c:v>148324</c:v>
                </c:pt>
                <c:pt idx="4">
                  <c:v>168471</c:v>
                </c:pt>
                <c:pt idx="5">
                  <c:v>226148</c:v>
                </c:pt>
                <c:pt idx="6">
                  <c:v>268404</c:v>
                </c:pt>
                <c:pt idx="7">
                  <c:v>310660</c:v>
                </c:pt>
                <c:pt idx="8">
                  <c:v>366301</c:v>
                </c:pt>
              </c:numCache>
            </c:numRef>
          </c:val>
          <c:smooth val="0"/>
          <c:extLst>
            <c:ext xmlns:c16="http://schemas.microsoft.com/office/drawing/2014/chart" uri="{C3380CC4-5D6E-409C-BE32-E72D297353CC}">
              <c16:uniqueId val="{00000000-ED98-4670-A5E2-A594B6E3EE69}"/>
            </c:ext>
          </c:extLst>
        </c:ser>
        <c:dLbls>
          <c:showLegendKey val="0"/>
          <c:showVal val="0"/>
          <c:showCatName val="0"/>
          <c:showSerName val="0"/>
          <c:showPercent val="0"/>
          <c:showBubbleSize val="0"/>
        </c:dLbls>
        <c:marker val="1"/>
        <c:smooth val="0"/>
        <c:axId val="332417855"/>
        <c:axId val="332413055"/>
      </c:lineChart>
      <c:catAx>
        <c:axId val="3324178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85000"/>
                    <a:lumOff val="15000"/>
                  </a:schemeClr>
                </a:solidFill>
                <a:latin typeface="Roboto Light" panose="02000000000000000000" pitchFamily="2" charset="0"/>
                <a:ea typeface="Roboto Light" panose="02000000000000000000" pitchFamily="2" charset="0"/>
                <a:cs typeface="+mn-cs"/>
              </a:defRPr>
            </a:pPr>
            <a:endParaRPr lang="es-MX"/>
          </a:p>
        </c:txPr>
        <c:crossAx val="332413055"/>
        <c:crosses val="autoZero"/>
        <c:auto val="1"/>
        <c:lblAlgn val="ctr"/>
        <c:lblOffset val="100"/>
        <c:noMultiLvlLbl val="0"/>
      </c:catAx>
      <c:valAx>
        <c:axId val="332413055"/>
        <c:scaling>
          <c:orientation val="minMax"/>
        </c:scaling>
        <c:delete val="0"/>
        <c:axPos val="l"/>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Roboto Thin" panose="02000000000000000000" pitchFamily="2" charset="0"/>
                <a:ea typeface="Roboto Thin" panose="02000000000000000000" pitchFamily="2" charset="0"/>
                <a:cs typeface="+mn-cs"/>
              </a:defRPr>
            </a:pPr>
            <a:endParaRPr lang="es-MX"/>
          </a:p>
        </c:txPr>
        <c:crossAx val="33241785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Vivienda!$L$37</c:f>
              <c:strCache>
                <c:ptCount val="1"/>
                <c:pt idx="0">
                  <c:v>E</c:v>
                </c:pt>
              </c:strCache>
            </c:strRef>
          </c:tx>
          <c:spPr>
            <a:solidFill>
              <a:srgbClr val="BC8C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Vivienda!$K$38:$K$40</c:f>
              <c:numCache>
                <c:formatCode>General</c:formatCode>
                <c:ptCount val="3"/>
                <c:pt idx="0">
                  <c:v>2025</c:v>
                </c:pt>
                <c:pt idx="1">
                  <c:v>2030</c:v>
                </c:pt>
                <c:pt idx="2">
                  <c:v>2035</c:v>
                </c:pt>
              </c:numCache>
            </c:numRef>
          </c:cat>
          <c:val>
            <c:numRef>
              <c:f>Vivienda!$L$38:$L$40</c:f>
              <c:numCache>
                <c:formatCode>0</c:formatCode>
                <c:ptCount val="3"/>
                <c:pt idx="0">
                  <c:v>4.7907211296016133E-2</c:v>
                </c:pt>
                <c:pt idx="1">
                  <c:v>3.5605289928789419E-2</c:v>
                </c:pt>
                <c:pt idx="2">
                  <c:v>2.5614754098360656E-2</c:v>
                </c:pt>
              </c:numCache>
            </c:numRef>
          </c:val>
          <c:extLst>
            <c:ext xmlns:c16="http://schemas.microsoft.com/office/drawing/2014/chart" uri="{C3380CC4-5D6E-409C-BE32-E72D297353CC}">
              <c16:uniqueId val="{00000000-F336-465F-8E2E-F39D1A04865A}"/>
            </c:ext>
          </c:extLst>
        </c:ser>
        <c:ser>
          <c:idx val="1"/>
          <c:order val="1"/>
          <c:tx>
            <c:strRef>
              <c:f>Vivienda!$M$37</c:f>
              <c:strCache>
                <c:ptCount val="1"/>
                <c:pt idx="0">
                  <c:v>D</c:v>
                </c:pt>
              </c:strCache>
            </c:strRef>
          </c:tx>
          <c:spPr>
            <a:solidFill>
              <a:srgbClr val="DAA4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Vivienda!$K$38:$K$40</c:f>
              <c:numCache>
                <c:formatCode>General</c:formatCode>
                <c:ptCount val="3"/>
                <c:pt idx="0">
                  <c:v>2025</c:v>
                </c:pt>
                <c:pt idx="1">
                  <c:v>2030</c:v>
                </c:pt>
                <c:pt idx="2">
                  <c:v>2035</c:v>
                </c:pt>
              </c:numCache>
            </c:numRef>
          </c:cat>
          <c:val>
            <c:numRef>
              <c:f>Vivienda!$M$38:$M$40</c:f>
              <c:numCache>
                <c:formatCode>0</c:formatCode>
                <c:ptCount val="3"/>
                <c:pt idx="0">
                  <c:v>0.20675743822491174</c:v>
                </c:pt>
                <c:pt idx="1">
                  <c:v>0.18311291963377416</c:v>
                </c:pt>
                <c:pt idx="2">
                  <c:v>0.16393442622950821</c:v>
                </c:pt>
              </c:numCache>
            </c:numRef>
          </c:val>
          <c:extLst>
            <c:ext xmlns:c16="http://schemas.microsoft.com/office/drawing/2014/chart" uri="{C3380CC4-5D6E-409C-BE32-E72D297353CC}">
              <c16:uniqueId val="{00000001-F336-465F-8E2E-F39D1A04865A}"/>
            </c:ext>
          </c:extLst>
        </c:ser>
        <c:ser>
          <c:idx val="2"/>
          <c:order val="2"/>
          <c:tx>
            <c:strRef>
              <c:f>Vivienda!$N$37</c:f>
              <c:strCache>
                <c:ptCount val="1"/>
                <c:pt idx="0">
                  <c:v>D+</c:v>
                </c:pt>
              </c:strCache>
            </c:strRef>
          </c:tx>
          <c:spPr>
            <a:solidFill>
              <a:srgbClr val="F3B7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Vivienda!$K$38:$K$40</c:f>
              <c:numCache>
                <c:formatCode>General</c:formatCode>
                <c:ptCount val="3"/>
                <c:pt idx="0">
                  <c:v>2025</c:v>
                </c:pt>
                <c:pt idx="1">
                  <c:v>2030</c:v>
                </c:pt>
                <c:pt idx="2">
                  <c:v>2035</c:v>
                </c:pt>
              </c:numCache>
            </c:numRef>
          </c:cat>
          <c:val>
            <c:numRef>
              <c:f>Vivienda!$N$38:$N$40</c:f>
              <c:numCache>
                <c:formatCode>0</c:formatCode>
                <c:ptCount val="3"/>
                <c:pt idx="0">
                  <c:v>0.14220877458396369</c:v>
                </c:pt>
                <c:pt idx="1">
                  <c:v>0.12817904374364192</c:v>
                </c:pt>
                <c:pt idx="2">
                  <c:v>0.11680327868852458</c:v>
                </c:pt>
              </c:numCache>
            </c:numRef>
          </c:val>
          <c:extLst>
            <c:ext xmlns:c16="http://schemas.microsoft.com/office/drawing/2014/chart" uri="{C3380CC4-5D6E-409C-BE32-E72D297353CC}">
              <c16:uniqueId val="{00000002-F336-465F-8E2E-F39D1A04865A}"/>
            </c:ext>
          </c:extLst>
        </c:ser>
        <c:ser>
          <c:idx val="3"/>
          <c:order val="3"/>
          <c:tx>
            <c:strRef>
              <c:f>Vivienda!$O$37</c:f>
              <c:strCache>
                <c:ptCount val="1"/>
                <c:pt idx="0">
                  <c:v>C-</c:v>
                </c:pt>
              </c:strCache>
            </c:strRef>
          </c:tx>
          <c:spPr>
            <a:solidFill>
              <a:srgbClr val="F3B7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Vivienda!$K$38:$K$40</c:f>
              <c:numCache>
                <c:formatCode>General</c:formatCode>
                <c:ptCount val="3"/>
                <c:pt idx="0">
                  <c:v>2025</c:v>
                </c:pt>
                <c:pt idx="1">
                  <c:v>2030</c:v>
                </c:pt>
                <c:pt idx="2">
                  <c:v>2035</c:v>
                </c:pt>
              </c:numCache>
            </c:numRef>
          </c:cat>
          <c:val>
            <c:numRef>
              <c:f>Vivienda!$O$38:$O$40</c:f>
              <c:numCache>
                <c:formatCode>0</c:formatCode>
                <c:ptCount val="3"/>
                <c:pt idx="0">
                  <c:v>0.19314170448814927</c:v>
                </c:pt>
                <c:pt idx="1">
                  <c:v>0.21261444557477108</c:v>
                </c:pt>
                <c:pt idx="2">
                  <c:v>0.22848360655737704</c:v>
                </c:pt>
              </c:numCache>
            </c:numRef>
          </c:val>
          <c:extLst>
            <c:ext xmlns:c16="http://schemas.microsoft.com/office/drawing/2014/chart" uri="{C3380CC4-5D6E-409C-BE32-E72D297353CC}">
              <c16:uniqueId val="{00000003-F336-465F-8E2E-F39D1A04865A}"/>
            </c:ext>
          </c:extLst>
        </c:ser>
        <c:ser>
          <c:idx val="4"/>
          <c:order val="4"/>
          <c:tx>
            <c:strRef>
              <c:f>Vivienda!$P$37</c:f>
              <c:strCache>
                <c:ptCount val="1"/>
                <c:pt idx="0">
                  <c:v>C</c:v>
                </c:pt>
              </c:strCache>
            </c:strRef>
          </c:tx>
          <c:spPr>
            <a:solidFill>
              <a:srgbClr val="FFC859"/>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Vivienda!$K$38:$K$40</c:f>
              <c:numCache>
                <c:formatCode>General</c:formatCode>
                <c:ptCount val="3"/>
                <c:pt idx="0">
                  <c:v>2025</c:v>
                </c:pt>
                <c:pt idx="1">
                  <c:v>2030</c:v>
                </c:pt>
                <c:pt idx="2">
                  <c:v>2035</c:v>
                </c:pt>
              </c:numCache>
            </c:numRef>
          </c:cat>
          <c:val>
            <c:numRef>
              <c:f>Vivienda!$P$38:$P$40</c:f>
              <c:numCache>
                <c:formatCode>0</c:formatCode>
                <c:ptCount val="3"/>
                <c:pt idx="0">
                  <c:v>0.18305597579425109</c:v>
                </c:pt>
                <c:pt idx="1">
                  <c:v>0.20244150559511701</c:v>
                </c:pt>
                <c:pt idx="2">
                  <c:v>0.21823770491803277</c:v>
                </c:pt>
              </c:numCache>
            </c:numRef>
          </c:val>
          <c:extLst>
            <c:ext xmlns:c16="http://schemas.microsoft.com/office/drawing/2014/chart" uri="{C3380CC4-5D6E-409C-BE32-E72D297353CC}">
              <c16:uniqueId val="{00000004-F336-465F-8E2E-F39D1A04865A}"/>
            </c:ext>
          </c:extLst>
        </c:ser>
        <c:ser>
          <c:idx val="5"/>
          <c:order val="5"/>
          <c:tx>
            <c:strRef>
              <c:f>Vivienda!$Q$37</c:f>
              <c:strCache>
                <c:ptCount val="1"/>
                <c:pt idx="0">
                  <c:v>C+</c:v>
                </c:pt>
              </c:strCache>
            </c:strRef>
          </c:tx>
          <c:spPr>
            <a:solidFill>
              <a:srgbClr val="DAA400"/>
            </a:solidFill>
            <a:ln>
              <a:noFill/>
            </a:ln>
            <a:effectLst/>
          </c:spPr>
          <c:invertIfNegative val="0"/>
          <c:dPt>
            <c:idx val="2"/>
            <c:invertIfNegative val="0"/>
            <c:bubble3D val="0"/>
            <c:spPr>
              <a:solidFill>
                <a:srgbClr val="FFDDA7"/>
              </a:solidFill>
              <a:ln>
                <a:noFill/>
              </a:ln>
              <a:effectLst/>
            </c:spPr>
            <c:extLst>
              <c:ext xmlns:c16="http://schemas.microsoft.com/office/drawing/2014/chart" uri="{C3380CC4-5D6E-409C-BE32-E72D297353CC}">
                <c16:uniqueId val="{00000000-594A-4DB9-8F40-BEC82668E854}"/>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Vivienda!$K$38:$K$40</c:f>
              <c:numCache>
                <c:formatCode>General</c:formatCode>
                <c:ptCount val="3"/>
                <c:pt idx="0">
                  <c:v>2025</c:v>
                </c:pt>
                <c:pt idx="1">
                  <c:v>2030</c:v>
                </c:pt>
                <c:pt idx="2">
                  <c:v>2035</c:v>
                </c:pt>
              </c:numCache>
            </c:numRef>
          </c:cat>
          <c:val>
            <c:numRef>
              <c:f>Vivienda!$Q$38:$Q$40</c:f>
              <c:numCache>
                <c:formatCode>0</c:formatCode>
                <c:ptCount val="3"/>
                <c:pt idx="0">
                  <c:v>0.14573877962682802</c:v>
                </c:pt>
                <c:pt idx="1">
                  <c:v>0.15462868769074262</c:v>
                </c:pt>
                <c:pt idx="2">
                  <c:v>0.16188524590163933</c:v>
                </c:pt>
              </c:numCache>
            </c:numRef>
          </c:val>
          <c:extLst>
            <c:ext xmlns:c16="http://schemas.microsoft.com/office/drawing/2014/chart" uri="{C3380CC4-5D6E-409C-BE32-E72D297353CC}">
              <c16:uniqueId val="{00000005-F336-465F-8E2E-F39D1A04865A}"/>
            </c:ext>
          </c:extLst>
        </c:ser>
        <c:ser>
          <c:idx val="6"/>
          <c:order val="6"/>
          <c:tx>
            <c:strRef>
              <c:f>Vivienda!$R$37</c:f>
              <c:strCache>
                <c:ptCount val="1"/>
                <c:pt idx="0">
                  <c:v>A/B</c:v>
                </c:pt>
              </c:strCache>
            </c:strRef>
          </c:tx>
          <c:spPr>
            <a:solidFill>
              <a:srgbClr val="FFF5E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Vivienda!$K$38:$K$40</c:f>
              <c:numCache>
                <c:formatCode>General</c:formatCode>
                <c:ptCount val="3"/>
                <c:pt idx="0">
                  <c:v>2025</c:v>
                </c:pt>
                <c:pt idx="1">
                  <c:v>2030</c:v>
                </c:pt>
                <c:pt idx="2">
                  <c:v>2035</c:v>
                </c:pt>
              </c:numCache>
            </c:numRef>
          </c:cat>
          <c:val>
            <c:numRef>
              <c:f>Vivienda!$R$38:$R$40</c:f>
              <c:numCache>
                <c:formatCode>0</c:formatCode>
                <c:ptCount val="3"/>
                <c:pt idx="0">
                  <c:v>8.1190115985879982E-2</c:v>
                </c:pt>
                <c:pt idx="1">
                  <c:v>8.3418107833163779E-2</c:v>
                </c:pt>
                <c:pt idx="2">
                  <c:v>8.5040983606557374E-2</c:v>
                </c:pt>
              </c:numCache>
            </c:numRef>
          </c:val>
          <c:extLst>
            <c:ext xmlns:c16="http://schemas.microsoft.com/office/drawing/2014/chart" uri="{C3380CC4-5D6E-409C-BE32-E72D297353CC}">
              <c16:uniqueId val="{00000006-F336-465F-8E2E-F39D1A04865A}"/>
            </c:ext>
          </c:extLst>
        </c:ser>
        <c:dLbls>
          <c:showLegendKey val="0"/>
          <c:showVal val="0"/>
          <c:showCatName val="0"/>
          <c:showSerName val="0"/>
          <c:showPercent val="0"/>
          <c:showBubbleSize val="0"/>
        </c:dLbls>
        <c:gapWidth val="219"/>
        <c:overlap val="-27"/>
        <c:axId val="1761293584"/>
        <c:axId val="1761290224"/>
      </c:barChart>
      <c:catAx>
        <c:axId val="1761293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mn-cs"/>
              </a:defRPr>
            </a:pPr>
            <a:endParaRPr lang="es-MX"/>
          </a:p>
        </c:txPr>
        <c:crossAx val="1761290224"/>
        <c:crosses val="autoZero"/>
        <c:auto val="1"/>
        <c:lblAlgn val="ctr"/>
        <c:lblOffset val="100"/>
        <c:noMultiLvlLbl val="0"/>
      </c:catAx>
      <c:valAx>
        <c:axId val="1761290224"/>
        <c:scaling>
          <c:orientation val="minMax"/>
        </c:scaling>
        <c:delete val="1"/>
        <c:axPos val="l"/>
        <c:numFmt formatCode="0%" sourceLinked="0"/>
        <c:majorTickMark val="none"/>
        <c:minorTickMark val="none"/>
        <c:tickLblPos val="nextTo"/>
        <c:crossAx val="1761293584"/>
        <c:crosses val="autoZero"/>
        <c:crossBetween val="between"/>
      </c:valAx>
      <c:spPr>
        <a:noFill/>
        <a:ln>
          <a:noFill/>
        </a:ln>
        <a:effectLst/>
      </c:spPr>
    </c:plotArea>
    <c:plotVisOnly val="1"/>
    <c:dispBlanksAs val="gap"/>
    <c:showDLblsOverMax val="0"/>
  </c:chart>
  <c:spPr>
    <a:noFill/>
    <a:ln>
      <a:noFill/>
    </a:ln>
    <a:effectLst/>
  </c:spPr>
  <c:txPr>
    <a:bodyPr/>
    <a:lstStyle/>
    <a:p>
      <a:pPr>
        <a:defRPr sz="900">
          <a:latin typeface="Roboto Thin" panose="02000000000000000000" pitchFamily="2" charset="0"/>
          <a:ea typeface="Roboto Thin" panose="02000000000000000000" pitchFamily="2" charset="0"/>
        </a:defRPr>
      </a:pPr>
      <a:endParaRPr lang="es-MX"/>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57150" cap="rnd">
              <a:solidFill>
                <a:schemeClr val="tx2">
                  <a:lumMod val="25000"/>
                  <a:lumOff val="75000"/>
                </a:schemeClr>
              </a:solidFill>
              <a:round/>
            </a:ln>
            <a:effectLst/>
          </c:spPr>
          <c:marker>
            <c:symbol val="circle"/>
            <c:size val="5"/>
            <c:spPr>
              <a:solidFill>
                <a:schemeClr val="tx2">
                  <a:lumMod val="25000"/>
                  <a:lumOff val="75000"/>
                </a:schemeClr>
              </a:solidFill>
              <a:ln w="57150">
                <a:solidFill>
                  <a:schemeClr val="tx2">
                    <a:lumMod val="25000"/>
                    <a:lumOff val="75000"/>
                  </a:schemeClr>
                </a:solid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Hoja1!$C$99:$C$101</c:f>
              <c:numCache>
                <c:formatCode>General</c:formatCode>
                <c:ptCount val="3"/>
                <c:pt idx="0">
                  <c:v>214702</c:v>
                </c:pt>
                <c:pt idx="1">
                  <c:v>257526</c:v>
                </c:pt>
                <c:pt idx="2">
                  <c:v>309343</c:v>
                </c:pt>
              </c:numCache>
            </c:numRef>
          </c:val>
          <c:smooth val="0"/>
          <c:extLst>
            <c:ext xmlns:c16="http://schemas.microsoft.com/office/drawing/2014/chart" uri="{C3380CC4-5D6E-409C-BE32-E72D297353CC}">
              <c16:uniqueId val="{00000000-D1B2-4EFC-ADA4-D52F986C5DCC}"/>
            </c:ext>
          </c:extLst>
        </c:ser>
        <c:dLbls>
          <c:showLegendKey val="0"/>
          <c:showVal val="0"/>
          <c:showCatName val="0"/>
          <c:showSerName val="0"/>
          <c:showPercent val="0"/>
          <c:showBubbleSize val="0"/>
        </c:dLbls>
        <c:marker val="1"/>
        <c:smooth val="0"/>
        <c:axId val="796776703"/>
        <c:axId val="796767583"/>
      </c:lineChart>
      <c:catAx>
        <c:axId val="796776703"/>
        <c:scaling>
          <c:orientation val="minMax"/>
        </c:scaling>
        <c:delete val="1"/>
        <c:axPos val="b"/>
        <c:majorTickMark val="none"/>
        <c:minorTickMark val="none"/>
        <c:tickLblPos val="nextTo"/>
        <c:crossAx val="796767583"/>
        <c:crosses val="autoZero"/>
        <c:auto val="1"/>
        <c:lblAlgn val="ctr"/>
        <c:lblOffset val="100"/>
        <c:noMultiLvlLbl val="0"/>
      </c:catAx>
      <c:valAx>
        <c:axId val="796767583"/>
        <c:scaling>
          <c:orientation val="minMax"/>
          <c:max val="400000"/>
          <c:min val="0"/>
        </c:scaling>
        <c:delete val="1"/>
        <c:axPos val="l"/>
        <c:numFmt formatCode="General" sourceLinked="1"/>
        <c:majorTickMark val="out"/>
        <c:minorTickMark val="none"/>
        <c:tickLblPos val="nextTo"/>
        <c:crossAx val="79677670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Hoja1!$B$84</c:f>
              <c:strCache>
                <c:ptCount val="1"/>
                <c:pt idx="0">
                  <c:v>2025</c:v>
                </c:pt>
              </c:strCache>
            </c:strRef>
          </c:tx>
          <c:spPr>
            <a:solidFill>
              <a:srgbClr val="FFDA82"/>
            </a:solidFill>
            <a:ln>
              <a:noFill/>
            </a:ln>
            <a:effectLst/>
          </c:spPr>
          <c:invertIfNegative val="0"/>
          <c:dLbls>
            <c:dLbl>
              <c:idx val="0"/>
              <c:layout>
                <c:manualLayout>
                  <c:x val="0"/>
                  <c:y val="-5.3858780158001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9ED-4363-9C07-1B358D41473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Hoja1!$C$83:$I$83</c:f>
              <c:strCache>
                <c:ptCount val="7"/>
                <c:pt idx="0">
                  <c:v>Marginal</c:v>
                </c:pt>
                <c:pt idx="1">
                  <c:v>Baja</c:v>
                </c:pt>
                <c:pt idx="2">
                  <c:v>Baja alta</c:v>
                </c:pt>
                <c:pt idx="3">
                  <c:v>Media baja</c:v>
                </c:pt>
                <c:pt idx="4">
                  <c:v>Media</c:v>
                </c:pt>
                <c:pt idx="5">
                  <c:v>Media alta</c:v>
                </c:pt>
                <c:pt idx="6">
                  <c:v>Alta</c:v>
                </c:pt>
              </c:strCache>
            </c:strRef>
          </c:cat>
          <c:val>
            <c:numRef>
              <c:f>Hoja1!$C$84:$I$84</c:f>
              <c:numCache>
                <c:formatCode>0</c:formatCode>
                <c:ptCount val="7"/>
                <c:pt idx="0">
                  <c:v>10285.77635</c:v>
                </c:pt>
                <c:pt idx="1">
                  <c:v>44391.245300000002</c:v>
                </c:pt>
                <c:pt idx="2">
                  <c:v>30532.515060000005</c:v>
                </c:pt>
                <c:pt idx="3">
                  <c:v>41467.919390000003</c:v>
                </c:pt>
                <c:pt idx="4">
                  <c:v>39302.492789999997</c:v>
                </c:pt>
                <c:pt idx="5">
                  <c:v>31290.414369999999</c:v>
                </c:pt>
                <c:pt idx="6">
                  <c:v>17431.684130000001</c:v>
                </c:pt>
              </c:numCache>
            </c:numRef>
          </c:val>
          <c:extLst>
            <c:ext xmlns:c16="http://schemas.microsoft.com/office/drawing/2014/chart" uri="{C3380CC4-5D6E-409C-BE32-E72D297353CC}">
              <c16:uniqueId val="{00000000-89ED-4363-9C07-1B358D414735}"/>
            </c:ext>
          </c:extLst>
        </c:ser>
        <c:ser>
          <c:idx val="1"/>
          <c:order val="1"/>
          <c:tx>
            <c:strRef>
              <c:f>Hoja1!$B$85</c:f>
              <c:strCache>
                <c:ptCount val="1"/>
                <c:pt idx="0">
                  <c:v>2030</c:v>
                </c:pt>
              </c:strCache>
            </c:strRef>
          </c:tx>
          <c:spPr>
            <a:solidFill>
              <a:srgbClr val="FFC000"/>
            </a:solidFill>
            <a:ln>
              <a:noFill/>
            </a:ln>
            <a:effectLst/>
          </c:spPr>
          <c:invertIfNegative val="0"/>
          <c:dLbls>
            <c:dLbl>
              <c:idx val="0"/>
              <c:layout>
                <c:manualLayout>
                  <c:x val="0"/>
                  <c:y val="-2.15435120632006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9ED-4363-9C07-1B358D41473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lumMod val="7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Hoja1!$C$83:$I$83</c:f>
              <c:strCache>
                <c:ptCount val="7"/>
                <c:pt idx="0">
                  <c:v>Marginal</c:v>
                </c:pt>
                <c:pt idx="1">
                  <c:v>Baja</c:v>
                </c:pt>
                <c:pt idx="2">
                  <c:v>Baja alta</c:v>
                </c:pt>
                <c:pt idx="3">
                  <c:v>Media baja</c:v>
                </c:pt>
                <c:pt idx="4">
                  <c:v>Media</c:v>
                </c:pt>
                <c:pt idx="5">
                  <c:v>Media alta</c:v>
                </c:pt>
                <c:pt idx="6">
                  <c:v>Alta</c:v>
                </c:pt>
              </c:strCache>
            </c:strRef>
          </c:cat>
          <c:val>
            <c:numRef>
              <c:f>Hoja1!$C$85:$I$85</c:f>
              <c:numCache>
                <c:formatCode>0</c:formatCode>
                <c:ptCount val="7"/>
                <c:pt idx="0">
                  <c:v>9169.2754999999997</c:v>
                </c:pt>
                <c:pt idx="1">
                  <c:v>47156.273999999998</c:v>
                </c:pt>
                <c:pt idx="2">
                  <c:v>33009.391799999998</c:v>
                </c:pt>
                <c:pt idx="3">
                  <c:v>54753.673699999992</c:v>
                </c:pt>
                <c:pt idx="4">
                  <c:v>52133.880700000002</c:v>
                </c:pt>
                <c:pt idx="5">
                  <c:v>39820.853599999995</c:v>
                </c:pt>
                <c:pt idx="6">
                  <c:v>21482.302599999999</c:v>
                </c:pt>
              </c:numCache>
            </c:numRef>
          </c:val>
          <c:extLst>
            <c:ext xmlns:c16="http://schemas.microsoft.com/office/drawing/2014/chart" uri="{C3380CC4-5D6E-409C-BE32-E72D297353CC}">
              <c16:uniqueId val="{00000001-89ED-4363-9C07-1B358D414735}"/>
            </c:ext>
          </c:extLst>
        </c:ser>
        <c:ser>
          <c:idx val="2"/>
          <c:order val="2"/>
          <c:tx>
            <c:strRef>
              <c:f>Hoja1!$B$86</c:f>
              <c:strCache>
                <c:ptCount val="1"/>
                <c:pt idx="0">
                  <c:v>2035</c:v>
                </c:pt>
              </c:strCache>
            </c:strRef>
          </c:tx>
          <c:spPr>
            <a:solidFill>
              <a:srgbClr val="FFB40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Hoja1!$C$83:$I$83</c:f>
              <c:strCache>
                <c:ptCount val="7"/>
                <c:pt idx="0">
                  <c:v>Marginal</c:v>
                </c:pt>
                <c:pt idx="1">
                  <c:v>Baja</c:v>
                </c:pt>
                <c:pt idx="2">
                  <c:v>Baja alta</c:v>
                </c:pt>
                <c:pt idx="3">
                  <c:v>Media baja</c:v>
                </c:pt>
                <c:pt idx="4">
                  <c:v>Media</c:v>
                </c:pt>
                <c:pt idx="5">
                  <c:v>Media alta</c:v>
                </c:pt>
                <c:pt idx="6">
                  <c:v>Alta</c:v>
                </c:pt>
              </c:strCache>
            </c:strRef>
          </c:cat>
          <c:val>
            <c:numRef>
              <c:f>Hoja1!$C$86:$I$86</c:f>
              <c:numCache>
                <c:formatCode>0</c:formatCode>
                <c:ptCount val="7"/>
                <c:pt idx="0">
                  <c:v>7923.7449999999999</c:v>
                </c:pt>
                <c:pt idx="1">
                  <c:v>50711.968000000001</c:v>
                </c:pt>
                <c:pt idx="2">
                  <c:v>36132.277199999997</c:v>
                </c:pt>
                <c:pt idx="3">
                  <c:v>70679.805399999997</c:v>
                </c:pt>
                <c:pt idx="4">
                  <c:v>67510.307399999991</c:v>
                </c:pt>
                <c:pt idx="5">
                  <c:v>50078.068399999996</c:v>
                </c:pt>
                <c:pt idx="6">
                  <c:v>26306.8334</c:v>
                </c:pt>
              </c:numCache>
            </c:numRef>
          </c:val>
          <c:extLst>
            <c:ext xmlns:c16="http://schemas.microsoft.com/office/drawing/2014/chart" uri="{C3380CC4-5D6E-409C-BE32-E72D297353CC}">
              <c16:uniqueId val="{00000002-89ED-4363-9C07-1B358D414735}"/>
            </c:ext>
          </c:extLst>
        </c:ser>
        <c:dLbls>
          <c:showLegendKey val="0"/>
          <c:showVal val="0"/>
          <c:showCatName val="0"/>
          <c:showSerName val="0"/>
          <c:showPercent val="0"/>
          <c:showBubbleSize val="0"/>
        </c:dLbls>
        <c:gapWidth val="219"/>
        <c:overlap val="-27"/>
        <c:axId val="796801183"/>
        <c:axId val="796792543"/>
      </c:barChart>
      <c:catAx>
        <c:axId val="7968011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mn-cs"/>
              </a:defRPr>
            </a:pPr>
            <a:endParaRPr lang="es-MX"/>
          </a:p>
        </c:txPr>
        <c:crossAx val="796792543"/>
        <c:crosses val="autoZero"/>
        <c:auto val="1"/>
        <c:lblAlgn val="ctr"/>
        <c:lblOffset val="100"/>
        <c:noMultiLvlLbl val="0"/>
      </c:catAx>
      <c:valAx>
        <c:axId val="796792543"/>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75000"/>
                  </a:schemeClr>
                </a:solidFill>
                <a:latin typeface="Roboto Light" panose="02000000000000000000" pitchFamily="2" charset="0"/>
                <a:ea typeface="Roboto Light" panose="02000000000000000000" pitchFamily="2" charset="0"/>
                <a:cs typeface="+mn-cs"/>
              </a:defRPr>
            </a:pPr>
            <a:endParaRPr lang="es-MX"/>
          </a:p>
        </c:txPr>
        <c:crossAx val="79680118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MX"/>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Hoja1!$B$84</c:f>
              <c:strCache>
                <c:ptCount val="1"/>
                <c:pt idx="0">
                  <c:v>2025</c:v>
                </c:pt>
              </c:strCache>
            </c:strRef>
          </c:tx>
          <c:spPr>
            <a:solidFill>
              <a:srgbClr val="FFDA82"/>
            </a:solidFill>
            <a:ln>
              <a:noFill/>
            </a:ln>
            <a:effectLst/>
          </c:spPr>
          <c:invertIfNegative val="0"/>
          <c:dLbls>
            <c:dLbl>
              <c:idx val="0"/>
              <c:layout>
                <c:manualLayout>
                  <c:x val="0"/>
                  <c:y val="-5.3858780158001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9ED-4363-9C07-1B358D41473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Hoja1!$C$83:$I$83</c:f>
              <c:strCache>
                <c:ptCount val="7"/>
                <c:pt idx="0">
                  <c:v>Marginal</c:v>
                </c:pt>
                <c:pt idx="1">
                  <c:v>Baja</c:v>
                </c:pt>
                <c:pt idx="2">
                  <c:v>Baja alta</c:v>
                </c:pt>
                <c:pt idx="3">
                  <c:v>Media baja</c:v>
                </c:pt>
                <c:pt idx="4">
                  <c:v>Media</c:v>
                </c:pt>
                <c:pt idx="5">
                  <c:v>Media alta</c:v>
                </c:pt>
                <c:pt idx="6">
                  <c:v>Alta</c:v>
                </c:pt>
              </c:strCache>
            </c:strRef>
          </c:cat>
          <c:val>
            <c:numRef>
              <c:f>Hoja1!$C$84:$I$84</c:f>
              <c:numCache>
                <c:formatCode>0</c:formatCode>
                <c:ptCount val="7"/>
                <c:pt idx="0">
                  <c:v>10285.77635</c:v>
                </c:pt>
                <c:pt idx="1">
                  <c:v>44391.245300000002</c:v>
                </c:pt>
                <c:pt idx="2">
                  <c:v>30532.515060000005</c:v>
                </c:pt>
                <c:pt idx="3">
                  <c:v>41467.919390000003</c:v>
                </c:pt>
                <c:pt idx="4">
                  <c:v>39302.492789999997</c:v>
                </c:pt>
                <c:pt idx="5">
                  <c:v>31290.414369999999</c:v>
                </c:pt>
                <c:pt idx="6">
                  <c:v>17431.684130000001</c:v>
                </c:pt>
              </c:numCache>
            </c:numRef>
          </c:val>
          <c:extLst>
            <c:ext xmlns:c16="http://schemas.microsoft.com/office/drawing/2014/chart" uri="{C3380CC4-5D6E-409C-BE32-E72D297353CC}">
              <c16:uniqueId val="{00000000-89ED-4363-9C07-1B358D414735}"/>
            </c:ext>
          </c:extLst>
        </c:ser>
        <c:ser>
          <c:idx val="1"/>
          <c:order val="1"/>
          <c:tx>
            <c:strRef>
              <c:f>Hoja1!$B$85</c:f>
              <c:strCache>
                <c:ptCount val="1"/>
                <c:pt idx="0">
                  <c:v>2030</c:v>
                </c:pt>
              </c:strCache>
            </c:strRef>
          </c:tx>
          <c:spPr>
            <a:solidFill>
              <a:srgbClr val="FFC000"/>
            </a:solidFill>
            <a:ln>
              <a:noFill/>
            </a:ln>
            <a:effectLst/>
          </c:spPr>
          <c:invertIfNegative val="0"/>
          <c:dLbls>
            <c:dLbl>
              <c:idx val="0"/>
              <c:layout>
                <c:manualLayout>
                  <c:x val="0"/>
                  <c:y val="-2.15435120632006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9ED-4363-9C07-1B358D41473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lumMod val="7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Hoja1!$C$83:$I$83</c:f>
              <c:strCache>
                <c:ptCount val="7"/>
                <c:pt idx="0">
                  <c:v>Marginal</c:v>
                </c:pt>
                <c:pt idx="1">
                  <c:v>Baja</c:v>
                </c:pt>
                <c:pt idx="2">
                  <c:v>Baja alta</c:v>
                </c:pt>
                <c:pt idx="3">
                  <c:v>Media baja</c:v>
                </c:pt>
                <c:pt idx="4">
                  <c:v>Media</c:v>
                </c:pt>
                <c:pt idx="5">
                  <c:v>Media alta</c:v>
                </c:pt>
                <c:pt idx="6">
                  <c:v>Alta</c:v>
                </c:pt>
              </c:strCache>
            </c:strRef>
          </c:cat>
          <c:val>
            <c:numRef>
              <c:f>Hoja1!$C$85:$I$85</c:f>
              <c:numCache>
                <c:formatCode>0</c:formatCode>
                <c:ptCount val="7"/>
                <c:pt idx="0">
                  <c:v>9169.2754999999997</c:v>
                </c:pt>
                <c:pt idx="1">
                  <c:v>47156.273999999998</c:v>
                </c:pt>
                <c:pt idx="2">
                  <c:v>33009.391799999998</c:v>
                </c:pt>
                <c:pt idx="3">
                  <c:v>54753.673699999992</c:v>
                </c:pt>
                <c:pt idx="4">
                  <c:v>52133.880700000002</c:v>
                </c:pt>
                <c:pt idx="5">
                  <c:v>39820.853599999995</c:v>
                </c:pt>
                <c:pt idx="6">
                  <c:v>21482.302599999999</c:v>
                </c:pt>
              </c:numCache>
            </c:numRef>
          </c:val>
          <c:extLst>
            <c:ext xmlns:c16="http://schemas.microsoft.com/office/drawing/2014/chart" uri="{C3380CC4-5D6E-409C-BE32-E72D297353CC}">
              <c16:uniqueId val="{00000001-89ED-4363-9C07-1B358D414735}"/>
            </c:ext>
          </c:extLst>
        </c:ser>
        <c:ser>
          <c:idx val="2"/>
          <c:order val="2"/>
          <c:tx>
            <c:strRef>
              <c:f>Hoja1!$B$86</c:f>
              <c:strCache>
                <c:ptCount val="1"/>
                <c:pt idx="0">
                  <c:v>2035</c:v>
                </c:pt>
              </c:strCache>
            </c:strRef>
          </c:tx>
          <c:spPr>
            <a:solidFill>
              <a:srgbClr val="FFB40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Hoja1!$C$83:$I$83</c:f>
              <c:strCache>
                <c:ptCount val="7"/>
                <c:pt idx="0">
                  <c:v>Marginal</c:v>
                </c:pt>
                <c:pt idx="1">
                  <c:v>Baja</c:v>
                </c:pt>
                <c:pt idx="2">
                  <c:v>Baja alta</c:v>
                </c:pt>
                <c:pt idx="3">
                  <c:v>Media baja</c:v>
                </c:pt>
                <c:pt idx="4">
                  <c:v>Media</c:v>
                </c:pt>
                <c:pt idx="5">
                  <c:v>Media alta</c:v>
                </c:pt>
                <c:pt idx="6">
                  <c:v>Alta</c:v>
                </c:pt>
              </c:strCache>
            </c:strRef>
          </c:cat>
          <c:val>
            <c:numRef>
              <c:f>Hoja1!$C$86:$I$86</c:f>
              <c:numCache>
                <c:formatCode>0</c:formatCode>
                <c:ptCount val="7"/>
                <c:pt idx="0">
                  <c:v>7923.7449999999999</c:v>
                </c:pt>
                <c:pt idx="1">
                  <c:v>50711.968000000001</c:v>
                </c:pt>
                <c:pt idx="2">
                  <c:v>36132.277199999997</c:v>
                </c:pt>
                <c:pt idx="3">
                  <c:v>70679.805399999997</c:v>
                </c:pt>
                <c:pt idx="4">
                  <c:v>67510.307399999991</c:v>
                </c:pt>
                <c:pt idx="5">
                  <c:v>50078.068399999996</c:v>
                </c:pt>
                <c:pt idx="6">
                  <c:v>26306.8334</c:v>
                </c:pt>
              </c:numCache>
            </c:numRef>
          </c:val>
          <c:extLst>
            <c:ext xmlns:c16="http://schemas.microsoft.com/office/drawing/2014/chart" uri="{C3380CC4-5D6E-409C-BE32-E72D297353CC}">
              <c16:uniqueId val="{00000002-89ED-4363-9C07-1B358D414735}"/>
            </c:ext>
          </c:extLst>
        </c:ser>
        <c:dLbls>
          <c:showLegendKey val="0"/>
          <c:showVal val="0"/>
          <c:showCatName val="0"/>
          <c:showSerName val="0"/>
          <c:showPercent val="0"/>
          <c:showBubbleSize val="0"/>
        </c:dLbls>
        <c:gapWidth val="219"/>
        <c:overlap val="-27"/>
        <c:axId val="796801183"/>
        <c:axId val="796792543"/>
      </c:barChart>
      <c:catAx>
        <c:axId val="7968011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mn-cs"/>
              </a:defRPr>
            </a:pPr>
            <a:endParaRPr lang="es-MX"/>
          </a:p>
        </c:txPr>
        <c:crossAx val="796792543"/>
        <c:crosses val="autoZero"/>
        <c:auto val="1"/>
        <c:lblAlgn val="ctr"/>
        <c:lblOffset val="100"/>
        <c:noMultiLvlLbl val="0"/>
      </c:catAx>
      <c:valAx>
        <c:axId val="796792543"/>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75000"/>
                  </a:schemeClr>
                </a:solidFill>
                <a:latin typeface="Roboto Light" panose="02000000000000000000" pitchFamily="2" charset="0"/>
                <a:ea typeface="Roboto Light" panose="02000000000000000000" pitchFamily="2" charset="0"/>
                <a:cs typeface="+mn-cs"/>
              </a:defRPr>
            </a:pPr>
            <a:endParaRPr lang="es-MX"/>
          </a:p>
        </c:txPr>
        <c:crossAx val="79680118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MX"/>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Hoja1!$B$25</c:f>
              <c:strCache>
                <c:ptCount val="1"/>
                <c:pt idx="0">
                  <c:v>E</c:v>
                </c:pt>
              </c:strCache>
            </c:strRef>
          </c:tx>
          <c:spPr>
            <a:solidFill>
              <a:srgbClr val="FFF5E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Hoja1!$A$26:$A$28</c:f>
              <c:numCache>
                <c:formatCode>General</c:formatCode>
                <c:ptCount val="3"/>
                <c:pt idx="0">
                  <c:v>2025</c:v>
                </c:pt>
                <c:pt idx="1">
                  <c:v>2030</c:v>
                </c:pt>
                <c:pt idx="2">
                  <c:v>2035</c:v>
                </c:pt>
              </c:numCache>
            </c:numRef>
          </c:cat>
          <c:val>
            <c:numRef>
              <c:f>Hoja1!$B$26:$B$28</c:f>
              <c:numCache>
                <c:formatCode>0</c:formatCode>
                <c:ptCount val="3"/>
                <c:pt idx="0">
                  <c:v>0</c:v>
                </c:pt>
                <c:pt idx="1">
                  <c:v>0</c:v>
                </c:pt>
                <c:pt idx="2">
                  <c:v>0</c:v>
                </c:pt>
              </c:numCache>
            </c:numRef>
          </c:val>
          <c:extLst>
            <c:ext xmlns:c16="http://schemas.microsoft.com/office/drawing/2014/chart" uri="{C3380CC4-5D6E-409C-BE32-E72D297353CC}">
              <c16:uniqueId val="{00000000-3024-42C6-816E-B70D836A28E3}"/>
            </c:ext>
          </c:extLst>
        </c:ser>
        <c:ser>
          <c:idx val="1"/>
          <c:order val="1"/>
          <c:tx>
            <c:strRef>
              <c:f>Hoja1!$C$25</c:f>
              <c:strCache>
                <c:ptCount val="1"/>
                <c:pt idx="0">
                  <c:v>D</c:v>
                </c:pt>
              </c:strCache>
            </c:strRef>
          </c:tx>
          <c:spPr>
            <a:solidFill>
              <a:srgbClr val="FFDDA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Hoja1!$A$26:$A$28</c:f>
              <c:numCache>
                <c:formatCode>General</c:formatCode>
                <c:ptCount val="3"/>
                <c:pt idx="0">
                  <c:v>2025</c:v>
                </c:pt>
                <c:pt idx="1">
                  <c:v>2030</c:v>
                </c:pt>
                <c:pt idx="2">
                  <c:v>2035</c:v>
                </c:pt>
              </c:numCache>
            </c:numRef>
          </c:cat>
          <c:val>
            <c:numRef>
              <c:f>Hoja1!$C$26:$C$28</c:f>
              <c:numCache>
                <c:formatCode>0</c:formatCode>
                <c:ptCount val="3"/>
                <c:pt idx="0">
                  <c:v>0</c:v>
                </c:pt>
                <c:pt idx="1">
                  <c:v>0</c:v>
                </c:pt>
                <c:pt idx="2">
                  <c:v>0</c:v>
                </c:pt>
              </c:numCache>
            </c:numRef>
          </c:val>
          <c:extLst>
            <c:ext xmlns:c16="http://schemas.microsoft.com/office/drawing/2014/chart" uri="{C3380CC4-5D6E-409C-BE32-E72D297353CC}">
              <c16:uniqueId val="{00000001-3024-42C6-816E-B70D836A28E3}"/>
            </c:ext>
          </c:extLst>
        </c:ser>
        <c:ser>
          <c:idx val="2"/>
          <c:order val="2"/>
          <c:tx>
            <c:strRef>
              <c:f>Hoja1!$D$25</c:f>
              <c:strCache>
                <c:ptCount val="1"/>
                <c:pt idx="0">
                  <c:v>D+</c:v>
                </c:pt>
              </c:strCache>
            </c:strRef>
          </c:tx>
          <c:spPr>
            <a:solidFill>
              <a:srgbClr val="FFD69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Hoja1!$A$26:$A$28</c:f>
              <c:numCache>
                <c:formatCode>General</c:formatCode>
                <c:ptCount val="3"/>
                <c:pt idx="0">
                  <c:v>2025</c:v>
                </c:pt>
                <c:pt idx="1">
                  <c:v>2030</c:v>
                </c:pt>
                <c:pt idx="2">
                  <c:v>2035</c:v>
                </c:pt>
              </c:numCache>
            </c:numRef>
          </c:cat>
          <c:val>
            <c:numRef>
              <c:f>Hoja1!$D$26:$D$28</c:f>
              <c:numCache>
                <c:formatCode>0</c:formatCode>
                <c:ptCount val="3"/>
                <c:pt idx="0">
                  <c:v>0</c:v>
                </c:pt>
                <c:pt idx="1">
                  <c:v>0</c:v>
                </c:pt>
                <c:pt idx="2">
                  <c:v>0</c:v>
                </c:pt>
              </c:numCache>
            </c:numRef>
          </c:val>
          <c:extLst>
            <c:ext xmlns:c16="http://schemas.microsoft.com/office/drawing/2014/chart" uri="{C3380CC4-5D6E-409C-BE32-E72D297353CC}">
              <c16:uniqueId val="{00000002-3024-42C6-816E-B70D836A28E3}"/>
            </c:ext>
          </c:extLst>
        </c:ser>
        <c:ser>
          <c:idx val="3"/>
          <c:order val="3"/>
          <c:tx>
            <c:strRef>
              <c:f>Hoja1!$E$25</c:f>
              <c:strCache>
                <c:ptCount val="1"/>
                <c:pt idx="0">
                  <c:v>C-</c:v>
                </c:pt>
              </c:strCache>
            </c:strRef>
          </c:tx>
          <c:spPr>
            <a:solidFill>
              <a:schemeClr val="accent4"/>
            </a:solidFill>
            <a:ln>
              <a:noFill/>
            </a:ln>
            <a:effectLst/>
          </c:spPr>
          <c:invertIfNegative val="0"/>
          <c:cat>
            <c:numRef>
              <c:f>Hoja1!$A$26:$A$28</c:f>
              <c:numCache>
                <c:formatCode>General</c:formatCode>
                <c:ptCount val="3"/>
                <c:pt idx="0">
                  <c:v>2025</c:v>
                </c:pt>
                <c:pt idx="1">
                  <c:v>2030</c:v>
                </c:pt>
                <c:pt idx="2">
                  <c:v>2035</c:v>
                </c:pt>
              </c:numCache>
            </c:numRef>
          </c:cat>
          <c:val>
            <c:numRef>
              <c:f>Hoja1!$E$26:$E$28</c:f>
              <c:numCache>
                <c:formatCode>0</c:formatCode>
                <c:ptCount val="3"/>
                <c:pt idx="0">
                  <c:v>0</c:v>
                </c:pt>
                <c:pt idx="1">
                  <c:v>0</c:v>
                </c:pt>
                <c:pt idx="2">
                  <c:v>0</c:v>
                </c:pt>
              </c:numCache>
            </c:numRef>
          </c:val>
          <c:extLst>
            <c:ext xmlns:c16="http://schemas.microsoft.com/office/drawing/2014/chart" uri="{C3380CC4-5D6E-409C-BE32-E72D297353CC}">
              <c16:uniqueId val="{00000003-3024-42C6-816E-B70D836A28E3}"/>
            </c:ext>
          </c:extLst>
        </c:ser>
        <c:ser>
          <c:idx val="4"/>
          <c:order val="4"/>
          <c:tx>
            <c:strRef>
              <c:f>Hoja1!$F$25</c:f>
              <c:strCache>
                <c:ptCount val="1"/>
                <c:pt idx="0">
                  <c:v>C</c:v>
                </c:pt>
              </c:strCache>
            </c:strRef>
          </c:tx>
          <c:spPr>
            <a:solidFill>
              <a:srgbClr val="FFD69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Hoja1!$A$26:$A$28</c:f>
              <c:numCache>
                <c:formatCode>General</c:formatCode>
                <c:ptCount val="3"/>
                <c:pt idx="0">
                  <c:v>2025</c:v>
                </c:pt>
                <c:pt idx="1">
                  <c:v>2030</c:v>
                </c:pt>
                <c:pt idx="2">
                  <c:v>2035</c:v>
                </c:pt>
              </c:numCache>
            </c:numRef>
          </c:cat>
          <c:val>
            <c:numRef>
              <c:f>Hoja1!$F$26:$F$28</c:f>
              <c:numCache>
                <c:formatCode>0</c:formatCode>
                <c:ptCount val="3"/>
                <c:pt idx="0">
                  <c:v>96</c:v>
                </c:pt>
                <c:pt idx="1">
                  <c:v>150.15746378332986</c:v>
                </c:pt>
                <c:pt idx="2">
                  <c:v>207.78165022044931</c:v>
                </c:pt>
              </c:numCache>
            </c:numRef>
          </c:val>
          <c:extLst>
            <c:ext xmlns:c16="http://schemas.microsoft.com/office/drawing/2014/chart" uri="{C3380CC4-5D6E-409C-BE32-E72D297353CC}">
              <c16:uniqueId val="{00000004-3024-42C6-816E-B70D836A28E3}"/>
            </c:ext>
          </c:extLst>
        </c:ser>
        <c:ser>
          <c:idx val="5"/>
          <c:order val="5"/>
          <c:tx>
            <c:strRef>
              <c:f>Hoja1!$G$25</c:f>
              <c:strCache>
                <c:ptCount val="1"/>
                <c:pt idx="0">
                  <c:v>C+</c:v>
                </c:pt>
              </c:strCache>
            </c:strRef>
          </c:tx>
          <c:spPr>
            <a:solidFill>
              <a:srgbClr val="FFDDA7"/>
            </a:solidFill>
            <a:ln>
              <a:solidFill>
                <a:srgbClr val="FFDDA7"/>
              </a:solid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Hoja1!$A$26:$A$28</c:f>
              <c:numCache>
                <c:formatCode>General</c:formatCode>
                <c:ptCount val="3"/>
                <c:pt idx="0">
                  <c:v>2025</c:v>
                </c:pt>
                <c:pt idx="1">
                  <c:v>2030</c:v>
                </c:pt>
                <c:pt idx="2">
                  <c:v>2035</c:v>
                </c:pt>
              </c:numCache>
            </c:numRef>
          </c:cat>
          <c:val>
            <c:numRef>
              <c:f>Hoja1!$G$26:$G$28</c:f>
              <c:numCache>
                <c:formatCode>0</c:formatCode>
                <c:ptCount val="3"/>
                <c:pt idx="0">
                  <c:v>1004</c:v>
                </c:pt>
                <c:pt idx="1">
                  <c:v>1570.3968087339913</c:v>
                </c:pt>
                <c:pt idx="2">
                  <c:v>2173.0497585555322</c:v>
                </c:pt>
              </c:numCache>
            </c:numRef>
          </c:val>
          <c:extLst>
            <c:ext xmlns:c16="http://schemas.microsoft.com/office/drawing/2014/chart" uri="{C3380CC4-5D6E-409C-BE32-E72D297353CC}">
              <c16:uniqueId val="{00000005-3024-42C6-816E-B70D836A28E3}"/>
            </c:ext>
          </c:extLst>
        </c:ser>
        <c:ser>
          <c:idx val="6"/>
          <c:order val="6"/>
          <c:tx>
            <c:strRef>
              <c:f>Hoja1!$H$25</c:f>
              <c:strCache>
                <c:ptCount val="1"/>
                <c:pt idx="0">
                  <c:v>A/B</c:v>
                </c:pt>
              </c:strCache>
            </c:strRef>
          </c:tx>
          <c:spPr>
            <a:solidFill>
              <a:srgbClr val="FFF5E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Hoja1!$A$26:$A$28</c:f>
              <c:numCache>
                <c:formatCode>General</c:formatCode>
                <c:ptCount val="3"/>
                <c:pt idx="0">
                  <c:v>2025</c:v>
                </c:pt>
                <c:pt idx="1">
                  <c:v>2030</c:v>
                </c:pt>
                <c:pt idx="2">
                  <c:v>2035</c:v>
                </c:pt>
              </c:numCache>
            </c:numRef>
          </c:cat>
          <c:val>
            <c:numRef>
              <c:f>Hoja1!$H$26:$H$28</c:f>
              <c:numCache>
                <c:formatCode>0</c:formatCode>
                <c:ptCount val="3"/>
                <c:pt idx="0">
                  <c:v>3663</c:v>
                </c:pt>
                <c:pt idx="1">
                  <c:v>5729.4457274826791</c:v>
                </c:pt>
                <c:pt idx="2">
                  <c:v>7928.1685912240191</c:v>
                </c:pt>
              </c:numCache>
            </c:numRef>
          </c:val>
          <c:extLst>
            <c:ext xmlns:c16="http://schemas.microsoft.com/office/drawing/2014/chart" uri="{C3380CC4-5D6E-409C-BE32-E72D297353CC}">
              <c16:uniqueId val="{00000006-3024-42C6-816E-B70D836A28E3}"/>
            </c:ext>
          </c:extLst>
        </c:ser>
        <c:dLbls>
          <c:showLegendKey val="0"/>
          <c:showVal val="0"/>
          <c:showCatName val="0"/>
          <c:showSerName val="0"/>
          <c:showPercent val="0"/>
          <c:showBubbleSize val="0"/>
        </c:dLbls>
        <c:gapWidth val="219"/>
        <c:overlap val="-27"/>
        <c:axId val="1516981696"/>
        <c:axId val="1516979776"/>
      </c:barChart>
      <c:catAx>
        <c:axId val="1516981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Roboto Light" panose="02000000000000000000" pitchFamily="2" charset="0"/>
                <a:ea typeface="Roboto Light" panose="02000000000000000000" pitchFamily="2" charset="0"/>
                <a:cs typeface="+mn-cs"/>
              </a:defRPr>
            </a:pPr>
            <a:endParaRPr lang="es-MX"/>
          </a:p>
        </c:txPr>
        <c:crossAx val="1516979776"/>
        <c:crosses val="autoZero"/>
        <c:auto val="1"/>
        <c:lblAlgn val="ctr"/>
        <c:lblOffset val="100"/>
        <c:noMultiLvlLbl val="0"/>
      </c:catAx>
      <c:valAx>
        <c:axId val="1516979776"/>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Roboto Thin" panose="02000000000000000000" pitchFamily="2" charset="0"/>
                <a:ea typeface="Roboto Thin" panose="02000000000000000000" pitchFamily="2" charset="0"/>
                <a:cs typeface="+mn-cs"/>
              </a:defRPr>
            </a:pPr>
            <a:endParaRPr lang="es-MX"/>
          </a:p>
        </c:txPr>
        <c:crossAx val="15169816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MX"/>
    </a:p>
  </c:txPr>
  <c:externalData r:id="rId4">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1"/>
          <c:order val="0"/>
          <c:tx>
            <c:strRef>
              <c:f>Hoja1!$C$30</c:f>
              <c:strCache>
                <c:ptCount val="1"/>
                <c:pt idx="0">
                  <c:v>Viviendas existentes</c:v>
                </c:pt>
              </c:strCache>
            </c:strRef>
          </c:tx>
          <c:spPr>
            <a:ln w="57150" cap="rnd">
              <a:solidFill>
                <a:srgbClr val="FFC859"/>
              </a:solidFill>
              <a:round/>
            </a:ln>
            <a:effectLst/>
          </c:spPr>
          <c:marker>
            <c:symbol val="circle"/>
            <c:size val="5"/>
            <c:spPr>
              <a:solidFill>
                <a:srgbClr val="FFC859"/>
              </a:solidFill>
              <a:ln w="57150">
                <a:solidFill>
                  <a:srgbClr val="FFC859"/>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Roboto Light" panose="02000000000000000000" pitchFamily="2" charset="0"/>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Hoja1!$A$31:$A$39</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Hoja1!$C$31:$C$39</c:f>
              <c:numCache>
                <c:formatCode>_-* #,##0_-;\-* #,##0_-;_-* "-"??_-;_-@_-</c:formatCode>
                <c:ptCount val="9"/>
                <c:pt idx="0">
                  <c:v>56331</c:v>
                </c:pt>
                <c:pt idx="1">
                  <c:v>71399</c:v>
                </c:pt>
                <c:pt idx="2">
                  <c:v>81601</c:v>
                </c:pt>
                <c:pt idx="3">
                  <c:v>94141</c:v>
                </c:pt>
                <c:pt idx="4">
                  <c:v>136493</c:v>
                </c:pt>
                <c:pt idx="5">
                  <c:v>178455</c:v>
                </c:pt>
                <c:pt idx="6">
                  <c:v>221453</c:v>
                </c:pt>
                <c:pt idx="7">
                  <c:v>266486</c:v>
                </c:pt>
                <c:pt idx="8">
                  <c:v>320800.45120724349</c:v>
                </c:pt>
              </c:numCache>
            </c:numRef>
          </c:val>
          <c:smooth val="0"/>
          <c:extLst>
            <c:ext xmlns:c16="http://schemas.microsoft.com/office/drawing/2014/chart" uri="{C3380CC4-5D6E-409C-BE32-E72D297353CC}">
              <c16:uniqueId val="{00000001-EE9C-42C1-B4F8-BEF2CCD79EAB}"/>
            </c:ext>
          </c:extLst>
        </c:ser>
        <c:dLbls>
          <c:showLegendKey val="0"/>
          <c:showVal val="0"/>
          <c:showCatName val="0"/>
          <c:showSerName val="0"/>
          <c:showPercent val="0"/>
          <c:showBubbleSize val="0"/>
        </c:dLbls>
        <c:marker val="1"/>
        <c:smooth val="0"/>
        <c:axId val="338715935"/>
        <c:axId val="338719295"/>
      </c:lineChart>
      <c:catAx>
        <c:axId val="3387159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Roboto Light" panose="02000000000000000000" pitchFamily="2" charset="0"/>
              </a:defRPr>
            </a:pPr>
            <a:endParaRPr lang="es-MX"/>
          </a:p>
        </c:txPr>
        <c:crossAx val="338719295"/>
        <c:crosses val="autoZero"/>
        <c:auto val="1"/>
        <c:lblAlgn val="ctr"/>
        <c:lblOffset val="100"/>
        <c:noMultiLvlLbl val="0"/>
      </c:catAx>
      <c:valAx>
        <c:axId val="338719295"/>
        <c:scaling>
          <c:orientation val="minMax"/>
        </c:scaling>
        <c:delete val="0"/>
        <c:axPos val="l"/>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Roboto Thin" panose="02000000000000000000" pitchFamily="2" charset="0"/>
                <a:ea typeface="Roboto Thin" panose="02000000000000000000" pitchFamily="2" charset="0"/>
                <a:cs typeface="+mn-cs"/>
              </a:defRPr>
            </a:pPr>
            <a:endParaRPr lang="es-MX"/>
          </a:p>
        </c:txPr>
        <c:crossAx val="33871593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4">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0555555555555555E-2"/>
          <c:y val="0.16708333333333336"/>
          <c:w val="0.93888888888888888"/>
          <c:h val="0.77736111111111106"/>
        </c:manualLayout>
      </c:layout>
      <c:lineChart>
        <c:grouping val="standard"/>
        <c:varyColors val="0"/>
        <c:ser>
          <c:idx val="0"/>
          <c:order val="0"/>
          <c:spPr>
            <a:ln w="15875" cap="rnd">
              <a:solidFill>
                <a:schemeClr val="bg1">
                  <a:lumMod val="75000"/>
                </a:schemeClr>
              </a:solidFill>
              <a:round/>
            </a:ln>
            <a:effectLst/>
          </c:spPr>
          <c:marker>
            <c:symbol val="circle"/>
            <c:size val="5"/>
            <c:spPr>
              <a:solidFill>
                <a:schemeClr val="bg1">
                  <a:lumMod val="75000"/>
                </a:schemeClr>
              </a:solidFill>
              <a:ln w="19050">
                <a:solidFill>
                  <a:schemeClr val="bg1">
                    <a:lumMod val="75000"/>
                  </a:schemeClr>
                </a:solid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1" u="none" strike="noStrike" kern="1200" baseline="0">
                    <a:solidFill>
                      <a:schemeClr val="bg1">
                        <a:lumMod val="65000"/>
                      </a:schemeClr>
                    </a:solidFill>
                    <a:latin typeface="Playfair Display" panose="00000500000000000000" pitchFamily="50" charset="0"/>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Hoja1!$C$155:$C$162</c:f>
              <c:numCache>
                <c:formatCode>0.0%</c:formatCode>
                <c:ptCount val="8"/>
                <c:pt idx="0">
                  <c:v>0.26749036942358562</c:v>
                </c:pt>
                <c:pt idx="1">
                  <c:v>0.14288715528228688</c:v>
                </c:pt>
                <c:pt idx="2">
                  <c:v>0.15367458732123382</c:v>
                </c:pt>
                <c:pt idx="3">
                  <c:v>0.44987837392846902</c:v>
                </c:pt>
                <c:pt idx="4">
                  <c:v>0.3074296850387932</c:v>
                </c:pt>
                <c:pt idx="5">
                  <c:v>0.24094589672466449</c:v>
                </c:pt>
                <c:pt idx="6">
                  <c:v>0.2033524043476494</c:v>
                </c:pt>
                <c:pt idx="7">
                  <c:v>0.2038155850588774</c:v>
                </c:pt>
              </c:numCache>
            </c:numRef>
          </c:val>
          <c:smooth val="0"/>
          <c:extLst>
            <c:ext xmlns:c16="http://schemas.microsoft.com/office/drawing/2014/chart" uri="{C3380CC4-5D6E-409C-BE32-E72D297353CC}">
              <c16:uniqueId val="{00000000-540D-42FA-9A88-1A07E438D5BD}"/>
            </c:ext>
          </c:extLst>
        </c:ser>
        <c:dLbls>
          <c:showLegendKey val="0"/>
          <c:showVal val="0"/>
          <c:showCatName val="0"/>
          <c:showSerName val="0"/>
          <c:showPercent val="0"/>
          <c:showBubbleSize val="0"/>
        </c:dLbls>
        <c:marker val="1"/>
        <c:smooth val="0"/>
        <c:axId val="1075026448"/>
        <c:axId val="1075023088"/>
      </c:lineChart>
      <c:catAx>
        <c:axId val="1075026448"/>
        <c:scaling>
          <c:orientation val="minMax"/>
        </c:scaling>
        <c:delete val="1"/>
        <c:axPos val="b"/>
        <c:majorTickMark val="none"/>
        <c:minorTickMark val="none"/>
        <c:tickLblPos val="nextTo"/>
        <c:crossAx val="1075023088"/>
        <c:crosses val="autoZero"/>
        <c:auto val="1"/>
        <c:lblAlgn val="ctr"/>
        <c:lblOffset val="100"/>
        <c:noMultiLvlLbl val="0"/>
      </c:catAx>
      <c:valAx>
        <c:axId val="1075023088"/>
        <c:scaling>
          <c:orientation val="minMax"/>
        </c:scaling>
        <c:delete val="1"/>
        <c:axPos val="l"/>
        <c:numFmt formatCode="0.0%" sourceLinked="1"/>
        <c:majorTickMark val="none"/>
        <c:minorTickMark val="none"/>
        <c:tickLblPos val="nextTo"/>
        <c:crossAx val="107502644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5261022816661266E-2"/>
          <c:y val="6.0680457269451094E-2"/>
          <c:w val="0.93299726427334639"/>
          <c:h val="0.79351324319126648"/>
        </c:manualLayout>
      </c:layout>
      <c:barChart>
        <c:barDir val="col"/>
        <c:grouping val="clustered"/>
        <c:varyColors val="0"/>
        <c:ser>
          <c:idx val="0"/>
          <c:order val="0"/>
          <c:tx>
            <c:strRef>
              <c:f>Hoja1!$B$18</c:f>
              <c:strCache>
                <c:ptCount val="1"/>
                <c:pt idx="0">
                  <c:v>Viviendas necesarias</c:v>
                </c:pt>
              </c:strCache>
            </c:strRef>
          </c:tx>
          <c:spPr>
            <a:solidFill>
              <a:srgbClr val="1F497D">
                <a:lumMod val="40000"/>
                <a:lumOff val="6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Hoja1!$A$19:$A$27</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Hoja1!$B$19:$B$27</c:f>
              <c:numCache>
                <c:formatCode>_-* #,##0_-;\-* #,##0_-;_-* "-"??_-;_-@_-</c:formatCode>
                <c:ptCount val="9"/>
                <c:pt idx="0">
                  <c:v>89277</c:v>
                </c:pt>
                <c:pt idx="1">
                  <c:v>108727</c:v>
                </c:pt>
                <c:pt idx="2">
                  <c:v>128177</c:v>
                </c:pt>
                <c:pt idx="3">
                  <c:v>148324</c:v>
                </c:pt>
                <c:pt idx="4">
                  <c:v>168471</c:v>
                </c:pt>
                <c:pt idx="5">
                  <c:v>226148</c:v>
                </c:pt>
                <c:pt idx="6">
                  <c:v>268404</c:v>
                </c:pt>
                <c:pt idx="7">
                  <c:v>310660</c:v>
                </c:pt>
                <c:pt idx="8">
                  <c:v>366301</c:v>
                </c:pt>
              </c:numCache>
            </c:numRef>
          </c:val>
          <c:extLst>
            <c:ext xmlns:c16="http://schemas.microsoft.com/office/drawing/2014/chart" uri="{C3380CC4-5D6E-409C-BE32-E72D297353CC}">
              <c16:uniqueId val="{00000000-518B-4323-8757-973119589359}"/>
            </c:ext>
          </c:extLst>
        </c:ser>
        <c:ser>
          <c:idx val="1"/>
          <c:order val="1"/>
          <c:tx>
            <c:strRef>
              <c:f>Hoja1!$C$18</c:f>
              <c:strCache>
                <c:ptCount val="1"/>
                <c:pt idx="0">
                  <c:v>Viviendas existentes</c:v>
                </c:pt>
              </c:strCache>
            </c:strRef>
          </c:tx>
          <c:spPr>
            <a:solidFill>
              <a:srgbClr val="FFC85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Hoja1!$A$19:$A$27</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Hoja1!$C$19:$C$27</c:f>
              <c:numCache>
                <c:formatCode>_-* #,##0_-;\-* #,##0_-;_-* "-"??_-;_-@_-</c:formatCode>
                <c:ptCount val="9"/>
                <c:pt idx="0">
                  <c:v>56331</c:v>
                </c:pt>
                <c:pt idx="1">
                  <c:v>71399</c:v>
                </c:pt>
                <c:pt idx="2">
                  <c:v>81601</c:v>
                </c:pt>
                <c:pt idx="3">
                  <c:v>94141</c:v>
                </c:pt>
                <c:pt idx="4">
                  <c:v>136493</c:v>
                </c:pt>
                <c:pt idx="5">
                  <c:v>172753</c:v>
                </c:pt>
                <c:pt idx="6">
                  <c:v>214702</c:v>
                </c:pt>
                <c:pt idx="7">
                  <c:v>257526</c:v>
                </c:pt>
                <c:pt idx="8">
                  <c:v>309343</c:v>
                </c:pt>
              </c:numCache>
            </c:numRef>
          </c:val>
          <c:extLst>
            <c:ext xmlns:c16="http://schemas.microsoft.com/office/drawing/2014/chart" uri="{C3380CC4-5D6E-409C-BE32-E72D297353CC}">
              <c16:uniqueId val="{00000001-518B-4323-8757-973119589359}"/>
            </c:ext>
          </c:extLst>
        </c:ser>
        <c:ser>
          <c:idx val="2"/>
          <c:order val="2"/>
          <c:tx>
            <c:strRef>
              <c:f>Hoja1!$D$18</c:f>
              <c:strCache>
                <c:ptCount val="1"/>
                <c:pt idx="0">
                  <c:v>Oferta</c:v>
                </c:pt>
              </c:strCache>
            </c:strRef>
          </c:tx>
          <c:spPr>
            <a:solidFill>
              <a:srgbClr val="9BBB5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Hoja1!$A$19:$A$27</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Hoja1!$D$19:$D$27</c:f>
              <c:numCache>
                <c:formatCode>General</c:formatCode>
                <c:ptCount val="9"/>
                <c:pt idx="5" formatCode="_-* #,##0_-;\-* #,##0_-;_-* &quot;-&quot;??_-;_-@_-">
                  <c:v>3678</c:v>
                </c:pt>
                <c:pt idx="6" formatCode="_-* #,##0_-;\-* #,##0_-;_-* &quot;-&quot;??_-;_-@_-">
                  <c:v>4763</c:v>
                </c:pt>
                <c:pt idx="7" formatCode="_-* #,##0_-;\-* #,##0_-;_-* &quot;-&quot;??_-;_-@_-">
                  <c:v>7449</c:v>
                </c:pt>
                <c:pt idx="8" formatCode="_-* #,##0_-;\-* #,##0_-;_-* &quot;-&quot;??_-;_-@_-">
                  <c:v>10309</c:v>
                </c:pt>
              </c:numCache>
            </c:numRef>
          </c:val>
          <c:extLst>
            <c:ext xmlns:c16="http://schemas.microsoft.com/office/drawing/2014/chart" uri="{C3380CC4-5D6E-409C-BE32-E72D297353CC}">
              <c16:uniqueId val="{00000002-518B-4323-8757-973119589359}"/>
            </c:ext>
          </c:extLst>
        </c:ser>
        <c:ser>
          <c:idx val="3"/>
          <c:order val="3"/>
          <c:tx>
            <c:strRef>
              <c:f>Hoja1!$E$18</c:f>
              <c:strCache>
                <c:ptCount val="1"/>
                <c:pt idx="0">
                  <c:v>Ventas</c:v>
                </c:pt>
              </c:strCache>
            </c:strRef>
          </c:tx>
          <c:spPr>
            <a:solidFill>
              <a:srgbClr val="4EA72E"/>
            </a:solidFill>
            <a:ln>
              <a:noFill/>
            </a:ln>
            <a:effectLst/>
          </c:spPr>
          <c:invertIfNegative val="0"/>
          <c:dLbls>
            <c:dLbl>
              <c:idx val="5"/>
              <c:layout>
                <c:manualLayout>
                  <c:x val="1.0941542097497067E-3"/>
                  <c:y val="4.811507691019163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18B-4323-8757-973119589359}"/>
                </c:ext>
              </c:extLst>
            </c:dLbl>
            <c:dLbl>
              <c:idx val="6"/>
              <c:layout>
                <c:manualLayout>
                  <c:x val="7.6590794682479466E-3"/>
                  <c:y val="5.025363898178920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18B-4323-8757-973119589359}"/>
                </c:ext>
              </c:extLst>
            </c:dLbl>
            <c:dLbl>
              <c:idx val="7"/>
              <c:layout>
                <c:manualLayout>
                  <c:x val="-1.2824295638185351E-3"/>
                  <c:y val="5.16224036062809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18B-4323-8757-973119589359}"/>
                </c:ext>
              </c:extLst>
            </c:dLbl>
            <c:dLbl>
              <c:idx val="8"/>
              <c:layout>
                <c:manualLayout>
                  <c:x val="3.2824626292491197E-3"/>
                  <c:y val="5.342484005992143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18B-4323-8757-973119589359}"/>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Hoja1!$A$19:$A$27</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Hoja1!$E$19:$E$27</c:f>
              <c:numCache>
                <c:formatCode>General</c:formatCode>
                <c:ptCount val="9"/>
                <c:pt idx="5" formatCode="_-* #,##0_-;\-* #,##0_-;_-* &quot;-&quot;??_-;_-@_-">
                  <c:v>1101</c:v>
                </c:pt>
                <c:pt idx="6" formatCode="_-* #,##0_-;\-* #,##0_-;_-* &quot;-&quot;??_-;_-@_-">
                  <c:v>2179</c:v>
                </c:pt>
                <c:pt idx="7" formatCode="_-* #,##0_-;\-* #,##0_-;_-* &quot;-&quot;??_-;_-@_-">
                  <c:v>2869</c:v>
                </c:pt>
                <c:pt idx="8" formatCode="_-* #,##0_-;\-* #,##0_-;_-* &quot;-&quot;??_-;_-@_-">
                  <c:v>3777.4947223497015</c:v>
                </c:pt>
              </c:numCache>
            </c:numRef>
          </c:val>
          <c:extLst>
            <c:ext xmlns:c16="http://schemas.microsoft.com/office/drawing/2014/chart" uri="{C3380CC4-5D6E-409C-BE32-E72D297353CC}">
              <c16:uniqueId val="{00000003-518B-4323-8757-973119589359}"/>
            </c:ext>
          </c:extLst>
        </c:ser>
        <c:dLbls>
          <c:showLegendKey val="0"/>
          <c:showVal val="0"/>
          <c:showCatName val="0"/>
          <c:showSerName val="0"/>
          <c:showPercent val="0"/>
          <c:showBubbleSize val="0"/>
        </c:dLbls>
        <c:gapWidth val="219"/>
        <c:axId val="332417855"/>
        <c:axId val="332413055"/>
      </c:barChart>
      <c:catAx>
        <c:axId val="3324178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mn-cs"/>
              </a:defRPr>
            </a:pPr>
            <a:endParaRPr lang="es-MX"/>
          </a:p>
        </c:txPr>
        <c:crossAx val="332413055"/>
        <c:crosses val="autoZero"/>
        <c:auto val="1"/>
        <c:lblAlgn val="ctr"/>
        <c:lblOffset val="100"/>
        <c:noMultiLvlLbl val="0"/>
      </c:catAx>
      <c:valAx>
        <c:axId val="332413055"/>
        <c:scaling>
          <c:orientation val="minMax"/>
        </c:scaling>
        <c:delete val="0"/>
        <c:axPos val="l"/>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Roboto Thin" panose="02000000000000000000" pitchFamily="2" charset="0"/>
                <a:ea typeface="Roboto Thin" panose="02000000000000000000" pitchFamily="2" charset="0"/>
                <a:cs typeface="+mn-cs"/>
              </a:defRPr>
            </a:pPr>
            <a:endParaRPr lang="es-MX"/>
          </a:p>
        </c:txPr>
        <c:crossAx val="33241785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4">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Hoja1!$B$30</c:f>
              <c:strCache>
                <c:ptCount val="1"/>
                <c:pt idx="0">
                  <c:v>Viviendas necesarias</c:v>
                </c:pt>
              </c:strCache>
            </c:strRef>
          </c:tx>
          <c:spPr>
            <a:solidFill>
              <a:srgbClr val="1F497D">
                <a:lumMod val="40000"/>
                <a:lumOff val="6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Roboto Light" panose="02000000000000000000" pitchFamily="2" charset="0"/>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Hoja1!$A$31:$A$39</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Hoja1!$B$31:$B$39</c:f>
              <c:numCache>
                <c:formatCode>_-* #,##0_-;\-* #,##0_-;_-* "-"??_-;_-@_-</c:formatCode>
                <c:ptCount val="9"/>
                <c:pt idx="0">
                  <c:v>89277</c:v>
                </c:pt>
                <c:pt idx="1">
                  <c:v>108727</c:v>
                </c:pt>
                <c:pt idx="2">
                  <c:v>128177</c:v>
                </c:pt>
                <c:pt idx="3">
                  <c:v>148324</c:v>
                </c:pt>
                <c:pt idx="4">
                  <c:v>168471</c:v>
                </c:pt>
                <c:pt idx="5">
                  <c:v>226148</c:v>
                </c:pt>
                <c:pt idx="6">
                  <c:v>268404</c:v>
                </c:pt>
                <c:pt idx="7">
                  <c:v>310660</c:v>
                </c:pt>
                <c:pt idx="8">
                  <c:v>366301</c:v>
                </c:pt>
              </c:numCache>
            </c:numRef>
          </c:val>
          <c:extLst>
            <c:ext xmlns:c16="http://schemas.microsoft.com/office/drawing/2014/chart" uri="{C3380CC4-5D6E-409C-BE32-E72D297353CC}">
              <c16:uniqueId val="{00000000-A2E0-4B18-83F9-2367E5884699}"/>
            </c:ext>
          </c:extLst>
        </c:ser>
        <c:ser>
          <c:idx val="1"/>
          <c:order val="1"/>
          <c:tx>
            <c:strRef>
              <c:f>Hoja1!$C$30</c:f>
              <c:strCache>
                <c:ptCount val="1"/>
                <c:pt idx="0">
                  <c:v>Viviendas existentes</c:v>
                </c:pt>
              </c:strCache>
            </c:strRef>
          </c:tx>
          <c:spPr>
            <a:solidFill>
              <a:srgbClr val="FFC85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Roboto Light" panose="02000000000000000000" pitchFamily="2" charset="0"/>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Hoja1!$A$31:$A$39</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Hoja1!$C$31:$C$39</c:f>
              <c:numCache>
                <c:formatCode>_-* #,##0_-;\-* #,##0_-;_-* "-"??_-;_-@_-</c:formatCode>
                <c:ptCount val="9"/>
                <c:pt idx="0">
                  <c:v>56331</c:v>
                </c:pt>
                <c:pt idx="1">
                  <c:v>71399</c:v>
                </c:pt>
                <c:pt idx="2">
                  <c:v>81601</c:v>
                </c:pt>
                <c:pt idx="3">
                  <c:v>94141</c:v>
                </c:pt>
                <c:pt idx="4">
                  <c:v>136493</c:v>
                </c:pt>
                <c:pt idx="5">
                  <c:v>178455</c:v>
                </c:pt>
                <c:pt idx="6">
                  <c:v>221453</c:v>
                </c:pt>
                <c:pt idx="7">
                  <c:v>266486</c:v>
                </c:pt>
                <c:pt idx="8">
                  <c:v>320800.45120724349</c:v>
                </c:pt>
              </c:numCache>
            </c:numRef>
          </c:val>
          <c:extLst>
            <c:ext xmlns:c16="http://schemas.microsoft.com/office/drawing/2014/chart" uri="{C3380CC4-5D6E-409C-BE32-E72D297353CC}">
              <c16:uniqueId val="{00000001-A2E0-4B18-83F9-2367E5884699}"/>
            </c:ext>
          </c:extLst>
        </c:ser>
        <c:ser>
          <c:idx val="2"/>
          <c:order val="2"/>
          <c:tx>
            <c:strRef>
              <c:f>Hoja1!$D$30</c:f>
              <c:strCache>
                <c:ptCount val="1"/>
              </c:strCache>
            </c:strRef>
          </c:tx>
          <c:spPr>
            <a:solidFill>
              <a:srgbClr val="F2CFE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Roboto Light" panose="02000000000000000000" pitchFamily="2" charset="0"/>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Hoja1!$A$31:$A$39</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Hoja1!$D$31:$D$39</c:f>
              <c:numCache>
                <c:formatCode>_-* #,##0_-;\-* #,##0_-;_-* "-"??_-;_-@_-</c:formatCode>
                <c:ptCount val="9"/>
                <c:pt idx="0">
                  <c:v>32946</c:v>
                </c:pt>
                <c:pt idx="1">
                  <c:v>37328</c:v>
                </c:pt>
                <c:pt idx="2">
                  <c:v>46576</c:v>
                </c:pt>
                <c:pt idx="3">
                  <c:v>54183</c:v>
                </c:pt>
                <c:pt idx="4">
                  <c:v>31978</c:v>
                </c:pt>
                <c:pt idx="5">
                  <c:v>47693</c:v>
                </c:pt>
                <c:pt idx="6">
                  <c:v>46951</c:v>
                </c:pt>
                <c:pt idx="7">
                  <c:v>44174</c:v>
                </c:pt>
                <c:pt idx="8">
                  <c:v>45500.548792756512</c:v>
                </c:pt>
              </c:numCache>
            </c:numRef>
          </c:val>
          <c:extLst>
            <c:ext xmlns:c16="http://schemas.microsoft.com/office/drawing/2014/chart" uri="{C3380CC4-5D6E-409C-BE32-E72D297353CC}">
              <c16:uniqueId val="{0000000B-A2E0-4B18-83F9-2367E5884699}"/>
            </c:ext>
          </c:extLst>
        </c:ser>
        <c:dLbls>
          <c:showLegendKey val="0"/>
          <c:showVal val="0"/>
          <c:showCatName val="0"/>
          <c:showSerName val="0"/>
          <c:showPercent val="0"/>
          <c:showBubbleSize val="0"/>
        </c:dLbls>
        <c:gapWidth val="219"/>
        <c:axId val="338715935"/>
        <c:axId val="338719295"/>
      </c:barChart>
      <c:catAx>
        <c:axId val="3387159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Roboto Light" panose="02000000000000000000" pitchFamily="2" charset="0"/>
              </a:defRPr>
            </a:pPr>
            <a:endParaRPr lang="es-MX"/>
          </a:p>
        </c:txPr>
        <c:crossAx val="338719295"/>
        <c:crosses val="autoZero"/>
        <c:auto val="1"/>
        <c:lblAlgn val="ctr"/>
        <c:lblOffset val="100"/>
        <c:noMultiLvlLbl val="0"/>
      </c:catAx>
      <c:valAx>
        <c:axId val="338719295"/>
        <c:scaling>
          <c:orientation val="minMax"/>
        </c:scaling>
        <c:delete val="0"/>
        <c:axPos val="l"/>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Roboto Thin" panose="02000000000000000000" pitchFamily="2" charset="0"/>
                <a:ea typeface="Roboto Thin" panose="02000000000000000000" pitchFamily="2" charset="0"/>
                <a:cs typeface="+mn-cs"/>
              </a:defRPr>
            </a:pPr>
            <a:endParaRPr lang="es-MX"/>
          </a:p>
        </c:txPr>
        <c:crossAx val="33871593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4">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2"/>
          <c:order val="0"/>
          <c:tx>
            <c:strRef>
              <c:f>Hoja1!$D$30</c:f>
              <c:strCache>
                <c:ptCount val="1"/>
              </c:strCache>
            </c:strRef>
          </c:tx>
          <c:spPr>
            <a:ln w="57150" cap="rnd">
              <a:solidFill>
                <a:srgbClr val="F2CFEE"/>
              </a:solidFill>
              <a:round/>
            </a:ln>
            <a:effectLst/>
          </c:spPr>
          <c:marker>
            <c:symbol val="circle"/>
            <c:size val="5"/>
            <c:spPr>
              <a:solidFill>
                <a:srgbClr val="A02B93">
                  <a:lumMod val="20000"/>
                  <a:lumOff val="80000"/>
                </a:srgbClr>
              </a:solidFill>
              <a:ln w="57150">
                <a:solidFill>
                  <a:srgbClr val="A02B93">
                    <a:lumMod val="20000"/>
                    <a:lumOff val="80000"/>
                  </a:srgb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28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Roboto Light" panose="02000000000000000000" pitchFamily="2" charset="0"/>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Hoja1!$A$31:$A$39</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Hoja1!$D$31:$D$39</c:f>
              <c:numCache>
                <c:formatCode>_-* #,##0_-;\-* #,##0_-;_-* "-"??_-;_-@_-</c:formatCode>
                <c:ptCount val="9"/>
                <c:pt idx="0">
                  <c:v>32946</c:v>
                </c:pt>
                <c:pt idx="1">
                  <c:v>37328</c:v>
                </c:pt>
                <c:pt idx="2">
                  <c:v>46576</c:v>
                </c:pt>
                <c:pt idx="3">
                  <c:v>54183</c:v>
                </c:pt>
                <c:pt idx="4">
                  <c:v>31978</c:v>
                </c:pt>
                <c:pt idx="5">
                  <c:v>47693</c:v>
                </c:pt>
                <c:pt idx="6">
                  <c:v>46951</c:v>
                </c:pt>
                <c:pt idx="7">
                  <c:v>44174</c:v>
                </c:pt>
                <c:pt idx="8">
                  <c:v>45500.548792756512</c:v>
                </c:pt>
              </c:numCache>
            </c:numRef>
          </c:val>
          <c:smooth val="0"/>
          <c:extLst>
            <c:ext xmlns:c16="http://schemas.microsoft.com/office/drawing/2014/chart" uri="{C3380CC4-5D6E-409C-BE32-E72D297353CC}">
              <c16:uniqueId val="{00000002-7101-48C6-9703-F01B21082521}"/>
            </c:ext>
          </c:extLst>
        </c:ser>
        <c:dLbls>
          <c:showLegendKey val="0"/>
          <c:showVal val="0"/>
          <c:showCatName val="0"/>
          <c:showSerName val="0"/>
          <c:showPercent val="0"/>
          <c:showBubbleSize val="0"/>
        </c:dLbls>
        <c:marker val="1"/>
        <c:smooth val="0"/>
        <c:axId val="338715935"/>
        <c:axId val="338719295"/>
      </c:lineChart>
      <c:catAx>
        <c:axId val="3387159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Roboto Light" panose="02000000000000000000" pitchFamily="2" charset="0"/>
              </a:defRPr>
            </a:pPr>
            <a:endParaRPr lang="es-MX"/>
          </a:p>
        </c:txPr>
        <c:crossAx val="338719295"/>
        <c:crosses val="autoZero"/>
        <c:auto val="1"/>
        <c:lblAlgn val="ctr"/>
        <c:lblOffset val="100"/>
        <c:noMultiLvlLbl val="0"/>
      </c:catAx>
      <c:valAx>
        <c:axId val="338719295"/>
        <c:scaling>
          <c:orientation val="minMax"/>
          <c:min val="30000"/>
        </c:scaling>
        <c:delete val="0"/>
        <c:axPos val="l"/>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Roboto Thin" panose="02000000000000000000" pitchFamily="2" charset="0"/>
                <a:ea typeface="Roboto Thin" panose="02000000000000000000" pitchFamily="2" charset="0"/>
                <a:cs typeface="+mn-cs"/>
              </a:defRPr>
            </a:pPr>
            <a:endParaRPr lang="es-MX"/>
          </a:p>
        </c:txPr>
        <c:crossAx val="33871593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15875" cap="rnd">
              <a:solidFill>
                <a:schemeClr val="bg1">
                  <a:lumMod val="75000"/>
                </a:schemeClr>
              </a:solidFill>
              <a:round/>
            </a:ln>
            <a:effectLst/>
          </c:spPr>
          <c:marker>
            <c:symbol val="circle"/>
            <c:size val="5"/>
            <c:spPr>
              <a:solidFill>
                <a:schemeClr val="bg1">
                  <a:lumMod val="75000"/>
                </a:schemeClr>
              </a:solidFill>
              <a:ln w="19050">
                <a:solidFill>
                  <a:schemeClr val="bg1">
                    <a:lumMod val="75000"/>
                  </a:schemeClr>
                </a:solid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1" u="none" strike="noStrike" kern="1200" baseline="0">
                    <a:solidFill>
                      <a:schemeClr val="bg1">
                        <a:lumMod val="50000"/>
                      </a:schemeClr>
                    </a:solidFill>
                    <a:latin typeface="Playfair Display" panose="00000500000000000000" pitchFamily="50" charset="0"/>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Hoja1!$C$78:$C$85</c:f>
              <c:numCache>
                <c:formatCode>0.0%</c:formatCode>
                <c:ptCount val="8"/>
                <c:pt idx="0">
                  <c:v>0.21786126325929411</c:v>
                </c:pt>
                <c:pt idx="1">
                  <c:v>0.17888840858296468</c:v>
                </c:pt>
                <c:pt idx="2">
                  <c:v>0.15718108553016533</c:v>
                </c:pt>
                <c:pt idx="3">
                  <c:v>0.13583101858094443</c:v>
                </c:pt>
                <c:pt idx="4">
                  <c:v>0.34235565765027809</c:v>
                </c:pt>
                <c:pt idx="5">
                  <c:v>0.1868510886675982</c:v>
                </c:pt>
                <c:pt idx="6">
                  <c:v>0.15743431543494135</c:v>
                </c:pt>
                <c:pt idx="7">
                  <c:v>0.17910577480203438</c:v>
                </c:pt>
              </c:numCache>
            </c:numRef>
          </c:val>
          <c:smooth val="0"/>
          <c:extLst>
            <c:ext xmlns:c16="http://schemas.microsoft.com/office/drawing/2014/chart" uri="{C3380CC4-5D6E-409C-BE32-E72D297353CC}">
              <c16:uniqueId val="{00000000-3BD5-4224-BB3E-33C41257BC9E}"/>
            </c:ext>
          </c:extLst>
        </c:ser>
        <c:dLbls>
          <c:showLegendKey val="0"/>
          <c:showVal val="0"/>
          <c:showCatName val="0"/>
          <c:showSerName val="0"/>
          <c:showPercent val="0"/>
          <c:showBubbleSize val="0"/>
        </c:dLbls>
        <c:marker val="1"/>
        <c:smooth val="0"/>
        <c:axId val="1333066751"/>
        <c:axId val="1333071071"/>
      </c:lineChart>
      <c:catAx>
        <c:axId val="1333066751"/>
        <c:scaling>
          <c:orientation val="minMax"/>
        </c:scaling>
        <c:delete val="1"/>
        <c:axPos val="b"/>
        <c:majorTickMark val="none"/>
        <c:minorTickMark val="none"/>
        <c:tickLblPos val="nextTo"/>
        <c:crossAx val="1333071071"/>
        <c:crosses val="autoZero"/>
        <c:auto val="1"/>
        <c:lblAlgn val="ctr"/>
        <c:lblOffset val="100"/>
        <c:noMultiLvlLbl val="0"/>
      </c:catAx>
      <c:valAx>
        <c:axId val="1333071071"/>
        <c:scaling>
          <c:orientation val="minMax"/>
        </c:scaling>
        <c:delete val="1"/>
        <c:axPos val="l"/>
        <c:numFmt formatCode="0.0%" sourceLinked="1"/>
        <c:majorTickMark val="none"/>
        <c:minorTickMark val="none"/>
        <c:tickLblPos val="nextTo"/>
        <c:crossAx val="133306675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15875" cap="rnd">
              <a:solidFill>
                <a:schemeClr val="bg1">
                  <a:lumMod val="75000"/>
                </a:schemeClr>
              </a:solidFill>
              <a:round/>
            </a:ln>
            <a:effectLst/>
          </c:spPr>
          <c:marker>
            <c:symbol val="circle"/>
            <c:size val="5"/>
            <c:spPr>
              <a:solidFill>
                <a:schemeClr val="bg1">
                  <a:lumMod val="75000"/>
                </a:schemeClr>
              </a:solidFill>
              <a:ln w="19050">
                <a:solidFill>
                  <a:schemeClr val="bg1">
                    <a:lumMod val="75000"/>
                  </a:schemeClr>
                </a:solid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2000" b="0" i="1" u="none" strike="noStrike" kern="1200" baseline="0">
                    <a:solidFill>
                      <a:schemeClr val="bg1">
                        <a:lumMod val="50000"/>
                      </a:schemeClr>
                    </a:solidFill>
                    <a:latin typeface="Playfair Display" panose="00000500000000000000" pitchFamily="50" charset="0"/>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Hoja1!$C$126:$C$133</c:f>
              <c:numCache>
                <c:formatCode>0.0%</c:formatCode>
                <c:ptCount val="8"/>
                <c:pt idx="0">
                  <c:v>0.13300552419110059</c:v>
                </c:pt>
                <c:pt idx="1">
                  <c:v>0.24774967852550364</c:v>
                </c:pt>
                <c:pt idx="2">
                  <c:v>0.16332445894881484</c:v>
                </c:pt>
                <c:pt idx="3">
                  <c:v>-0.40981488658804421</c:v>
                </c:pt>
                <c:pt idx="4">
                  <c:v>0.49143160923134654</c:v>
                </c:pt>
                <c:pt idx="5">
                  <c:v>-1.5557838676535341E-2</c:v>
                </c:pt>
                <c:pt idx="6">
                  <c:v>-5.9146770036846923E-2</c:v>
                </c:pt>
                <c:pt idx="7">
                  <c:v>3.0040295196269298E-2</c:v>
                </c:pt>
              </c:numCache>
            </c:numRef>
          </c:val>
          <c:smooth val="0"/>
          <c:extLst>
            <c:ext xmlns:c16="http://schemas.microsoft.com/office/drawing/2014/chart" uri="{C3380CC4-5D6E-409C-BE32-E72D297353CC}">
              <c16:uniqueId val="{00000000-2DC6-40EE-8AC5-522C3E101D83}"/>
            </c:ext>
          </c:extLst>
        </c:ser>
        <c:dLbls>
          <c:showLegendKey val="0"/>
          <c:showVal val="0"/>
          <c:showCatName val="0"/>
          <c:showSerName val="0"/>
          <c:showPercent val="0"/>
          <c:showBubbleSize val="0"/>
        </c:dLbls>
        <c:marker val="1"/>
        <c:smooth val="0"/>
        <c:axId val="1333061471"/>
        <c:axId val="1333071551"/>
      </c:lineChart>
      <c:catAx>
        <c:axId val="1333061471"/>
        <c:scaling>
          <c:orientation val="minMax"/>
        </c:scaling>
        <c:delete val="1"/>
        <c:axPos val="b"/>
        <c:majorTickMark val="none"/>
        <c:minorTickMark val="none"/>
        <c:tickLblPos val="nextTo"/>
        <c:crossAx val="1333071551"/>
        <c:crosses val="autoZero"/>
        <c:auto val="1"/>
        <c:lblAlgn val="ctr"/>
        <c:lblOffset val="100"/>
        <c:noMultiLvlLbl val="0"/>
      </c:catAx>
      <c:valAx>
        <c:axId val="1333071551"/>
        <c:scaling>
          <c:orientation val="minMax"/>
        </c:scaling>
        <c:delete val="1"/>
        <c:axPos val="l"/>
        <c:numFmt formatCode="0.0%" sourceLinked="1"/>
        <c:majorTickMark val="none"/>
        <c:minorTickMark val="none"/>
        <c:tickLblPos val="nextTo"/>
        <c:crossAx val="133306147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2680365600436388E-2"/>
          <c:y val="2.739193665305828E-2"/>
          <c:w val="0.93695068015531846"/>
          <c:h val="0.94521612669388344"/>
        </c:manualLayout>
      </c:layout>
      <c:barChart>
        <c:barDir val="col"/>
        <c:grouping val="clustered"/>
        <c:varyColors val="0"/>
        <c:ser>
          <c:idx val="0"/>
          <c:order val="0"/>
          <c:tx>
            <c:strRef>
              <c:f>Vivienda!$B$43</c:f>
              <c:strCache>
                <c:ptCount val="1"/>
                <c:pt idx="0">
                  <c:v>E</c:v>
                </c:pt>
              </c:strCache>
            </c:strRef>
          </c:tx>
          <c:spPr>
            <a:solidFill>
              <a:srgbClr val="BC8C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Raavi" panose="020B0502040204020203" pitchFamily="34" charset="0"/>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Vivienda!$A$44:$A$46</c:f>
              <c:numCache>
                <c:formatCode>General</c:formatCode>
                <c:ptCount val="3"/>
                <c:pt idx="0">
                  <c:v>2025</c:v>
                </c:pt>
                <c:pt idx="1">
                  <c:v>2030</c:v>
                </c:pt>
                <c:pt idx="2">
                  <c:v>2035</c:v>
                </c:pt>
              </c:numCache>
            </c:numRef>
          </c:cat>
          <c:val>
            <c:numRef>
              <c:f>Vivienda!$B$44:$B$46</c:f>
              <c:numCache>
                <c:formatCode>0</c:formatCode>
                <c:ptCount val="3"/>
                <c:pt idx="0">
                  <c:v>5582.1100558930502</c:v>
                </c:pt>
                <c:pt idx="1">
                  <c:v>9157.3085877900376</c:v>
                </c:pt>
                <c:pt idx="2">
                  <c:v>13708.752320052306</c:v>
                </c:pt>
              </c:numCache>
            </c:numRef>
          </c:val>
          <c:extLst>
            <c:ext xmlns:c16="http://schemas.microsoft.com/office/drawing/2014/chart" uri="{C3380CC4-5D6E-409C-BE32-E72D297353CC}">
              <c16:uniqueId val="{00000000-FF6A-4EBE-BBD2-B1BB0E89F5EE}"/>
            </c:ext>
          </c:extLst>
        </c:ser>
        <c:ser>
          <c:idx val="1"/>
          <c:order val="1"/>
          <c:tx>
            <c:strRef>
              <c:f>Vivienda!$C$43</c:f>
              <c:strCache>
                <c:ptCount val="1"/>
                <c:pt idx="0">
                  <c:v>D</c:v>
                </c:pt>
              </c:strCache>
            </c:strRef>
          </c:tx>
          <c:spPr>
            <a:solidFill>
              <a:srgbClr val="DAA400"/>
            </a:solidFill>
            <a:ln>
              <a:noFill/>
            </a:ln>
            <a:effectLst/>
          </c:spPr>
          <c:invertIfNegative val="0"/>
          <c:dLbls>
            <c:dLbl>
              <c:idx val="2"/>
              <c:layout>
                <c:manualLayout>
                  <c:x val="1.5363000365694985E-3"/>
                  <c:y val="1.756848539732850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5CD-47E8-B58F-DBB67C89F7BA}"/>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Vivienda!$A$44:$A$46</c:f>
              <c:numCache>
                <c:formatCode>General</c:formatCode>
                <c:ptCount val="3"/>
                <c:pt idx="0">
                  <c:v>2025</c:v>
                </c:pt>
                <c:pt idx="1">
                  <c:v>2030</c:v>
                </c:pt>
                <c:pt idx="2">
                  <c:v>2035</c:v>
                </c:pt>
              </c:numCache>
            </c:numRef>
          </c:cat>
          <c:val>
            <c:numRef>
              <c:f>Vivienda!$C$44:$C$46</c:f>
              <c:numCache>
                <c:formatCode>0</c:formatCode>
                <c:ptCount val="3"/>
                <c:pt idx="0">
                  <c:v>19212.24625874047</c:v>
                </c:pt>
                <c:pt idx="1">
                  <c:v>26496.431971158399</c:v>
                </c:pt>
                <c:pt idx="2">
                  <c:v>36285.618717098259</c:v>
                </c:pt>
              </c:numCache>
            </c:numRef>
          </c:val>
          <c:extLst>
            <c:ext xmlns:c16="http://schemas.microsoft.com/office/drawing/2014/chart" uri="{C3380CC4-5D6E-409C-BE32-E72D297353CC}">
              <c16:uniqueId val="{00000001-FF6A-4EBE-BBD2-B1BB0E89F5EE}"/>
            </c:ext>
          </c:extLst>
        </c:ser>
        <c:ser>
          <c:idx val="2"/>
          <c:order val="2"/>
          <c:tx>
            <c:strRef>
              <c:f>Vivienda!$D$43</c:f>
              <c:strCache>
                <c:ptCount val="1"/>
                <c:pt idx="0">
                  <c:v>D+</c:v>
                </c:pt>
              </c:strCache>
            </c:strRef>
          </c:tx>
          <c:spPr>
            <a:solidFill>
              <a:srgbClr val="F3B7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Vivienda!$A$44:$A$46</c:f>
              <c:numCache>
                <c:formatCode>General</c:formatCode>
                <c:ptCount val="3"/>
                <c:pt idx="0">
                  <c:v>2025</c:v>
                </c:pt>
                <c:pt idx="1">
                  <c:v>2030</c:v>
                </c:pt>
                <c:pt idx="2">
                  <c:v>2035</c:v>
                </c:pt>
              </c:numCache>
            </c:numRef>
          </c:cat>
          <c:val>
            <c:numRef>
              <c:f>Vivienda!$D$44:$D$46</c:f>
              <c:numCache>
                <c:formatCode>0</c:formatCode>
                <c:ptCount val="3"/>
                <c:pt idx="0">
                  <c:v>13195.435161363945</c:v>
                </c:pt>
                <c:pt idx="1">
                  <c:v>13140.449178723407</c:v>
                </c:pt>
                <c:pt idx="2">
                  <c:v>18350.32056679386</c:v>
                </c:pt>
              </c:numCache>
            </c:numRef>
          </c:val>
          <c:extLst>
            <c:ext xmlns:c16="http://schemas.microsoft.com/office/drawing/2014/chart" uri="{C3380CC4-5D6E-409C-BE32-E72D297353CC}">
              <c16:uniqueId val="{00000002-FF6A-4EBE-BBD2-B1BB0E89F5EE}"/>
            </c:ext>
          </c:extLst>
        </c:ser>
        <c:ser>
          <c:idx val="3"/>
          <c:order val="3"/>
          <c:tx>
            <c:strRef>
              <c:f>Vivienda!$E$43</c:f>
              <c:strCache>
                <c:ptCount val="1"/>
                <c:pt idx="0">
                  <c:v>C-</c:v>
                </c:pt>
              </c:strCache>
            </c:strRef>
          </c:tx>
          <c:spPr>
            <a:solidFill>
              <a:srgbClr val="FFC859"/>
            </a:solidFill>
            <a:ln>
              <a:noFill/>
            </a:ln>
            <a:effectLst/>
          </c:spPr>
          <c:invertIfNegative val="0"/>
          <c:dLbls>
            <c:dLbl>
              <c:idx val="2"/>
              <c:layout>
                <c:manualLayout>
                  <c:x val="-2.3042120542767128E-3"/>
                  <c:y val="6.47445775435922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5CD-47E8-B58F-DBB67C89F7BA}"/>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Vivienda!$A$44:$A$46</c:f>
              <c:numCache>
                <c:formatCode>General</c:formatCode>
                <c:ptCount val="3"/>
                <c:pt idx="0">
                  <c:v>2025</c:v>
                </c:pt>
                <c:pt idx="1">
                  <c:v>2030</c:v>
                </c:pt>
                <c:pt idx="2">
                  <c:v>2035</c:v>
                </c:pt>
              </c:numCache>
            </c:numRef>
          </c:cat>
          <c:val>
            <c:numRef>
              <c:f>Vivienda!$E$44:$E$46</c:f>
              <c:numCache>
                <c:formatCode>0</c:formatCode>
                <c:ptCount val="3"/>
                <c:pt idx="0">
                  <c:v>5279.2584149627028</c:v>
                </c:pt>
                <c:pt idx="1">
                  <c:v>4130.5580204141625</c:v>
                </c:pt>
                <c:pt idx="2">
                  <c:v>-1055.9622530698</c:v>
                </c:pt>
              </c:numCache>
            </c:numRef>
          </c:val>
          <c:extLst>
            <c:ext xmlns:c16="http://schemas.microsoft.com/office/drawing/2014/chart" uri="{C3380CC4-5D6E-409C-BE32-E72D297353CC}">
              <c16:uniqueId val="{00000003-FF6A-4EBE-BBD2-B1BB0E89F5EE}"/>
            </c:ext>
          </c:extLst>
        </c:ser>
        <c:ser>
          <c:idx val="4"/>
          <c:order val="4"/>
          <c:tx>
            <c:strRef>
              <c:f>Vivienda!$F$43</c:f>
              <c:strCache>
                <c:ptCount val="1"/>
                <c:pt idx="0">
                  <c:v>C</c:v>
                </c:pt>
              </c:strCache>
            </c:strRef>
          </c:tx>
          <c:spPr>
            <a:solidFill>
              <a:srgbClr val="FFC859"/>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Vivienda!$A$44:$A$46</c:f>
              <c:numCache>
                <c:formatCode>General</c:formatCode>
                <c:ptCount val="3"/>
                <c:pt idx="0">
                  <c:v>2025</c:v>
                </c:pt>
                <c:pt idx="1">
                  <c:v>2030</c:v>
                </c:pt>
                <c:pt idx="2">
                  <c:v>2035</c:v>
                </c:pt>
              </c:numCache>
            </c:numRef>
          </c:cat>
          <c:val>
            <c:numRef>
              <c:f>Vivienda!$F$44:$F$46</c:f>
              <c:numCache>
                <c:formatCode>0</c:formatCode>
                <c:ptCount val="3"/>
                <c:pt idx="0">
                  <c:v>5977.1159691373014</c:v>
                </c:pt>
                <c:pt idx="1">
                  <c:v>510.72743836431641</c:v>
                </c:pt>
                <c:pt idx="2">
                  <c:v>-5312.9581412596481</c:v>
                </c:pt>
              </c:numCache>
            </c:numRef>
          </c:val>
          <c:extLst>
            <c:ext xmlns:c16="http://schemas.microsoft.com/office/drawing/2014/chart" uri="{C3380CC4-5D6E-409C-BE32-E72D297353CC}">
              <c16:uniqueId val="{00000004-FF6A-4EBE-BBD2-B1BB0E89F5EE}"/>
            </c:ext>
          </c:extLst>
        </c:ser>
        <c:ser>
          <c:idx val="5"/>
          <c:order val="5"/>
          <c:tx>
            <c:strRef>
              <c:f>Vivienda!$G$43</c:f>
              <c:strCache>
                <c:ptCount val="1"/>
                <c:pt idx="0">
                  <c:v>C+</c:v>
                </c:pt>
              </c:strCache>
            </c:strRef>
          </c:tx>
          <c:spPr>
            <a:solidFill>
              <a:srgbClr val="FFDDA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Vivienda!$A$44:$A$46</c:f>
              <c:numCache>
                <c:formatCode>General</c:formatCode>
                <c:ptCount val="3"/>
                <c:pt idx="0">
                  <c:v>2025</c:v>
                </c:pt>
                <c:pt idx="1">
                  <c:v>2030</c:v>
                </c:pt>
                <c:pt idx="2">
                  <c:v>2035</c:v>
                </c:pt>
              </c:numCache>
            </c:numRef>
          </c:cat>
          <c:val>
            <c:numRef>
              <c:f>Vivienda!$G$44:$G$46</c:f>
              <c:numCache>
                <c:formatCode>0</c:formatCode>
                <c:ptCount val="3"/>
                <c:pt idx="0">
                  <c:v>-82.435485348495291</c:v>
                </c:pt>
                <c:pt idx="1">
                  <c:v>-3976.1179544745428</c:v>
                </c:pt>
                <c:pt idx="2">
                  <c:v>-8091.0163006095709</c:v>
                </c:pt>
              </c:numCache>
            </c:numRef>
          </c:val>
          <c:extLst>
            <c:ext xmlns:c16="http://schemas.microsoft.com/office/drawing/2014/chart" uri="{C3380CC4-5D6E-409C-BE32-E72D297353CC}">
              <c16:uniqueId val="{00000005-FF6A-4EBE-BBD2-B1BB0E89F5EE}"/>
            </c:ext>
          </c:extLst>
        </c:ser>
        <c:ser>
          <c:idx val="6"/>
          <c:order val="6"/>
          <c:tx>
            <c:strRef>
              <c:f>Vivienda!$H$43</c:f>
              <c:strCache>
                <c:ptCount val="1"/>
                <c:pt idx="0">
                  <c:v>A/B</c:v>
                </c:pt>
              </c:strCache>
            </c:strRef>
          </c:tx>
          <c:spPr>
            <a:solidFill>
              <a:srgbClr val="FFF5E5"/>
            </a:solidFill>
            <a:ln>
              <a:noFill/>
            </a:ln>
            <a:effectLst/>
          </c:spPr>
          <c:invertIfNegative val="0"/>
          <c:dLbls>
            <c:dLbl>
              <c:idx val="2"/>
              <c:layout>
                <c:manualLayout>
                  <c:x val="1.3299938966894252E-3"/>
                  <c:y val="-1.95752388017283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AC6-4318-8632-30F850E47B0C}"/>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Vivienda!$A$44:$A$46</c:f>
              <c:numCache>
                <c:formatCode>General</c:formatCode>
                <c:ptCount val="3"/>
                <c:pt idx="0">
                  <c:v>2025</c:v>
                </c:pt>
                <c:pt idx="1">
                  <c:v>2030</c:v>
                </c:pt>
                <c:pt idx="2">
                  <c:v>2035</c:v>
                </c:pt>
              </c:numCache>
            </c:numRef>
          </c:cat>
          <c:val>
            <c:numRef>
              <c:f>Vivienda!$H$44:$H$46</c:f>
              <c:numCache>
                <c:formatCode>0</c:formatCode>
                <c:ptCount val="3"/>
                <c:pt idx="0">
                  <c:v>-2212.7086832123655</c:v>
                </c:pt>
                <c:pt idx="1">
                  <c:v>-5284.885275217136</c:v>
                </c:pt>
                <c:pt idx="2">
                  <c:v>-8382.608605301064</c:v>
                </c:pt>
              </c:numCache>
            </c:numRef>
          </c:val>
          <c:extLst>
            <c:ext xmlns:c16="http://schemas.microsoft.com/office/drawing/2014/chart" uri="{C3380CC4-5D6E-409C-BE32-E72D297353CC}">
              <c16:uniqueId val="{00000006-FF6A-4EBE-BBD2-B1BB0E89F5EE}"/>
            </c:ext>
          </c:extLst>
        </c:ser>
        <c:dLbls>
          <c:showLegendKey val="0"/>
          <c:showVal val="0"/>
          <c:showCatName val="0"/>
          <c:showSerName val="0"/>
          <c:showPercent val="0"/>
          <c:showBubbleSize val="0"/>
        </c:dLbls>
        <c:gapWidth val="219"/>
        <c:overlap val="-27"/>
        <c:axId val="1755347024"/>
        <c:axId val="1755344624"/>
      </c:barChart>
      <c:catAx>
        <c:axId val="1755347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Raavi" panose="020B0502040204020203" pitchFamily="34" charset="0"/>
              </a:defRPr>
            </a:pPr>
            <a:endParaRPr lang="es-MX"/>
          </a:p>
        </c:txPr>
        <c:crossAx val="1755344624"/>
        <c:crosses val="autoZero"/>
        <c:auto val="1"/>
        <c:lblAlgn val="ctr"/>
        <c:lblOffset val="100"/>
        <c:noMultiLvlLbl val="0"/>
      </c:catAx>
      <c:valAx>
        <c:axId val="1755344624"/>
        <c:scaling>
          <c:orientation val="minMax"/>
        </c:scaling>
        <c:delete val="1"/>
        <c:axPos val="l"/>
        <c:numFmt formatCode="#,##0" sourceLinked="0"/>
        <c:majorTickMark val="none"/>
        <c:minorTickMark val="none"/>
        <c:tickLblPos val="nextTo"/>
        <c:crossAx val="1755347024"/>
        <c:crosses val="autoZero"/>
        <c:crossBetween val="between"/>
      </c:valAx>
      <c:spPr>
        <a:noFill/>
        <a:ln>
          <a:noFill/>
        </a:ln>
        <a:effectLst/>
      </c:spPr>
    </c:plotArea>
    <c:plotVisOnly val="1"/>
    <c:dispBlanksAs val="gap"/>
    <c:showDLblsOverMax val="0"/>
  </c:chart>
  <c:spPr>
    <a:noFill/>
    <a:ln>
      <a:noFill/>
    </a:ln>
    <a:effectLst/>
  </c:spPr>
  <c:txPr>
    <a:bodyPr/>
    <a:lstStyle/>
    <a:p>
      <a:pPr>
        <a:defRPr sz="900">
          <a:latin typeface="Roboto Thin" panose="02000000000000000000" pitchFamily="2" charset="0"/>
          <a:ea typeface="Roboto Thin" panose="02000000000000000000" pitchFamily="2" charset="0"/>
        </a:defRPr>
      </a:pPr>
      <a:endParaRPr lang="es-MX"/>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NSE!$M$44</c:f>
              <c:strCache>
                <c:ptCount val="1"/>
                <c:pt idx="0">
                  <c:v>E</c:v>
                </c:pt>
              </c:strCache>
            </c:strRef>
          </c:tx>
          <c:spPr>
            <a:solidFill>
              <a:srgbClr val="BC8C00"/>
            </a:solidFill>
            <a:ln>
              <a:noFill/>
            </a:ln>
            <a:effectLst/>
          </c:spPr>
          <c:invertIfNegative val="0"/>
          <c:dLbls>
            <c:dLbl>
              <c:idx val="0"/>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extLst>
                <c:ext xmlns:c16="http://schemas.microsoft.com/office/drawing/2014/chart" uri="{C3380CC4-5D6E-409C-BE32-E72D297353CC}">
                  <c16:uniqueId val="{00000000-1C56-4B89-BF5A-671FFB9D0B11}"/>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Thin" panose="02000000000000000000" pitchFamily="2" charset="0"/>
                    <a:ea typeface="Roboto Thin"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NSE!$N$43:$P$43</c:f>
              <c:numCache>
                <c:formatCode>General</c:formatCode>
                <c:ptCount val="3"/>
                <c:pt idx="0">
                  <c:v>2025</c:v>
                </c:pt>
                <c:pt idx="1">
                  <c:v>2030</c:v>
                </c:pt>
                <c:pt idx="2">
                  <c:v>2035</c:v>
                </c:pt>
              </c:numCache>
            </c:numRef>
          </c:cat>
          <c:val>
            <c:numRef>
              <c:f>NSE!$N$44:$P$44</c:f>
              <c:numCache>
                <c:formatCode>0</c:formatCode>
                <c:ptCount val="3"/>
                <c:pt idx="0">
                  <c:v>0.06</c:v>
                </c:pt>
                <c:pt idx="1">
                  <c:v>0.06</c:v>
                </c:pt>
                <c:pt idx="2">
                  <c:v>0.06</c:v>
                </c:pt>
              </c:numCache>
            </c:numRef>
          </c:val>
          <c:extLst>
            <c:ext xmlns:c16="http://schemas.microsoft.com/office/drawing/2014/chart" uri="{C3380CC4-5D6E-409C-BE32-E72D297353CC}">
              <c16:uniqueId val="{00000000-32E1-4A9A-8BDE-7A9DBAE7BAFC}"/>
            </c:ext>
          </c:extLst>
        </c:ser>
        <c:ser>
          <c:idx val="1"/>
          <c:order val="1"/>
          <c:tx>
            <c:strRef>
              <c:f>NSE!$M$45</c:f>
              <c:strCache>
                <c:ptCount val="1"/>
                <c:pt idx="0">
                  <c:v>D-</c:v>
                </c:pt>
              </c:strCache>
            </c:strRef>
          </c:tx>
          <c:spPr>
            <a:solidFill>
              <a:srgbClr val="DAA4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NSE!$N$43:$P$43</c:f>
              <c:numCache>
                <c:formatCode>General</c:formatCode>
                <c:ptCount val="3"/>
                <c:pt idx="0">
                  <c:v>2025</c:v>
                </c:pt>
                <c:pt idx="1">
                  <c:v>2030</c:v>
                </c:pt>
                <c:pt idx="2">
                  <c:v>2035</c:v>
                </c:pt>
              </c:numCache>
            </c:numRef>
          </c:cat>
          <c:val>
            <c:numRef>
              <c:f>NSE!$N$45:$P$45</c:f>
              <c:numCache>
                <c:formatCode>0</c:formatCode>
                <c:ptCount val="3"/>
                <c:pt idx="0">
                  <c:v>0.24</c:v>
                </c:pt>
                <c:pt idx="1">
                  <c:v>0.24</c:v>
                </c:pt>
                <c:pt idx="2">
                  <c:v>0.24</c:v>
                </c:pt>
              </c:numCache>
            </c:numRef>
          </c:val>
          <c:extLst>
            <c:ext xmlns:c16="http://schemas.microsoft.com/office/drawing/2014/chart" uri="{C3380CC4-5D6E-409C-BE32-E72D297353CC}">
              <c16:uniqueId val="{00000001-32E1-4A9A-8BDE-7A9DBAE7BAFC}"/>
            </c:ext>
          </c:extLst>
        </c:ser>
        <c:ser>
          <c:idx val="2"/>
          <c:order val="2"/>
          <c:tx>
            <c:strRef>
              <c:f>NSE!$M$46</c:f>
              <c:strCache>
                <c:ptCount val="1"/>
                <c:pt idx="0">
                  <c:v>D+</c:v>
                </c:pt>
              </c:strCache>
            </c:strRef>
          </c:tx>
          <c:spPr>
            <a:solidFill>
              <a:srgbClr val="F3B7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NSE!$N$43:$P$43</c:f>
              <c:numCache>
                <c:formatCode>General</c:formatCode>
                <c:ptCount val="3"/>
                <c:pt idx="0">
                  <c:v>2025</c:v>
                </c:pt>
                <c:pt idx="1">
                  <c:v>2030</c:v>
                </c:pt>
                <c:pt idx="2">
                  <c:v>2035</c:v>
                </c:pt>
              </c:numCache>
            </c:numRef>
          </c:cat>
          <c:val>
            <c:numRef>
              <c:f>NSE!$N$46:$P$46</c:f>
              <c:numCache>
                <c:formatCode>0</c:formatCode>
                <c:ptCount val="3"/>
                <c:pt idx="0">
                  <c:v>0.16500000000000001</c:v>
                </c:pt>
                <c:pt idx="1">
                  <c:v>0.15</c:v>
                </c:pt>
                <c:pt idx="2">
                  <c:v>0.15</c:v>
                </c:pt>
              </c:numCache>
            </c:numRef>
          </c:val>
          <c:extLst>
            <c:ext xmlns:c16="http://schemas.microsoft.com/office/drawing/2014/chart" uri="{C3380CC4-5D6E-409C-BE32-E72D297353CC}">
              <c16:uniqueId val="{00000002-32E1-4A9A-8BDE-7A9DBAE7BAFC}"/>
            </c:ext>
          </c:extLst>
        </c:ser>
        <c:ser>
          <c:idx val="3"/>
          <c:order val="3"/>
          <c:tx>
            <c:strRef>
              <c:f>NSE!$M$47</c:f>
              <c:strCache>
                <c:ptCount val="1"/>
                <c:pt idx="0">
                  <c:v>C-</c:v>
                </c:pt>
              </c:strCache>
            </c:strRef>
          </c:tx>
          <c:spPr>
            <a:solidFill>
              <a:srgbClr val="FFC859"/>
            </a:solidFill>
            <a:ln>
              <a:noFill/>
            </a:ln>
            <a:effectLst/>
          </c:spPr>
          <c:invertIfNegative val="0"/>
          <c:dLbls>
            <c:dLbl>
              <c:idx val="0"/>
              <c:layout>
                <c:manualLayout>
                  <c:x val="0"/>
                  <c:y val="-2.686058173675027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2E1-4A9A-8BDE-7A9DBAE7BAFC}"/>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NSE!$N$43:$P$43</c:f>
              <c:numCache>
                <c:formatCode>General</c:formatCode>
                <c:ptCount val="3"/>
                <c:pt idx="0">
                  <c:v>2025</c:v>
                </c:pt>
                <c:pt idx="1">
                  <c:v>2030</c:v>
                </c:pt>
                <c:pt idx="2">
                  <c:v>2035</c:v>
                </c:pt>
              </c:numCache>
            </c:numRef>
          </c:cat>
          <c:val>
            <c:numRef>
              <c:f>NSE!$N$47:$P$47</c:f>
              <c:numCache>
                <c:formatCode>0</c:formatCode>
                <c:ptCount val="3"/>
                <c:pt idx="0">
                  <c:v>0.17499999999999999</c:v>
                </c:pt>
                <c:pt idx="1">
                  <c:v>0.19</c:v>
                </c:pt>
                <c:pt idx="2">
                  <c:v>0.19</c:v>
                </c:pt>
              </c:numCache>
            </c:numRef>
          </c:val>
          <c:extLst>
            <c:ext xmlns:c16="http://schemas.microsoft.com/office/drawing/2014/chart" uri="{C3380CC4-5D6E-409C-BE32-E72D297353CC}">
              <c16:uniqueId val="{00000003-32E1-4A9A-8BDE-7A9DBAE7BAFC}"/>
            </c:ext>
          </c:extLst>
        </c:ser>
        <c:ser>
          <c:idx val="4"/>
          <c:order val="4"/>
          <c:tx>
            <c:strRef>
              <c:f>NSE!$M$48</c:f>
              <c:strCache>
                <c:ptCount val="1"/>
                <c:pt idx="0">
                  <c:v>C</c:v>
                </c:pt>
              </c:strCache>
            </c:strRef>
          </c:tx>
          <c:spPr>
            <a:solidFill>
              <a:srgbClr val="FFD69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effectLst/>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NSE!$N$43:$P$43</c:f>
              <c:numCache>
                <c:formatCode>General</c:formatCode>
                <c:ptCount val="3"/>
                <c:pt idx="0">
                  <c:v>2025</c:v>
                </c:pt>
                <c:pt idx="1">
                  <c:v>2030</c:v>
                </c:pt>
                <c:pt idx="2">
                  <c:v>2035</c:v>
                </c:pt>
              </c:numCache>
            </c:numRef>
          </c:cat>
          <c:val>
            <c:numRef>
              <c:f>NSE!$N$48:$P$48</c:f>
              <c:numCache>
                <c:formatCode>0</c:formatCode>
                <c:ptCount val="3"/>
                <c:pt idx="0">
                  <c:v>0.17</c:v>
                </c:pt>
                <c:pt idx="1">
                  <c:v>0.17</c:v>
                </c:pt>
                <c:pt idx="2">
                  <c:v>0.17</c:v>
                </c:pt>
              </c:numCache>
            </c:numRef>
          </c:val>
          <c:extLst>
            <c:ext xmlns:c16="http://schemas.microsoft.com/office/drawing/2014/chart" uri="{C3380CC4-5D6E-409C-BE32-E72D297353CC}">
              <c16:uniqueId val="{00000004-32E1-4A9A-8BDE-7A9DBAE7BAFC}"/>
            </c:ext>
          </c:extLst>
        </c:ser>
        <c:ser>
          <c:idx val="5"/>
          <c:order val="5"/>
          <c:tx>
            <c:strRef>
              <c:f>NSE!$M$49</c:f>
              <c:strCache>
                <c:ptCount val="1"/>
                <c:pt idx="0">
                  <c:v>C+</c:v>
                </c:pt>
              </c:strCache>
            </c:strRef>
          </c:tx>
          <c:spPr>
            <a:solidFill>
              <a:srgbClr val="FFDDA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NSE!$N$43:$P$43</c:f>
              <c:numCache>
                <c:formatCode>General</c:formatCode>
                <c:ptCount val="3"/>
                <c:pt idx="0">
                  <c:v>2025</c:v>
                </c:pt>
                <c:pt idx="1">
                  <c:v>2030</c:v>
                </c:pt>
                <c:pt idx="2">
                  <c:v>2035</c:v>
                </c:pt>
              </c:numCache>
            </c:numRef>
          </c:cat>
          <c:val>
            <c:numRef>
              <c:f>NSE!$N$49:$P$49</c:f>
              <c:numCache>
                <c:formatCode>0</c:formatCode>
                <c:ptCount val="3"/>
                <c:pt idx="0">
                  <c:v>0.12</c:v>
                </c:pt>
                <c:pt idx="1">
                  <c:v>0.12</c:v>
                </c:pt>
                <c:pt idx="2">
                  <c:v>0.12</c:v>
                </c:pt>
              </c:numCache>
            </c:numRef>
          </c:val>
          <c:extLst>
            <c:ext xmlns:c16="http://schemas.microsoft.com/office/drawing/2014/chart" uri="{C3380CC4-5D6E-409C-BE32-E72D297353CC}">
              <c16:uniqueId val="{00000005-32E1-4A9A-8BDE-7A9DBAE7BAFC}"/>
            </c:ext>
          </c:extLst>
        </c:ser>
        <c:ser>
          <c:idx val="6"/>
          <c:order val="6"/>
          <c:tx>
            <c:strRef>
              <c:f>NSE!$M$50</c:f>
              <c:strCache>
                <c:ptCount val="1"/>
                <c:pt idx="0">
                  <c:v>A/B</c:v>
                </c:pt>
              </c:strCache>
            </c:strRef>
          </c:tx>
          <c:spPr>
            <a:solidFill>
              <a:srgbClr val="FFF5E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NSE!$N$43:$P$43</c:f>
              <c:numCache>
                <c:formatCode>General</c:formatCode>
                <c:ptCount val="3"/>
                <c:pt idx="0">
                  <c:v>2025</c:v>
                </c:pt>
                <c:pt idx="1">
                  <c:v>2030</c:v>
                </c:pt>
                <c:pt idx="2">
                  <c:v>2035</c:v>
                </c:pt>
              </c:numCache>
            </c:numRef>
          </c:cat>
          <c:val>
            <c:numRef>
              <c:f>NSE!$N$50:$P$50</c:f>
              <c:numCache>
                <c:formatCode>0</c:formatCode>
                <c:ptCount val="3"/>
                <c:pt idx="0">
                  <c:v>7.0000000000000007E-2</c:v>
                </c:pt>
                <c:pt idx="1">
                  <c:v>7.0000000000000007E-2</c:v>
                </c:pt>
                <c:pt idx="2">
                  <c:v>7.0000000000000007E-2</c:v>
                </c:pt>
              </c:numCache>
            </c:numRef>
          </c:val>
          <c:extLst>
            <c:ext xmlns:c16="http://schemas.microsoft.com/office/drawing/2014/chart" uri="{C3380CC4-5D6E-409C-BE32-E72D297353CC}">
              <c16:uniqueId val="{00000006-32E1-4A9A-8BDE-7A9DBAE7BAFC}"/>
            </c:ext>
          </c:extLst>
        </c:ser>
        <c:dLbls>
          <c:showLegendKey val="0"/>
          <c:showVal val="0"/>
          <c:showCatName val="0"/>
          <c:showSerName val="0"/>
          <c:showPercent val="0"/>
          <c:showBubbleSize val="0"/>
        </c:dLbls>
        <c:gapWidth val="219"/>
        <c:overlap val="-27"/>
        <c:axId val="2005970720"/>
        <c:axId val="2005971200"/>
      </c:barChart>
      <c:catAx>
        <c:axId val="2005970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mn-cs"/>
              </a:defRPr>
            </a:pPr>
            <a:endParaRPr lang="es-MX"/>
          </a:p>
        </c:txPr>
        <c:crossAx val="2005971200"/>
        <c:crosses val="autoZero"/>
        <c:auto val="1"/>
        <c:lblAlgn val="ctr"/>
        <c:lblOffset val="100"/>
        <c:noMultiLvlLbl val="0"/>
      </c:catAx>
      <c:valAx>
        <c:axId val="2005971200"/>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Roboto Light" panose="02000000000000000000" pitchFamily="2" charset="0"/>
                <a:ea typeface="Roboto Light" panose="02000000000000000000" pitchFamily="2" charset="0"/>
                <a:cs typeface="+mn-cs"/>
              </a:defRPr>
            </a:pPr>
            <a:endParaRPr lang="es-MX"/>
          </a:p>
        </c:txPr>
        <c:crossAx val="20059707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MX"/>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spPr>
            <a:ln w="57150" cap="rnd">
              <a:solidFill>
                <a:schemeClr val="tx2">
                  <a:lumMod val="25000"/>
                  <a:lumOff val="75000"/>
                </a:schemeClr>
              </a:solidFill>
              <a:round/>
            </a:ln>
            <a:effectLst/>
          </c:spPr>
          <c:marker>
            <c:symbol val="circle"/>
            <c:size val="5"/>
            <c:spPr>
              <a:solidFill>
                <a:schemeClr val="tx2">
                  <a:lumMod val="25000"/>
                  <a:lumOff val="75000"/>
                </a:schemeClr>
              </a:solidFill>
              <a:ln w="57150">
                <a:solidFill>
                  <a:schemeClr val="tx2">
                    <a:lumMod val="25000"/>
                    <a:lumOff val="75000"/>
                  </a:schemeClr>
                </a:solid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Hoja1!$G$15:$I$15</c:f>
              <c:numCache>
                <c:formatCode>0</c:formatCode>
                <c:ptCount val="3"/>
                <c:pt idx="0">
                  <c:v>268404.07</c:v>
                </c:pt>
                <c:pt idx="1">
                  <c:v>310660.14</c:v>
                </c:pt>
                <c:pt idx="2">
                  <c:v>366301.18</c:v>
                </c:pt>
              </c:numCache>
            </c:numRef>
          </c:val>
          <c:smooth val="0"/>
          <c:extLst>
            <c:ext xmlns:c16="http://schemas.microsoft.com/office/drawing/2014/chart" uri="{C3380CC4-5D6E-409C-BE32-E72D297353CC}">
              <c16:uniqueId val="{00000000-8A0D-472C-86DA-BE15D2DFC98D}"/>
            </c:ext>
          </c:extLst>
        </c:ser>
        <c:dLbls>
          <c:showLegendKey val="0"/>
          <c:showVal val="0"/>
          <c:showCatName val="0"/>
          <c:showSerName val="0"/>
          <c:showPercent val="0"/>
          <c:showBubbleSize val="0"/>
        </c:dLbls>
        <c:marker val="1"/>
        <c:smooth val="0"/>
        <c:axId val="1589875279"/>
        <c:axId val="1589870959"/>
      </c:lineChart>
      <c:catAx>
        <c:axId val="1589875279"/>
        <c:scaling>
          <c:orientation val="minMax"/>
        </c:scaling>
        <c:delete val="1"/>
        <c:axPos val="b"/>
        <c:majorTickMark val="none"/>
        <c:minorTickMark val="none"/>
        <c:tickLblPos val="nextTo"/>
        <c:crossAx val="1589870959"/>
        <c:crosses val="autoZero"/>
        <c:auto val="1"/>
        <c:lblAlgn val="ctr"/>
        <c:lblOffset val="100"/>
        <c:noMultiLvlLbl val="0"/>
      </c:catAx>
      <c:valAx>
        <c:axId val="1589870959"/>
        <c:scaling>
          <c:orientation val="minMax"/>
        </c:scaling>
        <c:delete val="1"/>
        <c:axPos val="l"/>
        <c:numFmt formatCode="0" sourceLinked="1"/>
        <c:majorTickMark val="none"/>
        <c:minorTickMark val="none"/>
        <c:tickLblPos val="nextTo"/>
        <c:crossAx val="1589875279"/>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Hoja1!$B$23</c:f>
              <c:strCache>
                <c:ptCount val="1"/>
                <c:pt idx="0">
                  <c:v>2025</c:v>
                </c:pt>
              </c:strCache>
            </c:strRef>
          </c:tx>
          <c:spPr>
            <a:solidFill>
              <a:srgbClr val="FFDA82"/>
            </a:solidFill>
            <a:ln>
              <a:noFill/>
            </a:ln>
            <a:effectLst/>
          </c:spPr>
          <c:invertIfNegative val="0"/>
          <c:dLbls>
            <c:dLbl>
              <c:idx val="6"/>
              <c:layout>
                <c:manualLayout>
                  <c:x val="-4.6192513848433816E-3"/>
                  <c:y val="1.27032012067039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690-40B1-B6CE-2C1393BA5932}"/>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Hoja1!$C$22:$I$22</c:f>
              <c:strCache>
                <c:ptCount val="7"/>
                <c:pt idx="0">
                  <c:v>Marginal</c:v>
                </c:pt>
                <c:pt idx="1">
                  <c:v>Baja</c:v>
                </c:pt>
                <c:pt idx="2">
                  <c:v>Baja alta</c:v>
                </c:pt>
                <c:pt idx="3">
                  <c:v>Media baja</c:v>
                </c:pt>
                <c:pt idx="4">
                  <c:v>Media</c:v>
                </c:pt>
                <c:pt idx="5">
                  <c:v>Media alta</c:v>
                </c:pt>
                <c:pt idx="6">
                  <c:v>Alta</c:v>
                </c:pt>
              </c:strCache>
            </c:strRef>
          </c:cat>
          <c:val>
            <c:numRef>
              <c:f>Hoja1!$C$23:$I$23</c:f>
              <c:numCache>
                <c:formatCode>0</c:formatCode>
                <c:ptCount val="7"/>
                <c:pt idx="0">
                  <c:v>16104.244199999999</c:v>
                </c:pt>
                <c:pt idx="1">
                  <c:v>64416.976799999997</c:v>
                </c:pt>
                <c:pt idx="2">
                  <c:v>44286.671550000006</c:v>
                </c:pt>
                <c:pt idx="3">
                  <c:v>46970.712249999997</c:v>
                </c:pt>
                <c:pt idx="4">
                  <c:v>45628.691900000005</c:v>
                </c:pt>
                <c:pt idx="5">
                  <c:v>32208.488399999998</c:v>
                </c:pt>
                <c:pt idx="6">
                  <c:v>18788.284900000002</c:v>
                </c:pt>
              </c:numCache>
            </c:numRef>
          </c:val>
          <c:extLst>
            <c:ext xmlns:c16="http://schemas.microsoft.com/office/drawing/2014/chart" uri="{C3380CC4-5D6E-409C-BE32-E72D297353CC}">
              <c16:uniqueId val="{00000000-D690-40B1-B6CE-2C1393BA5932}"/>
            </c:ext>
          </c:extLst>
        </c:ser>
        <c:ser>
          <c:idx val="1"/>
          <c:order val="1"/>
          <c:tx>
            <c:strRef>
              <c:f>Hoja1!$B$24</c:f>
              <c:strCache>
                <c:ptCount val="1"/>
                <c:pt idx="0">
                  <c:v>2030</c:v>
                </c:pt>
              </c:strCache>
            </c:strRef>
          </c:tx>
          <c:spPr>
            <a:solidFill>
              <a:srgbClr val="FFC000"/>
            </a:solidFill>
            <a:ln>
              <a:noFill/>
            </a:ln>
            <a:effectLst/>
          </c:spPr>
          <c:invertIfNegative val="0"/>
          <c:dLbls>
            <c:dLbl>
              <c:idx val="0"/>
              <c:layout>
                <c:manualLayout>
                  <c:x val="-2.1171324274254197E-17"/>
                  <c:y val="-1.27032012067041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690-40B1-B6CE-2C1393BA5932}"/>
                </c:ext>
              </c:extLst>
            </c:dLbl>
            <c:dLbl>
              <c:idx val="2"/>
              <c:layout>
                <c:manualLayout>
                  <c:x val="0"/>
                  <c:y val="-2.03251219307265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690-40B1-B6CE-2C1393BA5932}"/>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lumMod val="7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Hoja1!$C$22:$I$22</c:f>
              <c:strCache>
                <c:ptCount val="7"/>
                <c:pt idx="0">
                  <c:v>Marginal</c:v>
                </c:pt>
                <c:pt idx="1">
                  <c:v>Baja</c:v>
                </c:pt>
                <c:pt idx="2">
                  <c:v>Baja alta</c:v>
                </c:pt>
                <c:pt idx="3">
                  <c:v>Media baja</c:v>
                </c:pt>
                <c:pt idx="4">
                  <c:v>Media</c:v>
                </c:pt>
                <c:pt idx="5">
                  <c:v>Media alta</c:v>
                </c:pt>
                <c:pt idx="6">
                  <c:v>Alta</c:v>
                </c:pt>
              </c:strCache>
            </c:strRef>
          </c:cat>
          <c:val>
            <c:numRef>
              <c:f>Hoja1!$C$24:$I$24</c:f>
              <c:numCache>
                <c:formatCode>0</c:formatCode>
                <c:ptCount val="7"/>
                <c:pt idx="0">
                  <c:v>18639.608400000001</c:v>
                </c:pt>
                <c:pt idx="1">
                  <c:v>74558.433600000004</c:v>
                </c:pt>
                <c:pt idx="2">
                  <c:v>46599.021000000001</c:v>
                </c:pt>
                <c:pt idx="3">
                  <c:v>59025.426600000006</c:v>
                </c:pt>
                <c:pt idx="4">
                  <c:v>52812.223800000007</c:v>
                </c:pt>
                <c:pt idx="5">
                  <c:v>37279.216800000002</c:v>
                </c:pt>
                <c:pt idx="6">
                  <c:v>21746.209800000004</c:v>
                </c:pt>
              </c:numCache>
            </c:numRef>
          </c:val>
          <c:extLst>
            <c:ext xmlns:c16="http://schemas.microsoft.com/office/drawing/2014/chart" uri="{C3380CC4-5D6E-409C-BE32-E72D297353CC}">
              <c16:uniqueId val="{00000001-D690-40B1-B6CE-2C1393BA5932}"/>
            </c:ext>
          </c:extLst>
        </c:ser>
        <c:ser>
          <c:idx val="2"/>
          <c:order val="2"/>
          <c:tx>
            <c:strRef>
              <c:f>Hoja1!$B$25</c:f>
              <c:strCache>
                <c:ptCount val="1"/>
                <c:pt idx="0">
                  <c:v>2035</c:v>
                </c:pt>
              </c:strCache>
            </c:strRef>
          </c:tx>
          <c:spPr>
            <a:solidFill>
              <a:srgbClr val="FFB405"/>
            </a:solidFill>
            <a:ln>
              <a:noFill/>
            </a:ln>
            <a:effectLst/>
          </c:spPr>
          <c:invertIfNegative val="0"/>
          <c:dLbls>
            <c:dLbl>
              <c:idx val="0"/>
              <c:layout>
                <c:manualLayout>
                  <c:x val="0"/>
                  <c:y val="-7.621920724022546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690-40B1-B6CE-2C1393BA5932}"/>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Hoja1!$C$22:$I$22</c:f>
              <c:strCache>
                <c:ptCount val="7"/>
                <c:pt idx="0">
                  <c:v>Marginal</c:v>
                </c:pt>
                <c:pt idx="1">
                  <c:v>Baja</c:v>
                </c:pt>
                <c:pt idx="2">
                  <c:v>Baja alta</c:v>
                </c:pt>
                <c:pt idx="3">
                  <c:v>Media baja</c:v>
                </c:pt>
                <c:pt idx="4">
                  <c:v>Media</c:v>
                </c:pt>
                <c:pt idx="5">
                  <c:v>Media alta</c:v>
                </c:pt>
                <c:pt idx="6">
                  <c:v>Alta</c:v>
                </c:pt>
              </c:strCache>
            </c:strRef>
          </c:cat>
          <c:val>
            <c:numRef>
              <c:f>Hoja1!$C$25:$I$25</c:f>
              <c:numCache>
                <c:formatCode>0</c:formatCode>
                <c:ptCount val="7"/>
                <c:pt idx="0">
                  <c:v>21978.070799999998</c:v>
                </c:pt>
                <c:pt idx="1">
                  <c:v>87912.283199999991</c:v>
                </c:pt>
                <c:pt idx="2">
                  <c:v>54945.176999999996</c:v>
                </c:pt>
                <c:pt idx="3">
                  <c:v>69597.224199999997</c:v>
                </c:pt>
                <c:pt idx="4">
                  <c:v>62271.200600000004</c:v>
                </c:pt>
                <c:pt idx="5">
                  <c:v>43956.141599999995</c:v>
                </c:pt>
                <c:pt idx="6">
                  <c:v>25641.082600000002</c:v>
                </c:pt>
              </c:numCache>
            </c:numRef>
          </c:val>
          <c:extLst>
            <c:ext xmlns:c16="http://schemas.microsoft.com/office/drawing/2014/chart" uri="{C3380CC4-5D6E-409C-BE32-E72D297353CC}">
              <c16:uniqueId val="{00000002-D690-40B1-B6CE-2C1393BA5932}"/>
            </c:ext>
          </c:extLst>
        </c:ser>
        <c:dLbls>
          <c:showLegendKey val="0"/>
          <c:showVal val="0"/>
          <c:showCatName val="0"/>
          <c:showSerName val="0"/>
          <c:showPercent val="0"/>
          <c:showBubbleSize val="0"/>
        </c:dLbls>
        <c:gapWidth val="219"/>
        <c:overlap val="-27"/>
        <c:axId val="1416313056"/>
        <c:axId val="1416314496"/>
      </c:barChart>
      <c:catAx>
        <c:axId val="1416313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85000"/>
                    <a:lumOff val="15000"/>
                  </a:schemeClr>
                </a:solidFill>
                <a:latin typeface="Roboto Light" panose="02000000000000000000" pitchFamily="2" charset="0"/>
                <a:ea typeface="Roboto Light" panose="02000000000000000000" pitchFamily="2" charset="0"/>
                <a:cs typeface="+mn-cs"/>
              </a:defRPr>
            </a:pPr>
            <a:endParaRPr lang="es-MX"/>
          </a:p>
        </c:txPr>
        <c:crossAx val="1416314496"/>
        <c:crosses val="autoZero"/>
        <c:auto val="1"/>
        <c:lblAlgn val="ctr"/>
        <c:lblOffset val="100"/>
        <c:noMultiLvlLbl val="0"/>
      </c:catAx>
      <c:valAx>
        <c:axId val="1416314496"/>
        <c:scaling>
          <c:orientation val="minMax"/>
          <c:max val="10000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75000"/>
                  </a:schemeClr>
                </a:solidFill>
                <a:latin typeface="Roboto Th" panose="02000000000000000000"/>
                <a:ea typeface="+mn-ea"/>
                <a:cs typeface="+mn-cs"/>
              </a:defRPr>
            </a:pPr>
            <a:endParaRPr lang="es-MX"/>
          </a:p>
        </c:txPr>
        <c:crossAx val="1416313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MX"/>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Hoja1!$B$23</c:f>
              <c:strCache>
                <c:ptCount val="1"/>
                <c:pt idx="0">
                  <c:v>2025</c:v>
                </c:pt>
              </c:strCache>
            </c:strRef>
          </c:tx>
          <c:spPr>
            <a:solidFill>
              <a:srgbClr val="FFDA82"/>
            </a:solidFill>
            <a:ln>
              <a:noFill/>
            </a:ln>
            <a:effectLst/>
          </c:spPr>
          <c:invertIfNegative val="0"/>
          <c:dLbls>
            <c:dLbl>
              <c:idx val="6"/>
              <c:layout>
                <c:manualLayout>
                  <c:x val="-4.6192513848433816E-3"/>
                  <c:y val="1.27032012067039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690-40B1-B6CE-2C1393BA5932}"/>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Hoja1!$C$22:$I$22</c:f>
              <c:strCache>
                <c:ptCount val="7"/>
                <c:pt idx="0">
                  <c:v>Marginal</c:v>
                </c:pt>
                <c:pt idx="1">
                  <c:v>Baja</c:v>
                </c:pt>
                <c:pt idx="2">
                  <c:v>Baja alta</c:v>
                </c:pt>
                <c:pt idx="3">
                  <c:v>Media baja</c:v>
                </c:pt>
                <c:pt idx="4">
                  <c:v>Media</c:v>
                </c:pt>
                <c:pt idx="5">
                  <c:v>Media alta</c:v>
                </c:pt>
                <c:pt idx="6">
                  <c:v>Alta</c:v>
                </c:pt>
              </c:strCache>
            </c:strRef>
          </c:cat>
          <c:val>
            <c:numRef>
              <c:f>Hoja1!$C$23:$I$23</c:f>
              <c:numCache>
                <c:formatCode>0</c:formatCode>
                <c:ptCount val="7"/>
                <c:pt idx="0">
                  <c:v>16104.244199999999</c:v>
                </c:pt>
                <c:pt idx="1">
                  <c:v>64416.976799999997</c:v>
                </c:pt>
                <c:pt idx="2">
                  <c:v>44286.671550000006</c:v>
                </c:pt>
                <c:pt idx="3">
                  <c:v>46970.712249999997</c:v>
                </c:pt>
                <c:pt idx="4">
                  <c:v>45628.691900000005</c:v>
                </c:pt>
                <c:pt idx="5">
                  <c:v>32208.488399999998</c:v>
                </c:pt>
                <c:pt idx="6">
                  <c:v>18788.284900000002</c:v>
                </c:pt>
              </c:numCache>
            </c:numRef>
          </c:val>
          <c:extLst>
            <c:ext xmlns:c16="http://schemas.microsoft.com/office/drawing/2014/chart" uri="{C3380CC4-5D6E-409C-BE32-E72D297353CC}">
              <c16:uniqueId val="{00000000-D690-40B1-B6CE-2C1393BA5932}"/>
            </c:ext>
          </c:extLst>
        </c:ser>
        <c:ser>
          <c:idx val="1"/>
          <c:order val="1"/>
          <c:tx>
            <c:strRef>
              <c:f>Hoja1!$B$24</c:f>
              <c:strCache>
                <c:ptCount val="1"/>
                <c:pt idx="0">
                  <c:v>2030</c:v>
                </c:pt>
              </c:strCache>
            </c:strRef>
          </c:tx>
          <c:spPr>
            <a:solidFill>
              <a:srgbClr val="FFC000"/>
            </a:solidFill>
            <a:ln>
              <a:noFill/>
            </a:ln>
            <a:effectLst/>
          </c:spPr>
          <c:invertIfNegative val="0"/>
          <c:dLbls>
            <c:dLbl>
              <c:idx val="0"/>
              <c:layout>
                <c:manualLayout>
                  <c:x val="-2.1171324274254197E-17"/>
                  <c:y val="-1.27032012067041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690-40B1-B6CE-2C1393BA5932}"/>
                </c:ext>
              </c:extLst>
            </c:dLbl>
            <c:dLbl>
              <c:idx val="2"/>
              <c:layout>
                <c:manualLayout>
                  <c:x val="0"/>
                  <c:y val="-2.03251219307265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690-40B1-B6CE-2C1393BA5932}"/>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lumMod val="7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Hoja1!$C$22:$I$22</c:f>
              <c:strCache>
                <c:ptCount val="7"/>
                <c:pt idx="0">
                  <c:v>Marginal</c:v>
                </c:pt>
                <c:pt idx="1">
                  <c:v>Baja</c:v>
                </c:pt>
                <c:pt idx="2">
                  <c:v>Baja alta</c:v>
                </c:pt>
                <c:pt idx="3">
                  <c:v>Media baja</c:v>
                </c:pt>
                <c:pt idx="4">
                  <c:v>Media</c:v>
                </c:pt>
                <c:pt idx="5">
                  <c:v>Media alta</c:v>
                </c:pt>
                <c:pt idx="6">
                  <c:v>Alta</c:v>
                </c:pt>
              </c:strCache>
            </c:strRef>
          </c:cat>
          <c:val>
            <c:numRef>
              <c:f>Hoja1!$C$24:$I$24</c:f>
              <c:numCache>
                <c:formatCode>0</c:formatCode>
                <c:ptCount val="7"/>
                <c:pt idx="0">
                  <c:v>18639.608400000001</c:v>
                </c:pt>
                <c:pt idx="1">
                  <c:v>74558.433600000004</c:v>
                </c:pt>
                <c:pt idx="2">
                  <c:v>46599.021000000001</c:v>
                </c:pt>
                <c:pt idx="3">
                  <c:v>59025.426600000006</c:v>
                </c:pt>
                <c:pt idx="4">
                  <c:v>52812.223800000007</c:v>
                </c:pt>
                <c:pt idx="5">
                  <c:v>37279.216800000002</c:v>
                </c:pt>
                <c:pt idx="6">
                  <c:v>21746.209800000004</c:v>
                </c:pt>
              </c:numCache>
            </c:numRef>
          </c:val>
          <c:extLst>
            <c:ext xmlns:c16="http://schemas.microsoft.com/office/drawing/2014/chart" uri="{C3380CC4-5D6E-409C-BE32-E72D297353CC}">
              <c16:uniqueId val="{00000001-D690-40B1-B6CE-2C1393BA5932}"/>
            </c:ext>
          </c:extLst>
        </c:ser>
        <c:ser>
          <c:idx val="2"/>
          <c:order val="2"/>
          <c:tx>
            <c:strRef>
              <c:f>Hoja1!$B$25</c:f>
              <c:strCache>
                <c:ptCount val="1"/>
                <c:pt idx="0">
                  <c:v>2035</c:v>
                </c:pt>
              </c:strCache>
            </c:strRef>
          </c:tx>
          <c:spPr>
            <a:solidFill>
              <a:srgbClr val="FFB405"/>
            </a:solidFill>
            <a:ln>
              <a:noFill/>
            </a:ln>
            <a:effectLst/>
          </c:spPr>
          <c:invertIfNegative val="0"/>
          <c:dLbls>
            <c:dLbl>
              <c:idx val="0"/>
              <c:layout>
                <c:manualLayout>
                  <c:x val="0"/>
                  <c:y val="-7.621920724022546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690-40B1-B6CE-2C1393BA5932}"/>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Hoja1!$C$22:$I$22</c:f>
              <c:strCache>
                <c:ptCount val="7"/>
                <c:pt idx="0">
                  <c:v>Marginal</c:v>
                </c:pt>
                <c:pt idx="1">
                  <c:v>Baja</c:v>
                </c:pt>
                <c:pt idx="2">
                  <c:v>Baja alta</c:v>
                </c:pt>
                <c:pt idx="3">
                  <c:v>Media baja</c:v>
                </c:pt>
                <c:pt idx="4">
                  <c:v>Media</c:v>
                </c:pt>
                <c:pt idx="5">
                  <c:v>Media alta</c:v>
                </c:pt>
                <c:pt idx="6">
                  <c:v>Alta</c:v>
                </c:pt>
              </c:strCache>
            </c:strRef>
          </c:cat>
          <c:val>
            <c:numRef>
              <c:f>Hoja1!$C$25:$I$25</c:f>
              <c:numCache>
                <c:formatCode>0</c:formatCode>
                <c:ptCount val="7"/>
                <c:pt idx="0">
                  <c:v>21978.070799999998</c:v>
                </c:pt>
                <c:pt idx="1">
                  <c:v>87912.283199999991</c:v>
                </c:pt>
                <c:pt idx="2">
                  <c:v>54945.176999999996</c:v>
                </c:pt>
                <c:pt idx="3">
                  <c:v>69597.224199999997</c:v>
                </c:pt>
                <c:pt idx="4">
                  <c:v>62271.200600000004</c:v>
                </c:pt>
                <c:pt idx="5">
                  <c:v>43956.141599999995</c:v>
                </c:pt>
                <c:pt idx="6">
                  <c:v>25641.082600000002</c:v>
                </c:pt>
              </c:numCache>
            </c:numRef>
          </c:val>
          <c:extLst>
            <c:ext xmlns:c16="http://schemas.microsoft.com/office/drawing/2014/chart" uri="{C3380CC4-5D6E-409C-BE32-E72D297353CC}">
              <c16:uniqueId val="{00000002-D690-40B1-B6CE-2C1393BA5932}"/>
            </c:ext>
          </c:extLst>
        </c:ser>
        <c:dLbls>
          <c:showLegendKey val="0"/>
          <c:showVal val="0"/>
          <c:showCatName val="0"/>
          <c:showSerName val="0"/>
          <c:showPercent val="0"/>
          <c:showBubbleSize val="0"/>
        </c:dLbls>
        <c:gapWidth val="219"/>
        <c:overlap val="-27"/>
        <c:axId val="1416313056"/>
        <c:axId val="1416314496"/>
      </c:barChart>
      <c:catAx>
        <c:axId val="1416313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85000"/>
                    <a:lumOff val="15000"/>
                  </a:schemeClr>
                </a:solidFill>
                <a:latin typeface="Roboto Light" panose="02000000000000000000" pitchFamily="2" charset="0"/>
                <a:ea typeface="Roboto Light" panose="02000000000000000000" pitchFamily="2" charset="0"/>
                <a:cs typeface="+mn-cs"/>
              </a:defRPr>
            </a:pPr>
            <a:endParaRPr lang="es-MX"/>
          </a:p>
        </c:txPr>
        <c:crossAx val="1416314496"/>
        <c:crosses val="autoZero"/>
        <c:auto val="1"/>
        <c:lblAlgn val="ctr"/>
        <c:lblOffset val="100"/>
        <c:noMultiLvlLbl val="0"/>
      </c:catAx>
      <c:valAx>
        <c:axId val="1416314496"/>
        <c:scaling>
          <c:orientation val="minMax"/>
          <c:max val="10000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75000"/>
                  </a:schemeClr>
                </a:solidFill>
                <a:latin typeface="Roboto Th" panose="02000000000000000000"/>
                <a:ea typeface="+mn-ea"/>
                <a:cs typeface="+mn-cs"/>
              </a:defRPr>
            </a:pPr>
            <a:endParaRPr lang="es-MX"/>
          </a:p>
        </c:txPr>
        <c:crossAx val="1416313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MX"/>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dPt>
            <c:idx val="0"/>
            <c:bubble3D val="0"/>
            <c:spPr>
              <a:solidFill>
                <a:schemeClr val="tx2">
                  <a:lumMod val="10000"/>
                  <a:lumOff val="90000"/>
                </a:schemeClr>
              </a:solidFill>
              <a:ln w="19050">
                <a:solidFill>
                  <a:schemeClr val="lt1"/>
                </a:solidFill>
              </a:ln>
              <a:effectLst/>
            </c:spPr>
            <c:extLst>
              <c:ext xmlns:c16="http://schemas.microsoft.com/office/drawing/2014/chart" uri="{C3380CC4-5D6E-409C-BE32-E72D297353CC}">
                <c16:uniqueId val="{00000001-7B31-472E-B2DC-CB6F7295CC4D}"/>
              </c:ext>
            </c:extLst>
          </c:dPt>
          <c:dPt>
            <c:idx val="1"/>
            <c:bubble3D val="0"/>
            <c:spPr>
              <a:solidFill>
                <a:srgbClr val="F3B700"/>
              </a:solidFill>
              <a:ln w="19050">
                <a:solidFill>
                  <a:schemeClr val="lt1"/>
                </a:solidFill>
              </a:ln>
              <a:effectLst/>
            </c:spPr>
            <c:extLst>
              <c:ext xmlns:c16="http://schemas.microsoft.com/office/drawing/2014/chart" uri="{C3380CC4-5D6E-409C-BE32-E72D297353CC}">
                <c16:uniqueId val="{00000003-7B31-472E-B2DC-CB6F7295CC4D}"/>
              </c:ext>
            </c:extLst>
          </c:dPt>
          <c:dPt>
            <c:idx val="2"/>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5-7B31-472E-B2DC-CB6F7295CC4D}"/>
              </c:ext>
            </c:extLst>
          </c:dPt>
          <c:val>
            <c:numRef>
              <c:f>Hoja1!$F$40:$F$42</c:f>
              <c:numCache>
                <c:formatCode>General</c:formatCode>
                <c:ptCount val="3"/>
                <c:pt idx="0">
                  <c:v>0.45500000000000002</c:v>
                </c:pt>
                <c:pt idx="1">
                  <c:v>0.35500000000000004</c:v>
                </c:pt>
                <c:pt idx="2">
                  <c:v>0.19000000000000003</c:v>
                </c:pt>
              </c:numCache>
            </c:numRef>
          </c:val>
          <c:extLst>
            <c:ext xmlns:c16="http://schemas.microsoft.com/office/drawing/2014/chart" uri="{C3380CC4-5D6E-409C-BE32-E72D297353CC}">
              <c16:uniqueId val="{00000006-7B31-472E-B2DC-CB6F7295CC4D}"/>
            </c:ext>
          </c:extLst>
        </c:ser>
        <c:dLbls>
          <c:showLegendKey val="0"/>
          <c:showVal val="0"/>
          <c:showCatName val="0"/>
          <c:showSerName val="0"/>
          <c:showPercent val="0"/>
          <c:showBubbleSize val="0"/>
          <c:showLeaderLines val="1"/>
        </c:dLbls>
        <c:firstSliceAng val="179"/>
        <c:holeSize val="61"/>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5261022816661266E-2"/>
          <c:y val="6.0680457269451094E-2"/>
          <c:w val="0.93299726427334639"/>
          <c:h val="0.79351324319126648"/>
        </c:manualLayout>
      </c:layout>
      <c:lineChart>
        <c:grouping val="standard"/>
        <c:varyColors val="0"/>
        <c:ser>
          <c:idx val="1"/>
          <c:order val="0"/>
          <c:tx>
            <c:strRef>
              <c:f>Hoja1!$C$18</c:f>
              <c:strCache>
                <c:ptCount val="1"/>
                <c:pt idx="0">
                  <c:v>Viviendas existentes</c:v>
                </c:pt>
              </c:strCache>
            </c:strRef>
          </c:tx>
          <c:spPr>
            <a:ln w="57150" cap="rnd">
              <a:solidFill>
                <a:srgbClr val="FFC000"/>
              </a:solidFill>
              <a:round/>
            </a:ln>
            <a:effectLst/>
          </c:spPr>
          <c:marker>
            <c:symbol val="circle"/>
            <c:size val="5"/>
            <c:spPr>
              <a:solidFill>
                <a:srgbClr val="FFC000"/>
              </a:solidFill>
              <a:ln w="57150">
                <a:solidFill>
                  <a:srgbClr val="FFC00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Roboto Light" panose="02000000000000000000" pitchFamily="2" charset="0"/>
                    <a:ea typeface="Roboto Light" panose="02000000000000000000" pitchFamily="2" charset="0"/>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Hoja1!$A$19:$A$27</c:f>
              <c:numCache>
                <c:formatCode>General</c:formatCode>
                <c:ptCount val="9"/>
                <c:pt idx="0">
                  <c:v>1990</c:v>
                </c:pt>
                <c:pt idx="1">
                  <c:v>1995</c:v>
                </c:pt>
                <c:pt idx="2">
                  <c:v>2000</c:v>
                </c:pt>
                <c:pt idx="3">
                  <c:v>2005</c:v>
                </c:pt>
                <c:pt idx="4">
                  <c:v>2010</c:v>
                </c:pt>
                <c:pt idx="5">
                  <c:v>2020</c:v>
                </c:pt>
                <c:pt idx="6">
                  <c:v>2025</c:v>
                </c:pt>
                <c:pt idx="7">
                  <c:v>2030</c:v>
                </c:pt>
                <c:pt idx="8">
                  <c:v>2035</c:v>
                </c:pt>
              </c:numCache>
            </c:numRef>
          </c:cat>
          <c:val>
            <c:numRef>
              <c:f>Hoja1!$C$19:$C$27</c:f>
              <c:numCache>
                <c:formatCode>_-* #,##0_-;\-* #,##0_-;_-* "-"??_-;_-@_-</c:formatCode>
                <c:ptCount val="9"/>
                <c:pt idx="0">
                  <c:v>56331</c:v>
                </c:pt>
                <c:pt idx="1">
                  <c:v>71399</c:v>
                </c:pt>
                <c:pt idx="2">
                  <c:v>81601</c:v>
                </c:pt>
                <c:pt idx="3">
                  <c:v>94141</c:v>
                </c:pt>
                <c:pt idx="4">
                  <c:v>136493</c:v>
                </c:pt>
                <c:pt idx="5">
                  <c:v>172753</c:v>
                </c:pt>
                <c:pt idx="6">
                  <c:v>214702</c:v>
                </c:pt>
                <c:pt idx="7">
                  <c:v>257526</c:v>
                </c:pt>
                <c:pt idx="8">
                  <c:v>309343</c:v>
                </c:pt>
              </c:numCache>
            </c:numRef>
          </c:val>
          <c:smooth val="0"/>
          <c:extLst>
            <c:ext xmlns:c16="http://schemas.microsoft.com/office/drawing/2014/chart" uri="{C3380CC4-5D6E-409C-BE32-E72D297353CC}">
              <c16:uniqueId val="{00000001-E121-42DB-82DE-32EF8D274379}"/>
            </c:ext>
          </c:extLst>
        </c:ser>
        <c:dLbls>
          <c:showLegendKey val="0"/>
          <c:showVal val="0"/>
          <c:showCatName val="0"/>
          <c:showSerName val="0"/>
          <c:showPercent val="0"/>
          <c:showBubbleSize val="0"/>
        </c:dLbls>
        <c:marker val="1"/>
        <c:smooth val="0"/>
        <c:axId val="332417855"/>
        <c:axId val="332413055"/>
      </c:lineChart>
      <c:catAx>
        <c:axId val="3324178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Roboto Light" panose="02000000000000000000" pitchFamily="2" charset="0"/>
                <a:ea typeface="Roboto Light" panose="02000000000000000000" pitchFamily="2" charset="0"/>
                <a:cs typeface="Raavi" panose="020B0502040204020203" pitchFamily="34" charset="0"/>
              </a:defRPr>
            </a:pPr>
            <a:endParaRPr lang="es-MX"/>
          </a:p>
        </c:txPr>
        <c:crossAx val="332413055"/>
        <c:crosses val="autoZero"/>
        <c:auto val="1"/>
        <c:lblAlgn val="ctr"/>
        <c:lblOffset val="100"/>
        <c:noMultiLvlLbl val="0"/>
      </c:catAx>
      <c:valAx>
        <c:axId val="332413055"/>
        <c:scaling>
          <c:orientation val="minMax"/>
        </c:scaling>
        <c:delete val="0"/>
        <c:axPos val="l"/>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75000"/>
                  </a:schemeClr>
                </a:solidFill>
                <a:latin typeface="Roboto Light" panose="02000000000000000000" pitchFamily="2" charset="0"/>
                <a:ea typeface="Roboto Light" panose="02000000000000000000" pitchFamily="2" charset="0"/>
                <a:cs typeface="+mn-cs"/>
              </a:defRPr>
            </a:pPr>
            <a:endParaRPr lang="es-MX"/>
          </a:p>
        </c:txPr>
        <c:crossAx val="33241785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15875" cap="rnd">
              <a:solidFill>
                <a:schemeClr val="bg1">
                  <a:lumMod val="75000"/>
                </a:schemeClr>
              </a:solidFill>
              <a:round/>
            </a:ln>
            <a:effectLst/>
          </c:spPr>
          <c:marker>
            <c:symbol val="circle"/>
            <c:size val="5"/>
            <c:spPr>
              <a:solidFill>
                <a:schemeClr val="bg1">
                  <a:lumMod val="75000"/>
                </a:schemeClr>
              </a:solidFill>
              <a:ln w="19050">
                <a:solidFill>
                  <a:schemeClr val="bg1">
                    <a:lumMod val="75000"/>
                  </a:schemeClr>
                </a:solidFill>
              </a:ln>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1" u="none" strike="noStrike" kern="1200" baseline="0">
                    <a:solidFill>
                      <a:schemeClr val="bg1">
                        <a:lumMod val="50000"/>
                      </a:schemeClr>
                    </a:solidFill>
                    <a:latin typeface="Playfair Display" panose="00000500000000000000" pitchFamily="50" charset="0"/>
                    <a:ea typeface="Roboto Light" panose="02000000000000000000" pitchFamily="2" charset="0"/>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Hoja1!$C$97:$C$104</c:f>
              <c:numCache>
                <c:formatCode>0.0%</c:formatCode>
                <c:ptCount val="8"/>
                <c:pt idx="0">
                  <c:v>0.26749036942358562</c:v>
                </c:pt>
                <c:pt idx="1">
                  <c:v>0.14288715528228688</c:v>
                </c:pt>
                <c:pt idx="2">
                  <c:v>0.15367458732123382</c:v>
                </c:pt>
                <c:pt idx="3">
                  <c:v>0.44987837392846902</c:v>
                </c:pt>
                <c:pt idx="4">
                  <c:v>0.26565464895635671</c:v>
                </c:pt>
                <c:pt idx="5">
                  <c:v>0.2428264632162683</c:v>
                </c:pt>
                <c:pt idx="6">
                  <c:v>0.19945785321049642</c:v>
                </c:pt>
                <c:pt idx="7">
                  <c:v>0.20121075153576726</c:v>
                </c:pt>
              </c:numCache>
            </c:numRef>
          </c:val>
          <c:smooth val="0"/>
          <c:extLst>
            <c:ext xmlns:c16="http://schemas.microsoft.com/office/drawing/2014/chart" uri="{C3380CC4-5D6E-409C-BE32-E72D297353CC}">
              <c16:uniqueId val="{00000000-3C10-4849-AA99-2473FCB00C4B}"/>
            </c:ext>
          </c:extLst>
        </c:ser>
        <c:dLbls>
          <c:showLegendKey val="0"/>
          <c:showVal val="0"/>
          <c:showCatName val="0"/>
          <c:showSerName val="0"/>
          <c:showPercent val="0"/>
          <c:showBubbleSize val="0"/>
        </c:dLbls>
        <c:marker val="1"/>
        <c:smooth val="0"/>
        <c:axId val="1453309951"/>
        <c:axId val="1453311871"/>
      </c:lineChart>
      <c:catAx>
        <c:axId val="1453309951"/>
        <c:scaling>
          <c:orientation val="minMax"/>
        </c:scaling>
        <c:delete val="1"/>
        <c:axPos val="b"/>
        <c:majorTickMark val="none"/>
        <c:minorTickMark val="none"/>
        <c:tickLblPos val="nextTo"/>
        <c:crossAx val="1453311871"/>
        <c:crosses val="autoZero"/>
        <c:auto val="1"/>
        <c:lblAlgn val="ctr"/>
        <c:lblOffset val="100"/>
        <c:noMultiLvlLbl val="0"/>
      </c:catAx>
      <c:valAx>
        <c:axId val="1453311871"/>
        <c:scaling>
          <c:orientation val="minMax"/>
        </c:scaling>
        <c:delete val="1"/>
        <c:axPos val="l"/>
        <c:numFmt formatCode="0.0%" sourceLinked="1"/>
        <c:majorTickMark val="none"/>
        <c:minorTickMark val="none"/>
        <c:tickLblPos val="nextTo"/>
        <c:crossAx val="145330995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MX"/>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s-ES_tradnl"/>
          </a:p>
        </p:txBody>
      </p:sp>
      <p:sp>
        <p:nvSpPr>
          <p:cNvPr id="3" name="Date Placeholder 2"/>
          <p:cNvSpPr>
            <a:spLocks noGrp="1"/>
          </p:cNvSpPr>
          <p:nvPr>
            <p:ph type="dt" idx="1"/>
          </p:nvPr>
        </p:nvSpPr>
        <p:spPr>
          <a:xfrm>
            <a:off x="3850444" y="0"/>
            <a:ext cx="2945659" cy="495348"/>
          </a:xfrm>
          <a:prstGeom prst="rect">
            <a:avLst/>
          </a:prstGeom>
        </p:spPr>
        <p:txBody>
          <a:bodyPr vert="horz" lIns="91440" tIns="45720" rIns="91440" bIns="45720" rtlCol="0"/>
          <a:lstStyle>
            <a:lvl1pPr algn="r">
              <a:defRPr sz="1200"/>
            </a:lvl1pPr>
          </a:lstStyle>
          <a:p>
            <a:fld id="{BB13E002-AA65-1D42-9936-E95476372314}" type="datetimeFigureOut">
              <a:rPr lang="es-ES_tradnl" smtClean="0"/>
              <a:t>10/11/2025</a:t>
            </a:fld>
            <a:endParaRPr lang="es-ES_tradnl"/>
          </a:p>
        </p:txBody>
      </p:sp>
      <p:sp>
        <p:nvSpPr>
          <p:cNvPr id="4" name="Slide Image Placeholder 3"/>
          <p:cNvSpPr>
            <a:spLocks noGrp="1" noRot="1" noChangeAspect="1"/>
          </p:cNvSpPr>
          <p:nvPr>
            <p:ph type="sldImg" idx="2"/>
          </p:nvPr>
        </p:nvSpPr>
        <p:spPr>
          <a:xfrm>
            <a:off x="655638" y="1233488"/>
            <a:ext cx="5486400" cy="3332162"/>
          </a:xfrm>
          <a:prstGeom prst="rect">
            <a:avLst/>
          </a:prstGeom>
          <a:noFill/>
          <a:ln w="12700">
            <a:solidFill>
              <a:prstClr val="black"/>
            </a:solidFill>
          </a:ln>
        </p:spPr>
        <p:txBody>
          <a:bodyPr vert="horz" lIns="91440" tIns="45720" rIns="91440" bIns="45720" rtlCol="0" anchor="ctr"/>
          <a:lstStyle/>
          <a:p>
            <a:endParaRPr lang="es-ES_tradnl"/>
          </a:p>
        </p:txBody>
      </p:sp>
      <p:sp>
        <p:nvSpPr>
          <p:cNvPr id="5" name="Notes Placeholder 4"/>
          <p:cNvSpPr>
            <a:spLocks noGrp="1"/>
          </p:cNvSpPr>
          <p:nvPr>
            <p:ph type="body" sz="quarter" idx="3"/>
          </p:nvPr>
        </p:nvSpPr>
        <p:spPr>
          <a:xfrm>
            <a:off x="679768" y="4751219"/>
            <a:ext cx="5438140" cy="38873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6" name="Footer Placeholder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es-ES_tradnl"/>
          </a:p>
        </p:txBody>
      </p:sp>
      <p:sp>
        <p:nvSpPr>
          <p:cNvPr id="7" name="Slide Number Placeholder 6"/>
          <p:cNvSpPr>
            <a:spLocks noGrp="1"/>
          </p:cNvSpPr>
          <p:nvPr>
            <p:ph type="sldNum" sz="quarter" idx="5"/>
          </p:nvPr>
        </p:nvSpPr>
        <p:spPr>
          <a:xfrm>
            <a:off x="3850444" y="9377318"/>
            <a:ext cx="2945659" cy="495347"/>
          </a:xfrm>
          <a:prstGeom prst="rect">
            <a:avLst/>
          </a:prstGeom>
        </p:spPr>
        <p:txBody>
          <a:bodyPr vert="horz" lIns="91440" tIns="45720" rIns="91440" bIns="45720" rtlCol="0" anchor="b"/>
          <a:lstStyle>
            <a:lvl1pPr algn="r">
              <a:defRPr sz="1200"/>
            </a:lvl1pPr>
          </a:lstStyle>
          <a:p>
            <a:fld id="{C052F0FC-556E-FB4C-93C6-8578884CF680}" type="slidenum">
              <a:rPr lang="es-ES_tradnl" smtClean="0"/>
              <a:t>‹Nº›</a:t>
            </a:fld>
            <a:endParaRPr lang="es-ES_tradnl"/>
          </a:p>
        </p:txBody>
      </p:sp>
    </p:spTree>
    <p:extLst>
      <p:ext uri="{BB962C8B-B14F-4D97-AF65-F5344CB8AC3E}">
        <p14:creationId xmlns:p14="http://schemas.microsoft.com/office/powerpoint/2010/main" val="4107543897"/>
      </p:ext>
    </p:extLst>
  </p:cSld>
  <p:clrMap bg1="lt1" tx1="dk1" bg2="lt2" tx2="dk2" accent1="accent1" accent2="accent2" accent3="accent3" accent4="accent4" accent5="accent5" accent6="accent6" hlink="hlink" folHlink="folHlink"/>
  <p:notesStyle>
    <a:lvl1pPr marL="0" algn="l" defTabSz="993313" rtl="0" eaLnBrk="1" latinLnBrk="0" hangingPunct="1">
      <a:defRPr sz="1304" kern="1200">
        <a:solidFill>
          <a:schemeClr val="tx1"/>
        </a:solidFill>
        <a:latin typeface="+mn-lt"/>
        <a:ea typeface="+mn-ea"/>
        <a:cs typeface="+mn-cs"/>
      </a:defRPr>
    </a:lvl1pPr>
    <a:lvl2pPr marL="496656" algn="l" defTabSz="993313" rtl="0" eaLnBrk="1" latinLnBrk="0" hangingPunct="1">
      <a:defRPr sz="1304" kern="1200">
        <a:solidFill>
          <a:schemeClr val="tx1"/>
        </a:solidFill>
        <a:latin typeface="+mn-lt"/>
        <a:ea typeface="+mn-ea"/>
        <a:cs typeface="+mn-cs"/>
      </a:defRPr>
    </a:lvl2pPr>
    <a:lvl3pPr marL="993313" algn="l" defTabSz="993313" rtl="0" eaLnBrk="1" latinLnBrk="0" hangingPunct="1">
      <a:defRPr sz="1304" kern="1200">
        <a:solidFill>
          <a:schemeClr val="tx1"/>
        </a:solidFill>
        <a:latin typeface="+mn-lt"/>
        <a:ea typeface="+mn-ea"/>
        <a:cs typeface="+mn-cs"/>
      </a:defRPr>
    </a:lvl3pPr>
    <a:lvl4pPr marL="1489969" algn="l" defTabSz="993313" rtl="0" eaLnBrk="1" latinLnBrk="0" hangingPunct="1">
      <a:defRPr sz="1304" kern="1200">
        <a:solidFill>
          <a:schemeClr val="tx1"/>
        </a:solidFill>
        <a:latin typeface="+mn-lt"/>
        <a:ea typeface="+mn-ea"/>
        <a:cs typeface="+mn-cs"/>
      </a:defRPr>
    </a:lvl4pPr>
    <a:lvl5pPr marL="1986625" algn="l" defTabSz="993313" rtl="0" eaLnBrk="1" latinLnBrk="0" hangingPunct="1">
      <a:defRPr sz="1304" kern="1200">
        <a:solidFill>
          <a:schemeClr val="tx1"/>
        </a:solidFill>
        <a:latin typeface="+mn-lt"/>
        <a:ea typeface="+mn-ea"/>
        <a:cs typeface="+mn-cs"/>
      </a:defRPr>
    </a:lvl5pPr>
    <a:lvl6pPr marL="2483282" algn="l" defTabSz="993313" rtl="0" eaLnBrk="1" latinLnBrk="0" hangingPunct="1">
      <a:defRPr sz="1304" kern="1200">
        <a:solidFill>
          <a:schemeClr val="tx1"/>
        </a:solidFill>
        <a:latin typeface="+mn-lt"/>
        <a:ea typeface="+mn-ea"/>
        <a:cs typeface="+mn-cs"/>
      </a:defRPr>
    </a:lvl6pPr>
    <a:lvl7pPr marL="2979938" algn="l" defTabSz="993313" rtl="0" eaLnBrk="1" latinLnBrk="0" hangingPunct="1">
      <a:defRPr sz="1304" kern="1200">
        <a:solidFill>
          <a:schemeClr val="tx1"/>
        </a:solidFill>
        <a:latin typeface="+mn-lt"/>
        <a:ea typeface="+mn-ea"/>
        <a:cs typeface="+mn-cs"/>
      </a:defRPr>
    </a:lvl7pPr>
    <a:lvl8pPr marL="3476595" algn="l" defTabSz="993313" rtl="0" eaLnBrk="1" latinLnBrk="0" hangingPunct="1">
      <a:defRPr sz="1304" kern="1200">
        <a:solidFill>
          <a:schemeClr val="tx1"/>
        </a:solidFill>
        <a:latin typeface="+mn-lt"/>
        <a:ea typeface="+mn-ea"/>
        <a:cs typeface="+mn-cs"/>
      </a:defRPr>
    </a:lvl8pPr>
    <a:lvl9pPr marL="3973251" algn="l" defTabSz="993313" rtl="0" eaLnBrk="1" latinLnBrk="0" hangingPunct="1">
      <a:defRPr sz="130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E51B3-A883-6029-EA60-36F8F400C81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81754BC-59D2-F047-5DC6-FEE652CC506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FCDD6AD-F716-A0C3-E24C-848444A113D0}"/>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9E4285BC-C361-12D3-2B0F-7D243BC4A9AF}"/>
              </a:ext>
            </a:extLst>
          </p:cNvPr>
          <p:cNvSpPr>
            <a:spLocks noGrp="1"/>
          </p:cNvSpPr>
          <p:nvPr>
            <p:ph type="sldNum" sz="quarter" idx="5"/>
          </p:nvPr>
        </p:nvSpPr>
        <p:spPr/>
        <p:txBody>
          <a:bodyPr/>
          <a:lstStyle/>
          <a:p>
            <a:fld id="{C052F0FC-556E-FB4C-93C6-8578884CF680}" type="slidenum">
              <a:rPr lang="es-ES_tradnl" smtClean="0"/>
              <a:t>2</a:t>
            </a:fld>
            <a:endParaRPr lang="es-ES_tradnl" dirty="0"/>
          </a:p>
        </p:txBody>
      </p:sp>
    </p:spTree>
    <p:extLst>
      <p:ext uri="{BB962C8B-B14F-4D97-AF65-F5344CB8AC3E}">
        <p14:creationId xmlns:p14="http://schemas.microsoft.com/office/powerpoint/2010/main" val="68794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502E8-855F-927F-0FD1-0C20089EA06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D2A8267-A1F1-AF96-3942-277AC9092DC8}"/>
              </a:ext>
            </a:extLst>
          </p:cNvPr>
          <p:cNvSpPr>
            <a:spLocks noGrp="1" noRot="1" noChangeAspect="1"/>
          </p:cNvSpPr>
          <p:nvPr>
            <p:ph type="sldImg"/>
          </p:nvPr>
        </p:nvSpPr>
        <p:spPr/>
        <p:txBody>
          <a:bodyPr/>
          <a:lstStyle/>
          <a:p>
            <a:endParaRPr lang="es-MX" dirty="0"/>
          </a:p>
        </p:txBody>
      </p:sp>
      <p:sp>
        <p:nvSpPr>
          <p:cNvPr id="3" name="Marcador de notas 2">
            <a:extLst>
              <a:ext uri="{FF2B5EF4-FFF2-40B4-BE49-F238E27FC236}">
                <a16:creationId xmlns:a16="http://schemas.microsoft.com/office/drawing/2014/main" id="{AFFBD3FD-FFE5-DA9D-040B-602C1F9C1025}"/>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346D69A3-3E38-C383-4990-43417328C7B6}"/>
              </a:ext>
            </a:extLst>
          </p:cNvPr>
          <p:cNvSpPr>
            <a:spLocks noGrp="1"/>
          </p:cNvSpPr>
          <p:nvPr>
            <p:ph type="sldNum" sz="quarter" idx="5"/>
          </p:nvPr>
        </p:nvSpPr>
        <p:spPr/>
        <p:txBody>
          <a:bodyPr/>
          <a:lstStyle/>
          <a:p>
            <a:fld id="{C052F0FC-556E-FB4C-93C6-8578884CF680}" type="slidenum">
              <a:rPr lang="es-ES_tradnl" smtClean="0"/>
              <a:t>11</a:t>
            </a:fld>
            <a:endParaRPr lang="es-ES_tradnl" dirty="0"/>
          </a:p>
        </p:txBody>
      </p:sp>
    </p:spTree>
    <p:extLst>
      <p:ext uri="{BB962C8B-B14F-4D97-AF65-F5344CB8AC3E}">
        <p14:creationId xmlns:p14="http://schemas.microsoft.com/office/powerpoint/2010/main" val="12833748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AB28E-994D-7DA8-3FD6-586020744B2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407CFEA5-0D0B-1469-4763-5202A1CF1665}"/>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36F6308D-EFC6-2834-F3A6-5E3DFE5BD086}"/>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ECE469BE-EF49-8B47-4BFD-29DEB3F88692}"/>
              </a:ext>
            </a:extLst>
          </p:cNvPr>
          <p:cNvSpPr>
            <a:spLocks noGrp="1"/>
          </p:cNvSpPr>
          <p:nvPr>
            <p:ph type="sldNum" sz="quarter" idx="5"/>
          </p:nvPr>
        </p:nvSpPr>
        <p:spPr/>
        <p:txBody>
          <a:bodyPr/>
          <a:lstStyle/>
          <a:p>
            <a:fld id="{C052F0FC-556E-FB4C-93C6-8578884CF680}" type="slidenum">
              <a:rPr lang="es-ES_tradnl" smtClean="0"/>
              <a:t>12</a:t>
            </a:fld>
            <a:endParaRPr lang="es-ES_tradnl" dirty="0"/>
          </a:p>
        </p:txBody>
      </p:sp>
    </p:spTree>
    <p:extLst>
      <p:ext uri="{BB962C8B-B14F-4D97-AF65-F5344CB8AC3E}">
        <p14:creationId xmlns:p14="http://schemas.microsoft.com/office/powerpoint/2010/main" val="3551232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022D0-E2D1-6206-F37E-5738934385D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2A4EF10-6495-B607-89ED-ED85B0246F2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04DDA243-411F-991B-A91D-E59825559B75}"/>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9780D9B3-6A35-2F32-1A38-F1E91FBBBA92}"/>
              </a:ext>
            </a:extLst>
          </p:cNvPr>
          <p:cNvSpPr>
            <a:spLocks noGrp="1"/>
          </p:cNvSpPr>
          <p:nvPr>
            <p:ph type="sldNum" sz="quarter" idx="5"/>
          </p:nvPr>
        </p:nvSpPr>
        <p:spPr/>
        <p:txBody>
          <a:bodyPr/>
          <a:lstStyle/>
          <a:p>
            <a:fld id="{C052F0FC-556E-FB4C-93C6-8578884CF680}" type="slidenum">
              <a:rPr lang="es-ES_tradnl" smtClean="0"/>
              <a:t>13</a:t>
            </a:fld>
            <a:endParaRPr lang="es-ES_tradnl" dirty="0"/>
          </a:p>
        </p:txBody>
      </p:sp>
    </p:spTree>
    <p:extLst>
      <p:ext uri="{BB962C8B-B14F-4D97-AF65-F5344CB8AC3E}">
        <p14:creationId xmlns:p14="http://schemas.microsoft.com/office/powerpoint/2010/main" val="12864553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3F013-ABE2-DAD1-8AB7-57F2BBCC63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036AB60-9911-24A5-4248-EA4789761FF7}"/>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1235BC4-3C06-E9D5-B81E-3757F5DF76B1}"/>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362614FF-7083-DFB5-B24B-A1FC440E7894}"/>
              </a:ext>
            </a:extLst>
          </p:cNvPr>
          <p:cNvSpPr>
            <a:spLocks noGrp="1"/>
          </p:cNvSpPr>
          <p:nvPr>
            <p:ph type="sldNum" sz="quarter" idx="5"/>
          </p:nvPr>
        </p:nvSpPr>
        <p:spPr/>
        <p:txBody>
          <a:bodyPr/>
          <a:lstStyle/>
          <a:p>
            <a:fld id="{C052F0FC-556E-FB4C-93C6-8578884CF680}" type="slidenum">
              <a:rPr lang="es-ES_tradnl" smtClean="0"/>
              <a:t>14</a:t>
            </a:fld>
            <a:endParaRPr lang="es-ES_tradnl" dirty="0"/>
          </a:p>
        </p:txBody>
      </p:sp>
    </p:spTree>
    <p:extLst>
      <p:ext uri="{BB962C8B-B14F-4D97-AF65-F5344CB8AC3E}">
        <p14:creationId xmlns:p14="http://schemas.microsoft.com/office/powerpoint/2010/main" val="42887757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F41F0-B44B-1CEC-F686-A3C8160E8B3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9F459419-0A08-12AD-744D-A7897A0A852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637C47B-2D97-E780-9E04-B2486937F170}"/>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1EC846F9-6B1F-0208-FE7A-D00D0F2DE06F}"/>
              </a:ext>
            </a:extLst>
          </p:cNvPr>
          <p:cNvSpPr>
            <a:spLocks noGrp="1"/>
          </p:cNvSpPr>
          <p:nvPr>
            <p:ph type="sldNum" sz="quarter" idx="5"/>
          </p:nvPr>
        </p:nvSpPr>
        <p:spPr/>
        <p:txBody>
          <a:bodyPr/>
          <a:lstStyle/>
          <a:p>
            <a:fld id="{C052F0FC-556E-FB4C-93C6-8578884CF680}" type="slidenum">
              <a:rPr lang="es-ES_tradnl" smtClean="0"/>
              <a:t>15</a:t>
            </a:fld>
            <a:endParaRPr lang="es-ES_tradnl" dirty="0"/>
          </a:p>
        </p:txBody>
      </p:sp>
    </p:spTree>
    <p:extLst>
      <p:ext uri="{BB962C8B-B14F-4D97-AF65-F5344CB8AC3E}">
        <p14:creationId xmlns:p14="http://schemas.microsoft.com/office/powerpoint/2010/main" val="3190094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FE6B7-9ADB-E847-9DFD-C417B76EBD0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3108DC0-1AA3-A847-C5C8-D28627E2E54B}"/>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4AF1AE5-F021-00F2-8259-428102208E67}"/>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4021A36E-2E4C-69BD-5AC5-D94AC72A2022}"/>
              </a:ext>
            </a:extLst>
          </p:cNvPr>
          <p:cNvSpPr>
            <a:spLocks noGrp="1"/>
          </p:cNvSpPr>
          <p:nvPr>
            <p:ph type="sldNum" sz="quarter" idx="5"/>
          </p:nvPr>
        </p:nvSpPr>
        <p:spPr/>
        <p:txBody>
          <a:bodyPr/>
          <a:lstStyle/>
          <a:p>
            <a:fld id="{C052F0FC-556E-FB4C-93C6-8578884CF680}" type="slidenum">
              <a:rPr lang="es-ES_tradnl" smtClean="0"/>
              <a:t>16</a:t>
            </a:fld>
            <a:endParaRPr lang="es-ES_tradnl" dirty="0"/>
          </a:p>
        </p:txBody>
      </p:sp>
    </p:spTree>
    <p:extLst>
      <p:ext uri="{BB962C8B-B14F-4D97-AF65-F5344CB8AC3E}">
        <p14:creationId xmlns:p14="http://schemas.microsoft.com/office/powerpoint/2010/main" val="29016232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ED1E9-2F78-ED9B-D6F6-6E87E89B336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0674787-8B03-944A-03F0-3F9818CFEABC}"/>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60E71A44-B6E1-83B0-F691-EF11D45A23CA}"/>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BF3A4424-3E51-9ABE-8A68-A3E182487178}"/>
              </a:ext>
            </a:extLst>
          </p:cNvPr>
          <p:cNvSpPr>
            <a:spLocks noGrp="1"/>
          </p:cNvSpPr>
          <p:nvPr>
            <p:ph type="sldNum" sz="quarter" idx="5"/>
          </p:nvPr>
        </p:nvSpPr>
        <p:spPr/>
        <p:txBody>
          <a:bodyPr/>
          <a:lstStyle/>
          <a:p>
            <a:fld id="{C052F0FC-556E-FB4C-93C6-8578884CF680}" type="slidenum">
              <a:rPr lang="es-ES_tradnl" smtClean="0"/>
              <a:t>17</a:t>
            </a:fld>
            <a:endParaRPr lang="es-ES_tradnl" dirty="0"/>
          </a:p>
        </p:txBody>
      </p:sp>
    </p:spTree>
    <p:extLst>
      <p:ext uri="{BB962C8B-B14F-4D97-AF65-F5344CB8AC3E}">
        <p14:creationId xmlns:p14="http://schemas.microsoft.com/office/powerpoint/2010/main" val="3131851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456EA-ECD5-AF04-D197-FADBA4C6C33A}"/>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FF3EA56-364F-76D0-5E34-5F17707083E5}"/>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F072C7D-31BD-2231-DF94-E55FB39E71DC}"/>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8CFD154A-779C-44F2-D0FB-882BF41BB51F}"/>
              </a:ext>
            </a:extLst>
          </p:cNvPr>
          <p:cNvSpPr>
            <a:spLocks noGrp="1"/>
          </p:cNvSpPr>
          <p:nvPr>
            <p:ph type="sldNum" sz="quarter" idx="5"/>
          </p:nvPr>
        </p:nvSpPr>
        <p:spPr/>
        <p:txBody>
          <a:bodyPr/>
          <a:lstStyle/>
          <a:p>
            <a:fld id="{C052F0FC-556E-FB4C-93C6-8578884CF680}" type="slidenum">
              <a:rPr lang="es-ES_tradnl" smtClean="0"/>
              <a:t>3</a:t>
            </a:fld>
            <a:endParaRPr lang="es-ES_tradnl" dirty="0"/>
          </a:p>
        </p:txBody>
      </p:sp>
    </p:spTree>
    <p:extLst>
      <p:ext uri="{BB962C8B-B14F-4D97-AF65-F5344CB8AC3E}">
        <p14:creationId xmlns:p14="http://schemas.microsoft.com/office/powerpoint/2010/main" val="1094891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613ED-7FD2-0566-A47B-2C2EABFBEF4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98466517-6E59-E12E-E30E-0B1508278F34}"/>
              </a:ext>
            </a:extLst>
          </p:cNvPr>
          <p:cNvSpPr>
            <a:spLocks noGrp="1" noRot="1" noChangeAspect="1"/>
          </p:cNvSpPr>
          <p:nvPr>
            <p:ph type="sldImg"/>
          </p:nvPr>
        </p:nvSpPr>
        <p:spPr/>
        <p:txBody>
          <a:bodyPr/>
          <a:lstStyle/>
          <a:p>
            <a:endParaRPr lang="es-MX" dirty="0"/>
          </a:p>
        </p:txBody>
      </p:sp>
      <p:sp>
        <p:nvSpPr>
          <p:cNvPr id="3" name="Marcador de notas 2">
            <a:extLst>
              <a:ext uri="{FF2B5EF4-FFF2-40B4-BE49-F238E27FC236}">
                <a16:creationId xmlns:a16="http://schemas.microsoft.com/office/drawing/2014/main" id="{57F08139-D93B-F98B-C09E-567278952A4C}"/>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14332CB9-5BB8-11A5-86D8-8F3BAE961AD4}"/>
              </a:ext>
            </a:extLst>
          </p:cNvPr>
          <p:cNvSpPr>
            <a:spLocks noGrp="1"/>
          </p:cNvSpPr>
          <p:nvPr>
            <p:ph type="sldNum" sz="quarter" idx="5"/>
          </p:nvPr>
        </p:nvSpPr>
        <p:spPr/>
        <p:txBody>
          <a:bodyPr/>
          <a:lstStyle/>
          <a:p>
            <a:fld id="{C052F0FC-556E-FB4C-93C6-8578884CF680}" type="slidenum">
              <a:rPr lang="es-ES_tradnl" smtClean="0"/>
              <a:t>4</a:t>
            </a:fld>
            <a:endParaRPr lang="es-ES_tradnl" dirty="0"/>
          </a:p>
        </p:txBody>
      </p:sp>
    </p:spTree>
    <p:extLst>
      <p:ext uri="{BB962C8B-B14F-4D97-AF65-F5344CB8AC3E}">
        <p14:creationId xmlns:p14="http://schemas.microsoft.com/office/powerpoint/2010/main" val="3330388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153AD-30FA-5F00-104C-24AA15ED855C}"/>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B41453D-5381-62A2-50DC-1709D8B6D5D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D5921DC-7C5B-C041-7015-F86F3CEF1CA6}"/>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AF914C4A-FAA9-9C4E-5E0F-52E6201B35EE}"/>
              </a:ext>
            </a:extLst>
          </p:cNvPr>
          <p:cNvSpPr>
            <a:spLocks noGrp="1"/>
          </p:cNvSpPr>
          <p:nvPr>
            <p:ph type="sldNum" sz="quarter" idx="5"/>
          </p:nvPr>
        </p:nvSpPr>
        <p:spPr/>
        <p:txBody>
          <a:bodyPr/>
          <a:lstStyle/>
          <a:p>
            <a:fld id="{C052F0FC-556E-FB4C-93C6-8578884CF680}" type="slidenum">
              <a:rPr lang="es-ES_tradnl" smtClean="0"/>
              <a:t>5</a:t>
            </a:fld>
            <a:endParaRPr lang="es-ES_tradnl" dirty="0"/>
          </a:p>
        </p:txBody>
      </p:sp>
    </p:spTree>
    <p:extLst>
      <p:ext uri="{BB962C8B-B14F-4D97-AF65-F5344CB8AC3E}">
        <p14:creationId xmlns:p14="http://schemas.microsoft.com/office/powerpoint/2010/main" val="2121491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D8E64-5CFA-19C0-CF5F-B055A025C09C}"/>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89DE3F7-C9BF-84B7-B870-75FFBEF88C6C}"/>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EE5405BB-CEEE-5A57-3113-25F5FCE41B02}"/>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AA044048-CE4D-E013-6CA4-D32B8C883258}"/>
              </a:ext>
            </a:extLst>
          </p:cNvPr>
          <p:cNvSpPr>
            <a:spLocks noGrp="1"/>
          </p:cNvSpPr>
          <p:nvPr>
            <p:ph type="sldNum" sz="quarter" idx="5"/>
          </p:nvPr>
        </p:nvSpPr>
        <p:spPr/>
        <p:txBody>
          <a:bodyPr/>
          <a:lstStyle/>
          <a:p>
            <a:fld id="{C052F0FC-556E-FB4C-93C6-8578884CF680}" type="slidenum">
              <a:rPr lang="es-ES_tradnl" smtClean="0"/>
              <a:t>6</a:t>
            </a:fld>
            <a:endParaRPr lang="es-ES_tradnl" dirty="0"/>
          </a:p>
        </p:txBody>
      </p:sp>
    </p:spTree>
    <p:extLst>
      <p:ext uri="{BB962C8B-B14F-4D97-AF65-F5344CB8AC3E}">
        <p14:creationId xmlns:p14="http://schemas.microsoft.com/office/powerpoint/2010/main" val="1501533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8522F-A54F-C5D7-269F-375D2D1E4CE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B34C7DD-A7AD-CB2E-01EB-51FEFDF37346}"/>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3724A48B-ABA5-C9F2-CC84-C326E394140F}"/>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EA07C7B0-5473-A619-A3C4-D7FDC973B479}"/>
              </a:ext>
            </a:extLst>
          </p:cNvPr>
          <p:cNvSpPr>
            <a:spLocks noGrp="1"/>
          </p:cNvSpPr>
          <p:nvPr>
            <p:ph type="sldNum" sz="quarter" idx="5"/>
          </p:nvPr>
        </p:nvSpPr>
        <p:spPr/>
        <p:txBody>
          <a:bodyPr/>
          <a:lstStyle/>
          <a:p>
            <a:fld id="{C052F0FC-556E-FB4C-93C6-8578884CF680}" type="slidenum">
              <a:rPr lang="es-ES_tradnl" smtClean="0"/>
              <a:t>7</a:t>
            </a:fld>
            <a:endParaRPr lang="es-ES_tradnl" dirty="0"/>
          </a:p>
        </p:txBody>
      </p:sp>
    </p:spTree>
    <p:extLst>
      <p:ext uri="{BB962C8B-B14F-4D97-AF65-F5344CB8AC3E}">
        <p14:creationId xmlns:p14="http://schemas.microsoft.com/office/powerpoint/2010/main" val="20207675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6E977-2C15-BD45-B221-D493679CFC5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9F449C3-472E-5C79-9B5A-3CE92565C7C7}"/>
              </a:ext>
            </a:extLst>
          </p:cNvPr>
          <p:cNvSpPr>
            <a:spLocks noGrp="1" noRot="1" noChangeAspect="1"/>
          </p:cNvSpPr>
          <p:nvPr>
            <p:ph type="sldImg"/>
          </p:nvPr>
        </p:nvSpPr>
        <p:spPr/>
        <p:txBody>
          <a:bodyPr/>
          <a:lstStyle/>
          <a:p>
            <a:endParaRPr lang="es-MX" dirty="0"/>
          </a:p>
        </p:txBody>
      </p:sp>
      <p:sp>
        <p:nvSpPr>
          <p:cNvPr id="3" name="Marcador de notas 2">
            <a:extLst>
              <a:ext uri="{FF2B5EF4-FFF2-40B4-BE49-F238E27FC236}">
                <a16:creationId xmlns:a16="http://schemas.microsoft.com/office/drawing/2014/main" id="{7048CD04-4F0F-D5EE-FFAE-1ADD9370C8F8}"/>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75601AFF-A0D9-708B-2C9F-9C0DA1BA67D4}"/>
              </a:ext>
            </a:extLst>
          </p:cNvPr>
          <p:cNvSpPr>
            <a:spLocks noGrp="1"/>
          </p:cNvSpPr>
          <p:nvPr>
            <p:ph type="sldNum" sz="quarter" idx="5"/>
          </p:nvPr>
        </p:nvSpPr>
        <p:spPr/>
        <p:txBody>
          <a:bodyPr/>
          <a:lstStyle/>
          <a:p>
            <a:fld id="{C052F0FC-556E-FB4C-93C6-8578884CF680}" type="slidenum">
              <a:rPr lang="es-ES_tradnl" smtClean="0"/>
              <a:t>8</a:t>
            </a:fld>
            <a:endParaRPr lang="es-ES_tradnl" dirty="0"/>
          </a:p>
        </p:txBody>
      </p:sp>
    </p:spTree>
    <p:extLst>
      <p:ext uri="{BB962C8B-B14F-4D97-AF65-F5344CB8AC3E}">
        <p14:creationId xmlns:p14="http://schemas.microsoft.com/office/powerpoint/2010/main" val="1816981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76A21-2D05-4065-9F98-E03257C5F02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D4B8F0E-C41D-CADD-634A-2E30E2C294A0}"/>
              </a:ext>
            </a:extLst>
          </p:cNvPr>
          <p:cNvSpPr>
            <a:spLocks noGrp="1" noRot="1" noChangeAspect="1"/>
          </p:cNvSpPr>
          <p:nvPr>
            <p:ph type="sldImg"/>
          </p:nvPr>
        </p:nvSpPr>
        <p:spPr/>
        <p:txBody>
          <a:bodyPr/>
          <a:lstStyle/>
          <a:p>
            <a:endParaRPr lang="es-MX" dirty="0"/>
          </a:p>
        </p:txBody>
      </p:sp>
      <p:sp>
        <p:nvSpPr>
          <p:cNvPr id="3" name="Marcador de notas 2">
            <a:extLst>
              <a:ext uri="{FF2B5EF4-FFF2-40B4-BE49-F238E27FC236}">
                <a16:creationId xmlns:a16="http://schemas.microsoft.com/office/drawing/2014/main" id="{35BEDFEA-109D-3BC4-A50C-BD9D8C16E879}"/>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956FCC26-D6CA-B648-331E-F3BB21EE7A39}"/>
              </a:ext>
            </a:extLst>
          </p:cNvPr>
          <p:cNvSpPr>
            <a:spLocks noGrp="1"/>
          </p:cNvSpPr>
          <p:nvPr>
            <p:ph type="sldNum" sz="quarter" idx="5"/>
          </p:nvPr>
        </p:nvSpPr>
        <p:spPr/>
        <p:txBody>
          <a:bodyPr/>
          <a:lstStyle/>
          <a:p>
            <a:fld id="{C052F0FC-556E-FB4C-93C6-8578884CF680}" type="slidenum">
              <a:rPr lang="es-ES_tradnl" smtClean="0"/>
              <a:t>9</a:t>
            </a:fld>
            <a:endParaRPr lang="es-ES_tradnl" dirty="0"/>
          </a:p>
        </p:txBody>
      </p:sp>
    </p:spTree>
    <p:extLst>
      <p:ext uri="{BB962C8B-B14F-4D97-AF65-F5344CB8AC3E}">
        <p14:creationId xmlns:p14="http://schemas.microsoft.com/office/powerpoint/2010/main" val="3458848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4B265-5114-C919-AFB2-5B4FB65EFFA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69B3C42-2323-D60E-B65A-66ED95F5C999}"/>
              </a:ext>
            </a:extLst>
          </p:cNvPr>
          <p:cNvSpPr>
            <a:spLocks noGrp="1" noRot="1" noChangeAspect="1"/>
          </p:cNvSpPr>
          <p:nvPr>
            <p:ph type="sldImg"/>
          </p:nvPr>
        </p:nvSpPr>
        <p:spPr/>
        <p:txBody>
          <a:bodyPr/>
          <a:lstStyle/>
          <a:p>
            <a:endParaRPr lang="es-MX" dirty="0"/>
          </a:p>
        </p:txBody>
      </p:sp>
      <p:sp>
        <p:nvSpPr>
          <p:cNvPr id="3" name="Marcador de notas 2">
            <a:extLst>
              <a:ext uri="{FF2B5EF4-FFF2-40B4-BE49-F238E27FC236}">
                <a16:creationId xmlns:a16="http://schemas.microsoft.com/office/drawing/2014/main" id="{D6FDEECE-A6E9-9B1C-A9BA-CAFFE0AED4F2}"/>
              </a:ext>
            </a:extLst>
          </p:cNvPr>
          <p:cNvSpPr>
            <a:spLocks noGrp="1"/>
          </p:cNvSpPr>
          <p:nvPr>
            <p:ph type="body" idx="1"/>
          </p:nvPr>
        </p:nvSpPr>
        <p:spPr/>
        <p:txBody>
          <a:bodyPr/>
          <a:lstStyle/>
          <a:p>
            <a:endParaRPr lang="es-AR" dirty="0"/>
          </a:p>
        </p:txBody>
      </p:sp>
      <p:sp>
        <p:nvSpPr>
          <p:cNvPr id="4" name="Marcador de número de diapositiva 3">
            <a:extLst>
              <a:ext uri="{FF2B5EF4-FFF2-40B4-BE49-F238E27FC236}">
                <a16:creationId xmlns:a16="http://schemas.microsoft.com/office/drawing/2014/main" id="{A71DCC65-C2B5-9659-8FCA-6B248297B7B2}"/>
              </a:ext>
            </a:extLst>
          </p:cNvPr>
          <p:cNvSpPr>
            <a:spLocks noGrp="1"/>
          </p:cNvSpPr>
          <p:nvPr>
            <p:ph type="sldNum" sz="quarter" idx="5"/>
          </p:nvPr>
        </p:nvSpPr>
        <p:spPr/>
        <p:txBody>
          <a:bodyPr/>
          <a:lstStyle/>
          <a:p>
            <a:fld id="{C052F0FC-556E-FB4C-93C6-8578884CF680}" type="slidenum">
              <a:rPr lang="es-ES_tradnl" smtClean="0"/>
              <a:t>10</a:t>
            </a:fld>
            <a:endParaRPr lang="es-ES_tradnl" dirty="0"/>
          </a:p>
        </p:txBody>
      </p:sp>
    </p:spTree>
    <p:extLst>
      <p:ext uri="{BB962C8B-B14F-4D97-AF65-F5344CB8AC3E}">
        <p14:creationId xmlns:p14="http://schemas.microsoft.com/office/powerpoint/2010/main" val="3066187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5" name="Slide Number Placeholder 17">
            <a:extLst>
              <a:ext uri="{FF2B5EF4-FFF2-40B4-BE49-F238E27FC236}">
                <a16:creationId xmlns:a16="http://schemas.microsoft.com/office/drawing/2014/main" id="{1E15E74A-E2E6-70FC-941D-65B931948BE4}"/>
              </a:ext>
            </a:extLst>
          </p:cNvPr>
          <p:cNvSpPr>
            <a:spLocks noGrp="1"/>
          </p:cNvSpPr>
          <p:nvPr>
            <p:ph type="sldNum" sz="quarter" idx="12"/>
          </p:nvPr>
        </p:nvSpPr>
        <p:spPr>
          <a:xfrm>
            <a:off x="11386159" y="7340252"/>
            <a:ext cx="1027309" cy="247931"/>
          </a:xfrm>
          <a:prstGeom prst="rect">
            <a:avLst/>
          </a:prstGeom>
        </p:spPr>
        <p:txBody>
          <a:bodyPr lIns="107989" tIns="21597" rIns="91430" bIns="46794" anchor="ctr" anchorCtr="1"/>
          <a:lstStyle>
            <a:lvl1pPr algn="ctr">
              <a:defRPr sz="2000" b="0" i="0">
                <a:solidFill>
                  <a:schemeClr val="bg1">
                    <a:lumMod val="65000"/>
                  </a:schemeClr>
                </a:solidFill>
                <a:latin typeface="Playfair Display" pitchFamily="2" charset="77"/>
                <a:ea typeface="Roboto Light" panose="02000000000000000000" pitchFamily="2" charset="0"/>
                <a:cs typeface="Roboto Light" panose="02000000000000000000" pitchFamily="2" charset="0"/>
              </a:defRPr>
            </a:lvl1pPr>
          </a:lstStyle>
          <a:p>
            <a:r>
              <a:rPr lang="en-US" dirty="0"/>
              <a:t># </a:t>
            </a:r>
            <a:fld id="{67DDEA5E-EAF7-8246-8A62-7FF7613ECEAE}" type="slidenum">
              <a:rPr lang="en-US" i="1" smtClean="0"/>
              <a:pPr/>
              <a:t>‹Nº›</a:t>
            </a:fld>
            <a:endParaRPr lang="en-US" i="1" dirty="0"/>
          </a:p>
        </p:txBody>
      </p:sp>
    </p:spTree>
    <p:extLst>
      <p:ext uri="{BB962C8B-B14F-4D97-AF65-F5344CB8AC3E}">
        <p14:creationId xmlns:p14="http://schemas.microsoft.com/office/powerpoint/2010/main" val="1219898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5" name="Slide Number Placeholder 17">
            <a:extLst>
              <a:ext uri="{FF2B5EF4-FFF2-40B4-BE49-F238E27FC236}">
                <a16:creationId xmlns:a16="http://schemas.microsoft.com/office/drawing/2014/main" id="{5CB3ECFC-AE4A-948F-D994-01A82ABB879E}"/>
              </a:ext>
            </a:extLst>
          </p:cNvPr>
          <p:cNvSpPr>
            <a:spLocks noGrp="1"/>
          </p:cNvSpPr>
          <p:nvPr>
            <p:ph type="sldNum" sz="quarter" idx="12"/>
          </p:nvPr>
        </p:nvSpPr>
        <p:spPr>
          <a:xfrm>
            <a:off x="5887146" y="7340253"/>
            <a:ext cx="1027310" cy="247931"/>
          </a:xfrm>
          <a:prstGeom prst="rect">
            <a:avLst/>
          </a:prstGeom>
        </p:spPr>
        <p:txBody>
          <a:bodyPr lIns="107989" tIns="21597" rIns="91430" bIns="46794" anchor="ctr" anchorCtr="1"/>
          <a:lstStyle>
            <a:lvl1pPr algn="ctr">
              <a:defRPr sz="1667" b="0" i="0">
                <a:solidFill>
                  <a:schemeClr val="bg1">
                    <a:lumMod val="65000"/>
                  </a:schemeClr>
                </a:solidFill>
                <a:latin typeface="Playfair Display" pitchFamily="2" charset="77"/>
                <a:ea typeface="Roboto Light" panose="02000000000000000000" pitchFamily="2" charset="0"/>
                <a:cs typeface="Roboto Light" panose="02000000000000000000" pitchFamily="2" charset="0"/>
              </a:defRPr>
            </a:lvl1pPr>
          </a:lstStyle>
          <a:p>
            <a:r>
              <a:rPr lang="en-US"/>
              <a:t># </a:t>
            </a:r>
            <a:fld id="{67DDEA5E-EAF7-8246-8A62-7FF7613ECEAE}" type="slidenum">
              <a:rPr lang="en-US" i="1" smtClean="0"/>
              <a:pPr/>
              <a:t>‹Nº›</a:t>
            </a:fld>
            <a:endParaRPr lang="en-US" i="1" dirty="0"/>
          </a:p>
        </p:txBody>
      </p:sp>
    </p:spTree>
    <p:extLst>
      <p:ext uri="{BB962C8B-B14F-4D97-AF65-F5344CB8AC3E}">
        <p14:creationId xmlns:p14="http://schemas.microsoft.com/office/powerpoint/2010/main" val="913976480"/>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403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1_Vertical Title and Text">
    <p:spTree>
      <p:nvGrpSpPr>
        <p:cNvPr id="1" name=""/>
        <p:cNvGrpSpPr/>
        <p:nvPr/>
      </p:nvGrpSpPr>
      <p:grpSpPr>
        <a:xfrm>
          <a:off x="0" y="0"/>
          <a:ext cx="0" cy="0"/>
          <a:chOff x="0" y="0"/>
          <a:chExt cx="0" cy="0"/>
        </a:xfrm>
      </p:grpSpPr>
      <p:cxnSp>
        <p:nvCxnSpPr>
          <p:cNvPr id="6" name="Conector recto 5">
            <a:extLst>
              <a:ext uri="{FF2B5EF4-FFF2-40B4-BE49-F238E27FC236}">
                <a16:creationId xmlns:a16="http://schemas.microsoft.com/office/drawing/2014/main" id="{FFF7786A-60AB-78CB-78D8-EEF249D2C31C}"/>
              </a:ext>
            </a:extLst>
          </p:cNvPr>
          <p:cNvCxnSpPr>
            <a:cxnSpLocks/>
          </p:cNvCxnSpPr>
          <p:nvPr userDrawn="1"/>
        </p:nvCxnSpPr>
        <p:spPr>
          <a:xfrm>
            <a:off x="5219205" y="7445829"/>
            <a:ext cx="2363190" cy="0"/>
          </a:xfrm>
          <a:prstGeom prst="line">
            <a:avLst/>
          </a:prstGeom>
          <a:ln>
            <a:solidFill>
              <a:schemeClr val="bg1">
                <a:lumMod val="85000"/>
              </a:schemeClr>
            </a:solidFill>
          </a:ln>
        </p:spPr>
        <p:style>
          <a:lnRef idx="1">
            <a:schemeClr val="accent3"/>
          </a:lnRef>
          <a:fillRef idx="0">
            <a:schemeClr val="accent3"/>
          </a:fillRef>
          <a:effectRef idx="0">
            <a:schemeClr val="accent3"/>
          </a:effectRef>
          <a:fontRef idx="minor">
            <a:schemeClr val="tx1"/>
          </a:fontRef>
        </p:style>
      </p:cxnSp>
      <p:sp>
        <p:nvSpPr>
          <p:cNvPr id="7" name="Slide Number Placeholder 17">
            <a:extLst>
              <a:ext uri="{FF2B5EF4-FFF2-40B4-BE49-F238E27FC236}">
                <a16:creationId xmlns:a16="http://schemas.microsoft.com/office/drawing/2014/main" id="{7CABEA44-E0D4-49F9-22A6-48D18469BBDC}"/>
              </a:ext>
            </a:extLst>
          </p:cNvPr>
          <p:cNvSpPr>
            <a:spLocks noGrp="1"/>
          </p:cNvSpPr>
          <p:nvPr>
            <p:ph type="sldNum" sz="quarter" idx="12"/>
          </p:nvPr>
        </p:nvSpPr>
        <p:spPr>
          <a:xfrm>
            <a:off x="5948782" y="7300857"/>
            <a:ext cx="904037" cy="263725"/>
          </a:xfrm>
          <a:prstGeom prst="rect">
            <a:avLst/>
          </a:prstGeom>
          <a:solidFill>
            <a:schemeClr val="bg1"/>
          </a:solidFill>
        </p:spPr>
        <p:txBody>
          <a:bodyPr lIns="107989" tIns="21597" rIns="91430" bIns="46794" anchor="ctr" anchorCtr="1"/>
          <a:lstStyle>
            <a:lvl1pPr algn="ctr">
              <a:defRPr sz="1400" i="1">
                <a:solidFill>
                  <a:schemeClr val="bg1">
                    <a:lumMod val="50000"/>
                  </a:schemeClr>
                </a:solidFill>
                <a:latin typeface="Playfair Display" pitchFamily="2" charset="77"/>
                <a:cs typeface="Playfair Display" pitchFamily="2" charset="77"/>
              </a:defRPr>
            </a:lvl1pPr>
          </a:lstStyle>
          <a:p>
            <a:fld id="{67DDEA5E-EAF7-8246-8A62-7FF7613ECEAE}" type="slidenum">
              <a:rPr lang="es-ES_tradnl" smtClean="0"/>
              <a:pPr/>
              <a:t>‹Nº›</a:t>
            </a:fld>
            <a:endParaRPr lang="es-ES_tradnl" dirty="0"/>
          </a:p>
        </p:txBody>
      </p:sp>
    </p:spTree>
    <p:extLst>
      <p:ext uri="{BB962C8B-B14F-4D97-AF65-F5344CB8AC3E}">
        <p14:creationId xmlns:p14="http://schemas.microsoft.com/office/powerpoint/2010/main" val="307690058"/>
      </p:ext>
    </p:extLst>
  </p:cSld>
  <p:clrMapOvr>
    <a:masterClrMapping/>
  </p:clrMapOvr>
  <p:extLst>
    <p:ext uri="{DCECCB84-F9BA-43D5-87BE-67443E8EF086}">
      <p15:sldGuideLst xmlns:p15="http://schemas.microsoft.com/office/powerpoint/2012/main">
        <p15:guide id="1" orient="horz" pos="2448">
          <p15:clr>
            <a:srgbClr val="FBAE40"/>
          </p15:clr>
        </p15:guide>
        <p15:guide id="2" pos="403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4" name="Slide Number Placeholder 17">
            <a:extLst>
              <a:ext uri="{FF2B5EF4-FFF2-40B4-BE49-F238E27FC236}">
                <a16:creationId xmlns:a16="http://schemas.microsoft.com/office/drawing/2014/main" id="{C60A6504-63C7-4A81-9112-4824C3C47EE1}"/>
              </a:ext>
            </a:extLst>
          </p:cNvPr>
          <p:cNvSpPr>
            <a:spLocks noGrp="1"/>
          </p:cNvSpPr>
          <p:nvPr>
            <p:ph type="sldNum" sz="quarter" idx="12"/>
          </p:nvPr>
        </p:nvSpPr>
        <p:spPr>
          <a:xfrm>
            <a:off x="11386159" y="7340252"/>
            <a:ext cx="1027309" cy="247931"/>
          </a:xfrm>
          <a:prstGeom prst="rect">
            <a:avLst/>
          </a:prstGeom>
        </p:spPr>
        <p:txBody>
          <a:bodyPr lIns="107989" tIns="21597" rIns="91430" bIns="46794" anchor="ctr" anchorCtr="1"/>
          <a:lstStyle>
            <a:lvl1pPr algn="ctr">
              <a:defRPr sz="2000" b="0" i="0">
                <a:solidFill>
                  <a:schemeClr val="bg1">
                    <a:lumMod val="65000"/>
                  </a:schemeClr>
                </a:solidFill>
                <a:latin typeface="Playfair Display" pitchFamily="2" charset="77"/>
                <a:ea typeface="Roboto Light" panose="02000000000000000000" pitchFamily="2" charset="0"/>
                <a:cs typeface="Roboto Light" panose="02000000000000000000" pitchFamily="2" charset="0"/>
              </a:defRPr>
            </a:lvl1pPr>
          </a:lstStyle>
          <a:p>
            <a:r>
              <a:rPr lang="en-US" dirty="0"/>
              <a:t># </a:t>
            </a:r>
            <a:fld id="{67DDEA5E-EAF7-8246-8A62-7FF7613ECEAE}" type="slidenum">
              <a:rPr lang="en-US" i="1" smtClean="0"/>
              <a:pPr/>
              <a:t>‹Nº›</a:t>
            </a:fld>
            <a:endParaRPr lang="en-US" i="1" dirty="0"/>
          </a:p>
        </p:txBody>
      </p:sp>
    </p:spTree>
    <p:extLst>
      <p:ext uri="{BB962C8B-B14F-4D97-AF65-F5344CB8AC3E}">
        <p14:creationId xmlns:p14="http://schemas.microsoft.com/office/powerpoint/2010/main" val="1736849753"/>
      </p:ext>
    </p:extLst>
  </p:cSld>
  <p:clrMapOvr>
    <a:masterClrMapping/>
  </p:clrMapOvr>
  <p:extLst>
    <p:ext uri="{DCECCB84-F9BA-43D5-87BE-67443E8EF086}">
      <p15:sldGuideLst xmlns:p15="http://schemas.microsoft.com/office/powerpoint/2012/main">
        <p15:guide id="1" orient="horz" pos="2448" userDrawn="1">
          <p15:clr>
            <a:srgbClr val="FBAE40"/>
          </p15:clr>
        </p15:guide>
        <p15:guide id="2" pos="403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Diapositiva de título">
    <p:spTree>
      <p:nvGrpSpPr>
        <p:cNvPr id="1" name=""/>
        <p:cNvGrpSpPr/>
        <p:nvPr/>
      </p:nvGrpSpPr>
      <p:grpSpPr>
        <a:xfrm>
          <a:off x="0" y="0"/>
          <a:ext cx="0" cy="0"/>
          <a:chOff x="0" y="0"/>
          <a:chExt cx="0" cy="0"/>
        </a:xfrm>
      </p:grpSpPr>
      <p:sp>
        <p:nvSpPr>
          <p:cNvPr id="7" name="Slide Number Placeholder 17">
            <a:extLst>
              <a:ext uri="{FF2B5EF4-FFF2-40B4-BE49-F238E27FC236}">
                <a16:creationId xmlns:a16="http://schemas.microsoft.com/office/drawing/2014/main" id="{BC300587-0677-5D45-9D24-130713677007}"/>
              </a:ext>
            </a:extLst>
          </p:cNvPr>
          <p:cNvSpPr>
            <a:spLocks noGrp="1"/>
          </p:cNvSpPr>
          <p:nvPr>
            <p:ph type="sldNum" sz="quarter" idx="12"/>
          </p:nvPr>
        </p:nvSpPr>
        <p:spPr>
          <a:xfrm>
            <a:off x="5950750" y="7354184"/>
            <a:ext cx="900100" cy="234000"/>
          </a:xfrm>
          <a:prstGeom prst="rect">
            <a:avLst/>
          </a:prstGeom>
          <a:noFill/>
        </p:spPr>
        <p:txBody>
          <a:bodyPr lIns="107989" tIns="21597" rIns="91430" bIns="46794" anchor="ctr" anchorCtr="1"/>
          <a:lstStyle>
            <a:lvl1pPr algn="ctr">
              <a:defRPr sz="1483" b="0" i="0">
                <a:solidFill>
                  <a:schemeClr val="bg1">
                    <a:lumMod val="65000"/>
                  </a:schemeClr>
                </a:solidFill>
                <a:latin typeface="Playfair Display" pitchFamily="2" charset="77"/>
                <a:ea typeface="Roboto Light" panose="02000000000000000000" pitchFamily="2" charset="0"/>
                <a:cs typeface="Roboto Light" panose="02000000000000000000" pitchFamily="2" charset="0"/>
              </a:defRPr>
            </a:lvl1pPr>
          </a:lstStyle>
          <a:p>
            <a:r>
              <a:rPr lang="en-US" dirty="0"/>
              <a:t>#</a:t>
            </a:r>
            <a:fld id="{67DDEA5E-EAF7-8246-8A62-7FF7613ECEAE}" type="slidenum">
              <a:rPr lang="en-US" smtClean="0"/>
              <a:pPr/>
              <a:t>‹Nº›</a:t>
            </a:fld>
            <a:endParaRPr lang="en-US" dirty="0"/>
          </a:p>
        </p:txBody>
      </p:sp>
      <p:cxnSp>
        <p:nvCxnSpPr>
          <p:cNvPr id="2" name="Conector recto 1">
            <a:extLst>
              <a:ext uri="{FF2B5EF4-FFF2-40B4-BE49-F238E27FC236}">
                <a16:creationId xmlns:a16="http://schemas.microsoft.com/office/drawing/2014/main" id="{07B6743E-BA28-B388-E415-BA2D9DAFD5B6}"/>
              </a:ext>
            </a:extLst>
          </p:cNvPr>
          <p:cNvCxnSpPr>
            <a:cxnSpLocks/>
          </p:cNvCxnSpPr>
          <p:nvPr userDrawn="1"/>
        </p:nvCxnSpPr>
        <p:spPr>
          <a:xfrm>
            <a:off x="5397498" y="7486601"/>
            <a:ext cx="564118" cy="0"/>
          </a:xfrm>
          <a:prstGeom prst="line">
            <a:avLst/>
          </a:prstGeom>
          <a:ln>
            <a:solidFill>
              <a:schemeClr val="bg1">
                <a:lumMod val="85000"/>
              </a:schemeClr>
            </a:solidFill>
          </a:ln>
        </p:spPr>
        <p:style>
          <a:lnRef idx="1">
            <a:schemeClr val="accent2"/>
          </a:lnRef>
          <a:fillRef idx="0">
            <a:schemeClr val="accent2"/>
          </a:fillRef>
          <a:effectRef idx="0">
            <a:schemeClr val="accent2"/>
          </a:effectRef>
          <a:fontRef idx="minor">
            <a:schemeClr val="tx1"/>
          </a:fontRef>
        </p:style>
      </p:cxnSp>
      <p:cxnSp>
        <p:nvCxnSpPr>
          <p:cNvPr id="5" name="Conector recto 4">
            <a:extLst>
              <a:ext uri="{FF2B5EF4-FFF2-40B4-BE49-F238E27FC236}">
                <a16:creationId xmlns:a16="http://schemas.microsoft.com/office/drawing/2014/main" id="{0A1D6482-33F7-F103-AF5F-EE59B69BCC9B}"/>
              </a:ext>
            </a:extLst>
          </p:cNvPr>
          <p:cNvCxnSpPr>
            <a:cxnSpLocks/>
          </p:cNvCxnSpPr>
          <p:nvPr userDrawn="1"/>
        </p:nvCxnSpPr>
        <p:spPr>
          <a:xfrm>
            <a:off x="6844795" y="7486601"/>
            <a:ext cx="564118" cy="0"/>
          </a:xfrm>
          <a:prstGeom prst="line">
            <a:avLst/>
          </a:prstGeom>
          <a:ln>
            <a:solidFill>
              <a:schemeClr val="bg1">
                <a:lumMod val="85000"/>
              </a:schemeClr>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1998045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33217088"/>
      </p:ext>
    </p:extLst>
  </p:cSld>
  <p:clrMap bg1="lt1" tx1="dk1" bg2="lt2" tx2="dk2" accent1="accent1" accent2="accent2" accent3="accent3" accent4="accent4" accent5="accent5" accent6="accent6" hlink="hlink" folHlink="folHlink"/>
  <p:sldLayoutIdLst>
    <p:sldLayoutId id="2147483729" r:id="rId1"/>
    <p:sldLayoutId id="2147483697" r:id="rId2"/>
    <p:sldLayoutId id="2147483730" r:id="rId3"/>
    <p:sldLayoutId id="2147483731" r:id="rId4"/>
    <p:sldLayoutId id="2147483732" r:id="rId5"/>
  </p:sldLayoutIdLst>
  <p:hf hdr="0" ftr="0" dt="0"/>
  <p:txStyles>
    <p:titleStyle>
      <a:lvl1pPr algn="ctr" defTabSz="587756" rtl="0" eaLnBrk="1" latinLnBrk="0" hangingPunct="1">
        <a:spcBef>
          <a:spcPct val="0"/>
        </a:spcBef>
        <a:buNone/>
        <a:defRPr sz="5700" kern="1200">
          <a:solidFill>
            <a:schemeClr val="tx1"/>
          </a:solidFill>
          <a:latin typeface="+mj-lt"/>
          <a:ea typeface="+mj-ea"/>
          <a:cs typeface="+mj-cs"/>
        </a:defRPr>
      </a:lvl1pPr>
    </p:titleStyle>
    <p:bodyStyle>
      <a:lvl1pPr marL="440818" indent="-440818" algn="l" defTabSz="587756" rtl="0" eaLnBrk="1" latinLnBrk="0" hangingPunct="1">
        <a:spcBef>
          <a:spcPct val="20000"/>
        </a:spcBef>
        <a:buFont typeface="Arial"/>
        <a:buChar char="•"/>
        <a:defRPr sz="4100" kern="1200">
          <a:solidFill>
            <a:schemeClr val="tx1"/>
          </a:solidFill>
          <a:latin typeface="+mn-lt"/>
          <a:ea typeface="+mn-ea"/>
          <a:cs typeface="+mn-cs"/>
        </a:defRPr>
      </a:lvl1pPr>
      <a:lvl2pPr marL="955105" indent="-367348" algn="l" defTabSz="587756" rtl="0" eaLnBrk="1" latinLnBrk="0" hangingPunct="1">
        <a:spcBef>
          <a:spcPct val="20000"/>
        </a:spcBef>
        <a:buFont typeface="Arial"/>
        <a:buChar char="–"/>
        <a:defRPr sz="3600" kern="1200">
          <a:solidFill>
            <a:schemeClr val="tx1"/>
          </a:solidFill>
          <a:latin typeface="+mn-lt"/>
          <a:ea typeface="+mn-ea"/>
          <a:cs typeface="+mn-cs"/>
        </a:defRPr>
      </a:lvl2pPr>
      <a:lvl3pPr marL="1469392" indent="-293879" algn="l" defTabSz="587756" rtl="0" eaLnBrk="1" latinLnBrk="0" hangingPunct="1">
        <a:spcBef>
          <a:spcPct val="20000"/>
        </a:spcBef>
        <a:buFont typeface="Arial"/>
        <a:buChar char="•"/>
        <a:defRPr sz="3100" kern="1200">
          <a:solidFill>
            <a:schemeClr val="tx1"/>
          </a:solidFill>
          <a:latin typeface="+mn-lt"/>
          <a:ea typeface="+mn-ea"/>
          <a:cs typeface="+mn-cs"/>
        </a:defRPr>
      </a:lvl3pPr>
      <a:lvl4pPr marL="2057148" indent="-293879" algn="l" defTabSz="587756" rtl="0" eaLnBrk="1" latinLnBrk="0" hangingPunct="1">
        <a:spcBef>
          <a:spcPct val="20000"/>
        </a:spcBef>
        <a:buFont typeface="Arial"/>
        <a:buChar char="–"/>
        <a:defRPr sz="2600" kern="1200">
          <a:solidFill>
            <a:schemeClr val="tx1"/>
          </a:solidFill>
          <a:latin typeface="+mn-lt"/>
          <a:ea typeface="+mn-ea"/>
          <a:cs typeface="+mn-cs"/>
        </a:defRPr>
      </a:lvl4pPr>
      <a:lvl5pPr marL="2644905" indent="-293879" algn="l" defTabSz="587756" rtl="0" eaLnBrk="1" latinLnBrk="0" hangingPunct="1">
        <a:spcBef>
          <a:spcPct val="20000"/>
        </a:spcBef>
        <a:buFont typeface="Arial"/>
        <a:buChar char="»"/>
        <a:defRPr sz="2600" kern="1200">
          <a:solidFill>
            <a:schemeClr val="tx1"/>
          </a:solidFill>
          <a:latin typeface="+mn-lt"/>
          <a:ea typeface="+mn-ea"/>
          <a:cs typeface="+mn-cs"/>
        </a:defRPr>
      </a:lvl5pPr>
      <a:lvl6pPr marL="3232661" indent="-293879" algn="l" defTabSz="587756" rtl="0" eaLnBrk="1" latinLnBrk="0" hangingPunct="1">
        <a:spcBef>
          <a:spcPct val="20000"/>
        </a:spcBef>
        <a:buFont typeface="Arial"/>
        <a:buChar char="•"/>
        <a:defRPr sz="2600" kern="1200">
          <a:solidFill>
            <a:schemeClr val="tx1"/>
          </a:solidFill>
          <a:latin typeface="+mn-lt"/>
          <a:ea typeface="+mn-ea"/>
          <a:cs typeface="+mn-cs"/>
        </a:defRPr>
      </a:lvl6pPr>
      <a:lvl7pPr marL="3820419" indent="-293879" algn="l" defTabSz="587756" rtl="0" eaLnBrk="1" latinLnBrk="0" hangingPunct="1">
        <a:spcBef>
          <a:spcPct val="20000"/>
        </a:spcBef>
        <a:buFont typeface="Arial"/>
        <a:buChar char="•"/>
        <a:defRPr sz="2600" kern="1200">
          <a:solidFill>
            <a:schemeClr val="tx1"/>
          </a:solidFill>
          <a:latin typeface="+mn-lt"/>
          <a:ea typeface="+mn-ea"/>
          <a:cs typeface="+mn-cs"/>
        </a:defRPr>
      </a:lvl7pPr>
      <a:lvl8pPr marL="4408175" indent="-293879" algn="l" defTabSz="587756" rtl="0" eaLnBrk="1" latinLnBrk="0" hangingPunct="1">
        <a:spcBef>
          <a:spcPct val="20000"/>
        </a:spcBef>
        <a:buFont typeface="Arial"/>
        <a:buChar char="•"/>
        <a:defRPr sz="2600" kern="1200">
          <a:solidFill>
            <a:schemeClr val="tx1"/>
          </a:solidFill>
          <a:latin typeface="+mn-lt"/>
          <a:ea typeface="+mn-ea"/>
          <a:cs typeface="+mn-cs"/>
        </a:defRPr>
      </a:lvl8pPr>
      <a:lvl9pPr marL="4995932" indent="-293879" algn="l" defTabSz="587756" rtl="0" eaLnBrk="1" latinLnBrk="0" hangingPunct="1">
        <a:spcBef>
          <a:spcPct val="20000"/>
        </a:spcBef>
        <a:buFont typeface="Arial"/>
        <a:buChar char="•"/>
        <a:defRPr sz="2600" kern="1200">
          <a:solidFill>
            <a:schemeClr val="tx1"/>
          </a:solidFill>
          <a:latin typeface="+mn-lt"/>
          <a:ea typeface="+mn-ea"/>
          <a:cs typeface="+mn-cs"/>
        </a:defRPr>
      </a:lvl9pPr>
    </p:bodyStyle>
    <p:otherStyle>
      <a:defPPr>
        <a:defRPr lang="en-US"/>
      </a:defPPr>
      <a:lvl1pPr marL="0" algn="l" defTabSz="587756" rtl="0" eaLnBrk="1" latinLnBrk="0" hangingPunct="1">
        <a:defRPr sz="2300" kern="1200">
          <a:solidFill>
            <a:schemeClr val="tx1"/>
          </a:solidFill>
          <a:latin typeface="+mn-lt"/>
          <a:ea typeface="+mn-ea"/>
          <a:cs typeface="+mn-cs"/>
        </a:defRPr>
      </a:lvl1pPr>
      <a:lvl2pPr marL="587756" algn="l" defTabSz="587756" rtl="0" eaLnBrk="1" latinLnBrk="0" hangingPunct="1">
        <a:defRPr sz="2300" kern="1200">
          <a:solidFill>
            <a:schemeClr val="tx1"/>
          </a:solidFill>
          <a:latin typeface="+mn-lt"/>
          <a:ea typeface="+mn-ea"/>
          <a:cs typeface="+mn-cs"/>
        </a:defRPr>
      </a:lvl2pPr>
      <a:lvl3pPr marL="1175513" algn="l" defTabSz="587756" rtl="0" eaLnBrk="1" latinLnBrk="0" hangingPunct="1">
        <a:defRPr sz="2300" kern="1200">
          <a:solidFill>
            <a:schemeClr val="tx1"/>
          </a:solidFill>
          <a:latin typeface="+mn-lt"/>
          <a:ea typeface="+mn-ea"/>
          <a:cs typeface="+mn-cs"/>
        </a:defRPr>
      </a:lvl3pPr>
      <a:lvl4pPr marL="1763271" algn="l" defTabSz="587756" rtl="0" eaLnBrk="1" latinLnBrk="0" hangingPunct="1">
        <a:defRPr sz="2300" kern="1200">
          <a:solidFill>
            <a:schemeClr val="tx1"/>
          </a:solidFill>
          <a:latin typeface="+mn-lt"/>
          <a:ea typeface="+mn-ea"/>
          <a:cs typeface="+mn-cs"/>
        </a:defRPr>
      </a:lvl4pPr>
      <a:lvl5pPr marL="2351027" algn="l" defTabSz="587756" rtl="0" eaLnBrk="1" latinLnBrk="0" hangingPunct="1">
        <a:defRPr sz="2300" kern="1200">
          <a:solidFill>
            <a:schemeClr val="tx1"/>
          </a:solidFill>
          <a:latin typeface="+mn-lt"/>
          <a:ea typeface="+mn-ea"/>
          <a:cs typeface="+mn-cs"/>
        </a:defRPr>
      </a:lvl5pPr>
      <a:lvl6pPr marL="2938784" algn="l" defTabSz="587756" rtl="0" eaLnBrk="1" latinLnBrk="0" hangingPunct="1">
        <a:defRPr sz="2300" kern="1200">
          <a:solidFill>
            <a:schemeClr val="tx1"/>
          </a:solidFill>
          <a:latin typeface="+mn-lt"/>
          <a:ea typeface="+mn-ea"/>
          <a:cs typeface="+mn-cs"/>
        </a:defRPr>
      </a:lvl6pPr>
      <a:lvl7pPr marL="3526540" algn="l" defTabSz="587756" rtl="0" eaLnBrk="1" latinLnBrk="0" hangingPunct="1">
        <a:defRPr sz="2300" kern="1200">
          <a:solidFill>
            <a:schemeClr val="tx1"/>
          </a:solidFill>
          <a:latin typeface="+mn-lt"/>
          <a:ea typeface="+mn-ea"/>
          <a:cs typeface="+mn-cs"/>
        </a:defRPr>
      </a:lvl7pPr>
      <a:lvl8pPr marL="4114297" algn="l" defTabSz="587756" rtl="0" eaLnBrk="1" latinLnBrk="0" hangingPunct="1">
        <a:defRPr sz="2300" kern="1200">
          <a:solidFill>
            <a:schemeClr val="tx1"/>
          </a:solidFill>
          <a:latin typeface="+mn-lt"/>
          <a:ea typeface="+mn-ea"/>
          <a:cs typeface="+mn-cs"/>
        </a:defRPr>
      </a:lvl8pPr>
      <a:lvl9pPr marL="4702053" algn="l" defTabSz="587756"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chart" Target="../charts/chart16.xml"/></Relationships>
</file>

<file path=ppt/slides/_rels/slide1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chart" Target="../charts/chart20.xml"/></Relationships>
</file>

<file path=ppt/slides/_rels/slide1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chart" Target="../charts/chart9.xml"/></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chart" Target="../charts/char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C8CA9-D39C-4013-9705-A90685098F98}"/>
            </a:ext>
          </a:extLst>
        </p:cNvPr>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FC2160A8-9D02-9D15-DA45-3A4264E7B208}"/>
              </a:ext>
            </a:extLst>
          </p:cNvPr>
          <p:cNvSpPr>
            <a:spLocks noGrp="1"/>
          </p:cNvSpPr>
          <p:nvPr>
            <p:ph type="sldNum" sz="quarter" idx="12"/>
          </p:nvPr>
        </p:nvSpPr>
        <p:spPr>
          <a:prstGeom prst="rect">
            <a:avLst/>
          </a:prstGeom>
        </p:spPr>
        <p:txBody>
          <a:bodyPr/>
          <a:lstStyle/>
          <a:p>
            <a:fld id="{67DDEA5E-EAF7-8246-8A62-7FF7613ECEAE}" type="slidenum">
              <a:rPr lang="en-US" smtClean="0"/>
              <a:pPr/>
              <a:t>1</a:t>
            </a:fld>
            <a:endParaRPr lang="en-US"/>
          </a:p>
        </p:txBody>
      </p:sp>
      <p:sp>
        <p:nvSpPr>
          <p:cNvPr id="5" name="CuadroTexto 4">
            <a:extLst>
              <a:ext uri="{FF2B5EF4-FFF2-40B4-BE49-F238E27FC236}">
                <a16:creationId xmlns:a16="http://schemas.microsoft.com/office/drawing/2014/main" id="{80216155-9F3E-BE25-F87F-84EDDBC0CE1D}"/>
              </a:ext>
            </a:extLst>
          </p:cNvPr>
          <p:cNvSpPr txBox="1"/>
          <p:nvPr/>
        </p:nvSpPr>
        <p:spPr bwMode="auto">
          <a:xfrm>
            <a:off x="470647" y="3285944"/>
            <a:ext cx="11840533" cy="1257548"/>
          </a:xfrm>
          <a:prstGeom prst="rect">
            <a:avLst/>
          </a:prstGeom>
          <a:noFill/>
          <a:ln w="9525">
            <a:noFill/>
            <a:prstDash val="dot"/>
            <a:miter lim="800000"/>
            <a:headEnd/>
            <a:tailEnd/>
          </a:ln>
        </p:spPr>
        <p:txBody>
          <a:bodyPr wrap="square" lIns="115782" tIns="57892" rIns="115782" bIns="57892" rtlCol="0" anchor="ctr">
            <a:spAutoFit/>
          </a:bodyPr>
          <a:lstStyle/>
          <a:p>
            <a:pPr indent="-654529" algn="ctr" defTabSz="423605">
              <a:defRPr/>
            </a:pPr>
            <a:r>
              <a:rPr lang="es-ES_tradnl" sz="7412" cap="all" dirty="0">
                <a:solidFill>
                  <a:prstClr val="black"/>
                </a:solidFill>
                <a:latin typeface="Lato Hairline" panose="020F0202020204030203" pitchFamily="34" charset="77"/>
                <a:ea typeface="Roboto Th" panose="02000000000000000000" pitchFamily="2" charset="0"/>
                <a:cs typeface="Roboto Th" panose="02000000000000000000" pitchFamily="2" charset="0"/>
              </a:rPr>
              <a:t>NECESIDAD DE VIVIENDA</a:t>
            </a:r>
            <a:endParaRPr lang="es-ES_tradnl" sz="7412" cap="all" baseline="30000" dirty="0">
              <a:solidFill>
                <a:srgbClr val="FF0000"/>
              </a:solidFill>
              <a:latin typeface="Lato Hairline" panose="020F0202020204030203" pitchFamily="34" charset="77"/>
              <a:ea typeface="Roboto Th" panose="02000000000000000000" pitchFamily="2" charset="0"/>
              <a:cs typeface="Roboto Th" panose="02000000000000000000" pitchFamily="2" charset="0"/>
            </a:endParaRPr>
          </a:p>
        </p:txBody>
      </p:sp>
      <p:pic>
        <p:nvPicPr>
          <p:cNvPr id="3" name="Picture 5">
            <a:extLst>
              <a:ext uri="{FF2B5EF4-FFF2-40B4-BE49-F238E27FC236}">
                <a16:creationId xmlns:a16="http://schemas.microsoft.com/office/drawing/2014/main" id="{A857D89F-1AF2-3052-527A-96349553A634}"/>
              </a:ext>
            </a:extLst>
          </p:cNvPr>
          <p:cNvPicPr>
            <a:picLocks noChangeAspect="1"/>
          </p:cNvPicPr>
          <p:nvPr/>
        </p:nvPicPr>
        <p:blipFill rotWithShape="1">
          <a:blip r:embed="rId2"/>
          <a:srcRect b="12407"/>
          <a:stretch/>
        </p:blipFill>
        <p:spPr>
          <a:xfrm>
            <a:off x="5833737" y="6881758"/>
            <a:ext cx="1134126" cy="434853"/>
          </a:xfrm>
          <a:prstGeom prst="rect">
            <a:avLst/>
          </a:prstGeom>
        </p:spPr>
      </p:pic>
    </p:spTree>
    <p:extLst>
      <p:ext uri="{BB962C8B-B14F-4D97-AF65-F5344CB8AC3E}">
        <p14:creationId xmlns:p14="http://schemas.microsoft.com/office/powerpoint/2010/main" val="2302412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6F32C-0DA7-7DD2-B97F-B271491B09F2}"/>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3F8F1991-02FE-884E-5630-4AB9CDDE2F0D}"/>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ea typeface="Roboto Lt" panose="02000000000000000000" pitchFamily="2" charset="0"/>
              </a:rPr>
              <a:pPr/>
              <a:t>10</a:t>
            </a:fld>
            <a:endParaRPr lang="en-US" sz="1431" dirty="0">
              <a:ea typeface="Roboto Lt" panose="02000000000000000000" pitchFamily="2" charset="0"/>
            </a:endParaRPr>
          </a:p>
        </p:txBody>
      </p:sp>
      <p:sp>
        <p:nvSpPr>
          <p:cNvPr id="5" name="CuadroTexto 4">
            <a:extLst>
              <a:ext uri="{FF2B5EF4-FFF2-40B4-BE49-F238E27FC236}">
                <a16:creationId xmlns:a16="http://schemas.microsoft.com/office/drawing/2014/main" id="{DFB27FDB-B2A6-62AE-92F0-91A6DE50BC88}"/>
              </a:ext>
            </a:extLst>
          </p:cNvPr>
          <p:cNvSpPr txBox="1"/>
          <p:nvPr/>
        </p:nvSpPr>
        <p:spPr>
          <a:xfrm>
            <a:off x="717133" y="6934602"/>
            <a:ext cx="10324247" cy="451790"/>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6" name="CuadroTexto 5">
            <a:extLst>
              <a:ext uri="{FF2B5EF4-FFF2-40B4-BE49-F238E27FC236}">
                <a16:creationId xmlns:a16="http://schemas.microsoft.com/office/drawing/2014/main" id="{E63397AD-9BE4-2262-ED36-FA0567C19C88}"/>
              </a:ext>
            </a:extLst>
          </p:cNvPr>
          <p:cNvSpPr txBox="1"/>
          <p:nvPr/>
        </p:nvSpPr>
        <p:spPr bwMode="auto">
          <a:xfrm>
            <a:off x="889339" y="1007451"/>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78" dirty="0">
                <a:solidFill>
                  <a:prstClr val="black"/>
                </a:solidFill>
                <a:latin typeface="Lato Light" panose="020F0302020204030203" pitchFamily="34" charset="0"/>
              </a:rPr>
              <a:t>VIVIENDAS EXISTENTES</a:t>
            </a:r>
          </a:p>
        </p:txBody>
      </p:sp>
      <p:sp>
        <p:nvSpPr>
          <p:cNvPr id="7" name="CuadroTexto 6">
            <a:extLst>
              <a:ext uri="{FF2B5EF4-FFF2-40B4-BE49-F238E27FC236}">
                <a16:creationId xmlns:a16="http://schemas.microsoft.com/office/drawing/2014/main" id="{624AA19C-A1FF-2808-F3E6-BD3821463343}"/>
              </a:ext>
            </a:extLst>
          </p:cNvPr>
          <p:cNvSpPr txBox="1"/>
          <p:nvPr/>
        </p:nvSpPr>
        <p:spPr bwMode="auto">
          <a:xfrm>
            <a:off x="174140" y="1570134"/>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Incremento por nivel socioeconómico</a:t>
            </a:r>
          </a:p>
        </p:txBody>
      </p:sp>
      <p:graphicFrame>
        <p:nvGraphicFramePr>
          <p:cNvPr id="4" name="Gráfico 3">
            <a:extLst>
              <a:ext uri="{FF2B5EF4-FFF2-40B4-BE49-F238E27FC236}">
                <a16:creationId xmlns:a16="http://schemas.microsoft.com/office/drawing/2014/main" id="{724E2A1D-96DE-C8A3-BCE6-BBC3AFED312D}"/>
              </a:ext>
            </a:extLst>
          </p:cNvPr>
          <p:cNvGraphicFramePr>
            <a:graphicFrameLocks/>
          </p:cNvGraphicFramePr>
          <p:nvPr/>
        </p:nvGraphicFramePr>
        <p:xfrm>
          <a:off x="174138" y="2159202"/>
          <a:ext cx="11236130" cy="4775401"/>
        </p:xfrm>
        <a:graphic>
          <a:graphicData uri="http://schemas.openxmlformats.org/drawingml/2006/chart">
            <c:chart xmlns:c="http://schemas.openxmlformats.org/drawingml/2006/chart" xmlns:r="http://schemas.openxmlformats.org/officeDocument/2006/relationships" r:id="rId3"/>
          </a:graphicData>
        </a:graphic>
      </p:graphicFrame>
      <p:sp>
        <p:nvSpPr>
          <p:cNvPr id="2" name="CuadroTexto 1">
            <a:extLst>
              <a:ext uri="{FF2B5EF4-FFF2-40B4-BE49-F238E27FC236}">
                <a16:creationId xmlns:a16="http://schemas.microsoft.com/office/drawing/2014/main" id="{1BF48634-A9F1-2CFD-0D1E-89842D758DDD}"/>
              </a:ext>
            </a:extLst>
          </p:cNvPr>
          <p:cNvSpPr txBox="1"/>
          <p:nvPr/>
        </p:nvSpPr>
        <p:spPr bwMode="auto">
          <a:xfrm>
            <a:off x="10724951" y="1821897"/>
            <a:ext cx="1804122" cy="622304"/>
          </a:xfrm>
          <a:prstGeom prst="rect">
            <a:avLst/>
          </a:prstGeom>
          <a:noFill/>
          <a:ln w="3175">
            <a:noFill/>
            <a:prstDash val="solid"/>
            <a:miter lim="800000"/>
            <a:headEnd/>
            <a:tailEnd/>
          </a:ln>
        </p:spPr>
        <p:txBody>
          <a:bodyPr wrap="square" lIns="107269" tIns="53635" rIns="107269" bIns="53635" rtlCol="0" anchor="t">
            <a:spAutoFit/>
          </a:bodyPr>
          <a:lstStyle/>
          <a:p>
            <a:pPr marL="8825" indent="1471">
              <a:spcAft>
                <a:spcPts val="343"/>
              </a:spcAft>
            </a:pPr>
            <a:r>
              <a:rPr lang="es-MX" sz="1545" i="1" dirty="0">
                <a:latin typeface="Playfair Display" pitchFamily="2" charset="77"/>
              </a:rPr>
              <a:t>214,702 viviendas</a:t>
            </a:r>
          </a:p>
          <a:p>
            <a:pPr marL="8825" indent="1471">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2025</a:t>
            </a:r>
          </a:p>
        </p:txBody>
      </p:sp>
      <p:sp>
        <p:nvSpPr>
          <p:cNvPr id="8" name="CuadroTexto 7">
            <a:extLst>
              <a:ext uri="{FF2B5EF4-FFF2-40B4-BE49-F238E27FC236}">
                <a16:creationId xmlns:a16="http://schemas.microsoft.com/office/drawing/2014/main" id="{F61FCC0D-CB18-344A-D070-60A07EEF1B6A}"/>
              </a:ext>
            </a:extLst>
          </p:cNvPr>
          <p:cNvSpPr txBox="1"/>
          <p:nvPr/>
        </p:nvSpPr>
        <p:spPr bwMode="auto">
          <a:xfrm>
            <a:off x="10724949" y="2577248"/>
            <a:ext cx="1886998" cy="622304"/>
          </a:xfrm>
          <a:prstGeom prst="rect">
            <a:avLst/>
          </a:prstGeom>
          <a:noFill/>
          <a:ln w="3175">
            <a:noFill/>
            <a:prstDash val="solid"/>
            <a:miter lim="800000"/>
            <a:headEnd/>
            <a:tailEnd/>
          </a:ln>
        </p:spPr>
        <p:txBody>
          <a:bodyPr wrap="square" lIns="107269" tIns="53635" rIns="107269" bIns="53635" rtlCol="0" anchor="t">
            <a:spAutoFit/>
          </a:bodyPr>
          <a:lstStyle/>
          <a:p>
            <a:pPr marL="8825" indent="1471">
              <a:spcAft>
                <a:spcPts val="343"/>
              </a:spcAft>
            </a:pPr>
            <a:r>
              <a:rPr lang="es-MX" sz="1545" i="1" dirty="0">
                <a:latin typeface="Playfair Display" pitchFamily="2" charset="77"/>
              </a:rPr>
              <a:t>257,526 viviendas</a:t>
            </a:r>
          </a:p>
          <a:p>
            <a:pPr marL="8825" indent="1471">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2030</a:t>
            </a:r>
          </a:p>
        </p:txBody>
      </p:sp>
      <p:sp>
        <p:nvSpPr>
          <p:cNvPr id="9" name="CuadroTexto 8">
            <a:extLst>
              <a:ext uri="{FF2B5EF4-FFF2-40B4-BE49-F238E27FC236}">
                <a16:creationId xmlns:a16="http://schemas.microsoft.com/office/drawing/2014/main" id="{91A0BC73-09D1-B931-EA47-85D1302FE719}"/>
              </a:ext>
            </a:extLst>
          </p:cNvPr>
          <p:cNvSpPr txBox="1"/>
          <p:nvPr/>
        </p:nvSpPr>
        <p:spPr bwMode="auto">
          <a:xfrm>
            <a:off x="10724950" y="3378642"/>
            <a:ext cx="1804123" cy="622304"/>
          </a:xfrm>
          <a:prstGeom prst="rect">
            <a:avLst/>
          </a:prstGeom>
          <a:noFill/>
          <a:ln w="3175">
            <a:noFill/>
            <a:prstDash val="solid"/>
            <a:miter lim="800000"/>
            <a:headEnd/>
            <a:tailEnd/>
          </a:ln>
        </p:spPr>
        <p:txBody>
          <a:bodyPr wrap="square" lIns="107269" tIns="53635" rIns="107269" bIns="53635" rtlCol="0" anchor="t">
            <a:spAutoFit/>
          </a:bodyPr>
          <a:lstStyle/>
          <a:p>
            <a:pPr marL="618699" indent="-607797">
              <a:spcAft>
                <a:spcPts val="343"/>
              </a:spcAft>
            </a:pPr>
            <a:r>
              <a:rPr lang="es-MX" sz="1545" i="1" dirty="0">
                <a:latin typeface="Playfair Display" pitchFamily="2" charset="77"/>
              </a:rPr>
              <a:t>309,343 viviendas</a:t>
            </a:r>
          </a:p>
          <a:p>
            <a:pPr marL="618699" indent="-607797">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2035</a:t>
            </a:r>
          </a:p>
        </p:txBody>
      </p:sp>
      <p:sp>
        <p:nvSpPr>
          <p:cNvPr id="10" name="Rectángulo 9">
            <a:extLst>
              <a:ext uri="{FF2B5EF4-FFF2-40B4-BE49-F238E27FC236}">
                <a16:creationId xmlns:a16="http://schemas.microsoft.com/office/drawing/2014/main" id="{6B395825-5294-747D-E2C8-5EC08D934BD4}"/>
              </a:ext>
            </a:extLst>
          </p:cNvPr>
          <p:cNvSpPr/>
          <p:nvPr/>
        </p:nvSpPr>
        <p:spPr>
          <a:xfrm>
            <a:off x="10263631" y="1926107"/>
            <a:ext cx="456337" cy="422781"/>
          </a:xfrm>
          <a:prstGeom prst="rect">
            <a:avLst/>
          </a:prstGeom>
          <a:solidFill>
            <a:srgbClr val="FFDA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11" name="Rectángulo 10">
            <a:extLst>
              <a:ext uri="{FF2B5EF4-FFF2-40B4-BE49-F238E27FC236}">
                <a16:creationId xmlns:a16="http://schemas.microsoft.com/office/drawing/2014/main" id="{C90A433E-15C2-09B7-9986-656711D6F8F2}"/>
              </a:ext>
            </a:extLst>
          </p:cNvPr>
          <p:cNvSpPr/>
          <p:nvPr/>
        </p:nvSpPr>
        <p:spPr>
          <a:xfrm>
            <a:off x="10263631" y="2681459"/>
            <a:ext cx="456337" cy="422781"/>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12" name="Rectángulo 11">
            <a:extLst>
              <a:ext uri="{FF2B5EF4-FFF2-40B4-BE49-F238E27FC236}">
                <a16:creationId xmlns:a16="http://schemas.microsoft.com/office/drawing/2014/main" id="{A81CF60A-5E8B-2C10-998E-7B5A828597FF}"/>
              </a:ext>
            </a:extLst>
          </p:cNvPr>
          <p:cNvSpPr/>
          <p:nvPr/>
        </p:nvSpPr>
        <p:spPr>
          <a:xfrm>
            <a:off x="10263631" y="3482853"/>
            <a:ext cx="456337" cy="422781"/>
          </a:xfrm>
          <a:prstGeom prst="rect">
            <a:avLst/>
          </a:prstGeom>
          <a:solidFill>
            <a:srgbClr val="FFB4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Tree>
    <p:extLst>
      <p:ext uri="{BB962C8B-B14F-4D97-AF65-F5344CB8AC3E}">
        <p14:creationId xmlns:p14="http://schemas.microsoft.com/office/powerpoint/2010/main" val="3679737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3783A-70CA-1091-8A0A-D556D53330E3}"/>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82F1230F-733B-9DEC-64E2-E57E9EECB744}"/>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ea typeface="Roboto Lt" panose="02000000000000000000" pitchFamily="2" charset="0"/>
              </a:rPr>
              <a:pPr/>
              <a:t>11</a:t>
            </a:fld>
            <a:endParaRPr lang="en-US" sz="1431" dirty="0">
              <a:ea typeface="Roboto Lt" panose="02000000000000000000" pitchFamily="2" charset="0"/>
            </a:endParaRPr>
          </a:p>
        </p:txBody>
      </p:sp>
      <p:sp>
        <p:nvSpPr>
          <p:cNvPr id="5" name="CuadroTexto 4">
            <a:extLst>
              <a:ext uri="{FF2B5EF4-FFF2-40B4-BE49-F238E27FC236}">
                <a16:creationId xmlns:a16="http://schemas.microsoft.com/office/drawing/2014/main" id="{5BC08FAF-F3E8-951A-7364-519E64D851F0}"/>
              </a:ext>
            </a:extLst>
          </p:cNvPr>
          <p:cNvSpPr txBox="1"/>
          <p:nvPr/>
        </p:nvSpPr>
        <p:spPr>
          <a:xfrm>
            <a:off x="717133" y="6934602"/>
            <a:ext cx="10324247" cy="451790"/>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6" name="CuadroTexto 5">
            <a:extLst>
              <a:ext uri="{FF2B5EF4-FFF2-40B4-BE49-F238E27FC236}">
                <a16:creationId xmlns:a16="http://schemas.microsoft.com/office/drawing/2014/main" id="{740F9752-FCF3-930A-AD53-05ACE904DC2A}"/>
              </a:ext>
            </a:extLst>
          </p:cNvPr>
          <p:cNvSpPr txBox="1"/>
          <p:nvPr/>
        </p:nvSpPr>
        <p:spPr bwMode="auto">
          <a:xfrm>
            <a:off x="889339" y="1007451"/>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78" dirty="0">
                <a:solidFill>
                  <a:prstClr val="black"/>
                </a:solidFill>
                <a:latin typeface="Lato Light" panose="020F0302020204030203" pitchFamily="34" charset="0"/>
              </a:rPr>
              <a:t>VIVIENDAS EXISTENTES</a:t>
            </a:r>
          </a:p>
        </p:txBody>
      </p:sp>
      <p:sp>
        <p:nvSpPr>
          <p:cNvPr id="7" name="CuadroTexto 6">
            <a:extLst>
              <a:ext uri="{FF2B5EF4-FFF2-40B4-BE49-F238E27FC236}">
                <a16:creationId xmlns:a16="http://schemas.microsoft.com/office/drawing/2014/main" id="{8DB0B538-7C1F-7573-8090-89191B71AFBA}"/>
              </a:ext>
            </a:extLst>
          </p:cNvPr>
          <p:cNvSpPr txBox="1"/>
          <p:nvPr/>
        </p:nvSpPr>
        <p:spPr bwMode="auto">
          <a:xfrm>
            <a:off x="174140" y="1570134"/>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Incremento por nivel socioeconómico</a:t>
            </a:r>
          </a:p>
        </p:txBody>
      </p:sp>
      <p:graphicFrame>
        <p:nvGraphicFramePr>
          <p:cNvPr id="4" name="Gráfico 3">
            <a:extLst>
              <a:ext uri="{FF2B5EF4-FFF2-40B4-BE49-F238E27FC236}">
                <a16:creationId xmlns:a16="http://schemas.microsoft.com/office/drawing/2014/main" id="{CB0BA0FD-825A-2F0A-C7B9-5A36121119CC}"/>
              </a:ext>
            </a:extLst>
          </p:cNvPr>
          <p:cNvGraphicFramePr>
            <a:graphicFrameLocks/>
          </p:cNvGraphicFramePr>
          <p:nvPr/>
        </p:nvGraphicFramePr>
        <p:xfrm>
          <a:off x="174138" y="2159202"/>
          <a:ext cx="11236130" cy="4775401"/>
        </p:xfrm>
        <a:graphic>
          <a:graphicData uri="http://schemas.openxmlformats.org/drawingml/2006/chart">
            <c:chart xmlns:c="http://schemas.openxmlformats.org/drawingml/2006/chart" xmlns:r="http://schemas.openxmlformats.org/officeDocument/2006/relationships" r:id="rId3"/>
          </a:graphicData>
        </a:graphic>
      </p:graphicFrame>
      <p:sp>
        <p:nvSpPr>
          <p:cNvPr id="2" name="CuadroTexto 1">
            <a:extLst>
              <a:ext uri="{FF2B5EF4-FFF2-40B4-BE49-F238E27FC236}">
                <a16:creationId xmlns:a16="http://schemas.microsoft.com/office/drawing/2014/main" id="{69A4DFE5-32B7-F43D-F7D3-A08E2216685C}"/>
              </a:ext>
            </a:extLst>
          </p:cNvPr>
          <p:cNvSpPr txBox="1"/>
          <p:nvPr/>
        </p:nvSpPr>
        <p:spPr bwMode="auto">
          <a:xfrm>
            <a:off x="10724951" y="1821897"/>
            <a:ext cx="1804122" cy="622304"/>
          </a:xfrm>
          <a:prstGeom prst="rect">
            <a:avLst/>
          </a:prstGeom>
          <a:noFill/>
          <a:ln w="3175">
            <a:noFill/>
            <a:prstDash val="solid"/>
            <a:miter lim="800000"/>
            <a:headEnd/>
            <a:tailEnd/>
          </a:ln>
        </p:spPr>
        <p:txBody>
          <a:bodyPr wrap="square" lIns="107269" tIns="53635" rIns="107269" bIns="53635" rtlCol="0" anchor="t">
            <a:spAutoFit/>
          </a:bodyPr>
          <a:lstStyle/>
          <a:p>
            <a:pPr marL="8825" indent="1471">
              <a:spcAft>
                <a:spcPts val="343"/>
              </a:spcAft>
            </a:pPr>
            <a:r>
              <a:rPr lang="es-MX" sz="1545" i="1" dirty="0">
                <a:latin typeface="Playfair Display" pitchFamily="2" charset="77"/>
              </a:rPr>
              <a:t>214,702 viviendas</a:t>
            </a:r>
          </a:p>
          <a:p>
            <a:pPr marL="8825" indent="1471">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2025</a:t>
            </a:r>
          </a:p>
        </p:txBody>
      </p:sp>
      <p:sp>
        <p:nvSpPr>
          <p:cNvPr id="8" name="CuadroTexto 7">
            <a:extLst>
              <a:ext uri="{FF2B5EF4-FFF2-40B4-BE49-F238E27FC236}">
                <a16:creationId xmlns:a16="http://schemas.microsoft.com/office/drawing/2014/main" id="{F0B4709E-F9B4-D928-8768-B77DA11AC9FD}"/>
              </a:ext>
            </a:extLst>
          </p:cNvPr>
          <p:cNvSpPr txBox="1"/>
          <p:nvPr/>
        </p:nvSpPr>
        <p:spPr bwMode="auto">
          <a:xfrm>
            <a:off x="10724949" y="2577248"/>
            <a:ext cx="1886998" cy="622304"/>
          </a:xfrm>
          <a:prstGeom prst="rect">
            <a:avLst/>
          </a:prstGeom>
          <a:noFill/>
          <a:ln w="3175">
            <a:noFill/>
            <a:prstDash val="solid"/>
            <a:miter lim="800000"/>
            <a:headEnd/>
            <a:tailEnd/>
          </a:ln>
        </p:spPr>
        <p:txBody>
          <a:bodyPr wrap="square" lIns="107269" tIns="53635" rIns="107269" bIns="53635" rtlCol="0" anchor="t">
            <a:spAutoFit/>
          </a:bodyPr>
          <a:lstStyle/>
          <a:p>
            <a:pPr marL="8825" indent="1471">
              <a:spcAft>
                <a:spcPts val="343"/>
              </a:spcAft>
            </a:pPr>
            <a:r>
              <a:rPr lang="es-MX" sz="1545" i="1" dirty="0">
                <a:latin typeface="Playfair Display" pitchFamily="2" charset="77"/>
              </a:rPr>
              <a:t>257,526 viviendas</a:t>
            </a:r>
          </a:p>
          <a:p>
            <a:pPr marL="8825" indent="1471">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2030</a:t>
            </a:r>
          </a:p>
        </p:txBody>
      </p:sp>
      <p:sp>
        <p:nvSpPr>
          <p:cNvPr id="9" name="CuadroTexto 8">
            <a:extLst>
              <a:ext uri="{FF2B5EF4-FFF2-40B4-BE49-F238E27FC236}">
                <a16:creationId xmlns:a16="http://schemas.microsoft.com/office/drawing/2014/main" id="{F5609FDB-8AA7-3E70-91F4-CF2608E0D367}"/>
              </a:ext>
            </a:extLst>
          </p:cNvPr>
          <p:cNvSpPr txBox="1"/>
          <p:nvPr/>
        </p:nvSpPr>
        <p:spPr bwMode="auto">
          <a:xfrm>
            <a:off x="10724950" y="3378642"/>
            <a:ext cx="1804123" cy="622304"/>
          </a:xfrm>
          <a:prstGeom prst="rect">
            <a:avLst/>
          </a:prstGeom>
          <a:noFill/>
          <a:ln w="3175">
            <a:noFill/>
            <a:prstDash val="solid"/>
            <a:miter lim="800000"/>
            <a:headEnd/>
            <a:tailEnd/>
          </a:ln>
        </p:spPr>
        <p:txBody>
          <a:bodyPr wrap="square" lIns="107269" tIns="53635" rIns="107269" bIns="53635" rtlCol="0" anchor="t">
            <a:spAutoFit/>
          </a:bodyPr>
          <a:lstStyle/>
          <a:p>
            <a:pPr marL="618699" indent="-607797">
              <a:spcAft>
                <a:spcPts val="343"/>
              </a:spcAft>
            </a:pPr>
            <a:r>
              <a:rPr lang="es-MX" sz="1545" i="1" dirty="0">
                <a:latin typeface="Playfair Display" pitchFamily="2" charset="77"/>
              </a:rPr>
              <a:t>309,343 viviendas</a:t>
            </a:r>
          </a:p>
          <a:p>
            <a:pPr marL="618699" indent="-607797">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2035</a:t>
            </a:r>
          </a:p>
        </p:txBody>
      </p:sp>
      <p:sp>
        <p:nvSpPr>
          <p:cNvPr id="10" name="Rectángulo 9">
            <a:extLst>
              <a:ext uri="{FF2B5EF4-FFF2-40B4-BE49-F238E27FC236}">
                <a16:creationId xmlns:a16="http://schemas.microsoft.com/office/drawing/2014/main" id="{41888471-4ACC-B43C-687C-1D803574827F}"/>
              </a:ext>
            </a:extLst>
          </p:cNvPr>
          <p:cNvSpPr/>
          <p:nvPr/>
        </p:nvSpPr>
        <p:spPr>
          <a:xfrm>
            <a:off x="10263631" y="1926107"/>
            <a:ext cx="456337" cy="422781"/>
          </a:xfrm>
          <a:prstGeom prst="rect">
            <a:avLst/>
          </a:prstGeom>
          <a:solidFill>
            <a:srgbClr val="FFDA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11" name="Rectángulo 10">
            <a:extLst>
              <a:ext uri="{FF2B5EF4-FFF2-40B4-BE49-F238E27FC236}">
                <a16:creationId xmlns:a16="http://schemas.microsoft.com/office/drawing/2014/main" id="{75A2C228-606B-C7C1-C278-FC04361FF94D}"/>
              </a:ext>
            </a:extLst>
          </p:cNvPr>
          <p:cNvSpPr/>
          <p:nvPr/>
        </p:nvSpPr>
        <p:spPr>
          <a:xfrm>
            <a:off x="10263631" y="2681459"/>
            <a:ext cx="456337" cy="422781"/>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12" name="Rectángulo 11">
            <a:extLst>
              <a:ext uri="{FF2B5EF4-FFF2-40B4-BE49-F238E27FC236}">
                <a16:creationId xmlns:a16="http://schemas.microsoft.com/office/drawing/2014/main" id="{0ADB33E8-D976-70CC-AEA3-AC8256801B73}"/>
              </a:ext>
            </a:extLst>
          </p:cNvPr>
          <p:cNvSpPr/>
          <p:nvPr/>
        </p:nvSpPr>
        <p:spPr>
          <a:xfrm>
            <a:off x="10263631" y="3482853"/>
            <a:ext cx="456337" cy="422781"/>
          </a:xfrm>
          <a:prstGeom prst="rect">
            <a:avLst/>
          </a:prstGeom>
          <a:solidFill>
            <a:srgbClr val="FFB4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13" name="CuadroTexto 21">
            <a:extLst>
              <a:ext uri="{FF2B5EF4-FFF2-40B4-BE49-F238E27FC236}">
                <a16:creationId xmlns:a16="http://schemas.microsoft.com/office/drawing/2014/main" id="{96C81774-2CFA-4E0B-431B-4FE2C5E62EF2}"/>
              </a:ext>
            </a:extLst>
          </p:cNvPr>
          <p:cNvSpPr txBox="1">
            <a:spLocks noChangeArrowheads="1"/>
          </p:cNvSpPr>
          <p:nvPr/>
        </p:nvSpPr>
        <p:spPr bwMode="auto">
          <a:xfrm>
            <a:off x="2581644" y="2908723"/>
            <a:ext cx="756091" cy="403961"/>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960120" eaLnBrk="1" hangingPunct="1">
              <a:defRPr/>
            </a:pPr>
            <a:r>
              <a:rPr lang="es-MX" sz="1680" b="1" dirty="0">
                <a:solidFill>
                  <a:srgbClr val="000000"/>
                </a:solidFill>
                <a:latin typeface="Roboto" panose="02000000000000000000" pitchFamily="2" charset="0"/>
                <a:ea typeface="Roboto" panose="02000000000000000000" pitchFamily="2" charset="0"/>
                <a:cs typeface="+mn-cs"/>
              </a:rPr>
              <a:t>7%</a:t>
            </a:r>
            <a:endParaRPr lang="es-MX" sz="1680" dirty="0">
              <a:latin typeface="Roboto" panose="02000000000000000000" pitchFamily="2" charset="0"/>
              <a:ea typeface="Roboto" panose="02000000000000000000" pitchFamily="2" charset="0"/>
            </a:endParaRPr>
          </a:p>
        </p:txBody>
      </p:sp>
      <p:sp>
        <p:nvSpPr>
          <p:cNvPr id="14" name="CuadroTexto 21">
            <a:extLst>
              <a:ext uri="{FF2B5EF4-FFF2-40B4-BE49-F238E27FC236}">
                <a16:creationId xmlns:a16="http://schemas.microsoft.com/office/drawing/2014/main" id="{694BB5BA-8336-D768-E3B1-4619C880E058}"/>
              </a:ext>
            </a:extLst>
          </p:cNvPr>
          <p:cNvSpPr txBox="1">
            <a:spLocks noChangeArrowheads="1"/>
          </p:cNvSpPr>
          <p:nvPr/>
        </p:nvSpPr>
        <p:spPr bwMode="auto">
          <a:xfrm>
            <a:off x="4098225" y="3554337"/>
            <a:ext cx="756091" cy="403961"/>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960120" eaLnBrk="1" hangingPunct="1">
              <a:defRPr/>
            </a:pPr>
            <a:r>
              <a:rPr lang="es-MX" sz="1680" b="1" dirty="0">
                <a:solidFill>
                  <a:srgbClr val="000000"/>
                </a:solidFill>
                <a:latin typeface="Roboto" panose="02000000000000000000" pitchFamily="2" charset="0"/>
                <a:ea typeface="Roboto" panose="02000000000000000000" pitchFamily="2" charset="0"/>
                <a:cs typeface="+mn-cs"/>
              </a:rPr>
              <a:t>9%</a:t>
            </a:r>
            <a:endParaRPr lang="es-MX" sz="1680" dirty="0">
              <a:latin typeface="Roboto" panose="02000000000000000000" pitchFamily="2" charset="0"/>
              <a:ea typeface="Roboto" panose="02000000000000000000" pitchFamily="2" charset="0"/>
            </a:endParaRPr>
          </a:p>
        </p:txBody>
      </p:sp>
      <p:sp>
        <p:nvSpPr>
          <p:cNvPr id="15" name="CuadroTexto 21">
            <a:extLst>
              <a:ext uri="{FF2B5EF4-FFF2-40B4-BE49-F238E27FC236}">
                <a16:creationId xmlns:a16="http://schemas.microsoft.com/office/drawing/2014/main" id="{DDCA73F7-375B-8F84-7206-D78AE63AF7CB}"/>
              </a:ext>
            </a:extLst>
          </p:cNvPr>
          <p:cNvSpPr txBox="1">
            <a:spLocks noChangeArrowheads="1"/>
          </p:cNvSpPr>
          <p:nvPr/>
        </p:nvSpPr>
        <p:spPr bwMode="auto">
          <a:xfrm>
            <a:off x="5822617" y="1986738"/>
            <a:ext cx="756091" cy="403961"/>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960120" eaLnBrk="1" hangingPunct="1">
              <a:defRPr/>
            </a:pPr>
            <a:r>
              <a:rPr lang="es-MX" sz="1680" b="1" dirty="0">
                <a:solidFill>
                  <a:srgbClr val="000000"/>
                </a:solidFill>
                <a:latin typeface="Roboto" panose="02000000000000000000" pitchFamily="2" charset="0"/>
                <a:ea typeface="Roboto" panose="02000000000000000000" pitchFamily="2" charset="0"/>
                <a:cs typeface="+mn-cs"/>
              </a:rPr>
              <a:t>31%</a:t>
            </a:r>
            <a:endParaRPr lang="es-MX" sz="1680" dirty="0">
              <a:latin typeface="Roboto" panose="02000000000000000000" pitchFamily="2" charset="0"/>
              <a:ea typeface="Roboto" panose="02000000000000000000" pitchFamily="2" charset="0"/>
            </a:endParaRPr>
          </a:p>
        </p:txBody>
      </p:sp>
      <p:sp>
        <p:nvSpPr>
          <p:cNvPr id="16" name="CuadroTexto 21">
            <a:extLst>
              <a:ext uri="{FF2B5EF4-FFF2-40B4-BE49-F238E27FC236}">
                <a16:creationId xmlns:a16="http://schemas.microsoft.com/office/drawing/2014/main" id="{C390A18C-B6DC-E07E-8E45-226F723DA91C}"/>
              </a:ext>
            </a:extLst>
          </p:cNvPr>
          <p:cNvSpPr txBox="1">
            <a:spLocks noChangeArrowheads="1"/>
          </p:cNvSpPr>
          <p:nvPr/>
        </p:nvSpPr>
        <p:spPr bwMode="auto">
          <a:xfrm>
            <a:off x="7385572" y="1986738"/>
            <a:ext cx="756091" cy="403961"/>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960120" eaLnBrk="1" hangingPunct="1">
              <a:defRPr/>
            </a:pPr>
            <a:r>
              <a:rPr lang="es-MX" sz="1680" b="1" dirty="0">
                <a:solidFill>
                  <a:srgbClr val="000000"/>
                </a:solidFill>
                <a:latin typeface="Roboto" panose="02000000000000000000" pitchFamily="2" charset="0"/>
                <a:ea typeface="Roboto" panose="02000000000000000000" pitchFamily="2" charset="0"/>
                <a:cs typeface="+mn-cs"/>
              </a:rPr>
              <a:t>31%</a:t>
            </a:r>
            <a:endParaRPr lang="es-MX" sz="1680" dirty="0">
              <a:latin typeface="Roboto" panose="02000000000000000000" pitchFamily="2" charset="0"/>
              <a:ea typeface="Roboto" panose="02000000000000000000" pitchFamily="2" charset="0"/>
            </a:endParaRPr>
          </a:p>
        </p:txBody>
      </p:sp>
      <p:sp>
        <p:nvSpPr>
          <p:cNvPr id="17" name="CuadroTexto 21">
            <a:extLst>
              <a:ext uri="{FF2B5EF4-FFF2-40B4-BE49-F238E27FC236}">
                <a16:creationId xmlns:a16="http://schemas.microsoft.com/office/drawing/2014/main" id="{1033FA67-8E39-637E-745A-8A0E27A83433}"/>
              </a:ext>
            </a:extLst>
          </p:cNvPr>
          <p:cNvSpPr txBox="1">
            <a:spLocks noChangeArrowheads="1"/>
          </p:cNvSpPr>
          <p:nvPr/>
        </p:nvSpPr>
        <p:spPr bwMode="auto">
          <a:xfrm>
            <a:off x="10061540" y="4215001"/>
            <a:ext cx="756091" cy="403961"/>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960120" eaLnBrk="1" hangingPunct="1">
              <a:defRPr/>
            </a:pPr>
            <a:r>
              <a:rPr lang="es-MX" sz="1680" b="1" dirty="0">
                <a:solidFill>
                  <a:srgbClr val="000000"/>
                </a:solidFill>
                <a:latin typeface="Roboto" panose="02000000000000000000" pitchFamily="2" charset="0"/>
                <a:ea typeface="Roboto" panose="02000000000000000000" pitchFamily="2" charset="0"/>
                <a:cs typeface="+mn-cs"/>
              </a:rPr>
              <a:t>23%</a:t>
            </a:r>
            <a:endParaRPr lang="es-MX" sz="1680" dirty="0">
              <a:latin typeface="Roboto" panose="02000000000000000000" pitchFamily="2" charset="0"/>
              <a:ea typeface="Roboto" panose="02000000000000000000" pitchFamily="2" charset="0"/>
            </a:endParaRPr>
          </a:p>
        </p:txBody>
      </p:sp>
      <p:sp>
        <p:nvSpPr>
          <p:cNvPr id="18" name="CuadroTexto 21">
            <a:extLst>
              <a:ext uri="{FF2B5EF4-FFF2-40B4-BE49-F238E27FC236}">
                <a16:creationId xmlns:a16="http://schemas.microsoft.com/office/drawing/2014/main" id="{832F0CE7-8FFF-29E1-6C8F-498ECC187AF7}"/>
              </a:ext>
            </a:extLst>
          </p:cNvPr>
          <p:cNvSpPr txBox="1">
            <a:spLocks noChangeArrowheads="1"/>
          </p:cNvSpPr>
          <p:nvPr/>
        </p:nvSpPr>
        <p:spPr bwMode="auto">
          <a:xfrm>
            <a:off x="8683906" y="2795952"/>
            <a:ext cx="756091" cy="403961"/>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960120" eaLnBrk="1" hangingPunct="1">
              <a:defRPr/>
            </a:pPr>
            <a:r>
              <a:rPr lang="es-MX" sz="1680" b="1" dirty="0">
                <a:solidFill>
                  <a:srgbClr val="000000"/>
                </a:solidFill>
                <a:latin typeface="Roboto" panose="02000000000000000000" pitchFamily="2" charset="0"/>
                <a:ea typeface="Roboto" panose="02000000000000000000" pitchFamily="2" charset="0"/>
                <a:cs typeface="+mn-cs"/>
              </a:rPr>
              <a:t>27%</a:t>
            </a:r>
            <a:endParaRPr lang="es-MX" sz="1680" dirty="0">
              <a:latin typeface="Roboto" panose="02000000000000000000" pitchFamily="2" charset="0"/>
              <a:ea typeface="Roboto" panose="02000000000000000000" pitchFamily="2" charset="0"/>
            </a:endParaRPr>
          </a:p>
        </p:txBody>
      </p:sp>
      <p:sp>
        <p:nvSpPr>
          <p:cNvPr id="19" name="CuadroTexto 21">
            <a:extLst>
              <a:ext uri="{FF2B5EF4-FFF2-40B4-BE49-F238E27FC236}">
                <a16:creationId xmlns:a16="http://schemas.microsoft.com/office/drawing/2014/main" id="{025D2243-492A-E2E2-FB8D-8729B79F5535}"/>
              </a:ext>
            </a:extLst>
          </p:cNvPr>
          <p:cNvSpPr txBox="1">
            <a:spLocks noChangeArrowheads="1"/>
          </p:cNvSpPr>
          <p:nvPr/>
        </p:nvSpPr>
        <p:spPr bwMode="auto">
          <a:xfrm>
            <a:off x="1115300" y="4557596"/>
            <a:ext cx="868670" cy="403961"/>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lvl1pPr eaLnBrk="0" hangingPunct="0">
              <a:defRPr sz="2400">
                <a:solidFill>
                  <a:schemeClr val="tx1"/>
                </a:solidFill>
                <a:latin typeface="Apple Garamond" charset="0"/>
                <a:ea typeface="ＭＳ Ｐゴシック" charset="0"/>
                <a:cs typeface="ＭＳ Ｐゴシック" charset="0"/>
              </a:defRPr>
            </a:lvl1pPr>
            <a:lvl2pPr marL="742950" indent="-285750" eaLnBrk="0" hangingPunct="0">
              <a:defRPr sz="2400">
                <a:solidFill>
                  <a:schemeClr val="tx1"/>
                </a:solidFill>
                <a:latin typeface="Apple Garamond" charset="0"/>
                <a:ea typeface="ＭＳ Ｐゴシック" charset="0"/>
              </a:defRPr>
            </a:lvl2pPr>
            <a:lvl3pPr marL="1143000" indent="-228600" eaLnBrk="0" hangingPunct="0">
              <a:defRPr sz="2400">
                <a:solidFill>
                  <a:schemeClr val="tx1"/>
                </a:solidFill>
                <a:latin typeface="Apple Garamond" charset="0"/>
                <a:ea typeface="ＭＳ Ｐゴシック" charset="0"/>
              </a:defRPr>
            </a:lvl3pPr>
            <a:lvl4pPr marL="1600200" indent="-228600" eaLnBrk="0" hangingPunct="0">
              <a:defRPr sz="2400">
                <a:solidFill>
                  <a:schemeClr val="tx1"/>
                </a:solidFill>
                <a:latin typeface="Apple Garamond" charset="0"/>
                <a:ea typeface="ＭＳ Ｐゴシック" charset="0"/>
              </a:defRPr>
            </a:lvl4pPr>
            <a:lvl5pPr marL="2057400" indent="-228600" eaLnBrk="0" hangingPunct="0">
              <a:defRPr sz="2400">
                <a:solidFill>
                  <a:schemeClr val="tx1"/>
                </a:solidFill>
                <a:latin typeface="Apple Garamond" charset="0"/>
                <a:ea typeface="ＭＳ Ｐゴシック" charset="0"/>
              </a:defRPr>
            </a:lvl5pPr>
            <a:lvl6pPr marL="2514600" indent="-228600" eaLnBrk="0" fontAlgn="base" hangingPunct="0">
              <a:spcBef>
                <a:spcPct val="0"/>
              </a:spcBef>
              <a:spcAft>
                <a:spcPct val="0"/>
              </a:spcAft>
              <a:defRPr sz="2400">
                <a:solidFill>
                  <a:schemeClr val="tx1"/>
                </a:solidFill>
                <a:latin typeface="Apple Garamond" charset="0"/>
                <a:ea typeface="ＭＳ Ｐゴシック" charset="0"/>
              </a:defRPr>
            </a:lvl6pPr>
            <a:lvl7pPr marL="2971800" indent="-228600" eaLnBrk="0" fontAlgn="base" hangingPunct="0">
              <a:spcBef>
                <a:spcPct val="0"/>
              </a:spcBef>
              <a:spcAft>
                <a:spcPct val="0"/>
              </a:spcAft>
              <a:defRPr sz="2400">
                <a:solidFill>
                  <a:schemeClr val="tx1"/>
                </a:solidFill>
                <a:latin typeface="Apple Garamond" charset="0"/>
                <a:ea typeface="ＭＳ Ｐゴシック" charset="0"/>
              </a:defRPr>
            </a:lvl7pPr>
            <a:lvl8pPr marL="3429000" indent="-228600" eaLnBrk="0" fontAlgn="base" hangingPunct="0">
              <a:spcBef>
                <a:spcPct val="0"/>
              </a:spcBef>
              <a:spcAft>
                <a:spcPct val="0"/>
              </a:spcAft>
              <a:defRPr sz="2400">
                <a:solidFill>
                  <a:schemeClr val="tx1"/>
                </a:solidFill>
                <a:latin typeface="Apple Garamond" charset="0"/>
                <a:ea typeface="ＭＳ Ｐゴシック" charset="0"/>
              </a:defRPr>
            </a:lvl8pPr>
            <a:lvl9pPr marL="3886200" indent="-228600" eaLnBrk="0" fontAlgn="base" hangingPunct="0">
              <a:spcBef>
                <a:spcPct val="0"/>
              </a:spcBef>
              <a:spcAft>
                <a:spcPct val="0"/>
              </a:spcAft>
              <a:defRPr sz="2400">
                <a:solidFill>
                  <a:schemeClr val="tx1"/>
                </a:solidFill>
                <a:latin typeface="Apple Garamond" charset="0"/>
                <a:ea typeface="ＭＳ Ｐゴシック" charset="0"/>
              </a:defRPr>
            </a:lvl9pPr>
          </a:lstStyle>
          <a:p>
            <a:pPr defTabSz="960120" eaLnBrk="1" hangingPunct="1">
              <a:defRPr/>
            </a:pPr>
            <a:r>
              <a:rPr lang="es-MX" sz="1680" b="1" dirty="0">
                <a:solidFill>
                  <a:srgbClr val="000000"/>
                </a:solidFill>
                <a:latin typeface="Roboto" panose="02000000000000000000" pitchFamily="2" charset="0"/>
                <a:ea typeface="Roboto" panose="02000000000000000000" pitchFamily="2" charset="0"/>
                <a:cs typeface="+mn-cs"/>
              </a:rPr>
              <a:t>-12%</a:t>
            </a:r>
            <a:endParaRPr lang="es-MX" sz="168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860512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E4ECD-3B8C-3A04-9905-6415D41295D6}"/>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748A7660-18EC-0CAC-79D7-E4D055F3392E}"/>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solidFill>
                  <a:schemeClr val="bg1">
                    <a:lumMod val="65000"/>
                  </a:schemeClr>
                </a:solidFill>
                <a:ea typeface="Roboto Lt" panose="02000000000000000000" pitchFamily="2" charset="0"/>
              </a:rPr>
              <a:pPr/>
              <a:t>12</a:t>
            </a:fld>
            <a:endParaRPr lang="en-US" sz="1431" dirty="0">
              <a:solidFill>
                <a:schemeClr val="bg1">
                  <a:lumMod val="65000"/>
                </a:schemeClr>
              </a:solidFill>
              <a:ea typeface="Roboto Lt" panose="02000000000000000000" pitchFamily="2" charset="0"/>
            </a:endParaRPr>
          </a:p>
        </p:txBody>
      </p:sp>
      <p:sp>
        <p:nvSpPr>
          <p:cNvPr id="5" name="CuadroTexto 4">
            <a:extLst>
              <a:ext uri="{FF2B5EF4-FFF2-40B4-BE49-F238E27FC236}">
                <a16:creationId xmlns:a16="http://schemas.microsoft.com/office/drawing/2014/main" id="{EEDA5025-539A-123D-931F-01EB4BE57007}"/>
              </a:ext>
            </a:extLst>
          </p:cNvPr>
          <p:cNvSpPr txBox="1"/>
          <p:nvPr/>
        </p:nvSpPr>
        <p:spPr>
          <a:xfrm>
            <a:off x="1451743" y="6891745"/>
            <a:ext cx="8668302" cy="272062"/>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ctr" fontAlgn="b"/>
            <a:r>
              <a:rPr lang="es-MX" sz="1168" dirty="0">
                <a:ea typeface="Roboto Th" panose="02000000000000000000" pitchFamily="2" charset="0"/>
              </a:rPr>
              <a:t>Fuente: </a:t>
            </a:r>
            <a:r>
              <a:rPr lang="es-ES" sz="1168" dirty="0">
                <a:ea typeface="Roboto Th" panose="02000000000000000000" pitchFamily="2" charset="0"/>
              </a:rPr>
              <a:t>Estimaciones realizadas por Ideas Frescas</a:t>
            </a:r>
          </a:p>
        </p:txBody>
      </p:sp>
      <p:sp>
        <p:nvSpPr>
          <p:cNvPr id="2" name="CuadroTexto 1">
            <a:extLst>
              <a:ext uri="{FF2B5EF4-FFF2-40B4-BE49-F238E27FC236}">
                <a16:creationId xmlns:a16="http://schemas.microsoft.com/office/drawing/2014/main" id="{3EF1F48F-5040-9BCA-B251-4BFD33A1E5D4}"/>
              </a:ext>
            </a:extLst>
          </p:cNvPr>
          <p:cNvSpPr txBox="1"/>
          <p:nvPr/>
        </p:nvSpPr>
        <p:spPr bwMode="auto">
          <a:xfrm>
            <a:off x="889339" y="1007451"/>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78" dirty="0">
                <a:solidFill>
                  <a:prstClr val="black"/>
                </a:solidFill>
                <a:latin typeface="Lato Light" panose="020F0302020204030203" pitchFamily="34" charset="0"/>
              </a:rPr>
              <a:t>OFERTA</a:t>
            </a:r>
          </a:p>
        </p:txBody>
      </p:sp>
      <p:sp>
        <p:nvSpPr>
          <p:cNvPr id="4" name="CuadroTexto 3">
            <a:extLst>
              <a:ext uri="{FF2B5EF4-FFF2-40B4-BE49-F238E27FC236}">
                <a16:creationId xmlns:a16="http://schemas.microsoft.com/office/drawing/2014/main" id="{7D504781-6073-439B-2D65-82BF33D68B5A}"/>
              </a:ext>
            </a:extLst>
          </p:cNvPr>
          <p:cNvSpPr txBox="1"/>
          <p:nvPr/>
        </p:nvSpPr>
        <p:spPr bwMode="auto">
          <a:xfrm>
            <a:off x="174138" y="1551629"/>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Por nivel socioeconómico- Mazatlán</a:t>
            </a:r>
          </a:p>
        </p:txBody>
      </p:sp>
      <p:graphicFrame>
        <p:nvGraphicFramePr>
          <p:cNvPr id="23" name="Gráfico 22">
            <a:extLst>
              <a:ext uri="{FF2B5EF4-FFF2-40B4-BE49-F238E27FC236}">
                <a16:creationId xmlns:a16="http://schemas.microsoft.com/office/drawing/2014/main" id="{60F6049C-DDCA-0987-6B08-F19C123EAFF0}"/>
              </a:ext>
            </a:extLst>
          </p:cNvPr>
          <p:cNvGraphicFramePr>
            <a:graphicFrameLocks/>
          </p:cNvGraphicFramePr>
          <p:nvPr>
            <p:extLst>
              <p:ext uri="{D42A27DB-BD31-4B8C-83A1-F6EECF244321}">
                <p14:modId xmlns:p14="http://schemas.microsoft.com/office/powerpoint/2010/main" val="869147438"/>
              </p:ext>
            </p:extLst>
          </p:nvPr>
        </p:nvGraphicFramePr>
        <p:xfrm>
          <a:off x="1037571" y="2003291"/>
          <a:ext cx="9236382" cy="4918721"/>
        </p:xfrm>
        <a:graphic>
          <a:graphicData uri="http://schemas.openxmlformats.org/drawingml/2006/chart">
            <c:chart xmlns:c="http://schemas.openxmlformats.org/drawingml/2006/chart" xmlns:r="http://schemas.openxmlformats.org/officeDocument/2006/relationships" r:id="rId3"/>
          </a:graphicData>
        </a:graphic>
      </p:graphicFrame>
      <p:pic>
        <p:nvPicPr>
          <p:cNvPr id="6" name="Imagen 5">
            <a:extLst>
              <a:ext uri="{FF2B5EF4-FFF2-40B4-BE49-F238E27FC236}">
                <a16:creationId xmlns:a16="http://schemas.microsoft.com/office/drawing/2014/main" id="{BCE9E700-1F53-1F2E-A08C-783C812661EF}"/>
              </a:ext>
            </a:extLst>
          </p:cNvPr>
          <p:cNvPicPr>
            <a:picLocks noChangeAspect="1"/>
          </p:cNvPicPr>
          <p:nvPr/>
        </p:nvPicPr>
        <p:blipFill>
          <a:blip r:embed="rId4"/>
          <a:stretch>
            <a:fillRect/>
          </a:stretch>
        </p:blipFill>
        <p:spPr>
          <a:xfrm>
            <a:off x="10604220" y="1660967"/>
            <a:ext cx="2072820" cy="4450466"/>
          </a:xfrm>
          <a:prstGeom prst="rect">
            <a:avLst/>
          </a:prstGeom>
        </p:spPr>
      </p:pic>
    </p:spTree>
    <p:extLst>
      <p:ext uri="{BB962C8B-B14F-4D97-AF65-F5344CB8AC3E}">
        <p14:creationId xmlns:p14="http://schemas.microsoft.com/office/powerpoint/2010/main" val="2871395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F871A-42F6-F60F-7F3B-0F6A6EF63367}"/>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E62F2DA6-A278-FAA3-33E5-A7D87ECF3238}"/>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solidFill>
                  <a:schemeClr val="bg1">
                    <a:lumMod val="65000"/>
                  </a:schemeClr>
                </a:solidFill>
                <a:ea typeface="Roboto Lt" panose="02000000000000000000" pitchFamily="2" charset="0"/>
              </a:rPr>
              <a:pPr/>
              <a:t>13</a:t>
            </a:fld>
            <a:endParaRPr lang="en-US" sz="1431" dirty="0">
              <a:solidFill>
                <a:schemeClr val="bg1">
                  <a:lumMod val="65000"/>
                </a:schemeClr>
              </a:solidFill>
              <a:ea typeface="Roboto Lt" panose="02000000000000000000" pitchFamily="2" charset="0"/>
            </a:endParaRPr>
          </a:p>
        </p:txBody>
      </p:sp>
      <p:sp>
        <p:nvSpPr>
          <p:cNvPr id="5" name="CuadroTexto 4">
            <a:extLst>
              <a:ext uri="{FF2B5EF4-FFF2-40B4-BE49-F238E27FC236}">
                <a16:creationId xmlns:a16="http://schemas.microsoft.com/office/drawing/2014/main" id="{BEF5C690-37C2-6AF4-D9C6-9C2A3808AF31}"/>
              </a:ext>
            </a:extLst>
          </p:cNvPr>
          <p:cNvSpPr txBox="1"/>
          <p:nvPr/>
        </p:nvSpPr>
        <p:spPr>
          <a:xfrm>
            <a:off x="889339" y="6943778"/>
            <a:ext cx="10830746" cy="451790"/>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4" name="CuadroTexto 3">
            <a:extLst>
              <a:ext uri="{FF2B5EF4-FFF2-40B4-BE49-F238E27FC236}">
                <a16:creationId xmlns:a16="http://schemas.microsoft.com/office/drawing/2014/main" id="{D25FC054-06FF-90B6-147B-5D6050431270}"/>
              </a:ext>
            </a:extLst>
          </p:cNvPr>
          <p:cNvSpPr txBox="1"/>
          <p:nvPr/>
        </p:nvSpPr>
        <p:spPr bwMode="auto">
          <a:xfrm>
            <a:off x="174138" y="1463339"/>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Mazatlán</a:t>
            </a:r>
          </a:p>
        </p:txBody>
      </p:sp>
      <p:sp>
        <p:nvSpPr>
          <p:cNvPr id="7" name="CuadroTexto 6">
            <a:extLst>
              <a:ext uri="{FF2B5EF4-FFF2-40B4-BE49-F238E27FC236}">
                <a16:creationId xmlns:a16="http://schemas.microsoft.com/office/drawing/2014/main" id="{6D6B3155-1774-0FA2-DBE8-363CE3CE8FA1}"/>
              </a:ext>
            </a:extLst>
          </p:cNvPr>
          <p:cNvSpPr txBox="1"/>
          <p:nvPr/>
        </p:nvSpPr>
        <p:spPr bwMode="auto">
          <a:xfrm>
            <a:off x="889339" y="935864"/>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737" algn="ctr" defTabSz="727278">
              <a:tabLst>
                <a:tab pos="5030629" algn="l"/>
              </a:tabLst>
              <a:defRPr/>
            </a:pPr>
            <a:r>
              <a:rPr lang="es-ES" sz="3778" dirty="0">
                <a:solidFill>
                  <a:prstClr val="black"/>
                </a:solidFill>
                <a:latin typeface="Lato Light" panose="020F0302020204030203" pitchFamily="34" charset="0"/>
              </a:rPr>
              <a:t>VIVIENDAS TOTALES</a:t>
            </a:r>
          </a:p>
        </p:txBody>
      </p:sp>
      <p:sp>
        <p:nvSpPr>
          <p:cNvPr id="11" name="CuadroTexto 10">
            <a:extLst>
              <a:ext uri="{FF2B5EF4-FFF2-40B4-BE49-F238E27FC236}">
                <a16:creationId xmlns:a16="http://schemas.microsoft.com/office/drawing/2014/main" id="{14FC0A92-DBB5-7C2B-A08C-0FB7475215FE}"/>
              </a:ext>
            </a:extLst>
          </p:cNvPr>
          <p:cNvSpPr txBox="1"/>
          <p:nvPr/>
        </p:nvSpPr>
        <p:spPr bwMode="auto">
          <a:xfrm>
            <a:off x="11266695" y="5617608"/>
            <a:ext cx="1062798" cy="391034"/>
          </a:xfrm>
          <a:prstGeom prst="rect">
            <a:avLst/>
          </a:prstGeom>
          <a:noFill/>
          <a:ln w="9525">
            <a:noFill/>
            <a:prstDash val="dot"/>
            <a:miter lim="800000"/>
            <a:headEnd/>
            <a:tailEnd/>
          </a:ln>
        </p:spPr>
        <p:txBody>
          <a:bodyPr wrap="square" lIns="0" tIns="65610" rIns="131220" bIns="65610" rtlCol="0" anchor="t">
            <a:spAutoFit/>
          </a:bodyPr>
          <a:lstStyle/>
          <a:p>
            <a:pPr marL="18336" indent="-5001">
              <a:spcAft>
                <a:spcPts val="420"/>
              </a:spcAft>
            </a:pPr>
            <a:r>
              <a:rPr lang="es-ES_tradnl" sz="1680" i="1" dirty="0">
                <a:solidFill>
                  <a:schemeClr val="bg1">
                    <a:lumMod val="65000"/>
                  </a:schemeClr>
                </a:solidFill>
                <a:latin typeface="Playfair Display" panose="00000500000000000000" pitchFamily="2" charset="0"/>
              </a:rPr>
              <a:t>Variación</a:t>
            </a:r>
            <a:endParaRPr lang="es-ES_tradnl" sz="1680" i="1" baseline="30000" dirty="0">
              <a:solidFill>
                <a:schemeClr val="bg1">
                  <a:lumMod val="65000"/>
                </a:schemeClr>
              </a:solidFill>
              <a:latin typeface="Playfair Display" panose="00000500000000000000" pitchFamily="2" charset="0"/>
            </a:endParaRPr>
          </a:p>
        </p:txBody>
      </p:sp>
      <p:graphicFrame>
        <p:nvGraphicFramePr>
          <p:cNvPr id="2" name="Gráfico 1">
            <a:extLst>
              <a:ext uri="{FF2B5EF4-FFF2-40B4-BE49-F238E27FC236}">
                <a16:creationId xmlns:a16="http://schemas.microsoft.com/office/drawing/2014/main" id="{D3CE5CAA-94B6-A33C-0752-0951496E8702}"/>
              </a:ext>
            </a:extLst>
          </p:cNvPr>
          <p:cNvGraphicFramePr>
            <a:graphicFrameLocks/>
          </p:cNvGraphicFramePr>
          <p:nvPr/>
        </p:nvGraphicFramePr>
        <p:xfrm>
          <a:off x="79185" y="1904286"/>
          <a:ext cx="11833014" cy="49322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Gráfico 5">
            <a:extLst>
              <a:ext uri="{FF2B5EF4-FFF2-40B4-BE49-F238E27FC236}">
                <a16:creationId xmlns:a16="http://schemas.microsoft.com/office/drawing/2014/main" id="{86B3EADD-B8F7-733D-1F57-C5CD5E148D67}"/>
              </a:ext>
            </a:extLst>
          </p:cNvPr>
          <p:cNvGraphicFramePr>
            <a:graphicFrameLocks/>
          </p:cNvGraphicFramePr>
          <p:nvPr/>
        </p:nvGraphicFramePr>
        <p:xfrm>
          <a:off x="1749184" y="4370495"/>
          <a:ext cx="10267164" cy="235294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87599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AB733-D3BB-9D34-CB2A-3786D50D4BAF}"/>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E3B05B90-3A91-2D18-5A4C-020A0B7FE698}"/>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solidFill>
                  <a:schemeClr val="bg1">
                    <a:lumMod val="65000"/>
                  </a:schemeClr>
                </a:solidFill>
                <a:ea typeface="Roboto Lt" panose="02000000000000000000" pitchFamily="2" charset="0"/>
              </a:rPr>
              <a:pPr/>
              <a:t>14</a:t>
            </a:fld>
            <a:endParaRPr lang="en-US" sz="1431" dirty="0">
              <a:solidFill>
                <a:schemeClr val="bg1">
                  <a:lumMod val="65000"/>
                </a:schemeClr>
              </a:solidFill>
              <a:ea typeface="Roboto Lt" panose="02000000000000000000" pitchFamily="2" charset="0"/>
            </a:endParaRPr>
          </a:p>
        </p:txBody>
      </p:sp>
      <p:sp>
        <p:nvSpPr>
          <p:cNvPr id="5" name="CuadroTexto 4">
            <a:extLst>
              <a:ext uri="{FF2B5EF4-FFF2-40B4-BE49-F238E27FC236}">
                <a16:creationId xmlns:a16="http://schemas.microsoft.com/office/drawing/2014/main" id="{620E21BF-A89F-DB5A-F065-BE36F48C3F13}"/>
              </a:ext>
            </a:extLst>
          </p:cNvPr>
          <p:cNvSpPr txBox="1"/>
          <p:nvPr/>
        </p:nvSpPr>
        <p:spPr>
          <a:xfrm>
            <a:off x="889339" y="6856457"/>
            <a:ext cx="10053205" cy="831125"/>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 ‘Necesidad de V’: Son las viviendas requeridas dado el tamaño de la población, tamaño de las familias en los hogares, personas económicamente activas. ‘Viviendas E’: Es el total de las viviendas existentes. “Oferta” Es el total de la oferta de viviendas considerando vertical y horizontal. </a:t>
            </a:r>
            <a:r>
              <a:rPr lang="es-ES" sz="1297" dirty="0">
                <a:ea typeface="Roboto Th" panose="02000000000000000000" pitchFamily="2" charset="0"/>
              </a:rPr>
              <a:t>“Ventas” Es el total de las ventas de viviendas considerando vertical y horizontal. </a:t>
            </a:r>
            <a:endParaRPr lang="es-ES_tradnl" sz="1201" dirty="0"/>
          </a:p>
        </p:txBody>
      </p:sp>
      <p:sp>
        <p:nvSpPr>
          <p:cNvPr id="6" name="CuadroTexto 5">
            <a:extLst>
              <a:ext uri="{FF2B5EF4-FFF2-40B4-BE49-F238E27FC236}">
                <a16:creationId xmlns:a16="http://schemas.microsoft.com/office/drawing/2014/main" id="{C63317F6-2C9B-66C7-DBD0-7C6C589E54C7}"/>
              </a:ext>
            </a:extLst>
          </p:cNvPr>
          <p:cNvSpPr txBox="1"/>
          <p:nvPr/>
        </p:nvSpPr>
        <p:spPr bwMode="auto">
          <a:xfrm>
            <a:off x="889339" y="1007451"/>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80" dirty="0">
                <a:solidFill>
                  <a:prstClr val="black"/>
                </a:solidFill>
                <a:latin typeface="Lato Light" panose="020F0302020204030203" pitchFamily="34" charset="0"/>
              </a:rPr>
              <a:t>NECESIDAD DE VIVIENDA</a:t>
            </a:r>
          </a:p>
        </p:txBody>
      </p:sp>
      <p:sp>
        <p:nvSpPr>
          <p:cNvPr id="7" name="CuadroTexto 6">
            <a:extLst>
              <a:ext uri="{FF2B5EF4-FFF2-40B4-BE49-F238E27FC236}">
                <a16:creationId xmlns:a16="http://schemas.microsoft.com/office/drawing/2014/main" id="{F87D3EA2-9CC6-DB76-F688-7DDD6BEE6886}"/>
              </a:ext>
            </a:extLst>
          </p:cNvPr>
          <p:cNvSpPr txBox="1"/>
          <p:nvPr/>
        </p:nvSpPr>
        <p:spPr bwMode="auto">
          <a:xfrm>
            <a:off x="174140" y="1544383"/>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Mazatlán </a:t>
            </a:r>
          </a:p>
        </p:txBody>
      </p:sp>
      <p:graphicFrame>
        <p:nvGraphicFramePr>
          <p:cNvPr id="15" name="Gráfico 14">
            <a:extLst>
              <a:ext uri="{FF2B5EF4-FFF2-40B4-BE49-F238E27FC236}">
                <a16:creationId xmlns:a16="http://schemas.microsoft.com/office/drawing/2014/main" id="{E59B52A1-12C4-748E-317B-EDB4507E14EF}"/>
              </a:ext>
            </a:extLst>
          </p:cNvPr>
          <p:cNvGraphicFramePr>
            <a:graphicFrameLocks/>
          </p:cNvGraphicFramePr>
          <p:nvPr>
            <p:extLst>
              <p:ext uri="{D42A27DB-BD31-4B8C-83A1-F6EECF244321}">
                <p14:modId xmlns:p14="http://schemas.microsoft.com/office/powerpoint/2010/main" val="3966006900"/>
              </p:ext>
            </p:extLst>
          </p:nvPr>
        </p:nvGraphicFramePr>
        <p:xfrm>
          <a:off x="264861" y="1908021"/>
          <a:ext cx="10677686" cy="4948435"/>
        </p:xfrm>
        <a:graphic>
          <a:graphicData uri="http://schemas.openxmlformats.org/drawingml/2006/chart">
            <c:chart xmlns:c="http://schemas.openxmlformats.org/drawingml/2006/chart" xmlns:r="http://schemas.openxmlformats.org/officeDocument/2006/relationships" r:id="rId3"/>
          </a:graphicData>
        </a:graphic>
      </p:graphicFrame>
      <p:sp>
        <p:nvSpPr>
          <p:cNvPr id="2" name="10 Rectángulo">
            <a:extLst>
              <a:ext uri="{FF2B5EF4-FFF2-40B4-BE49-F238E27FC236}">
                <a16:creationId xmlns:a16="http://schemas.microsoft.com/office/drawing/2014/main" id="{D7DB0BDD-3BC6-9541-9FB9-75B8694A77BF}"/>
              </a:ext>
            </a:extLst>
          </p:cNvPr>
          <p:cNvSpPr/>
          <p:nvPr/>
        </p:nvSpPr>
        <p:spPr>
          <a:xfrm>
            <a:off x="10595347" y="3279962"/>
            <a:ext cx="378000" cy="377999"/>
          </a:xfrm>
          <a:prstGeom prst="rect">
            <a:avLst/>
          </a:prstGeom>
          <a:solidFill>
            <a:schemeClr val="tx2">
              <a:lumMod val="25000"/>
              <a:lumOff val="75000"/>
            </a:schemeClr>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0060">
              <a:defRPr/>
            </a:pPr>
            <a:endParaRPr lang="es-ES_tradnl" sz="3360" dirty="0">
              <a:solidFill>
                <a:schemeClr val="tx1"/>
              </a:solidFill>
              <a:latin typeface="Roboto Light" panose="02000000000000000000" pitchFamily="2" charset="0"/>
              <a:ea typeface="Roboto Light" panose="02000000000000000000" pitchFamily="2" charset="0"/>
              <a:cs typeface="Calibri"/>
            </a:endParaRPr>
          </a:p>
        </p:txBody>
      </p:sp>
      <p:sp>
        <p:nvSpPr>
          <p:cNvPr id="4" name="10 Rectángulo">
            <a:extLst>
              <a:ext uri="{FF2B5EF4-FFF2-40B4-BE49-F238E27FC236}">
                <a16:creationId xmlns:a16="http://schemas.microsoft.com/office/drawing/2014/main" id="{DBAF49C3-B652-3A94-B5E6-EE957AE9114B}"/>
              </a:ext>
            </a:extLst>
          </p:cNvPr>
          <p:cNvSpPr/>
          <p:nvPr/>
        </p:nvSpPr>
        <p:spPr>
          <a:xfrm>
            <a:off x="10595347" y="3884864"/>
            <a:ext cx="378000" cy="377999"/>
          </a:xfrm>
          <a:prstGeom prst="rect">
            <a:avLst/>
          </a:prstGeom>
          <a:solidFill>
            <a:srgbClr val="FFD479"/>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0060">
              <a:defRPr/>
            </a:pPr>
            <a:endParaRPr lang="es-ES_tradnl" sz="3360" dirty="0">
              <a:solidFill>
                <a:schemeClr val="tx1"/>
              </a:solidFill>
              <a:latin typeface="Roboto Light" panose="02000000000000000000" pitchFamily="2" charset="0"/>
              <a:ea typeface="Roboto Light" panose="02000000000000000000" pitchFamily="2" charset="0"/>
              <a:cs typeface="Calibri"/>
            </a:endParaRPr>
          </a:p>
        </p:txBody>
      </p:sp>
      <p:sp>
        <p:nvSpPr>
          <p:cNvPr id="8" name="CuadroTexto 7">
            <a:extLst>
              <a:ext uri="{FF2B5EF4-FFF2-40B4-BE49-F238E27FC236}">
                <a16:creationId xmlns:a16="http://schemas.microsoft.com/office/drawing/2014/main" id="{989209A1-9D1E-8336-417A-C8AA9ED64F70}"/>
              </a:ext>
            </a:extLst>
          </p:cNvPr>
          <p:cNvSpPr txBox="1"/>
          <p:nvPr/>
        </p:nvSpPr>
        <p:spPr bwMode="auto">
          <a:xfrm>
            <a:off x="11004148" y="3124222"/>
            <a:ext cx="2016329" cy="579118"/>
          </a:xfrm>
          <a:prstGeom prst="rect">
            <a:avLst/>
          </a:prstGeom>
          <a:noFill/>
          <a:ln w="9525">
            <a:noFill/>
            <a:prstDash val="dot"/>
            <a:miter lim="800000"/>
            <a:headEnd/>
            <a:tailEnd/>
          </a:ln>
        </p:spPr>
        <p:txBody>
          <a:bodyPr wrap="square" lIns="112632" tIns="56317" rIns="112632" bIns="56317" rtlCol="0" anchor="t">
            <a:spAutoFit/>
          </a:bodyPr>
          <a:lstStyle/>
          <a:p>
            <a:pPr defTabSz="392478">
              <a:lnSpc>
                <a:spcPct val="80000"/>
              </a:lnSpc>
            </a:pPr>
            <a:r>
              <a:rPr lang="es-ES_tradnl" sz="1890" b="1" dirty="0">
                <a:solidFill>
                  <a:schemeClr val="tx2">
                    <a:lumMod val="40000"/>
                    <a:lumOff val="60000"/>
                  </a:schemeClr>
                </a:solidFill>
                <a:latin typeface="Lato" panose="020F0502020204030203" pitchFamily="34" charset="77"/>
                <a:ea typeface="Roboto Th" pitchFamily="2" charset="0"/>
              </a:rPr>
              <a:t>VIVIENDAS REQUERIDAS</a:t>
            </a:r>
          </a:p>
        </p:txBody>
      </p:sp>
      <p:sp>
        <p:nvSpPr>
          <p:cNvPr id="9" name="CuadroTexto 8">
            <a:extLst>
              <a:ext uri="{FF2B5EF4-FFF2-40B4-BE49-F238E27FC236}">
                <a16:creationId xmlns:a16="http://schemas.microsoft.com/office/drawing/2014/main" id="{C0612F46-EA01-18DC-0123-8C64F61599F1}"/>
              </a:ext>
            </a:extLst>
          </p:cNvPr>
          <p:cNvSpPr txBox="1"/>
          <p:nvPr/>
        </p:nvSpPr>
        <p:spPr bwMode="auto">
          <a:xfrm>
            <a:off x="11000715" y="4470080"/>
            <a:ext cx="1147011" cy="346426"/>
          </a:xfrm>
          <a:prstGeom prst="rect">
            <a:avLst/>
          </a:prstGeom>
          <a:noFill/>
          <a:ln w="9525">
            <a:noFill/>
            <a:prstDash val="dot"/>
            <a:miter lim="800000"/>
            <a:headEnd/>
            <a:tailEnd/>
          </a:ln>
        </p:spPr>
        <p:txBody>
          <a:bodyPr wrap="none" lIns="112632" tIns="56317" rIns="112632" bIns="56317" rtlCol="0" anchor="t">
            <a:spAutoFit/>
          </a:bodyPr>
          <a:lstStyle/>
          <a:p>
            <a:pPr defTabSz="392478">
              <a:lnSpc>
                <a:spcPct val="80000"/>
              </a:lnSpc>
            </a:pPr>
            <a:r>
              <a:rPr lang="es-ES_tradnl" sz="1890" b="1" dirty="0">
                <a:solidFill>
                  <a:srgbClr val="9BBB59"/>
                </a:solidFill>
                <a:latin typeface="Lato" panose="020F0502020204030203" pitchFamily="34" charset="77"/>
                <a:ea typeface="Roboto Th" pitchFamily="2" charset="0"/>
              </a:rPr>
              <a:t>OFERTA</a:t>
            </a:r>
          </a:p>
        </p:txBody>
      </p:sp>
      <p:sp>
        <p:nvSpPr>
          <p:cNvPr id="10" name="CuadroTexto 9">
            <a:extLst>
              <a:ext uri="{FF2B5EF4-FFF2-40B4-BE49-F238E27FC236}">
                <a16:creationId xmlns:a16="http://schemas.microsoft.com/office/drawing/2014/main" id="{612AFEF9-1744-C9EE-4C7B-BDB1B1BF7DEA}"/>
              </a:ext>
            </a:extLst>
          </p:cNvPr>
          <p:cNvSpPr txBox="1"/>
          <p:nvPr/>
        </p:nvSpPr>
        <p:spPr bwMode="auto">
          <a:xfrm>
            <a:off x="11004148" y="3797151"/>
            <a:ext cx="2016329" cy="579118"/>
          </a:xfrm>
          <a:prstGeom prst="rect">
            <a:avLst/>
          </a:prstGeom>
          <a:noFill/>
          <a:ln w="9525">
            <a:noFill/>
            <a:prstDash val="dot"/>
            <a:miter lim="800000"/>
            <a:headEnd/>
            <a:tailEnd/>
          </a:ln>
        </p:spPr>
        <p:txBody>
          <a:bodyPr wrap="square" lIns="112632" tIns="56317" rIns="112632" bIns="56317" rtlCol="0" anchor="t">
            <a:spAutoFit/>
          </a:bodyPr>
          <a:lstStyle/>
          <a:p>
            <a:pPr defTabSz="392478">
              <a:lnSpc>
                <a:spcPct val="80000"/>
              </a:lnSpc>
            </a:pPr>
            <a:r>
              <a:rPr lang="es-ES_tradnl" sz="1890" b="1" dirty="0">
                <a:solidFill>
                  <a:srgbClr val="FFC000"/>
                </a:solidFill>
                <a:latin typeface="Lato" panose="020F0502020204030203" pitchFamily="34" charset="77"/>
                <a:ea typeface="Roboto Th" pitchFamily="2" charset="0"/>
              </a:rPr>
              <a:t>VIVIENDAS EXISTENTES</a:t>
            </a:r>
          </a:p>
        </p:txBody>
      </p:sp>
      <p:sp>
        <p:nvSpPr>
          <p:cNvPr id="11" name="CuadroTexto 10">
            <a:extLst>
              <a:ext uri="{FF2B5EF4-FFF2-40B4-BE49-F238E27FC236}">
                <a16:creationId xmlns:a16="http://schemas.microsoft.com/office/drawing/2014/main" id="{C9E6643E-AC4E-F3FD-1542-D182384B2E37}"/>
              </a:ext>
            </a:extLst>
          </p:cNvPr>
          <p:cNvSpPr txBox="1"/>
          <p:nvPr/>
        </p:nvSpPr>
        <p:spPr bwMode="auto">
          <a:xfrm>
            <a:off x="11016476" y="4941916"/>
            <a:ext cx="1148998" cy="346426"/>
          </a:xfrm>
          <a:prstGeom prst="rect">
            <a:avLst/>
          </a:prstGeom>
          <a:noFill/>
          <a:ln w="9525">
            <a:noFill/>
            <a:prstDash val="dot"/>
            <a:miter lim="800000"/>
            <a:headEnd/>
            <a:tailEnd/>
          </a:ln>
        </p:spPr>
        <p:txBody>
          <a:bodyPr wrap="none" lIns="112632" tIns="56317" rIns="112632" bIns="56317" rtlCol="0" anchor="t">
            <a:spAutoFit/>
          </a:bodyPr>
          <a:lstStyle/>
          <a:p>
            <a:pPr defTabSz="392478">
              <a:lnSpc>
                <a:spcPct val="80000"/>
              </a:lnSpc>
            </a:pPr>
            <a:r>
              <a:rPr lang="es-ES_tradnl" sz="1890" b="1" dirty="0">
                <a:solidFill>
                  <a:srgbClr val="4EA72E"/>
                </a:solidFill>
                <a:latin typeface="Lato" panose="020F0502020204030203" pitchFamily="34" charset="77"/>
                <a:ea typeface="Roboto Th" pitchFamily="2" charset="0"/>
              </a:rPr>
              <a:t>VENTAS</a:t>
            </a:r>
          </a:p>
        </p:txBody>
      </p:sp>
      <p:sp>
        <p:nvSpPr>
          <p:cNvPr id="12" name="10 Rectángulo">
            <a:extLst>
              <a:ext uri="{FF2B5EF4-FFF2-40B4-BE49-F238E27FC236}">
                <a16:creationId xmlns:a16="http://schemas.microsoft.com/office/drawing/2014/main" id="{B13C44CC-1DEB-FFF5-07E4-325B37F753A1}"/>
              </a:ext>
            </a:extLst>
          </p:cNvPr>
          <p:cNvSpPr/>
          <p:nvPr/>
        </p:nvSpPr>
        <p:spPr>
          <a:xfrm>
            <a:off x="10622715" y="4391364"/>
            <a:ext cx="378000" cy="377999"/>
          </a:xfrm>
          <a:prstGeom prst="rect">
            <a:avLst/>
          </a:prstGeom>
          <a:solidFill>
            <a:srgbClr val="9BBB59"/>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0060">
              <a:defRPr/>
            </a:pPr>
            <a:endParaRPr lang="es-ES_tradnl" sz="3360" dirty="0">
              <a:solidFill>
                <a:srgbClr val="9BBB59"/>
              </a:solidFill>
              <a:latin typeface="Roboto Light" panose="02000000000000000000" pitchFamily="2" charset="0"/>
              <a:ea typeface="Roboto Light" panose="02000000000000000000" pitchFamily="2" charset="0"/>
              <a:cs typeface="Calibri"/>
            </a:endParaRPr>
          </a:p>
        </p:txBody>
      </p:sp>
      <p:sp>
        <p:nvSpPr>
          <p:cNvPr id="13" name="10 Rectángulo">
            <a:extLst>
              <a:ext uri="{FF2B5EF4-FFF2-40B4-BE49-F238E27FC236}">
                <a16:creationId xmlns:a16="http://schemas.microsoft.com/office/drawing/2014/main" id="{51E03E45-6371-A390-5BAB-C92AB85843F4}"/>
              </a:ext>
            </a:extLst>
          </p:cNvPr>
          <p:cNvSpPr/>
          <p:nvPr/>
        </p:nvSpPr>
        <p:spPr>
          <a:xfrm>
            <a:off x="10622715" y="4880895"/>
            <a:ext cx="378000" cy="377999"/>
          </a:xfrm>
          <a:prstGeom prst="rect">
            <a:avLst/>
          </a:prstGeom>
          <a:solidFill>
            <a:srgbClr val="4EA72E"/>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0060">
              <a:defRPr/>
            </a:pPr>
            <a:endParaRPr lang="es-ES_tradnl" sz="3360" dirty="0">
              <a:solidFill>
                <a:schemeClr val="tx1"/>
              </a:solidFill>
              <a:latin typeface="Roboto Light" panose="02000000000000000000" pitchFamily="2" charset="0"/>
              <a:ea typeface="Roboto Light" panose="02000000000000000000" pitchFamily="2" charset="0"/>
              <a:cs typeface="Calibri"/>
            </a:endParaRPr>
          </a:p>
        </p:txBody>
      </p:sp>
    </p:spTree>
    <p:extLst>
      <p:ext uri="{BB962C8B-B14F-4D97-AF65-F5344CB8AC3E}">
        <p14:creationId xmlns:p14="http://schemas.microsoft.com/office/powerpoint/2010/main" val="512648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FF101-B358-A326-1E96-2AB7B45EBC47}"/>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97F153E7-986A-D9E3-FBC5-7AC2C277206D}"/>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solidFill>
                  <a:schemeClr val="bg1">
                    <a:lumMod val="65000"/>
                  </a:schemeClr>
                </a:solidFill>
                <a:ea typeface="Roboto Lt" panose="02000000000000000000" pitchFamily="2" charset="0"/>
              </a:rPr>
              <a:pPr/>
              <a:t>15</a:t>
            </a:fld>
            <a:endParaRPr lang="en-US" sz="1431" dirty="0">
              <a:solidFill>
                <a:schemeClr val="bg1">
                  <a:lumMod val="65000"/>
                </a:schemeClr>
              </a:solidFill>
              <a:ea typeface="Roboto Lt" panose="02000000000000000000" pitchFamily="2" charset="0"/>
            </a:endParaRPr>
          </a:p>
        </p:txBody>
      </p:sp>
      <p:sp>
        <p:nvSpPr>
          <p:cNvPr id="5" name="CuadroTexto 4">
            <a:extLst>
              <a:ext uri="{FF2B5EF4-FFF2-40B4-BE49-F238E27FC236}">
                <a16:creationId xmlns:a16="http://schemas.microsoft.com/office/drawing/2014/main" id="{06377535-A7FE-80A1-0835-6254B4D0E129}"/>
              </a:ext>
            </a:extLst>
          </p:cNvPr>
          <p:cNvSpPr txBox="1"/>
          <p:nvPr/>
        </p:nvSpPr>
        <p:spPr>
          <a:xfrm>
            <a:off x="889339" y="6869906"/>
            <a:ext cx="10053205" cy="831125"/>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 ‘Viviendas R’: Son las viviendas requeridas dado el tamaño de la población, tamaño de las familias en los hogares, personas económicamente activas. ‘Viviendas T’: Es el total de las viviendas existentes más “Oferta” Es el total de la oferta de viviendas considerando vertical y horizontal más </a:t>
            </a:r>
            <a:r>
              <a:rPr lang="es-ES" sz="1297" dirty="0">
                <a:ea typeface="Roboto Th" panose="02000000000000000000" pitchFamily="2" charset="0"/>
              </a:rPr>
              <a:t>“Ventas” Es el total de las ventas de viviendas considerando vertical y horizontal. </a:t>
            </a:r>
            <a:endParaRPr lang="es-ES_tradnl" sz="1201" dirty="0"/>
          </a:p>
        </p:txBody>
      </p:sp>
      <p:sp>
        <p:nvSpPr>
          <p:cNvPr id="6" name="CuadroTexto 5">
            <a:extLst>
              <a:ext uri="{FF2B5EF4-FFF2-40B4-BE49-F238E27FC236}">
                <a16:creationId xmlns:a16="http://schemas.microsoft.com/office/drawing/2014/main" id="{A7B86E2C-FF94-F432-C6B6-3FEDD6691500}"/>
              </a:ext>
            </a:extLst>
          </p:cNvPr>
          <p:cNvSpPr txBox="1"/>
          <p:nvPr/>
        </p:nvSpPr>
        <p:spPr bwMode="auto">
          <a:xfrm>
            <a:off x="889339" y="1007451"/>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78" dirty="0">
                <a:solidFill>
                  <a:prstClr val="black"/>
                </a:solidFill>
                <a:latin typeface="Lato Light" panose="020F0302020204030203" pitchFamily="34" charset="0"/>
              </a:rPr>
              <a:t>NECESIDAD DE  VIVIENDA</a:t>
            </a:r>
          </a:p>
        </p:txBody>
      </p:sp>
      <p:sp>
        <p:nvSpPr>
          <p:cNvPr id="7" name="CuadroTexto 6">
            <a:extLst>
              <a:ext uri="{FF2B5EF4-FFF2-40B4-BE49-F238E27FC236}">
                <a16:creationId xmlns:a16="http://schemas.microsoft.com/office/drawing/2014/main" id="{5B602F0B-B767-D744-BCD1-A1E8CB4DAAC8}"/>
              </a:ext>
            </a:extLst>
          </p:cNvPr>
          <p:cNvSpPr txBox="1"/>
          <p:nvPr/>
        </p:nvSpPr>
        <p:spPr bwMode="auto">
          <a:xfrm>
            <a:off x="174140" y="1522310"/>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Mazatlán </a:t>
            </a:r>
          </a:p>
        </p:txBody>
      </p:sp>
      <p:sp>
        <p:nvSpPr>
          <p:cNvPr id="19" name="CuadroTexto 18">
            <a:extLst>
              <a:ext uri="{FF2B5EF4-FFF2-40B4-BE49-F238E27FC236}">
                <a16:creationId xmlns:a16="http://schemas.microsoft.com/office/drawing/2014/main" id="{96426EAD-7940-A655-2AEB-A06DA3B29E11}"/>
              </a:ext>
            </a:extLst>
          </p:cNvPr>
          <p:cNvSpPr txBox="1"/>
          <p:nvPr/>
        </p:nvSpPr>
        <p:spPr bwMode="auto">
          <a:xfrm>
            <a:off x="10750278" y="2032704"/>
            <a:ext cx="2016329" cy="579118"/>
          </a:xfrm>
          <a:prstGeom prst="rect">
            <a:avLst/>
          </a:prstGeom>
          <a:noFill/>
          <a:ln w="9525">
            <a:noFill/>
            <a:prstDash val="dot"/>
            <a:miter lim="800000"/>
            <a:headEnd/>
            <a:tailEnd/>
          </a:ln>
        </p:spPr>
        <p:txBody>
          <a:bodyPr wrap="square" lIns="112632" tIns="56317" rIns="112632" bIns="56317" rtlCol="0" anchor="t">
            <a:spAutoFit/>
          </a:bodyPr>
          <a:lstStyle/>
          <a:p>
            <a:pPr defTabSz="392478">
              <a:lnSpc>
                <a:spcPct val="80000"/>
              </a:lnSpc>
            </a:pPr>
            <a:r>
              <a:rPr lang="es-ES_tradnl" sz="1890" b="1" dirty="0">
                <a:solidFill>
                  <a:schemeClr val="tx2">
                    <a:lumMod val="40000"/>
                    <a:lumOff val="60000"/>
                  </a:schemeClr>
                </a:solidFill>
                <a:latin typeface="Lato" panose="020F0502020204030203" pitchFamily="34" charset="77"/>
                <a:ea typeface="Roboto Th" pitchFamily="2" charset="0"/>
              </a:rPr>
              <a:t>VIVIENDAS REQUERIDAS</a:t>
            </a:r>
          </a:p>
        </p:txBody>
      </p:sp>
      <p:graphicFrame>
        <p:nvGraphicFramePr>
          <p:cNvPr id="2" name="Gráfico 1">
            <a:extLst>
              <a:ext uri="{FF2B5EF4-FFF2-40B4-BE49-F238E27FC236}">
                <a16:creationId xmlns:a16="http://schemas.microsoft.com/office/drawing/2014/main" id="{D3EF2044-6A32-5E85-94B1-B0868D2F0B28}"/>
              </a:ext>
            </a:extLst>
          </p:cNvPr>
          <p:cNvGraphicFramePr>
            <a:graphicFrameLocks/>
          </p:cNvGraphicFramePr>
          <p:nvPr>
            <p:extLst>
              <p:ext uri="{D42A27DB-BD31-4B8C-83A1-F6EECF244321}">
                <p14:modId xmlns:p14="http://schemas.microsoft.com/office/powerpoint/2010/main" val="603290289"/>
              </p:ext>
            </p:extLst>
          </p:nvPr>
        </p:nvGraphicFramePr>
        <p:xfrm>
          <a:off x="0" y="1908022"/>
          <a:ext cx="10942545" cy="4961884"/>
        </p:xfrm>
        <a:graphic>
          <a:graphicData uri="http://schemas.openxmlformats.org/drawingml/2006/chart">
            <c:chart xmlns:c="http://schemas.openxmlformats.org/drawingml/2006/chart" xmlns:r="http://schemas.openxmlformats.org/officeDocument/2006/relationships" r:id="rId3"/>
          </a:graphicData>
        </a:graphic>
      </p:graphicFrame>
      <p:sp>
        <p:nvSpPr>
          <p:cNvPr id="31" name="CuadroTexto 30">
            <a:extLst>
              <a:ext uri="{FF2B5EF4-FFF2-40B4-BE49-F238E27FC236}">
                <a16:creationId xmlns:a16="http://schemas.microsoft.com/office/drawing/2014/main" id="{AD2A1F08-2734-8D95-3BA4-72F8B5C9978C}"/>
              </a:ext>
            </a:extLst>
          </p:cNvPr>
          <p:cNvSpPr txBox="1"/>
          <p:nvPr/>
        </p:nvSpPr>
        <p:spPr bwMode="auto">
          <a:xfrm>
            <a:off x="10750279" y="5277749"/>
            <a:ext cx="1141176" cy="346426"/>
          </a:xfrm>
          <a:prstGeom prst="rect">
            <a:avLst/>
          </a:prstGeom>
          <a:noFill/>
          <a:ln w="9525">
            <a:noFill/>
            <a:prstDash val="dot"/>
            <a:miter lim="800000"/>
            <a:headEnd/>
            <a:tailEnd/>
          </a:ln>
        </p:spPr>
        <p:txBody>
          <a:bodyPr wrap="none" lIns="112632" tIns="56317" rIns="112632" bIns="56317" rtlCol="0" anchor="t">
            <a:spAutoFit/>
          </a:bodyPr>
          <a:lstStyle/>
          <a:p>
            <a:pPr defTabSz="392478">
              <a:lnSpc>
                <a:spcPct val="80000"/>
              </a:lnSpc>
            </a:pPr>
            <a:r>
              <a:rPr lang="es-ES_tradnl" sz="1890" b="1" dirty="0">
                <a:solidFill>
                  <a:schemeClr val="accent5">
                    <a:lumMod val="60000"/>
                    <a:lumOff val="40000"/>
                  </a:schemeClr>
                </a:solidFill>
                <a:latin typeface="Lato" panose="020F0502020204030203" pitchFamily="34" charset="77"/>
                <a:ea typeface="Roboto Th" pitchFamily="2" charset="0"/>
              </a:rPr>
              <a:t>DÉFICIT</a:t>
            </a:r>
          </a:p>
        </p:txBody>
      </p:sp>
      <p:sp>
        <p:nvSpPr>
          <p:cNvPr id="4" name="CuadroTexto 3">
            <a:extLst>
              <a:ext uri="{FF2B5EF4-FFF2-40B4-BE49-F238E27FC236}">
                <a16:creationId xmlns:a16="http://schemas.microsoft.com/office/drawing/2014/main" id="{338DFB87-8E2E-5A3A-67FD-8DBE010672DB}"/>
              </a:ext>
            </a:extLst>
          </p:cNvPr>
          <p:cNvSpPr txBox="1"/>
          <p:nvPr/>
        </p:nvSpPr>
        <p:spPr bwMode="auto">
          <a:xfrm>
            <a:off x="10750278" y="3145887"/>
            <a:ext cx="2016329" cy="579118"/>
          </a:xfrm>
          <a:prstGeom prst="rect">
            <a:avLst/>
          </a:prstGeom>
          <a:noFill/>
          <a:ln w="9525">
            <a:noFill/>
            <a:prstDash val="dot"/>
            <a:miter lim="800000"/>
            <a:headEnd/>
            <a:tailEnd/>
          </a:ln>
        </p:spPr>
        <p:txBody>
          <a:bodyPr wrap="square" lIns="112632" tIns="56317" rIns="112632" bIns="56317" rtlCol="0" anchor="t">
            <a:spAutoFit/>
          </a:bodyPr>
          <a:lstStyle/>
          <a:p>
            <a:pPr defTabSz="392478">
              <a:lnSpc>
                <a:spcPct val="80000"/>
              </a:lnSpc>
            </a:pPr>
            <a:r>
              <a:rPr lang="es-ES_tradnl" sz="1890" b="1" dirty="0">
                <a:solidFill>
                  <a:srgbClr val="FFC000"/>
                </a:solidFill>
                <a:latin typeface="Lato" panose="020F0502020204030203" pitchFamily="34" charset="77"/>
                <a:ea typeface="Roboto Th" pitchFamily="2" charset="0"/>
              </a:rPr>
              <a:t>VIVIENDAS TOTALES</a:t>
            </a:r>
          </a:p>
        </p:txBody>
      </p:sp>
    </p:spTree>
    <p:extLst>
      <p:ext uri="{BB962C8B-B14F-4D97-AF65-F5344CB8AC3E}">
        <p14:creationId xmlns:p14="http://schemas.microsoft.com/office/powerpoint/2010/main" val="2962266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8F531-B508-7739-232D-DD8646A07060}"/>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7ADBA46E-6B94-6B7B-BAAD-97CBCFABA64A}"/>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solidFill>
                  <a:schemeClr val="bg1">
                    <a:lumMod val="65000"/>
                  </a:schemeClr>
                </a:solidFill>
                <a:ea typeface="Roboto Lt" panose="02000000000000000000" pitchFamily="2" charset="0"/>
              </a:rPr>
              <a:pPr/>
              <a:t>16</a:t>
            </a:fld>
            <a:endParaRPr lang="en-US" sz="1431" dirty="0">
              <a:solidFill>
                <a:schemeClr val="bg1">
                  <a:lumMod val="65000"/>
                </a:schemeClr>
              </a:solidFill>
              <a:ea typeface="Roboto Lt" panose="02000000000000000000" pitchFamily="2" charset="0"/>
            </a:endParaRPr>
          </a:p>
        </p:txBody>
      </p:sp>
      <p:sp>
        <p:nvSpPr>
          <p:cNvPr id="5" name="CuadroTexto 4">
            <a:extLst>
              <a:ext uri="{FF2B5EF4-FFF2-40B4-BE49-F238E27FC236}">
                <a16:creationId xmlns:a16="http://schemas.microsoft.com/office/drawing/2014/main" id="{005A2FC6-94FF-76E1-E7BD-FDD5AA9280FC}"/>
              </a:ext>
            </a:extLst>
          </p:cNvPr>
          <p:cNvSpPr txBox="1"/>
          <p:nvPr/>
        </p:nvSpPr>
        <p:spPr>
          <a:xfrm>
            <a:off x="889339" y="7206824"/>
            <a:ext cx="11314767" cy="451790"/>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2" name="CuadroTexto 1">
            <a:extLst>
              <a:ext uri="{FF2B5EF4-FFF2-40B4-BE49-F238E27FC236}">
                <a16:creationId xmlns:a16="http://schemas.microsoft.com/office/drawing/2014/main" id="{D30C4DFC-3507-912B-EDD8-B608FCDE5C6D}"/>
              </a:ext>
            </a:extLst>
          </p:cNvPr>
          <p:cNvSpPr txBox="1"/>
          <p:nvPr/>
        </p:nvSpPr>
        <p:spPr bwMode="auto">
          <a:xfrm>
            <a:off x="889339" y="931096"/>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78" dirty="0">
                <a:solidFill>
                  <a:prstClr val="black"/>
                </a:solidFill>
                <a:latin typeface="Lato" panose="020F0502020204030203" pitchFamily="34" charset="0"/>
              </a:rPr>
              <a:t>DÉFICIT</a:t>
            </a:r>
          </a:p>
        </p:txBody>
      </p:sp>
      <p:graphicFrame>
        <p:nvGraphicFramePr>
          <p:cNvPr id="6" name="Gráfico 5">
            <a:extLst>
              <a:ext uri="{FF2B5EF4-FFF2-40B4-BE49-F238E27FC236}">
                <a16:creationId xmlns:a16="http://schemas.microsoft.com/office/drawing/2014/main" id="{B1BAE0D0-B2AE-A331-3B49-15F418600C18}"/>
              </a:ext>
            </a:extLst>
          </p:cNvPr>
          <p:cNvGraphicFramePr>
            <a:graphicFrameLocks/>
          </p:cNvGraphicFramePr>
          <p:nvPr>
            <p:extLst>
              <p:ext uri="{D42A27DB-BD31-4B8C-83A1-F6EECF244321}">
                <p14:modId xmlns:p14="http://schemas.microsoft.com/office/powerpoint/2010/main" val="4256983136"/>
              </p:ext>
            </p:extLst>
          </p:nvPr>
        </p:nvGraphicFramePr>
        <p:xfrm>
          <a:off x="174139" y="1694024"/>
          <a:ext cx="12029967" cy="541876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Gráfico 6">
            <a:extLst>
              <a:ext uri="{FF2B5EF4-FFF2-40B4-BE49-F238E27FC236}">
                <a16:creationId xmlns:a16="http://schemas.microsoft.com/office/drawing/2014/main" id="{98FA7E47-06D2-B74E-BD17-BD150E53C38A}"/>
              </a:ext>
            </a:extLst>
          </p:cNvPr>
          <p:cNvGraphicFramePr>
            <a:graphicFrameLocks/>
          </p:cNvGraphicFramePr>
          <p:nvPr>
            <p:extLst>
              <p:ext uri="{D42A27DB-BD31-4B8C-83A1-F6EECF244321}">
                <p14:modId xmlns:p14="http://schemas.microsoft.com/office/powerpoint/2010/main" val="1906762386"/>
              </p:ext>
            </p:extLst>
          </p:nvPr>
        </p:nvGraphicFramePr>
        <p:xfrm>
          <a:off x="1930139" y="2972888"/>
          <a:ext cx="10333662" cy="2880360"/>
        </p:xfrm>
        <a:graphic>
          <a:graphicData uri="http://schemas.openxmlformats.org/drawingml/2006/chart">
            <c:chart xmlns:c="http://schemas.openxmlformats.org/drawingml/2006/chart" xmlns:r="http://schemas.openxmlformats.org/officeDocument/2006/relationships" r:id="rId4"/>
          </a:graphicData>
        </a:graphic>
      </p:graphicFrame>
      <p:sp>
        <p:nvSpPr>
          <p:cNvPr id="10" name="CuadroTexto 10">
            <a:extLst>
              <a:ext uri="{FF2B5EF4-FFF2-40B4-BE49-F238E27FC236}">
                <a16:creationId xmlns:a16="http://schemas.microsoft.com/office/drawing/2014/main" id="{5DB6FE5E-1C75-54C7-33AD-4396544201BA}"/>
              </a:ext>
            </a:extLst>
          </p:cNvPr>
          <p:cNvSpPr txBox="1"/>
          <p:nvPr/>
        </p:nvSpPr>
        <p:spPr bwMode="auto">
          <a:xfrm>
            <a:off x="11690771" y="4217551"/>
            <a:ext cx="1110830" cy="403961"/>
          </a:xfrm>
          <a:prstGeom prst="rect">
            <a:avLst/>
          </a:prstGeom>
          <a:noFill/>
          <a:ln w="9525">
            <a:noFill/>
            <a:prstDash val="dot"/>
            <a:miter lim="800000"/>
            <a:headEnd/>
            <a:tailEnd/>
          </a:ln>
        </p:spPr>
        <p:txBody>
          <a:bodyPr wrap="square" lIns="0" tIns="65610" rIns="131220" bIns="65610" rtlCol="0" anchor="t">
            <a:spAutoFit/>
          </a:bodyPr>
          <a:lstStyle>
            <a:defPPr>
              <a:defRPr lang="es-MX"/>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marL="18336" indent="-5001">
              <a:spcAft>
                <a:spcPts val="420"/>
              </a:spcAft>
            </a:pPr>
            <a:r>
              <a:rPr lang="es-ES_tradnl" sz="1680" i="1" dirty="0">
                <a:solidFill>
                  <a:schemeClr val="bg1">
                    <a:lumMod val="65000"/>
                  </a:schemeClr>
                </a:solidFill>
                <a:latin typeface="Playfair Display" panose="00000500000000000000" pitchFamily="2" charset="0"/>
              </a:rPr>
              <a:t>Variación</a:t>
            </a:r>
            <a:endParaRPr lang="es-ES_tradnl" sz="1680" i="1" baseline="30000" dirty="0">
              <a:solidFill>
                <a:schemeClr val="bg1">
                  <a:lumMod val="65000"/>
                </a:schemeClr>
              </a:solidFill>
              <a:latin typeface="Playfair Display" panose="00000500000000000000" pitchFamily="2" charset="0"/>
            </a:endParaRPr>
          </a:p>
        </p:txBody>
      </p:sp>
    </p:spTree>
    <p:extLst>
      <p:ext uri="{BB962C8B-B14F-4D97-AF65-F5344CB8AC3E}">
        <p14:creationId xmlns:p14="http://schemas.microsoft.com/office/powerpoint/2010/main" val="1845655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DE64C-823E-04CB-9D97-F58C56601F45}"/>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36F5369D-6178-D142-23E2-4C7E4F18C624}"/>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solidFill>
                  <a:schemeClr val="bg1">
                    <a:lumMod val="65000"/>
                  </a:schemeClr>
                </a:solidFill>
                <a:ea typeface="Roboto Lt" panose="02000000000000000000" pitchFamily="2" charset="0"/>
              </a:rPr>
              <a:pPr/>
              <a:t>17</a:t>
            </a:fld>
            <a:endParaRPr lang="en-US" sz="1431" dirty="0">
              <a:solidFill>
                <a:schemeClr val="bg1">
                  <a:lumMod val="65000"/>
                </a:schemeClr>
              </a:solidFill>
              <a:ea typeface="Roboto Lt" panose="02000000000000000000" pitchFamily="2" charset="0"/>
            </a:endParaRPr>
          </a:p>
        </p:txBody>
      </p:sp>
      <p:sp>
        <p:nvSpPr>
          <p:cNvPr id="5" name="CuadroTexto 4">
            <a:extLst>
              <a:ext uri="{FF2B5EF4-FFF2-40B4-BE49-F238E27FC236}">
                <a16:creationId xmlns:a16="http://schemas.microsoft.com/office/drawing/2014/main" id="{F0BF0CAD-1B4E-CA3A-8B45-611C859668A5}"/>
              </a:ext>
            </a:extLst>
          </p:cNvPr>
          <p:cNvSpPr txBox="1"/>
          <p:nvPr/>
        </p:nvSpPr>
        <p:spPr>
          <a:xfrm>
            <a:off x="1329313" y="7074962"/>
            <a:ext cx="8986760" cy="451790"/>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2" name="CuadroTexto 1">
            <a:extLst>
              <a:ext uri="{FF2B5EF4-FFF2-40B4-BE49-F238E27FC236}">
                <a16:creationId xmlns:a16="http://schemas.microsoft.com/office/drawing/2014/main" id="{8A096B44-CE6B-66E7-02BD-AA5BBBD01290}"/>
              </a:ext>
            </a:extLst>
          </p:cNvPr>
          <p:cNvSpPr txBox="1"/>
          <p:nvPr/>
        </p:nvSpPr>
        <p:spPr bwMode="auto">
          <a:xfrm>
            <a:off x="889339" y="931096"/>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78" dirty="0">
                <a:solidFill>
                  <a:prstClr val="black"/>
                </a:solidFill>
                <a:latin typeface="Lato Light" panose="020F0302020204030203" pitchFamily="34" charset="0"/>
              </a:rPr>
              <a:t>NECESIDAD DE VIVIENDA</a:t>
            </a:r>
          </a:p>
        </p:txBody>
      </p:sp>
      <p:sp>
        <p:nvSpPr>
          <p:cNvPr id="4" name="CuadroTexto 3">
            <a:extLst>
              <a:ext uri="{FF2B5EF4-FFF2-40B4-BE49-F238E27FC236}">
                <a16:creationId xmlns:a16="http://schemas.microsoft.com/office/drawing/2014/main" id="{0DF00975-8A0D-4BCA-4CA3-CE7365806F5C}"/>
              </a:ext>
            </a:extLst>
          </p:cNvPr>
          <p:cNvSpPr txBox="1"/>
          <p:nvPr/>
        </p:nvSpPr>
        <p:spPr bwMode="auto">
          <a:xfrm>
            <a:off x="174138" y="1471155"/>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Por nivel socioeconómico Mazatlán</a:t>
            </a:r>
          </a:p>
        </p:txBody>
      </p:sp>
      <p:graphicFrame>
        <p:nvGraphicFramePr>
          <p:cNvPr id="8" name="Gráfico 7">
            <a:extLst>
              <a:ext uri="{FF2B5EF4-FFF2-40B4-BE49-F238E27FC236}">
                <a16:creationId xmlns:a16="http://schemas.microsoft.com/office/drawing/2014/main" id="{9C982432-9427-B3AA-02A4-55ABFB42A714}"/>
              </a:ext>
            </a:extLst>
          </p:cNvPr>
          <p:cNvGraphicFramePr>
            <a:graphicFrameLocks/>
          </p:cNvGraphicFramePr>
          <p:nvPr>
            <p:extLst>
              <p:ext uri="{D42A27DB-BD31-4B8C-83A1-F6EECF244321}">
                <p14:modId xmlns:p14="http://schemas.microsoft.com/office/powerpoint/2010/main" val="4224089661"/>
              </p:ext>
            </p:extLst>
          </p:nvPr>
        </p:nvGraphicFramePr>
        <p:xfrm>
          <a:off x="767157" y="2063865"/>
          <a:ext cx="9548916" cy="5189975"/>
        </p:xfrm>
        <a:graphic>
          <a:graphicData uri="http://schemas.openxmlformats.org/drawingml/2006/chart">
            <c:chart xmlns:c="http://schemas.openxmlformats.org/drawingml/2006/chart" xmlns:r="http://schemas.openxmlformats.org/officeDocument/2006/relationships" r:id="rId3"/>
          </a:graphicData>
        </a:graphic>
      </p:graphicFrame>
      <p:pic>
        <p:nvPicPr>
          <p:cNvPr id="6" name="Imagen 5">
            <a:extLst>
              <a:ext uri="{FF2B5EF4-FFF2-40B4-BE49-F238E27FC236}">
                <a16:creationId xmlns:a16="http://schemas.microsoft.com/office/drawing/2014/main" id="{3E42BB54-D2E6-BAE8-D972-D3C9D3B8BCDA}"/>
              </a:ext>
            </a:extLst>
          </p:cNvPr>
          <p:cNvPicPr>
            <a:picLocks noChangeAspect="1"/>
          </p:cNvPicPr>
          <p:nvPr/>
        </p:nvPicPr>
        <p:blipFill>
          <a:blip r:embed="rId4"/>
          <a:stretch>
            <a:fillRect/>
          </a:stretch>
        </p:blipFill>
        <p:spPr>
          <a:xfrm>
            <a:off x="10604220" y="1660967"/>
            <a:ext cx="2072820" cy="4450466"/>
          </a:xfrm>
          <a:prstGeom prst="rect">
            <a:avLst/>
          </a:prstGeom>
        </p:spPr>
      </p:pic>
    </p:spTree>
    <p:extLst>
      <p:ext uri="{BB962C8B-B14F-4D97-AF65-F5344CB8AC3E}">
        <p14:creationId xmlns:p14="http://schemas.microsoft.com/office/powerpoint/2010/main" val="2494079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2810E-C2DB-B3DD-0732-C11E73978729}"/>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4ACBDE3B-AB44-6387-AE33-5DBAF90D03C5}"/>
              </a:ext>
            </a:extLst>
          </p:cNvPr>
          <p:cNvSpPr>
            <a:spLocks noGrp="1"/>
          </p:cNvSpPr>
          <p:nvPr>
            <p:ph type="sldNum" sz="quarter" idx="12"/>
          </p:nvPr>
        </p:nvSpPr>
        <p:spPr>
          <a:solidFill>
            <a:schemeClr val="bg1"/>
          </a:solidFill>
        </p:spPr>
        <p:txBody>
          <a:bodyPr vert="horz" lIns="85876" tIns="17175" rIns="72708" bIns="37213" rtlCol="0" anchor="ctr" anchorCtr="1"/>
          <a:lstStyle/>
          <a:p>
            <a:fld id="{67DDEA5E-EAF7-8246-8A62-7FF7613ECEAE}" type="slidenum">
              <a:rPr lang="en-US" sz="1326">
                <a:ea typeface="Roboto Lt" panose="02000000000000000000" pitchFamily="2" charset="0"/>
              </a:rPr>
              <a:pPr/>
              <a:t>2</a:t>
            </a:fld>
            <a:endParaRPr lang="en-US" sz="1326" dirty="0">
              <a:ea typeface="Roboto Lt" panose="02000000000000000000" pitchFamily="2" charset="0"/>
            </a:endParaRPr>
          </a:p>
        </p:txBody>
      </p:sp>
      <p:graphicFrame>
        <p:nvGraphicFramePr>
          <p:cNvPr id="9" name="Tabla 8">
            <a:extLst>
              <a:ext uri="{FF2B5EF4-FFF2-40B4-BE49-F238E27FC236}">
                <a16:creationId xmlns:a16="http://schemas.microsoft.com/office/drawing/2014/main" id="{1D4F9276-2013-8DB7-BE5D-E6235041E971}"/>
              </a:ext>
            </a:extLst>
          </p:cNvPr>
          <p:cNvGraphicFramePr>
            <a:graphicFrameLocks noGrp="1"/>
          </p:cNvGraphicFramePr>
          <p:nvPr/>
        </p:nvGraphicFramePr>
        <p:xfrm>
          <a:off x="1560353" y="1351479"/>
          <a:ext cx="9680896" cy="5143403"/>
        </p:xfrm>
        <a:graphic>
          <a:graphicData uri="http://schemas.openxmlformats.org/drawingml/2006/table">
            <a:tbl>
              <a:tblPr>
                <a:tableStyleId>{5C22544A-7EE6-4342-B048-85BDC9FD1C3A}</a:tableStyleId>
              </a:tblPr>
              <a:tblGrid>
                <a:gridCol w="4840448">
                  <a:extLst>
                    <a:ext uri="{9D8B030D-6E8A-4147-A177-3AD203B41FA5}">
                      <a16:colId xmlns:a16="http://schemas.microsoft.com/office/drawing/2014/main" val="2171600721"/>
                    </a:ext>
                  </a:extLst>
                </a:gridCol>
                <a:gridCol w="4840448">
                  <a:extLst>
                    <a:ext uri="{9D8B030D-6E8A-4147-A177-3AD203B41FA5}">
                      <a16:colId xmlns:a16="http://schemas.microsoft.com/office/drawing/2014/main" val="1173769708"/>
                    </a:ext>
                  </a:extLst>
                </a:gridCol>
              </a:tblGrid>
              <a:tr h="1897286">
                <a:tc>
                  <a:txBody>
                    <a:bodyPr/>
                    <a:lstStyle/>
                    <a:p>
                      <a:pPr marL="0" indent="0" algn="l" rtl="0" fontAlgn="ctr">
                        <a:buClr>
                          <a:srgbClr val="000000"/>
                        </a:buClr>
                        <a:buSzPts val="1200"/>
                        <a:buFont typeface="Arial" panose="020B0604020202020204" pitchFamily="34" charset="0"/>
                        <a:buNone/>
                      </a:pPr>
                      <a:r>
                        <a:rPr lang="es-MX" sz="1700" b="1" i="0" u="none" strike="noStrike" dirty="0">
                          <a:effectLst/>
                          <a:latin typeface="Roboto" panose="02000000000000000000" pitchFamily="2" charset="0"/>
                          <a:ea typeface="Roboto" panose="02000000000000000000" pitchFamily="2" charset="0"/>
                          <a:cs typeface="Roboto" panose="02000000000000000000" pitchFamily="2" charset="0"/>
                        </a:rPr>
                        <a:t>Viviendas requeridas: </a:t>
                      </a:r>
                      <a:r>
                        <a:rPr lang="es-MX" sz="1700" b="0" i="0" u="none" strike="noStrike" dirty="0">
                          <a:effectLst/>
                          <a:latin typeface="Roboto Light" panose="02000000000000000000" pitchFamily="2" charset="0"/>
                          <a:ea typeface="Roboto Light" panose="02000000000000000000" pitchFamily="2" charset="0"/>
                          <a:cs typeface="Roboto Light" panose="02000000000000000000" pitchFamily="2" charset="0"/>
                        </a:rPr>
                        <a:t>representa el número de viviendas necesarias para satisface la demanda habitacional de una población. Considerando factores como el tamaño de la población, el promedio de las personas por hogar (tamaño de las familias) y la cantidad de personas económicamente activas.</a:t>
                      </a:r>
                      <a:endParaRPr lang="es-MX" sz="1700" b="0" i="0" u="none" strike="noStrike" dirty="0">
                        <a:solidFill>
                          <a:srgbClr val="000000"/>
                        </a:solidFill>
                        <a:effectLst/>
                        <a:latin typeface="Roboto Light" panose="02000000000000000000" pitchFamily="2" charset="0"/>
                        <a:ea typeface="Roboto Light" panose="02000000000000000000" pitchFamily="2" charset="0"/>
                        <a:cs typeface="Roboto Light" panose="02000000000000000000" pitchFamily="2" charset="0"/>
                      </a:endParaRPr>
                    </a:p>
                  </a:txBody>
                  <a:tcPr marL="105062" marR="105062" marT="70041" marB="3502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lgn="l" rtl="0" fontAlgn="ctr">
                        <a:buClr>
                          <a:srgbClr val="000000"/>
                        </a:buClr>
                        <a:buSzPts val="1200"/>
                        <a:buFont typeface="Arial" panose="020B0604020202020204" pitchFamily="34" charset="0"/>
                        <a:buNone/>
                      </a:pPr>
                      <a:r>
                        <a:rPr lang="es-ES" sz="1700" b="1" i="0" u="none" strike="noStrike" dirty="0">
                          <a:effectLst/>
                          <a:latin typeface="Roboto" panose="02000000000000000000" pitchFamily="2" charset="0"/>
                          <a:ea typeface="Roboto" panose="02000000000000000000" pitchFamily="2" charset="0"/>
                          <a:cs typeface="Roboto" panose="02000000000000000000" pitchFamily="2" charset="0"/>
                        </a:rPr>
                        <a:t>Ventas</a:t>
                      </a:r>
                      <a:r>
                        <a:rPr lang="es-MX" sz="1700" b="1" i="0" u="none" strike="noStrike" dirty="0">
                          <a:effectLst/>
                          <a:latin typeface="Roboto" panose="02000000000000000000" pitchFamily="2" charset="0"/>
                          <a:ea typeface="Roboto" panose="02000000000000000000" pitchFamily="2" charset="0"/>
                          <a:cs typeface="Roboto" panose="02000000000000000000" pitchFamily="2" charset="0"/>
                        </a:rPr>
                        <a:t>: </a:t>
                      </a:r>
                      <a:r>
                        <a:rPr lang="es-ES" sz="1700" b="0" i="0" u="none" strike="noStrike" dirty="0">
                          <a:effectLst/>
                          <a:latin typeface="Roboto Light" panose="02000000000000000000" pitchFamily="2" charset="0"/>
                          <a:ea typeface="Roboto Light" panose="02000000000000000000" pitchFamily="2" charset="0"/>
                          <a:cs typeface="Roboto Light" panose="02000000000000000000" pitchFamily="2" charset="0"/>
                        </a:rPr>
                        <a:t>indican el número de propiedades (verticales y horizontales) vendidas en un período determinado, reflejando la demanda del mercado.</a:t>
                      </a:r>
                      <a:endParaRPr lang="es-MX" sz="1700" b="0" i="0" u="none" strike="noStrike" dirty="0">
                        <a:solidFill>
                          <a:srgbClr val="000000"/>
                        </a:solidFill>
                        <a:effectLst/>
                        <a:latin typeface="Roboto Light" panose="02000000000000000000" pitchFamily="2" charset="0"/>
                        <a:ea typeface="Roboto Light" panose="02000000000000000000" pitchFamily="2" charset="0"/>
                        <a:cs typeface="Roboto Light" panose="02000000000000000000" pitchFamily="2" charset="0"/>
                      </a:endParaRPr>
                    </a:p>
                  </a:txBody>
                  <a:tcPr marL="105062" marR="105062" marT="70041" marB="3502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465117028"/>
                  </a:ext>
                </a:extLst>
              </a:tr>
              <a:tr h="1047079">
                <a:tc>
                  <a:txBody>
                    <a:bodyPr/>
                    <a:lstStyle/>
                    <a:p>
                      <a:pPr marL="0" indent="0" algn="l" rtl="0" fontAlgn="ctr">
                        <a:buClr>
                          <a:srgbClr val="000000"/>
                        </a:buClr>
                        <a:buSzPts val="1200"/>
                        <a:buFont typeface="Arial" panose="020B0604020202020204" pitchFamily="34" charset="0"/>
                        <a:buNone/>
                      </a:pPr>
                      <a:r>
                        <a:rPr lang="es-MX" sz="1700" b="1" i="0" u="none" strike="noStrike" dirty="0">
                          <a:effectLst/>
                          <a:latin typeface="Roboto" panose="02000000000000000000" pitchFamily="2" charset="0"/>
                          <a:ea typeface="Roboto" panose="02000000000000000000" pitchFamily="2" charset="0"/>
                          <a:cs typeface="Roboto" panose="02000000000000000000" pitchFamily="2" charset="0"/>
                        </a:rPr>
                        <a:t>Viviendas existentes: </a:t>
                      </a:r>
                      <a:r>
                        <a:rPr lang="es-ES" sz="1700" b="0" i="0" u="none" strike="noStrike" dirty="0">
                          <a:effectLst/>
                          <a:latin typeface="Roboto Light" panose="02000000000000000000" pitchFamily="2" charset="0"/>
                          <a:ea typeface="Roboto Light" panose="02000000000000000000" pitchFamily="2" charset="0"/>
                          <a:cs typeface="Roboto Light" panose="02000000000000000000" pitchFamily="2" charset="0"/>
                        </a:rPr>
                        <a:t>representan el total de unidades habitacionales existentes (casas y departamentos) en la zona urbana de Mazatlán</a:t>
                      </a:r>
                      <a:endParaRPr lang="es-MX" sz="1700" b="0" i="0" u="none" strike="noStrike" dirty="0">
                        <a:solidFill>
                          <a:srgbClr val="000000"/>
                        </a:solidFill>
                        <a:effectLst/>
                        <a:latin typeface="Roboto Light" panose="02000000000000000000" pitchFamily="2" charset="0"/>
                        <a:ea typeface="Roboto Light" panose="02000000000000000000" pitchFamily="2" charset="0"/>
                        <a:cs typeface="Roboto Light" panose="02000000000000000000" pitchFamily="2" charset="0"/>
                      </a:endParaRPr>
                    </a:p>
                  </a:txBody>
                  <a:tcPr marL="105062" marR="105062" marT="70041" marB="3502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indent="0" algn="l" rtl="0" fontAlgn="ctr">
                        <a:buClr>
                          <a:srgbClr val="000000"/>
                        </a:buClr>
                        <a:buSzPts val="1200"/>
                        <a:buFont typeface="Arial" panose="020B0604020202020204" pitchFamily="34" charset="0"/>
                        <a:buNone/>
                      </a:pPr>
                      <a:r>
                        <a:rPr lang="es-MX" sz="1700" b="1" i="0" u="none" strike="noStrike" dirty="0">
                          <a:effectLst/>
                          <a:latin typeface="Roboto" panose="02000000000000000000" pitchFamily="2" charset="0"/>
                          <a:ea typeface="Roboto" panose="02000000000000000000" pitchFamily="2" charset="0"/>
                          <a:cs typeface="Roboto" panose="02000000000000000000" pitchFamily="2" charset="0"/>
                        </a:rPr>
                        <a:t>Viviendas totales: </a:t>
                      </a:r>
                      <a:r>
                        <a:rPr lang="es-ES" sz="1700" b="0" i="0" u="none" strike="noStrike" dirty="0">
                          <a:effectLst/>
                          <a:latin typeface="Roboto Light" panose="02000000000000000000" pitchFamily="2" charset="0"/>
                          <a:ea typeface="Roboto Light" panose="02000000000000000000" pitchFamily="2" charset="0"/>
                          <a:cs typeface="Roboto Light" panose="02000000000000000000" pitchFamily="2" charset="0"/>
                        </a:rPr>
                        <a:t>Es la suma de </a:t>
                      </a:r>
                      <a:r>
                        <a:rPr lang="es-ES" sz="1700" b="0" i="1" u="none" strike="noStrike" dirty="0">
                          <a:effectLst/>
                          <a:latin typeface="Playfair Display" panose="00000500000000000000" pitchFamily="50" charset="0"/>
                          <a:ea typeface="Roboto Light" panose="02000000000000000000" pitchFamily="2" charset="0"/>
                          <a:cs typeface="Roboto Light" panose="02000000000000000000" pitchFamily="2" charset="0"/>
                        </a:rPr>
                        <a:t>viviendas existentes </a:t>
                      </a:r>
                      <a:r>
                        <a:rPr lang="es-ES" sz="1700" b="0" i="0" u="none" strike="noStrike" dirty="0">
                          <a:effectLst/>
                          <a:latin typeface="Roboto Light" panose="02000000000000000000" pitchFamily="2" charset="0"/>
                          <a:ea typeface="Roboto Light" panose="02000000000000000000" pitchFamily="2" charset="0"/>
                          <a:cs typeface="Roboto Light" panose="02000000000000000000" pitchFamily="2" charset="0"/>
                        </a:rPr>
                        <a:t>más la </a:t>
                      </a:r>
                      <a:r>
                        <a:rPr lang="es-ES" sz="1700" b="0" i="1" u="none" strike="noStrike" dirty="0">
                          <a:effectLst/>
                          <a:latin typeface="Playfair Display" panose="00000500000000000000" pitchFamily="50" charset="0"/>
                          <a:ea typeface="Roboto Light" panose="02000000000000000000" pitchFamily="2" charset="0"/>
                          <a:cs typeface="Roboto Light" panose="02000000000000000000" pitchFamily="2" charset="0"/>
                        </a:rPr>
                        <a:t>oferta</a:t>
                      </a:r>
                      <a:r>
                        <a:rPr lang="es-ES" sz="1700" b="0" i="0" u="none" strike="noStrike" dirty="0">
                          <a:effectLst/>
                          <a:latin typeface="Roboto Light" panose="02000000000000000000" pitchFamily="2" charset="0"/>
                          <a:ea typeface="Roboto Light" panose="02000000000000000000" pitchFamily="2" charset="0"/>
                          <a:cs typeface="Roboto Light" panose="02000000000000000000" pitchFamily="2" charset="0"/>
                        </a:rPr>
                        <a:t>, y las </a:t>
                      </a:r>
                      <a:r>
                        <a:rPr lang="es-ES" sz="1700" b="0" i="1" u="none" strike="noStrike" dirty="0">
                          <a:effectLst/>
                          <a:latin typeface="Playfair Display" panose="00000500000000000000" pitchFamily="50" charset="0"/>
                          <a:ea typeface="Roboto Light" panose="02000000000000000000" pitchFamily="2" charset="0"/>
                          <a:cs typeface="Roboto Light" panose="02000000000000000000" pitchFamily="2" charset="0"/>
                        </a:rPr>
                        <a:t>ventas</a:t>
                      </a:r>
                      <a:endParaRPr lang="es-MX" sz="1700" b="0" i="0" u="none" strike="noStrike" dirty="0">
                        <a:solidFill>
                          <a:srgbClr val="000000"/>
                        </a:solidFill>
                        <a:effectLst/>
                        <a:latin typeface="Roboto Light" panose="02000000000000000000" pitchFamily="2" charset="0"/>
                        <a:ea typeface="Roboto Light" panose="02000000000000000000" pitchFamily="2" charset="0"/>
                        <a:cs typeface="Roboto Light" panose="02000000000000000000" pitchFamily="2" charset="0"/>
                      </a:endParaRPr>
                    </a:p>
                  </a:txBody>
                  <a:tcPr marL="105062" marR="105062" marT="70041" marB="3502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97986687"/>
                  </a:ext>
                </a:extLst>
              </a:tr>
              <a:tr h="2153318">
                <a:tc>
                  <a:txBody>
                    <a:bodyPr/>
                    <a:lstStyle/>
                    <a:p>
                      <a:pPr marL="0" indent="0" algn="l" rtl="0" fontAlgn="ctr">
                        <a:buClr>
                          <a:srgbClr val="000000"/>
                        </a:buClr>
                        <a:buSzPts val="1200"/>
                        <a:buFont typeface="Arial" panose="020B0604020202020204" pitchFamily="34" charset="0"/>
                        <a:buNone/>
                      </a:pPr>
                      <a:r>
                        <a:rPr lang="es-ES" sz="1700" b="1" i="0" u="none" strike="noStrike" dirty="0">
                          <a:effectLst/>
                          <a:latin typeface="Roboto" panose="02000000000000000000" pitchFamily="2" charset="0"/>
                          <a:ea typeface="Roboto" panose="02000000000000000000" pitchFamily="2" charset="0"/>
                          <a:cs typeface="Roboto" panose="02000000000000000000" pitchFamily="2" charset="0"/>
                        </a:rPr>
                        <a:t>Oferta</a:t>
                      </a:r>
                      <a:r>
                        <a:rPr lang="es-MX" sz="1700" b="1" i="0" u="none" strike="noStrike" dirty="0">
                          <a:effectLst/>
                          <a:latin typeface="Roboto" panose="02000000000000000000" pitchFamily="2" charset="0"/>
                          <a:ea typeface="Roboto" panose="02000000000000000000" pitchFamily="2" charset="0"/>
                          <a:cs typeface="Roboto" panose="02000000000000000000" pitchFamily="2" charset="0"/>
                        </a:rPr>
                        <a:t>: </a:t>
                      </a:r>
                      <a:r>
                        <a:rPr lang="es-ES" sz="1700" b="0" i="0" u="none" strike="noStrike" dirty="0">
                          <a:effectLst/>
                          <a:latin typeface="Roboto Light" panose="02000000000000000000" pitchFamily="2" charset="0"/>
                          <a:ea typeface="Roboto Light" panose="02000000000000000000" pitchFamily="2" charset="0"/>
                          <a:cs typeface="Roboto Light" panose="02000000000000000000" pitchFamily="2" charset="0"/>
                        </a:rPr>
                        <a:t>corresponde a las viviendas nuevas disponibles para la venta (tanto vertical, como horizontal).</a:t>
                      </a:r>
                      <a:endParaRPr lang="es-MX" sz="1700" b="0" i="0" u="none" strike="noStrike" dirty="0">
                        <a:solidFill>
                          <a:srgbClr val="000000"/>
                        </a:solidFill>
                        <a:effectLst/>
                        <a:latin typeface="Roboto Light" panose="02000000000000000000" pitchFamily="2" charset="0"/>
                        <a:ea typeface="Roboto Light" panose="02000000000000000000" pitchFamily="2" charset="0"/>
                        <a:cs typeface="Roboto Light" panose="02000000000000000000" pitchFamily="2" charset="0"/>
                      </a:endParaRPr>
                    </a:p>
                  </a:txBody>
                  <a:tcPr marL="105062" marR="105062" marT="70041" marB="3502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14400" rtl="0" eaLnBrk="1" fontAlgn="b" latinLnBrk="0" hangingPunct="1">
                        <a:lnSpc>
                          <a:spcPct val="100000"/>
                        </a:lnSpc>
                        <a:spcBef>
                          <a:spcPts val="0"/>
                        </a:spcBef>
                        <a:spcAft>
                          <a:spcPts val="0"/>
                        </a:spcAft>
                        <a:buClrTx/>
                        <a:buSzTx/>
                        <a:buFont typeface="Arial" panose="020B0604020202020204" pitchFamily="34" charset="0"/>
                        <a:buNone/>
                        <a:tabLst/>
                        <a:defRPr/>
                      </a:pPr>
                      <a:r>
                        <a:rPr lang="es-MX" sz="1700" b="1" i="0" u="none" strike="noStrike" dirty="0">
                          <a:effectLst/>
                          <a:latin typeface="Roboto" panose="02000000000000000000" pitchFamily="2" charset="0"/>
                          <a:ea typeface="Roboto" panose="02000000000000000000" pitchFamily="2" charset="0"/>
                          <a:cs typeface="Roboto" panose="02000000000000000000" pitchFamily="2" charset="0"/>
                        </a:rPr>
                        <a:t>Déficit: </a:t>
                      </a:r>
                      <a:r>
                        <a:rPr lang="es-ES" sz="1700" b="0" i="0" u="none" strike="noStrike" dirty="0">
                          <a:effectLst/>
                          <a:latin typeface="Roboto Light" panose="02000000000000000000" pitchFamily="2" charset="0"/>
                          <a:ea typeface="Roboto Light" panose="02000000000000000000" pitchFamily="2" charset="0"/>
                          <a:cs typeface="Roboto Light" panose="02000000000000000000" pitchFamily="2" charset="0"/>
                        </a:rPr>
                        <a:t>es la diferencia entre las viviendas requeridas y las viviendas totales disponibles en un área. Se calcula restando el número de viviendas requeridas al número de viviendas totales Un déficit positivo indica una escasez de viviendas, mientras que un valor negativo sugiere un excedente.</a:t>
                      </a:r>
                      <a:endParaRPr lang="es-MX" sz="1700" b="0" i="0" u="none" strike="noStrike" dirty="0">
                        <a:solidFill>
                          <a:srgbClr val="000000"/>
                        </a:solidFill>
                        <a:effectLst/>
                        <a:latin typeface="Roboto Light" panose="02000000000000000000" pitchFamily="2" charset="0"/>
                        <a:ea typeface="Roboto Light" panose="02000000000000000000" pitchFamily="2" charset="0"/>
                        <a:cs typeface="Roboto Light" panose="02000000000000000000" pitchFamily="2" charset="0"/>
                      </a:endParaRPr>
                    </a:p>
                    <a:p>
                      <a:pPr marL="0" indent="0" algn="l" fontAlgn="b">
                        <a:buFont typeface="Arial" panose="020B0604020202020204" pitchFamily="34" charset="0"/>
                        <a:buNone/>
                      </a:pPr>
                      <a:endParaRPr lang="es-MX" sz="1700" b="0" i="0" u="none" strike="noStrike" dirty="0">
                        <a:solidFill>
                          <a:srgbClr val="000000"/>
                        </a:solidFill>
                        <a:effectLst/>
                        <a:latin typeface="Roboto Light" panose="02000000000000000000" pitchFamily="2" charset="0"/>
                        <a:ea typeface="Roboto Light" panose="02000000000000000000" pitchFamily="2" charset="0"/>
                        <a:cs typeface="Roboto Light" panose="02000000000000000000" pitchFamily="2" charset="0"/>
                      </a:endParaRPr>
                    </a:p>
                  </a:txBody>
                  <a:tcPr marL="105062" marR="105062" marT="70041" marB="3502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233329836"/>
                  </a:ext>
                </a:extLst>
              </a:tr>
            </a:tbl>
          </a:graphicData>
        </a:graphic>
      </p:graphicFrame>
    </p:spTree>
    <p:extLst>
      <p:ext uri="{BB962C8B-B14F-4D97-AF65-F5344CB8AC3E}">
        <p14:creationId xmlns:p14="http://schemas.microsoft.com/office/powerpoint/2010/main" val="2454002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E6735-F817-BBFC-AA54-BCF2E05C1671}"/>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82B07092-4B88-D6D3-3BF7-3D9946C643E3}"/>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solidFill>
                  <a:schemeClr val="bg1">
                    <a:lumMod val="65000"/>
                  </a:schemeClr>
                </a:solidFill>
                <a:ea typeface="Roboto Lt" panose="02000000000000000000" pitchFamily="2" charset="0"/>
              </a:rPr>
              <a:pPr/>
              <a:t>3</a:t>
            </a:fld>
            <a:endParaRPr lang="en-US" sz="1431" dirty="0">
              <a:solidFill>
                <a:schemeClr val="bg1">
                  <a:lumMod val="65000"/>
                </a:schemeClr>
              </a:solidFill>
              <a:ea typeface="Roboto Lt" panose="02000000000000000000" pitchFamily="2" charset="0"/>
            </a:endParaRPr>
          </a:p>
        </p:txBody>
      </p:sp>
      <p:sp>
        <p:nvSpPr>
          <p:cNvPr id="5" name="CuadroTexto 4">
            <a:extLst>
              <a:ext uri="{FF2B5EF4-FFF2-40B4-BE49-F238E27FC236}">
                <a16:creationId xmlns:a16="http://schemas.microsoft.com/office/drawing/2014/main" id="{8F4C3774-9A4F-5C4F-E708-2FA325B9B2F9}"/>
              </a:ext>
            </a:extLst>
          </p:cNvPr>
          <p:cNvSpPr txBox="1"/>
          <p:nvPr/>
        </p:nvSpPr>
        <p:spPr>
          <a:xfrm>
            <a:off x="735966" y="6943778"/>
            <a:ext cx="11176290" cy="451790"/>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6" name="CuadroTexto 5">
            <a:extLst>
              <a:ext uri="{FF2B5EF4-FFF2-40B4-BE49-F238E27FC236}">
                <a16:creationId xmlns:a16="http://schemas.microsoft.com/office/drawing/2014/main" id="{BE2FF0F9-1D14-7B15-F7C7-95D1D268A4E2}"/>
              </a:ext>
            </a:extLst>
          </p:cNvPr>
          <p:cNvSpPr txBox="1"/>
          <p:nvPr/>
        </p:nvSpPr>
        <p:spPr bwMode="auto">
          <a:xfrm>
            <a:off x="889339" y="1007451"/>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78" dirty="0">
                <a:solidFill>
                  <a:prstClr val="black"/>
                </a:solidFill>
                <a:latin typeface="Lato Light" panose="020F0302020204030203" pitchFamily="34" charset="0"/>
              </a:rPr>
              <a:t>VIVIENDAS REQUERIDAS</a:t>
            </a:r>
          </a:p>
        </p:txBody>
      </p:sp>
      <p:sp>
        <p:nvSpPr>
          <p:cNvPr id="7" name="CuadroTexto 6">
            <a:extLst>
              <a:ext uri="{FF2B5EF4-FFF2-40B4-BE49-F238E27FC236}">
                <a16:creationId xmlns:a16="http://schemas.microsoft.com/office/drawing/2014/main" id="{87C133A2-0B84-EFF3-E502-04962AEBEEC8}"/>
              </a:ext>
            </a:extLst>
          </p:cNvPr>
          <p:cNvSpPr txBox="1"/>
          <p:nvPr/>
        </p:nvSpPr>
        <p:spPr bwMode="auto">
          <a:xfrm>
            <a:off x="174140" y="1556799"/>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ES" sz="2335" i="1" dirty="0">
                <a:solidFill>
                  <a:srgbClr val="FF0000"/>
                </a:solidFill>
                <a:latin typeface="Playfair Display" panose="00000500000000000000" pitchFamily="2" charset="0"/>
                <a:ea typeface="Roboto Th" pitchFamily="2" charset="0"/>
              </a:rPr>
              <a:t>Hogares necesarios para satisfacer la demanda habitacional</a:t>
            </a:r>
            <a:endParaRPr lang="es-MX" sz="2335" i="1" dirty="0">
              <a:solidFill>
                <a:srgbClr val="FF0000"/>
              </a:solidFill>
              <a:latin typeface="Playfair Display" panose="00000500000000000000" pitchFamily="2" charset="0"/>
              <a:ea typeface="Roboto Th" pitchFamily="2" charset="0"/>
            </a:endParaRPr>
          </a:p>
        </p:txBody>
      </p:sp>
      <p:graphicFrame>
        <p:nvGraphicFramePr>
          <p:cNvPr id="2" name="Gráfico 1">
            <a:extLst>
              <a:ext uri="{FF2B5EF4-FFF2-40B4-BE49-F238E27FC236}">
                <a16:creationId xmlns:a16="http://schemas.microsoft.com/office/drawing/2014/main" id="{1640C264-446E-F9B4-54A4-ED2638327AB1}"/>
              </a:ext>
            </a:extLst>
          </p:cNvPr>
          <p:cNvGraphicFramePr>
            <a:graphicFrameLocks/>
          </p:cNvGraphicFramePr>
          <p:nvPr/>
        </p:nvGraphicFramePr>
        <p:xfrm>
          <a:off x="69288" y="1947029"/>
          <a:ext cx="11842969" cy="497524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Gráfico 17">
            <a:extLst>
              <a:ext uri="{FF2B5EF4-FFF2-40B4-BE49-F238E27FC236}">
                <a16:creationId xmlns:a16="http://schemas.microsoft.com/office/drawing/2014/main" id="{4D5B6E27-C6EE-FD62-8A34-F05FC58B1EC4}"/>
              </a:ext>
            </a:extLst>
          </p:cNvPr>
          <p:cNvGraphicFramePr>
            <a:graphicFrameLocks/>
          </p:cNvGraphicFramePr>
          <p:nvPr/>
        </p:nvGraphicFramePr>
        <p:xfrm>
          <a:off x="1925146" y="4489523"/>
          <a:ext cx="10140488" cy="2490396"/>
        </p:xfrm>
        <a:graphic>
          <a:graphicData uri="http://schemas.openxmlformats.org/drawingml/2006/chart">
            <c:chart xmlns:c="http://schemas.openxmlformats.org/drawingml/2006/chart" xmlns:r="http://schemas.openxmlformats.org/officeDocument/2006/relationships" r:id="rId4"/>
          </a:graphicData>
        </a:graphic>
      </p:graphicFrame>
      <p:sp>
        <p:nvSpPr>
          <p:cNvPr id="19" name="CuadroTexto 18">
            <a:extLst>
              <a:ext uri="{FF2B5EF4-FFF2-40B4-BE49-F238E27FC236}">
                <a16:creationId xmlns:a16="http://schemas.microsoft.com/office/drawing/2014/main" id="{C04E599A-B4D1-BA40-9BDA-B41B415421B8}"/>
              </a:ext>
            </a:extLst>
          </p:cNvPr>
          <p:cNvSpPr txBox="1"/>
          <p:nvPr/>
        </p:nvSpPr>
        <p:spPr bwMode="auto">
          <a:xfrm>
            <a:off x="11494230" y="5585342"/>
            <a:ext cx="1198078" cy="437893"/>
          </a:xfrm>
          <a:prstGeom prst="rect">
            <a:avLst/>
          </a:prstGeom>
          <a:noFill/>
          <a:ln w="9525">
            <a:noFill/>
            <a:prstDash val="dot"/>
            <a:miter lim="800000"/>
            <a:headEnd/>
            <a:tailEnd/>
          </a:ln>
        </p:spPr>
        <p:txBody>
          <a:bodyPr wrap="square" lIns="0" tIns="65610" rIns="131220" bIns="65610" rtlCol="0" anchor="t">
            <a:spAutoFit/>
          </a:bodyPr>
          <a:lstStyle/>
          <a:p>
            <a:pPr marL="18336" indent="-5001">
              <a:spcAft>
                <a:spcPts val="420"/>
              </a:spcAft>
            </a:pPr>
            <a:r>
              <a:rPr lang="es-ES_tradnl" sz="1890" i="1" dirty="0">
                <a:solidFill>
                  <a:schemeClr val="bg1">
                    <a:lumMod val="65000"/>
                  </a:schemeClr>
                </a:solidFill>
                <a:latin typeface="Playfair Display" panose="00000500000000000000" pitchFamily="2" charset="0"/>
              </a:rPr>
              <a:t>Variación</a:t>
            </a:r>
            <a:endParaRPr lang="es-ES_tradnl" sz="1890" i="1" baseline="30000" dirty="0">
              <a:solidFill>
                <a:schemeClr val="bg1">
                  <a:lumMod val="65000"/>
                </a:schemeClr>
              </a:solidFill>
              <a:latin typeface="Playfair Display" panose="00000500000000000000" pitchFamily="2" charset="0"/>
            </a:endParaRPr>
          </a:p>
        </p:txBody>
      </p:sp>
      <p:sp>
        <p:nvSpPr>
          <p:cNvPr id="4" name="CuadroTexto 21">
            <a:extLst>
              <a:ext uri="{FF2B5EF4-FFF2-40B4-BE49-F238E27FC236}">
                <a16:creationId xmlns:a16="http://schemas.microsoft.com/office/drawing/2014/main" id="{F135ECE6-C98C-B228-7115-E6A7E39D943D}"/>
              </a:ext>
            </a:extLst>
          </p:cNvPr>
          <p:cNvSpPr txBox="1">
            <a:spLocks noChangeArrowheads="1"/>
          </p:cNvSpPr>
          <p:nvPr/>
        </p:nvSpPr>
        <p:spPr bwMode="auto">
          <a:xfrm>
            <a:off x="1007020" y="2393789"/>
            <a:ext cx="1836251" cy="1166631"/>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lvl1pPr eaLnBrk="0" hangingPunct="0">
              <a:defRPr sz="2400">
                <a:solidFill>
                  <a:schemeClr val="tx1"/>
                </a:solidFill>
                <a:latin typeface="Apple Garamond" charset="0"/>
                <a:ea typeface="ＭＳ Ｐゴシック" charset="0"/>
                <a:cs typeface="ＭＳ Ｐゴシック" charset="0"/>
              </a:defRPr>
            </a:lvl1pPr>
            <a:lvl2pPr marL="742950" indent="-285750" eaLnBrk="0" hangingPunct="0">
              <a:defRPr sz="2400">
                <a:solidFill>
                  <a:schemeClr val="tx1"/>
                </a:solidFill>
                <a:latin typeface="Apple Garamond" charset="0"/>
                <a:ea typeface="ＭＳ Ｐゴシック" charset="0"/>
              </a:defRPr>
            </a:lvl2pPr>
            <a:lvl3pPr marL="1143000" indent="-228600" eaLnBrk="0" hangingPunct="0">
              <a:defRPr sz="2400">
                <a:solidFill>
                  <a:schemeClr val="tx1"/>
                </a:solidFill>
                <a:latin typeface="Apple Garamond" charset="0"/>
                <a:ea typeface="ＭＳ Ｐゴシック" charset="0"/>
              </a:defRPr>
            </a:lvl3pPr>
            <a:lvl4pPr marL="1600200" indent="-228600" eaLnBrk="0" hangingPunct="0">
              <a:defRPr sz="2400">
                <a:solidFill>
                  <a:schemeClr val="tx1"/>
                </a:solidFill>
                <a:latin typeface="Apple Garamond" charset="0"/>
                <a:ea typeface="ＭＳ Ｐゴシック" charset="0"/>
              </a:defRPr>
            </a:lvl4pPr>
            <a:lvl5pPr marL="2057400" indent="-228600" eaLnBrk="0" hangingPunct="0">
              <a:defRPr sz="2400">
                <a:solidFill>
                  <a:schemeClr val="tx1"/>
                </a:solidFill>
                <a:latin typeface="Apple Garamond" charset="0"/>
                <a:ea typeface="ＭＳ Ｐゴシック" charset="0"/>
              </a:defRPr>
            </a:lvl5pPr>
            <a:lvl6pPr marL="2514600" indent="-228600" eaLnBrk="0" fontAlgn="base" hangingPunct="0">
              <a:spcBef>
                <a:spcPct val="0"/>
              </a:spcBef>
              <a:spcAft>
                <a:spcPct val="0"/>
              </a:spcAft>
              <a:defRPr sz="2400">
                <a:solidFill>
                  <a:schemeClr val="tx1"/>
                </a:solidFill>
                <a:latin typeface="Apple Garamond" charset="0"/>
                <a:ea typeface="ＭＳ Ｐゴシック" charset="0"/>
              </a:defRPr>
            </a:lvl6pPr>
            <a:lvl7pPr marL="2971800" indent="-228600" eaLnBrk="0" fontAlgn="base" hangingPunct="0">
              <a:spcBef>
                <a:spcPct val="0"/>
              </a:spcBef>
              <a:spcAft>
                <a:spcPct val="0"/>
              </a:spcAft>
              <a:defRPr sz="2400">
                <a:solidFill>
                  <a:schemeClr val="tx1"/>
                </a:solidFill>
                <a:latin typeface="Apple Garamond" charset="0"/>
                <a:ea typeface="ＭＳ Ｐゴシック" charset="0"/>
              </a:defRPr>
            </a:lvl7pPr>
            <a:lvl8pPr marL="3429000" indent="-228600" eaLnBrk="0" fontAlgn="base" hangingPunct="0">
              <a:spcBef>
                <a:spcPct val="0"/>
              </a:spcBef>
              <a:spcAft>
                <a:spcPct val="0"/>
              </a:spcAft>
              <a:defRPr sz="2400">
                <a:solidFill>
                  <a:schemeClr val="tx1"/>
                </a:solidFill>
                <a:latin typeface="Apple Garamond" charset="0"/>
                <a:ea typeface="ＭＳ Ｐゴシック" charset="0"/>
              </a:defRPr>
            </a:lvl8pPr>
            <a:lvl9pPr marL="3886200" indent="-228600" eaLnBrk="0" fontAlgn="base" hangingPunct="0">
              <a:spcBef>
                <a:spcPct val="0"/>
              </a:spcBef>
              <a:spcAft>
                <a:spcPct val="0"/>
              </a:spcAft>
              <a:defRPr sz="2400">
                <a:solidFill>
                  <a:schemeClr val="tx1"/>
                </a:solidFill>
                <a:latin typeface="Apple Garamond" charset="0"/>
                <a:ea typeface="ＭＳ Ｐゴシック" charset="0"/>
              </a:defRPr>
            </a:lvl9pPr>
          </a:lstStyle>
          <a:p>
            <a:pPr defTabSz="960120" eaLnBrk="1" hangingPunct="1">
              <a:defRPr/>
            </a:pPr>
            <a:r>
              <a:rPr lang="es-MX" sz="3360" b="1" dirty="0">
                <a:solidFill>
                  <a:srgbClr val="000000"/>
                </a:solidFill>
                <a:latin typeface="Roboto" panose="02000000000000000000" pitchFamily="2" charset="0"/>
                <a:ea typeface="Roboto" panose="02000000000000000000" pitchFamily="2" charset="0"/>
                <a:cs typeface="+mn-cs"/>
              </a:rPr>
              <a:t>3.25%</a:t>
            </a:r>
            <a:endParaRPr lang="es-MX" sz="3360" dirty="0">
              <a:solidFill>
                <a:prstClr val="black"/>
              </a:solidFill>
              <a:latin typeface="Roboto" panose="02000000000000000000" pitchFamily="2" charset="0"/>
              <a:ea typeface="Roboto" panose="02000000000000000000" pitchFamily="2" charset="0"/>
              <a:cs typeface="+mn-cs"/>
            </a:endParaRPr>
          </a:p>
          <a:p>
            <a:pPr defTabSz="960120" eaLnBrk="1" hangingPunct="1">
              <a:defRPr/>
            </a:pPr>
            <a:r>
              <a:rPr lang="es-MX" sz="1680" dirty="0">
                <a:solidFill>
                  <a:srgbClr val="666666"/>
                </a:solidFill>
                <a:latin typeface="Roboto" panose="02000000000000000000" pitchFamily="2" charset="0"/>
                <a:ea typeface="Roboto" panose="02000000000000000000" pitchFamily="2" charset="0"/>
                <a:cs typeface="+mn-cs"/>
              </a:rPr>
              <a:t>Crecimiento anual promedio</a:t>
            </a:r>
            <a:endParaRPr lang="es-MX" sz="1680" dirty="0">
              <a:solidFill>
                <a:prstClr val="black"/>
              </a:solidFill>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790289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3CDDF-F063-B348-027D-C91C03B16A66}"/>
            </a:ext>
          </a:extLst>
        </p:cNvPr>
        <p:cNvGrpSpPr/>
        <p:nvPr/>
      </p:nvGrpSpPr>
      <p:grpSpPr>
        <a:xfrm>
          <a:off x="0" y="0"/>
          <a:ext cx="0" cy="0"/>
          <a:chOff x="0" y="0"/>
          <a:chExt cx="0" cy="0"/>
        </a:xfrm>
      </p:grpSpPr>
      <p:graphicFrame>
        <p:nvGraphicFramePr>
          <p:cNvPr id="23" name="Gráfico 22">
            <a:extLst>
              <a:ext uri="{FF2B5EF4-FFF2-40B4-BE49-F238E27FC236}">
                <a16:creationId xmlns:a16="http://schemas.microsoft.com/office/drawing/2014/main" id="{7BD085F7-3A63-0A5D-EE9E-63465F8F217D}"/>
              </a:ext>
            </a:extLst>
          </p:cNvPr>
          <p:cNvGraphicFramePr>
            <a:graphicFrameLocks/>
          </p:cNvGraphicFramePr>
          <p:nvPr/>
        </p:nvGraphicFramePr>
        <p:xfrm>
          <a:off x="174140" y="2019123"/>
          <a:ext cx="10757426" cy="492394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Gráfico 1">
            <a:extLst>
              <a:ext uri="{FF2B5EF4-FFF2-40B4-BE49-F238E27FC236}">
                <a16:creationId xmlns:a16="http://schemas.microsoft.com/office/drawing/2014/main" id="{C32663BA-AD6A-3118-E24D-DCAAB686C1AA}"/>
              </a:ext>
            </a:extLst>
          </p:cNvPr>
          <p:cNvGraphicFramePr>
            <a:graphicFrameLocks/>
          </p:cNvGraphicFramePr>
          <p:nvPr/>
        </p:nvGraphicFramePr>
        <p:xfrm>
          <a:off x="380247" y="2146753"/>
          <a:ext cx="10551319" cy="3258530"/>
        </p:xfrm>
        <a:graphic>
          <a:graphicData uri="http://schemas.openxmlformats.org/drawingml/2006/chart">
            <c:chart xmlns:c="http://schemas.openxmlformats.org/drawingml/2006/chart" xmlns:r="http://schemas.openxmlformats.org/officeDocument/2006/relationships" r:id="rId4"/>
          </a:graphicData>
        </a:graphic>
      </p:graphicFrame>
      <p:sp>
        <p:nvSpPr>
          <p:cNvPr id="3" name="Marcador de número de diapositiva 11">
            <a:extLst>
              <a:ext uri="{FF2B5EF4-FFF2-40B4-BE49-F238E27FC236}">
                <a16:creationId xmlns:a16="http://schemas.microsoft.com/office/drawing/2014/main" id="{6A86DA90-5686-59AA-2ACD-821DBEBCFE56}"/>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ea typeface="Roboto Lt" panose="02000000000000000000" pitchFamily="2" charset="0"/>
              </a:rPr>
              <a:pPr/>
              <a:t>4</a:t>
            </a:fld>
            <a:endParaRPr lang="en-US" sz="1431" dirty="0">
              <a:ea typeface="Roboto Lt" panose="02000000000000000000" pitchFamily="2" charset="0"/>
            </a:endParaRPr>
          </a:p>
        </p:txBody>
      </p:sp>
      <p:sp>
        <p:nvSpPr>
          <p:cNvPr id="5" name="CuadroTexto 4">
            <a:extLst>
              <a:ext uri="{FF2B5EF4-FFF2-40B4-BE49-F238E27FC236}">
                <a16:creationId xmlns:a16="http://schemas.microsoft.com/office/drawing/2014/main" id="{C6497E5C-7BA8-BF61-2D10-B912CCC668E6}"/>
              </a:ext>
            </a:extLst>
          </p:cNvPr>
          <p:cNvSpPr txBox="1"/>
          <p:nvPr/>
        </p:nvSpPr>
        <p:spPr>
          <a:xfrm>
            <a:off x="446922" y="6856627"/>
            <a:ext cx="10341093" cy="451790"/>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6" name="CuadroTexto 5">
            <a:extLst>
              <a:ext uri="{FF2B5EF4-FFF2-40B4-BE49-F238E27FC236}">
                <a16:creationId xmlns:a16="http://schemas.microsoft.com/office/drawing/2014/main" id="{B78F71C3-3EF0-E99B-94EC-826080C19B5A}"/>
              </a:ext>
            </a:extLst>
          </p:cNvPr>
          <p:cNvSpPr txBox="1"/>
          <p:nvPr/>
        </p:nvSpPr>
        <p:spPr bwMode="auto">
          <a:xfrm>
            <a:off x="889339" y="1007451"/>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78" dirty="0">
                <a:solidFill>
                  <a:prstClr val="black"/>
                </a:solidFill>
                <a:latin typeface="Lato Light" panose="020F0302020204030203" pitchFamily="34" charset="0"/>
              </a:rPr>
              <a:t>VIVIENDAS REQUERIDAS</a:t>
            </a:r>
          </a:p>
        </p:txBody>
      </p:sp>
      <p:sp>
        <p:nvSpPr>
          <p:cNvPr id="7" name="CuadroTexto 6">
            <a:extLst>
              <a:ext uri="{FF2B5EF4-FFF2-40B4-BE49-F238E27FC236}">
                <a16:creationId xmlns:a16="http://schemas.microsoft.com/office/drawing/2014/main" id="{B0BE45D1-A855-39F6-9B70-4FABDF81F341}"/>
              </a:ext>
            </a:extLst>
          </p:cNvPr>
          <p:cNvSpPr txBox="1"/>
          <p:nvPr/>
        </p:nvSpPr>
        <p:spPr bwMode="auto">
          <a:xfrm>
            <a:off x="174140" y="1570134"/>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Distribución anual por nivel socioeconómico </a:t>
            </a:r>
          </a:p>
        </p:txBody>
      </p:sp>
      <p:sp>
        <p:nvSpPr>
          <p:cNvPr id="4" name="Rectángulo 3">
            <a:extLst>
              <a:ext uri="{FF2B5EF4-FFF2-40B4-BE49-F238E27FC236}">
                <a16:creationId xmlns:a16="http://schemas.microsoft.com/office/drawing/2014/main" id="{388F7ABA-1347-B5FE-73F4-27AE89B0AC1E}"/>
              </a:ext>
            </a:extLst>
          </p:cNvPr>
          <p:cNvSpPr/>
          <p:nvPr/>
        </p:nvSpPr>
        <p:spPr>
          <a:xfrm>
            <a:off x="10671994" y="2026470"/>
            <a:ext cx="260348" cy="260348"/>
          </a:xfrm>
          <a:prstGeom prst="rect">
            <a:avLst/>
          </a:prstGeom>
          <a:solidFill>
            <a:srgbClr val="BC8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8" name="Rectángulo 7">
            <a:extLst>
              <a:ext uri="{FF2B5EF4-FFF2-40B4-BE49-F238E27FC236}">
                <a16:creationId xmlns:a16="http://schemas.microsoft.com/office/drawing/2014/main" id="{71258254-BA7D-A808-C660-ED2D32D9AC04}"/>
              </a:ext>
            </a:extLst>
          </p:cNvPr>
          <p:cNvSpPr/>
          <p:nvPr/>
        </p:nvSpPr>
        <p:spPr>
          <a:xfrm>
            <a:off x="10671994" y="2652421"/>
            <a:ext cx="260348" cy="260348"/>
          </a:xfrm>
          <a:prstGeom prst="rect">
            <a:avLst/>
          </a:prstGeom>
          <a:solidFill>
            <a:srgbClr val="DAA4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9" name="Rectángulo 8">
            <a:extLst>
              <a:ext uri="{FF2B5EF4-FFF2-40B4-BE49-F238E27FC236}">
                <a16:creationId xmlns:a16="http://schemas.microsoft.com/office/drawing/2014/main" id="{509051A9-212F-D3EC-BF4B-0F90F31AD88D}"/>
              </a:ext>
            </a:extLst>
          </p:cNvPr>
          <p:cNvSpPr/>
          <p:nvPr/>
        </p:nvSpPr>
        <p:spPr>
          <a:xfrm>
            <a:off x="10671218" y="3278373"/>
            <a:ext cx="260348" cy="260348"/>
          </a:xfrm>
          <a:prstGeom prst="rect">
            <a:avLst/>
          </a:prstGeom>
          <a:solidFill>
            <a:srgbClr val="F3B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0" name="Rectángulo 9">
            <a:extLst>
              <a:ext uri="{FF2B5EF4-FFF2-40B4-BE49-F238E27FC236}">
                <a16:creationId xmlns:a16="http://schemas.microsoft.com/office/drawing/2014/main" id="{63B96788-AB41-5746-ECC6-F7B22350D6F3}"/>
              </a:ext>
            </a:extLst>
          </p:cNvPr>
          <p:cNvSpPr/>
          <p:nvPr/>
        </p:nvSpPr>
        <p:spPr>
          <a:xfrm>
            <a:off x="10671218" y="3904324"/>
            <a:ext cx="260348" cy="260348"/>
          </a:xfrm>
          <a:prstGeom prst="rect">
            <a:avLst/>
          </a:prstGeom>
          <a:solidFill>
            <a:srgbClr val="FFC8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1" name="Rectángulo 10">
            <a:extLst>
              <a:ext uri="{FF2B5EF4-FFF2-40B4-BE49-F238E27FC236}">
                <a16:creationId xmlns:a16="http://schemas.microsoft.com/office/drawing/2014/main" id="{FD782483-7CF0-91BA-B0E7-C21EE2D16EC5}"/>
              </a:ext>
            </a:extLst>
          </p:cNvPr>
          <p:cNvSpPr/>
          <p:nvPr/>
        </p:nvSpPr>
        <p:spPr>
          <a:xfrm>
            <a:off x="10671218" y="4530275"/>
            <a:ext cx="260348" cy="260348"/>
          </a:xfrm>
          <a:prstGeom prst="rect">
            <a:avLst/>
          </a:prstGeom>
          <a:solidFill>
            <a:srgbClr val="FFD6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2" name="Rectángulo 11">
            <a:extLst>
              <a:ext uri="{FF2B5EF4-FFF2-40B4-BE49-F238E27FC236}">
                <a16:creationId xmlns:a16="http://schemas.microsoft.com/office/drawing/2014/main" id="{F16F0DB4-CEB7-6CD0-EB47-333B1CA89811}"/>
              </a:ext>
            </a:extLst>
          </p:cNvPr>
          <p:cNvSpPr/>
          <p:nvPr/>
        </p:nvSpPr>
        <p:spPr>
          <a:xfrm>
            <a:off x="10671218" y="5156226"/>
            <a:ext cx="260348" cy="260348"/>
          </a:xfrm>
          <a:prstGeom prst="rect">
            <a:avLst/>
          </a:prstGeom>
          <a:solidFill>
            <a:srgbClr val="FFDD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3" name="Rectángulo 12">
            <a:extLst>
              <a:ext uri="{FF2B5EF4-FFF2-40B4-BE49-F238E27FC236}">
                <a16:creationId xmlns:a16="http://schemas.microsoft.com/office/drawing/2014/main" id="{BA9248DB-DB79-95BE-192F-8C041A8FDF50}"/>
              </a:ext>
            </a:extLst>
          </p:cNvPr>
          <p:cNvSpPr/>
          <p:nvPr/>
        </p:nvSpPr>
        <p:spPr>
          <a:xfrm>
            <a:off x="10671218" y="5782177"/>
            <a:ext cx="260348" cy="260348"/>
          </a:xfrm>
          <a:prstGeom prst="rect">
            <a:avLst/>
          </a:prstGeom>
          <a:solidFill>
            <a:srgbClr val="FFF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graphicFrame>
        <p:nvGraphicFramePr>
          <p:cNvPr id="17" name="Tabla 16">
            <a:extLst>
              <a:ext uri="{FF2B5EF4-FFF2-40B4-BE49-F238E27FC236}">
                <a16:creationId xmlns:a16="http://schemas.microsoft.com/office/drawing/2014/main" id="{1C7BC9A3-0F69-AD7C-ED4E-F2DCABE87401}"/>
              </a:ext>
            </a:extLst>
          </p:cNvPr>
          <p:cNvGraphicFramePr>
            <a:graphicFrameLocks noGrp="1"/>
          </p:cNvGraphicFramePr>
          <p:nvPr/>
        </p:nvGraphicFramePr>
        <p:xfrm>
          <a:off x="11078409" y="2019123"/>
          <a:ext cx="1667698" cy="4399696"/>
        </p:xfrm>
        <a:graphic>
          <a:graphicData uri="http://schemas.openxmlformats.org/drawingml/2006/table">
            <a:tbl>
              <a:tblPr/>
              <a:tblGrid>
                <a:gridCol w="1667698">
                  <a:extLst>
                    <a:ext uri="{9D8B030D-6E8A-4147-A177-3AD203B41FA5}">
                      <a16:colId xmlns:a16="http://schemas.microsoft.com/office/drawing/2014/main" val="4243788953"/>
                    </a:ext>
                  </a:extLst>
                </a:gridCol>
              </a:tblGrid>
              <a:tr h="611764">
                <a:tc>
                  <a:txBody>
                    <a:bodyPr/>
                    <a:lstStyle/>
                    <a:p>
                      <a:pPr algn="l" rtl="0" fontAlgn="b"/>
                      <a:r>
                        <a:rPr lang="es-ES" sz="1400" b="0" i="0" u="none" strike="noStrike" dirty="0">
                          <a:solidFill>
                            <a:srgbClr val="BC8C00"/>
                          </a:solidFill>
                          <a:effectLst/>
                          <a:latin typeface="Lato" panose="020F0502020204030203" pitchFamily="34" charset="0"/>
                        </a:rPr>
                        <a:t>Marginal</a:t>
                      </a:r>
                    </a:p>
                    <a:p>
                      <a:pPr marL="0" marR="0" lvl="0" indent="0" algn="l" defTabSz="914400" rtl="0" eaLnBrk="1" fontAlgn="b" latinLnBrk="0" hangingPunct="1">
                        <a:lnSpc>
                          <a:spcPct val="100000"/>
                        </a:lnSpc>
                        <a:spcBef>
                          <a:spcPts val="0"/>
                        </a:spcBef>
                        <a:spcAft>
                          <a:spcPts val="0"/>
                        </a:spcAft>
                        <a:buClrTx/>
                        <a:buSzTx/>
                        <a:buFontTx/>
                        <a:buNone/>
                        <a:tabLst/>
                        <a:defRPr/>
                      </a:pPr>
                      <a:r>
                        <a:rPr lang="es-ES" sz="1300" b="0" i="1" u="none" strike="noStrike" dirty="0">
                          <a:solidFill>
                            <a:schemeClr val="bg1">
                              <a:lumMod val="65000"/>
                            </a:schemeClr>
                          </a:solidFill>
                          <a:effectLst/>
                          <a:latin typeface="Playfair Display" panose="00000500000000000000" pitchFamily="50" charset="0"/>
                        </a:rPr>
                        <a:t>$0 – $160,000</a:t>
                      </a:r>
                    </a:p>
                    <a:p>
                      <a:pPr algn="l" rtl="0" fontAlgn="b"/>
                      <a:endParaRPr lang="es-MX" sz="1400" b="0" i="0" u="none" strike="noStrike" dirty="0">
                        <a:solidFill>
                          <a:srgbClr val="BC8C00"/>
                        </a:solidFill>
                        <a:effectLst/>
                        <a:latin typeface="Lato" panose="020F0502020204030203" pitchFamily="34" charset="0"/>
                      </a:endParaRP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77894235"/>
                  </a:ext>
                </a:extLst>
              </a:tr>
              <a:tr h="611764">
                <a:tc>
                  <a:txBody>
                    <a:bodyPr/>
                    <a:lstStyle/>
                    <a:p>
                      <a:pPr algn="l" rtl="0" fontAlgn="b"/>
                      <a:r>
                        <a:rPr lang="es-MX" sz="1400" b="0" i="0" u="none" strike="noStrike" dirty="0">
                          <a:solidFill>
                            <a:srgbClr val="BC8C00"/>
                          </a:solidFill>
                          <a:effectLst/>
                          <a:latin typeface="Lato" panose="020F0502020204030203" pitchFamily="34" charset="0"/>
                        </a:rPr>
                        <a:t>Baja</a:t>
                      </a:r>
                    </a:p>
                    <a:p>
                      <a:pPr marL="0" marR="0" lvl="0" indent="0" algn="l" defTabSz="914400" rtl="0" eaLnBrk="1" fontAlgn="b" latinLnBrk="0" hangingPunct="1">
                        <a:lnSpc>
                          <a:spcPct val="100000"/>
                        </a:lnSpc>
                        <a:spcBef>
                          <a:spcPts val="0"/>
                        </a:spcBef>
                        <a:spcAft>
                          <a:spcPts val="0"/>
                        </a:spcAft>
                        <a:buClrTx/>
                        <a:buSzTx/>
                        <a:buFontTx/>
                        <a:buNone/>
                        <a:tabLst/>
                        <a:defRPr/>
                      </a:pPr>
                      <a:r>
                        <a:rPr lang="es-MX" sz="1300" b="0" i="1" u="none" strike="noStrike" dirty="0">
                          <a:solidFill>
                            <a:schemeClr val="bg1">
                              <a:lumMod val="65000"/>
                            </a:schemeClr>
                          </a:solidFill>
                          <a:effectLst/>
                          <a:latin typeface="Playfair Display" panose="00000500000000000000" pitchFamily="50" charset="0"/>
                        </a:rPr>
                        <a:t>$144,000 – $300,000 </a:t>
                      </a:r>
                    </a:p>
                    <a:p>
                      <a:pPr algn="l" rtl="0" fontAlgn="b"/>
                      <a:endParaRPr lang="es-MX" sz="1400" b="0" i="0" u="none" strike="noStrike" dirty="0">
                        <a:solidFill>
                          <a:srgbClr val="BC8C00"/>
                        </a:solidFill>
                        <a:effectLst/>
                        <a:latin typeface="Lato" panose="020F0502020204030203" pitchFamily="34" charset="0"/>
                      </a:endParaRP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7611903"/>
                  </a:ext>
                </a:extLst>
              </a:tr>
              <a:tr h="611764">
                <a:tc>
                  <a:txBody>
                    <a:bodyPr/>
                    <a:lstStyle/>
                    <a:p>
                      <a:pPr algn="l" rtl="0" fontAlgn="b"/>
                      <a:r>
                        <a:rPr lang="es-ES" sz="1400" b="0" i="0" u="none" strike="noStrike" dirty="0">
                          <a:solidFill>
                            <a:srgbClr val="BC8C00"/>
                          </a:solidFill>
                          <a:effectLst/>
                          <a:latin typeface="Lato" panose="020F0502020204030203" pitchFamily="34" charset="0"/>
                        </a:rPr>
                        <a:t>B</a:t>
                      </a:r>
                      <a:r>
                        <a:rPr lang="es-MX" sz="1400" b="0" i="0" u="none" strike="noStrike" dirty="0">
                          <a:solidFill>
                            <a:srgbClr val="BC8C00"/>
                          </a:solidFill>
                          <a:effectLst/>
                          <a:latin typeface="Lato" panose="020F0502020204030203" pitchFamily="34" charset="0"/>
                        </a:rPr>
                        <a:t>aja alta</a:t>
                      </a:r>
                    </a:p>
                    <a:p>
                      <a:pPr marL="0" marR="0" lvl="0" indent="0" algn="l" defTabSz="914400" rtl="0" eaLnBrk="1" fontAlgn="ctr" latinLnBrk="0" hangingPunct="1">
                        <a:lnSpc>
                          <a:spcPct val="100000"/>
                        </a:lnSpc>
                        <a:spcBef>
                          <a:spcPts val="0"/>
                        </a:spcBef>
                        <a:spcAft>
                          <a:spcPts val="0"/>
                        </a:spcAft>
                        <a:buClrTx/>
                        <a:buSzTx/>
                        <a:buFontTx/>
                        <a:buNone/>
                        <a:tabLst/>
                        <a:defRPr/>
                      </a:pPr>
                      <a:r>
                        <a:rPr kumimoji="0" lang="es-ES" sz="1300" b="0" i="1" u="none" strike="noStrike" kern="1200" cap="none" spc="0" normalizeH="0" baseline="0" noProof="0" dirty="0">
                          <a:ln>
                            <a:noFill/>
                          </a:ln>
                          <a:solidFill>
                            <a:schemeClr val="bg1">
                              <a:lumMod val="65000"/>
                            </a:schemeClr>
                          </a:solidFill>
                          <a:effectLst/>
                          <a:uLnTx/>
                          <a:uFillTx/>
                          <a:latin typeface="Playfair Display" panose="00000500000000000000" pitchFamily="50" charset="0"/>
                          <a:ea typeface="+mn-ea"/>
                          <a:cs typeface="+mn-cs"/>
                        </a:rPr>
                        <a:t>$300,000 – $545,000 </a:t>
                      </a:r>
                    </a:p>
                    <a:p>
                      <a:pPr algn="l" rtl="0" fontAlgn="b"/>
                      <a:endParaRPr lang="es-MX" sz="1400" b="0" i="0" u="none" strike="noStrike" dirty="0">
                        <a:solidFill>
                          <a:srgbClr val="BC8C00"/>
                        </a:solidFill>
                        <a:effectLst/>
                        <a:latin typeface="Lato" panose="020F0502020204030203" pitchFamily="34" charset="0"/>
                      </a:endParaRP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3062395"/>
                  </a:ext>
                </a:extLst>
              </a:tr>
              <a:tr h="611764">
                <a:tc>
                  <a:txBody>
                    <a:bodyPr/>
                    <a:lstStyle/>
                    <a:p>
                      <a:pPr algn="l" rtl="0" fontAlgn="b"/>
                      <a:r>
                        <a:rPr lang="es-ES" sz="1400" b="0" i="0" u="none" strike="noStrike" dirty="0">
                          <a:solidFill>
                            <a:srgbClr val="BC8C00"/>
                          </a:solidFill>
                          <a:effectLst/>
                          <a:latin typeface="Lato" panose="020F0502020204030203" pitchFamily="34" charset="0"/>
                        </a:rPr>
                        <a:t>Media baja</a:t>
                      </a:r>
                    </a:p>
                    <a:p>
                      <a:pPr marL="0" marR="0" lvl="0" indent="0" algn="l" defTabSz="914400" rtl="0" eaLnBrk="1" fontAlgn="ctr" latinLnBrk="0" hangingPunct="1">
                        <a:lnSpc>
                          <a:spcPct val="100000"/>
                        </a:lnSpc>
                        <a:spcBef>
                          <a:spcPts val="0"/>
                        </a:spcBef>
                        <a:spcAft>
                          <a:spcPts val="0"/>
                        </a:spcAft>
                        <a:buClrTx/>
                        <a:buSzTx/>
                        <a:buFontTx/>
                        <a:buNone/>
                        <a:tabLst/>
                        <a:defRPr/>
                      </a:pPr>
                      <a:r>
                        <a:rPr kumimoji="0" lang="pt-BR" sz="1300" b="0" i="1" u="none" strike="noStrike" kern="1200" cap="none" spc="0" normalizeH="0" baseline="0" noProof="0" dirty="0">
                          <a:ln>
                            <a:noFill/>
                          </a:ln>
                          <a:solidFill>
                            <a:schemeClr val="bg1">
                              <a:lumMod val="65000"/>
                            </a:schemeClr>
                          </a:solidFill>
                          <a:effectLst/>
                          <a:uLnTx/>
                          <a:uFillTx/>
                          <a:latin typeface="Playfair Display" panose="00000500000000000000" pitchFamily="50" charset="0"/>
                          <a:ea typeface="+mn-ea"/>
                          <a:cs typeface="+mn-cs"/>
                        </a:rPr>
                        <a:t>$545,000 – $720,000 </a:t>
                      </a:r>
                    </a:p>
                    <a:p>
                      <a:pPr algn="l" rtl="0" fontAlgn="b"/>
                      <a:endParaRPr lang="es-MX" sz="1400" b="0" i="0" u="none" strike="noStrike" dirty="0">
                        <a:solidFill>
                          <a:srgbClr val="BC8C00"/>
                        </a:solidFill>
                        <a:effectLst/>
                        <a:latin typeface="Lato" panose="020F0502020204030203" pitchFamily="34" charset="0"/>
                      </a:endParaRP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14514"/>
                  </a:ext>
                </a:extLst>
              </a:tr>
              <a:tr h="611764">
                <a:tc>
                  <a:txBody>
                    <a:bodyPr/>
                    <a:lstStyle/>
                    <a:p>
                      <a:pPr algn="l" rtl="0" fontAlgn="b"/>
                      <a:r>
                        <a:rPr lang="es-ES" sz="1400" b="0" i="0" u="none" strike="noStrike" dirty="0">
                          <a:solidFill>
                            <a:srgbClr val="BC8C00"/>
                          </a:solidFill>
                          <a:effectLst/>
                          <a:latin typeface="Lato" panose="020F0502020204030203" pitchFamily="34" charset="0"/>
                        </a:rPr>
                        <a:t>M</a:t>
                      </a:r>
                      <a:r>
                        <a:rPr lang="es-MX" sz="1400" b="0" i="0" u="none" strike="noStrike" dirty="0">
                          <a:solidFill>
                            <a:srgbClr val="BC8C00"/>
                          </a:solidFill>
                          <a:effectLst/>
                          <a:latin typeface="Lato" panose="020F0502020204030203" pitchFamily="34" charset="0"/>
                        </a:rPr>
                        <a:t>edia</a:t>
                      </a:r>
                    </a:p>
                    <a:p>
                      <a:pPr marL="0" marR="0" lvl="0" indent="0" algn="l" defTabSz="914400" rtl="0" eaLnBrk="1" fontAlgn="ctr" latinLnBrk="0" hangingPunct="1">
                        <a:lnSpc>
                          <a:spcPct val="100000"/>
                        </a:lnSpc>
                        <a:spcBef>
                          <a:spcPts val="0"/>
                        </a:spcBef>
                        <a:spcAft>
                          <a:spcPts val="0"/>
                        </a:spcAft>
                        <a:buClrTx/>
                        <a:buSzTx/>
                        <a:buFontTx/>
                        <a:buNone/>
                        <a:tabLst/>
                        <a:defRPr/>
                      </a:pPr>
                      <a:r>
                        <a:rPr kumimoji="0" lang="es-ES" sz="1300" b="0" i="1" u="none" strike="noStrike" kern="1200" cap="none" spc="0" normalizeH="0" baseline="0" noProof="0" dirty="0">
                          <a:ln>
                            <a:noFill/>
                          </a:ln>
                          <a:solidFill>
                            <a:schemeClr val="bg1">
                              <a:lumMod val="65000"/>
                            </a:schemeClr>
                          </a:solidFill>
                          <a:effectLst/>
                          <a:uLnTx/>
                          <a:uFillTx/>
                          <a:latin typeface="Playfair Display" panose="00000500000000000000" pitchFamily="50" charset="0"/>
                          <a:ea typeface="+mn-ea"/>
                          <a:cs typeface="+mn-cs"/>
                        </a:rPr>
                        <a:t>$720,000 – $960,000 </a:t>
                      </a:r>
                    </a:p>
                    <a:p>
                      <a:pPr algn="l" rtl="0" fontAlgn="b"/>
                      <a:endParaRPr lang="es-MX" sz="1400" b="0" i="0" u="none" strike="noStrike" dirty="0">
                        <a:solidFill>
                          <a:srgbClr val="BC8C00"/>
                        </a:solidFill>
                        <a:effectLst/>
                        <a:latin typeface="Lato" panose="020F0502020204030203" pitchFamily="34" charset="0"/>
                      </a:endParaRP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0510945"/>
                  </a:ext>
                </a:extLst>
              </a:tr>
              <a:tr h="611764">
                <a:tc>
                  <a:txBody>
                    <a:bodyPr/>
                    <a:lstStyle/>
                    <a:p>
                      <a:pPr algn="l" rtl="0" fontAlgn="b"/>
                      <a:r>
                        <a:rPr lang="es-ES" sz="1400" b="0" i="0" u="none" strike="noStrike" dirty="0">
                          <a:solidFill>
                            <a:srgbClr val="BC8C00"/>
                          </a:solidFill>
                          <a:effectLst/>
                          <a:latin typeface="Lato" panose="020F0502020204030203" pitchFamily="34" charset="0"/>
                        </a:rPr>
                        <a:t>M</a:t>
                      </a:r>
                      <a:r>
                        <a:rPr lang="es-MX" sz="1400" b="0" i="0" u="none" strike="noStrike" dirty="0">
                          <a:solidFill>
                            <a:srgbClr val="BC8C00"/>
                          </a:solidFill>
                          <a:effectLst/>
                          <a:latin typeface="Lato" panose="020F0502020204030203" pitchFamily="34" charset="0"/>
                        </a:rPr>
                        <a:t>edia alta</a:t>
                      </a:r>
                    </a:p>
                    <a:p>
                      <a:pPr marL="0" marR="0" lvl="0" indent="0" algn="l" defTabSz="914400" rtl="0" eaLnBrk="1" fontAlgn="ctr" latinLnBrk="0" hangingPunct="1">
                        <a:lnSpc>
                          <a:spcPct val="100000"/>
                        </a:lnSpc>
                        <a:spcBef>
                          <a:spcPts val="0"/>
                        </a:spcBef>
                        <a:spcAft>
                          <a:spcPts val="0"/>
                        </a:spcAft>
                        <a:buClrTx/>
                        <a:buSzTx/>
                        <a:buFontTx/>
                        <a:buNone/>
                        <a:tabLst/>
                        <a:defRPr/>
                      </a:pPr>
                      <a:r>
                        <a:rPr kumimoji="0" lang="es-ES" sz="1300" b="0" i="1" u="none" strike="noStrike" kern="1200" cap="none" spc="0" normalizeH="0" baseline="0" noProof="0" dirty="0">
                          <a:ln>
                            <a:noFill/>
                          </a:ln>
                          <a:solidFill>
                            <a:schemeClr val="bg1">
                              <a:lumMod val="65000"/>
                            </a:schemeClr>
                          </a:solidFill>
                          <a:effectLst/>
                          <a:uLnTx/>
                          <a:uFillTx/>
                          <a:latin typeface="Playfair Display" panose="00000500000000000000" pitchFamily="50" charset="0"/>
                          <a:ea typeface="+mn-ea"/>
                          <a:cs typeface="+mn-cs"/>
                        </a:rPr>
                        <a:t>$960,000 – $3,100,000</a:t>
                      </a:r>
                    </a:p>
                    <a:p>
                      <a:pPr algn="l" rtl="0" fontAlgn="b"/>
                      <a:endParaRPr lang="es-MX" sz="1400" b="0" i="0" u="none" strike="noStrike" dirty="0">
                        <a:solidFill>
                          <a:srgbClr val="BC8C00"/>
                        </a:solidFill>
                        <a:effectLst/>
                        <a:latin typeface="Lato" panose="020F0502020204030203" pitchFamily="34" charset="0"/>
                      </a:endParaRP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0272334"/>
                  </a:ext>
                </a:extLst>
              </a:tr>
              <a:tr h="611764">
                <a:tc>
                  <a:txBody>
                    <a:bodyPr/>
                    <a:lstStyle/>
                    <a:p>
                      <a:pPr algn="l" rtl="0" fontAlgn="b"/>
                      <a:r>
                        <a:rPr lang="es-MX" sz="1400" b="0" i="0" u="none" strike="noStrike" dirty="0">
                          <a:solidFill>
                            <a:srgbClr val="BC8C00"/>
                          </a:solidFill>
                          <a:effectLst/>
                          <a:latin typeface="Lato" panose="020F0502020204030203" pitchFamily="34" charset="0"/>
                        </a:rPr>
                        <a:t>Alta</a:t>
                      </a:r>
                    </a:p>
                    <a:p>
                      <a:pPr marL="0" marR="0" lvl="0" indent="0" algn="l" defTabSz="914400" rtl="0" eaLnBrk="1" fontAlgn="ctr" latinLnBrk="0" hangingPunct="1">
                        <a:lnSpc>
                          <a:spcPct val="100000"/>
                        </a:lnSpc>
                        <a:spcBef>
                          <a:spcPts val="0"/>
                        </a:spcBef>
                        <a:spcAft>
                          <a:spcPts val="0"/>
                        </a:spcAft>
                        <a:buClrTx/>
                        <a:buSzTx/>
                        <a:buFontTx/>
                        <a:buNone/>
                        <a:tabLst/>
                        <a:defRPr/>
                      </a:pPr>
                      <a:r>
                        <a:rPr kumimoji="0" lang="es-ES" sz="1300" b="0" i="1" u="none" strike="noStrike" kern="1200" cap="none" spc="0" normalizeH="0" baseline="0" noProof="0" dirty="0">
                          <a:ln>
                            <a:noFill/>
                          </a:ln>
                          <a:solidFill>
                            <a:schemeClr val="bg1">
                              <a:lumMod val="65000"/>
                            </a:schemeClr>
                          </a:solidFill>
                          <a:effectLst/>
                          <a:uLnTx/>
                          <a:uFillTx/>
                          <a:latin typeface="Playfair Display" panose="00000500000000000000" pitchFamily="50" charset="0"/>
                          <a:ea typeface="+mn-ea"/>
                          <a:cs typeface="+mn-cs"/>
                        </a:rPr>
                        <a:t>+ $3,100,000</a:t>
                      </a:r>
                    </a:p>
                    <a:p>
                      <a:pPr algn="l" rtl="0" fontAlgn="b"/>
                      <a:endParaRPr lang="es-MX" sz="1400" b="0" i="0" u="none" strike="noStrike" dirty="0">
                        <a:solidFill>
                          <a:srgbClr val="BC8C00"/>
                        </a:solidFill>
                        <a:effectLst/>
                        <a:latin typeface="Lato" panose="020F0502020204030203" pitchFamily="34" charset="0"/>
                      </a:endParaRP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4711864"/>
                  </a:ext>
                </a:extLst>
              </a:tr>
            </a:tbl>
          </a:graphicData>
        </a:graphic>
      </p:graphicFrame>
    </p:spTree>
    <p:extLst>
      <p:ext uri="{BB962C8B-B14F-4D97-AF65-F5344CB8AC3E}">
        <p14:creationId xmlns:p14="http://schemas.microsoft.com/office/powerpoint/2010/main" val="3269458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8FB63-E724-A8C5-2F4F-881419940B73}"/>
            </a:ext>
          </a:extLst>
        </p:cNvPr>
        <p:cNvGrpSpPr/>
        <p:nvPr/>
      </p:nvGrpSpPr>
      <p:grpSpPr>
        <a:xfrm>
          <a:off x="0" y="0"/>
          <a:ext cx="0" cy="0"/>
          <a:chOff x="0" y="0"/>
          <a:chExt cx="0" cy="0"/>
        </a:xfrm>
      </p:grpSpPr>
      <p:graphicFrame>
        <p:nvGraphicFramePr>
          <p:cNvPr id="2" name="Gráfico 1">
            <a:extLst>
              <a:ext uri="{FF2B5EF4-FFF2-40B4-BE49-F238E27FC236}">
                <a16:creationId xmlns:a16="http://schemas.microsoft.com/office/drawing/2014/main" id="{5F28BDB7-7B3D-16B6-444C-1F6BAEA78467}"/>
              </a:ext>
            </a:extLst>
          </p:cNvPr>
          <p:cNvGraphicFramePr>
            <a:graphicFrameLocks/>
          </p:cNvGraphicFramePr>
          <p:nvPr/>
        </p:nvGraphicFramePr>
        <p:xfrm>
          <a:off x="631983" y="2042314"/>
          <a:ext cx="10698258" cy="4393130"/>
        </p:xfrm>
        <a:graphic>
          <a:graphicData uri="http://schemas.openxmlformats.org/drawingml/2006/chart">
            <c:chart xmlns:c="http://schemas.openxmlformats.org/drawingml/2006/chart" xmlns:r="http://schemas.openxmlformats.org/officeDocument/2006/relationships" r:id="rId3"/>
          </a:graphicData>
        </a:graphic>
      </p:graphicFrame>
      <p:sp>
        <p:nvSpPr>
          <p:cNvPr id="3" name="Marcador de número de diapositiva 11">
            <a:extLst>
              <a:ext uri="{FF2B5EF4-FFF2-40B4-BE49-F238E27FC236}">
                <a16:creationId xmlns:a16="http://schemas.microsoft.com/office/drawing/2014/main" id="{C15A3F49-B890-373E-9CF5-9966400DA432}"/>
              </a:ext>
            </a:extLst>
          </p:cNvPr>
          <p:cNvSpPr>
            <a:spLocks noGrp="1"/>
          </p:cNvSpPr>
          <p:nvPr>
            <p:ph type="sldNum" sz="quarter" idx="12"/>
          </p:nvPr>
        </p:nvSpPr>
        <p:spPr>
          <a:solidFill>
            <a:schemeClr val="bg1"/>
          </a:solidFill>
        </p:spPr>
        <p:txBody>
          <a:bodyPr vert="horz" lIns="85876" tIns="17175" rIns="72708" bIns="37213" rtlCol="0" anchor="ctr" anchorCtr="1"/>
          <a:lstStyle/>
          <a:p>
            <a:fld id="{67DDEA5E-EAF7-8246-8A62-7FF7613ECEAE}" type="slidenum">
              <a:rPr lang="en-US" sz="1326">
                <a:ea typeface="Roboto Lt" panose="02000000000000000000" pitchFamily="2" charset="0"/>
              </a:rPr>
              <a:pPr/>
              <a:t>5</a:t>
            </a:fld>
            <a:endParaRPr lang="en-US" sz="1326" dirty="0">
              <a:ea typeface="Roboto Lt" panose="02000000000000000000" pitchFamily="2" charset="0"/>
            </a:endParaRPr>
          </a:p>
        </p:txBody>
      </p:sp>
      <p:sp>
        <p:nvSpPr>
          <p:cNvPr id="5" name="CuadroTexto 4">
            <a:extLst>
              <a:ext uri="{FF2B5EF4-FFF2-40B4-BE49-F238E27FC236}">
                <a16:creationId xmlns:a16="http://schemas.microsoft.com/office/drawing/2014/main" id="{348A1CE7-B735-EA5F-E6D7-58A99D550CD8}"/>
              </a:ext>
            </a:extLst>
          </p:cNvPr>
          <p:cNvSpPr txBox="1"/>
          <p:nvPr/>
        </p:nvSpPr>
        <p:spPr>
          <a:xfrm>
            <a:off x="1135051" y="6893720"/>
            <a:ext cx="10083999" cy="425629"/>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083" dirty="0">
                <a:ea typeface="Roboto Th" panose="02000000000000000000" pitchFamily="2" charset="0"/>
              </a:rPr>
              <a:t>Fuente: </a:t>
            </a:r>
            <a:r>
              <a:rPr lang="es-AR" sz="1083" dirty="0">
                <a:ea typeface="Roboto Th" panose="02000000000000000000" pitchFamily="2" charset="0"/>
              </a:rPr>
              <a:t>INEGI. Censos y Conteos de Población y Vivienda; </a:t>
            </a:r>
            <a:r>
              <a:rPr lang="es-ES" sz="1083" dirty="0">
                <a:ea typeface="Roboto Th" panose="02000000000000000000" pitchFamily="2" charset="0"/>
              </a:rPr>
              <a:t>Nota: Las proyecciones para los años 2025, 2030 y 2035 fueron elaboradas por Ideas Frescas con base en datos históricos y tendencias poblacionales.</a:t>
            </a:r>
            <a:endParaRPr lang="es-ES_tradnl" sz="1113" dirty="0"/>
          </a:p>
        </p:txBody>
      </p:sp>
      <p:sp>
        <p:nvSpPr>
          <p:cNvPr id="14" name="CuadroTexto 13">
            <a:extLst>
              <a:ext uri="{FF2B5EF4-FFF2-40B4-BE49-F238E27FC236}">
                <a16:creationId xmlns:a16="http://schemas.microsoft.com/office/drawing/2014/main" id="{AFFF6982-ABE1-982D-5C3A-8B2C065B6855}"/>
              </a:ext>
            </a:extLst>
          </p:cNvPr>
          <p:cNvSpPr txBox="1"/>
          <p:nvPr/>
        </p:nvSpPr>
        <p:spPr bwMode="auto">
          <a:xfrm>
            <a:off x="10526832" y="1349457"/>
            <a:ext cx="1804122" cy="622304"/>
          </a:xfrm>
          <a:prstGeom prst="rect">
            <a:avLst/>
          </a:prstGeom>
          <a:noFill/>
          <a:ln w="3175">
            <a:noFill/>
            <a:prstDash val="solid"/>
            <a:miter lim="800000"/>
            <a:headEnd/>
            <a:tailEnd/>
          </a:ln>
        </p:spPr>
        <p:txBody>
          <a:bodyPr wrap="square" lIns="107269" tIns="53635" rIns="107269" bIns="53635" rtlCol="0" anchor="t">
            <a:spAutoFit/>
          </a:bodyPr>
          <a:lstStyle/>
          <a:p>
            <a:pPr marL="8825" indent="1471">
              <a:spcAft>
                <a:spcPts val="343"/>
              </a:spcAft>
            </a:pPr>
            <a:r>
              <a:rPr lang="es-MX" sz="1545" i="1" dirty="0">
                <a:latin typeface="Playfair Display" pitchFamily="2" charset="77"/>
              </a:rPr>
              <a:t>268,404 viviendas</a:t>
            </a:r>
          </a:p>
          <a:p>
            <a:pPr marL="8825" indent="1471">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2025</a:t>
            </a:r>
          </a:p>
        </p:txBody>
      </p:sp>
      <p:sp>
        <p:nvSpPr>
          <p:cNvPr id="15" name="CuadroTexto 14">
            <a:extLst>
              <a:ext uri="{FF2B5EF4-FFF2-40B4-BE49-F238E27FC236}">
                <a16:creationId xmlns:a16="http://schemas.microsoft.com/office/drawing/2014/main" id="{203555B8-E480-13FC-4736-F462E95B56D2}"/>
              </a:ext>
            </a:extLst>
          </p:cNvPr>
          <p:cNvSpPr txBox="1"/>
          <p:nvPr/>
        </p:nvSpPr>
        <p:spPr bwMode="auto">
          <a:xfrm>
            <a:off x="10526830" y="2104809"/>
            <a:ext cx="1886998" cy="622304"/>
          </a:xfrm>
          <a:prstGeom prst="rect">
            <a:avLst/>
          </a:prstGeom>
          <a:noFill/>
          <a:ln w="3175">
            <a:noFill/>
            <a:prstDash val="solid"/>
            <a:miter lim="800000"/>
            <a:headEnd/>
            <a:tailEnd/>
          </a:ln>
        </p:spPr>
        <p:txBody>
          <a:bodyPr wrap="square" lIns="107269" tIns="53635" rIns="107269" bIns="53635" rtlCol="0" anchor="t">
            <a:spAutoFit/>
          </a:bodyPr>
          <a:lstStyle/>
          <a:p>
            <a:pPr marL="8825" indent="1471">
              <a:spcAft>
                <a:spcPts val="343"/>
              </a:spcAft>
            </a:pPr>
            <a:r>
              <a:rPr lang="es-MX" sz="1545" i="1" dirty="0">
                <a:latin typeface="Playfair Display" pitchFamily="2" charset="77"/>
              </a:rPr>
              <a:t>310,660 viviendas</a:t>
            </a:r>
          </a:p>
          <a:p>
            <a:pPr marL="8825" indent="1471">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2030</a:t>
            </a:r>
          </a:p>
        </p:txBody>
      </p:sp>
      <p:sp>
        <p:nvSpPr>
          <p:cNvPr id="16" name="CuadroTexto 15">
            <a:extLst>
              <a:ext uri="{FF2B5EF4-FFF2-40B4-BE49-F238E27FC236}">
                <a16:creationId xmlns:a16="http://schemas.microsoft.com/office/drawing/2014/main" id="{511E9AE5-2288-C130-9E3B-C5FB827CDE38}"/>
              </a:ext>
            </a:extLst>
          </p:cNvPr>
          <p:cNvSpPr txBox="1"/>
          <p:nvPr/>
        </p:nvSpPr>
        <p:spPr bwMode="auto">
          <a:xfrm>
            <a:off x="10526830" y="2906203"/>
            <a:ext cx="1804123" cy="622304"/>
          </a:xfrm>
          <a:prstGeom prst="rect">
            <a:avLst/>
          </a:prstGeom>
          <a:noFill/>
          <a:ln w="3175">
            <a:noFill/>
            <a:prstDash val="solid"/>
            <a:miter lim="800000"/>
            <a:headEnd/>
            <a:tailEnd/>
          </a:ln>
        </p:spPr>
        <p:txBody>
          <a:bodyPr wrap="square" lIns="107269" tIns="53635" rIns="107269" bIns="53635" rtlCol="0" anchor="t">
            <a:spAutoFit/>
          </a:bodyPr>
          <a:lstStyle/>
          <a:p>
            <a:pPr marL="618699" indent="-607797">
              <a:spcAft>
                <a:spcPts val="343"/>
              </a:spcAft>
            </a:pPr>
            <a:r>
              <a:rPr lang="es-MX" sz="1545" i="1" dirty="0">
                <a:latin typeface="Playfair Display" pitchFamily="2" charset="77"/>
              </a:rPr>
              <a:t>366,301 viviendas</a:t>
            </a:r>
          </a:p>
          <a:p>
            <a:pPr marL="618699" indent="-607797">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2035</a:t>
            </a:r>
          </a:p>
        </p:txBody>
      </p:sp>
      <p:sp>
        <p:nvSpPr>
          <p:cNvPr id="18" name="Rectángulo 17">
            <a:extLst>
              <a:ext uri="{FF2B5EF4-FFF2-40B4-BE49-F238E27FC236}">
                <a16:creationId xmlns:a16="http://schemas.microsoft.com/office/drawing/2014/main" id="{2AEDAFCE-F7DE-FF89-081C-5FF164CAAC40}"/>
              </a:ext>
            </a:extLst>
          </p:cNvPr>
          <p:cNvSpPr/>
          <p:nvPr/>
        </p:nvSpPr>
        <p:spPr>
          <a:xfrm>
            <a:off x="10065512" y="1453668"/>
            <a:ext cx="456337" cy="422781"/>
          </a:xfrm>
          <a:prstGeom prst="rect">
            <a:avLst/>
          </a:prstGeom>
          <a:solidFill>
            <a:srgbClr val="FFDA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20" name="Rectángulo 19">
            <a:extLst>
              <a:ext uri="{FF2B5EF4-FFF2-40B4-BE49-F238E27FC236}">
                <a16:creationId xmlns:a16="http://schemas.microsoft.com/office/drawing/2014/main" id="{F159A402-09D5-742C-1135-A9D742164193}"/>
              </a:ext>
            </a:extLst>
          </p:cNvPr>
          <p:cNvSpPr/>
          <p:nvPr/>
        </p:nvSpPr>
        <p:spPr>
          <a:xfrm>
            <a:off x="10065512" y="2209020"/>
            <a:ext cx="456337" cy="422781"/>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22" name="Rectángulo 21">
            <a:extLst>
              <a:ext uri="{FF2B5EF4-FFF2-40B4-BE49-F238E27FC236}">
                <a16:creationId xmlns:a16="http://schemas.microsoft.com/office/drawing/2014/main" id="{223D55FB-7CBA-F798-1E61-8A6D08D5175E}"/>
              </a:ext>
            </a:extLst>
          </p:cNvPr>
          <p:cNvSpPr/>
          <p:nvPr/>
        </p:nvSpPr>
        <p:spPr>
          <a:xfrm>
            <a:off x="10065512" y="3010414"/>
            <a:ext cx="456337" cy="422781"/>
          </a:xfrm>
          <a:prstGeom prst="rect">
            <a:avLst/>
          </a:prstGeom>
          <a:solidFill>
            <a:srgbClr val="FFB4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8" name="CuadroTexto 7">
            <a:extLst>
              <a:ext uri="{FF2B5EF4-FFF2-40B4-BE49-F238E27FC236}">
                <a16:creationId xmlns:a16="http://schemas.microsoft.com/office/drawing/2014/main" id="{F6E583B5-32AA-88FB-9E39-9ABE54A98556}"/>
              </a:ext>
            </a:extLst>
          </p:cNvPr>
          <p:cNvSpPr txBox="1"/>
          <p:nvPr/>
        </p:nvSpPr>
        <p:spPr bwMode="auto">
          <a:xfrm>
            <a:off x="1220348" y="6357015"/>
            <a:ext cx="1384436" cy="288012"/>
          </a:xfrm>
          <a:prstGeom prst="rect">
            <a:avLst/>
          </a:prstGeom>
          <a:noFill/>
          <a:ln w="3175">
            <a:noFill/>
            <a:prstDash val="solid"/>
            <a:miter lim="800000"/>
            <a:headEnd/>
            <a:tailEnd/>
          </a:ln>
        </p:spPr>
        <p:txBody>
          <a:bodyPr wrap="square" lIns="107269" tIns="53635" rIns="107269" bIns="53635" rtlCol="0" anchor="t">
            <a:spAutoFit/>
          </a:bodyPr>
          <a:lstStyle/>
          <a:p>
            <a:pPr algn="ctr" defTabSz="889571" fontAlgn="b">
              <a:defRPr/>
            </a:pPr>
            <a:r>
              <a:rPr lang="es-MX" sz="1112" i="1" dirty="0">
                <a:solidFill>
                  <a:srgbClr val="000000"/>
                </a:solidFill>
                <a:latin typeface="Playfair Display" pitchFamily="2" charset="77"/>
                <a:ea typeface="Roboto Light" panose="02000000000000000000" pitchFamily="2" charset="0"/>
              </a:rPr>
              <a:t>-$160k</a:t>
            </a:r>
          </a:p>
        </p:txBody>
      </p:sp>
      <p:sp>
        <p:nvSpPr>
          <p:cNvPr id="9" name="CuadroTexto 8">
            <a:extLst>
              <a:ext uri="{FF2B5EF4-FFF2-40B4-BE49-F238E27FC236}">
                <a16:creationId xmlns:a16="http://schemas.microsoft.com/office/drawing/2014/main" id="{ECFE4D67-8175-65EA-8ED5-BDAB9168CA0B}"/>
              </a:ext>
            </a:extLst>
          </p:cNvPr>
          <p:cNvSpPr txBox="1"/>
          <p:nvPr/>
        </p:nvSpPr>
        <p:spPr bwMode="auto">
          <a:xfrm>
            <a:off x="2592157" y="6357015"/>
            <a:ext cx="1477856" cy="288012"/>
          </a:xfrm>
          <a:prstGeom prst="rect">
            <a:avLst/>
          </a:prstGeom>
          <a:noFill/>
          <a:ln w="3175">
            <a:noFill/>
            <a:prstDash val="solid"/>
            <a:miter lim="800000"/>
            <a:headEnd/>
            <a:tailEnd/>
          </a:ln>
        </p:spPr>
        <p:txBody>
          <a:bodyPr wrap="square" lIns="107269" tIns="53635" rIns="107269" bIns="53635" rtlCol="0" anchor="t">
            <a:spAutoFit/>
          </a:bodyPr>
          <a:lstStyle/>
          <a:p>
            <a:pPr algn="ctr" defTabSz="889571" fontAlgn="b">
              <a:defRPr/>
            </a:pPr>
            <a:r>
              <a:rPr lang="es-MX" sz="1112" i="1" dirty="0">
                <a:solidFill>
                  <a:srgbClr val="000000"/>
                </a:solidFill>
                <a:latin typeface="Playfair Display" pitchFamily="2" charset="77"/>
                <a:ea typeface="Roboto Light" panose="02000000000000000000" pitchFamily="2" charset="0"/>
              </a:rPr>
              <a:t>$144k – $300k </a:t>
            </a:r>
          </a:p>
        </p:txBody>
      </p:sp>
      <p:sp>
        <p:nvSpPr>
          <p:cNvPr id="10" name="CuadroTexto 9">
            <a:extLst>
              <a:ext uri="{FF2B5EF4-FFF2-40B4-BE49-F238E27FC236}">
                <a16:creationId xmlns:a16="http://schemas.microsoft.com/office/drawing/2014/main" id="{913EC920-FE90-5A2D-C9C6-D2B803AE65C4}"/>
              </a:ext>
            </a:extLst>
          </p:cNvPr>
          <p:cNvSpPr txBox="1"/>
          <p:nvPr/>
        </p:nvSpPr>
        <p:spPr bwMode="auto">
          <a:xfrm>
            <a:off x="4066190" y="6354145"/>
            <a:ext cx="1384437" cy="288012"/>
          </a:xfrm>
          <a:prstGeom prst="rect">
            <a:avLst/>
          </a:prstGeom>
          <a:noFill/>
          <a:ln w="3175">
            <a:noFill/>
            <a:prstDash val="solid"/>
            <a:miter lim="800000"/>
            <a:headEnd/>
            <a:tailEnd/>
          </a:ln>
        </p:spPr>
        <p:txBody>
          <a:bodyPr wrap="square" lIns="107269" tIns="53635" rIns="107269" bIns="53635" rtlCol="0" anchor="t">
            <a:spAutoFit/>
          </a:bodyPr>
          <a:lstStyle/>
          <a:p>
            <a:pPr algn="ctr" defTabSz="889571" fontAlgn="b">
              <a:defRPr/>
            </a:pPr>
            <a:r>
              <a:rPr lang="es-MX" sz="1112" i="1" dirty="0">
                <a:solidFill>
                  <a:srgbClr val="000000"/>
                </a:solidFill>
                <a:latin typeface="Playfair Display" pitchFamily="2" charset="77"/>
                <a:ea typeface="Roboto Light" panose="02000000000000000000" pitchFamily="2" charset="0"/>
              </a:rPr>
              <a:t>$300k – $545k </a:t>
            </a:r>
          </a:p>
        </p:txBody>
      </p:sp>
      <p:sp>
        <p:nvSpPr>
          <p:cNvPr id="11" name="CuadroTexto 10">
            <a:extLst>
              <a:ext uri="{FF2B5EF4-FFF2-40B4-BE49-F238E27FC236}">
                <a16:creationId xmlns:a16="http://schemas.microsoft.com/office/drawing/2014/main" id="{C992E24B-760C-749D-2DE2-024B7350E71B}"/>
              </a:ext>
            </a:extLst>
          </p:cNvPr>
          <p:cNvSpPr txBox="1"/>
          <p:nvPr/>
        </p:nvSpPr>
        <p:spPr bwMode="auto">
          <a:xfrm>
            <a:off x="5459409" y="6362730"/>
            <a:ext cx="1384437" cy="288012"/>
          </a:xfrm>
          <a:prstGeom prst="rect">
            <a:avLst/>
          </a:prstGeom>
          <a:noFill/>
          <a:ln w="3175">
            <a:noFill/>
            <a:prstDash val="solid"/>
            <a:miter lim="800000"/>
            <a:headEnd/>
            <a:tailEnd/>
          </a:ln>
        </p:spPr>
        <p:txBody>
          <a:bodyPr wrap="square" lIns="107269" tIns="53635" rIns="107269" bIns="53635" rtlCol="0" anchor="t">
            <a:spAutoFit/>
          </a:bodyPr>
          <a:lstStyle/>
          <a:p>
            <a:pPr lvl="0" algn="ctr" fontAlgn="b">
              <a:defRPr/>
            </a:pPr>
            <a:r>
              <a:rPr lang="es-MX" sz="1112" i="1" dirty="0">
                <a:solidFill>
                  <a:srgbClr val="000000"/>
                </a:solidFill>
                <a:latin typeface="Playfair Display" pitchFamily="2" charset="77"/>
                <a:ea typeface="Roboto Light" panose="02000000000000000000" pitchFamily="2" charset="0"/>
              </a:rPr>
              <a:t>$545k – $720k</a:t>
            </a:r>
          </a:p>
        </p:txBody>
      </p:sp>
      <p:sp>
        <p:nvSpPr>
          <p:cNvPr id="12" name="CuadroTexto 11">
            <a:extLst>
              <a:ext uri="{FF2B5EF4-FFF2-40B4-BE49-F238E27FC236}">
                <a16:creationId xmlns:a16="http://schemas.microsoft.com/office/drawing/2014/main" id="{9E003C3D-2DD8-D7C4-CBD2-258A6E6E9A0A}"/>
              </a:ext>
            </a:extLst>
          </p:cNvPr>
          <p:cNvSpPr txBox="1"/>
          <p:nvPr/>
        </p:nvSpPr>
        <p:spPr bwMode="auto">
          <a:xfrm>
            <a:off x="6941871" y="6354145"/>
            <a:ext cx="1384437" cy="288012"/>
          </a:xfrm>
          <a:prstGeom prst="rect">
            <a:avLst/>
          </a:prstGeom>
          <a:noFill/>
          <a:ln w="3175">
            <a:noFill/>
            <a:prstDash val="solid"/>
            <a:miter lim="800000"/>
            <a:headEnd/>
            <a:tailEnd/>
          </a:ln>
        </p:spPr>
        <p:txBody>
          <a:bodyPr wrap="square" lIns="107269" tIns="53635" rIns="107269" bIns="53635" rtlCol="0" anchor="t">
            <a:spAutoFit/>
          </a:bodyPr>
          <a:lstStyle/>
          <a:p>
            <a:pPr algn="ctr" fontAlgn="b">
              <a:buNone/>
            </a:pPr>
            <a:r>
              <a:rPr lang="es-MX" sz="1112" i="1" dirty="0">
                <a:solidFill>
                  <a:srgbClr val="000000"/>
                </a:solidFill>
                <a:latin typeface="Playfair Display" pitchFamily="2" charset="77"/>
                <a:ea typeface="Roboto Light" panose="02000000000000000000" pitchFamily="2" charset="0"/>
              </a:rPr>
              <a:t>$720k – $960k </a:t>
            </a:r>
          </a:p>
        </p:txBody>
      </p:sp>
      <p:sp>
        <p:nvSpPr>
          <p:cNvPr id="13" name="CuadroTexto 12">
            <a:extLst>
              <a:ext uri="{FF2B5EF4-FFF2-40B4-BE49-F238E27FC236}">
                <a16:creationId xmlns:a16="http://schemas.microsoft.com/office/drawing/2014/main" id="{07898523-D199-C140-537E-90A0A406B936}"/>
              </a:ext>
            </a:extLst>
          </p:cNvPr>
          <p:cNvSpPr txBox="1"/>
          <p:nvPr/>
        </p:nvSpPr>
        <p:spPr bwMode="auto">
          <a:xfrm>
            <a:off x="8337797" y="6354144"/>
            <a:ext cx="1500482" cy="288012"/>
          </a:xfrm>
          <a:prstGeom prst="rect">
            <a:avLst/>
          </a:prstGeom>
          <a:noFill/>
          <a:ln w="3175">
            <a:noFill/>
            <a:prstDash val="solid"/>
            <a:miter lim="800000"/>
            <a:headEnd/>
            <a:tailEnd/>
          </a:ln>
        </p:spPr>
        <p:txBody>
          <a:bodyPr wrap="square" lIns="107269" tIns="53635" rIns="107269" bIns="53635" rtlCol="0" anchor="t">
            <a:spAutoFit/>
          </a:bodyPr>
          <a:lstStyle/>
          <a:p>
            <a:pPr algn="ctr" fontAlgn="b">
              <a:buNone/>
            </a:pPr>
            <a:r>
              <a:rPr lang="es-MX" sz="1112" i="1" dirty="0">
                <a:solidFill>
                  <a:srgbClr val="000000"/>
                </a:solidFill>
                <a:latin typeface="Playfair Display" pitchFamily="2" charset="77"/>
                <a:ea typeface="Roboto Light" panose="02000000000000000000" pitchFamily="2" charset="0"/>
              </a:rPr>
              <a:t>$960k – $3M</a:t>
            </a:r>
          </a:p>
        </p:txBody>
      </p:sp>
      <p:sp>
        <p:nvSpPr>
          <p:cNvPr id="17" name="CuadroTexto 16">
            <a:extLst>
              <a:ext uri="{FF2B5EF4-FFF2-40B4-BE49-F238E27FC236}">
                <a16:creationId xmlns:a16="http://schemas.microsoft.com/office/drawing/2014/main" id="{CA9CA458-94B8-D8F0-E1A0-269D36A4BC5C}"/>
              </a:ext>
            </a:extLst>
          </p:cNvPr>
          <p:cNvSpPr txBox="1"/>
          <p:nvPr/>
        </p:nvSpPr>
        <p:spPr bwMode="auto">
          <a:xfrm>
            <a:off x="9757571" y="6359827"/>
            <a:ext cx="1384437" cy="288012"/>
          </a:xfrm>
          <a:prstGeom prst="rect">
            <a:avLst/>
          </a:prstGeom>
          <a:noFill/>
          <a:ln w="3175">
            <a:noFill/>
            <a:prstDash val="solid"/>
            <a:miter lim="800000"/>
            <a:headEnd/>
            <a:tailEnd/>
          </a:ln>
        </p:spPr>
        <p:txBody>
          <a:bodyPr wrap="square" lIns="107269" tIns="53635" rIns="107269" bIns="53635" rtlCol="0" anchor="t">
            <a:spAutoFit/>
          </a:bodyPr>
          <a:lstStyle/>
          <a:p>
            <a:pPr algn="ctr" fontAlgn="b">
              <a:buNone/>
            </a:pPr>
            <a:r>
              <a:rPr lang="es-MX" sz="1112" i="1" dirty="0">
                <a:solidFill>
                  <a:srgbClr val="000000"/>
                </a:solidFill>
                <a:latin typeface="Playfair Display" pitchFamily="2" charset="77"/>
                <a:ea typeface="Roboto Light" panose="02000000000000000000" pitchFamily="2" charset="0"/>
              </a:rPr>
              <a:t>+ $3M</a:t>
            </a:r>
          </a:p>
        </p:txBody>
      </p:sp>
      <p:sp>
        <p:nvSpPr>
          <p:cNvPr id="28" name="CuadroTexto 27">
            <a:extLst>
              <a:ext uri="{FF2B5EF4-FFF2-40B4-BE49-F238E27FC236}">
                <a16:creationId xmlns:a16="http://schemas.microsoft.com/office/drawing/2014/main" id="{97438C3A-931C-350B-E820-9997FB8F51AE}"/>
              </a:ext>
            </a:extLst>
          </p:cNvPr>
          <p:cNvSpPr txBox="1"/>
          <p:nvPr/>
        </p:nvSpPr>
        <p:spPr bwMode="auto">
          <a:xfrm>
            <a:off x="1294595" y="734792"/>
            <a:ext cx="10212410" cy="663450"/>
          </a:xfrm>
          <a:prstGeom prst="rect">
            <a:avLst/>
          </a:prstGeom>
          <a:noFill/>
          <a:ln w="9525">
            <a:noFill/>
            <a:prstDash val="dot"/>
            <a:miter lim="800000"/>
            <a:headEnd/>
            <a:tailEnd/>
          </a:ln>
        </p:spPr>
        <p:txBody>
          <a:bodyPr wrap="square" lIns="92073" tIns="46037" rIns="92073" bIns="46037" rtlCol="0" anchor="t">
            <a:spAutoFit/>
          </a:bodyPr>
          <a:lstStyle/>
          <a:p>
            <a:pPr indent="-520587" algn="ctr" defTabSz="673838">
              <a:defRPr/>
            </a:pPr>
            <a:r>
              <a:rPr lang="es-ES" sz="3707" dirty="0">
                <a:solidFill>
                  <a:prstClr val="black"/>
                </a:solidFill>
                <a:latin typeface="Lato Light" panose="020F0302020204030203" pitchFamily="34" charset="77"/>
              </a:rPr>
              <a:t>VIVIENDAS REQUERIDAS</a:t>
            </a:r>
          </a:p>
        </p:txBody>
      </p:sp>
      <p:sp>
        <p:nvSpPr>
          <p:cNvPr id="29" name="CuadroTexto 28">
            <a:extLst>
              <a:ext uri="{FF2B5EF4-FFF2-40B4-BE49-F238E27FC236}">
                <a16:creationId xmlns:a16="http://schemas.microsoft.com/office/drawing/2014/main" id="{4F922037-C7F2-6A9D-CCDE-F811E400CC8B}"/>
              </a:ext>
            </a:extLst>
          </p:cNvPr>
          <p:cNvSpPr txBox="1"/>
          <p:nvPr/>
        </p:nvSpPr>
        <p:spPr bwMode="auto">
          <a:xfrm>
            <a:off x="631984" y="1292935"/>
            <a:ext cx="11537635" cy="425181"/>
          </a:xfrm>
          <a:prstGeom prst="rect">
            <a:avLst/>
          </a:prstGeom>
          <a:noFill/>
          <a:ln w="9525">
            <a:noFill/>
            <a:prstDash val="dot"/>
            <a:miter lim="800000"/>
            <a:headEnd/>
            <a:tailEnd/>
          </a:ln>
        </p:spPr>
        <p:txBody>
          <a:bodyPr wrap="square">
            <a:spAutoFit/>
          </a:bodyPr>
          <a:lstStyle/>
          <a:p>
            <a:pPr marL="649633" indent="-638186" algn="ctr">
              <a:spcAft>
                <a:spcPts val="361"/>
              </a:spcAft>
            </a:pPr>
            <a:r>
              <a:rPr lang="es-MX" sz="2163" i="1" dirty="0">
                <a:solidFill>
                  <a:srgbClr val="FF0000"/>
                </a:solidFill>
                <a:latin typeface="Playfair Display" panose="00000500000000000000" pitchFamily="2" charset="0"/>
                <a:ea typeface="Roboto Th" pitchFamily="2" charset="0"/>
              </a:rPr>
              <a:t>Por nivel socioeconómico- Mazatlán </a:t>
            </a:r>
          </a:p>
        </p:txBody>
      </p:sp>
    </p:spTree>
    <p:extLst>
      <p:ext uri="{BB962C8B-B14F-4D97-AF65-F5344CB8AC3E}">
        <p14:creationId xmlns:p14="http://schemas.microsoft.com/office/powerpoint/2010/main" val="4281510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3702A-F9E2-18B6-A910-646EE39598D3}"/>
            </a:ext>
          </a:extLst>
        </p:cNvPr>
        <p:cNvGrpSpPr/>
        <p:nvPr/>
      </p:nvGrpSpPr>
      <p:grpSpPr>
        <a:xfrm>
          <a:off x="0" y="0"/>
          <a:ext cx="0" cy="0"/>
          <a:chOff x="0" y="0"/>
          <a:chExt cx="0" cy="0"/>
        </a:xfrm>
      </p:grpSpPr>
      <p:graphicFrame>
        <p:nvGraphicFramePr>
          <p:cNvPr id="2" name="Gráfico 1">
            <a:extLst>
              <a:ext uri="{FF2B5EF4-FFF2-40B4-BE49-F238E27FC236}">
                <a16:creationId xmlns:a16="http://schemas.microsoft.com/office/drawing/2014/main" id="{907B9486-E57D-78C2-7B94-0C2EC37058D2}"/>
              </a:ext>
            </a:extLst>
          </p:cNvPr>
          <p:cNvGraphicFramePr>
            <a:graphicFrameLocks/>
          </p:cNvGraphicFramePr>
          <p:nvPr/>
        </p:nvGraphicFramePr>
        <p:xfrm>
          <a:off x="631983" y="2042314"/>
          <a:ext cx="10698258" cy="4393130"/>
        </p:xfrm>
        <a:graphic>
          <a:graphicData uri="http://schemas.openxmlformats.org/drawingml/2006/chart">
            <c:chart xmlns:c="http://schemas.openxmlformats.org/drawingml/2006/chart" xmlns:r="http://schemas.openxmlformats.org/officeDocument/2006/relationships" r:id="rId3"/>
          </a:graphicData>
        </a:graphic>
      </p:graphicFrame>
      <p:sp>
        <p:nvSpPr>
          <p:cNvPr id="3" name="Marcador de número de diapositiva 11">
            <a:extLst>
              <a:ext uri="{FF2B5EF4-FFF2-40B4-BE49-F238E27FC236}">
                <a16:creationId xmlns:a16="http://schemas.microsoft.com/office/drawing/2014/main" id="{4C60E5FF-268E-33BB-14F6-677F244EB07E}"/>
              </a:ext>
            </a:extLst>
          </p:cNvPr>
          <p:cNvSpPr>
            <a:spLocks noGrp="1"/>
          </p:cNvSpPr>
          <p:nvPr>
            <p:ph type="sldNum" sz="quarter" idx="12"/>
          </p:nvPr>
        </p:nvSpPr>
        <p:spPr>
          <a:solidFill>
            <a:schemeClr val="bg1"/>
          </a:solidFill>
        </p:spPr>
        <p:txBody>
          <a:bodyPr vert="horz" lIns="85876" tIns="17175" rIns="72708" bIns="37213" rtlCol="0" anchor="ctr" anchorCtr="1"/>
          <a:lstStyle/>
          <a:p>
            <a:fld id="{67DDEA5E-EAF7-8246-8A62-7FF7613ECEAE}" type="slidenum">
              <a:rPr lang="en-US" sz="1326">
                <a:ea typeface="Roboto Lt" panose="02000000000000000000" pitchFamily="2" charset="0"/>
              </a:rPr>
              <a:pPr/>
              <a:t>6</a:t>
            </a:fld>
            <a:endParaRPr lang="en-US" sz="1326" dirty="0">
              <a:ea typeface="Roboto Lt" panose="02000000000000000000" pitchFamily="2" charset="0"/>
            </a:endParaRPr>
          </a:p>
        </p:txBody>
      </p:sp>
      <p:sp>
        <p:nvSpPr>
          <p:cNvPr id="5" name="CuadroTexto 4">
            <a:extLst>
              <a:ext uri="{FF2B5EF4-FFF2-40B4-BE49-F238E27FC236}">
                <a16:creationId xmlns:a16="http://schemas.microsoft.com/office/drawing/2014/main" id="{AB88DA20-B495-364A-9345-A4F614C35974}"/>
              </a:ext>
            </a:extLst>
          </p:cNvPr>
          <p:cNvSpPr txBox="1"/>
          <p:nvPr/>
        </p:nvSpPr>
        <p:spPr>
          <a:xfrm>
            <a:off x="1135051" y="6893720"/>
            <a:ext cx="10083999" cy="425629"/>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083" dirty="0">
                <a:ea typeface="Roboto Th" panose="02000000000000000000" pitchFamily="2" charset="0"/>
              </a:rPr>
              <a:t>Fuente: </a:t>
            </a:r>
            <a:r>
              <a:rPr lang="es-AR" sz="1083" dirty="0">
                <a:ea typeface="Roboto Th" panose="02000000000000000000" pitchFamily="2" charset="0"/>
              </a:rPr>
              <a:t>INEGI. Censos y Conteos de Población y Vivienda; </a:t>
            </a:r>
            <a:r>
              <a:rPr lang="es-ES" sz="1083" dirty="0">
                <a:ea typeface="Roboto Th" panose="02000000000000000000" pitchFamily="2" charset="0"/>
              </a:rPr>
              <a:t>Nota: Las proyecciones para los años 2025, 2030 y 2035 fueron elaboradas por Ideas Frescas con base en datos históricos y tendencias poblacionales.</a:t>
            </a:r>
            <a:endParaRPr lang="es-ES_tradnl" sz="1113" dirty="0"/>
          </a:p>
        </p:txBody>
      </p:sp>
      <p:sp>
        <p:nvSpPr>
          <p:cNvPr id="14" name="CuadroTexto 13">
            <a:extLst>
              <a:ext uri="{FF2B5EF4-FFF2-40B4-BE49-F238E27FC236}">
                <a16:creationId xmlns:a16="http://schemas.microsoft.com/office/drawing/2014/main" id="{5D552867-2011-2392-8F18-8271B87E1596}"/>
              </a:ext>
            </a:extLst>
          </p:cNvPr>
          <p:cNvSpPr txBox="1"/>
          <p:nvPr/>
        </p:nvSpPr>
        <p:spPr bwMode="auto">
          <a:xfrm>
            <a:off x="10526832" y="1349457"/>
            <a:ext cx="1804122" cy="622304"/>
          </a:xfrm>
          <a:prstGeom prst="rect">
            <a:avLst/>
          </a:prstGeom>
          <a:noFill/>
          <a:ln w="3175">
            <a:noFill/>
            <a:prstDash val="solid"/>
            <a:miter lim="800000"/>
            <a:headEnd/>
            <a:tailEnd/>
          </a:ln>
        </p:spPr>
        <p:txBody>
          <a:bodyPr wrap="square" lIns="107269" tIns="53635" rIns="107269" bIns="53635" rtlCol="0" anchor="t">
            <a:spAutoFit/>
          </a:bodyPr>
          <a:lstStyle/>
          <a:p>
            <a:pPr marL="8825" indent="1471">
              <a:spcAft>
                <a:spcPts val="343"/>
              </a:spcAft>
            </a:pPr>
            <a:r>
              <a:rPr lang="es-MX" sz="1545" i="1" dirty="0">
                <a:latin typeface="Playfair Display" pitchFamily="2" charset="77"/>
              </a:rPr>
              <a:t>268,404 viviendas</a:t>
            </a:r>
          </a:p>
          <a:p>
            <a:pPr marL="8825" indent="1471">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2025</a:t>
            </a:r>
          </a:p>
        </p:txBody>
      </p:sp>
      <p:sp>
        <p:nvSpPr>
          <p:cNvPr id="15" name="CuadroTexto 14">
            <a:extLst>
              <a:ext uri="{FF2B5EF4-FFF2-40B4-BE49-F238E27FC236}">
                <a16:creationId xmlns:a16="http://schemas.microsoft.com/office/drawing/2014/main" id="{530CE598-B9D4-C411-E1C6-3F64D3034316}"/>
              </a:ext>
            </a:extLst>
          </p:cNvPr>
          <p:cNvSpPr txBox="1"/>
          <p:nvPr/>
        </p:nvSpPr>
        <p:spPr bwMode="auto">
          <a:xfrm>
            <a:off x="10526830" y="2104809"/>
            <a:ext cx="1886998" cy="622304"/>
          </a:xfrm>
          <a:prstGeom prst="rect">
            <a:avLst/>
          </a:prstGeom>
          <a:noFill/>
          <a:ln w="3175">
            <a:noFill/>
            <a:prstDash val="solid"/>
            <a:miter lim="800000"/>
            <a:headEnd/>
            <a:tailEnd/>
          </a:ln>
        </p:spPr>
        <p:txBody>
          <a:bodyPr wrap="square" lIns="107269" tIns="53635" rIns="107269" bIns="53635" rtlCol="0" anchor="t">
            <a:spAutoFit/>
          </a:bodyPr>
          <a:lstStyle/>
          <a:p>
            <a:pPr marL="8825" indent="1471">
              <a:spcAft>
                <a:spcPts val="343"/>
              </a:spcAft>
            </a:pPr>
            <a:r>
              <a:rPr lang="es-MX" sz="1545" i="1" dirty="0">
                <a:latin typeface="Playfair Display" pitchFamily="2" charset="77"/>
              </a:rPr>
              <a:t>310,660 viviendas</a:t>
            </a:r>
          </a:p>
          <a:p>
            <a:pPr marL="8825" indent="1471">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2030</a:t>
            </a:r>
          </a:p>
        </p:txBody>
      </p:sp>
      <p:sp>
        <p:nvSpPr>
          <p:cNvPr id="16" name="CuadroTexto 15">
            <a:extLst>
              <a:ext uri="{FF2B5EF4-FFF2-40B4-BE49-F238E27FC236}">
                <a16:creationId xmlns:a16="http://schemas.microsoft.com/office/drawing/2014/main" id="{ED1C5C51-33A4-4549-76DF-F4E59DF5ADE0}"/>
              </a:ext>
            </a:extLst>
          </p:cNvPr>
          <p:cNvSpPr txBox="1"/>
          <p:nvPr/>
        </p:nvSpPr>
        <p:spPr bwMode="auto">
          <a:xfrm>
            <a:off x="10526830" y="2906203"/>
            <a:ext cx="1804123" cy="622304"/>
          </a:xfrm>
          <a:prstGeom prst="rect">
            <a:avLst/>
          </a:prstGeom>
          <a:noFill/>
          <a:ln w="3175">
            <a:noFill/>
            <a:prstDash val="solid"/>
            <a:miter lim="800000"/>
            <a:headEnd/>
            <a:tailEnd/>
          </a:ln>
        </p:spPr>
        <p:txBody>
          <a:bodyPr wrap="square" lIns="107269" tIns="53635" rIns="107269" bIns="53635" rtlCol="0" anchor="t">
            <a:spAutoFit/>
          </a:bodyPr>
          <a:lstStyle/>
          <a:p>
            <a:pPr marL="618699" indent="-607797">
              <a:spcAft>
                <a:spcPts val="343"/>
              </a:spcAft>
            </a:pPr>
            <a:r>
              <a:rPr lang="es-MX" sz="1545" i="1" dirty="0">
                <a:latin typeface="Playfair Display" pitchFamily="2" charset="77"/>
              </a:rPr>
              <a:t>366,301 viviendas</a:t>
            </a:r>
          </a:p>
          <a:p>
            <a:pPr marL="618699" indent="-607797">
              <a:spcAft>
                <a:spcPts val="343"/>
              </a:spcAft>
            </a:pPr>
            <a:r>
              <a:rPr lang="es-MX" sz="1545" dirty="0">
                <a:latin typeface="Roboto Light" panose="02000000000000000000" pitchFamily="2" charset="0"/>
                <a:ea typeface="Roboto Light" panose="02000000000000000000" pitchFamily="2" charset="0"/>
                <a:cs typeface="Roboto Light" panose="02000000000000000000" pitchFamily="2" charset="0"/>
              </a:rPr>
              <a:t>2035</a:t>
            </a:r>
          </a:p>
        </p:txBody>
      </p:sp>
      <p:sp>
        <p:nvSpPr>
          <p:cNvPr id="18" name="Rectángulo 17">
            <a:extLst>
              <a:ext uri="{FF2B5EF4-FFF2-40B4-BE49-F238E27FC236}">
                <a16:creationId xmlns:a16="http://schemas.microsoft.com/office/drawing/2014/main" id="{0C33199A-1C5A-21BE-FE95-5C8F9396C4F3}"/>
              </a:ext>
            </a:extLst>
          </p:cNvPr>
          <p:cNvSpPr/>
          <p:nvPr/>
        </p:nvSpPr>
        <p:spPr>
          <a:xfrm>
            <a:off x="10065512" y="1453668"/>
            <a:ext cx="456337" cy="422781"/>
          </a:xfrm>
          <a:prstGeom prst="rect">
            <a:avLst/>
          </a:prstGeom>
          <a:solidFill>
            <a:srgbClr val="FFDA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20" name="Rectángulo 19">
            <a:extLst>
              <a:ext uri="{FF2B5EF4-FFF2-40B4-BE49-F238E27FC236}">
                <a16:creationId xmlns:a16="http://schemas.microsoft.com/office/drawing/2014/main" id="{EB661A4A-C9FB-0FCC-B660-A8669CFCBDA7}"/>
              </a:ext>
            </a:extLst>
          </p:cNvPr>
          <p:cNvSpPr/>
          <p:nvPr/>
        </p:nvSpPr>
        <p:spPr>
          <a:xfrm>
            <a:off x="10065512" y="2209020"/>
            <a:ext cx="456337" cy="422781"/>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22" name="Rectángulo 21">
            <a:extLst>
              <a:ext uri="{FF2B5EF4-FFF2-40B4-BE49-F238E27FC236}">
                <a16:creationId xmlns:a16="http://schemas.microsoft.com/office/drawing/2014/main" id="{5D2566CE-BCB9-BC60-B01B-B46AB507FE47}"/>
              </a:ext>
            </a:extLst>
          </p:cNvPr>
          <p:cNvSpPr/>
          <p:nvPr/>
        </p:nvSpPr>
        <p:spPr>
          <a:xfrm>
            <a:off x="10065512" y="3010414"/>
            <a:ext cx="456337" cy="422781"/>
          </a:xfrm>
          <a:prstGeom prst="rect">
            <a:avLst/>
          </a:prstGeom>
          <a:solidFill>
            <a:srgbClr val="FFB4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524" dirty="0"/>
          </a:p>
        </p:txBody>
      </p:sp>
      <p:sp>
        <p:nvSpPr>
          <p:cNvPr id="8" name="CuadroTexto 7">
            <a:extLst>
              <a:ext uri="{FF2B5EF4-FFF2-40B4-BE49-F238E27FC236}">
                <a16:creationId xmlns:a16="http://schemas.microsoft.com/office/drawing/2014/main" id="{DB1CA8E2-0025-4A3E-FCFA-CE4ADB20C4DB}"/>
              </a:ext>
            </a:extLst>
          </p:cNvPr>
          <p:cNvSpPr txBox="1"/>
          <p:nvPr/>
        </p:nvSpPr>
        <p:spPr bwMode="auto">
          <a:xfrm>
            <a:off x="1220348" y="6357015"/>
            <a:ext cx="1384436" cy="288012"/>
          </a:xfrm>
          <a:prstGeom prst="rect">
            <a:avLst/>
          </a:prstGeom>
          <a:noFill/>
          <a:ln w="3175">
            <a:noFill/>
            <a:prstDash val="solid"/>
            <a:miter lim="800000"/>
            <a:headEnd/>
            <a:tailEnd/>
          </a:ln>
        </p:spPr>
        <p:txBody>
          <a:bodyPr wrap="square" lIns="107269" tIns="53635" rIns="107269" bIns="53635" rtlCol="0" anchor="t">
            <a:spAutoFit/>
          </a:bodyPr>
          <a:lstStyle/>
          <a:p>
            <a:pPr algn="ctr" defTabSz="889571" fontAlgn="b">
              <a:defRPr/>
            </a:pPr>
            <a:r>
              <a:rPr lang="es-MX" sz="1112" i="1" dirty="0">
                <a:solidFill>
                  <a:srgbClr val="000000"/>
                </a:solidFill>
                <a:latin typeface="Playfair Display" pitchFamily="2" charset="77"/>
                <a:ea typeface="Roboto Light" panose="02000000000000000000" pitchFamily="2" charset="0"/>
              </a:rPr>
              <a:t>-$160k</a:t>
            </a:r>
          </a:p>
        </p:txBody>
      </p:sp>
      <p:sp>
        <p:nvSpPr>
          <p:cNvPr id="9" name="CuadroTexto 8">
            <a:extLst>
              <a:ext uri="{FF2B5EF4-FFF2-40B4-BE49-F238E27FC236}">
                <a16:creationId xmlns:a16="http://schemas.microsoft.com/office/drawing/2014/main" id="{58CA3415-4665-B7C7-BF45-B765D8911C17}"/>
              </a:ext>
            </a:extLst>
          </p:cNvPr>
          <p:cNvSpPr txBox="1"/>
          <p:nvPr/>
        </p:nvSpPr>
        <p:spPr bwMode="auto">
          <a:xfrm>
            <a:off x="2592157" y="6357015"/>
            <a:ext cx="1477856" cy="288012"/>
          </a:xfrm>
          <a:prstGeom prst="rect">
            <a:avLst/>
          </a:prstGeom>
          <a:noFill/>
          <a:ln w="3175">
            <a:noFill/>
            <a:prstDash val="solid"/>
            <a:miter lim="800000"/>
            <a:headEnd/>
            <a:tailEnd/>
          </a:ln>
        </p:spPr>
        <p:txBody>
          <a:bodyPr wrap="square" lIns="107269" tIns="53635" rIns="107269" bIns="53635" rtlCol="0" anchor="t">
            <a:spAutoFit/>
          </a:bodyPr>
          <a:lstStyle/>
          <a:p>
            <a:pPr algn="ctr" defTabSz="889571" fontAlgn="b">
              <a:defRPr/>
            </a:pPr>
            <a:r>
              <a:rPr lang="es-MX" sz="1112" i="1" dirty="0">
                <a:solidFill>
                  <a:srgbClr val="000000"/>
                </a:solidFill>
                <a:latin typeface="Playfair Display" pitchFamily="2" charset="77"/>
                <a:ea typeface="Roboto Light" panose="02000000000000000000" pitchFamily="2" charset="0"/>
              </a:rPr>
              <a:t>$144k – $300k </a:t>
            </a:r>
          </a:p>
        </p:txBody>
      </p:sp>
      <p:sp>
        <p:nvSpPr>
          <p:cNvPr id="10" name="CuadroTexto 9">
            <a:extLst>
              <a:ext uri="{FF2B5EF4-FFF2-40B4-BE49-F238E27FC236}">
                <a16:creationId xmlns:a16="http://schemas.microsoft.com/office/drawing/2014/main" id="{19EF013C-B6B2-7569-2F02-E8EC626021E6}"/>
              </a:ext>
            </a:extLst>
          </p:cNvPr>
          <p:cNvSpPr txBox="1"/>
          <p:nvPr/>
        </p:nvSpPr>
        <p:spPr bwMode="auto">
          <a:xfrm>
            <a:off x="4066190" y="6354145"/>
            <a:ext cx="1384437" cy="288012"/>
          </a:xfrm>
          <a:prstGeom prst="rect">
            <a:avLst/>
          </a:prstGeom>
          <a:noFill/>
          <a:ln w="3175">
            <a:noFill/>
            <a:prstDash val="solid"/>
            <a:miter lim="800000"/>
            <a:headEnd/>
            <a:tailEnd/>
          </a:ln>
        </p:spPr>
        <p:txBody>
          <a:bodyPr wrap="square" lIns="107269" tIns="53635" rIns="107269" bIns="53635" rtlCol="0" anchor="t">
            <a:spAutoFit/>
          </a:bodyPr>
          <a:lstStyle/>
          <a:p>
            <a:pPr algn="ctr" defTabSz="889571" fontAlgn="b">
              <a:defRPr/>
            </a:pPr>
            <a:r>
              <a:rPr lang="es-MX" sz="1112" i="1" dirty="0">
                <a:solidFill>
                  <a:srgbClr val="000000"/>
                </a:solidFill>
                <a:latin typeface="Playfair Display" pitchFamily="2" charset="77"/>
                <a:ea typeface="Roboto Light" panose="02000000000000000000" pitchFamily="2" charset="0"/>
              </a:rPr>
              <a:t>$300k – $545k </a:t>
            </a:r>
          </a:p>
        </p:txBody>
      </p:sp>
      <p:sp>
        <p:nvSpPr>
          <p:cNvPr id="11" name="CuadroTexto 10">
            <a:extLst>
              <a:ext uri="{FF2B5EF4-FFF2-40B4-BE49-F238E27FC236}">
                <a16:creationId xmlns:a16="http://schemas.microsoft.com/office/drawing/2014/main" id="{37AB1ABE-B6AE-55B5-34F3-BF59CFEB4D73}"/>
              </a:ext>
            </a:extLst>
          </p:cNvPr>
          <p:cNvSpPr txBox="1"/>
          <p:nvPr/>
        </p:nvSpPr>
        <p:spPr bwMode="auto">
          <a:xfrm>
            <a:off x="5459409" y="6362730"/>
            <a:ext cx="1384437" cy="288012"/>
          </a:xfrm>
          <a:prstGeom prst="rect">
            <a:avLst/>
          </a:prstGeom>
          <a:noFill/>
          <a:ln w="3175">
            <a:noFill/>
            <a:prstDash val="solid"/>
            <a:miter lim="800000"/>
            <a:headEnd/>
            <a:tailEnd/>
          </a:ln>
        </p:spPr>
        <p:txBody>
          <a:bodyPr wrap="square" lIns="107269" tIns="53635" rIns="107269" bIns="53635" rtlCol="0" anchor="t">
            <a:spAutoFit/>
          </a:bodyPr>
          <a:lstStyle/>
          <a:p>
            <a:pPr lvl="0" algn="ctr" fontAlgn="b">
              <a:defRPr/>
            </a:pPr>
            <a:r>
              <a:rPr lang="es-MX" sz="1112" i="1" dirty="0">
                <a:solidFill>
                  <a:srgbClr val="000000"/>
                </a:solidFill>
                <a:latin typeface="Playfair Display" pitchFamily="2" charset="77"/>
                <a:ea typeface="Roboto Light" panose="02000000000000000000" pitchFamily="2" charset="0"/>
              </a:rPr>
              <a:t>$545k – $720k</a:t>
            </a:r>
          </a:p>
        </p:txBody>
      </p:sp>
      <p:sp>
        <p:nvSpPr>
          <p:cNvPr id="12" name="CuadroTexto 11">
            <a:extLst>
              <a:ext uri="{FF2B5EF4-FFF2-40B4-BE49-F238E27FC236}">
                <a16:creationId xmlns:a16="http://schemas.microsoft.com/office/drawing/2014/main" id="{D1ED71B5-2593-3E9B-5E29-4A40382F438A}"/>
              </a:ext>
            </a:extLst>
          </p:cNvPr>
          <p:cNvSpPr txBox="1"/>
          <p:nvPr/>
        </p:nvSpPr>
        <p:spPr bwMode="auto">
          <a:xfrm>
            <a:off x="6941871" y="6354145"/>
            <a:ext cx="1384437" cy="288012"/>
          </a:xfrm>
          <a:prstGeom prst="rect">
            <a:avLst/>
          </a:prstGeom>
          <a:noFill/>
          <a:ln w="3175">
            <a:noFill/>
            <a:prstDash val="solid"/>
            <a:miter lim="800000"/>
            <a:headEnd/>
            <a:tailEnd/>
          </a:ln>
        </p:spPr>
        <p:txBody>
          <a:bodyPr wrap="square" lIns="107269" tIns="53635" rIns="107269" bIns="53635" rtlCol="0" anchor="t">
            <a:spAutoFit/>
          </a:bodyPr>
          <a:lstStyle/>
          <a:p>
            <a:pPr algn="ctr" fontAlgn="b">
              <a:buNone/>
            </a:pPr>
            <a:r>
              <a:rPr lang="es-MX" sz="1112" i="1" dirty="0">
                <a:solidFill>
                  <a:srgbClr val="000000"/>
                </a:solidFill>
                <a:latin typeface="Playfair Display" pitchFamily="2" charset="77"/>
                <a:ea typeface="Roboto Light" panose="02000000000000000000" pitchFamily="2" charset="0"/>
              </a:rPr>
              <a:t>$720k – $960k </a:t>
            </a:r>
          </a:p>
        </p:txBody>
      </p:sp>
      <p:sp>
        <p:nvSpPr>
          <p:cNvPr id="13" name="CuadroTexto 12">
            <a:extLst>
              <a:ext uri="{FF2B5EF4-FFF2-40B4-BE49-F238E27FC236}">
                <a16:creationId xmlns:a16="http://schemas.microsoft.com/office/drawing/2014/main" id="{C0D431D8-D3B7-FB7C-AD6E-86D79E2F2BB2}"/>
              </a:ext>
            </a:extLst>
          </p:cNvPr>
          <p:cNvSpPr txBox="1"/>
          <p:nvPr/>
        </p:nvSpPr>
        <p:spPr bwMode="auto">
          <a:xfrm>
            <a:off x="8337797" y="6354144"/>
            <a:ext cx="1500482" cy="288012"/>
          </a:xfrm>
          <a:prstGeom prst="rect">
            <a:avLst/>
          </a:prstGeom>
          <a:noFill/>
          <a:ln w="3175">
            <a:noFill/>
            <a:prstDash val="solid"/>
            <a:miter lim="800000"/>
            <a:headEnd/>
            <a:tailEnd/>
          </a:ln>
        </p:spPr>
        <p:txBody>
          <a:bodyPr wrap="square" lIns="107269" tIns="53635" rIns="107269" bIns="53635" rtlCol="0" anchor="t">
            <a:spAutoFit/>
          </a:bodyPr>
          <a:lstStyle/>
          <a:p>
            <a:pPr algn="ctr" fontAlgn="b">
              <a:buNone/>
            </a:pPr>
            <a:r>
              <a:rPr lang="es-MX" sz="1112" i="1" dirty="0">
                <a:solidFill>
                  <a:srgbClr val="000000"/>
                </a:solidFill>
                <a:latin typeface="Playfair Display" pitchFamily="2" charset="77"/>
                <a:ea typeface="Roboto Light" panose="02000000000000000000" pitchFamily="2" charset="0"/>
              </a:rPr>
              <a:t>$960k – $3M</a:t>
            </a:r>
          </a:p>
        </p:txBody>
      </p:sp>
      <p:sp>
        <p:nvSpPr>
          <p:cNvPr id="17" name="CuadroTexto 16">
            <a:extLst>
              <a:ext uri="{FF2B5EF4-FFF2-40B4-BE49-F238E27FC236}">
                <a16:creationId xmlns:a16="http://schemas.microsoft.com/office/drawing/2014/main" id="{418C4493-2F87-C6AB-DB41-4862CAEFECDB}"/>
              </a:ext>
            </a:extLst>
          </p:cNvPr>
          <p:cNvSpPr txBox="1"/>
          <p:nvPr/>
        </p:nvSpPr>
        <p:spPr bwMode="auto">
          <a:xfrm>
            <a:off x="9757571" y="6359827"/>
            <a:ext cx="1384437" cy="288012"/>
          </a:xfrm>
          <a:prstGeom prst="rect">
            <a:avLst/>
          </a:prstGeom>
          <a:noFill/>
          <a:ln w="3175">
            <a:noFill/>
            <a:prstDash val="solid"/>
            <a:miter lim="800000"/>
            <a:headEnd/>
            <a:tailEnd/>
          </a:ln>
        </p:spPr>
        <p:txBody>
          <a:bodyPr wrap="square" lIns="107269" tIns="53635" rIns="107269" bIns="53635" rtlCol="0" anchor="t">
            <a:spAutoFit/>
          </a:bodyPr>
          <a:lstStyle/>
          <a:p>
            <a:pPr algn="ctr" fontAlgn="b">
              <a:buNone/>
            </a:pPr>
            <a:r>
              <a:rPr lang="es-MX" sz="1112" i="1" dirty="0">
                <a:solidFill>
                  <a:srgbClr val="000000"/>
                </a:solidFill>
                <a:latin typeface="Playfair Display" pitchFamily="2" charset="77"/>
                <a:ea typeface="Roboto Light" panose="02000000000000000000" pitchFamily="2" charset="0"/>
              </a:rPr>
              <a:t>+ $3M</a:t>
            </a:r>
          </a:p>
        </p:txBody>
      </p:sp>
      <p:sp>
        <p:nvSpPr>
          <p:cNvPr id="4" name="CuadroTexto 21">
            <a:extLst>
              <a:ext uri="{FF2B5EF4-FFF2-40B4-BE49-F238E27FC236}">
                <a16:creationId xmlns:a16="http://schemas.microsoft.com/office/drawing/2014/main" id="{70687CE9-D565-EAA9-B18A-61C7F8F97F53}"/>
              </a:ext>
            </a:extLst>
          </p:cNvPr>
          <p:cNvSpPr txBox="1">
            <a:spLocks noChangeArrowheads="1"/>
          </p:cNvSpPr>
          <p:nvPr/>
        </p:nvSpPr>
        <p:spPr bwMode="auto">
          <a:xfrm>
            <a:off x="2864226" y="1930264"/>
            <a:ext cx="933719" cy="374154"/>
          </a:xfrm>
          <a:prstGeom prst="rect">
            <a:avLst/>
          </a:prstGeom>
          <a:solidFill>
            <a:schemeClr val="bg1"/>
          </a:solidFill>
          <a:ln w="19050">
            <a:solidFill>
              <a:schemeClr val="bg1">
                <a:lumMod val="75000"/>
              </a:schemeClr>
            </a:solidFill>
            <a:prstDash val="solid"/>
            <a:miter lim="800000"/>
            <a:headEnd/>
            <a:tailEnd/>
          </a:ln>
        </p:spPr>
        <p:txBody>
          <a:bodyPr wrap="square" lIns="121571" tIns="60786" rIns="121571" bIns="60786"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889571" eaLnBrk="1" hangingPunct="1">
              <a:defRPr/>
            </a:pPr>
            <a:r>
              <a:rPr lang="es-MX" sz="1556" b="1" dirty="0">
                <a:solidFill>
                  <a:srgbClr val="000000"/>
                </a:solidFill>
                <a:latin typeface="Roboto" panose="02000000000000000000" pitchFamily="2" charset="0"/>
                <a:ea typeface="Roboto" panose="02000000000000000000" pitchFamily="2" charset="0"/>
                <a:cs typeface="+mn-cs"/>
              </a:rPr>
              <a:t>+17%</a:t>
            </a:r>
            <a:endParaRPr lang="es-MX" sz="1556" dirty="0">
              <a:latin typeface="Roboto" panose="02000000000000000000" pitchFamily="2" charset="0"/>
              <a:ea typeface="Roboto" panose="02000000000000000000" pitchFamily="2" charset="0"/>
            </a:endParaRPr>
          </a:p>
        </p:txBody>
      </p:sp>
      <p:sp>
        <p:nvSpPr>
          <p:cNvPr id="19" name="CuadroTexto 21">
            <a:extLst>
              <a:ext uri="{FF2B5EF4-FFF2-40B4-BE49-F238E27FC236}">
                <a16:creationId xmlns:a16="http://schemas.microsoft.com/office/drawing/2014/main" id="{4C8E3216-EDBF-6A96-F70F-ABFB49FDE9E6}"/>
              </a:ext>
            </a:extLst>
          </p:cNvPr>
          <p:cNvSpPr txBox="1">
            <a:spLocks noChangeArrowheads="1"/>
          </p:cNvSpPr>
          <p:nvPr/>
        </p:nvSpPr>
        <p:spPr bwMode="auto">
          <a:xfrm>
            <a:off x="4408161" y="2995287"/>
            <a:ext cx="803165" cy="374154"/>
          </a:xfrm>
          <a:prstGeom prst="rect">
            <a:avLst/>
          </a:prstGeom>
          <a:solidFill>
            <a:schemeClr val="bg1"/>
          </a:solidFill>
          <a:ln w="19050">
            <a:solidFill>
              <a:schemeClr val="bg1">
                <a:lumMod val="75000"/>
              </a:schemeClr>
            </a:solidFill>
            <a:prstDash val="solid"/>
            <a:miter lim="800000"/>
            <a:headEnd/>
            <a:tailEnd/>
          </a:ln>
        </p:spPr>
        <p:txBody>
          <a:bodyPr wrap="square" lIns="121571" tIns="60786" rIns="121571" bIns="60786"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889571" eaLnBrk="1" hangingPunct="1">
              <a:defRPr/>
            </a:pPr>
            <a:r>
              <a:rPr lang="es-MX" sz="1556" b="1" dirty="0">
                <a:solidFill>
                  <a:srgbClr val="000000"/>
                </a:solidFill>
                <a:latin typeface="Roboto" panose="02000000000000000000" pitchFamily="2" charset="0"/>
                <a:ea typeface="Roboto" panose="02000000000000000000" pitchFamily="2" charset="0"/>
                <a:cs typeface="+mn-cs"/>
              </a:rPr>
              <a:t>+12%</a:t>
            </a:r>
            <a:endParaRPr lang="es-MX" sz="1556" dirty="0">
              <a:latin typeface="Roboto" panose="02000000000000000000" pitchFamily="2" charset="0"/>
              <a:ea typeface="Roboto" panose="02000000000000000000" pitchFamily="2" charset="0"/>
            </a:endParaRPr>
          </a:p>
        </p:txBody>
      </p:sp>
      <p:sp>
        <p:nvSpPr>
          <p:cNvPr id="21" name="CuadroTexto 21">
            <a:extLst>
              <a:ext uri="{FF2B5EF4-FFF2-40B4-BE49-F238E27FC236}">
                <a16:creationId xmlns:a16="http://schemas.microsoft.com/office/drawing/2014/main" id="{315B99E4-4107-C05B-6F3B-AE92AC4CAEE5}"/>
              </a:ext>
            </a:extLst>
          </p:cNvPr>
          <p:cNvSpPr txBox="1">
            <a:spLocks noChangeArrowheads="1"/>
          </p:cNvSpPr>
          <p:nvPr/>
        </p:nvSpPr>
        <p:spPr bwMode="auto">
          <a:xfrm>
            <a:off x="5837317" y="2440722"/>
            <a:ext cx="803165" cy="374154"/>
          </a:xfrm>
          <a:prstGeom prst="rect">
            <a:avLst/>
          </a:prstGeom>
          <a:solidFill>
            <a:schemeClr val="bg1"/>
          </a:solidFill>
          <a:ln w="19050">
            <a:solidFill>
              <a:schemeClr val="bg1">
                <a:lumMod val="75000"/>
              </a:schemeClr>
            </a:solidFill>
            <a:prstDash val="solid"/>
            <a:miter lim="800000"/>
            <a:headEnd/>
            <a:tailEnd/>
          </a:ln>
        </p:spPr>
        <p:txBody>
          <a:bodyPr wrap="square" lIns="121571" tIns="60786" rIns="121571" bIns="60786"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889571" eaLnBrk="1" hangingPunct="1">
              <a:defRPr/>
            </a:pPr>
            <a:r>
              <a:rPr lang="es-MX" sz="1556" b="1" dirty="0">
                <a:solidFill>
                  <a:srgbClr val="000000"/>
                </a:solidFill>
                <a:latin typeface="Roboto" panose="02000000000000000000" pitchFamily="2" charset="0"/>
                <a:ea typeface="Roboto" panose="02000000000000000000" pitchFamily="2" charset="0"/>
                <a:cs typeface="+mn-cs"/>
              </a:rPr>
              <a:t>+22%</a:t>
            </a:r>
            <a:endParaRPr lang="es-MX" sz="1556" dirty="0">
              <a:latin typeface="Roboto" panose="02000000000000000000" pitchFamily="2" charset="0"/>
              <a:ea typeface="Roboto" panose="02000000000000000000" pitchFamily="2" charset="0"/>
            </a:endParaRPr>
          </a:p>
        </p:txBody>
      </p:sp>
      <p:sp>
        <p:nvSpPr>
          <p:cNvPr id="23" name="CuadroTexto 21">
            <a:extLst>
              <a:ext uri="{FF2B5EF4-FFF2-40B4-BE49-F238E27FC236}">
                <a16:creationId xmlns:a16="http://schemas.microsoft.com/office/drawing/2014/main" id="{1973F882-7687-13B1-5620-DA199247257B}"/>
              </a:ext>
            </a:extLst>
          </p:cNvPr>
          <p:cNvSpPr txBox="1">
            <a:spLocks noChangeArrowheads="1"/>
          </p:cNvSpPr>
          <p:nvPr/>
        </p:nvSpPr>
        <p:spPr bwMode="auto">
          <a:xfrm>
            <a:off x="7266932" y="2789173"/>
            <a:ext cx="803165" cy="374154"/>
          </a:xfrm>
          <a:prstGeom prst="rect">
            <a:avLst/>
          </a:prstGeom>
          <a:solidFill>
            <a:schemeClr val="bg1"/>
          </a:solidFill>
          <a:ln w="19050">
            <a:solidFill>
              <a:schemeClr val="bg1">
                <a:lumMod val="75000"/>
              </a:schemeClr>
            </a:solidFill>
            <a:prstDash val="solid"/>
            <a:miter lim="800000"/>
            <a:headEnd/>
            <a:tailEnd/>
          </a:ln>
        </p:spPr>
        <p:txBody>
          <a:bodyPr wrap="square" lIns="121571" tIns="60786" rIns="121571" bIns="60786"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889571" eaLnBrk="1" hangingPunct="1">
              <a:defRPr/>
            </a:pPr>
            <a:r>
              <a:rPr lang="es-MX" sz="1556" b="1" dirty="0">
                <a:solidFill>
                  <a:srgbClr val="000000"/>
                </a:solidFill>
                <a:latin typeface="Roboto" panose="02000000000000000000" pitchFamily="2" charset="0"/>
                <a:ea typeface="Roboto" panose="02000000000000000000" pitchFamily="2" charset="0"/>
                <a:cs typeface="+mn-cs"/>
              </a:rPr>
              <a:t>+17%</a:t>
            </a:r>
            <a:endParaRPr lang="es-MX" sz="1556" dirty="0">
              <a:latin typeface="Roboto" panose="02000000000000000000" pitchFamily="2" charset="0"/>
              <a:ea typeface="Roboto" panose="02000000000000000000" pitchFamily="2" charset="0"/>
            </a:endParaRPr>
          </a:p>
        </p:txBody>
      </p:sp>
      <p:sp>
        <p:nvSpPr>
          <p:cNvPr id="24" name="CuadroTexto 21">
            <a:extLst>
              <a:ext uri="{FF2B5EF4-FFF2-40B4-BE49-F238E27FC236}">
                <a16:creationId xmlns:a16="http://schemas.microsoft.com/office/drawing/2014/main" id="{94679CD5-8271-11FE-1550-E6969003B2D2}"/>
              </a:ext>
            </a:extLst>
          </p:cNvPr>
          <p:cNvSpPr txBox="1">
            <a:spLocks noChangeArrowheads="1"/>
          </p:cNvSpPr>
          <p:nvPr/>
        </p:nvSpPr>
        <p:spPr bwMode="auto">
          <a:xfrm>
            <a:off x="10082085" y="4171886"/>
            <a:ext cx="803165" cy="374154"/>
          </a:xfrm>
          <a:prstGeom prst="rect">
            <a:avLst/>
          </a:prstGeom>
          <a:solidFill>
            <a:schemeClr val="bg1"/>
          </a:solidFill>
          <a:ln w="19050">
            <a:solidFill>
              <a:schemeClr val="bg1">
                <a:lumMod val="75000"/>
              </a:schemeClr>
            </a:solidFill>
            <a:prstDash val="solid"/>
            <a:miter lim="800000"/>
            <a:headEnd/>
            <a:tailEnd/>
          </a:ln>
        </p:spPr>
        <p:txBody>
          <a:bodyPr wrap="square" lIns="121571" tIns="60786" rIns="121571" bIns="60786"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889571" eaLnBrk="1" hangingPunct="1">
              <a:defRPr/>
            </a:pPr>
            <a:r>
              <a:rPr lang="es-MX" sz="1556" b="1" dirty="0">
                <a:solidFill>
                  <a:srgbClr val="000000"/>
                </a:solidFill>
                <a:latin typeface="Roboto" panose="02000000000000000000" pitchFamily="2" charset="0"/>
                <a:ea typeface="Roboto" panose="02000000000000000000" pitchFamily="2" charset="0"/>
                <a:cs typeface="+mn-cs"/>
              </a:rPr>
              <a:t>+17%</a:t>
            </a:r>
            <a:endParaRPr lang="es-MX" sz="1556" dirty="0">
              <a:latin typeface="Roboto" panose="02000000000000000000" pitchFamily="2" charset="0"/>
              <a:ea typeface="Roboto" panose="02000000000000000000" pitchFamily="2" charset="0"/>
            </a:endParaRPr>
          </a:p>
        </p:txBody>
      </p:sp>
      <p:sp>
        <p:nvSpPr>
          <p:cNvPr id="25" name="CuadroTexto 21">
            <a:extLst>
              <a:ext uri="{FF2B5EF4-FFF2-40B4-BE49-F238E27FC236}">
                <a16:creationId xmlns:a16="http://schemas.microsoft.com/office/drawing/2014/main" id="{39B48F3C-4F27-75C6-DE6C-F79D03C44B76}"/>
              </a:ext>
            </a:extLst>
          </p:cNvPr>
          <p:cNvSpPr txBox="1">
            <a:spLocks noChangeArrowheads="1"/>
          </p:cNvSpPr>
          <p:nvPr/>
        </p:nvSpPr>
        <p:spPr bwMode="auto">
          <a:xfrm>
            <a:off x="8687152" y="3475596"/>
            <a:ext cx="803165" cy="374154"/>
          </a:xfrm>
          <a:prstGeom prst="rect">
            <a:avLst/>
          </a:prstGeom>
          <a:solidFill>
            <a:schemeClr val="bg1"/>
          </a:solidFill>
          <a:ln w="19050">
            <a:solidFill>
              <a:schemeClr val="bg1">
                <a:lumMod val="75000"/>
              </a:schemeClr>
            </a:solidFill>
            <a:prstDash val="solid"/>
            <a:miter lim="800000"/>
            <a:headEnd/>
            <a:tailEnd/>
          </a:ln>
        </p:spPr>
        <p:txBody>
          <a:bodyPr wrap="square" lIns="121571" tIns="60786" rIns="121571" bIns="60786"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889571" eaLnBrk="1" hangingPunct="1">
              <a:defRPr/>
            </a:pPr>
            <a:r>
              <a:rPr lang="es-MX" sz="1556" b="1" dirty="0">
                <a:solidFill>
                  <a:srgbClr val="000000"/>
                </a:solidFill>
                <a:latin typeface="Roboto" panose="02000000000000000000" pitchFamily="2" charset="0"/>
                <a:ea typeface="Roboto" panose="02000000000000000000" pitchFamily="2" charset="0"/>
                <a:cs typeface="+mn-cs"/>
              </a:rPr>
              <a:t>+17%</a:t>
            </a:r>
            <a:endParaRPr lang="es-MX" sz="1556" dirty="0">
              <a:latin typeface="Roboto" panose="02000000000000000000" pitchFamily="2" charset="0"/>
              <a:ea typeface="Roboto" panose="02000000000000000000" pitchFamily="2" charset="0"/>
            </a:endParaRPr>
          </a:p>
        </p:txBody>
      </p:sp>
      <p:sp>
        <p:nvSpPr>
          <p:cNvPr id="27" name="CuadroTexto 21">
            <a:extLst>
              <a:ext uri="{FF2B5EF4-FFF2-40B4-BE49-F238E27FC236}">
                <a16:creationId xmlns:a16="http://schemas.microsoft.com/office/drawing/2014/main" id="{47E6215E-835F-F843-587D-C3FB1172E1CB}"/>
              </a:ext>
            </a:extLst>
          </p:cNvPr>
          <p:cNvSpPr txBox="1">
            <a:spLocks noChangeArrowheads="1"/>
          </p:cNvSpPr>
          <p:nvPr/>
        </p:nvSpPr>
        <p:spPr bwMode="auto">
          <a:xfrm>
            <a:off x="1409312" y="4323742"/>
            <a:ext cx="933719" cy="374154"/>
          </a:xfrm>
          <a:prstGeom prst="rect">
            <a:avLst/>
          </a:prstGeom>
          <a:solidFill>
            <a:schemeClr val="bg1"/>
          </a:solidFill>
          <a:ln w="19050">
            <a:solidFill>
              <a:schemeClr val="bg1">
                <a:lumMod val="75000"/>
              </a:schemeClr>
            </a:solidFill>
            <a:prstDash val="solid"/>
            <a:miter lim="800000"/>
            <a:headEnd/>
            <a:tailEnd/>
          </a:ln>
        </p:spPr>
        <p:txBody>
          <a:bodyPr wrap="square" lIns="121571" tIns="60786" rIns="121571" bIns="60786" anchor="t">
            <a:spAutoFit/>
          </a:bodyPr>
          <a:lstStyle>
            <a:defPPr>
              <a:defRPr lang="es-MX"/>
            </a:defPPr>
            <a:lvl1pPr marL="0" indent="0" algn="l" defTabSz="914400" rtl="0" eaLnBrk="0" latinLnBrk="0" hangingPunct="0">
              <a:defRPr sz="2400" kern="1200">
                <a:solidFill>
                  <a:schemeClr val="tx1"/>
                </a:solidFill>
                <a:latin typeface="Apple Garamond" charset="0"/>
                <a:ea typeface="ＭＳ Ｐゴシック" charset="0"/>
                <a:cs typeface="ＭＳ Ｐゴシック" charset="0"/>
              </a:defRPr>
            </a:lvl1pPr>
            <a:lvl2pPr marL="742950" indent="-285750" algn="l" defTabSz="914400" rtl="0" eaLnBrk="0" latinLnBrk="0" hangingPunct="0">
              <a:defRPr sz="2400" kern="1200">
                <a:solidFill>
                  <a:schemeClr val="tx1"/>
                </a:solidFill>
                <a:latin typeface="Apple Garamond" charset="0"/>
                <a:ea typeface="ＭＳ Ｐゴシック" charset="0"/>
                <a:cs typeface="+mn-cs"/>
              </a:defRPr>
            </a:lvl2pPr>
            <a:lvl3pPr marL="1143000" indent="-228600" algn="l" defTabSz="914400" rtl="0" eaLnBrk="0" latinLnBrk="0" hangingPunct="0">
              <a:defRPr sz="2400" kern="1200">
                <a:solidFill>
                  <a:schemeClr val="tx1"/>
                </a:solidFill>
                <a:latin typeface="Apple Garamond" charset="0"/>
                <a:ea typeface="ＭＳ Ｐゴシック" charset="0"/>
                <a:cs typeface="+mn-cs"/>
              </a:defRPr>
            </a:lvl3pPr>
            <a:lvl4pPr marL="1600200" indent="-228600" algn="l" defTabSz="914400" rtl="0" eaLnBrk="0" latinLnBrk="0" hangingPunct="0">
              <a:defRPr sz="2400" kern="1200">
                <a:solidFill>
                  <a:schemeClr val="tx1"/>
                </a:solidFill>
                <a:latin typeface="Apple Garamond" charset="0"/>
                <a:ea typeface="ＭＳ Ｐゴシック" charset="0"/>
                <a:cs typeface="+mn-cs"/>
              </a:defRPr>
            </a:lvl4pPr>
            <a:lvl5pPr marL="2057400" indent="-228600" algn="l" defTabSz="914400" rtl="0" eaLnBrk="0" latinLnBrk="0" hangingPunct="0">
              <a:defRPr sz="2400" kern="1200">
                <a:solidFill>
                  <a:schemeClr val="tx1"/>
                </a:solidFill>
                <a:latin typeface="Apple Garamond" charset="0"/>
                <a:ea typeface="ＭＳ Ｐゴシック" charset="0"/>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Apple Garamond" charset="0"/>
                <a:ea typeface="ＭＳ Ｐゴシック" charset="0"/>
                <a:cs typeface="+mn-cs"/>
              </a:defRPr>
            </a:lvl9pPr>
          </a:lstStyle>
          <a:p>
            <a:pPr algn="ctr" defTabSz="889571" eaLnBrk="1" hangingPunct="1">
              <a:defRPr/>
            </a:pPr>
            <a:r>
              <a:rPr lang="es-MX" sz="1556" b="1" dirty="0">
                <a:solidFill>
                  <a:srgbClr val="000000"/>
                </a:solidFill>
                <a:latin typeface="Roboto" panose="02000000000000000000" pitchFamily="2" charset="0"/>
                <a:ea typeface="Roboto" panose="02000000000000000000" pitchFamily="2" charset="0"/>
                <a:cs typeface="+mn-cs"/>
              </a:rPr>
              <a:t>+17%</a:t>
            </a:r>
            <a:endParaRPr lang="es-MX" sz="1556" dirty="0">
              <a:latin typeface="Roboto" panose="02000000000000000000" pitchFamily="2" charset="0"/>
              <a:ea typeface="Roboto" panose="02000000000000000000" pitchFamily="2" charset="0"/>
            </a:endParaRPr>
          </a:p>
        </p:txBody>
      </p:sp>
      <p:sp>
        <p:nvSpPr>
          <p:cNvPr id="28" name="CuadroTexto 27">
            <a:extLst>
              <a:ext uri="{FF2B5EF4-FFF2-40B4-BE49-F238E27FC236}">
                <a16:creationId xmlns:a16="http://schemas.microsoft.com/office/drawing/2014/main" id="{CB9C3F89-0DBB-5ABD-A6E3-0894B819E6E1}"/>
              </a:ext>
            </a:extLst>
          </p:cNvPr>
          <p:cNvSpPr txBox="1"/>
          <p:nvPr/>
        </p:nvSpPr>
        <p:spPr bwMode="auto">
          <a:xfrm>
            <a:off x="1294595" y="734792"/>
            <a:ext cx="10212410" cy="663450"/>
          </a:xfrm>
          <a:prstGeom prst="rect">
            <a:avLst/>
          </a:prstGeom>
          <a:noFill/>
          <a:ln w="9525">
            <a:noFill/>
            <a:prstDash val="dot"/>
            <a:miter lim="800000"/>
            <a:headEnd/>
            <a:tailEnd/>
          </a:ln>
        </p:spPr>
        <p:txBody>
          <a:bodyPr wrap="square" lIns="92073" tIns="46037" rIns="92073" bIns="46037" rtlCol="0" anchor="t">
            <a:spAutoFit/>
          </a:bodyPr>
          <a:lstStyle/>
          <a:p>
            <a:pPr indent="-520587" algn="ctr" defTabSz="673838">
              <a:defRPr/>
            </a:pPr>
            <a:r>
              <a:rPr lang="es-ES" sz="3707" dirty="0">
                <a:solidFill>
                  <a:prstClr val="black"/>
                </a:solidFill>
                <a:latin typeface="Lato Light" panose="020F0302020204030203" pitchFamily="34" charset="77"/>
              </a:rPr>
              <a:t>VIVIENDAS REQUERIDAS</a:t>
            </a:r>
          </a:p>
        </p:txBody>
      </p:sp>
      <p:sp>
        <p:nvSpPr>
          <p:cNvPr id="29" name="CuadroTexto 28">
            <a:extLst>
              <a:ext uri="{FF2B5EF4-FFF2-40B4-BE49-F238E27FC236}">
                <a16:creationId xmlns:a16="http://schemas.microsoft.com/office/drawing/2014/main" id="{78DB80B1-DF56-BD06-4859-58468A5AD3CC}"/>
              </a:ext>
            </a:extLst>
          </p:cNvPr>
          <p:cNvSpPr txBox="1"/>
          <p:nvPr/>
        </p:nvSpPr>
        <p:spPr bwMode="auto">
          <a:xfrm>
            <a:off x="631984" y="1292935"/>
            <a:ext cx="11537635" cy="425181"/>
          </a:xfrm>
          <a:prstGeom prst="rect">
            <a:avLst/>
          </a:prstGeom>
          <a:noFill/>
          <a:ln w="9525">
            <a:noFill/>
            <a:prstDash val="dot"/>
            <a:miter lim="800000"/>
            <a:headEnd/>
            <a:tailEnd/>
          </a:ln>
        </p:spPr>
        <p:txBody>
          <a:bodyPr wrap="square">
            <a:spAutoFit/>
          </a:bodyPr>
          <a:lstStyle/>
          <a:p>
            <a:pPr marL="649633" indent="-638186" algn="ctr">
              <a:spcAft>
                <a:spcPts val="361"/>
              </a:spcAft>
            </a:pPr>
            <a:r>
              <a:rPr lang="es-MX" sz="2163" i="1" dirty="0">
                <a:solidFill>
                  <a:srgbClr val="FF0000"/>
                </a:solidFill>
                <a:latin typeface="Playfair Display" panose="00000500000000000000" pitchFamily="2" charset="0"/>
                <a:ea typeface="Roboto Th" pitchFamily="2" charset="0"/>
              </a:rPr>
              <a:t>Por nivel socioeconómico- Mazatlán </a:t>
            </a:r>
          </a:p>
        </p:txBody>
      </p:sp>
    </p:spTree>
    <p:extLst>
      <p:ext uri="{BB962C8B-B14F-4D97-AF65-F5344CB8AC3E}">
        <p14:creationId xmlns:p14="http://schemas.microsoft.com/office/powerpoint/2010/main" val="3642382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E3476-CC88-2613-7F0E-633817A90037}"/>
            </a:ext>
          </a:extLst>
        </p:cNvPr>
        <p:cNvGrpSpPr/>
        <p:nvPr/>
      </p:nvGrpSpPr>
      <p:grpSpPr>
        <a:xfrm>
          <a:off x="0" y="0"/>
          <a:ext cx="0" cy="0"/>
          <a:chOff x="0" y="0"/>
          <a:chExt cx="0" cy="0"/>
        </a:xfrm>
      </p:grpSpPr>
      <p:graphicFrame>
        <p:nvGraphicFramePr>
          <p:cNvPr id="9" name="Gráfico 8">
            <a:extLst>
              <a:ext uri="{FF2B5EF4-FFF2-40B4-BE49-F238E27FC236}">
                <a16:creationId xmlns:a16="http://schemas.microsoft.com/office/drawing/2014/main" id="{E7419030-2D13-C609-5B60-B028F69C62F0}"/>
              </a:ext>
            </a:extLst>
          </p:cNvPr>
          <p:cNvGraphicFramePr>
            <a:graphicFrameLocks/>
          </p:cNvGraphicFramePr>
          <p:nvPr/>
        </p:nvGraphicFramePr>
        <p:xfrm>
          <a:off x="2312602" y="2251850"/>
          <a:ext cx="7781993" cy="4504781"/>
        </p:xfrm>
        <a:graphic>
          <a:graphicData uri="http://schemas.openxmlformats.org/drawingml/2006/chart">
            <c:chart xmlns:c="http://schemas.openxmlformats.org/drawingml/2006/chart" xmlns:r="http://schemas.openxmlformats.org/officeDocument/2006/relationships" r:id="rId3"/>
          </a:graphicData>
        </a:graphic>
      </p:graphicFrame>
      <p:sp>
        <p:nvSpPr>
          <p:cNvPr id="3" name="Marcador de número de diapositiva 11">
            <a:extLst>
              <a:ext uri="{FF2B5EF4-FFF2-40B4-BE49-F238E27FC236}">
                <a16:creationId xmlns:a16="http://schemas.microsoft.com/office/drawing/2014/main" id="{8793CDB5-D18C-86D2-877D-9771ABC143CB}"/>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solidFill>
                  <a:schemeClr val="bg1">
                    <a:lumMod val="65000"/>
                  </a:schemeClr>
                </a:solidFill>
                <a:ea typeface="Roboto Lt" panose="02000000000000000000" pitchFamily="2" charset="0"/>
              </a:rPr>
              <a:pPr/>
              <a:t>7</a:t>
            </a:fld>
            <a:endParaRPr lang="en-US" sz="1431" dirty="0">
              <a:solidFill>
                <a:schemeClr val="bg1">
                  <a:lumMod val="65000"/>
                </a:schemeClr>
              </a:solidFill>
              <a:ea typeface="Roboto Lt" panose="02000000000000000000" pitchFamily="2" charset="0"/>
            </a:endParaRPr>
          </a:p>
        </p:txBody>
      </p:sp>
      <p:sp>
        <p:nvSpPr>
          <p:cNvPr id="5" name="CuadroTexto 4">
            <a:extLst>
              <a:ext uri="{FF2B5EF4-FFF2-40B4-BE49-F238E27FC236}">
                <a16:creationId xmlns:a16="http://schemas.microsoft.com/office/drawing/2014/main" id="{34972467-DDBF-4FAA-BA6F-A35DCE2339B9}"/>
              </a:ext>
            </a:extLst>
          </p:cNvPr>
          <p:cNvSpPr txBox="1"/>
          <p:nvPr/>
        </p:nvSpPr>
        <p:spPr>
          <a:xfrm>
            <a:off x="2312604" y="6797204"/>
            <a:ext cx="8176395" cy="451790"/>
          </a:xfrm>
          <a:prstGeom prst="rect">
            <a:avLst/>
          </a:prstGeom>
          <a:no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6" name="CuadroTexto 5">
            <a:extLst>
              <a:ext uri="{FF2B5EF4-FFF2-40B4-BE49-F238E27FC236}">
                <a16:creationId xmlns:a16="http://schemas.microsoft.com/office/drawing/2014/main" id="{F0B8431E-81CE-0591-EEC2-F7CBDA5CEEB5}"/>
              </a:ext>
            </a:extLst>
          </p:cNvPr>
          <p:cNvSpPr txBox="1"/>
          <p:nvPr/>
        </p:nvSpPr>
        <p:spPr bwMode="auto">
          <a:xfrm>
            <a:off x="889339" y="1007451"/>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873" algn="ctr" defTabSz="727278">
              <a:defRPr/>
            </a:pPr>
            <a:r>
              <a:rPr lang="es-ES" sz="3778" dirty="0">
                <a:solidFill>
                  <a:prstClr val="black"/>
                </a:solidFill>
                <a:latin typeface="Lato Light" panose="020F0302020204030203" pitchFamily="34" charset="0"/>
              </a:rPr>
              <a:t>VIVIENDAS REQUERIDAS</a:t>
            </a:r>
          </a:p>
        </p:txBody>
      </p:sp>
      <p:sp>
        <p:nvSpPr>
          <p:cNvPr id="7" name="CuadroTexto 6">
            <a:extLst>
              <a:ext uri="{FF2B5EF4-FFF2-40B4-BE49-F238E27FC236}">
                <a16:creationId xmlns:a16="http://schemas.microsoft.com/office/drawing/2014/main" id="{7C630712-4B2C-0575-5C69-44D285EC33FF}"/>
              </a:ext>
            </a:extLst>
          </p:cNvPr>
          <p:cNvSpPr txBox="1"/>
          <p:nvPr/>
        </p:nvSpPr>
        <p:spPr bwMode="auto">
          <a:xfrm>
            <a:off x="174140" y="1570134"/>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Distribución promedio por rango de precios en 2025- 2030</a:t>
            </a:r>
          </a:p>
        </p:txBody>
      </p:sp>
      <p:sp>
        <p:nvSpPr>
          <p:cNvPr id="4" name="CuadroTexto 3">
            <a:extLst>
              <a:ext uri="{FF2B5EF4-FFF2-40B4-BE49-F238E27FC236}">
                <a16:creationId xmlns:a16="http://schemas.microsoft.com/office/drawing/2014/main" id="{E555176F-DF80-666D-2E0F-CEFCC2278CA9}"/>
              </a:ext>
            </a:extLst>
          </p:cNvPr>
          <p:cNvSpPr txBox="1"/>
          <p:nvPr/>
        </p:nvSpPr>
        <p:spPr>
          <a:xfrm>
            <a:off x="2707006" y="3799663"/>
            <a:ext cx="3990337" cy="1026307"/>
          </a:xfrm>
          <a:prstGeom prst="rect">
            <a:avLst/>
          </a:prstGeom>
          <a:noFill/>
        </p:spPr>
        <p:txBody>
          <a:bodyPr wrap="square" rtlCol="0">
            <a:spAutoFit/>
          </a:bodyPr>
          <a:lstStyle/>
          <a:p>
            <a:pPr algn="ctr">
              <a:lnSpc>
                <a:spcPct val="85000"/>
              </a:lnSpc>
            </a:pPr>
            <a:r>
              <a:rPr lang="es-ES" sz="2940" dirty="0">
                <a:latin typeface="Roboto Light" panose="02000000000000000000" pitchFamily="2" charset="0"/>
                <a:ea typeface="Roboto Light" panose="02000000000000000000" pitchFamily="2" charset="0"/>
              </a:rPr>
              <a:t>-$545,000</a:t>
            </a:r>
          </a:p>
          <a:p>
            <a:pPr algn="ctr">
              <a:lnSpc>
                <a:spcPct val="85000"/>
              </a:lnSpc>
            </a:pPr>
            <a:r>
              <a:rPr lang="es-ES" sz="4200" b="1" dirty="0">
                <a:solidFill>
                  <a:srgbClr val="000000"/>
                </a:solidFill>
                <a:latin typeface="Roboto" panose="02000000000000000000" pitchFamily="2" charset="0"/>
                <a:ea typeface="Roboto" panose="02000000000000000000" pitchFamily="2" charset="0"/>
                <a:cs typeface="Roboto" panose="02000000000000000000" pitchFamily="2" charset="0"/>
              </a:rPr>
              <a:t>45%</a:t>
            </a:r>
            <a:endParaRPr lang="es-ES" sz="6300" b="1" dirty="0">
              <a:solidFill>
                <a:srgbClr val="000000"/>
              </a:solidFill>
              <a:latin typeface="Roboto" panose="02000000000000000000" pitchFamily="2" charset="0"/>
              <a:ea typeface="Roboto" panose="02000000000000000000" pitchFamily="2" charset="0"/>
              <a:cs typeface="Roboto" panose="02000000000000000000" pitchFamily="2" charset="0"/>
            </a:endParaRPr>
          </a:p>
        </p:txBody>
      </p:sp>
      <p:sp>
        <p:nvSpPr>
          <p:cNvPr id="8" name="CuadroTexto 7">
            <a:extLst>
              <a:ext uri="{FF2B5EF4-FFF2-40B4-BE49-F238E27FC236}">
                <a16:creationId xmlns:a16="http://schemas.microsoft.com/office/drawing/2014/main" id="{3E5E8F2C-EA59-D1BC-096A-64ED9EEEE597}"/>
              </a:ext>
            </a:extLst>
          </p:cNvPr>
          <p:cNvSpPr txBox="1"/>
          <p:nvPr/>
        </p:nvSpPr>
        <p:spPr>
          <a:xfrm>
            <a:off x="5432927" y="5203624"/>
            <a:ext cx="3990338" cy="1026307"/>
          </a:xfrm>
          <a:prstGeom prst="rect">
            <a:avLst/>
          </a:prstGeom>
          <a:noFill/>
        </p:spPr>
        <p:txBody>
          <a:bodyPr wrap="square" rtlCol="0">
            <a:spAutoFit/>
          </a:bodyPr>
          <a:lstStyle/>
          <a:p>
            <a:pPr algn="ctr">
              <a:lnSpc>
                <a:spcPct val="85000"/>
              </a:lnSpc>
            </a:pPr>
            <a:r>
              <a:rPr lang="es-ES" sz="2940" dirty="0">
                <a:latin typeface="Roboto Light" panose="02000000000000000000" pitchFamily="2" charset="0"/>
                <a:ea typeface="Roboto Light" panose="02000000000000000000" pitchFamily="2" charset="0"/>
              </a:rPr>
              <a:t>$545,000 - $960,000 </a:t>
            </a:r>
          </a:p>
          <a:p>
            <a:pPr algn="ctr">
              <a:lnSpc>
                <a:spcPct val="85000"/>
              </a:lnSpc>
            </a:pPr>
            <a:r>
              <a:rPr lang="es-ES" sz="4200" b="1" dirty="0">
                <a:solidFill>
                  <a:srgbClr val="000000"/>
                </a:solidFill>
                <a:latin typeface="Roboto" panose="02000000000000000000" pitchFamily="2" charset="0"/>
                <a:ea typeface="Roboto" panose="02000000000000000000" pitchFamily="2" charset="0"/>
                <a:cs typeface="Roboto" panose="02000000000000000000" pitchFamily="2" charset="0"/>
              </a:rPr>
              <a:t>35%</a:t>
            </a:r>
            <a:endParaRPr lang="es-ES" sz="6300" b="1" dirty="0">
              <a:solidFill>
                <a:srgbClr val="000000"/>
              </a:solidFill>
              <a:latin typeface="Roboto" panose="02000000000000000000" pitchFamily="2" charset="0"/>
              <a:ea typeface="Roboto" panose="02000000000000000000" pitchFamily="2" charset="0"/>
              <a:cs typeface="Roboto" panose="02000000000000000000" pitchFamily="2" charset="0"/>
            </a:endParaRPr>
          </a:p>
        </p:txBody>
      </p:sp>
      <p:sp>
        <p:nvSpPr>
          <p:cNvPr id="10" name="CuadroTexto 9">
            <a:extLst>
              <a:ext uri="{FF2B5EF4-FFF2-40B4-BE49-F238E27FC236}">
                <a16:creationId xmlns:a16="http://schemas.microsoft.com/office/drawing/2014/main" id="{5A4DF66D-AC70-51CD-F3E6-35B0EC7E9A16}"/>
              </a:ext>
            </a:extLst>
          </p:cNvPr>
          <p:cNvSpPr txBox="1"/>
          <p:nvPr/>
        </p:nvSpPr>
        <p:spPr>
          <a:xfrm>
            <a:off x="5807716" y="3138328"/>
            <a:ext cx="3990337" cy="1026307"/>
          </a:xfrm>
          <a:prstGeom prst="rect">
            <a:avLst/>
          </a:prstGeom>
          <a:noFill/>
        </p:spPr>
        <p:txBody>
          <a:bodyPr wrap="square" rtlCol="0">
            <a:spAutoFit/>
          </a:bodyPr>
          <a:lstStyle/>
          <a:p>
            <a:pPr algn="ctr">
              <a:lnSpc>
                <a:spcPct val="85000"/>
              </a:lnSpc>
            </a:pPr>
            <a:r>
              <a:rPr lang="es-ES" sz="2940" dirty="0">
                <a:latin typeface="Roboto Light" panose="02000000000000000000" pitchFamily="2" charset="0"/>
                <a:ea typeface="Roboto Light" panose="02000000000000000000" pitchFamily="2" charset="0"/>
              </a:rPr>
              <a:t>+$940,000</a:t>
            </a:r>
          </a:p>
          <a:p>
            <a:pPr algn="ctr">
              <a:lnSpc>
                <a:spcPct val="85000"/>
              </a:lnSpc>
            </a:pPr>
            <a:r>
              <a:rPr lang="es-ES" sz="4200" b="1" dirty="0">
                <a:solidFill>
                  <a:srgbClr val="000000"/>
                </a:solidFill>
                <a:latin typeface="Roboto" panose="02000000000000000000" pitchFamily="2" charset="0"/>
                <a:ea typeface="Roboto" panose="02000000000000000000" pitchFamily="2" charset="0"/>
                <a:cs typeface="Roboto" panose="02000000000000000000" pitchFamily="2" charset="0"/>
              </a:rPr>
              <a:t>20%</a:t>
            </a:r>
            <a:endParaRPr lang="es-ES" sz="6300" b="1" dirty="0">
              <a:solidFill>
                <a:srgbClr val="000000"/>
              </a:solidFill>
              <a:latin typeface="Roboto" panose="02000000000000000000" pitchFamily="2" charset="0"/>
              <a:ea typeface="Roboto" panose="02000000000000000000" pitchFamily="2" charset="0"/>
              <a:cs typeface="Roboto" panose="02000000000000000000" pitchFamily="2" charset="0"/>
            </a:endParaRPr>
          </a:p>
        </p:txBody>
      </p:sp>
      <p:sp>
        <p:nvSpPr>
          <p:cNvPr id="11" name="CuadroTexto 21">
            <a:extLst>
              <a:ext uri="{FF2B5EF4-FFF2-40B4-BE49-F238E27FC236}">
                <a16:creationId xmlns:a16="http://schemas.microsoft.com/office/drawing/2014/main" id="{C4D97B76-175B-525A-6799-BF3C5F206FC9}"/>
              </a:ext>
            </a:extLst>
          </p:cNvPr>
          <p:cNvSpPr txBox="1">
            <a:spLocks noChangeArrowheads="1"/>
          </p:cNvSpPr>
          <p:nvPr/>
        </p:nvSpPr>
        <p:spPr bwMode="auto">
          <a:xfrm>
            <a:off x="605414" y="3663929"/>
            <a:ext cx="2497196" cy="908098"/>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lvl1pPr eaLnBrk="0" hangingPunct="0">
              <a:defRPr sz="2400">
                <a:solidFill>
                  <a:schemeClr val="tx1"/>
                </a:solidFill>
                <a:latin typeface="Apple Garamond" charset="0"/>
                <a:ea typeface="ＭＳ Ｐゴシック" charset="0"/>
                <a:cs typeface="ＭＳ Ｐゴシック" charset="0"/>
              </a:defRPr>
            </a:lvl1pPr>
            <a:lvl2pPr marL="742950" indent="-285750" eaLnBrk="0" hangingPunct="0">
              <a:defRPr sz="2400">
                <a:solidFill>
                  <a:schemeClr val="tx1"/>
                </a:solidFill>
                <a:latin typeface="Apple Garamond" charset="0"/>
                <a:ea typeface="ＭＳ Ｐゴシック" charset="0"/>
              </a:defRPr>
            </a:lvl2pPr>
            <a:lvl3pPr marL="1143000" indent="-228600" eaLnBrk="0" hangingPunct="0">
              <a:defRPr sz="2400">
                <a:solidFill>
                  <a:schemeClr val="tx1"/>
                </a:solidFill>
                <a:latin typeface="Apple Garamond" charset="0"/>
                <a:ea typeface="ＭＳ Ｐゴシック" charset="0"/>
              </a:defRPr>
            </a:lvl3pPr>
            <a:lvl4pPr marL="1600200" indent="-228600" eaLnBrk="0" hangingPunct="0">
              <a:defRPr sz="2400">
                <a:solidFill>
                  <a:schemeClr val="tx1"/>
                </a:solidFill>
                <a:latin typeface="Apple Garamond" charset="0"/>
                <a:ea typeface="ＭＳ Ｐゴシック" charset="0"/>
              </a:defRPr>
            </a:lvl4pPr>
            <a:lvl5pPr marL="2057400" indent="-228600" eaLnBrk="0" hangingPunct="0">
              <a:defRPr sz="2400">
                <a:solidFill>
                  <a:schemeClr val="tx1"/>
                </a:solidFill>
                <a:latin typeface="Apple Garamond" charset="0"/>
                <a:ea typeface="ＭＳ Ｐゴシック" charset="0"/>
              </a:defRPr>
            </a:lvl5pPr>
            <a:lvl6pPr marL="2514600" indent="-228600" eaLnBrk="0" fontAlgn="base" hangingPunct="0">
              <a:spcBef>
                <a:spcPct val="0"/>
              </a:spcBef>
              <a:spcAft>
                <a:spcPct val="0"/>
              </a:spcAft>
              <a:defRPr sz="2400">
                <a:solidFill>
                  <a:schemeClr val="tx1"/>
                </a:solidFill>
                <a:latin typeface="Apple Garamond" charset="0"/>
                <a:ea typeface="ＭＳ Ｐゴシック" charset="0"/>
              </a:defRPr>
            </a:lvl6pPr>
            <a:lvl7pPr marL="2971800" indent="-228600" eaLnBrk="0" fontAlgn="base" hangingPunct="0">
              <a:spcBef>
                <a:spcPct val="0"/>
              </a:spcBef>
              <a:spcAft>
                <a:spcPct val="0"/>
              </a:spcAft>
              <a:defRPr sz="2400">
                <a:solidFill>
                  <a:schemeClr val="tx1"/>
                </a:solidFill>
                <a:latin typeface="Apple Garamond" charset="0"/>
                <a:ea typeface="ＭＳ Ｐゴシック" charset="0"/>
              </a:defRPr>
            </a:lvl7pPr>
            <a:lvl8pPr marL="3429000" indent="-228600" eaLnBrk="0" fontAlgn="base" hangingPunct="0">
              <a:spcBef>
                <a:spcPct val="0"/>
              </a:spcBef>
              <a:spcAft>
                <a:spcPct val="0"/>
              </a:spcAft>
              <a:defRPr sz="2400">
                <a:solidFill>
                  <a:schemeClr val="tx1"/>
                </a:solidFill>
                <a:latin typeface="Apple Garamond" charset="0"/>
                <a:ea typeface="ＭＳ Ｐゴシック" charset="0"/>
              </a:defRPr>
            </a:lvl8pPr>
            <a:lvl9pPr marL="3886200" indent="-228600" eaLnBrk="0" fontAlgn="base" hangingPunct="0">
              <a:spcBef>
                <a:spcPct val="0"/>
              </a:spcBef>
              <a:spcAft>
                <a:spcPct val="0"/>
              </a:spcAft>
              <a:defRPr sz="2400">
                <a:solidFill>
                  <a:schemeClr val="tx1"/>
                </a:solidFill>
                <a:latin typeface="Apple Garamond" charset="0"/>
                <a:ea typeface="ＭＳ Ｐゴシック" charset="0"/>
              </a:defRPr>
            </a:lvl9pPr>
          </a:lstStyle>
          <a:p>
            <a:pPr defTabSz="960120" eaLnBrk="1" hangingPunct="1">
              <a:defRPr/>
            </a:pPr>
            <a:r>
              <a:rPr lang="es-MX" sz="2520" b="1" dirty="0">
                <a:solidFill>
                  <a:srgbClr val="000000"/>
                </a:solidFill>
                <a:latin typeface="Roboto" panose="02000000000000000000" pitchFamily="2" charset="0"/>
                <a:ea typeface="Roboto" panose="02000000000000000000" pitchFamily="2" charset="0"/>
                <a:cs typeface="+mn-cs"/>
              </a:rPr>
              <a:t>$289,800</a:t>
            </a:r>
            <a:endParaRPr lang="es-MX" sz="2520" dirty="0">
              <a:solidFill>
                <a:prstClr val="black"/>
              </a:solidFill>
              <a:latin typeface="Roboto" panose="02000000000000000000" pitchFamily="2" charset="0"/>
              <a:ea typeface="Roboto" panose="02000000000000000000" pitchFamily="2" charset="0"/>
              <a:cs typeface="+mn-cs"/>
            </a:endParaRPr>
          </a:p>
          <a:p>
            <a:r>
              <a:rPr lang="es-MX" sz="1260" dirty="0">
                <a:solidFill>
                  <a:srgbClr val="666666"/>
                </a:solidFill>
                <a:latin typeface="Roboto" panose="02000000000000000000" pitchFamily="2" charset="0"/>
                <a:ea typeface="Roboto" panose="02000000000000000000" pitchFamily="2" charset="0"/>
              </a:rPr>
              <a:t>Precio promedio de la vivienda -$545,000</a:t>
            </a:r>
            <a:endParaRPr lang="es-MX" sz="1260" dirty="0">
              <a:latin typeface="Roboto" panose="02000000000000000000" pitchFamily="2" charset="0"/>
              <a:ea typeface="Roboto" panose="02000000000000000000" pitchFamily="2" charset="0"/>
            </a:endParaRPr>
          </a:p>
        </p:txBody>
      </p:sp>
      <p:sp>
        <p:nvSpPr>
          <p:cNvPr id="12" name="CuadroTexto 21">
            <a:extLst>
              <a:ext uri="{FF2B5EF4-FFF2-40B4-BE49-F238E27FC236}">
                <a16:creationId xmlns:a16="http://schemas.microsoft.com/office/drawing/2014/main" id="{525C63B9-09F0-14B7-F0C4-465D19325DDD}"/>
              </a:ext>
            </a:extLst>
          </p:cNvPr>
          <p:cNvSpPr txBox="1">
            <a:spLocks noChangeArrowheads="1"/>
          </p:cNvSpPr>
          <p:nvPr/>
        </p:nvSpPr>
        <p:spPr bwMode="auto">
          <a:xfrm>
            <a:off x="9304587" y="2784590"/>
            <a:ext cx="2497196" cy="908098"/>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lvl1pPr eaLnBrk="0" hangingPunct="0">
              <a:defRPr sz="2400">
                <a:solidFill>
                  <a:schemeClr val="tx1"/>
                </a:solidFill>
                <a:latin typeface="Apple Garamond" charset="0"/>
                <a:ea typeface="ＭＳ Ｐゴシック" charset="0"/>
                <a:cs typeface="ＭＳ Ｐゴシック" charset="0"/>
              </a:defRPr>
            </a:lvl1pPr>
            <a:lvl2pPr marL="742950" indent="-285750" eaLnBrk="0" hangingPunct="0">
              <a:defRPr sz="2400">
                <a:solidFill>
                  <a:schemeClr val="tx1"/>
                </a:solidFill>
                <a:latin typeface="Apple Garamond" charset="0"/>
                <a:ea typeface="ＭＳ Ｐゴシック" charset="0"/>
              </a:defRPr>
            </a:lvl2pPr>
            <a:lvl3pPr marL="1143000" indent="-228600" eaLnBrk="0" hangingPunct="0">
              <a:defRPr sz="2400">
                <a:solidFill>
                  <a:schemeClr val="tx1"/>
                </a:solidFill>
                <a:latin typeface="Apple Garamond" charset="0"/>
                <a:ea typeface="ＭＳ Ｐゴシック" charset="0"/>
              </a:defRPr>
            </a:lvl3pPr>
            <a:lvl4pPr marL="1600200" indent="-228600" eaLnBrk="0" hangingPunct="0">
              <a:defRPr sz="2400">
                <a:solidFill>
                  <a:schemeClr val="tx1"/>
                </a:solidFill>
                <a:latin typeface="Apple Garamond" charset="0"/>
                <a:ea typeface="ＭＳ Ｐゴシック" charset="0"/>
              </a:defRPr>
            </a:lvl4pPr>
            <a:lvl5pPr marL="2057400" indent="-228600" eaLnBrk="0" hangingPunct="0">
              <a:defRPr sz="2400">
                <a:solidFill>
                  <a:schemeClr val="tx1"/>
                </a:solidFill>
                <a:latin typeface="Apple Garamond" charset="0"/>
                <a:ea typeface="ＭＳ Ｐゴシック" charset="0"/>
              </a:defRPr>
            </a:lvl5pPr>
            <a:lvl6pPr marL="2514600" indent="-228600" eaLnBrk="0" fontAlgn="base" hangingPunct="0">
              <a:spcBef>
                <a:spcPct val="0"/>
              </a:spcBef>
              <a:spcAft>
                <a:spcPct val="0"/>
              </a:spcAft>
              <a:defRPr sz="2400">
                <a:solidFill>
                  <a:schemeClr val="tx1"/>
                </a:solidFill>
                <a:latin typeface="Apple Garamond" charset="0"/>
                <a:ea typeface="ＭＳ Ｐゴシック" charset="0"/>
              </a:defRPr>
            </a:lvl6pPr>
            <a:lvl7pPr marL="2971800" indent="-228600" eaLnBrk="0" fontAlgn="base" hangingPunct="0">
              <a:spcBef>
                <a:spcPct val="0"/>
              </a:spcBef>
              <a:spcAft>
                <a:spcPct val="0"/>
              </a:spcAft>
              <a:defRPr sz="2400">
                <a:solidFill>
                  <a:schemeClr val="tx1"/>
                </a:solidFill>
                <a:latin typeface="Apple Garamond" charset="0"/>
                <a:ea typeface="ＭＳ Ｐゴシック" charset="0"/>
              </a:defRPr>
            </a:lvl7pPr>
            <a:lvl8pPr marL="3429000" indent="-228600" eaLnBrk="0" fontAlgn="base" hangingPunct="0">
              <a:spcBef>
                <a:spcPct val="0"/>
              </a:spcBef>
              <a:spcAft>
                <a:spcPct val="0"/>
              </a:spcAft>
              <a:defRPr sz="2400">
                <a:solidFill>
                  <a:schemeClr val="tx1"/>
                </a:solidFill>
                <a:latin typeface="Apple Garamond" charset="0"/>
                <a:ea typeface="ＭＳ Ｐゴシック" charset="0"/>
              </a:defRPr>
            </a:lvl8pPr>
            <a:lvl9pPr marL="3886200" indent="-228600" eaLnBrk="0" fontAlgn="base" hangingPunct="0">
              <a:spcBef>
                <a:spcPct val="0"/>
              </a:spcBef>
              <a:spcAft>
                <a:spcPct val="0"/>
              </a:spcAft>
              <a:defRPr sz="2400">
                <a:solidFill>
                  <a:schemeClr val="tx1"/>
                </a:solidFill>
                <a:latin typeface="Apple Garamond" charset="0"/>
                <a:ea typeface="ＭＳ Ｐゴシック" charset="0"/>
              </a:defRPr>
            </a:lvl9pPr>
          </a:lstStyle>
          <a:p>
            <a:pPr defTabSz="960120" eaLnBrk="1" hangingPunct="1">
              <a:defRPr/>
            </a:pPr>
            <a:r>
              <a:rPr lang="es-MX" sz="2520" b="1" dirty="0">
                <a:solidFill>
                  <a:srgbClr val="000000"/>
                </a:solidFill>
                <a:latin typeface="Roboto" panose="02000000000000000000" pitchFamily="2" charset="0"/>
                <a:ea typeface="Roboto" panose="02000000000000000000" pitchFamily="2" charset="0"/>
                <a:cs typeface="+mn-cs"/>
              </a:rPr>
              <a:t>$2,386,000</a:t>
            </a:r>
            <a:endParaRPr lang="es-MX" sz="2520" dirty="0">
              <a:solidFill>
                <a:prstClr val="black"/>
              </a:solidFill>
              <a:latin typeface="Roboto" panose="02000000000000000000" pitchFamily="2" charset="0"/>
              <a:ea typeface="Roboto" panose="02000000000000000000" pitchFamily="2" charset="0"/>
              <a:cs typeface="+mn-cs"/>
            </a:endParaRPr>
          </a:p>
          <a:p>
            <a:r>
              <a:rPr lang="es-MX" sz="1260" dirty="0">
                <a:solidFill>
                  <a:srgbClr val="666666"/>
                </a:solidFill>
                <a:latin typeface="Roboto" panose="02000000000000000000" pitchFamily="2" charset="0"/>
                <a:ea typeface="Roboto" panose="02000000000000000000" pitchFamily="2" charset="0"/>
              </a:rPr>
              <a:t>Precio promedio de la vivienda &gt;$960,000</a:t>
            </a:r>
            <a:endParaRPr lang="es-MX" sz="1260" dirty="0">
              <a:latin typeface="Roboto" panose="02000000000000000000" pitchFamily="2" charset="0"/>
              <a:ea typeface="Roboto" panose="02000000000000000000" pitchFamily="2" charset="0"/>
            </a:endParaRPr>
          </a:p>
        </p:txBody>
      </p:sp>
      <p:sp>
        <p:nvSpPr>
          <p:cNvPr id="13" name="CuadroTexto 21">
            <a:extLst>
              <a:ext uri="{FF2B5EF4-FFF2-40B4-BE49-F238E27FC236}">
                <a16:creationId xmlns:a16="http://schemas.microsoft.com/office/drawing/2014/main" id="{D998BE2D-DB78-DE87-DC85-D68763AA0D4B}"/>
              </a:ext>
            </a:extLst>
          </p:cNvPr>
          <p:cNvSpPr txBox="1">
            <a:spLocks noChangeArrowheads="1"/>
          </p:cNvSpPr>
          <p:nvPr/>
        </p:nvSpPr>
        <p:spPr bwMode="auto">
          <a:xfrm>
            <a:off x="9304587" y="5692637"/>
            <a:ext cx="2497196" cy="908098"/>
          </a:xfrm>
          <a:prstGeom prst="rect">
            <a:avLst/>
          </a:prstGeom>
          <a:solidFill>
            <a:schemeClr val="bg1"/>
          </a:solidFill>
          <a:ln w="19050">
            <a:solidFill>
              <a:schemeClr val="bg1">
                <a:lumMod val="75000"/>
              </a:schemeClr>
            </a:solidFill>
            <a:prstDash val="solid"/>
            <a:miter lim="800000"/>
            <a:headEnd/>
            <a:tailEnd/>
          </a:ln>
        </p:spPr>
        <p:txBody>
          <a:bodyPr wrap="square" lIns="131220" tIns="65610" rIns="131220" bIns="65610" anchor="t">
            <a:spAutoFit/>
          </a:bodyPr>
          <a:lstStyle>
            <a:lvl1pPr eaLnBrk="0" hangingPunct="0">
              <a:defRPr sz="2400">
                <a:solidFill>
                  <a:schemeClr val="tx1"/>
                </a:solidFill>
                <a:latin typeface="Apple Garamond" charset="0"/>
                <a:ea typeface="ＭＳ Ｐゴシック" charset="0"/>
                <a:cs typeface="ＭＳ Ｐゴシック" charset="0"/>
              </a:defRPr>
            </a:lvl1pPr>
            <a:lvl2pPr marL="742950" indent="-285750" eaLnBrk="0" hangingPunct="0">
              <a:defRPr sz="2400">
                <a:solidFill>
                  <a:schemeClr val="tx1"/>
                </a:solidFill>
                <a:latin typeface="Apple Garamond" charset="0"/>
                <a:ea typeface="ＭＳ Ｐゴシック" charset="0"/>
              </a:defRPr>
            </a:lvl2pPr>
            <a:lvl3pPr marL="1143000" indent="-228600" eaLnBrk="0" hangingPunct="0">
              <a:defRPr sz="2400">
                <a:solidFill>
                  <a:schemeClr val="tx1"/>
                </a:solidFill>
                <a:latin typeface="Apple Garamond" charset="0"/>
                <a:ea typeface="ＭＳ Ｐゴシック" charset="0"/>
              </a:defRPr>
            </a:lvl3pPr>
            <a:lvl4pPr marL="1600200" indent="-228600" eaLnBrk="0" hangingPunct="0">
              <a:defRPr sz="2400">
                <a:solidFill>
                  <a:schemeClr val="tx1"/>
                </a:solidFill>
                <a:latin typeface="Apple Garamond" charset="0"/>
                <a:ea typeface="ＭＳ Ｐゴシック" charset="0"/>
              </a:defRPr>
            </a:lvl4pPr>
            <a:lvl5pPr marL="2057400" indent="-228600" eaLnBrk="0" hangingPunct="0">
              <a:defRPr sz="2400">
                <a:solidFill>
                  <a:schemeClr val="tx1"/>
                </a:solidFill>
                <a:latin typeface="Apple Garamond" charset="0"/>
                <a:ea typeface="ＭＳ Ｐゴシック" charset="0"/>
              </a:defRPr>
            </a:lvl5pPr>
            <a:lvl6pPr marL="2514600" indent="-228600" eaLnBrk="0" fontAlgn="base" hangingPunct="0">
              <a:spcBef>
                <a:spcPct val="0"/>
              </a:spcBef>
              <a:spcAft>
                <a:spcPct val="0"/>
              </a:spcAft>
              <a:defRPr sz="2400">
                <a:solidFill>
                  <a:schemeClr val="tx1"/>
                </a:solidFill>
                <a:latin typeface="Apple Garamond" charset="0"/>
                <a:ea typeface="ＭＳ Ｐゴシック" charset="0"/>
              </a:defRPr>
            </a:lvl6pPr>
            <a:lvl7pPr marL="2971800" indent="-228600" eaLnBrk="0" fontAlgn="base" hangingPunct="0">
              <a:spcBef>
                <a:spcPct val="0"/>
              </a:spcBef>
              <a:spcAft>
                <a:spcPct val="0"/>
              </a:spcAft>
              <a:defRPr sz="2400">
                <a:solidFill>
                  <a:schemeClr val="tx1"/>
                </a:solidFill>
                <a:latin typeface="Apple Garamond" charset="0"/>
                <a:ea typeface="ＭＳ Ｐゴシック" charset="0"/>
              </a:defRPr>
            </a:lvl7pPr>
            <a:lvl8pPr marL="3429000" indent="-228600" eaLnBrk="0" fontAlgn="base" hangingPunct="0">
              <a:spcBef>
                <a:spcPct val="0"/>
              </a:spcBef>
              <a:spcAft>
                <a:spcPct val="0"/>
              </a:spcAft>
              <a:defRPr sz="2400">
                <a:solidFill>
                  <a:schemeClr val="tx1"/>
                </a:solidFill>
                <a:latin typeface="Apple Garamond" charset="0"/>
                <a:ea typeface="ＭＳ Ｐゴシック" charset="0"/>
              </a:defRPr>
            </a:lvl8pPr>
            <a:lvl9pPr marL="3886200" indent="-228600" eaLnBrk="0" fontAlgn="base" hangingPunct="0">
              <a:spcBef>
                <a:spcPct val="0"/>
              </a:spcBef>
              <a:spcAft>
                <a:spcPct val="0"/>
              </a:spcAft>
              <a:defRPr sz="2400">
                <a:solidFill>
                  <a:schemeClr val="tx1"/>
                </a:solidFill>
                <a:latin typeface="Apple Garamond" charset="0"/>
                <a:ea typeface="ＭＳ Ｐゴシック" charset="0"/>
              </a:defRPr>
            </a:lvl9pPr>
          </a:lstStyle>
          <a:p>
            <a:pPr defTabSz="960120" eaLnBrk="1" hangingPunct="1">
              <a:defRPr/>
            </a:pPr>
            <a:r>
              <a:rPr lang="es-MX" sz="2520" b="1" dirty="0">
                <a:solidFill>
                  <a:srgbClr val="000000"/>
                </a:solidFill>
                <a:latin typeface="Roboto" panose="02000000000000000000" pitchFamily="2" charset="0"/>
                <a:ea typeface="Roboto" panose="02000000000000000000" pitchFamily="2" charset="0"/>
                <a:cs typeface="+mn-cs"/>
              </a:rPr>
              <a:t>$736,250</a:t>
            </a:r>
            <a:endParaRPr lang="es-MX" sz="2520" dirty="0">
              <a:solidFill>
                <a:prstClr val="black"/>
              </a:solidFill>
              <a:latin typeface="Roboto" panose="02000000000000000000" pitchFamily="2" charset="0"/>
              <a:ea typeface="Roboto" panose="02000000000000000000" pitchFamily="2" charset="0"/>
              <a:cs typeface="+mn-cs"/>
            </a:endParaRPr>
          </a:p>
          <a:p>
            <a:r>
              <a:rPr lang="es-MX" sz="1260" dirty="0">
                <a:solidFill>
                  <a:srgbClr val="666666"/>
                </a:solidFill>
                <a:latin typeface="Roboto" panose="02000000000000000000" pitchFamily="2" charset="0"/>
                <a:ea typeface="Roboto" panose="02000000000000000000" pitchFamily="2" charset="0"/>
              </a:rPr>
              <a:t>Precio promedio de la vivienda $545,000 – $960,000</a:t>
            </a:r>
            <a:endParaRPr lang="es-MX" sz="126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736016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377F5-7AE6-F93C-FD32-8BD7E462DDC5}"/>
            </a:ext>
          </a:extLst>
        </p:cNvPr>
        <p:cNvGrpSpPr/>
        <p:nvPr/>
      </p:nvGrpSpPr>
      <p:grpSpPr>
        <a:xfrm>
          <a:off x="0" y="0"/>
          <a:ext cx="0" cy="0"/>
          <a:chOff x="0" y="0"/>
          <a:chExt cx="0" cy="0"/>
        </a:xfrm>
      </p:grpSpPr>
      <p:graphicFrame>
        <p:nvGraphicFramePr>
          <p:cNvPr id="19" name="Gráfico 18">
            <a:extLst>
              <a:ext uri="{FF2B5EF4-FFF2-40B4-BE49-F238E27FC236}">
                <a16:creationId xmlns:a16="http://schemas.microsoft.com/office/drawing/2014/main" id="{2DBCC434-471A-5DEE-2306-FA17C3D7B4D0}"/>
              </a:ext>
            </a:extLst>
          </p:cNvPr>
          <p:cNvGraphicFramePr>
            <a:graphicFrameLocks/>
          </p:cNvGraphicFramePr>
          <p:nvPr/>
        </p:nvGraphicFramePr>
        <p:xfrm>
          <a:off x="80009" y="1908640"/>
          <a:ext cx="11924148" cy="50351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Gráfico 19">
            <a:extLst>
              <a:ext uri="{FF2B5EF4-FFF2-40B4-BE49-F238E27FC236}">
                <a16:creationId xmlns:a16="http://schemas.microsoft.com/office/drawing/2014/main" id="{AE44F606-F4AE-29E0-68A6-5B5C12A6786D}"/>
              </a:ext>
            </a:extLst>
          </p:cNvPr>
          <p:cNvGraphicFramePr>
            <a:graphicFrameLocks/>
          </p:cNvGraphicFramePr>
          <p:nvPr/>
        </p:nvGraphicFramePr>
        <p:xfrm>
          <a:off x="1732176" y="3604273"/>
          <a:ext cx="10180083" cy="2880360"/>
        </p:xfrm>
        <a:graphic>
          <a:graphicData uri="http://schemas.openxmlformats.org/drawingml/2006/chart">
            <c:chart xmlns:c="http://schemas.openxmlformats.org/drawingml/2006/chart" xmlns:r="http://schemas.openxmlformats.org/officeDocument/2006/relationships" r:id="rId4"/>
          </a:graphicData>
        </a:graphic>
      </p:graphicFrame>
      <p:sp>
        <p:nvSpPr>
          <p:cNvPr id="3" name="Marcador de número de diapositiva 11">
            <a:extLst>
              <a:ext uri="{FF2B5EF4-FFF2-40B4-BE49-F238E27FC236}">
                <a16:creationId xmlns:a16="http://schemas.microsoft.com/office/drawing/2014/main" id="{CF4845E4-7CBC-8495-55EB-09C86AF4D32D}"/>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ea typeface="Roboto Lt" panose="02000000000000000000" pitchFamily="2" charset="0"/>
              </a:rPr>
              <a:pPr/>
              <a:t>8</a:t>
            </a:fld>
            <a:endParaRPr lang="en-US" sz="1431" dirty="0">
              <a:ea typeface="Roboto Lt" panose="02000000000000000000" pitchFamily="2" charset="0"/>
            </a:endParaRPr>
          </a:p>
        </p:txBody>
      </p:sp>
      <p:sp>
        <p:nvSpPr>
          <p:cNvPr id="5" name="CuadroTexto 4">
            <a:extLst>
              <a:ext uri="{FF2B5EF4-FFF2-40B4-BE49-F238E27FC236}">
                <a16:creationId xmlns:a16="http://schemas.microsoft.com/office/drawing/2014/main" id="{C3766B0C-AD95-71F7-FC4C-4512D71BE48B}"/>
              </a:ext>
            </a:extLst>
          </p:cNvPr>
          <p:cNvSpPr txBox="1"/>
          <p:nvPr/>
        </p:nvSpPr>
        <p:spPr>
          <a:xfrm>
            <a:off x="767945" y="6943778"/>
            <a:ext cx="11144314" cy="451790"/>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4" name="CuadroTexto 3">
            <a:extLst>
              <a:ext uri="{FF2B5EF4-FFF2-40B4-BE49-F238E27FC236}">
                <a16:creationId xmlns:a16="http://schemas.microsoft.com/office/drawing/2014/main" id="{596EC806-B86E-4299-778F-436B05C8B608}"/>
              </a:ext>
            </a:extLst>
          </p:cNvPr>
          <p:cNvSpPr txBox="1"/>
          <p:nvPr/>
        </p:nvSpPr>
        <p:spPr bwMode="auto">
          <a:xfrm>
            <a:off x="174138" y="1474633"/>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Total de unidades habitacionales existentes</a:t>
            </a:r>
          </a:p>
        </p:txBody>
      </p:sp>
      <p:sp>
        <p:nvSpPr>
          <p:cNvPr id="7" name="CuadroTexto 6">
            <a:extLst>
              <a:ext uri="{FF2B5EF4-FFF2-40B4-BE49-F238E27FC236}">
                <a16:creationId xmlns:a16="http://schemas.microsoft.com/office/drawing/2014/main" id="{EBC7638F-2427-8929-7D7D-44D7F2B43C86}"/>
              </a:ext>
            </a:extLst>
          </p:cNvPr>
          <p:cNvSpPr txBox="1"/>
          <p:nvPr/>
        </p:nvSpPr>
        <p:spPr bwMode="auto">
          <a:xfrm>
            <a:off x="889339" y="935864"/>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737" algn="ctr" defTabSz="727278">
              <a:tabLst>
                <a:tab pos="5030629" algn="l"/>
              </a:tabLst>
              <a:defRPr/>
            </a:pPr>
            <a:r>
              <a:rPr lang="es-ES" sz="3778" dirty="0">
                <a:solidFill>
                  <a:prstClr val="black"/>
                </a:solidFill>
                <a:latin typeface="Lato Light" panose="020F0302020204030203" pitchFamily="34" charset="0"/>
              </a:rPr>
              <a:t>VIVIENDAS EXISTENTES</a:t>
            </a:r>
          </a:p>
        </p:txBody>
      </p:sp>
      <p:sp>
        <p:nvSpPr>
          <p:cNvPr id="11" name="CuadroTexto 10">
            <a:extLst>
              <a:ext uri="{FF2B5EF4-FFF2-40B4-BE49-F238E27FC236}">
                <a16:creationId xmlns:a16="http://schemas.microsoft.com/office/drawing/2014/main" id="{9D33433C-A4D3-BD23-7BA9-E092019DF177}"/>
              </a:ext>
            </a:extLst>
          </p:cNvPr>
          <p:cNvSpPr txBox="1"/>
          <p:nvPr/>
        </p:nvSpPr>
        <p:spPr bwMode="auto">
          <a:xfrm>
            <a:off x="11309782" y="5077945"/>
            <a:ext cx="1062798" cy="391034"/>
          </a:xfrm>
          <a:prstGeom prst="rect">
            <a:avLst/>
          </a:prstGeom>
          <a:noFill/>
          <a:ln w="9525">
            <a:noFill/>
            <a:prstDash val="dot"/>
            <a:miter lim="800000"/>
            <a:headEnd/>
            <a:tailEnd/>
          </a:ln>
        </p:spPr>
        <p:txBody>
          <a:bodyPr wrap="square" lIns="0" tIns="65610" rIns="131220" bIns="65610" rtlCol="0" anchor="t">
            <a:spAutoFit/>
          </a:bodyPr>
          <a:lstStyle/>
          <a:p>
            <a:pPr marL="18336" indent="-5001">
              <a:spcAft>
                <a:spcPts val="420"/>
              </a:spcAft>
            </a:pPr>
            <a:r>
              <a:rPr lang="es-ES_tradnl" sz="1680" i="1" dirty="0">
                <a:solidFill>
                  <a:schemeClr val="bg1">
                    <a:lumMod val="65000"/>
                  </a:schemeClr>
                </a:solidFill>
                <a:latin typeface="Playfair Display" panose="00000500000000000000" pitchFamily="2" charset="0"/>
              </a:rPr>
              <a:t>Variación</a:t>
            </a:r>
            <a:endParaRPr lang="es-ES_tradnl" sz="1680" i="1" baseline="30000" dirty="0">
              <a:solidFill>
                <a:schemeClr val="bg1">
                  <a:lumMod val="65000"/>
                </a:schemeClr>
              </a:solidFill>
              <a:latin typeface="Playfair Display" panose="00000500000000000000" pitchFamily="2" charset="0"/>
            </a:endParaRPr>
          </a:p>
        </p:txBody>
      </p:sp>
    </p:spTree>
    <p:extLst>
      <p:ext uri="{BB962C8B-B14F-4D97-AF65-F5344CB8AC3E}">
        <p14:creationId xmlns:p14="http://schemas.microsoft.com/office/powerpoint/2010/main" val="472859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CD478-AC40-2100-9C93-4F88329E1FB0}"/>
            </a:ext>
          </a:extLst>
        </p:cNvPr>
        <p:cNvGrpSpPr/>
        <p:nvPr/>
      </p:nvGrpSpPr>
      <p:grpSpPr>
        <a:xfrm>
          <a:off x="0" y="0"/>
          <a:ext cx="0" cy="0"/>
          <a:chOff x="0" y="0"/>
          <a:chExt cx="0" cy="0"/>
        </a:xfrm>
      </p:grpSpPr>
      <p:sp>
        <p:nvSpPr>
          <p:cNvPr id="3" name="Marcador de número de diapositiva 11">
            <a:extLst>
              <a:ext uri="{FF2B5EF4-FFF2-40B4-BE49-F238E27FC236}">
                <a16:creationId xmlns:a16="http://schemas.microsoft.com/office/drawing/2014/main" id="{AF491C38-FAE4-5F99-2A4B-66B285F74215}"/>
              </a:ext>
            </a:extLst>
          </p:cNvPr>
          <p:cNvSpPr>
            <a:spLocks noGrp="1"/>
          </p:cNvSpPr>
          <p:nvPr>
            <p:ph type="sldNum" sz="quarter" idx="12"/>
          </p:nvPr>
        </p:nvSpPr>
        <p:spPr>
          <a:solidFill>
            <a:schemeClr val="bg1"/>
          </a:solidFill>
        </p:spPr>
        <p:txBody>
          <a:bodyPr vert="horz" lIns="92692" tIns="18538" rIns="78479" bIns="40166" rtlCol="0" anchor="ctr" anchorCtr="1"/>
          <a:lstStyle/>
          <a:p>
            <a:fld id="{67DDEA5E-EAF7-8246-8A62-7FF7613ECEAE}" type="slidenum">
              <a:rPr lang="en-US" sz="1431">
                <a:ea typeface="Roboto Lt" panose="02000000000000000000" pitchFamily="2" charset="0"/>
              </a:rPr>
              <a:pPr/>
              <a:t>9</a:t>
            </a:fld>
            <a:endParaRPr lang="en-US" sz="1431" dirty="0">
              <a:ea typeface="Roboto Lt" panose="02000000000000000000" pitchFamily="2" charset="0"/>
            </a:endParaRPr>
          </a:p>
        </p:txBody>
      </p:sp>
      <p:sp>
        <p:nvSpPr>
          <p:cNvPr id="5" name="CuadroTexto 4">
            <a:extLst>
              <a:ext uri="{FF2B5EF4-FFF2-40B4-BE49-F238E27FC236}">
                <a16:creationId xmlns:a16="http://schemas.microsoft.com/office/drawing/2014/main" id="{A1C6B6FA-42D1-B922-1421-00D50E040996}"/>
              </a:ext>
            </a:extLst>
          </p:cNvPr>
          <p:cNvSpPr txBox="1"/>
          <p:nvPr/>
        </p:nvSpPr>
        <p:spPr>
          <a:xfrm>
            <a:off x="618001" y="6851739"/>
            <a:ext cx="10981529" cy="451790"/>
          </a:xfrm>
          <a:prstGeom prst="rect">
            <a:avLst/>
          </a:prstGeom>
          <a:solidFill>
            <a:schemeClr val="bg1"/>
          </a:solidFill>
          <a:ln>
            <a:solidFill>
              <a:schemeClr val="bg1">
                <a:lumMod val="85000"/>
              </a:schemeClr>
            </a:solidFill>
            <a:prstDash val="solid"/>
          </a:ln>
        </p:spPr>
        <p:txBody>
          <a:bodyPr wrap="square" rtlCol="0">
            <a:spAutoFit/>
          </a:bodyPr>
          <a:lstStyle>
            <a:defPPr>
              <a:defRPr lang="en-US"/>
            </a:defPPr>
            <a:lvl1pPr marR="0" lvl="0" indent="0" algn="ctr" defTabSz="587756" fontAlgn="auto">
              <a:lnSpc>
                <a:spcPct val="100000"/>
              </a:lnSpc>
              <a:spcBef>
                <a:spcPts val="0"/>
              </a:spcBef>
              <a:spcAft>
                <a:spcPts val="0"/>
              </a:spcAft>
              <a:buClrTx/>
              <a:buSzTx/>
              <a:buFontTx/>
              <a:buNone/>
              <a:tabLst/>
              <a:defRPr kumimoji="0" sz="1400" i="1" u="none" strike="noStrike" cap="none" spc="0" normalizeH="0" baseline="0">
                <a:ln>
                  <a:noFill/>
                </a:ln>
                <a:solidFill>
                  <a:schemeClr val="bg1">
                    <a:lumMod val="50000"/>
                  </a:schemeClr>
                </a:solidFill>
                <a:effectLst/>
                <a:uLnTx/>
                <a:uFillTx/>
                <a:latin typeface="Playfair Display" pitchFamily="2" charset="77"/>
                <a:cs typeface="Calibri"/>
              </a:defRPr>
            </a:lvl1pPr>
          </a:lstStyle>
          <a:p>
            <a:pPr algn="l" fontAlgn="b"/>
            <a:r>
              <a:rPr lang="es-MX" sz="1168" dirty="0">
                <a:ea typeface="Roboto Th" panose="02000000000000000000" pitchFamily="2" charset="0"/>
              </a:rPr>
              <a:t>Fuente: </a:t>
            </a:r>
            <a:r>
              <a:rPr lang="es-AR" sz="1168" dirty="0">
                <a:ea typeface="Roboto Th" panose="02000000000000000000" pitchFamily="2" charset="0"/>
              </a:rPr>
              <a:t>INEGI. Censos y Conteos de Población y Vivienda; </a:t>
            </a:r>
            <a:r>
              <a:rPr lang="es-ES" sz="1168" dirty="0">
                <a:ea typeface="Roboto Th" panose="02000000000000000000" pitchFamily="2" charset="0"/>
              </a:rPr>
              <a:t>Nota: Las proyecciones para los años 2025, 2030 y 2035 fueron elaboradas por Ideas Frescas con base en datos históricos y tendencias poblacionales.</a:t>
            </a:r>
            <a:endParaRPr lang="es-ES_tradnl" sz="1201" dirty="0"/>
          </a:p>
        </p:txBody>
      </p:sp>
      <p:sp>
        <p:nvSpPr>
          <p:cNvPr id="4" name="CuadroTexto 3">
            <a:extLst>
              <a:ext uri="{FF2B5EF4-FFF2-40B4-BE49-F238E27FC236}">
                <a16:creationId xmlns:a16="http://schemas.microsoft.com/office/drawing/2014/main" id="{92E7C8E1-4852-AE64-2308-786EEA9867A6}"/>
              </a:ext>
            </a:extLst>
          </p:cNvPr>
          <p:cNvSpPr txBox="1"/>
          <p:nvPr/>
        </p:nvSpPr>
        <p:spPr bwMode="auto">
          <a:xfrm>
            <a:off x="174138" y="1463339"/>
            <a:ext cx="12453321" cy="451662"/>
          </a:xfrm>
          <a:prstGeom prst="rect">
            <a:avLst/>
          </a:prstGeom>
          <a:noFill/>
          <a:ln w="9525">
            <a:noFill/>
            <a:prstDash val="dot"/>
            <a:miter lim="800000"/>
            <a:headEnd/>
            <a:tailEnd/>
          </a:ln>
        </p:spPr>
        <p:txBody>
          <a:bodyPr wrap="square">
            <a:spAutoFit/>
          </a:bodyPr>
          <a:lstStyle/>
          <a:p>
            <a:pPr marL="701154" indent="-688799" algn="ctr">
              <a:spcAft>
                <a:spcPts val="390"/>
              </a:spcAft>
            </a:pPr>
            <a:r>
              <a:rPr lang="es-MX" sz="2335" i="1" dirty="0">
                <a:solidFill>
                  <a:srgbClr val="FF0000"/>
                </a:solidFill>
                <a:latin typeface="Playfair Display" panose="00000500000000000000" pitchFamily="2" charset="0"/>
                <a:ea typeface="Roboto Th" pitchFamily="2" charset="0"/>
              </a:rPr>
              <a:t>Distribución anual por nivel socioeconómico</a:t>
            </a:r>
          </a:p>
        </p:txBody>
      </p:sp>
      <p:graphicFrame>
        <p:nvGraphicFramePr>
          <p:cNvPr id="9" name="Tabla 8">
            <a:extLst>
              <a:ext uri="{FF2B5EF4-FFF2-40B4-BE49-F238E27FC236}">
                <a16:creationId xmlns:a16="http://schemas.microsoft.com/office/drawing/2014/main" id="{F3FF263A-DAB5-9FA8-881A-0AC2299A0D14}"/>
              </a:ext>
            </a:extLst>
          </p:cNvPr>
          <p:cNvGraphicFramePr>
            <a:graphicFrameLocks noGrp="1"/>
          </p:cNvGraphicFramePr>
          <p:nvPr/>
        </p:nvGraphicFramePr>
        <p:xfrm>
          <a:off x="11738063" y="2545801"/>
          <a:ext cx="1185781" cy="2393867"/>
        </p:xfrm>
        <a:graphic>
          <a:graphicData uri="http://schemas.openxmlformats.org/drawingml/2006/table">
            <a:tbl>
              <a:tblPr/>
              <a:tblGrid>
                <a:gridCol w="1185781">
                  <a:extLst>
                    <a:ext uri="{9D8B030D-6E8A-4147-A177-3AD203B41FA5}">
                      <a16:colId xmlns:a16="http://schemas.microsoft.com/office/drawing/2014/main" val="4243788953"/>
                    </a:ext>
                  </a:extLst>
                </a:gridCol>
              </a:tblGrid>
              <a:tr h="341981">
                <a:tc>
                  <a:txBody>
                    <a:bodyPr/>
                    <a:lstStyle/>
                    <a:p>
                      <a:pPr algn="l" rtl="0" fontAlgn="b"/>
                      <a:r>
                        <a:rPr lang="es-ES" sz="1400" b="0" i="0" u="none" strike="noStrike" dirty="0">
                          <a:solidFill>
                            <a:srgbClr val="BC8C00"/>
                          </a:solidFill>
                          <a:effectLst/>
                          <a:latin typeface="Lato" panose="020F0502020204030203" pitchFamily="34" charset="0"/>
                        </a:rPr>
                        <a:t>Marginal</a:t>
                      </a:r>
                      <a:endParaRPr lang="es-MX" sz="1400" b="0" i="0" u="none" strike="noStrike" dirty="0">
                        <a:solidFill>
                          <a:srgbClr val="BC8C00"/>
                        </a:solidFill>
                        <a:effectLst/>
                        <a:latin typeface="Lato" panose="020F0502020204030203" pitchFamily="34" charset="0"/>
                      </a:endParaRP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77894235"/>
                  </a:ext>
                </a:extLst>
              </a:tr>
              <a:tr h="341981">
                <a:tc>
                  <a:txBody>
                    <a:bodyPr/>
                    <a:lstStyle/>
                    <a:p>
                      <a:pPr algn="l" rtl="0" fontAlgn="b"/>
                      <a:r>
                        <a:rPr lang="es-MX" sz="1400" b="0" i="0" u="none" strike="noStrike" dirty="0">
                          <a:solidFill>
                            <a:srgbClr val="BC8C00"/>
                          </a:solidFill>
                          <a:effectLst/>
                          <a:latin typeface="Lato" panose="020F0502020204030203" pitchFamily="34" charset="0"/>
                        </a:rPr>
                        <a:t>Baja</a:t>
                      </a: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7611903"/>
                  </a:ext>
                </a:extLst>
              </a:tr>
              <a:tr h="341981">
                <a:tc>
                  <a:txBody>
                    <a:bodyPr/>
                    <a:lstStyle/>
                    <a:p>
                      <a:pPr algn="l" rtl="0" fontAlgn="b"/>
                      <a:r>
                        <a:rPr lang="es-ES" sz="1400" b="0" i="0" u="none" strike="noStrike" dirty="0">
                          <a:solidFill>
                            <a:srgbClr val="BC8C00"/>
                          </a:solidFill>
                          <a:effectLst/>
                          <a:latin typeface="Lato" panose="020F0502020204030203" pitchFamily="34" charset="0"/>
                        </a:rPr>
                        <a:t>B</a:t>
                      </a:r>
                      <a:r>
                        <a:rPr lang="es-MX" sz="1400" b="0" i="0" u="none" strike="noStrike" dirty="0">
                          <a:solidFill>
                            <a:srgbClr val="BC8C00"/>
                          </a:solidFill>
                          <a:effectLst/>
                          <a:latin typeface="Lato" panose="020F0502020204030203" pitchFamily="34" charset="0"/>
                        </a:rPr>
                        <a:t>aja alta</a:t>
                      </a: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3062395"/>
                  </a:ext>
                </a:extLst>
              </a:tr>
              <a:tr h="341981">
                <a:tc>
                  <a:txBody>
                    <a:bodyPr/>
                    <a:lstStyle/>
                    <a:p>
                      <a:pPr algn="l" rtl="0" fontAlgn="b"/>
                      <a:r>
                        <a:rPr lang="es-ES" sz="1400" b="0" i="0" u="none" strike="noStrike" dirty="0">
                          <a:solidFill>
                            <a:srgbClr val="BC8C00"/>
                          </a:solidFill>
                          <a:effectLst/>
                          <a:latin typeface="Lato" panose="020F0502020204030203" pitchFamily="34" charset="0"/>
                        </a:rPr>
                        <a:t>Media baja</a:t>
                      </a:r>
                      <a:endParaRPr lang="es-MX" sz="1400" b="0" i="0" u="none" strike="noStrike" dirty="0">
                        <a:solidFill>
                          <a:srgbClr val="BC8C00"/>
                        </a:solidFill>
                        <a:effectLst/>
                        <a:latin typeface="Lato" panose="020F0502020204030203" pitchFamily="34" charset="0"/>
                      </a:endParaRP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14514"/>
                  </a:ext>
                </a:extLst>
              </a:tr>
              <a:tr h="341981">
                <a:tc>
                  <a:txBody>
                    <a:bodyPr/>
                    <a:lstStyle/>
                    <a:p>
                      <a:pPr algn="l" rtl="0" fontAlgn="b"/>
                      <a:r>
                        <a:rPr lang="es-ES" sz="1400" b="0" i="0" u="none" strike="noStrike" dirty="0">
                          <a:solidFill>
                            <a:srgbClr val="BC8C00"/>
                          </a:solidFill>
                          <a:effectLst/>
                          <a:latin typeface="Lato" panose="020F0502020204030203" pitchFamily="34" charset="0"/>
                        </a:rPr>
                        <a:t>M</a:t>
                      </a:r>
                      <a:r>
                        <a:rPr lang="es-MX" sz="1400" b="0" i="0" u="none" strike="noStrike" dirty="0">
                          <a:solidFill>
                            <a:srgbClr val="BC8C00"/>
                          </a:solidFill>
                          <a:effectLst/>
                          <a:latin typeface="Lato" panose="020F0502020204030203" pitchFamily="34" charset="0"/>
                        </a:rPr>
                        <a:t>edia</a:t>
                      </a: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0510945"/>
                  </a:ext>
                </a:extLst>
              </a:tr>
              <a:tr h="341981">
                <a:tc>
                  <a:txBody>
                    <a:bodyPr/>
                    <a:lstStyle/>
                    <a:p>
                      <a:pPr algn="l" rtl="0" fontAlgn="b"/>
                      <a:r>
                        <a:rPr lang="es-ES" sz="1400" b="0" i="0" u="none" strike="noStrike" dirty="0">
                          <a:solidFill>
                            <a:srgbClr val="BC8C00"/>
                          </a:solidFill>
                          <a:effectLst/>
                          <a:latin typeface="Lato" panose="020F0502020204030203" pitchFamily="34" charset="0"/>
                        </a:rPr>
                        <a:t>M</a:t>
                      </a:r>
                      <a:r>
                        <a:rPr lang="es-MX" sz="1400" b="0" i="0" u="none" strike="noStrike" dirty="0">
                          <a:solidFill>
                            <a:srgbClr val="BC8C00"/>
                          </a:solidFill>
                          <a:effectLst/>
                          <a:latin typeface="Lato" panose="020F0502020204030203" pitchFamily="34" charset="0"/>
                        </a:rPr>
                        <a:t>edia alta</a:t>
                      </a: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0272334"/>
                  </a:ext>
                </a:extLst>
              </a:tr>
              <a:tr h="341981">
                <a:tc>
                  <a:txBody>
                    <a:bodyPr/>
                    <a:lstStyle/>
                    <a:p>
                      <a:pPr algn="l" rtl="0" fontAlgn="b"/>
                      <a:r>
                        <a:rPr lang="es-MX" sz="1400" b="0" i="0" u="none" strike="noStrike" dirty="0">
                          <a:solidFill>
                            <a:srgbClr val="BC8C00"/>
                          </a:solidFill>
                          <a:effectLst/>
                          <a:latin typeface="Lato" panose="020F0502020204030203" pitchFamily="34" charset="0"/>
                        </a:rPr>
                        <a:t>Alta</a:t>
                      </a:r>
                    </a:p>
                  </a:txBody>
                  <a:tcPr marL="3688" marR="3688" marT="3688"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4711864"/>
                  </a:ext>
                </a:extLst>
              </a:tr>
            </a:tbl>
          </a:graphicData>
        </a:graphic>
      </p:graphicFrame>
      <p:sp>
        <p:nvSpPr>
          <p:cNvPr id="12" name="Rectángulo 11">
            <a:extLst>
              <a:ext uri="{FF2B5EF4-FFF2-40B4-BE49-F238E27FC236}">
                <a16:creationId xmlns:a16="http://schemas.microsoft.com/office/drawing/2014/main" id="{C6236012-68AA-24DC-A357-41BE9D0D4F59}"/>
              </a:ext>
            </a:extLst>
          </p:cNvPr>
          <p:cNvSpPr/>
          <p:nvPr/>
        </p:nvSpPr>
        <p:spPr>
          <a:xfrm>
            <a:off x="11339183" y="2545801"/>
            <a:ext cx="260348" cy="260348"/>
          </a:xfrm>
          <a:prstGeom prst="rect">
            <a:avLst/>
          </a:prstGeom>
          <a:solidFill>
            <a:srgbClr val="BC8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3" name="Rectángulo 12">
            <a:extLst>
              <a:ext uri="{FF2B5EF4-FFF2-40B4-BE49-F238E27FC236}">
                <a16:creationId xmlns:a16="http://schemas.microsoft.com/office/drawing/2014/main" id="{94CF802F-47BC-EA0B-5B62-B6EA68F40FF6}"/>
              </a:ext>
            </a:extLst>
          </p:cNvPr>
          <p:cNvSpPr/>
          <p:nvPr/>
        </p:nvSpPr>
        <p:spPr>
          <a:xfrm>
            <a:off x="11339183" y="2934737"/>
            <a:ext cx="260348" cy="260348"/>
          </a:xfrm>
          <a:prstGeom prst="rect">
            <a:avLst/>
          </a:prstGeom>
          <a:solidFill>
            <a:srgbClr val="DAA4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4" name="Rectángulo 13">
            <a:extLst>
              <a:ext uri="{FF2B5EF4-FFF2-40B4-BE49-F238E27FC236}">
                <a16:creationId xmlns:a16="http://schemas.microsoft.com/office/drawing/2014/main" id="{44A79F56-FBA2-5A3F-C538-9C8FBF7E722B}"/>
              </a:ext>
            </a:extLst>
          </p:cNvPr>
          <p:cNvSpPr/>
          <p:nvPr/>
        </p:nvSpPr>
        <p:spPr>
          <a:xfrm>
            <a:off x="11339183" y="3288710"/>
            <a:ext cx="260348" cy="260348"/>
          </a:xfrm>
          <a:prstGeom prst="rect">
            <a:avLst/>
          </a:prstGeom>
          <a:solidFill>
            <a:srgbClr val="F3B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5" name="Rectángulo 14">
            <a:extLst>
              <a:ext uri="{FF2B5EF4-FFF2-40B4-BE49-F238E27FC236}">
                <a16:creationId xmlns:a16="http://schemas.microsoft.com/office/drawing/2014/main" id="{D1B73F4A-B3BE-B755-C8B7-E88ECFCE2C26}"/>
              </a:ext>
            </a:extLst>
          </p:cNvPr>
          <p:cNvSpPr/>
          <p:nvPr/>
        </p:nvSpPr>
        <p:spPr>
          <a:xfrm>
            <a:off x="11339183" y="3612559"/>
            <a:ext cx="260348" cy="260348"/>
          </a:xfrm>
          <a:prstGeom prst="rect">
            <a:avLst/>
          </a:prstGeom>
          <a:solidFill>
            <a:srgbClr val="FFC8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6" name="Rectángulo 15">
            <a:extLst>
              <a:ext uri="{FF2B5EF4-FFF2-40B4-BE49-F238E27FC236}">
                <a16:creationId xmlns:a16="http://schemas.microsoft.com/office/drawing/2014/main" id="{BDDB8A6E-4CFD-5A94-B3AA-3758197FC83B}"/>
              </a:ext>
            </a:extLst>
          </p:cNvPr>
          <p:cNvSpPr/>
          <p:nvPr/>
        </p:nvSpPr>
        <p:spPr>
          <a:xfrm>
            <a:off x="11339183" y="3981157"/>
            <a:ext cx="260348" cy="260348"/>
          </a:xfrm>
          <a:prstGeom prst="rect">
            <a:avLst/>
          </a:prstGeom>
          <a:solidFill>
            <a:srgbClr val="FFD6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7" name="Rectángulo 16">
            <a:extLst>
              <a:ext uri="{FF2B5EF4-FFF2-40B4-BE49-F238E27FC236}">
                <a16:creationId xmlns:a16="http://schemas.microsoft.com/office/drawing/2014/main" id="{6C3F7CB8-AB68-0C6A-DA66-203C29A49C59}"/>
              </a:ext>
            </a:extLst>
          </p:cNvPr>
          <p:cNvSpPr/>
          <p:nvPr/>
        </p:nvSpPr>
        <p:spPr>
          <a:xfrm>
            <a:off x="11339183" y="4305006"/>
            <a:ext cx="260348" cy="260348"/>
          </a:xfrm>
          <a:prstGeom prst="rect">
            <a:avLst/>
          </a:prstGeom>
          <a:solidFill>
            <a:srgbClr val="FFDD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sp>
        <p:nvSpPr>
          <p:cNvPr id="18" name="Rectángulo 17">
            <a:extLst>
              <a:ext uri="{FF2B5EF4-FFF2-40B4-BE49-F238E27FC236}">
                <a16:creationId xmlns:a16="http://schemas.microsoft.com/office/drawing/2014/main" id="{003B7AF7-B19B-4336-ECF4-FF87F0D12129}"/>
              </a:ext>
            </a:extLst>
          </p:cNvPr>
          <p:cNvSpPr/>
          <p:nvPr/>
        </p:nvSpPr>
        <p:spPr>
          <a:xfrm>
            <a:off x="11339183" y="4679318"/>
            <a:ext cx="260348" cy="260348"/>
          </a:xfrm>
          <a:prstGeom prst="rect">
            <a:avLst/>
          </a:prstGeom>
          <a:solidFill>
            <a:srgbClr val="FFF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2724" dirty="0"/>
          </a:p>
        </p:txBody>
      </p:sp>
      <p:graphicFrame>
        <p:nvGraphicFramePr>
          <p:cNvPr id="6" name="Gráfico 5">
            <a:extLst>
              <a:ext uri="{FF2B5EF4-FFF2-40B4-BE49-F238E27FC236}">
                <a16:creationId xmlns:a16="http://schemas.microsoft.com/office/drawing/2014/main" id="{A8B5ED9B-A940-3A3C-3CB8-0A69E569E4D6}"/>
              </a:ext>
            </a:extLst>
          </p:cNvPr>
          <p:cNvGraphicFramePr>
            <a:graphicFrameLocks/>
          </p:cNvGraphicFramePr>
          <p:nvPr/>
        </p:nvGraphicFramePr>
        <p:xfrm>
          <a:off x="470647" y="2145053"/>
          <a:ext cx="11267416" cy="4750027"/>
        </p:xfrm>
        <a:graphic>
          <a:graphicData uri="http://schemas.openxmlformats.org/drawingml/2006/chart">
            <c:chart xmlns:c="http://schemas.openxmlformats.org/drawingml/2006/chart" xmlns:r="http://schemas.openxmlformats.org/officeDocument/2006/relationships" r:id="rId3"/>
          </a:graphicData>
        </a:graphic>
      </p:graphicFrame>
      <p:sp>
        <p:nvSpPr>
          <p:cNvPr id="7" name="CuadroTexto 6">
            <a:extLst>
              <a:ext uri="{FF2B5EF4-FFF2-40B4-BE49-F238E27FC236}">
                <a16:creationId xmlns:a16="http://schemas.microsoft.com/office/drawing/2014/main" id="{13C99FC5-A1AB-1F2D-1625-E2997C266579}"/>
              </a:ext>
            </a:extLst>
          </p:cNvPr>
          <p:cNvSpPr txBox="1"/>
          <p:nvPr/>
        </p:nvSpPr>
        <p:spPr bwMode="auto">
          <a:xfrm>
            <a:off x="889339" y="935864"/>
            <a:ext cx="11022919" cy="681730"/>
          </a:xfrm>
          <a:prstGeom prst="rect">
            <a:avLst/>
          </a:prstGeom>
          <a:noFill/>
          <a:ln w="9525">
            <a:noFill/>
            <a:prstDash val="dot"/>
            <a:miter lim="800000"/>
            <a:headEnd/>
            <a:tailEnd/>
          </a:ln>
        </p:spPr>
        <p:txBody>
          <a:bodyPr wrap="square" lIns="99381" tIns="49691" rIns="99381" bIns="49691" rtlCol="0" anchor="t">
            <a:spAutoFit/>
          </a:bodyPr>
          <a:lstStyle/>
          <a:p>
            <a:pPr indent="-561737" algn="ctr" defTabSz="727278">
              <a:tabLst>
                <a:tab pos="5030629" algn="l"/>
              </a:tabLst>
              <a:defRPr/>
            </a:pPr>
            <a:r>
              <a:rPr lang="es-ES" sz="3778" dirty="0">
                <a:solidFill>
                  <a:prstClr val="black"/>
                </a:solidFill>
                <a:latin typeface="Lato Light" panose="020F0302020204030203" pitchFamily="34" charset="0"/>
              </a:rPr>
              <a:t>DISTRIBUCIÓN VIVIENDAS EXISTENTES</a:t>
            </a:r>
          </a:p>
        </p:txBody>
      </p:sp>
      <p:graphicFrame>
        <p:nvGraphicFramePr>
          <p:cNvPr id="11" name="Gráfico 10">
            <a:extLst>
              <a:ext uri="{FF2B5EF4-FFF2-40B4-BE49-F238E27FC236}">
                <a16:creationId xmlns:a16="http://schemas.microsoft.com/office/drawing/2014/main" id="{75EB8E08-7DC3-425E-8EBB-0C9FBF5ADB6A}"/>
              </a:ext>
            </a:extLst>
          </p:cNvPr>
          <p:cNvGraphicFramePr>
            <a:graphicFrameLocks/>
          </p:cNvGraphicFramePr>
          <p:nvPr/>
        </p:nvGraphicFramePr>
        <p:xfrm>
          <a:off x="470647" y="1363940"/>
          <a:ext cx="11267416" cy="307124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84661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noFill/>
        <a:ln w="9525">
          <a:noFill/>
          <a:prstDash val="dot"/>
          <a:miter lim="800000"/>
          <a:headEnd/>
          <a:tailEnd/>
        </a:ln>
      </a:spPr>
      <a:bodyPr wrap="square" lIns="124971" tIns="62486" rIns="124971" bIns="62486" anchor="t">
        <a:spAutoFit/>
      </a:bodyPr>
      <a:lstStyle>
        <a:defPPr marL="720725" indent="-708025">
          <a:spcAft>
            <a:spcPts val="400"/>
          </a:spcAft>
          <a:defRPr sz="2000" dirty="0">
            <a:latin typeface="Stajn Pro Light" pitchFamily="2" charset="77"/>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140334</TotalTime>
  <Words>1240</Words>
  <Application>Microsoft Office PowerPoint</Application>
  <PresentationFormat>Personalizado</PresentationFormat>
  <Paragraphs>182</Paragraphs>
  <Slides>17</Slides>
  <Notes>16</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17</vt:i4>
      </vt:variant>
    </vt:vector>
  </HeadingPairs>
  <TitlesOfParts>
    <vt:vector size="28" baseType="lpstr">
      <vt:lpstr>Arial</vt:lpstr>
      <vt:lpstr>Calibri</vt:lpstr>
      <vt:lpstr>Lato</vt:lpstr>
      <vt:lpstr>Lato Hairline</vt:lpstr>
      <vt:lpstr>Lato Light</vt:lpstr>
      <vt:lpstr>Playfair Display</vt:lpstr>
      <vt:lpstr>Roboto</vt:lpstr>
      <vt:lpstr>Roboto Light</vt:lpstr>
      <vt:lpstr>Roboto Lt</vt:lpstr>
      <vt:lpstr>Roboto Th</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Analítica de datos para el sector inmobiliario</dc:title>
  <dc:creator>Lizzette Cota</dc:creator>
  <cp:lastModifiedBy>julio olaf gonzalez guzman</cp:lastModifiedBy>
  <cp:revision>2336</cp:revision>
  <cp:lastPrinted>2025-10-07T17:43:26Z</cp:lastPrinted>
  <dcterms:created xsi:type="dcterms:W3CDTF">2020-07-27T22:31:02Z</dcterms:created>
  <dcterms:modified xsi:type="dcterms:W3CDTF">2025-11-10T23:09:20Z</dcterms:modified>
</cp:coreProperties>
</file>