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notesSlides/notesSlide4.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5.xml" ContentType="application/vnd.openxmlformats-officedocument.themeOverr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7.xml" ContentType="application/vnd.openxmlformats-officedocument.themeOverride+xml"/>
  <Override PartName="/ppt/notesSlides/notesSlide7.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8.xml" ContentType="application/vnd.openxmlformats-officedocument.themeOverride+xml"/>
  <Override PartName="/ppt/notesSlides/notesSlide8.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9.xml" ContentType="application/vnd.openxmlformats-officedocument.themeOverride+xml"/>
  <Override PartName="/ppt/notesSlides/notesSlide9.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0.xml" ContentType="application/vnd.openxmlformats-officedocument.themeOverride+xml"/>
  <Override PartName="/ppt/notesSlides/notesSlide10.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1.xml" ContentType="application/vnd.openxmlformats-officedocument.themeOverr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1.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2.xml" ContentType="application/vnd.openxmlformats-officedocument.presentationml.notesSl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3.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2.xml" ContentType="application/vnd.openxmlformats-officedocument.themeOverride+xml"/>
  <Override PartName="/ppt/notesSlides/notesSlide14.xml" ContentType="application/vnd.openxmlformats-officedocument.presentationml.notesSlid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3.xml" ContentType="application/vnd.openxmlformats-officedocument.themeOverride+xml"/>
  <Override PartName="/ppt/notesSlides/notesSlide15.xml" ContentType="application/vnd.openxmlformats-officedocument.presentationml.notesSlid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4.xml" ContentType="application/vnd.openxmlformats-officedocument.themeOverride+xml"/>
  <Override PartName="/ppt/notesSlides/notesSlide16.xml" ContentType="application/vnd.openxmlformats-officedocument.presentationml.notesSlid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5.xml" ContentType="application/vnd.openxmlformats-officedocument.themeOverride+xml"/>
  <Override PartName="/ppt/notesSlides/notesSlide17.xml" ContentType="application/vnd.openxmlformats-officedocument.presentationml.notesSlid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6.xml" ContentType="application/vnd.openxmlformats-officedocument.themeOverrid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7.xml" ContentType="application/vnd.openxmlformats-officedocument.themeOverride+xml"/>
  <Override PartName="/ppt/notesSlides/notesSlide18.xml" ContentType="application/vnd.openxmlformats-officedocument.presentationml.notesSlid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8.xml" ContentType="application/vnd.openxmlformats-officedocument.themeOverrid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19.xml" ContentType="application/vnd.openxmlformats-officedocument.themeOverrid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2.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19.xml" ContentType="application/vnd.openxmlformats-officedocument.presentationml.notesSlide+xml"/>
  <Override PartName="/ppt/charts/chart33.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20.xml" ContentType="application/vnd.openxmlformats-officedocument.themeOverride+xml"/>
  <Override PartName="/ppt/charts/chart34.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21.xml" ContentType="application/vnd.openxmlformats-officedocument.themeOverride+xml"/>
  <Override PartName="/ppt/notesSlides/notesSlide20.xml" ContentType="application/vnd.openxmlformats-officedocument.presentationml.notesSlide+xml"/>
  <Override PartName="/ppt/charts/chart35.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22.xml" ContentType="application/vnd.openxmlformats-officedocument.themeOverride+xml"/>
  <Override PartName="/ppt/charts/chart36.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23.xml" ContentType="application/vnd.openxmlformats-officedocument.themeOverride+xml"/>
  <Override PartName="/ppt/notesSlides/notesSlide21.xml" ContentType="application/vnd.openxmlformats-officedocument.presentationml.notesSlide+xml"/>
  <Override PartName="/ppt/charts/chart37.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24.xml" ContentType="application/vnd.openxmlformats-officedocument.themeOverride+xml"/>
  <Override PartName="/ppt/notesSlides/notesSlide22.xml" ContentType="application/vnd.openxmlformats-officedocument.presentationml.notesSlide+xml"/>
  <Override PartName="/ppt/charts/chart38.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25.xml" ContentType="application/vnd.openxmlformats-officedocument.themeOverride+xml"/>
  <Override PartName="/ppt/notesSlides/notesSlide23.xml" ContentType="application/vnd.openxmlformats-officedocument.presentationml.notesSlide+xml"/>
  <Override PartName="/ppt/charts/chart39.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26.xml" ContentType="application/vnd.openxmlformats-officedocument.themeOverride+xml"/>
  <Override PartName="/ppt/charts/chart40.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27.xml" ContentType="application/vnd.openxmlformats-officedocument.themeOverride+xml"/>
  <Override PartName="/ppt/notesSlides/notesSlide24.xml" ContentType="application/vnd.openxmlformats-officedocument.presentationml.notesSlide+xml"/>
  <Override PartName="/ppt/charts/chart41.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28.xml" ContentType="application/vnd.openxmlformats-officedocument.themeOverride+xml"/>
  <Override PartName="/ppt/notesSlides/notesSlide25.xml" ContentType="application/vnd.openxmlformats-officedocument.presentationml.notesSlide+xml"/>
  <Override PartName="/ppt/charts/chart42.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29.xml" ContentType="application/vnd.openxmlformats-officedocument.themeOverride+xml"/>
  <Override PartName="/ppt/notesSlides/notesSlide26.xml" ContentType="application/vnd.openxmlformats-officedocument.presentationml.notesSlide+xml"/>
  <Override PartName="/ppt/charts/chart43.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3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7"/>
  </p:notesMasterIdLst>
  <p:sldIdLst>
    <p:sldId id="9173" r:id="rId2"/>
    <p:sldId id="9300" r:id="rId3"/>
    <p:sldId id="7382" r:id="rId4"/>
    <p:sldId id="8300" r:id="rId5"/>
    <p:sldId id="9226" r:id="rId6"/>
    <p:sldId id="9381" r:id="rId7"/>
    <p:sldId id="9380" r:id="rId8"/>
    <p:sldId id="8307" r:id="rId9"/>
    <p:sldId id="8308" r:id="rId10"/>
    <p:sldId id="9188" r:id="rId11"/>
    <p:sldId id="9371" r:id="rId12"/>
    <p:sldId id="9375" r:id="rId13"/>
    <p:sldId id="9383" r:id="rId14"/>
    <p:sldId id="9377" r:id="rId15"/>
    <p:sldId id="7088" r:id="rId16"/>
    <p:sldId id="9187" r:id="rId17"/>
    <p:sldId id="9217" r:id="rId18"/>
    <p:sldId id="9370" r:id="rId19"/>
    <p:sldId id="9373" r:id="rId20"/>
    <p:sldId id="9374" r:id="rId21"/>
    <p:sldId id="9382" r:id="rId22"/>
    <p:sldId id="9390" r:id="rId23"/>
    <p:sldId id="9392" r:id="rId24"/>
    <p:sldId id="9393" r:id="rId25"/>
    <p:sldId id="9385" r:id="rId26"/>
    <p:sldId id="9386" r:id="rId27"/>
    <p:sldId id="9394" r:id="rId28"/>
    <p:sldId id="9388" r:id="rId29"/>
    <p:sldId id="9190" r:id="rId30"/>
    <p:sldId id="9169" r:id="rId31"/>
    <p:sldId id="9397" r:id="rId32"/>
    <p:sldId id="9189" r:id="rId33"/>
    <p:sldId id="9395" r:id="rId34"/>
    <p:sldId id="9396" r:id="rId35"/>
    <p:sldId id="7393" r:id="rId36"/>
  </p:sldIdLst>
  <p:sldSz cx="12801600" cy="7772400"/>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ecesidad vivienda" id="{6FD9C1B9-2731-48C5-AF67-6663055D7A11}">
          <p14:sldIdLst>
            <p14:sldId id="9173"/>
            <p14:sldId id="9300"/>
            <p14:sldId id="7382"/>
            <p14:sldId id="8300"/>
            <p14:sldId id="9226"/>
            <p14:sldId id="9381"/>
            <p14:sldId id="9380"/>
            <p14:sldId id="8307"/>
            <p14:sldId id="8308"/>
            <p14:sldId id="9188"/>
            <p14:sldId id="9371"/>
            <p14:sldId id="9375"/>
            <p14:sldId id="9383"/>
            <p14:sldId id="9377"/>
            <p14:sldId id="7088"/>
            <p14:sldId id="9187"/>
            <p14:sldId id="9217"/>
            <p14:sldId id="9370"/>
            <p14:sldId id="9373"/>
            <p14:sldId id="9374"/>
            <p14:sldId id="9382"/>
            <p14:sldId id="9390"/>
            <p14:sldId id="9392"/>
            <p14:sldId id="9393"/>
            <p14:sldId id="9385"/>
            <p14:sldId id="9386"/>
            <p14:sldId id="9394"/>
            <p14:sldId id="9388"/>
            <p14:sldId id="9190"/>
            <p14:sldId id="9169"/>
            <p14:sldId id="9397"/>
            <p14:sldId id="9189"/>
            <p14:sldId id="9395"/>
            <p14:sldId id="9396"/>
            <p14:sldId id="7393"/>
          </p14:sldIdLst>
        </p14:section>
      </p14:sectionLst>
    </p:ext>
    <p:ext uri="{EFAFB233-063F-42B5-8137-9DF3F51BA10A}">
      <p15:sldGuideLst xmlns:p15="http://schemas.microsoft.com/office/powerpoint/2012/main">
        <p15:guide id="4" orient="horz" pos="2380" userDrawn="1">
          <p15:clr>
            <a:srgbClr val="A4A3A4"/>
          </p15:clr>
        </p15:guide>
        <p15:guide id="5" pos="675" userDrawn="1">
          <p15:clr>
            <a:srgbClr val="A4A3A4"/>
          </p15:clr>
        </p15:guide>
        <p15:guide id="6" orient="horz" pos="860" userDrawn="1">
          <p15:clr>
            <a:srgbClr val="A4A3A4"/>
          </p15:clr>
        </p15:guide>
        <p15:guide id="7" orient="horz" pos="4126" userDrawn="1">
          <p15:clr>
            <a:srgbClr val="A4A3A4"/>
          </p15:clr>
        </p15:guide>
        <p15:guide id="8" pos="4032" userDrawn="1">
          <p15:clr>
            <a:srgbClr val="A4A3A4"/>
          </p15:clr>
        </p15:guide>
        <p15:guide id="9" pos="108" userDrawn="1">
          <p15:clr>
            <a:srgbClr val="A4A3A4"/>
          </p15:clr>
        </p15:guide>
        <p15:guide id="10" pos="6912" userDrawn="1">
          <p15:clr>
            <a:srgbClr val="A4A3A4"/>
          </p15:clr>
        </p15:guide>
        <p15:guide id="11" pos="7842" userDrawn="1">
          <p15:clr>
            <a:srgbClr val="A4A3A4"/>
          </p15:clr>
        </p15:guide>
        <p15:guide id="12" pos="3170" userDrawn="1">
          <p15:clr>
            <a:srgbClr val="A4A3A4"/>
          </p15:clr>
        </p15:guide>
        <p15:guide id="13" orient="horz" pos="1042" userDrawn="1">
          <p15:clr>
            <a:srgbClr val="A4A3A4"/>
          </p15:clr>
        </p15:guide>
        <p15:guide id="14" orient="horz" pos="47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la guadalupe" initials="kg" lastIdx="2" clrIdx="0">
    <p:extLst>
      <p:ext uri="{19B8F6BF-5375-455C-9EA6-DF929625EA0E}">
        <p15:presenceInfo xmlns:p15="http://schemas.microsoft.com/office/powerpoint/2012/main" userId="2cd3ee6662d2658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405"/>
    <a:srgbClr val="FFC000"/>
    <a:srgbClr val="FFDA82"/>
    <a:srgbClr val="D29100"/>
    <a:srgbClr val="E69F00"/>
    <a:srgbClr val="E1EBCD"/>
    <a:srgbClr val="FFF2D1"/>
    <a:srgbClr val="FFD695"/>
    <a:srgbClr val="FFDDA7"/>
    <a:srgbClr val="F3B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64" autoAdjust="0"/>
    <p:restoredTop sz="95383" autoAdjust="0"/>
  </p:normalViewPr>
  <p:slideViewPr>
    <p:cSldViewPr snapToGrid="0">
      <p:cViewPr>
        <p:scale>
          <a:sx n="66" d="100"/>
          <a:sy n="66" d="100"/>
        </p:scale>
        <p:origin x="726" y="930"/>
      </p:cViewPr>
      <p:guideLst>
        <p:guide orient="horz" pos="2380"/>
        <p:guide pos="675"/>
        <p:guide orient="horz" pos="860"/>
        <p:guide orient="horz" pos="4126"/>
        <p:guide pos="4032"/>
        <p:guide pos="108"/>
        <p:guide pos="6912"/>
        <p:guide pos="7842"/>
        <p:guide pos="3170"/>
        <p:guide orient="horz" pos="1042"/>
        <p:guide orient="horz" pos="475"/>
      </p:guideLst>
    </p:cSldViewPr>
  </p:slideViewPr>
  <p:outlineViewPr>
    <p:cViewPr>
      <p:scale>
        <a:sx n="33" d="100"/>
        <a:sy n="33" d="100"/>
      </p:scale>
      <p:origin x="0" y="-40925"/>
    </p:cViewPr>
  </p:outlineViewPr>
  <p:notesTextViewPr>
    <p:cViewPr>
      <p:scale>
        <a:sx n="75" d="100"/>
        <a:sy n="75" d="100"/>
      </p:scale>
      <p:origin x="0" y="0"/>
    </p:cViewPr>
  </p:notesTextViewPr>
  <p:sorterViewPr>
    <p:cViewPr>
      <p:scale>
        <a:sx n="75" d="100"/>
        <a:sy n="75" d="100"/>
      </p:scale>
      <p:origin x="0" y="-901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1.xml"/><Relationship Id="rId4" Type="http://schemas.openxmlformats.org/officeDocument/2006/relationships/package" Target="../embeddings/Microsoft_Excel_Worksheet5.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6.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7.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8.xlsx"/></Relationships>
</file>

<file path=ppt/charts/_rels/chart15.xml.rels><?xml version="1.0" encoding="UTF-8" standalone="yes"?>
<Relationships xmlns="http://schemas.openxmlformats.org/package/2006/relationships"><Relationship Id="rId3" Type="http://schemas.openxmlformats.org/officeDocument/2006/relationships/oleObject" Target="https://d.docs.live.net/fb64a47ee61ae747/Documentos/Trabajo/IdeasFrscas/Proyecto%20Villa%20Union/Graficas.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9.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0.xlsx"/></Relationships>
</file>

<file path=ppt/charts/_rels/chart1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julio\OneDrive\Desktop\Graficas%20veredas.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ulio\AppData\Local\Temp\be37878c-3c93-43b0-9782-3352e66fb38e_Piramide-poblacional-total-de-Mazatlan-2020.zip.38e\Piramide-poblacional-total-de-Mazatlan-2020.csv"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1.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12.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13.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14.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15.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16.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17.xlsx"/></Relationships>
</file>

<file path=ppt/charts/_rels/chart28.xml.rels><?xml version="1.0" encoding="UTF-8" standalone="yes"?>
<Relationships xmlns="http://schemas.openxmlformats.org/package/2006/relationships"><Relationship Id="rId3" Type="http://schemas.openxmlformats.org/officeDocument/2006/relationships/oleObject" Target="file:///C:\Users\julio\OneDrive\Documentos\Trabajo\Ideas%20Frescas\Proyectos\Demanda\Base%20de%20datos%20global.xlsx" TargetMode="External"/><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18.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30.xml.rels><?xml version="1.0" encoding="UTF-8" standalone="yes"?>
<Relationships xmlns="http://schemas.openxmlformats.org/package/2006/relationships"><Relationship Id="rId3" Type="http://schemas.openxmlformats.org/officeDocument/2006/relationships/oleObject" Target="file:///C:\Users\julio\OneDrive\Documentos\Trabajo\Ideas%20Frescas\Proyectos\Demanda\Base%20de%20datos%20global.xlsx" TargetMode="External"/><Relationship Id="rId2" Type="http://schemas.microsoft.com/office/2011/relationships/chartColorStyle" Target="colors29.xml"/><Relationship Id="rId1" Type="http://schemas.microsoft.com/office/2011/relationships/chartStyle" Target="style29.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julio\OneDrive\Documentos\Trabajo\Ideas%20Frescas\Proyectos\Demanda\Base%20de%20datos%20global.xlsx" TargetMode="External"/><Relationship Id="rId2" Type="http://schemas.microsoft.com/office/2011/relationships/chartColorStyle" Target="colors30.xml"/><Relationship Id="rId1" Type="http://schemas.microsoft.com/office/2011/relationships/chartStyle" Target="style30.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julio\OneDrive\Documentos\Trabajo\Ideas%20Frescas\Proyectos\Demanda\Base%20de%20datos%20global.xlsx" TargetMode="External"/><Relationship Id="rId2" Type="http://schemas.microsoft.com/office/2011/relationships/chartColorStyle" Target="colors31.xml"/><Relationship Id="rId1" Type="http://schemas.microsoft.com/office/2011/relationships/chartStyle" Target="style31.xm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package" Target="../embeddings/Microsoft_Excel_Worksheet19.xlsx"/></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20.xlsx"/></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package" Target="../embeddings/Microsoft_Excel_Worksheet21.xlsx"/></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22.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23.xlsx"/></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24.xlsx"/></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package" Target="../embeddings/Microsoft_Excel_Worksheet25.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_Worksheet26.xlsx"/></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27.xlsx"/></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28.xlsx"/></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package" Target="../embeddings/Microsoft_Excel_Worksheet29.xlsx"/></Relationships>
</file>

<file path=ppt/charts/_rels/chart5.xml.rels><?xml version="1.0" encoding="UTF-8" standalone="yes"?>
<Relationships xmlns="http://schemas.openxmlformats.org/package/2006/relationships"><Relationship Id="rId3" Type="http://schemas.openxmlformats.org/officeDocument/2006/relationships/oleObject" Target="file:///C:\Users\julio\AppData\Local\Temp\392b1386-4678-4111-bb83-56c42dc50ac7_Evolucion-salario-promedio-mensual-en-Sinaloa.zip.ac7\Evolucion-salario-promedio-mensual-en-Sinaloadiferenciando-trabajadores-formales-e-informales.csv"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ulio\AppData\Local\Temp\392b1386-4678-4111-bb83-56c42dc50ac7_Evolucion-salario-promedio-mensual-en-Sinaloa.zip.ac7\Evolucion-salario-promedio-mensual-en-Sinaloadiferenciando-trabajadores-formales-e-informales.csv"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3.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cked"/>
        <c:varyColors val="0"/>
        <c:ser>
          <c:idx val="0"/>
          <c:order val="0"/>
          <c:spPr>
            <a:ln w="34925" cap="rnd">
              <a:solidFill>
                <a:srgbClr val="FFC000"/>
              </a:solidFill>
              <a:round/>
            </a:ln>
            <a:effectLst/>
          </c:spPr>
          <c:marker>
            <c:symbol val="circle"/>
            <c:size val="5"/>
            <c:spPr>
              <a:solidFill>
                <a:srgbClr val="FFC000"/>
              </a:solidFill>
              <a:ln w="57150">
                <a:solidFill>
                  <a:srgbClr val="FFC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Hoja1!$A$3:$A$11</c:f>
              <c:numCache>
                <c:formatCode>General</c:formatCode>
                <c:ptCount val="9"/>
                <c:pt idx="0">
                  <c:v>1990</c:v>
                </c:pt>
                <c:pt idx="1">
                  <c:v>1995</c:v>
                </c:pt>
                <c:pt idx="2">
                  <c:v>2000</c:v>
                </c:pt>
                <c:pt idx="3">
                  <c:v>2005</c:v>
                </c:pt>
                <c:pt idx="4">
                  <c:v>2010</c:v>
                </c:pt>
                <c:pt idx="5">
                  <c:v>2020</c:v>
                </c:pt>
                <c:pt idx="6">
                  <c:v>2025</c:v>
                </c:pt>
                <c:pt idx="7">
                  <c:v>2030</c:v>
                </c:pt>
                <c:pt idx="8">
                  <c:v>2035</c:v>
                </c:pt>
              </c:numCache>
            </c:numRef>
          </c:cat>
          <c:val>
            <c:numRef>
              <c:f>Hoja1!$D$3:$D$11</c:f>
              <c:numCache>
                <c:formatCode>#,##0</c:formatCode>
                <c:ptCount val="9"/>
                <c:pt idx="0">
                  <c:v>262705</c:v>
                </c:pt>
                <c:pt idx="1">
                  <c:v>302808</c:v>
                </c:pt>
                <c:pt idx="2">
                  <c:v>327989</c:v>
                </c:pt>
                <c:pt idx="3">
                  <c:v>352471</c:v>
                </c:pt>
                <c:pt idx="4">
                  <c:v>381583</c:v>
                </c:pt>
                <c:pt idx="5">
                  <c:v>441975</c:v>
                </c:pt>
                <c:pt idx="6">
                  <c:v>488252</c:v>
                </c:pt>
                <c:pt idx="7">
                  <c:v>530696</c:v>
                </c:pt>
                <c:pt idx="8">
                  <c:v>576830</c:v>
                </c:pt>
              </c:numCache>
            </c:numRef>
          </c:val>
          <c:smooth val="0"/>
          <c:extLst>
            <c:ext xmlns:c16="http://schemas.microsoft.com/office/drawing/2014/chart" uri="{C3380CC4-5D6E-409C-BE32-E72D297353CC}">
              <c16:uniqueId val="{00000000-D30D-490C-BD7D-5C24068B424C}"/>
            </c:ext>
          </c:extLst>
        </c:ser>
        <c:dLbls>
          <c:showLegendKey val="0"/>
          <c:showVal val="0"/>
          <c:showCatName val="0"/>
          <c:showSerName val="0"/>
          <c:showPercent val="0"/>
          <c:showBubbleSize val="0"/>
        </c:dLbls>
        <c:marker val="1"/>
        <c:smooth val="0"/>
        <c:axId val="1486391711"/>
        <c:axId val="1486394111"/>
      </c:lineChart>
      <c:lineChart>
        <c:grouping val="stacked"/>
        <c:varyColors val="0"/>
        <c:ser>
          <c:idx val="1"/>
          <c:order val="1"/>
          <c:spPr>
            <a:ln w="15875" cap="rnd">
              <a:solidFill>
                <a:sysClr val="window" lastClr="FFFFFF">
                  <a:lumMod val="75000"/>
                </a:sysClr>
              </a:solidFill>
              <a:round/>
            </a:ln>
            <a:effectLst/>
          </c:spPr>
          <c:marker>
            <c:symbol val="circle"/>
            <c:size val="5"/>
            <c:spPr>
              <a:solidFill>
                <a:sysClr val="window" lastClr="FFFFFF">
                  <a:lumMod val="75000"/>
                </a:sysClr>
              </a:solidFill>
              <a:ln w="19050">
                <a:solidFill>
                  <a:sysClr val="window" lastClr="FFFFFF">
                    <a:lumMod val="75000"/>
                  </a:sysClr>
                </a:solidFill>
              </a:ln>
              <a:effectLst/>
            </c:spPr>
          </c:marker>
          <c:dLbls>
            <c:dLbl>
              <c:idx val="3"/>
              <c:layout>
                <c:manualLayout>
                  <c:x val="-2.6960046816334387E-2"/>
                  <c:y val="3.65157685886861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A3-4213-9843-F56341836D11}"/>
                </c:ext>
              </c:extLst>
            </c:dLbl>
            <c:dLbl>
              <c:idx val="4"/>
              <c:layout>
                <c:manualLayout>
                  <c:x val="-2.5288785540921149E-2"/>
                  <c:y val="3.38445346026811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A3-4213-9843-F56341836D1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0" i="1" u="none" strike="noStrike" kern="1200" baseline="0">
                    <a:solidFill>
                      <a:schemeClr val="tx1">
                        <a:lumMod val="65000"/>
                        <a:lumOff val="35000"/>
                      </a:schemeClr>
                    </a:solidFill>
                    <a:latin typeface="Playfair Display" panose="00000500000000000000" pitchFamily="2"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Hoja1!$A$3:$A$11</c:f>
              <c:numCache>
                <c:formatCode>General</c:formatCode>
                <c:ptCount val="9"/>
                <c:pt idx="0">
                  <c:v>1990</c:v>
                </c:pt>
                <c:pt idx="1">
                  <c:v>1995</c:v>
                </c:pt>
                <c:pt idx="2">
                  <c:v>2000</c:v>
                </c:pt>
                <c:pt idx="3">
                  <c:v>2005</c:v>
                </c:pt>
                <c:pt idx="4">
                  <c:v>2010</c:v>
                </c:pt>
                <c:pt idx="5">
                  <c:v>2020</c:v>
                </c:pt>
                <c:pt idx="6">
                  <c:v>2025</c:v>
                </c:pt>
                <c:pt idx="7">
                  <c:v>2030</c:v>
                </c:pt>
                <c:pt idx="8">
                  <c:v>2035</c:v>
                </c:pt>
              </c:numCache>
            </c:numRef>
          </c:cat>
          <c:val>
            <c:numRef>
              <c:f>Hoja1!$E$3:$E$11</c:f>
              <c:numCache>
                <c:formatCode>0%</c:formatCode>
                <c:ptCount val="9"/>
                <c:pt idx="0" formatCode="General">
                  <c:v>0</c:v>
                </c:pt>
                <c:pt idx="1">
                  <c:v>0.15</c:v>
                </c:pt>
                <c:pt idx="2">
                  <c:v>0.08</c:v>
                </c:pt>
                <c:pt idx="3">
                  <c:v>7.0000000000000007E-2</c:v>
                </c:pt>
                <c:pt idx="4">
                  <c:v>0.08</c:v>
                </c:pt>
                <c:pt idx="5">
                  <c:v>0.15</c:v>
                </c:pt>
                <c:pt idx="6">
                  <c:v>0.1</c:v>
                </c:pt>
                <c:pt idx="7">
                  <c:v>0.08</c:v>
                </c:pt>
                <c:pt idx="8" formatCode="0.00%">
                  <c:v>0.08</c:v>
                </c:pt>
              </c:numCache>
            </c:numRef>
          </c:val>
          <c:smooth val="0"/>
          <c:extLst>
            <c:ext xmlns:c16="http://schemas.microsoft.com/office/drawing/2014/chart" uri="{C3380CC4-5D6E-409C-BE32-E72D297353CC}">
              <c16:uniqueId val="{00000001-D30D-490C-BD7D-5C24068B424C}"/>
            </c:ext>
          </c:extLst>
        </c:ser>
        <c:dLbls>
          <c:showLegendKey val="0"/>
          <c:showVal val="0"/>
          <c:showCatName val="0"/>
          <c:showSerName val="0"/>
          <c:showPercent val="0"/>
          <c:showBubbleSize val="0"/>
        </c:dLbls>
        <c:marker val="1"/>
        <c:smooth val="0"/>
        <c:axId val="1278375967"/>
        <c:axId val="1486396031"/>
      </c:lineChart>
      <c:catAx>
        <c:axId val="148639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Roboto Light" panose="02000000000000000000" pitchFamily="2" charset="0"/>
                <a:ea typeface="Roboto Light" panose="02000000000000000000" pitchFamily="2" charset="0"/>
                <a:cs typeface="+mn-cs"/>
              </a:defRPr>
            </a:pPr>
            <a:endParaRPr lang="es-MX"/>
          </a:p>
        </c:txPr>
        <c:crossAx val="1486394111"/>
        <c:crosses val="autoZero"/>
        <c:auto val="1"/>
        <c:lblAlgn val="ctr"/>
        <c:lblOffset val="100"/>
        <c:noMultiLvlLbl val="0"/>
      </c:catAx>
      <c:valAx>
        <c:axId val="1486394111"/>
        <c:scaling>
          <c:orientation val="minMax"/>
          <c:min val="1500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crossAx val="1486391711"/>
        <c:crosses val="autoZero"/>
        <c:crossBetween val="between"/>
      </c:valAx>
      <c:valAx>
        <c:axId val="1486396031"/>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Roboto Thin" panose="02000000000000000000" pitchFamily="2" charset="0"/>
                <a:ea typeface="Roboto Thin" panose="02000000000000000000" pitchFamily="2" charset="0"/>
                <a:cs typeface="+mn-cs"/>
              </a:defRPr>
            </a:pPr>
            <a:endParaRPr lang="es-MX"/>
          </a:p>
        </c:txPr>
        <c:crossAx val="1278375967"/>
        <c:crosses val="max"/>
        <c:crossBetween val="between"/>
      </c:valAx>
      <c:catAx>
        <c:axId val="1278375967"/>
        <c:scaling>
          <c:orientation val="minMax"/>
        </c:scaling>
        <c:delete val="1"/>
        <c:axPos val="b"/>
        <c:numFmt formatCode="General" sourceLinked="1"/>
        <c:majorTickMark val="out"/>
        <c:minorTickMark val="none"/>
        <c:tickLblPos val="nextTo"/>
        <c:crossAx val="1486396031"/>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15875" cap="rnd">
              <a:solidFill>
                <a:schemeClr val="bg1">
                  <a:lumMod val="75000"/>
                </a:schemeClr>
              </a:solidFill>
              <a:round/>
            </a:ln>
            <a:effectLst/>
          </c:spPr>
          <c:marker>
            <c:symbol val="circle"/>
            <c:size val="5"/>
            <c:spPr>
              <a:solidFill>
                <a:schemeClr val="bg1">
                  <a:lumMod val="75000"/>
                </a:schemeClr>
              </a:solidFill>
              <a:ln w="19050">
                <a:solidFill>
                  <a:schemeClr val="bg1">
                    <a:lumMod val="75000"/>
                  </a:schemeClr>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1" u="none" strike="noStrike" kern="1200" baseline="0">
                    <a:solidFill>
                      <a:schemeClr val="bg1">
                        <a:lumMod val="50000"/>
                      </a:schemeClr>
                    </a:solidFill>
                    <a:latin typeface="Playfair Display" panose="00000500000000000000" pitchFamily="50"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Hoja1!$C$97:$C$104</c:f>
              <c:numCache>
                <c:formatCode>0.0%</c:formatCode>
                <c:ptCount val="8"/>
                <c:pt idx="0">
                  <c:v>0.26749036942358562</c:v>
                </c:pt>
                <c:pt idx="1">
                  <c:v>0.14288715528228688</c:v>
                </c:pt>
                <c:pt idx="2">
                  <c:v>0.15367458732123382</c:v>
                </c:pt>
                <c:pt idx="3">
                  <c:v>0.44987837392846902</c:v>
                </c:pt>
                <c:pt idx="4">
                  <c:v>0.26565464895635671</c:v>
                </c:pt>
                <c:pt idx="5">
                  <c:v>0.2428264632162683</c:v>
                </c:pt>
                <c:pt idx="6">
                  <c:v>0.19945785321049642</c:v>
                </c:pt>
                <c:pt idx="7">
                  <c:v>0.20121075153576726</c:v>
                </c:pt>
              </c:numCache>
            </c:numRef>
          </c:val>
          <c:smooth val="0"/>
          <c:extLst>
            <c:ext xmlns:c16="http://schemas.microsoft.com/office/drawing/2014/chart" uri="{C3380CC4-5D6E-409C-BE32-E72D297353CC}">
              <c16:uniqueId val="{00000000-3C10-4849-AA99-2473FCB00C4B}"/>
            </c:ext>
          </c:extLst>
        </c:ser>
        <c:dLbls>
          <c:showLegendKey val="0"/>
          <c:showVal val="0"/>
          <c:showCatName val="0"/>
          <c:showSerName val="0"/>
          <c:showPercent val="0"/>
          <c:showBubbleSize val="0"/>
        </c:dLbls>
        <c:marker val="1"/>
        <c:smooth val="0"/>
        <c:axId val="1453309951"/>
        <c:axId val="1453311871"/>
      </c:lineChart>
      <c:catAx>
        <c:axId val="1453309951"/>
        <c:scaling>
          <c:orientation val="minMax"/>
        </c:scaling>
        <c:delete val="1"/>
        <c:axPos val="b"/>
        <c:majorTickMark val="none"/>
        <c:minorTickMark val="none"/>
        <c:tickLblPos val="nextTo"/>
        <c:crossAx val="1453311871"/>
        <c:crosses val="autoZero"/>
        <c:auto val="1"/>
        <c:lblAlgn val="ctr"/>
        <c:lblOffset val="100"/>
        <c:noMultiLvlLbl val="0"/>
      </c:catAx>
      <c:valAx>
        <c:axId val="1453311871"/>
        <c:scaling>
          <c:orientation val="minMax"/>
        </c:scaling>
        <c:delete val="1"/>
        <c:axPos val="l"/>
        <c:numFmt formatCode="0.0%" sourceLinked="1"/>
        <c:majorTickMark val="none"/>
        <c:minorTickMark val="none"/>
        <c:tickLblPos val="nextTo"/>
        <c:crossAx val="145330995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ysClr val="window" lastClr="FFFFFF"/>
            </a:solidFill>
            <a:ln>
              <a:noFill/>
            </a:ln>
            <a:effectLst/>
          </c:spPr>
          <c:invertIfNegative val="0"/>
          <c:cat>
            <c:numRef>
              <c:f>Hoja1!$D$43:$D$47</c:f>
              <c:numCache>
                <c:formatCode>General</c:formatCode>
                <c:ptCount val="5"/>
                <c:pt idx="0">
                  <c:v>1</c:v>
                </c:pt>
                <c:pt idx="1">
                  <c:v>2</c:v>
                </c:pt>
                <c:pt idx="2">
                  <c:v>3</c:v>
                </c:pt>
                <c:pt idx="3">
                  <c:v>4</c:v>
                </c:pt>
                <c:pt idx="4">
                  <c:v>5</c:v>
                </c:pt>
              </c:numCache>
            </c:numRef>
          </c:cat>
          <c:val>
            <c:numRef>
              <c:f>Hoja1!$E$43:$E$47</c:f>
              <c:numCache>
                <c:formatCode>"$"#,##0_);[Red]\("$"#,##0\)</c:formatCode>
                <c:ptCount val="5"/>
                <c:pt idx="0" formatCode="General">
                  <c:v>3100001</c:v>
                </c:pt>
                <c:pt idx="1">
                  <c:v>3100000</c:v>
                </c:pt>
                <c:pt idx="2">
                  <c:v>960000</c:v>
                </c:pt>
                <c:pt idx="3">
                  <c:v>720000</c:v>
                </c:pt>
                <c:pt idx="4">
                  <c:v>545000</c:v>
                </c:pt>
              </c:numCache>
            </c:numRef>
          </c:val>
          <c:extLst>
            <c:ext xmlns:c16="http://schemas.microsoft.com/office/drawing/2014/chart" uri="{C3380CC4-5D6E-409C-BE32-E72D297353CC}">
              <c16:uniqueId val="{00000000-A36F-46A6-A33D-2DA748C9CD6B}"/>
            </c:ext>
          </c:extLst>
        </c:ser>
        <c:dLbls>
          <c:showLegendKey val="0"/>
          <c:showVal val="0"/>
          <c:showCatName val="0"/>
          <c:showSerName val="0"/>
          <c:showPercent val="0"/>
          <c:showBubbleSize val="0"/>
        </c:dLbls>
        <c:gapWidth val="182"/>
        <c:axId val="1454626143"/>
        <c:axId val="1454629023"/>
      </c:barChart>
      <c:catAx>
        <c:axId val="14546261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Roboto Light" panose="02000000000000000000" pitchFamily="2" charset="0"/>
                <a:ea typeface="Roboto Light" panose="02000000000000000000" pitchFamily="2" charset="0"/>
                <a:cs typeface="+mn-cs"/>
              </a:defRPr>
            </a:pPr>
            <a:endParaRPr lang="es-MX"/>
          </a:p>
        </c:txPr>
        <c:crossAx val="1454629023"/>
        <c:crosses val="autoZero"/>
        <c:auto val="1"/>
        <c:lblAlgn val="ctr"/>
        <c:lblOffset val="100"/>
        <c:noMultiLvlLbl val="0"/>
      </c:catAx>
      <c:valAx>
        <c:axId val="1454629023"/>
        <c:scaling>
          <c:orientation val="minMax"/>
        </c:scaling>
        <c:delete val="0"/>
        <c:axPos val="b"/>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4546261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FFE697"/>
              </a:solidFill>
              <a:ln w="19050">
                <a:solidFill>
                  <a:schemeClr val="lt1"/>
                </a:solidFill>
              </a:ln>
              <a:effectLst/>
            </c:spPr>
            <c:extLst>
              <c:ext xmlns:c16="http://schemas.microsoft.com/office/drawing/2014/chart" uri="{C3380CC4-5D6E-409C-BE32-E72D297353CC}">
                <c16:uniqueId val="{00000001-1C67-4C48-A008-F0F1F89CDCEA}"/>
              </c:ext>
            </c:extLst>
          </c:dPt>
          <c:dPt>
            <c:idx val="1"/>
            <c:bubble3D val="0"/>
            <c:spPr>
              <a:solidFill>
                <a:srgbClr val="FFD85B"/>
              </a:solidFill>
              <a:ln w="19050">
                <a:solidFill>
                  <a:schemeClr val="lt1"/>
                </a:solidFill>
              </a:ln>
              <a:effectLst/>
            </c:spPr>
            <c:extLst>
              <c:ext xmlns:c16="http://schemas.microsoft.com/office/drawing/2014/chart" uri="{C3380CC4-5D6E-409C-BE32-E72D297353CC}">
                <c16:uniqueId val="{00000003-1C67-4C48-A008-F0F1F89CDCEA}"/>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1C67-4C48-A008-F0F1F89CDCEA}"/>
              </c:ext>
            </c:extLst>
          </c:dPt>
          <c:dPt>
            <c:idx val="3"/>
            <c:bubble3D val="0"/>
            <c:spPr>
              <a:solidFill>
                <a:srgbClr val="F3B700"/>
              </a:solidFill>
              <a:ln w="19050">
                <a:solidFill>
                  <a:schemeClr val="lt1"/>
                </a:solidFill>
              </a:ln>
              <a:effectLst/>
            </c:spPr>
            <c:extLst>
              <c:ext xmlns:c16="http://schemas.microsoft.com/office/drawing/2014/chart" uri="{C3380CC4-5D6E-409C-BE32-E72D297353CC}">
                <c16:uniqueId val="{00000007-1C67-4C48-A008-F0F1F89CDCEA}"/>
              </c:ext>
            </c:extLst>
          </c:dPt>
          <c:dPt>
            <c:idx val="4"/>
            <c:bubble3D val="0"/>
            <c:spPr>
              <a:solidFill>
                <a:srgbClr val="DAA400"/>
              </a:solidFill>
              <a:ln w="19050">
                <a:solidFill>
                  <a:schemeClr val="lt1"/>
                </a:solidFill>
              </a:ln>
              <a:effectLst/>
            </c:spPr>
            <c:extLst>
              <c:ext xmlns:c16="http://schemas.microsoft.com/office/drawing/2014/chart" uri="{C3380CC4-5D6E-409C-BE32-E72D297353CC}">
                <c16:uniqueId val="{00000009-1C67-4C48-A008-F0F1F89CDCEA}"/>
              </c:ext>
            </c:extLst>
          </c:dPt>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Hoja2!$B$27:$B$31</c:f>
              <c:numCache>
                <c:formatCode>0%</c:formatCode>
                <c:ptCount val="5"/>
                <c:pt idx="0">
                  <c:v>0.4</c:v>
                </c:pt>
                <c:pt idx="1">
                  <c:v>0.19</c:v>
                </c:pt>
                <c:pt idx="2">
                  <c:v>0.18</c:v>
                </c:pt>
                <c:pt idx="3">
                  <c:v>0.15</c:v>
                </c:pt>
                <c:pt idx="4">
                  <c:v>0.08</c:v>
                </c:pt>
              </c:numCache>
            </c:numRef>
          </c:val>
          <c:extLst>
            <c:ext xmlns:c16="http://schemas.microsoft.com/office/drawing/2014/chart" uri="{C3380CC4-5D6E-409C-BE32-E72D297353CC}">
              <c16:uniqueId val="{0000000A-1C67-4C48-A008-F0F1F89CDCE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Hoja2!$C$38</c:f>
              <c:strCache>
                <c:ptCount val="1"/>
                <c:pt idx="0">
                  <c:v>2025</c:v>
                </c:pt>
              </c:strCache>
            </c:strRef>
          </c:tx>
          <c:spPr>
            <a:solidFill>
              <a:srgbClr val="FFDA8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Hoja2!$B$39:$B$43</c:f>
              <c:strCache>
                <c:ptCount val="5"/>
                <c:pt idx="0">
                  <c:v>Interes social </c:v>
                </c:pt>
                <c:pt idx="1">
                  <c:v>Economica</c:v>
                </c:pt>
                <c:pt idx="2">
                  <c:v>Media </c:v>
                </c:pt>
                <c:pt idx="3">
                  <c:v>Media Alta </c:v>
                </c:pt>
                <c:pt idx="4">
                  <c:v>Alta</c:v>
                </c:pt>
              </c:strCache>
            </c:strRef>
          </c:cat>
          <c:val>
            <c:numRef>
              <c:f>Hoja2!$C$39:$C$43</c:f>
              <c:numCache>
                <c:formatCode>_-* #,##0_-;\-* #,##0_-;_-* "-"??_-;_-@_-</c:formatCode>
                <c:ptCount val="5"/>
                <c:pt idx="0">
                  <c:v>85880.8</c:v>
                </c:pt>
                <c:pt idx="1">
                  <c:v>40793.379999999997</c:v>
                </c:pt>
                <c:pt idx="2">
                  <c:v>38646.36</c:v>
                </c:pt>
                <c:pt idx="3">
                  <c:v>32205.3</c:v>
                </c:pt>
                <c:pt idx="4">
                  <c:v>17176.16</c:v>
                </c:pt>
              </c:numCache>
            </c:numRef>
          </c:val>
          <c:extLst>
            <c:ext xmlns:c16="http://schemas.microsoft.com/office/drawing/2014/chart" uri="{C3380CC4-5D6E-409C-BE32-E72D297353CC}">
              <c16:uniqueId val="{00000000-0895-4C7C-8CD8-633B3E99014F}"/>
            </c:ext>
          </c:extLst>
        </c:ser>
        <c:ser>
          <c:idx val="1"/>
          <c:order val="1"/>
          <c:tx>
            <c:strRef>
              <c:f>Hoja2!$D$38</c:f>
              <c:strCache>
                <c:ptCount val="1"/>
                <c:pt idx="0">
                  <c:v>2030</c:v>
                </c:pt>
              </c:strCache>
            </c:strRef>
          </c:tx>
          <c:spPr>
            <a:solidFill>
              <a:srgbClr val="FFC000"/>
            </a:solidFill>
            <a:ln>
              <a:noFill/>
            </a:ln>
            <a:effectLst/>
          </c:spPr>
          <c:invertIfNegative val="0"/>
          <c:dLbls>
            <c:dLbl>
              <c:idx val="0"/>
              <c:layout>
                <c:manualLayout>
                  <c:x val="-2.168573639407238E-17"/>
                  <c:y val="-1.62725311559177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895-4C7C-8CD8-633B3E99014F}"/>
                </c:ext>
              </c:extLst>
            </c:dLbl>
            <c:dLbl>
              <c:idx val="4"/>
              <c:layout>
                <c:manualLayout>
                  <c:x val="-1.7348589115257904E-16"/>
                  <c:y val="-1.62725311559177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895-4C7C-8CD8-633B3E99014F}"/>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Hoja2!$B$39:$B$43</c:f>
              <c:strCache>
                <c:ptCount val="5"/>
                <c:pt idx="0">
                  <c:v>Interes social </c:v>
                </c:pt>
                <c:pt idx="1">
                  <c:v>Economica</c:v>
                </c:pt>
                <c:pt idx="2">
                  <c:v>Media </c:v>
                </c:pt>
                <c:pt idx="3">
                  <c:v>Media Alta </c:v>
                </c:pt>
                <c:pt idx="4">
                  <c:v>Alta</c:v>
                </c:pt>
              </c:strCache>
            </c:strRef>
          </c:cat>
          <c:val>
            <c:numRef>
              <c:f>Hoja2!$D$39:$D$43</c:f>
              <c:numCache>
                <c:formatCode>_-* #,##0_-;\-* #,##0_-;_-* "-"??_-;_-@_-</c:formatCode>
                <c:ptCount val="5"/>
                <c:pt idx="0">
                  <c:v>92709.360000000015</c:v>
                </c:pt>
                <c:pt idx="1">
                  <c:v>54080.46</c:v>
                </c:pt>
                <c:pt idx="2">
                  <c:v>51505.200000000004</c:v>
                </c:pt>
                <c:pt idx="3">
                  <c:v>38628.9</c:v>
                </c:pt>
                <c:pt idx="4">
                  <c:v>20602.080000000002</c:v>
                </c:pt>
              </c:numCache>
            </c:numRef>
          </c:val>
          <c:extLst>
            <c:ext xmlns:c16="http://schemas.microsoft.com/office/drawing/2014/chart" uri="{C3380CC4-5D6E-409C-BE32-E72D297353CC}">
              <c16:uniqueId val="{00000001-0895-4C7C-8CD8-633B3E99014F}"/>
            </c:ext>
          </c:extLst>
        </c:ser>
        <c:ser>
          <c:idx val="2"/>
          <c:order val="2"/>
          <c:tx>
            <c:strRef>
              <c:f>Hoja2!$E$38</c:f>
              <c:strCache>
                <c:ptCount val="1"/>
                <c:pt idx="0">
                  <c:v>2035</c:v>
                </c:pt>
              </c:strCache>
            </c:strRef>
          </c:tx>
          <c:spPr>
            <a:solidFill>
              <a:srgbClr val="FFB405"/>
            </a:solidFill>
            <a:ln>
              <a:noFill/>
            </a:ln>
            <a:effectLst/>
          </c:spPr>
          <c:invertIfNegative val="0"/>
          <c:dLbls>
            <c:dLbl>
              <c:idx val="0"/>
              <c:layout>
                <c:manualLayout>
                  <c:x val="-2.168573639407238E-17"/>
                  <c:y val="-2.16967082078903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895-4C7C-8CD8-633B3E99014F}"/>
                </c:ext>
              </c:extLst>
            </c:dLbl>
            <c:dLbl>
              <c:idx val="4"/>
              <c:layout>
                <c:manualLayout>
                  <c:x val="-1.1828720132481666E-3"/>
                  <c:y val="-2.1696708207890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895-4C7C-8CD8-633B3E99014F}"/>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Hoja2!$B$39:$B$43</c:f>
              <c:strCache>
                <c:ptCount val="5"/>
                <c:pt idx="0">
                  <c:v>Interes social </c:v>
                </c:pt>
                <c:pt idx="1">
                  <c:v>Economica</c:v>
                </c:pt>
                <c:pt idx="2">
                  <c:v>Media </c:v>
                </c:pt>
                <c:pt idx="3">
                  <c:v>Media Alta </c:v>
                </c:pt>
                <c:pt idx="4">
                  <c:v>Alta</c:v>
                </c:pt>
              </c:strCache>
            </c:strRef>
          </c:cat>
          <c:val>
            <c:numRef>
              <c:f>Hoja2!$E$39:$E$43</c:f>
              <c:numCache>
                <c:formatCode>_-* #,##0_-;\-* #,##0_-;_-* "-"??_-;_-@_-</c:formatCode>
                <c:ptCount val="5"/>
                <c:pt idx="0">
                  <c:v>98989.760000000009</c:v>
                </c:pt>
                <c:pt idx="1">
                  <c:v>64962.03</c:v>
                </c:pt>
                <c:pt idx="2">
                  <c:v>68055.460000000006</c:v>
                </c:pt>
                <c:pt idx="3">
                  <c:v>49494.880000000005</c:v>
                </c:pt>
                <c:pt idx="4">
                  <c:v>27840.87</c:v>
                </c:pt>
              </c:numCache>
            </c:numRef>
          </c:val>
          <c:extLst>
            <c:ext xmlns:c16="http://schemas.microsoft.com/office/drawing/2014/chart" uri="{C3380CC4-5D6E-409C-BE32-E72D297353CC}">
              <c16:uniqueId val="{00000002-0895-4C7C-8CD8-633B3E99014F}"/>
            </c:ext>
          </c:extLst>
        </c:ser>
        <c:dLbls>
          <c:showLegendKey val="0"/>
          <c:showVal val="0"/>
          <c:showCatName val="0"/>
          <c:showSerName val="0"/>
          <c:showPercent val="0"/>
          <c:showBubbleSize val="0"/>
        </c:dLbls>
        <c:gapWidth val="219"/>
        <c:overlap val="-27"/>
        <c:axId val="88220031"/>
        <c:axId val="88219071"/>
      </c:barChart>
      <c:catAx>
        <c:axId val="88220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pPr>
            <a:endParaRPr lang="es-MX"/>
          </a:p>
        </c:txPr>
        <c:crossAx val="88219071"/>
        <c:crosses val="autoZero"/>
        <c:auto val="1"/>
        <c:lblAlgn val="ctr"/>
        <c:lblOffset val="100"/>
        <c:noMultiLvlLbl val="0"/>
      </c:catAx>
      <c:valAx>
        <c:axId val="88219071"/>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crossAx val="882200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Hoja2!$C$38</c:f>
              <c:strCache>
                <c:ptCount val="1"/>
                <c:pt idx="0">
                  <c:v>2025</c:v>
                </c:pt>
              </c:strCache>
            </c:strRef>
          </c:tx>
          <c:spPr>
            <a:solidFill>
              <a:srgbClr val="FFDA8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Hoja2!$B$39:$B$43</c:f>
              <c:strCache>
                <c:ptCount val="5"/>
                <c:pt idx="0">
                  <c:v>Interes social </c:v>
                </c:pt>
                <c:pt idx="1">
                  <c:v>Economica</c:v>
                </c:pt>
                <c:pt idx="2">
                  <c:v>Media </c:v>
                </c:pt>
                <c:pt idx="3">
                  <c:v>Media Alta </c:v>
                </c:pt>
                <c:pt idx="4">
                  <c:v>Alta</c:v>
                </c:pt>
              </c:strCache>
            </c:strRef>
          </c:cat>
          <c:val>
            <c:numRef>
              <c:f>Hoja2!$C$39:$C$43</c:f>
              <c:numCache>
                <c:formatCode>_-* #,##0_-;\-* #,##0_-;_-* "-"??_-;_-@_-</c:formatCode>
                <c:ptCount val="5"/>
                <c:pt idx="0">
                  <c:v>85880.8</c:v>
                </c:pt>
                <c:pt idx="1">
                  <c:v>40793.379999999997</c:v>
                </c:pt>
                <c:pt idx="2">
                  <c:v>38646.36</c:v>
                </c:pt>
                <c:pt idx="3">
                  <c:v>32205.3</c:v>
                </c:pt>
                <c:pt idx="4">
                  <c:v>17176.16</c:v>
                </c:pt>
              </c:numCache>
            </c:numRef>
          </c:val>
          <c:extLst>
            <c:ext xmlns:c16="http://schemas.microsoft.com/office/drawing/2014/chart" uri="{C3380CC4-5D6E-409C-BE32-E72D297353CC}">
              <c16:uniqueId val="{00000000-0895-4C7C-8CD8-633B3E99014F}"/>
            </c:ext>
          </c:extLst>
        </c:ser>
        <c:ser>
          <c:idx val="1"/>
          <c:order val="1"/>
          <c:tx>
            <c:strRef>
              <c:f>Hoja2!$D$38</c:f>
              <c:strCache>
                <c:ptCount val="1"/>
                <c:pt idx="0">
                  <c:v>2030</c:v>
                </c:pt>
              </c:strCache>
            </c:strRef>
          </c:tx>
          <c:spPr>
            <a:solidFill>
              <a:srgbClr val="FFC000"/>
            </a:solidFill>
            <a:ln>
              <a:noFill/>
            </a:ln>
            <a:effectLst/>
          </c:spPr>
          <c:invertIfNegative val="0"/>
          <c:dLbls>
            <c:dLbl>
              <c:idx val="0"/>
              <c:layout>
                <c:manualLayout>
                  <c:x val="-2.168573639407238E-17"/>
                  <c:y val="-1.62725311559177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895-4C7C-8CD8-633B3E99014F}"/>
                </c:ext>
              </c:extLst>
            </c:dLbl>
            <c:dLbl>
              <c:idx val="4"/>
              <c:layout>
                <c:manualLayout>
                  <c:x val="-1.7348589115257904E-16"/>
                  <c:y val="-1.62725311559177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895-4C7C-8CD8-633B3E99014F}"/>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Hoja2!$B$39:$B$43</c:f>
              <c:strCache>
                <c:ptCount val="5"/>
                <c:pt idx="0">
                  <c:v>Interes social </c:v>
                </c:pt>
                <c:pt idx="1">
                  <c:v>Economica</c:v>
                </c:pt>
                <c:pt idx="2">
                  <c:v>Media </c:v>
                </c:pt>
                <c:pt idx="3">
                  <c:v>Media Alta </c:v>
                </c:pt>
                <c:pt idx="4">
                  <c:v>Alta</c:v>
                </c:pt>
              </c:strCache>
            </c:strRef>
          </c:cat>
          <c:val>
            <c:numRef>
              <c:f>Hoja2!$D$39:$D$43</c:f>
              <c:numCache>
                <c:formatCode>_-* #,##0_-;\-* #,##0_-;_-* "-"??_-;_-@_-</c:formatCode>
                <c:ptCount val="5"/>
                <c:pt idx="0">
                  <c:v>92709.360000000015</c:v>
                </c:pt>
                <c:pt idx="1">
                  <c:v>54080.46</c:v>
                </c:pt>
                <c:pt idx="2">
                  <c:v>51505.200000000004</c:v>
                </c:pt>
                <c:pt idx="3">
                  <c:v>38628.9</c:v>
                </c:pt>
                <c:pt idx="4">
                  <c:v>20602.080000000002</c:v>
                </c:pt>
              </c:numCache>
            </c:numRef>
          </c:val>
          <c:extLst>
            <c:ext xmlns:c16="http://schemas.microsoft.com/office/drawing/2014/chart" uri="{C3380CC4-5D6E-409C-BE32-E72D297353CC}">
              <c16:uniqueId val="{00000001-0895-4C7C-8CD8-633B3E99014F}"/>
            </c:ext>
          </c:extLst>
        </c:ser>
        <c:ser>
          <c:idx val="2"/>
          <c:order val="2"/>
          <c:tx>
            <c:strRef>
              <c:f>Hoja2!$E$38</c:f>
              <c:strCache>
                <c:ptCount val="1"/>
                <c:pt idx="0">
                  <c:v>2035</c:v>
                </c:pt>
              </c:strCache>
            </c:strRef>
          </c:tx>
          <c:spPr>
            <a:solidFill>
              <a:srgbClr val="FFB405"/>
            </a:solidFill>
            <a:ln>
              <a:noFill/>
            </a:ln>
            <a:effectLst/>
          </c:spPr>
          <c:invertIfNegative val="0"/>
          <c:dLbls>
            <c:dLbl>
              <c:idx val="0"/>
              <c:layout>
                <c:manualLayout>
                  <c:x val="-2.168573639407238E-17"/>
                  <c:y val="-2.16967082078903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895-4C7C-8CD8-633B3E99014F}"/>
                </c:ext>
              </c:extLst>
            </c:dLbl>
            <c:dLbl>
              <c:idx val="4"/>
              <c:layout>
                <c:manualLayout>
                  <c:x val="-1.1828720132481666E-3"/>
                  <c:y val="-2.1696708207890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895-4C7C-8CD8-633B3E99014F}"/>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Hoja2!$B$39:$B$43</c:f>
              <c:strCache>
                <c:ptCount val="5"/>
                <c:pt idx="0">
                  <c:v>Interes social </c:v>
                </c:pt>
                <c:pt idx="1">
                  <c:v>Economica</c:v>
                </c:pt>
                <c:pt idx="2">
                  <c:v>Media </c:v>
                </c:pt>
                <c:pt idx="3">
                  <c:v>Media Alta </c:v>
                </c:pt>
                <c:pt idx="4">
                  <c:v>Alta</c:v>
                </c:pt>
              </c:strCache>
            </c:strRef>
          </c:cat>
          <c:val>
            <c:numRef>
              <c:f>Hoja2!$E$39:$E$43</c:f>
              <c:numCache>
                <c:formatCode>_-* #,##0_-;\-* #,##0_-;_-* "-"??_-;_-@_-</c:formatCode>
                <c:ptCount val="5"/>
                <c:pt idx="0">
                  <c:v>98989.760000000009</c:v>
                </c:pt>
                <c:pt idx="1">
                  <c:v>64962.03</c:v>
                </c:pt>
                <c:pt idx="2">
                  <c:v>68055.460000000006</c:v>
                </c:pt>
                <c:pt idx="3">
                  <c:v>49494.880000000005</c:v>
                </c:pt>
                <c:pt idx="4">
                  <c:v>27840.87</c:v>
                </c:pt>
              </c:numCache>
            </c:numRef>
          </c:val>
          <c:extLst>
            <c:ext xmlns:c16="http://schemas.microsoft.com/office/drawing/2014/chart" uri="{C3380CC4-5D6E-409C-BE32-E72D297353CC}">
              <c16:uniqueId val="{00000002-0895-4C7C-8CD8-633B3E99014F}"/>
            </c:ext>
          </c:extLst>
        </c:ser>
        <c:dLbls>
          <c:showLegendKey val="0"/>
          <c:showVal val="0"/>
          <c:showCatName val="0"/>
          <c:showSerName val="0"/>
          <c:showPercent val="0"/>
          <c:showBubbleSize val="0"/>
        </c:dLbls>
        <c:gapWidth val="219"/>
        <c:overlap val="-27"/>
        <c:axId val="88220031"/>
        <c:axId val="88219071"/>
      </c:barChart>
      <c:catAx>
        <c:axId val="88220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pPr>
            <a:endParaRPr lang="es-MX"/>
          </a:p>
        </c:txPr>
        <c:crossAx val="88219071"/>
        <c:crosses val="autoZero"/>
        <c:auto val="1"/>
        <c:lblAlgn val="ctr"/>
        <c:lblOffset val="100"/>
        <c:noMultiLvlLbl val="0"/>
      </c:catAx>
      <c:valAx>
        <c:axId val="88219071"/>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crossAx val="882200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96396289618588E-2"/>
          <c:y val="3.0201593193672955E-2"/>
          <c:w val="0.95485844522101415"/>
          <c:h val="0.87343663875794897"/>
        </c:manualLayout>
      </c:layout>
      <c:lineChart>
        <c:grouping val="standard"/>
        <c:varyColors val="0"/>
        <c:ser>
          <c:idx val="1"/>
          <c:order val="0"/>
          <c:tx>
            <c:strRef>
              <c:f>Hoja4!$C$30</c:f>
              <c:strCache>
                <c:ptCount val="1"/>
                <c:pt idx="0">
                  <c:v>Personas x vivienda en Mazatlán</c:v>
                </c:pt>
              </c:strCache>
            </c:strRef>
          </c:tx>
          <c:spPr>
            <a:ln w="34925" cap="rnd">
              <a:solidFill>
                <a:schemeClr val="tx2">
                  <a:lumMod val="40000"/>
                  <a:lumOff val="60000"/>
                </a:schemeClr>
              </a:solidFill>
              <a:round/>
            </a:ln>
            <a:effectLst/>
          </c:spPr>
          <c:marker>
            <c:symbol val="circle"/>
            <c:size val="5"/>
            <c:spPr>
              <a:solidFill>
                <a:schemeClr val="tx2">
                  <a:lumMod val="40000"/>
                  <a:lumOff val="60000"/>
                </a:schemeClr>
              </a:solidFill>
              <a:ln w="57150">
                <a:solidFill>
                  <a:schemeClr val="tx2">
                    <a:lumMod val="40000"/>
                    <a:lumOff val="60000"/>
                  </a:schemeClr>
                </a:solidFill>
              </a:ln>
              <a:effectLst/>
            </c:spPr>
          </c:marker>
          <c:dLbls>
            <c:numFmt formatCode="#,##0.0" sourceLinked="0"/>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Hoja4!$A$31:$A$39</c:f>
              <c:numCache>
                <c:formatCode>General</c:formatCode>
                <c:ptCount val="9"/>
                <c:pt idx="0">
                  <c:v>1990</c:v>
                </c:pt>
                <c:pt idx="1">
                  <c:v>1995</c:v>
                </c:pt>
                <c:pt idx="2">
                  <c:v>2000</c:v>
                </c:pt>
                <c:pt idx="3">
                  <c:v>2005</c:v>
                </c:pt>
                <c:pt idx="4">
                  <c:v>2010</c:v>
                </c:pt>
                <c:pt idx="5">
                  <c:v>2020</c:v>
                </c:pt>
                <c:pt idx="6">
                  <c:v>2025</c:v>
                </c:pt>
                <c:pt idx="7">
                  <c:v>2030</c:v>
                </c:pt>
                <c:pt idx="8">
                  <c:v>2035</c:v>
                </c:pt>
              </c:numCache>
            </c:numRef>
          </c:cat>
          <c:val>
            <c:numRef>
              <c:f>Hoja4!$C$31:$C$39</c:f>
              <c:numCache>
                <c:formatCode>General</c:formatCode>
                <c:ptCount val="9"/>
                <c:pt idx="0">
                  <c:v>4.6399999999999997</c:v>
                </c:pt>
                <c:pt idx="1">
                  <c:v>4.2</c:v>
                </c:pt>
                <c:pt idx="2">
                  <c:v>4.01</c:v>
                </c:pt>
                <c:pt idx="3">
                  <c:v>3.74</c:v>
                </c:pt>
                <c:pt idx="4">
                  <c:v>3.55</c:v>
                </c:pt>
                <c:pt idx="5">
                  <c:v>3.25</c:v>
                </c:pt>
                <c:pt idx="6">
                  <c:v>3.01</c:v>
                </c:pt>
                <c:pt idx="7">
                  <c:v>2.84</c:v>
                </c:pt>
                <c:pt idx="8">
                  <c:v>2.68</c:v>
                </c:pt>
              </c:numCache>
            </c:numRef>
          </c:val>
          <c:smooth val="0"/>
          <c:extLst>
            <c:ext xmlns:c16="http://schemas.microsoft.com/office/drawing/2014/chart" uri="{C3380CC4-5D6E-409C-BE32-E72D297353CC}">
              <c16:uniqueId val="{00000001-04C5-4F6B-A451-23E170BB4039}"/>
            </c:ext>
          </c:extLst>
        </c:ser>
        <c:dLbls>
          <c:showLegendKey val="0"/>
          <c:showVal val="0"/>
          <c:showCatName val="0"/>
          <c:showSerName val="0"/>
          <c:showPercent val="0"/>
          <c:showBubbleSize val="0"/>
        </c:dLbls>
        <c:marker val="1"/>
        <c:smooth val="0"/>
        <c:axId val="1425285328"/>
        <c:axId val="1425285808"/>
      </c:lineChart>
      <c:catAx>
        <c:axId val="1425285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pPr>
            <a:endParaRPr lang="es-MX"/>
          </a:p>
        </c:txPr>
        <c:crossAx val="1425285808"/>
        <c:crosses val="autoZero"/>
        <c:auto val="1"/>
        <c:lblAlgn val="ctr"/>
        <c:lblOffset val="100"/>
        <c:noMultiLvlLbl val="0"/>
      </c:catAx>
      <c:valAx>
        <c:axId val="1425285808"/>
        <c:scaling>
          <c:orientation val="minMax"/>
          <c:max val="5.4"/>
          <c:min val="2.4"/>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crossAx val="1425285328"/>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Roboto Thin" panose="02000000000000000000" pitchFamily="2" charset="0"/>
          <a:ea typeface="Roboto Thin" panose="02000000000000000000" pitchFamily="2" charset="0"/>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spPr>
            <a:ln w="15875" cap="rnd">
              <a:solidFill>
                <a:sysClr val="window" lastClr="FFFFFF">
                  <a:lumMod val="75000"/>
                </a:sysClr>
              </a:solidFill>
              <a:round/>
            </a:ln>
            <a:effectLst/>
          </c:spPr>
          <c:marker>
            <c:symbol val="circle"/>
            <c:size val="5"/>
            <c:spPr>
              <a:solidFill>
                <a:sysClr val="window" lastClr="FFFFFF">
                  <a:lumMod val="75000"/>
                </a:sysClr>
              </a:solidFill>
              <a:ln w="19050">
                <a:solidFill>
                  <a:sysClr val="window" lastClr="FFFFFF">
                    <a:lumMod val="75000"/>
                  </a:sys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1" u="none" strike="noStrike" kern="1200" baseline="0">
                    <a:solidFill>
                      <a:schemeClr val="bg1">
                        <a:lumMod val="65000"/>
                      </a:schemeClr>
                    </a:solidFill>
                    <a:latin typeface="Playfair Display" panose="00000500000000000000" pitchFamily="50"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yVal>
            <c:numRef>
              <c:f>Hoja1!$E$3:$E$10</c:f>
              <c:numCache>
                <c:formatCode>0%</c:formatCode>
                <c:ptCount val="8"/>
                <c:pt idx="0">
                  <c:v>-8.6956521739130321E-2</c:v>
                </c:pt>
                <c:pt idx="1">
                  <c:v>-4.7619047619047658E-2</c:v>
                </c:pt>
                <c:pt idx="2">
                  <c:v>-7.4999999999999956E-2</c:v>
                </c:pt>
                <c:pt idx="3">
                  <c:v>-2.7027027027027049E-2</c:v>
                </c:pt>
                <c:pt idx="4">
                  <c:v>-8.3333333333333412E-2</c:v>
                </c:pt>
                <c:pt idx="5">
                  <c:v>-9.0909090909090856E-2</c:v>
                </c:pt>
                <c:pt idx="6">
                  <c:v>-6.6666666666666721E-2</c:v>
                </c:pt>
                <c:pt idx="7">
                  <c:v>-3.5714285714285587E-2</c:v>
                </c:pt>
              </c:numCache>
            </c:numRef>
          </c:yVal>
          <c:smooth val="0"/>
          <c:extLst>
            <c:ext xmlns:c16="http://schemas.microsoft.com/office/drawing/2014/chart" uri="{C3380CC4-5D6E-409C-BE32-E72D297353CC}">
              <c16:uniqueId val="{00000000-29AE-495A-AF83-E47E0D525251}"/>
            </c:ext>
          </c:extLst>
        </c:ser>
        <c:dLbls>
          <c:showLegendKey val="0"/>
          <c:showVal val="0"/>
          <c:showCatName val="0"/>
          <c:showSerName val="0"/>
          <c:showPercent val="0"/>
          <c:showBubbleSize val="0"/>
        </c:dLbls>
        <c:axId val="1390570959"/>
        <c:axId val="1390569519"/>
      </c:scatterChart>
      <c:valAx>
        <c:axId val="1390570959"/>
        <c:scaling>
          <c:orientation val="minMax"/>
        </c:scaling>
        <c:delete val="1"/>
        <c:axPos val="b"/>
        <c:majorTickMark val="none"/>
        <c:minorTickMark val="none"/>
        <c:tickLblPos val="nextTo"/>
        <c:crossAx val="1390569519"/>
        <c:crosses val="autoZero"/>
        <c:crossBetween val="midCat"/>
      </c:valAx>
      <c:valAx>
        <c:axId val="1390569519"/>
        <c:scaling>
          <c:orientation val="minMax"/>
        </c:scaling>
        <c:delete val="1"/>
        <c:axPos val="l"/>
        <c:numFmt formatCode="0%" sourceLinked="1"/>
        <c:majorTickMark val="none"/>
        <c:minorTickMark val="none"/>
        <c:tickLblPos val="nextTo"/>
        <c:crossAx val="1390570959"/>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261022816661266E-2"/>
          <c:y val="6.0680457269451094E-2"/>
          <c:w val="0.93299726427334639"/>
          <c:h val="0.79351324319126648"/>
        </c:manualLayout>
      </c:layout>
      <c:lineChart>
        <c:grouping val="standard"/>
        <c:varyColors val="0"/>
        <c:ser>
          <c:idx val="0"/>
          <c:order val="0"/>
          <c:tx>
            <c:strRef>
              <c:f>Hoja1!$B$18</c:f>
              <c:strCache>
                <c:ptCount val="1"/>
                <c:pt idx="0">
                  <c:v>Viviendas necesarias</c:v>
                </c:pt>
              </c:strCache>
            </c:strRef>
          </c:tx>
          <c:spPr>
            <a:ln w="34925" cap="rnd">
              <a:solidFill>
                <a:srgbClr val="0E2841">
                  <a:lumMod val="25000"/>
                  <a:lumOff val="75000"/>
                </a:srgbClr>
              </a:solidFill>
              <a:round/>
            </a:ln>
            <a:effectLst/>
          </c:spPr>
          <c:marker>
            <c:symbol val="circle"/>
            <c:size val="5"/>
            <c:spPr>
              <a:solidFill>
                <a:srgbClr val="0E2841">
                  <a:lumMod val="25000"/>
                  <a:lumOff val="75000"/>
                </a:srgbClr>
              </a:solidFill>
              <a:ln w="57150">
                <a:solidFill>
                  <a:srgbClr val="0E2841">
                    <a:lumMod val="25000"/>
                    <a:lumOff val="75000"/>
                  </a:srgb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Hoja1!$A$19:$A$27</c:f>
              <c:numCache>
                <c:formatCode>General</c:formatCode>
                <c:ptCount val="9"/>
                <c:pt idx="0">
                  <c:v>1990</c:v>
                </c:pt>
                <c:pt idx="1">
                  <c:v>1995</c:v>
                </c:pt>
                <c:pt idx="2">
                  <c:v>2000</c:v>
                </c:pt>
                <c:pt idx="3">
                  <c:v>2005</c:v>
                </c:pt>
                <c:pt idx="4">
                  <c:v>2010</c:v>
                </c:pt>
                <c:pt idx="5">
                  <c:v>2020</c:v>
                </c:pt>
                <c:pt idx="6">
                  <c:v>2025</c:v>
                </c:pt>
                <c:pt idx="7">
                  <c:v>2030</c:v>
                </c:pt>
                <c:pt idx="8">
                  <c:v>2035</c:v>
                </c:pt>
              </c:numCache>
            </c:numRef>
          </c:cat>
          <c:val>
            <c:numRef>
              <c:f>Hoja1!$B$19:$B$27</c:f>
              <c:numCache>
                <c:formatCode>_-* #,##0_-;\-* #,##0_-;_-* "-"??_-;_-@_-</c:formatCode>
                <c:ptCount val="9"/>
                <c:pt idx="0">
                  <c:v>89277</c:v>
                </c:pt>
                <c:pt idx="1">
                  <c:v>108727</c:v>
                </c:pt>
                <c:pt idx="2">
                  <c:v>128177</c:v>
                </c:pt>
                <c:pt idx="3">
                  <c:v>148324</c:v>
                </c:pt>
                <c:pt idx="4">
                  <c:v>168471</c:v>
                </c:pt>
                <c:pt idx="5">
                  <c:v>226148</c:v>
                </c:pt>
                <c:pt idx="6">
                  <c:v>268404</c:v>
                </c:pt>
                <c:pt idx="7">
                  <c:v>310660</c:v>
                </c:pt>
                <c:pt idx="8">
                  <c:v>366301</c:v>
                </c:pt>
              </c:numCache>
            </c:numRef>
          </c:val>
          <c:smooth val="0"/>
          <c:extLst>
            <c:ext xmlns:c16="http://schemas.microsoft.com/office/drawing/2014/chart" uri="{C3380CC4-5D6E-409C-BE32-E72D297353CC}">
              <c16:uniqueId val="{00000000-ED98-4670-A5E2-A594B6E3EE69}"/>
            </c:ext>
          </c:extLst>
        </c:ser>
        <c:dLbls>
          <c:showLegendKey val="0"/>
          <c:showVal val="0"/>
          <c:showCatName val="0"/>
          <c:showSerName val="0"/>
          <c:showPercent val="0"/>
          <c:showBubbleSize val="0"/>
        </c:dLbls>
        <c:marker val="1"/>
        <c:smooth val="0"/>
        <c:axId val="332417855"/>
        <c:axId val="332413055"/>
      </c:lineChart>
      <c:catAx>
        <c:axId val="332417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85000"/>
                    <a:lumOff val="15000"/>
                  </a:schemeClr>
                </a:solidFill>
                <a:latin typeface="Roboto Light" panose="02000000000000000000" pitchFamily="2" charset="0"/>
                <a:ea typeface="Roboto Light" panose="02000000000000000000" pitchFamily="2" charset="0"/>
                <a:cs typeface="+mn-cs"/>
              </a:defRPr>
            </a:pPr>
            <a:endParaRPr lang="es-MX"/>
          </a:p>
        </c:txPr>
        <c:crossAx val="332413055"/>
        <c:crosses val="autoZero"/>
        <c:auto val="1"/>
        <c:lblAlgn val="ctr"/>
        <c:lblOffset val="100"/>
        <c:noMultiLvlLbl val="0"/>
      </c:catAx>
      <c:valAx>
        <c:axId val="332413055"/>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Thin" panose="02000000000000000000" pitchFamily="2" charset="0"/>
                <a:ea typeface="Roboto Thin" panose="02000000000000000000" pitchFamily="2" charset="0"/>
                <a:cs typeface="+mn-cs"/>
              </a:defRPr>
            </a:pPr>
            <a:endParaRPr lang="es-MX"/>
          </a:p>
        </c:txPr>
        <c:crossAx val="3324178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15875" cap="rnd">
              <a:solidFill>
                <a:schemeClr val="bg1">
                  <a:lumMod val="75000"/>
                </a:schemeClr>
              </a:solidFill>
              <a:round/>
            </a:ln>
            <a:effectLst/>
          </c:spPr>
          <c:marker>
            <c:symbol val="circle"/>
            <c:size val="5"/>
            <c:spPr>
              <a:solidFill>
                <a:schemeClr val="bg1">
                  <a:lumMod val="75000"/>
                </a:schemeClr>
              </a:solidFill>
              <a:ln w="19050">
                <a:solidFill>
                  <a:schemeClr val="bg1">
                    <a:lumMod val="75000"/>
                  </a:schemeClr>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1" u="none" strike="noStrike" kern="1200" baseline="0">
                    <a:solidFill>
                      <a:schemeClr val="bg1">
                        <a:lumMod val="50000"/>
                      </a:schemeClr>
                    </a:solidFill>
                    <a:latin typeface="Playfair Display" panose="00000500000000000000" pitchFamily="50"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Hoja1!$C$78:$C$85</c:f>
              <c:numCache>
                <c:formatCode>0.0%</c:formatCode>
                <c:ptCount val="8"/>
                <c:pt idx="0">
                  <c:v>0.21786126325929411</c:v>
                </c:pt>
                <c:pt idx="1">
                  <c:v>0.17888840858296468</c:v>
                </c:pt>
                <c:pt idx="2">
                  <c:v>0.15718108553016533</c:v>
                </c:pt>
                <c:pt idx="3">
                  <c:v>0.13583101858094443</c:v>
                </c:pt>
                <c:pt idx="4">
                  <c:v>0.34235565765027809</c:v>
                </c:pt>
                <c:pt idx="5">
                  <c:v>0.1868510886675982</c:v>
                </c:pt>
                <c:pt idx="6">
                  <c:v>0.15743431543494135</c:v>
                </c:pt>
                <c:pt idx="7">
                  <c:v>0.17910577480203438</c:v>
                </c:pt>
              </c:numCache>
            </c:numRef>
          </c:val>
          <c:smooth val="0"/>
          <c:extLst>
            <c:ext xmlns:c16="http://schemas.microsoft.com/office/drawing/2014/chart" uri="{C3380CC4-5D6E-409C-BE32-E72D297353CC}">
              <c16:uniqueId val="{00000000-3BD5-4224-BB3E-33C41257BC9E}"/>
            </c:ext>
          </c:extLst>
        </c:ser>
        <c:dLbls>
          <c:showLegendKey val="0"/>
          <c:showVal val="0"/>
          <c:showCatName val="0"/>
          <c:showSerName val="0"/>
          <c:showPercent val="0"/>
          <c:showBubbleSize val="0"/>
        </c:dLbls>
        <c:marker val="1"/>
        <c:smooth val="0"/>
        <c:axId val="1333066751"/>
        <c:axId val="1333071071"/>
      </c:lineChart>
      <c:catAx>
        <c:axId val="1333066751"/>
        <c:scaling>
          <c:orientation val="minMax"/>
        </c:scaling>
        <c:delete val="1"/>
        <c:axPos val="b"/>
        <c:majorTickMark val="none"/>
        <c:minorTickMark val="none"/>
        <c:tickLblPos val="nextTo"/>
        <c:crossAx val="1333071071"/>
        <c:crosses val="autoZero"/>
        <c:auto val="1"/>
        <c:lblAlgn val="ctr"/>
        <c:lblOffset val="100"/>
        <c:noMultiLvlLbl val="0"/>
      </c:catAx>
      <c:valAx>
        <c:axId val="1333071071"/>
        <c:scaling>
          <c:orientation val="minMax"/>
        </c:scaling>
        <c:delete val="1"/>
        <c:axPos val="l"/>
        <c:numFmt formatCode="0.0%" sourceLinked="1"/>
        <c:majorTickMark val="none"/>
        <c:minorTickMark val="none"/>
        <c:tickLblPos val="nextTo"/>
        <c:crossAx val="133306675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tx2">
                  <a:lumMod val="10000"/>
                  <a:lumOff val="90000"/>
                </a:schemeClr>
              </a:solidFill>
              <a:ln w="19050">
                <a:solidFill>
                  <a:schemeClr val="lt1"/>
                </a:solidFill>
              </a:ln>
              <a:effectLst/>
            </c:spPr>
            <c:extLst>
              <c:ext xmlns:c16="http://schemas.microsoft.com/office/drawing/2014/chart" uri="{C3380CC4-5D6E-409C-BE32-E72D297353CC}">
                <c16:uniqueId val="{00000001-7B31-472E-B2DC-CB6F7295CC4D}"/>
              </c:ext>
            </c:extLst>
          </c:dPt>
          <c:dPt>
            <c:idx val="1"/>
            <c:bubble3D val="0"/>
            <c:spPr>
              <a:solidFill>
                <a:srgbClr val="F3B700"/>
              </a:solidFill>
              <a:ln w="19050">
                <a:solidFill>
                  <a:schemeClr val="lt1"/>
                </a:solidFill>
              </a:ln>
              <a:effectLst/>
            </c:spPr>
            <c:extLst>
              <c:ext xmlns:c16="http://schemas.microsoft.com/office/drawing/2014/chart" uri="{C3380CC4-5D6E-409C-BE32-E72D297353CC}">
                <c16:uniqueId val="{00000003-7B31-472E-B2DC-CB6F7295CC4D}"/>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5-7B31-472E-B2DC-CB6F7295CC4D}"/>
              </c:ext>
            </c:extLst>
          </c:dPt>
          <c:val>
            <c:numRef>
              <c:f>Hoja1!$F$40:$F$42</c:f>
              <c:numCache>
                <c:formatCode>General</c:formatCode>
                <c:ptCount val="3"/>
                <c:pt idx="0">
                  <c:v>0.45500000000000002</c:v>
                </c:pt>
                <c:pt idx="1">
                  <c:v>0.35500000000000004</c:v>
                </c:pt>
                <c:pt idx="2">
                  <c:v>0.19000000000000003</c:v>
                </c:pt>
              </c:numCache>
            </c:numRef>
          </c:val>
          <c:extLst>
            <c:ext xmlns:c16="http://schemas.microsoft.com/office/drawing/2014/chart" uri="{C3380CC4-5D6E-409C-BE32-E72D297353CC}">
              <c16:uniqueId val="{00000006-7B31-472E-B2DC-CB6F7295CC4D}"/>
            </c:ext>
          </c:extLst>
        </c:ser>
        <c:dLbls>
          <c:showLegendKey val="0"/>
          <c:showVal val="0"/>
          <c:showCatName val="0"/>
          <c:showSerName val="0"/>
          <c:showPercent val="0"/>
          <c:showBubbleSize val="0"/>
          <c:showLeaderLines val="1"/>
        </c:dLbls>
        <c:firstSliceAng val="179"/>
        <c:holeSize val="61"/>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[Piramide-poblacional-total-de-Mazatlan-2020.csv]Piramide-poblacional-total-de-M!TablaDinámica24</c:name>
    <c:fmtId val="16"/>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'Piramide-poblacional-total-de-M'!$N$4:$N$5</c:f>
              <c:strCache>
                <c:ptCount val="1"/>
                <c:pt idx="0">
                  <c:v>Hombre</c:v>
                </c:pt>
              </c:strCache>
            </c:strRef>
          </c:tx>
          <c:spPr>
            <a:solidFill>
              <a:schemeClr val="tx2">
                <a:lumMod val="40000"/>
                <a:lumOff val="60000"/>
              </a:schemeClr>
            </a:solidFill>
            <a:ln>
              <a:noFill/>
            </a:ln>
            <a:effectLst/>
          </c:spPr>
          <c:invertIfNegative val="0"/>
          <c:dLbls>
            <c:numFmt formatCode="\-0;0,0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'Piramide-poblacional-total-de-M'!$M$6:$M$24</c:f>
              <c:strCache>
                <c:ptCount val="18"/>
                <c:pt idx="0">
                  <c:v>0 a 4 años</c:v>
                </c:pt>
                <c:pt idx="1">
                  <c:v>5 a 9 años</c:v>
                </c:pt>
                <c:pt idx="2">
                  <c:v>10 a 14 años</c:v>
                </c:pt>
                <c:pt idx="3">
                  <c:v>15 a 19 años</c:v>
                </c:pt>
                <c:pt idx="4">
                  <c:v>20 a 24 años</c:v>
                </c:pt>
                <c:pt idx="5">
                  <c:v>25 a 29 años</c:v>
                </c:pt>
                <c:pt idx="6">
                  <c:v>30 a 34 años</c:v>
                </c:pt>
                <c:pt idx="7">
                  <c:v>35 a 39 años</c:v>
                </c:pt>
                <c:pt idx="8">
                  <c:v>40 a 44 años</c:v>
                </c:pt>
                <c:pt idx="9">
                  <c:v>45 a 49 años</c:v>
                </c:pt>
                <c:pt idx="10">
                  <c:v>50 a 54 años</c:v>
                </c:pt>
                <c:pt idx="11">
                  <c:v>55 a 59 años</c:v>
                </c:pt>
                <c:pt idx="12">
                  <c:v>60 a 64 años</c:v>
                </c:pt>
                <c:pt idx="13">
                  <c:v>65 a 69 años</c:v>
                </c:pt>
                <c:pt idx="14">
                  <c:v>70 a 74 años</c:v>
                </c:pt>
                <c:pt idx="15">
                  <c:v>75 a 79 años</c:v>
                </c:pt>
                <c:pt idx="16">
                  <c:v>80 a 84 años</c:v>
                </c:pt>
                <c:pt idx="17">
                  <c:v>85 años o más</c:v>
                </c:pt>
              </c:strCache>
            </c:strRef>
          </c:cat>
          <c:val>
            <c:numRef>
              <c:f>'Piramide-poblacional-total-de-M'!$N$6:$N$24</c:f>
              <c:numCache>
                <c:formatCode>0</c:formatCode>
                <c:ptCount val="18"/>
                <c:pt idx="0">
                  <c:v>-17592.113388427733</c:v>
                </c:pt>
                <c:pt idx="1">
                  <c:v>-19290.648833781135</c:v>
                </c:pt>
                <c:pt idx="2">
                  <c:v>-20231.466058672981</c:v>
                </c:pt>
                <c:pt idx="3">
                  <c:v>-20620.064477650016</c:v>
                </c:pt>
                <c:pt idx="4">
                  <c:v>-20731.09259735775</c:v>
                </c:pt>
                <c:pt idx="5">
                  <c:v>-18781.28298635003</c:v>
                </c:pt>
                <c:pt idx="6">
                  <c:v>-17889.162305189642</c:v>
                </c:pt>
                <c:pt idx="7">
                  <c:v>-16775.959315488435</c:v>
                </c:pt>
                <c:pt idx="8">
                  <c:v>-16211.079408203515</c:v>
                </c:pt>
                <c:pt idx="9">
                  <c:v>-15130.016137365083</c:v>
                </c:pt>
                <c:pt idx="10">
                  <c:v>-13863.906000347082</c:v>
                </c:pt>
                <c:pt idx="11">
                  <c:v>-11697.883735171634</c:v>
                </c:pt>
                <c:pt idx="12">
                  <c:v>-9985.7132575734686</c:v>
                </c:pt>
                <c:pt idx="13">
                  <c:v>-7509.0070433913424</c:v>
                </c:pt>
                <c:pt idx="14">
                  <c:v>-5435.5082113057233</c:v>
                </c:pt>
                <c:pt idx="15">
                  <c:v>-3663.9279503551606</c:v>
                </c:pt>
                <c:pt idx="16">
                  <c:v>-2017.98477223176</c:v>
                </c:pt>
                <c:pt idx="17">
                  <c:v>-1498.8796160543839</c:v>
                </c:pt>
              </c:numCache>
            </c:numRef>
          </c:val>
          <c:extLst>
            <c:ext xmlns:c16="http://schemas.microsoft.com/office/drawing/2014/chart" uri="{C3380CC4-5D6E-409C-BE32-E72D297353CC}">
              <c16:uniqueId val="{00000000-FC96-421B-AC49-AAA712486E03}"/>
            </c:ext>
          </c:extLst>
        </c:ser>
        <c:ser>
          <c:idx val="1"/>
          <c:order val="1"/>
          <c:tx>
            <c:strRef>
              <c:f>'Piramide-poblacional-total-de-M'!$O$4:$O$5</c:f>
              <c:strCache>
                <c:ptCount val="1"/>
                <c:pt idx="0">
                  <c:v>Mujer</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'Piramide-poblacional-total-de-M'!$M$6:$M$24</c:f>
              <c:strCache>
                <c:ptCount val="18"/>
                <c:pt idx="0">
                  <c:v>0 a 4 años</c:v>
                </c:pt>
                <c:pt idx="1">
                  <c:v>5 a 9 años</c:v>
                </c:pt>
                <c:pt idx="2">
                  <c:v>10 a 14 años</c:v>
                </c:pt>
                <c:pt idx="3">
                  <c:v>15 a 19 años</c:v>
                </c:pt>
                <c:pt idx="4">
                  <c:v>20 a 24 años</c:v>
                </c:pt>
                <c:pt idx="5">
                  <c:v>25 a 29 años</c:v>
                </c:pt>
                <c:pt idx="6">
                  <c:v>30 a 34 años</c:v>
                </c:pt>
                <c:pt idx="7">
                  <c:v>35 a 39 años</c:v>
                </c:pt>
                <c:pt idx="8">
                  <c:v>40 a 44 años</c:v>
                </c:pt>
                <c:pt idx="9">
                  <c:v>45 a 49 años</c:v>
                </c:pt>
                <c:pt idx="10">
                  <c:v>50 a 54 años</c:v>
                </c:pt>
                <c:pt idx="11">
                  <c:v>55 a 59 años</c:v>
                </c:pt>
                <c:pt idx="12">
                  <c:v>60 a 64 años</c:v>
                </c:pt>
                <c:pt idx="13">
                  <c:v>65 a 69 años</c:v>
                </c:pt>
                <c:pt idx="14">
                  <c:v>70 a 74 años</c:v>
                </c:pt>
                <c:pt idx="15">
                  <c:v>75 a 79 años</c:v>
                </c:pt>
                <c:pt idx="16">
                  <c:v>80 a 84 años</c:v>
                </c:pt>
                <c:pt idx="17">
                  <c:v>85 años o más</c:v>
                </c:pt>
              </c:strCache>
            </c:strRef>
          </c:cat>
          <c:val>
            <c:numRef>
              <c:f>'Piramide-poblacional-total-de-M'!$O$6:$O$24</c:f>
              <c:numCache>
                <c:formatCode>0</c:formatCode>
                <c:ptCount val="18"/>
                <c:pt idx="0">
                  <c:v>17196.697453328292</c:v>
                </c:pt>
                <c:pt idx="1">
                  <c:v>18647.854456525853</c:v>
                </c:pt>
                <c:pt idx="2">
                  <c:v>19758.135653603134</c:v>
                </c:pt>
                <c:pt idx="3">
                  <c:v>20146.734072580221</c:v>
                </c:pt>
                <c:pt idx="4">
                  <c:v>21136.247841203523</c:v>
                </c:pt>
                <c:pt idx="5">
                  <c:v>19786.379648967421</c:v>
                </c:pt>
                <c:pt idx="6">
                  <c:v>18537.800267692724</c:v>
                </c:pt>
                <c:pt idx="7">
                  <c:v>17618.409522042755</c:v>
                </c:pt>
                <c:pt idx="8">
                  <c:v>17398.301144376546</c:v>
                </c:pt>
                <c:pt idx="9">
                  <c:v>16159.461071848129</c:v>
                </c:pt>
                <c:pt idx="10">
                  <c:v>15334.54162103721</c:v>
                </c:pt>
                <c:pt idx="11">
                  <c:v>12974.707111810572</c:v>
                </c:pt>
                <c:pt idx="12">
                  <c:v>11336.555380684231</c:v>
                </c:pt>
                <c:pt idx="13">
                  <c:v>8429.3717199159673</c:v>
                </c:pt>
                <c:pt idx="14">
                  <c:v>6085.120104683413</c:v>
                </c:pt>
                <c:pt idx="15">
                  <c:v>4011.6212725977939</c:v>
                </c:pt>
                <c:pt idx="16">
                  <c:v>2613.0565366302221</c:v>
                </c:pt>
                <c:pt idx="17">
                  <c:v>2155.3090255544848</c:v>
                </c:pt>
              </c:numCache>
            </c:numRef>
          </c:val>
          <c:extLst>
            <c:ext xmlns:c16="http://schemas.microsoft.com/office/drawing/2014/chart" uri="{C3380CC4-5D6E-409C-BE32-E72D297353CC}">
              <c16:uniqueId val="{00000001-FC96-421B-AC49-AAA712486E03}"/>
            </c:ext>
          </c:extLst>
        </c:ser>
        <c:dLbls>
          <c:showLegendKey val="0"/>
          <c:showVal val="0"/>
          <c:showCatName val="0"/>
          <c:showSerName val="0"/>
          <c:showPercent val="0"/>
          <c:showBubbleSize val="0"/>
        </c:dLbls>
        <c:gapWidth val="19"/>
        <c:overlap val="100"/>
        <c:axId val="1811177327"/>
        <c:axId val="1811194127"/>
      </c:barChart>
      <c:catAx>
        <c:axId val="1811177327"/>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crossAx val="1811194127"/>
        <c:crossesAt val="0"/>
        <c:auto val="1"/>
        <c:lblAlgn val="ctr"/>
        <c:lblOffset val="100"/>
        <c:noMultiLvlLbl val="0"/>
      </c:catAx>
      <c:valAx>
        <c:axId val="1811194127"/>
        <c:scaling>
          <c:orientation val="minMax"/>
        </c:scaling>
        <c:delete val="1"/>
        <c:axPos val="b"/>
        <c:numFmt formatCode="0" sourceLinked="0"/>
        <c:majorTickMark val="none"/>
        <c:minorTickMark val="none"/>
        <c:tickLblPos val="nextTo"/>
        <c:crossAx val="181117732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FFC000"/>
            </a:solidFill>
          </c:spPr>
          <c:dPt>
            <c:idx val="0"/>
            <c:bubble3D val="0"/>
            <c:spPr>
              <a:solidFill>
                <a:srgbClr val="FFE697"/>
              </a:solidFill>
              <a:ln w="19050">
                <a:solidFill>
                  <a:schemeClr val="lt1"/>
                </a:solidFill>
              </a:ln>
              <a:effectLst/>
            </c:spPr>
            <c:extLst>
              <c:ext xmlns:c16="http://schemas.microsoft.com/office/drawing/2014/chart" uri="{C3380CC4-5D6E-409C-BE32-E72D297353CC}">
                <c16:uniqueId val="{00000001-BA59-45BD-8FB4-1805A291E2EA}"/>
              </c:ext>
            </c:extLst>
          </c:dPt>
          <c:dPt>
            <c:idx val="1"/>
            <c:bubble3D val="0"/>
            <c:spPr>
              <a:solidFill>
                <a:srgbClr val="FFD85B"/>
              </a:solidFill>
              <a:ln w="19050">
                <a:solidFill>
                  <a:schemeClr val="lt1"/>
                </a:solidFill>
              </a:ln>
              <a:effectLst/>
            </c:spPr>
            <c:extLst>
              <c:ext xmlns:c16="http://schemas.microsoft.com/office/drawing/2014/chart" uri="{C3380CC4-5D6E-409C-BE32-E72D297353CC}">
                <c16:uniqueId val="{00000003-BA59-45BD-8FB4-1805A291E2EA}"/>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BA59-45BD-8FB4-1805A291E2EA}"/>
              </c:ext>
            </c:extLst>
          </c:dPt>
          <c:dPt>
            <c:idx val="3"/>
            <c:bubble3D val="0"/>
            <c:spPr>
              <a:solidFill>
                <a:srgbClr val="F3B700"/>
              </a:solidFill>
              <a:ln w="19050">
                <a:solidFill>
                  <a:schemeClr val="lt1"/>
                </a:solidFill>
              </a:ln>
              <a:effectLst/>
            </c:spPr>
            <c:extLst>
              <c:ext xmlns:c16="http://schemas.microsoft.com/office/drawing/2014/chart" uri="{C3380CC4-5D6E-409C-BE32-E72D297353CC}">
                <c16:uniqueId val="{00000007-BA59-45BD-8FB4-1805A291E2EA}"/>
              </c:ext>
            </c:extLst>
          </c:dPt>
          <c:dPt>
            <c:idx val="4"/>
            <c:bubble3D val="0"/>
            <c:spPr>
              <a:solidFill>
                <a:srgbClr val="DAA400"/>
              </a:solidFill>
              <a:ln w="19050">
                <a:solidFill>
                  <a:schemeClr val="lt1"/>
                </a:solidFill>
              </a:ln>
              <a:effectLst/>
            </c:spPr>
            <c:extLst>
              <c:ext xmlns:c16="http://schemas.microsoft.com/office/drawing/2014/chart" uri="{C3380CC4-5D6E-409C-BE32-E72D297353CC}">
                <c16:uniqueId val="{00000009-BA59-45BD-8FB4-1805A291E2EA}"/>
              </c:ext>
            </c:extLst>
          </c:dPt>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Hoja1!$D$25:$D$29</c:f>
              <c:numCache>
                <c:formatCode>0%</c:formatCode>
                <c:ptCount val="5"/>
                <c:pt idx="0">
                  <c:v>0.46499999999999997</c:v>
                </c:pt>
                <c:pt idx="1">
                  <c:v>0.17499999999999999</c:v>
                </c:pt>
                <c:pt idx="2">
                  <c:v>0.17</c:v>
                </c:pt>
                <c:pt idx="3">
                  <c:v>0.12</c:v>
                </c:pt>
                <c:pt idx="4">
                  <c:v>7.0000000000000007E-2</c:v>
                </c:pt>
              </c:numCache>
            </c:numRef>
          </c:val>
          <c:extLst>
            <c:ext xmlns:c16="http://schemas.microsoft.com/office/drawing/2014/chart" uri="{C3380CC4-5D6E-409C-BE32-E72D297353CC}">
              <c16:uniqueId val="{0000000A-BA59-45BD-8FB4-1805A291E2E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Hoja2!$B$2</c:f>
              <c:strCache>
                <c:ptCount val="1"/>
                <c:pt idx="0">
                  <c:v>2025</c:v>
                </c:pt>
              </c:strCache>
            </c:strRef>
          </c:tx>
          <c:spPr>
            <a:solidFill>
              <a:srgbClr val="FFDA8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Hoja2!$A$3:$A$7</c:f>
              <c:strCache>
                <c:ptCount val="5"/>
                <c:pt idx="0">
                  <c:v>Interes social </c:v>
                </c:pt>
                <c:pt idx="1">
                  <c:v>Economica</c:v>
                </c:pt>
                <c:pt idx="2">
                  <c:v>Media </c:v>
                </c:pt>
                <c:pt idx="3">
                  <c:v>Media Alta </c:v>
                </c:pt>
                <c:pt idx="4">
                  <c:v>Alta</c:v>
                </c:pt>
              </c:strCache>
            </c:strRef>
          </c:cat>
          <c:val>
            <c:numRef>
              <c:f>Hoja2!$B$3:$B$7</c:f>
              <c:numCache>
                <c:formatCode>_-* #,##0_-;\-* #,##0_-;_-* "-"??_-;_-@_-</c:formatCode>
                <c:ptCount val="5"/>
                <c:pt idx="0">
                  <c:v>124808</c:v>
                </c:pt>
                <c:pt idx="1">
                  <c:v>46971</c:v>
                </c:pt>
                <c:pt idx="2">
                  <c:v>45629</c:v>
                </c:pt>
                <c:pt idx="3">
                  <c:v>32208</c:v>
                </c:pt>
                <c:pt idx="4">
                  <c:v>18788</c:v>
                </c:pt>
              </c:numCache>
            </c:numRef>
          </c:val>
          <c:extLst>
            <c:ext xmlns:c16="http://schemas.microsoft.com/office/drawing/2014/chart" uri="{C3380CC4-5D6E-409C-BE32-E72D297353CC}">
              <c16:uniqueId val="{00000000-9207-4F38-A331-6BB191AB4A6D}"/>
            </c:ext>
          </c:extLst>
        </c:ser>
        <c:ser>
          <c:idx val="1"/>
          <c:order val="1"/>
          <c:tx>
            <c:strRef>
              <c:f>Hoja2!$C$2</c:f>
              <c:strCache>
                <c:ptCount val="1"/>
                <c:pt idx="0">
                  <c:v>2030</c:v>
                </c:pt>
              </c:strCache>
            </c:strRef>
          </c:tx>
          <c:spPr>
            <a:solidFill>
              <a:srgbClr val="FFC000"/>
            </a:solidFill>
            <a:ln>
              <a:noFill/>
            </a:ln>
            <a:effectLst/>
          </c:spPr>
          <c:invertIfNegative val="0"/>
          <c:dLbls>
            <c:dLbl>
              <c:idx val="3"/>
              <c:layout>
                <c:manualLayout>
                  <c:x val="-1.1731980232629463E-3"/>
                  <c:y val="-8.76070135622727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ED-4A8C-8C7B-D7ED720E6AB5}"/>
                </c:ext>
              </c:extLst>
            </c:dLbl>
            <c:dLbl>
              <c:idx val="4"/>
              <c:layout>
                <c:manualLayout>
                  <c:x val="0"/>
                  <c:y val="-7.11806985193466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ED-4A8C-8C7B-D7ED720E6AB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Hoja2!$A$3:$A$7</c:f>
              <c:strCache>
                <c:ptCount val="5"/>
                <c:pt idx="0">
                  <c:v>Interes social </c:v>
                </c:pt>
                <c:pt idx="1">
                  <c:v>Economica</c:v>
                </c:pt>
                <c:pt idx="2">
                  <c:v>Media </c:v>
                </c:pt>
                <c:pt idx="3">
                  <c:v>Media Alta </c:v>
                </c:pt>
                <c:pt idx="4">
                  <c:v>Alta</c:v>
                </c:pt>
              </c:strCache>
            </c:strRef>
          </c:cat>
          <c:val>
            <c:numRef>
              <c:f>Hoja2!$C$3:$C$7</c:f>
              <c:numCache>
                <c:formatCode>_-* #,##0_-;\-* #,##0_-;_-* "-"??_-;_-@_-</c:formatCode>
                <c:ptCount val="5"/>
                <c:pt idx="0">
                  <c:v>139797</c:v>
                </c:pt>
                <c:pt idx="1">
                  <c:v>59026</c:v>
                </c:pt>
                <c:pt idx="2">
                  <c:v>52812</c:v>
                </c:pt>
                <c:pt idx="3">
                  <c:v>37279</c:v>
                </c:pt>
                <c:pt idx="4">
                  <c:v>21746</c:v>
                </c:pt>
              </c:numCache>
            </c:numRef>
          </c:val>
          <c:extLst>
            <c:ext xmlns:c16="http://schemas.microsoft.com/office/drawing/2014/chart" uri="{C3380CC4-5D6E-409C-BE32-E72D297353CC}">
              <c16:uniqueId val="{00000001-9207-4F38-A331-6BB191AB4A6D}"/>
            </c:ext>
          </c:extLst>
        </c:ser>
        <c:ser>
          <c:idx val="2"/>
          <c:order val="2"/>
          <c:tx>
            <c:strRef>
              <c:f>Hoja2!$D$2</c:f>
              <c:strCache>
                <c:ptCount val="1"/>
                <c:pt idx="0">
                  <c:v>2035</c:v>
                </c:pt>
              </c:strCache>
            </c:strRef>
          </c:tx>
          <c:spPr>
            <a:solidFill>
              <a:srgbClr val="FFB40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Hoja2!$A$3:$A$7</c:f>
              <c:strCache>
                <c:ptCount val="5"/>
                <c:pt idx="0">
                  <c:v>Interes social </c:v>
                </c:pt>
                <c:pt idx="1">
                  <c:v>Economica</c:v>
                </c:pt>
                <c:pt idx="2">
                  <c:v>Media </c:v>
                </c:pt>
                <c:pt idx="3">
                  <c:v>Media Alta </c:v>
                </c:pt>
                <c:pt idx="4">
                  <c:v>Alta</c:v>
                </c:pt>
              </c:strCache>
            </c:strRef>
          </c:cat>
          <c:val>
            <c:numRef>
              <c:f>Hoja2!$D$3:$D$7</c:f>
              <c:numCache>
                <c:formatCode>_-* #,##0_-;\-* #,##0_-;_-* "-"??_-;_-@_-</c:formatCode>
                <c:ptCount val="5"/>
                <c:pt idx="0">
                  <c:v>164835</c:v>
                </c:pt>
                <c:pt idx="1">
                  <c:v>69597</c:v>
                </c:pt>
                <c:pt idx="2">
                  <c:v>62271</c:v>
                </c:pt>
                <c:pt idx="3">
                  <c:v>43957</c:v>
                </c:pt>
                <c:pt idx="4">
                  <c:v>25641</c:v>
                </c:pt>
              </c:numCache>
            </c:numRef>
          </c:val>
          <c:extLst>
            <c:ext xmlns:c16="http://schemas.microsoft.com/office/drawing/2014/chart" uri="{C3380CC4-5D6E-409C-BE32-E72D297353CC}">
              <c16:uniqueId val="{00000002-9207-4F38-A331-6BB191AB4A6D}"/>
            </c:ext>
          </c:extLst>
        </c:ser>
        <c:dLbls>
          <c:showLegendKey val="0"/>
          <c:showVal val="0"/>
          <c:showCatName val="0"/>
          <c:showSerName val="0"/>
          <c:showPercent val="0"/>
          <c:showBubbleSize val="0"/>
        </c:dLbls>
        <c:gapWidth val="219"/>
        <c:overlap val="-27"/>
        <c:axId val="1213614367"/>
        <c:axId val="1213614847"/>
      </c:barChart>
      <c:catAx>
        <c:axId val="1213614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pPr>
            <a:endParaRPr lang="es-MX"/>
          </a:p>
        </c:txPr>
        <c:crossAx val="1213614847"/>
        <c:crosses val="autoZero"/>
        <c:auto val="1"/>
        <c:lblAlgn val="ctr"/>
        <c:lblOffset val="100"/>
        <c:noMultiLvlLbl val="0"/>
      </c:catAx>
      <c:valAx>
        <c:axId val="1213614847"/>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crossAx val="12136143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Hoja2!$B$2</c:f>
              <c:strCache>
                <c:ptCount val="1"/>
                <c:pt idx="0">
                  <c:v>2025</c:v>
                </c:pt>
              </c:strCache>
            </c:strRef>
          </c:tx>
          <c:spPr>
            <a:solidFill>
              <a:srgbClr val="FFDA8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Hoja2!$A$3:$A$7</c:f>
              <c:strCache>
                <c:ptCount val="5"/>
                <c:pt idx="0">
                  <c:v>Interes social </c:v>
                </c:pt>
                <c:pt idx="1">
                  <c:v>Economica</c:v>
                </c:pt>
                <c:pt idx="2">
                  <c:v>Media </c:v>
                </c:pt>
                <c:pt idx="3">
                  <c:v>Media Alta </c:v>
                </c:pt>
                <c:pt idx="4">
                  <c:v>Alta</c:v>
                </c:pt>
              </c:strCache>
            </c:strRef>
          </c:cat>
          <c:val>
            <c:numRef>
              <c:f>Hoja2!$B$3:$B$7</c:f>
              <c:numCache>
                <c:formatCode>_-* #,##0_-;\-* #,##0_-;_-* "-"??_-;_-@_-</c:formatCode>
                <c:ptCount val="5"/>
                <c:pt idx="0">
                  <c:v>124808</c:v>
                </c:pt>
                <c:pt idx="1">
                  <c:v>46971</c:v>
                </c:pt>
                <c:pt idx="2">
                  <c:v>45629</c:v>
                </c:pt>
                <c:pt idx="3">
                  <c:v>32208</c:v>
                </c:pt>
                <c:pt idx="4">
                  <c:v>18788</c:v>
                </c:pt>
              </c:numCache>
            </c:numRef>
          </c:val>
          <c:extLst>
            <c:ext xmlns:c16="http://schemas.microsoft.com/office/drawing/2014/chart" uri="{C3380CC4-5D6E-409C-BE32-E72D297353CC}">
              <c16:uniqueId val="{00000000-9207-4F38-A331-6BB191AB4A6D}"/>
            </c:ext>
          </c:extLst>
        </c:ser>
        <c:ser>
          <c:idx val="1"/>
          <c:order val="1"/>
          <c:tx>
            <c:strRef>
              <c:f>Hoja2!$C$2</c:f>
              <c:strCache>
                <c:ptCount val="1"/>
                <c:pt idx="0">
                  <c:v>2030</c:v>
                </c:pt>
              </c:strCache>
            </c:strRef>
          </c:tx>
          <c:spPr>
            <a:solidFill>
              <a:srgbClr val="FFC000"/>
            </a:solidFill>
            <a:ln>
              <a:noFill/>
            </a:ln>
            <a:effectLst/>
          </c:spPr>
          <c:invertIfNegative val="0"/>
          <c:dLbls>
            <c:dLbl>
              <c:idx val="3"/>
              <c:layout>
                <c:manualLayout>
                  <c:x val="-1.1731980232629463E-3"/>
                  <c:y val="-8.76070135622727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ED-4A8C-8C7B-D7ED720E6AB5}"/>
                </c:ext>
              </c:extLst>
            </c:dLbl>
            <c:dLbl>
              <c:idx val="4"/>
              <c:layout>
                <c:manualLayout>
                  <c:x val="0"/>
                  <c:y val="-7.11806985193466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ED-4A8C-8C7B-D7ED720E6AB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Hoja2!$A$3:$A$7</c:f>
              <c:strCache>
                <c:ptCount val="5"/>
                <c:pt idx="0">
                  <c:v>Interes social </c:v>
                </c:pt>
                <c:pt idx="1">
                  <c:v>Economica</c:v>
                </c:pt>
                <c:pt idx="2">
                  <c:v>Media </c:v>
                </c:pt>
                <c:pt idx="3">
                  <c:v>Media Alta </c:v>
                </c:pt>
                <c:pt idx="4">
                  <c:v>Alta</c:v>
                </c:pt>
              </c:strCache>
            </c:strRef>
          </c:cat>
          <c:val>
            <c:numRef>
              <c:f>Hoja2!$C$3:$C$7</c:f>
              <c:numCache>
                <c:formatCode>_-* #,##0_-;\-* #,##0_-;_-* "-"??_-;_-@_-</c:formatCode>
                <c:ptCount val="5"/>
                <c:pt idx="0">
                  <c:v>139797</c:v>
                </c:pt>
                <c:pt idx="1">
                  <c:v>59026</c:v>
                </c:pt>
                <c:pt idx="2">
                  <c:v>52812</c:v>
                </c:pt>
                <c:pt idx="3">
                  <c:v>37279</c:v>
                </c:pt>
                <c:pt idx="4">
                  <c:v>21746</c:v>
                </c:pt>
              </c:numCache>
            </c:numRef>
          </c:val>
          <c:extLst>
            <c:ext xmlns:c16="http://schemas.microsoft.com/office/drawing/2014/chart" uri="{C3380CC4-5D6E-409C-BE32-E72D297353CC}">
              <c16:uniqueId val="{00000001-9207-4F38-A331-6BB191AB4A6D}"/>
            </c:ext>
          </c:extLst>
        </c:ser>
        <c:ser>
          <c:idx val="2"/>
          <c:order val="2"/>
          <c:tx>
            <c:strRef>
              <c:f>Hoja2!$D$2</c:f>
              <c:strCache>
                <c:ptCount val="1"/>
                <c:pt idx="0">
                  <c:v>2035</c:v>
                </c:pt>
              </c:strCache>
            </c:strRef>
          </c:tx>
          <c:spPr>
            <a:solidFill>
              <a:srgbClr val="FFB40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Hoja2!$A$3:$A$7</c:f>
              <c:strCache>
                <c:ptCount val="5"/>
                <c:pt idx="0">
                  <c:v>Interes social </c:v>
                </c:pt>
                <c:pt idx="1">
                  <c:v>Economica</c:v>
                </c:pt>
                <c:pt idx="2">
                  <c:v>Media </c:v>
                </c:pt>
                <c:pt idx="3">
                  <c:v>Media Alta </c:v>
                </c:pt>
                <c:pt idx="4">
                  <c:v>Alta</c:v>
                </c:pt>
              </c:strCache>
            </c:strRef>
          </c:cat>
          <c:val>
            <c:numRef>
              <c:f>Hoja2!$D$3:$D$7</c:f>
              <c:numCache>
                <c:formatCode>_-* #,##0_-;\-* #,##0_-;_-* "-"??_-;_-@_-</c:formatCode>
                <c:ptCount val="5"/>
                <c:pt idx="0">
                  <c:v>164835</c:v>
                </c:pt>
                <c:pt idx="1">
                  <c:v>69597</c:v>
                </c:pt>
                <c:pt idx="2">
                  <c:v>62271</c:v>
                </c:pt>
                <c:pt idx="3">
                  <c:v>43957</c:v>
                </c:pt>
                <c:pt idx="4">
                  <c:v>25641</c:v>
                </c:pt>
              </c:numCache>
            </c:numRef>
          </c:val>
          <c:extLst>
            <c:ext xmlns:c16="http://schemas.microsoft.com/office/drawing/2014/chart" uri="{C3380CC4-5D6E-409C-BE32-E72D297353CC}">
              <c16:uniqueId val="{00000002-9207-4F38-A331-6BB191AB4A6D}"/>
            </c:ext>
          </c:extLst>
        </c:ser>
        <c:dLbls>
          <c:showLegendKey val="0"/>
          <c:showVal val="0"/>
          <c:showCatName val="0"/>
          <c:showSerName val="0"/>
          <c:showPercent val="0"/>
          <c:showBubbleSize val="0"/>
        </c:dLbls>
        <c:gapWidth val="219"/>
        <c:overlap val="-27"/>
        <c:axId val="1213614367"/>
        <c:axId val="1213614847"/>
      </c:barChart>
      <c:catAx>
        <c:axId val="1213614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pPr>
            <a:endParaRPr lang="es-MX"/>
          </a:p>
        </c:txPr>
        <c:crossAx val="1213614847"/>
        <c:crosses val="autoZero"/>
        <c:auto val="1"/>
        <c:lblAlgn val="ctr"/>
        <c:lblOffset val="100"/>
        <c:noMultiLvlLbl val="0"/>
      </c:catAx>
      <c:valAx>
        <c:axId val="1213614847"/>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crossAx val="12136143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Oferta!$B$1</c:f>
              <c:strCache>
                <c:ptCount val="1"/>
                <c:pt idx="0">
                  <c:v>Oferta</c:v>
                </c:pt>
              </c:strCache>
            </c:strRef>
          </c:tx>
          <c:spPr>
            <a:ln w="57150" cap="rnd">
              <a:solidFill>
                <a:srgbClr val="1F497D">
                  <a:lumMod val="40000"/>
                  <a:lumOff val="60000"/>
                </a:srgbClr>
              </a:solidFill>
              <a:round/>
            </a:ln>
            <a:effectLst/>
          </c:spPr>
          <c:marker>
            <c:symbol val="circle"/>
            <c:size val="5"/>
            <c:spPr>
              <a:solidFill>
                <a:srgbClr val="1F497D">
                  <a:lumMod val="40000"/>
                  <a:lumOff val="60000"/>
                </a:srgbClr>
              </a:solidFill>
              <a:ln w="57150">
                <a:solidFill>
                  <a:srgbClr val="1F497D">
                    <a:lumMod val="40000"/>
                    <a:lumOff val="60000"/>
                  </a:srgbClr>
                </a:solidFill>
              </a:ln>
              <a:effectLst/>
            </c:spPr>
          </c:marker>
          <c:dPt>
            <c:idx val="7"/>
            <c:marker>
              <c:symbol val="circle"/>
              <c:size val="5"/>
              <c:spPr>
                <a:solidFill>
                  <a:sysClr val="window" lastClr="FFFFFF">
                    <a:lumMod val="95000"/>
                  </a:sysClr>
                </a:solidFill>
                <a:ln w="57150">
                  <a:solidFill>
                    <a:sysClr val="window" lastClr="FFFFFF">
                      <a:lumMod val="95000"/>
                    </a:sysClr>
                  </a:solidFill>
                </a:ln>
                <a:effectLst/>
              </c:spPr>
            </c:marker>
            <c:bubble3D val="0"/>
            <c:spPr>
              <a:ln w="57150" cap="rnd">
                <a:solidFill>
                  <a:sysClr val="window" lastClr="FFFFFF">
                    <a:lumMod val="95000"/>
                  </a:sysClr>
                </a:solidFill>
                <a:round/>
              </a:ln>
              <a:effectLst/>
            </c:spPr>
            <c:extLst>
              <c:ext xmlns:c16="http://schemas.microsoft.com/office/drawing/2014/chart" uri="{C3380CC4-5D6E-409C-BE32-E72D297353CC}">
                <c16:uniqueId val="{00000005-1021-4D8F-8342-B2A17785F8C4}"/>
              </c:ext>
            </c:extLst>
          </c:dPt>
          <c:dPt>
            <c:idx val="8"/>
            <c:marker>
              <c:symbol val="circle"/>
              <c:size val="5"/>
              <c:spPr>
                <a:solidFill>
                  <a:sysClr val="window" lastClr="FFFFFF">
                    <a:lumMod val="95000"/>
                  </a:sysClr>
                </a:solidFill>
                <a:ln w="57150">
                  <a:solidFill>
                    <a:sysClr val="window" lastClr="FFFFFF">
                      <a:lumMod val="95000"/>
                    </a:sysClr>
                  </a:solidFill>
                </a:ln>
                <a:effectLst/>
              </c:spPr>
            </c:marker>
            <c:bubble3D val="0"/>
            <c:spPr>
              <a:ln w="57150" cap="rnd">
                <a:solidFill>
                  <a:sysClr val="window" lastClr="FFFFFF">
                    <a:lumMod val="95000"/>
                  </a:sysClr>
                </a:solidFill>
                <a:round/>
              </a:ln>
              <a:effectLst/>
            </c:spPr>
            <c:extLst>
              <c:ext xmlns:c16="http://schemas.microsoft.com/office/drawing/2014/chart" uri="{C3380CC4-5D6E-409C-BE32-E72D297353CC}">
                <c16:uniqueId val="{00000006-1021-4D8F-8342-B2A17785F8C4}"/>
              </c:ext>
            </c:extLst>
          </c:dPt>
          <c:dLbls>
            <c:dLbl>
              <c:idx val="1"/>
              <c:layout>
                <c:manualLayout>
                  <c:x val="-3.6442123688198547E-2"/>
                  <c:y val="3.1688550448468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021-4D8F-8342-B2A17785F8C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Oferta!$A$2:$A$10</c:f>
              <c:numCache>
                <c:formatCode>General</c:formatCode>
                <c:ptCount val="9"/>
                <c:pt idx="0">
                  <c:v>2019</c:v>
                </c:pt>
                <c:pt idx="1">
                  <c:v>2020</c:v>
                </c:pt>
                <c:pt idx="2">
                  <c:v>2021</c:v>
                </c:pt>
                <c:pt idx="3">
                  <c:v>2022</c:v>
                </c:pt>
                <c:pt idx="4">
                  <c:v>2023</c:v>
                </c:pt>
                <c:pt idx="5">
                  <c:v>2024</c:v>
                </c:pt>
                <c:pt idx="6">
                  <c:v>2025</c:v>
                </c:pt>
                <c:pt idx="7">
                  <c:v>2030</c:v>
                </c:pt>
                <c:pt idx="8">
                  <c:v>2035</c:v>
                </c:pt>
              </c:numCache>
            </c:numRef>
          </c:cat>
          <c:val>
            <c:numRef>
              <c:f>Oferta!$B$2:$B$10</c:f>
              <c:numCache>
                <c:formatCode>_-* #,##0_-;\-* #,##0_-;_-* "-"??_-;_-@_-</c:formatCode>
                <c:ptCount val="9"/>
                <c:pt idx="0">
                  <c:v>2937</c:v>
                </c:pt>
                <c:pt idx="1">
                  <c:v>1805</c:v>
                </c:pt>
                <c:pt idx="2">
                  <c:v>2306</c:v>
                </c:pt>
                <c:pt idx="3">
                  <c:v>3456</c:v>
                </c:pt>
                <c:pt idx="4">
                  <c:v>3815</c:v>
                </c:pt>
                <c:pt idx="5">
                  <c:v>4528</c:v>
                </c:pt>
                <c:pt idx="6">
                  <c:v>4827</c:v>
                </c:pt>
                <c:pt idx="7">
                  <c:v>7449</c:v>
                </c:pt>
                <c:pt idx="8">
                  <c:v>10309</c:v>
                </c:pt>
              </c:numCache>
            </c:numRef>
          </c:val>
          <c:smooth val="0"/>
          <c:extLst>
            <c:ext xmlns:c16="http://schemas.microsoft.com/office/drawing/2014/chart" uri="{C3380CC4-5D6E-409C-BE32-E72D297353CC}">
              <c16:uniqueId val="{00000000-1021-4D8F-8342-B2A17785F8C4}"/>
            </c:ext>
          </c:extLst>
        </c:ser>
        <c:dLbls>
          <c:showLegendKey val="0"/>
          <c:showVal val="0"/>
          <c:showCatName val="0"/>
          <c:showSerName val="0"/>
          <c:showPercent val="0"/>
          <c:showBubbleSize val="0"/>
        </c:dLbls>
        <c:marker val="1"/>
        <c:smooth val="0"/>
        <c:axId val="1114854832"/>
        <c:axId val="1114856752"/>
      </c:lineChart>
      <c:lineChart>
        <c:grouping val="standard"/>
        <c:varyColors val="0"/>
        <c:ser>
          <c:idx val="1"/>
          <c:order val="1"/>
          <c:tx>
            <c:strRef>
              <c:f>Oferta!$C$1</c:f>
              <c:strCache>
                <c:ptCount val="1"/>
              </c:strCache>
            </c:strRef>
          </c:tx>
          <c:spPr>
            <a:ln w="19050" cap="rnd">
              <a:solidFill>
                <a:sysClr val="window" lastClr="FFFFFF">
                  <a:lumMod val="75000"/>
                </a:sysClr>
              </a:solidFill>
              <a:round/>
            </a:ln>
            <a:effectLst/>
          </c:spPr>
          <c:marker>
            <c:symbol val="circle"/>
            <c:size val="5"/>
            <c:spPr>
              <a:solidFill>
                <a:sysClr val="window" lastClr="FFFFFF">
                  <a:lumMod val="75000"/>
                </a:sysClr>
              </a:solidFill>
              <a:ln w="19050">
                <a:solidFill>
                  <a:sysClr val="window" lastClr="FFFFFF">
                    <a:lumMod val="75000"/>
                  </a:sysClr>
                </a:solidFill>
              </a:ln>
              <a:effectLst/>
            </c:spPr>
          </c:marker>
          <c:dLbls>
            <c:dLbl>
              <c:idx val="1"/>
              <c:layout>
                <c:manualLayout>
                  <c:x val="-2.5668536309209001E-2"/>
                  <c:y val="-2.88072231321427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021-4D8F-8342-B2A17785F8C4}"/>
                </c:ext>
              </c:extLst>
            </c:dLbl>
            <c:dLbl>
              <c:idx val="8"/>
              <c:layout>
                <c:manualLayout>
                  <c:x val="-1.8888606320706925E-2"/>
                  <c:y val="3.12204292913012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021-4D8F-8342-B2A17785F8C4}"/>
                </c:ext>
              </c:extLst>
            </c:dLbl>
            <c:spPr>
              <a:noFill/>
              <a:ln>
                <a:noFill/>
              </a:ln>
              <a:effectLst/>
            </c:spPr>
            <c:txPr>
              <a:bodyPr rot="0" spcFirstLastPara="1" vertOverflow="ellipsis" vert="horz" wrap="square" lIns="38100" tIns="19050" rIns="38100" bIns="19050" anchor="ctr" anchorCtr="1">
                <a:spAutoFit/>
              </a:bodyPr>
              <a:lstStyle/>
              <a:p>
                <a:pPr>
                  <a:defRPr sz="1200" b="0" i="1" u="none" strike="noStrike" kern="1200" baseline="0">
                    <a:solidFill>
                      <a:schemeClr val="tx1">
                        <a:lumMod val="85000"/>
                        <a:lumOff val="15000"/>
                      </a:schemeClr>
                    </a:solidFill>
                    <a:latin typeface="Playfair Display" panose="00000500000000000000" pitchFamily="50"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Oferta!$A$2:$A$10</c:f>
              <c:numCache>
                <c:formatCode>General</c:formatCode>
                <c:ptCount val="9"/>
                <c:pt idx="0">
                  <c:v>2019</c:v>
                </c:pt>
                <c:pt idx="1">
                  <c:v>2020</c:v>
                </c:pt>
                <c:pt idx="2">
                  <c:v>2021</c:v>
                </c:pt>
                <c:pt idx="3">
                  <c:v>2022</c:v>
                </c:pt>
                <c:pt idx="4">
                  <c:v>2023</c:v>
                </c:pt>
                <c:pt idx="5">
                  <c:v>2024</c:v>
                </c:pt>
                <c:pt idx="6">
                  <c:v>2025</c:v>
                </c:pt>
                <c:pt idx="7">
                  <c:v>2030</c:v>
                </c:pt>
                <c:pt idx="8">
                  <c:v>2035</c:v>
                </c:pt>
              </c:numCache>
            </c:numRef>
          </c:cat>
          <c:val>
            <c:numRef>
              <c:f>Oferta!$C$2:$C$10</c:f>
              <c:numCache>
                <c:formatCode>0%</c:formatCode>
                <c:ptCount val="9"/>
                <c:pt idx="1">
                  <c:v>-0.38542730677562137</c:v>
                </c:pt>
                <c:pt idx="2">
                  <c:v>0.27756232686980609</c:v>
                </c:pt>
                <c:pt idx="3">
                  <c:v>0.49869904596704251</c:v>
                </c:pt>
                <c:pt idx="4">
                  <c:v>0.10387731481481481</c:v>
                </c:pt>
                <c:pt idx="5">
                  <c:v>0.18689384010484927</c:v>
                </c:pt>
                <c:pt idx="6">
                  <c:v>6.6033568904593637E-2</c:v>
                </c:pt>
                <c:pt idx="7">
                  <c:v>0.54319453076445001</c:v>
                </c:pt>
                <c:pt idx="8">
                  <c:v>0.38394415357766143</c:v>
                </c:pt>
              </c:numCache>
            </c:numRef>
          </c:val>
          <c:smooth val="0"/>
          <c:extLst>
            <c:ext xmlns:c16="http://schemas.microsoft.com/office/drawing/2014/chart" uri="{C3380CC4-5D6E-409C-BE32-E72D297353CC}">
              <c16:uniqueId val="{00000001-1021-4D8F-8342-B2A17785F8C4}"/>
            </c:ext>
          </c:extLst>
        </c:ser>
        <c:dLbls>
          <c:showLegendKey val="0"/>
          <c:showVal val="0"/>
          <c:showCatName val="0"/>
          <c:showSerName val="0"/>
          <c:showPercent val="0"/>
          <c:showBubbleSize val="0"/>
        </c:dLbls>
        <c:marker val="1"/>
        <c:smooth val="0"/>
        <c:axId val="1110407776"/>
        <c:axId val="189015568"/>
      </c:lineChart>
      <c:catAx>
        <c:axId val="111485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pPr>
            <a:endParaRPr lang="es-MX"/>
          </a:p>
        </c:txPr>
        <c:crossAx val="1114856752"/>
        <c:crosses val="autoZero"/>
        <c:auto val="1"/>
        <c:lblAlgn val="ctr"/>
        <c:lblOffset val="100"/>
        <c:noMultiLvlLbl val="0"/>
      </c:catAx>
      <c:valAx>
        <c:axId val="1114856752"/>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crossAx val="1114854832"/>
        <c:crosses val="autoZero"/>
        <c:crossBetween val="between"/>
      </c:valAx>
      <c:valAx>
        <c:axId val="189015568"/>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MX"/>
          </a:p>
        </c:txPr>
        <c:crossAx val="1110407776"/>
        <c:crosses val="max"/>
        <c:crossBetween val="between"/>
      </c:valAx>
      <c:catAx>
        <c:axId val="1110407776"/>
        <c:scaling>
          <c:orientation val="minMax"/>
        </c:scaling>
        <c:delete val="1"/>
        <c:axPos val="b"/>
        <c:numFmt formatCode="General" sourceLinked="1"/>
        <c:majorTickMark val="out"/>
        <c:minorTickMark val="none"/>
        <c:tickLblPos val="nextTo"/>
        <c:crossAx val="18901556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Oferta!$B$33</c:f>
              <c:strCache>
                <c:ptCount val="1"/>
                <c:pt idx="0">
                  <c:v>Oferta Total</c:v>
                </c:pt>
              </c:strCache>
            </c:strRef>
          </c:tx>
          <c:spPr>
            <a:ln w="57150" cap="rnd">
              <a:solidFill>
                <a:srgbClr val="1F497D">
                  <a:lumMod val="40000"/>
                  <a:lumOff val="60000"/>
                </a:srgbClr>
              </a:solidFill>
              <a:round/>
            </a:ln>
            <a:effectLst/>
          </c:spPr>
          <c:marker>
            <c:symbol val="circle"/>
            <c:size val="5"/>
            <c:spPr>
              <a:solidFill>
                <a:srgbClr val="1F497D">
                  <a:lumMod val="40000"/>
                  <a:lumOff val="60000"/>
                </a:srgbClr>
              </a:solidFill>
              <a:ln w="57150">
                <a:solidFill>
                  <a:srgbClr val="1F497D">
                    <a:lumMod val="40000"/>
                    <a:lumOff val="60000"/>
                  </a:srgbClr>
                </a:solidFill>
              </a:ln>
              <a:effectLst/>
            </c:spPr>
          </c:marker>
          <c:dPt>
            <c:idx val="7"/>
            <c:marker>
              <c:symbol val="circle"/>
              <c:size val="5"/>
              <c:spPr>
                <a:solidFill>
                  <a:sysClr val="window" lastClr="FFFFFF">
                    <a:lumMod val="95000"/>
                  </a:sysClr>
                </a:solidFill>
                <a:ln w="57150">
                  <a:solidFill>
                    <a:sysClr val="window" lastClr="FFFFFF">
                      <a:lumMod val="95000"/>
                    </a:sysClr>
                  </a:solidFill>
                </a:ln>
                <a:effectLst/>
              </c:spPr>
            </c:marker>
            <c:bubble3D val="0"/>
            <c:spPr>
              <a:ln w="57150" cap="rnd">
                <a:solidFill>
                  <a:sysClr val="window" lastClr="FFFFFF">
                    <a:lumMod val="95000"/>
                  </a:sysClr>
                </a:solidFill>
                <a:round/>
              </a:ln>
              <a:effectLst/>
            </c:spPr>
            <c:extLst>
              <c:ext xmlns:c16="http://schemas.microsoft.com/office/drawing/2014/chart" uri="{C3380CC4-5D6E-409C-BE32-E72D297353CC}">
                <c16:uniqueId val="{00000004-14CB-4045-8B3F-79E253B61B32}"/>
              </c:ext>
            </c:extLst>
          </c:dPt>
          <c:dPt>
            <c:idx val="8"/>
            <c:marker>
              <c:symbol val="circle"/>
              <c:size val="5"/>
              <c:spPr>
                <a:solidFill>
                  <a:sysClr val="window" lastClr="FFFFFF">
                    <a:lumMod val="95000"/>
                  </a:sysClr>
                </a:solidFill>
                <a:ln w="57150">
                  <a:solidFill>
                    <a:sysClr val="window" lastClr="FFFFFF">
                      <a:lumMod val="95000"/>
                    </a:sysClr>
                  </a:solidFill>
                </a:ln>
                <a:effectLst/>
              </c:spPr>
            </c:marker>
            <c:bubble3D val="0"/>
            <c:spPr>
              <a:ln w="57150" cap="rnd">
                <a:solidFill>
                  <a:sysClr val="window" lastClr="FFFFFF">
                    <a:lumMod val="95000"/>
                  </a:sysClr>
                </a:solidFill>
                <a:round/>
              </a:ln>
              <a:effectLst/>
            </c:spPr>
            <c:extLst>
              <c:ext xmlns:c16="http://schemas.microsoft.com/office/drawing/2014/chart" uri="{C3380CC4-5D6E-409C-BE32-E72D297353CC}">
                <c16:uniqueId val="{00000005-14CB-4045-8B3F-79E253B61B32}"/>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Oferta!$A$34:$A$42</c:f>
              <c:numCache>
                <c:formatCode>General</c:formatCode>
                <c:ptCount val="9"/>
                <c:pt idx="0">
                  <c:v>2019</c:v>
                </c:pt>
                <c:pt idx="1">
                  <c:v>2020</c:v>
                </c:pt>
                <c:pt idx="2">
                  <c:v>2021</c:v>
                </c:pt>
                <c:pt idx="3">
                  <c:v>2022</c:v>
                </c:pt>
                <c:pt idx="4">
                  <c:v>2023</c:v>
                </c:pt>
                <c:pt idx="5">
                  <c:v>2024</c:v>
                </c:pt>
                <c:pt idx="6">
                  <c:v>2025</c:v>
                </c:pt>
                <c:pt idx="7">
                  <c:v>2030</c:v>
                </c:pt>
                <c:pt idx="8">
                  <c:v>2035</c:v>
                </c:pt>
              </c:numCache>
            </c:numRef>
          </c:cat>
          <c:val>
            <c:numRef>
              <c:f>Oferta!$B$34:$B$42</c:f>
              <c:numCache>
                <c:formatCode>General</c:formatCode>
                <c:ptCount val="9"/>
                <c:pt idx="0">
                  <c:v>2937</c:v>
                </c:pt>
                <c:pt idx="1">
                  <c:v>1805</c:v>
                </c:pt>
                <c:pt idx="2">
                  <c:v>2306</c:v>
                </c:pt>
                <c:pt idx="3">
                  <c:v>3456</c:v>
                </c:pt>
                <c:pt idx="4">
                  <c:v>3815</c:v>
                </c:pt>
                <c:pt idx="5">
                  <c:v>4528</c:v>
                </c:pt>
                <c:pt idx="6">
                  <c:v>4827</c:v>
                </c:pt>
                <c:pt idx="7">
                  <c:v>7449</c:v>
                </c:pt>
                <c:pt idx="8">
                  <c:v>10309</c:v>
                </c:pt>
              </c:numCache>
            </c:numRef>
          </c:val>
          <c:smooth val="0"/>
          <c:extLst>
            <c:ext xmlns:c16="http://schemas.microsoft.com/office/drawing/2014/chart" uri="{C3380CC4-5D6E-409C-BE32-E72D297353CC}">
              <c16:uniqueId val="{00000000-14CB-4045-8B3F-79E253B61B32}"/>
            </c:ext>
          </c:extLst>
        </c:ser>
        <c:ser>
          <c:idx val="1"/>
          <c:order val="1"/>
          <c:tx>
            <c:strRef>
              <c:f>Oferta!$C$33</c:f>
              <c:strCache>
                <c:ptCount val="1"/>
                <c:pt idx="0">
                  <c:v>Oferta/Inventario_ Vertical</c:v>
                </c:pt>
              </c:strCache>
            </c:strRef>
          </c:tx>
          <c:spPr>
            <a:ln w="57150" cap="rnd">
              <a:solidFill>
                <a:srgbClr val="FFC000"/>
              </a:solidFill>
              <a:round/>
            </a:ln>
            <a:effectLst/>
          </c:spPr>
          <c:marker>
            <c:symbol val="circle"/>
            <c:size val="5"/>
            <c:spPr>
              <a:solidFill>
                <a:srgbClr val="FFC000"/>
              </a:solidFill>
              <a:ln w="57150">
                <a:solidFill>
                  <a:srgbClr val="FFC000"/>
                </a:solidFill>
              </a:ln>
              <a:effectLst/>
            </c:spPr>
          </c:marker>
          <c:dPt>
            <c:idx val="7"/>
            <c:marker>
              <c:symbol val="circle"/>
              <c:size val="5"/>
              <c:spPr>
                <a:solidFill>
                  <a:sysClr val="window" lastClr="FFFFFF">
                    <a:lumMod val="95000"/>
                  </a:sysClr>
                </a:solidFill>
                <a:ln w="57150">
                  <a:solidFill>
                    <a:sysClr val="window" lastClr="FFFFFF">
                      <a:lumMod val="95000"/>
                    </a:sysClr>
                  </a:solidFill>
                </a:ln>
                <a:effectLst/>
              </c:spPr>
            </c:marker>
            <c:bubble3D val="0"/>
            <c:spPr>
              <a:ln w="57150" cap="rnd">
                <a:solidFill>
                  <a:sysClr val="window" lastClr="FFFFFF">
                    <a:lumMod val="95000"/>
                  </a:sysClr>
                </a:solidFill>
                <a:round/>
              </a:ln>
              <a:effectLst/>
            </c:spPr>
            <c:extLst>
              <c:ext xmlns:c16="http://schemas.microsoft.com/office/drawing/2014/chart" uri="{C3380CC4-5D6E-409C-BE32-E72D297353CC}">
                <c16:uniqueId val="{00000007-14CB-4045-8B3F-79E253B61B32}"/>
              </c:ext>
            </c:extLst>
          </c:dPt>
          <c:dPt>
            <c:idx val="8"/>
            <c:marker>
              <c:symbol val="circle"/>
              <c:size val="5"/>
              <c:spPr>
                <a:solidFill>
                  <a:sysClr val="window" lastClr="FFFFFF">
                    <a:lumMod val="95000"/>
                  </a:sysClr>
                </a:solidFill>
                <a:ln w="57150">
                  <a:solidFill>
                    <a:sysClr val="window" lastClr="FFFFFF">
                      <a:lumMod val="95000"/>
                    </a:sysClr>
                  </a:solidFill>
                </a:ln>
                <a:effectLst/>
              </c:spPr>
            </c:marker>
            <c:bubble3D val="0"/>
            <c:spPr>
              <a:ln w="57150" cap="rnd">
                <a:solidFill>
                  <a:sysClr val="window" lastClr="FFFFFF">
                    <a:lumMod val="95000"/>
                  </a:sysClr>
                </a:solidFill>
                <a:round/>
              </a:ln>
              <a:effectLst/>
            </c:spPr>
            <c:extLst>
              <c:ext xmlns:c16="http://schemas.microsoft.com/office/drawing/2014/chart" uri="{C3380CC4-5D6E-409C-BE32-E72D297353CC}">
                <c16:uniqueId val="{00000006-14CB-4045-8B3F-79E253B61B32}"/>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Oferta!$A$34:$A$42</c:f>
              <c:numCache>
                <c:formatCode>General</c:formatCode>
                <c:ptCount val="9"/>
                <c:pt idx="0">
                  <c:v>2019</c:v>
                </c:pt>
                <c:pt idx="1">
                  <c:v>2020</c:v>
                </c:pt>
                <c:pt idx="2">
                  <c:v>2021</c:v>
                </c:pt>
                <c:pt idx="3">
                  <c:v>2022</c:v>
                </c:pt>
                <c:pt idx="4">
                  <c:v>2023</c:v>
                </c:pt>
                <c:pt idx="5">
                  <c:v>2024</c:v>
                </c:pt>
                <c:pt idx="6">
                  <c:v>2025</c:v>
                </c:pt>
                <c:pt idx="7">
                  <c:v>2030</c:v>
                </c:pt>
                <c:pt idx="8">
                  <c:v>2035</c:v>
                </c:pt>
              </c:numCache>
            </c:numRef>
          </c:cat>
          <c:val>
            <c:numRef>
              <c:f>Oferta!$C$34:$C$42</c:f>
              <c:numCache>
                <c:formatCode>General</c:formatCode>
                <c:ptCount val="9"/>
                <c:pt idx="0">
                  <c:v>1470</c:v>
                </c:pt>
                <c:pt idx="1">
                  <c:v>1374</c:v>
                </c:pt>
                <c:pt idx="2">
                  <c:v>1735</c:v>
                </c:pt>
                <c:pt idx="3">
                  <c:v>2378</c:v>
                </c:pt>
                <c:pt idx="4">
                  <c:v>2920</c:v>
                </c:pt>
                <c:pt idx="5">
                  <c:v>3706</c:v>
                </c:pt>
                <c:pt idx="6">
                  <c:v>4070</c:v>
                </c:pt>
                <c:pt idx="7" formatCode="0">
                  <c:v>6555.12</c:v>
                </c:pt>
                <c:pt idx="8" formatCode="0">
                  <c:v>9278.1</c:v>
                </c:pt>
              </c:numCache>
            </c:numRef>
          </c:val>
          <c:smooth val="0"/>
          <c:extLst>
            <c:ext xmlns:c16="http://schemas.microsoft.com/office/drawing/2014/chart" uri="{C3380CC4-5D6E-409C-BE32-E72D297353CC}">
              <c16:uniqueId val="{00000001-14CB-4045-8B3F-79E253B61B32}"/>
            </c:ext>
          </c:extLst>
        </c:ser>
        <c:ser>
          <c:idx val="2"/>
          <c:order val="2"/>
          <c:tx>
            <c:strRef>
              <c:f>Oferta!$D$33</c:f>
              <c:strCache>
                <c:ptCount val="1"/>
                <c:pt idx="0">
                  <c:v>Oferta/Inventario_ Horizontal</c:v>
                </c:pt>
              </c:strCache>
            </c:strRef>
          </c:tx>
          <c:spPr>
            <a:ln w="57150" cap="rnd">
              <a:solidFill>
                <a:srgbClr val="9BBB59"/>
              </a:solidFill>
              <a:round/>
            </a:ln>
            <a:effectLst/>
          </c:spPr>
          <c:marker>
            <c:symbol val="circle"/>
            <c:size val="5"/>
            <c:spPr>
              <a:solidFill>
                <a:srgbClr val="9BBB59"/>
              </a:solidFill>
              <a:ln w="57150">
                <a:solidFill>
                  <a:srgbClr val="9BBB59"/>
                </a:solidFill>
              </a:ln>
              <a:effectLst/>
            </c:spPr>
          </c:marker>
          <c:dPt>
            <c:idx val="7"/>
            <c:marker>
              <c:symbol val="circle"/>
              <c:size val="5"/>
              <c:spPr>
                <a:solidFill>
                  <a:sysClr val="window" lastClr="FFFFFF">
                    <a:lumMod val="95000"/>
                  </a:sysClr>
                </a:solidFill>
                <a:ln w="57150">
                  <a:solidFill>
                    <a:sysClr val="window" lastClr="FFFFFF">
                      <a:lumMod val="95000"/>
                    </a:sysClr>
                  </a:solidFill>
                </a:ln>
                <a:effectLst/>
              </c:spPr>
            </c:marker>
            <c:bubble3D val="0"/>
            <c:spPr>
              <a:ln w="57150" cap="rnd">
                <a:solidFill>
                  <a:sysClr val="window" lastClr="FFFFFF">
                    <a:lumMod val="95000"/>
                  </a:sysClr>
                </a:solidFill>
                <a:round/>
              </a:ln>
              <a:effectLst/>
            </c:spPr>
            <c:extLst>
              <c:ext xmlns:c16="http://schemas.microsoft.com/office/drawing/2014/chart" uri="{C3380CC4-5D6E-409C-BE32-E72D297353CC}">
                <c16:uniqueId val="{00000009-14CB-4045-8B3F-79E253B61B32}"/>
              </c:ext>
            </c:extLst>
          </c:dPt>
          <c:dPt>
            <c:idx val="8"/>
            <c:marker>
              <c:symbol val="circle"/>
              <c:size val="5"/>
              <c:spPr>
                <a:solidFill>
                  <a:sysClr val="window" lastClr="FFFFFF">
                    <a:lumMod val="95000"/>
                  </a:sysClr>
                </a:solidFill>
                <a:ln w="57150">
                  <a:solidFill>
                    <a:sysClr val="window" lastClr="FFFFFF">
                      <a:lumMod val="95000"/>
                    </a:sysClr>
                  </a:solidFill>
                </a:ln>
                <a:effectLst/>
              </c:spPr>
            </c:marker>
            <c:bubble3D val="0"/>
            <c:spPr>
              <a:ln w="57150" cap="rnd">
                <a:solidFill>
                  <a:sysClr val="window" lastClr="FFFFFF">
                    <a:lumMod val="95000"/>
                  </a:sysClr>
                </a:solidFill>
                <a:round/>
              </a:ln>
              <a:effectLst/>
            </c:spPr>
            <c:extLst>
              <c:ext xmlns:c16="http://schemas.microsoft.com/office/drawing/2014/chart" uri="{C3380CC4-5D6E-409C-BE32-E72D297353CC}">
                <c16:uniqueId val="{00000008-14CB-4045-8B3F-79E253B61B32}"/>
              </c:ext>
            </c:extLst>
          </c:dPt>
          <c:dLbls>
            <c:dLbl>
              <c:idx val="0"/>
              <c:layout>
                <c:manualLayout>
                  <c:x val="-3.6067293111601069E-2"/>
                  <c:y val="3.80874348643057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CB-4045-8B3F-79E253B61B3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Oferta!$A$34:$A$42</c:f>
              <c:numCache>
                <c:formatCode>General</c:formatCode>
                <c:ptCount val="9"/>
                <c:pt idx="0">
                  <c:v>2019</c:v>
                </c:pt>
                <c:pt idx="1">
                  <c:v>2020</c:v>
                </c:pt>
                <c:pt idx="2">
                  <c:v>2021</c:v>
                </c:pt>
                <c:pt idx="3">
                  <c:v>2022</c:v>
                </c:pt>
                <c:pt idx="4">
                  <c:v>2023</c:v>
                </c:pt>
                <c:pt idx="5">
                  <c:v>2024</c:v>
                </c:pt>
                <c:pt idx="6">
                  <c:v>2025</c:v>
                </c:pt>
                <c:pt idx="7">
                  <c:v>2030</c:v>
                </c:pt>
                <c:pt idx="8">
                  <c:v>2035</c:v>
                </c:pt>
              </c:numCache>
            </c:numRef>
          </c:cat>
          <c:val>
            <c:numRef>
              <c:f>Oferta!$D$34:$D$42</c:f>
              <c:numCache>
                <c:formatCode>General</c:formatCode>
                <c:ptCount val="9"/>
                <c:pt idx="0">
                  <c:v>1467</c:v>
                </c:pt>
                <c:pt idx="1">
                  <c:v>431</c:v>
                </c:pt>
                <c:pt idx="2">
                  <c:v>571</c:v>
                </c:pt>
                <c:pt idx="3">
                  <c:v>1078</c:v>
                </c:pt>
                <c:pt idx="4">
                  <c:v>895</c:v>
                </c:pt>
                <c:pt idx="5">
                  <c:v>822</c:v>
                </c:pt>
                <c:pt idx="6">
                  <c:v>757</c:v>
                </c:pt>
                <c:pt idx="7" formatCode="0">
                  <c:v>893.88</c:v>
                </c:pt>
                <c:pt idx="8" formatCode="0">
                  <c:v>1030.9000000000001</c:v>
                </c:pt>
              </c:numCache>
            </c:numRef>
          </c:val>
          <c:smooth val="0"/>
          <c:extLst>
            <c:ext xmlns:c16="http://schemas.microsoft.com/office/drawing/2014/chart" uri="{C3380CC4-5D6E-409C-BE32-E72D297353CC}">
              <c16:uniqueId val="{00000002-14CB-4045-8B3F-79E253B61B32}"/>
            </c:ext>
          </c:extLst>
        </c:ser>
        <c:dLbls>
          <c:showLegendKey val="0"/>
          <c:showVal val="0"/>
          <c:showCatName val="0"/>
          <c:showSerName val="0"/>
          <c:showPercent val="0"/>
          <c:showBubbleSize val="0"/>
        </c:dLbls>
        <c:marker val="1"/>
        <c:smooth val="0"/>
        <c:axId val="1129960912"/>
        <c:axId val="1129959952"/>
      </c:lineChart>
      <c:catAx>
        <c:axId val="112996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pPr>
            <a:endParaRPr lang="es-MX"/>
          </a:p>
        </c:txPr>
        <c:crossAx val="1129959952"/>
        <c:crosses val="autoZero"/>
        <c:auto val="1"/>
        <c:lblAlgn val="ctr"/>
        <c:lblOffset val="100"/>
        <c:noMultiLvlLbl val="0"/>
      </c:catAx>
      <c:valAx>
        <c:axId val="1129959952"/>
        <c:scaling>
          <c:orientation val="minMax"/>
          <c:max val="11000"/>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crossAx val="1129960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Oferta!$B$33</c:f>
              <c:strCache>
                <c:ptCount val="1"/>
                <c:pt idx="0">
                  <c:v>Oferta Total</c:v>
                </c:pt>
              </c:strCache>
            </c:strRef>
          </c:tx>
          <c:spPr>
            <a:ln w="57150" cap="rnd">
              <a:solidFill>
                <a:srgbClr val="1F497D">
                  <a:lumMod val="40000"/>
                  <a:lumOff val="60000"/>
                </a:srgbClr>
              </a:solidFill>
              <a:round/>
            </a:ln>
            <a:effectLst/>
          </c:spPr>
          <c:marker>
            <c:symbol val="circle"/>
            <c:size val="5"/>
            <c:spPr>
              <a:solidFill>
                <a:srgbClr val="1F497D">
                  <a:lumMod val="40000"/>
                  <a:lumOff val="60000"/>
                </a:srgbClr>
              </a:solidFill>
              <a:ln w="57150">
                <a:solidFill>
                  <a:srgbClr val="1F497D">
                    <a:lumMod val="40000"/>
                    <a:lumOff val="60000"/>
                  </a:srgbClr>
                </a:solidFill>
              </a:ln>
              <a:effectLst/>
            </c:spPr>
          </c:marker>
          <c:dPt>
            <c:idx val="7"/>
            <c:marker>
              <c:symbol val="circle"/>
              <c:size val="5"/>
              <c:spPr>
                <a:solidFill>
                  <a:sysClr val="window" lastClr="FFFFFF">
                    <a:lumMod val="95000"/>
                  </a:sysClr>
                </a:solidFill>
                <a:ln w="57150">
                  <a:solidFill>
                    <a:sysClr val="window" lastClr="FFFFFF">
                      <a:lumMod val="95000"/>
                    </a:sysClr>
                  </a:solidFill>
                </a:ln>
                <a:effectLst/>
              </c:spPr>
            </c:marker>
            <c:bubble3D val="0"/>
            <c:spPr>
              <a:ln w="57150" cap="rnd">
                <a:solidFill>
                  <a:sysClr val="window" lastClr="FFFFFF">
                    <a:lumMod val="95000"/>
                  </a:sysClr>
                </a:solidFill>
                <a:round/>
              </a:ln>
              <a:effectLst/>
            </c:spPr>
            <c:extLst>
              <c:ext xmlns:c16="http://schemas.microsoft.com/office/drawing/2014/chart" uri="{C3380CC4-5D6E-409C-BE32-E72D297353CC}">
                <c16:uniqueId val="{00000004-14CB-4045-8B3F-79E253B61B32}"/>
              </c:ext>
            </c:extLst>
          </c:dPt>
          <c:dPt>
            <c:idx val="8"/>
            <c:marker>
              <c:symbol val="circle"/>
              <c:size val="5"/>
              <c:spPr>
                <a:solidFill>
                  <a:sysClr val="window" lastClr="FFFFFF">
                    <a:lumMod val="95000"/>
                  </a:sysClr>
                </a:solidFill>
                <a:ln w="57150">
                  <a:solidFill>
                    <a:sysClr val="window" lastClr="FFFFFF">
                      <a:lumMod val="95000"/>
                    </a:sysClr>
                  </a:solidFill>
                </a:ln>
                <a:effectLst/>
              </c:spPr>
            </c:marker>
            <c:bubble3D val="0"/>
            <c:spPr>
              <a:ln w="57150" cap="rnd">
                <a:solidFill>
                  <a:sysClr val="window" lastClr="FFFFFF">
                    <a:lumMod val="95000"/>
                  </a:sysClr>
                </a:solidFill>
                <a:round/>
              </a:ln>
              <a:effectLst/>
            </c:spPr>
            <c:extLst>
              <c:ext xmlns:c16="http://schemas.microsoft.com/office/drawing/2014/chart" uri="{C3380CC4-5D6E-409C-BE32-E72D297353CC}">
                <c16:uniqueId val="{00000005-14CB-4045-8B3F-79E253B61B32}"/>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Oferta!$A$34:$A$42</c:f>
              <c:numCache>
                <c:formatCode>General</c:formatCode>
                <c:ptCount val="9"/>
                <c:pt idx="0">
                  <c:v>2019</c:v>
                </c:pt>
                <c:pt idx="1">
                  <c:v>2020</c:v>
                </c:pt>
                <c:pt idx="2">
                  <c:v>2021</c:v>
                </c:pt>
                <c:pt idx="3">
                  <c:v>2022</c:v>
                </c:pt>
                <c:pt idx="4">
                  <c:v>2023</c:v>
                </c:pt>
                <c:pt idx="5">
                  <c:v>2024</c:v>
                </c:pt>
                <c:pt idx="6">
                  <c:v>2025</c:v>
                </c:pt>
                <c:pt idx="7">
                  <c:v>2030</c:v>
                </c:pt>
                <c:pt idx="8">
                  <c:v>2035</c:v>
                </c:pt>
              </c:numCache>
            </c:numRef>
          </c:cat>
          <c:val>
            <c:numRef>
              <c:f>Oferta!$B$34:$B$42</c:f>
              <c:numCache>
                <c:formatCode>General</c:formatCode>
                <c:ptCount val="9"/>
                <c:pt idx="0">
                  <c:v>2937</c:v>
                </c:pt>
                <c:pt idx="1">
                  <c:v>1805</c:v>
                </c:pt>
                <c:pt idx="2">
                  <c:v>2306</c:v>
                </c:pt>
                <c:pt idx="3">
                  <c:v>3456</c:v>
                </c:pt>
                <c:pt idx="4">
                  <c:v>3815</c:v>
                </c:pt>
                <c:pt idx="5">
                  <c:v>4528</c:v>
                </c:pt>
                <c:pt idx="6">
                  <c:v>4827</c:v>
                </c:pt>
                <c:pt idx="7">
                  <c:v>7449</c:v>
                </c:pt>
                <c:pt idx="8">
                  <c:v>10309</c:v>
                </c:pt>
              </c:numCache>
            </c:numRef>
          </c:val>
          <c:smooth val="0"/>
          <c:extLst>
            <c:ext xmlns:c16="http://schemas.microsoft.com/office/drawing/2014/chart" uri="{C3380CC4-5D6E-409C-BE32-E72D297353CC}">
              <c16:uniqueId val="{00000000-14CB-4045-8B3F-79E253B61B32}"/>
            </c:ext>
          </c:extLst>
        </c:ser>
        <c:ser>
          <c:idx val="1"/>
          <c:order val="1"/>
          <c:tx>
            <c:strRef>
              <c:f>Oferta!$C$33</c:f>
              <c:strCache>
                <c:ptCount val="1"/>
                <c:pt idx="0">
                  <c:v>Oferta/Inventario_ Vertical</c:v>
                </c:pt>
              </c:strCache>
            </c:strRef>
          </c:tx>
          <c:spPr>
            <a:ln w="57150" cap="rnd">
              <a:solidFill>
                <a:srgbClr val="FFF2D1"/>
              </a:solidFill>
              <a:round/>
            </a:ln>
            <a:effectLst/>
          </c:spPr>
          <c:marker>
            <c:symbol val="circle"/>
            <c:size val="5"/>
            <c:spPr>
              <a:solidFill>
                <a:srgbClr val="FFF2D1"/>
              </a:solidFill>
              <a:ln w="57150">
                <a:solidFill>
                  <a:srgbClr val="FFF2D1"/>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Oferta!$A$34:$A$42</c:f>
              <c:numCache>
                <c:formatCode>General</c:formatCode>
                <c:ptCount val="9"/>
                <c:pt idx="0">
                  <c:v>2019</c:v>
                </c:pt>
                <c:pt idx="1">
                  <c:v>2020</c:v>
                </c:pt>
                <c:pt idx="2">
                  <c:v>2021</c:v>
                </c:pt>
                <c:pt idx="3">
                  <c:v>2022</c:v>
                </c:pt>
                <c:pt idx="4">
                  <c:v>2023</c:v>
                </c:pt>
                <c:pt idx="5">
                  <c:v>2024</c:v>
                </c:pt>
                <c:pt idx="6">
                  <c:v>2025</c:v>
                </c:pt>
                <c:pt idx="7">
                  <c:v>2030</c:v>
                </c:pt>
                <c:pt idx="8">
                  <c:v>2035</c:v>
                </c:pt>
              </c:numCache>
            </c:numRef>
          </c:cat>
          <c:val>
            <c:numRef>
              <c:f>Oferta!$C$34:$C$42</c:f>
              <c:numCache>
                <c:formatCode>General</c:formatCode>
                <c:ptCount val="9"/>
                <c:pt idx="0">
                  <c:v>1470</c:v>
                </c:pt>
                <c:pt idx="1">
                  <c:v>1374</c:v>
                </c:pt>
                <c:pt idx="2">
                  <c:v>1735</c:v>
                </c:pt>
                <c:pt idx="3">
                  <c:v>2378</c:v>
                </c:pt>
                <c:pt idx="4">
                  <c:v>2920</c:v>
                </c:pt>
                <c:pt idx="5">
                  <c:v>3706</c:v>
                </c:pt>
                <c:pt idx="6">
                  <c:v>4070</c:v>
                </c:pt>
                <c:pt idx="7" formatCode="0">
                  <c:v>6555.12</c:v>
                </c:pt>
                <c:pt idx="8" formatCode="0">
                  <c:v>9278.1</c:v>
                </c:pt>
              </c:numCache>
            </c:numRef>
          </c:val>
          <c:smooth val="0"/>
          <c:extLst>
            <c:ext xmlns:c16="http://schemas.microsoft.com/office/drawing/2014/chart" uri="{C3380CC4-5D6E-409C-BE32-E72D297353CC}">
              <c16:uniqueId val="{00000001-14CB-4045-8B3F-79E253B61B32}"/>
            </c:ext>
          </c:extLst>
        </c:ser>
        <c:ser>
          <c:idx val="2"/>
          <c:order val="2"/>
          <c:tx>
            <c:strRef>
              <c:f>Oferta!$D$33</c:f>
              <c:strCache>
                <c:ptCount val="1"/>
                <c:pt idx="0">
                  <c:v>Oferta/Inventario_ Horizontal</c:v>
                </c:pt>
              </c:strCache>
            </c:strRef>
          </c:tx>
          <c:spPr>
            <a:ln w="57150" cap="rnd">
              <a:solidFill>
                <a:srgbClr val="E1EBCD"/>
              </a:solidFill>
              <a:round/>
            </a:ln>
            <a:effectLst/>
          </c:spPr>
          <c:marker>
            <c:symbol val="circle"/>
            <c:size val="5"/>
            <c:spPr>
              <a:solidFill>
                <a:srgbClr val="E1EBCD"/>
              </a:solidFill>
              <a:ln w="57150">
                <a:solidFill>
                  <a:srgbClr val="E1EBCD"/>
                </a:solidFill>
              </a:ln>
              <a:effectLst/>
            </c:spPr>
          </c:marker>
          <c:dLbls>
            <c:dLbl>
              <c:idx val="0"/>
              <c:layout>
                <c:manualLayout>
                  <c:x val="-3.6067293111601069E-2"/>
                  <c:y val="3.80874348643057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CB-4045-8B3F-79E253B61B3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Oferta!$A$34:$A$42</c:f>
              <c:numCache>
                <c:formatCode>General</c:formatCode>
                <c:ptCount val="9"/>
                <c:pt idx="0">
                  <c:v>2019</c:v>
                </c:pt>
                <c:pt idx="1">
                  <c:v>2020</c:v>
                </c:pt>
                <c:pt idx="2">
                  <c:v>2021</c:v>
                </c:pt>
                <c:pt idx="3">
                  <c:v>2022</c:v>
                </c:pt>
                <c:pt idx="4">
                  <c:v>2023</c:v>
                </c:pt>
                <c:pt idx="5">
                  <c:v>2024</c:v>
                </c:pt>
                <c:pt idx="6">
                  <c:v>2025</c:v>
                </c:pt>
                <c:pt idx="7">
                  <c:v>2030</c:v>
                </c:pt>
                <c:pt idx="8">
                  <c:v>2035</c:v>
                </c:pt>
              </c:numCache>
            </c:numRef>
          </c:cat>
          <c:val>
            <c:numRef>
              <c:f>Oferta!$D$34:$D$42</c:f>
              <c:numCache>
                <c:formatCode>General</c:formatCode>
                <c:ptCount val="9"/>
                <c:pt idx="0">
                  <c:v>1467</c:v>
                </c:pt>
                <c:pt idx="1">
                  <c:v>431</c:v>
                </c:pt>
                <c:pt idx="2">
                  <c:v>571</c:v>
                </c:pt>
                <c:pt idx="3">
                  <c:v>1078</c:v>
                </c:pt>
                <c:pt idx="4">
                  <c:v>895</c:v>
                </c:pt>
                <c:pt idx="5">
                  <c:v>822</c:v>
                </c:pt>
                <c:pt idx="6">
                  <c:v>757</c:v>
                </c:pt>
                <c:pt idx="7" formatCode="0">
                  <c:v>893.88</c:v>
                </c:pt>
                <c:pt idx="8" formatCode="0">
                  <c:v>1030.9000000000001</c:v>
                </c:pt>
              </c:numCache>
            </c:numRef>
          </c:val>
          <c:smooth val="0"/>
          <c:extLst>
            <c:ext xmlns:c16="http://schemas.microsoft.com/office/drawing/2014/chart" uri="{C3380CC4-5D6E-409C-BE32-E72D297353CC}">
              <c16:uniqueId val="{00000002-14CB-4045-8B3F-79E253B61B32}"/>
            </c:ext>
          </c:extLst>
        </c:ser>
        <c:dLbls>
          <c:showLegendKey val="0"/>
          <c:showVal val="0"/>
          <c:showCatName val="0"/>
          <c:showSerName val="0"/>
          <c:showPercent val="0"/>
          <c:showBubbleSize val="0"/>
        </c:dLbls>
        <c:marker val="1"/>
        <c:smooth val="0"/>
        <c:axId val="1129960912"/>
        <c:axId val="1129959952"/>
      </c:lineChart>
      <c:catAx>
        <c:axId val="112996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pPr>
            <a:endParaRPr lang="es-MX"/>
          </a:p>
        </c:txPr>
        <c:crossAx val="1129959952"/>
        <c:crosses val="autoZero"/>
        <c:auto val="1"/>
        <c:lblAlgn val="ctr"/>
        <c:lblOffset val="100"/>
        <c:noMultiLvlLbl val="0"/>
      </c:catAx>
      <c:valAx>
        <c:axId val="1129959952"/>
        <c:scaling>
          <c:orientation val="minMax"/>
          <c:max val="11000"/>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crossAx val="1129960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Oferta!$B$45</c:f>
              <c:strCache>
                <c:ptCount val="1"/>
                <c:pt idx="0">
                  <c:v>% verticaL</c:v>
                </c:pt>
              </c:strCache>
            </c:strRef>
          </c:tx>
          <c:spPr>
            <a:ln w="19050" cap="rnd">
              <a:solidFill>
                <a:sysClr val="window" lastClr="FFFFFF">
                  <a:lumMod val="75000"/>
                </a:sysClr>
              </a:solidFill>
              <a:round/>
            </a:ln>
            <a:effectLst/>
          </c:spPr>
          <c:marker>
            <c:symbol val="circle"/>
            <c:size val="5"/>
            <c:spPr>
              <a:solidFill>
                <a:sysClr val="window" lastClr="FFFFFF">
                  <a:lumMod val="75000"/>
                </a:sysClr>
              </a:solidFill>
              <a:ln w="19050">
                <a:solidFill>
                  <a:sysClr val="window" lastClr="FFFFFF">
                    <a:lumMod val="75000"/>
                  </a:sys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chemeClr val="tx1">
                        <a:lumMod val="85000"/>
                        <a:lumOff val="15000"/>
                      </a:schemeClr>
                    </a:solidFill>
                    <a:latin typeface="Playfair Display" panose="00000500000000000000" pitchFamily="50"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Oferta!$A$46:$A$54</c:f>
              <c:numCache>
                <c:formatCode>General</c:formatCode>
                <c:ptCount val="9"/>
                <c:pt idx="0">
                  <c:v>2019</c:v>
                </c:pt>
                <c:pt idx="1">
                  <c:v>2020</c:v>
                </c:pt>
                <c:pt idx="2">
                  <c:v>2021</c:v>
                </c:pt>
                <c:pt idx="3">
                  <c:v>2022</c:v>
                </c:pt>
                <c:pt idx="4">
                  <c:v>2023</c:v>
                </c:pt>
                <c:pt idx="5">
                  <c:v>2024</c:v>
                </c:pt>
                <c:pt idx="6">
                  <c:v>2025</c:v>
                </c:pt>
                <c:pt idx="7">
                  <c:v>2030</c:v>
                </c:pt>
                <c:pt idx="8">
                  <c:v>2035</c:v>
                </c:pt>
              </c:numCache>
            </c:numRef>
          </c:cat>
          <c:val>
            <c:numRef>
              <c:f>Oferta!$B$46:$B$54</c:f>
              <c:numCache>
                <c:formatCode>0.0%</c:formatCode>
                <c:ptCount val="9"/>
                <c:pt idx="0">
                  <c:v>0.50051072522982631</c:v>
                </c:pt>
                <c:pt idx="1">
                  <c:v>0.76121883656509692</c:v>
                </c:pt>
                <c:pt idx="2">
                  <c:v>0.75238508239375546</c:v>
                </c:pt>
                <c:pt idx="3">
                  <c:v>0.68807870370370372</c:v>
                </c:pt>
                <c:pt idx="4">
                  <c:v>0.76539973787680204</c:v>
                </c:pt>
                <c:pt idx="5">
                  <c:v>0.81846289752650181</c:v>
                </c:pt>
                <c:pt idx="6">
                  <c:v>0.84317381396312407</c:v>
                </c:pt>
                <c:pt idx="7">
                  <c:v>0.88</c:v>
                </c:pt>
                <c:pt idx="8">
                  <c:v>0.9</c:v>
                </c:pt>
              </c:numCache>
            </c:numRef>
          </c:val>
          <c:smooth val="0"/>
          <c:extLst>
            <c:ext xmlns:c16="http://schemas.microsoft.com/office/drawing/2014/chart" uri="{C3380CC4-5D6E-409C-BE32-E72D297353CC}">
              <c16:uniqueId val="{00000000-F8AD-4157-955C-A12A5FADB343}"/>
            </c:ext>
          </c:extLst>
        </c:ser>
        <c:ser>
          <c:idx val="1"/>
          <c:order val="1"/>
          <c:tx>
            <c:strRef>
              <c:f>Oferta!$C$45</c:f>
              <c:strCache>
                <c:ptCount val="1"/>
                <c:pt idx="0">
                  <c:v>% horizontal</c:v>
                </c:pt>
              </c:strCache>
            </c:strRef>
          </c:tx>
          <c:spPr>
            <a:ln w="19050" cap="rnd">
              <a:solidFill>
                <a:sysClr val="window" lastClr="FFFFFF">
                  <a:lumMod val="85000"/>
                </a:sysClr>
              </a:solidFill>
              <a:round/>
            </a:ln>
            <a:effectLst/>
          </c:spPr>
          <c:marker>
            <c:symbol val="circle"/>
            <c:size val="5"/>
            <c:spPr>
              <a:solidFill>
                <a:sysClr val="window" lastClr="FFFFFF">
                  <a:lumMod val="85000"/>
                </a:sysClr>
              </a:solidFill>
              <a:ln w="19050">
                <a:solidFill>
                  <a:sysClr val="window" lastClr="FFFFFF">
                    <a:lumMod val="85000"/>
                  </a:sysClr>
                </a:solidFill>
              </a:ln>
              <a:effectLst/>
            </c:spPr>
          </c:marker>
          <c:dLbls>
            <c:dLbl>
              <c:idx val="0"/>
              <c:layout>
                <c:manualLayout>
                  <c:x val="-3.3185467375005211E-2"/>
                  <c:y val="1.69987500114050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8AD-4157-955C-A12A5FADB343}"/>
                </c:ext>
              </c:extLst>
            </c:dLbl>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chemeClr val="tx1">
                        <a:lumMod val="75000"/>
                        <a:lumOff val="25000"/>
                      </a:schemeClr>
                    </a:solidFill>
                    <a:latin typeface="Playfair Display" panose="00000500000000000000" pitchFamily="50"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Oferta!$A$46:$A$54</c:f>
              <c:numCache>
                <c:formatCode>General</c:formatCode>
                <c:ptCount val="9"/>
                <c:pt idx="0">
                  <c:v>2019</c:v>
                </c:pt>
                <c:pt idx="1">
                  <c:v>2020</c:v>
                </c:pt>
                <c:pt idx="2">
                  <c:v>2021</c:v>
                </c:pt>
                <c:pt idx="3">
                  <c:v>2022</c:v>
                </c:pt>
                <c:pt idx="4">
                  <c:v>2023</c:v>
                </c:pt>
                <c:pt idx="5">
                  <c:v>2024</c:v>
                </c:pt>
                <c:pt idx="6">
                  <c:v>2025</c:v>
                </c:pt>
                <c:pt idx="7">
                  <c:v>2030</c:v>
                </c:pt>
                <c:pt idx="8">
                  <c:v>2035</c:v>
                </c:pt>
              </c:numCache>
            </c:numRef>
          </c:cat>
          <c:val>
            <c:numRef>
              <c:f>Oferta!$C$46:$C$54</c:f>
              <c:numCache>
                <c:formatCode>0.0%</c:formatCode>
                <c:ptCount val="9"/>
                <c:pt idx="0">
                  <c:v>0.49948927477017363</c:v>
                </c:pt>
                <c:pt idx="1">
                  <c:v>0.23878116343490305</c:v>
                </c:pt>
                <c:pt idx="2">
                  <c:v>0.24761491760624457</c:v>
                </c:pt>
                <c:pt idx="3">
                  <c:v>0.31192129629629628</c:v>
                </c:pt>
                <c:pt idx="4">
                  <c:v>0.2346002621231979</c:v>
                </c:pt>
                <c:pt idx="5">
                  <c:v>0.18153710247349825</c:v>
                </c:pt>
                <c:pt idx="6">
                  <c:v>0.1568261860368759</c:v>
                </c:pt>
                <c:pt idx="7">
                  <c:v>0.12</c:v>
                </c:pt>
                <c:pt idx="8">
                  <c:v>0.1</c:v>
                </c:pt>
              </c:numCache>
            </c:numRef>
          </c:val>
          <c:smooth val="0"/>
          <c:extLst>
            <c:ext xmlns:c16="http://schemas.microsoft.com/office/drawing/2014/chart" uri="{C3380CC4-5D6E-409C-BE32-E72D297353CC}">
              <c16:uniqueId val="{00000001-F8AD-4157-955C-A12A5FADB343}"/>
            </c:ext>
          </c:extLst>
        </c:ser>
        <c:dLbls>
          <c:showLegendKey val="0"/>
          <c:showVal val="0"/>
          <c:showCatName val="0"/>
          <c:showSerName val="0"/>
          <c:showPercent val="0"/>
          <c:showBubbleSize val="0"/>
        </c:dLbls>
        <c:marker val="1"/>
        <c:smooth val="0"/>
        <c:axId val="1111346112"/>
        <c:axId val="1111343232"/>
      </c:lineChart>
      <c:catAx>
        <c:axId val="1111346112"/>
        <c:scaling>
          <c:orientation val="minMax"/>
        </c:scaling>
        <c:delete val="1"/>
        <c:axPos val="b"/>
        <c:numFmt formatCode="General" sourceLinked="1"/>
        <c:majorTickMark val="none"/>
        <c:minorTickMark val="none"/>
        <c:tickLblPos val="nextTo"/>
        <c:crossAx val="1111343232"/>
        <c:crosses val="autoZero"/>
        <c:auto val="1"/>
        <c:lblAlgn val="ctr"/>
        <c:lblOffset val="100"/>
        <c:noMultiLvlLbl val="0"/>
      </c:catAx>
      <c:valAx>
        <c:axId val="1111343232"/>
        <c:scaling>
          <c:orientation val="minMax"/>
        </c:scaling>
        <c:delete val="1"/>
        <c:axPos val="l"/>
        <c:numFmt formatCode="0.0%" sourceLinked="1"/>
        <c:majorTickMark val="none"/>
        <c:minorTickMark val="none"/>
        <c:tickLblPos val="nextTo"/>
        <c:crossAx val="1111346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Hoja1!$D$25</c:f>
              <c:strCache>
                <c:ptCount val="1"/>
                <c:pt idx="0">
                  <c:v>D+</c:v>
                </c:pt>
              </c:strCache>
            </c:strRef>
          </c:tx>
          <c:spPr>
            <a:solidFill>
              <a:srgbClr val="FFD69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Hoja1!$A$26:$A$28</c:f>
              <c:numCache>
                <c:formatCode>General</c:formatCode>
                <c:ptCount val="3"/>
                <c:pt idx="0">
                  <c:v>2025</c:v>
                </c:pt>
                <c:pt idx="1">
                  <c:v>2030</c:v>
                </c:pt>
                <c:pt idx="2">
                  <c:v>2035</c:v>
                </c:pt>
              </c:numCache>
            </c:numRef>
          </c:cat>
          <c:val>
            <c:numRef>
              <c:f>Hoja1!$D$26:$D$28</c:f>
              <c:numCache>
                <c:formatCode>0</c:formatCode>
                <c:ptCount val="3"/>
                <c:pt idx="0">
                  <c:v>0</c:v>
                </c:pt>
                <c:pt idx="1">
                  <c:v>0</c:v>
                </c:pt>
                <c:pt idx="2">
                  <c:v>0</c:v>
                </c:pt>
              </c:numCache>
            </c:numRef>
          </c:val>
          <c:extLst>
            <c:ext xmlns:c16="http://schemas.microsoft.com/office/drawing/2014/chart" uri="{C3380CC4-5D6E-409C-BE32-E72D297353CC}">
              <c16:uniqueId val="{00000000-3024-42C6-816E-B70D836A28E3}"/>
            </c:ext>
          </c:extLst>
        </c:ser>
        <c:ser>
          <c:idx val="1"/>
          <c:order val="1"/>
          <c:tx>
            <c:strRef>
              <c:f>Hoja1!$E$25</c:f>
              <c:strCache>
                <c:ptCount val="1"/>
                <c:pt idx="0">
                  <c:v>C-</c:v>
                </c:pt>
              </c:strCache>
            </c:strRef>
          </c:tx>
          <c:spPr>
            <a:solidFill>
              <a:srgbClr val="E69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Hoja1!$A$26:$A$28</c:f>
              <c:numCache>
                <c:formatCode>General</c:formatCode>
                <c:ptCount val="3"/>
                <c:pt idx="0">
                  <c:v>2025</c:v>
                </c:pt>
                <c:pt idx="1">
                  <c:v>2030</c:v>
                </c:pt>
                <c:pt idx="2">
                  <c:v>2035</c:v>
                </c:pt>
              </c:numCache>
            </c:numRef>
          </c:cat>
          <c:val>
            <c:numRef>
              <c:f>Hoja1!$E$26:$E$28</c:f>
              <c:numCache>
                <c:formatCode>0</c:formatCode>
                <c:ptCount val="3"/>
                <c:pt idx="0">
                  <c:v>64</c:v>
                </c:pt>
                <c:pt idx="1">
                  <c:v>0</c:v>
                </c:pt>
                <c:pt idx="2">
                  <c:v>0</c:v>
                </c:pt>
              </c:numCache>
            </c:numRef>
          </c:val>
          <c:extLst>
            <c:ext xmlns:c16="http://schemas.microsoft.com/office/drawing/2014/chart" uri="{C3380CC4-5D6E-409C-BE32-E72D297353CC}">
              <c16:uniqueId val="{00000001-3024-42C6-816E-B70D836A28E3}"/>
            </c:ext>
          </c:extLst>
        </c:ser>
        <c:ser>
          <c:idx val="2"/>
          <c:order val="2"/>
          <c:tx>
            <c:strRef>
              <c:f>Hoja1!$F$25</c:f>
              <c:strCache>
                <c:ptCount val="1"/>
                <c:pt idx="0">
                  <c:v>C</c:v>
                </c:pt>
              </c:strCache>
            </c:strRef>
          </c:tx>
          <c:spPr>
            <a:solidFill>
              <a:srgbClr val="FFB40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Hoja1!$A$26:$A$28</c:f>
              <c:numCache>
                <c:formatCode>General</c:formatCode>
                <c:ptCount val="3"/>
                <c:pt idx="0">
                  <c:v>2025</c:v>
                </c:pt>
                <c:pt idx="1">
                  <c:v>2030</c:v>
                </c:pt>
                <c:pt idx="2">
                  <c:v>2035</c:v>
                </c:pt>
              </c:numCache>
            </c:numRef>
          </c:cat>
          <c:val>
            <c:numRef>
              <c:f>Hoja1!$F$26:$F$28</c:f>
              <c:numCache>
                <c:formatCode>0</c:formatCode>
                <c:ptCount val="3"/>
                <c:pt idx="0">
                  <c:v>96</c:v>
                </c:pt>
                <c:pt idx="1">
                  <c:v>150.15746378332986</c:v>
                </c:pt>
                <c:pt idx="2">
                  <c:v>207.78165022044931</c:v>
                </c:pt>
              </c:numCache>
            </c:numRef>
          </c:val>
          <c:extLst>
            <c:ext xmlns:c16="http://schemas.microsoft.com/office/drawing/2014/chart" uri="{C3380CC4-5D6E-409C-BE32-E72D297353CC}">
              <c16:uniqueId val="{00000002-3024-42C6-816E-B70D836A28E3}"/>
            </c:ext>
          </c:extLst>
        </c:ser>
        <c:ser>
          <c:idx val="3"/>
          <c:order val="3"/>
          <c:tx>
            <c:strRef>
              <c:f>Hoja1!$G$25</c:f>
              <c:strCache>
                <c:ptCount val="1"/>
                <c:pt idx="0">
                  <c:v>C+</c:v>
                </c:pt>
              </c:strCache>
            </c:strRef>
          </c:tx>
          <c:spPr>
            <a:solidFill>
              <a:srgbClr val="FFC000"/>
            </a:solidFill>
            <a:ln>
              <a:solidFill>
                <a:srgbClr val="FFDDA7"/>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Hoja1!$A$26:$A$28</c:f>
              <c:numCache>
                <c:formatCode>General</c:formatCode>
                <c:ptCount val="3"/>
                <c:pt idx="0">
                  <c:v>2025</c:v>
                </c:pt>
                <c:pt idx="1">
                  <c:v>2030</c:v>
                </c:pt>
                <c:pt idx="2">
                  <c:v>2035</c:v>
                </c:pt>
              </c:numCache>
            </c:numRef>
          </c:cat>
          <c:val>
            <c:numRef>
              <c:f>Hoja1!$G$26:$G$28</c:f>
              <c:numCache>
                <c:formatCode>0</c:formatCode>
                <c:ptCount val="3"/>
                <c:pt idx="0">
                  <c:v>1004</c:v>
                </c:pt>
                <c:pt idx="1">
                  <c:v>1570.3968087339913</c:v>
                </c:pt>
                <c:pt idx="2">
                  <c:v>2173.0497585555322</c:v>
                </c:pt>
              </c:numCache>
            </c:numRef>
          </c:val>
          <c:extLst>
            <c:ext xmlns:c16="http://schemas.microsoft.com/office/drawing/2014/chart" uri="{C3380CC4-5D6E-409C-BE32-E72D297353CC}">
              <c16:uniqueId val="{00000003-3024-42C6-816E-B70D836A28E3}"/>
            </c:ext>
          </c:extLst>
        </c:ser>
        <c:ser>
          <c:idx val="4"/>
          <c:order val="4"/>
          <c:tx>
            <c:strRef>
              <c:f>Hoja1!$H$25</c:f>
              <c:strCache>
                <c:ptCount val="1"/>
                <c:pt idx="0">
                  <c:v>A/B</c:v>
                </c:pt>
              </c:strCache>
            </c:strRef>
          </c:tx>
          <c:spPr>
            <a:solidFill>
              <a:srgbClr val="FFDA8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Hoja1!$A$26:$A$28</c:f>
              <c:numCache>
                <c:formatCode>General</c:formatCode>
                <c:ptCount val="3"/>
                <c:pt idx="0">
                  <c:v>2025</c:v>
                </c:pt>
                <c:pt idx="1">
                  <c:v>2030</c:v>
                </c:pt>
                <c:pt idx="2">
                  <c:v>2035</c:v>
                </c:pt>
              </c:numCache>
            </c:numRef>
          </c:cat>
          <c:val>
            <c:numRef>
              <c:f>Hoja1!$H$26:$H$28</c:f>
              <c:numCache>
                <c:formatCode>0</c:formatCode>
                <c:ptCount val="3"/>
                <c:pt idx="0">
                  <c:v>3663</c:v>
                </c:pt>
                <c:pt idx="1">
                  <c:v>5729.4457274826791</c:v>
                </c:pt>
                <c:pt idx="2">
                  <c:v>7928.1685912240191</c:v>
                </c:pt>
              </c:numCache>
            </c:numRef>
          </c:val>
          <c:extLst>
            <c:ext xmlns:c16="http://schemas.microsoft.com/office/drawing/2014/chart" uri="{C3380CC4-5D6E-409C-BE32-E72D297353CC}">
              <c16:uniqueId val="{00000004-3024-42C6-816E-B70D836A28E3}"/>
            </c:ext>
          </c:extLst>
        </c:ser>
        <c:dLbls>
          <c:showLegendKey val="0"/>
          <c:showVal val="0"/>
          <c:showCatName val="0"/>
          <c:showSerName val="0"/>
          <c:showPercent val="0"/>
          <c:showBubbleSize val="0"/>
        </c:dLbls>
        <c:gapWidth val="219"/>
        <c:overlap val="-27"/>
        <c:axId val="1516981696"/>
        <c:axId val="1516979776"/>
      </c:barChart>
      <c:catAx>
        <c:axId val="1516981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Roboto Light" panose="02000000000000000000" pitchFamily="2" charset="0"/>
                <a:ea typeface="Roboto Light" panose="02000000000000000000" pitchFamily="2" charset="0"/>
                <a:cs typeface="+mn-cs"/>
              </a:defRPr>
            </a:pPr>
            <a:endParaRPr lang="es-MX"/>
          </a:p>
        </c:txPr>
        <c:crossAx val="1516979776"/>
        <c:crosses val="autoZero"/>
        <c:auto val="1"/>
        <c:lblAlgn val="ctr"/>
        <c:lblOffset val="100"/>
        <c:noMultiLvlLbl val="0"/>
      </c:catAx>
      <c:valAx>
        <c:axId val="151697977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Thin" panose="02000000000000000000" pitchFamily="2" charset="0"/>
                <a:ea typeface="Roboto Thin" panose="02000000000000000000" pitchFamily="2" charset="0"/>
                <a:cs typeface="+mn-cs"/>
              </a:defRPr>
            </a:pPr>
            <a:endParaRPr lang="es-MX"/>
          </a:p>
        </c:txPr>
        <c:crossAx val="1516981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59014686279507E-2"/>
          <c:y val="2.5564715787886425E-2"/>
          <c:w val="0.94496499639653242"/>
          <c:h val="0.88734469709654729"/>
        </c:manualLayout>
      </c:layout>
      <c:lineChart>
        <c:grouping val="standard"/>
        <c:varyColors val="0"/>
        <c:ser>
          <c:idx val="2"/>
          <c:order val="0"/>
          <c:spPr>
            <a:ln w="34925" cap="rnd">
              <a:solidFill>
                <a:schemeClr val="tx2">
                  <a:lumMod val="40000"/>
                  <a:lumOff val="60000"/>
                </a:schemeClr>
              </a:solidFill>
              <a:round/>
            </a:ln>
            <a:effectLst/>
          </c:spPr>
          <c:marker>
            <c:symbol val="circle"/>
            <c:size val="5"/>
            <c:spPr>
              <a:solidFill>
                <a:schemeClr val="tx2">
                  <a:lumMod val="40000"/>
                  <a:lumOff val="60000"/>
                </a:schemeClr>
              </a:solidFill>
              <a:ln w="34925">
                <a:solidFill>
                  <a:schemeClr val="tx2">
                    <a:lumMod val="40000"/>
                    <a:lumOff val="60000"/>
                  </a:schemeClr>
                </a:solidFill>
              </a:ln>
              <a:effectLst/>
            </c:spPr>
          </c:marker>
          <c:dPt>
            <c:idx val="12"/>
            <c:marker>
              <c:symbol val="circle"/>
              <c:size val="5"/>
              <c:spPr>
                <a:solidFill>
                  <a:schemeClr val="bg1">
                    <a:lumMod val="95000"/>
                  </a:schemeClr>
                </a:solidFill>
                <a:ln w="34925">
                  <a:solidFill>
                    <a:schemeClr val="bg1">
                      <a:lumMod val="95000"/>
                    </a:schemeClr>
                  </a:solidFill>
                </a:ln>
                <a:effectLst/>
              </c:spPr>
            </c:marker>
            <c:bubble3D val="0"/>
            <c:spPr>
              <a:ln w="34925" cap="rnd">
                <a:solidFill>
                  <a:schemeClr val="bg1">
                    <a:lumMod val="95000"/>
                  </a:schemeClr>
                </a:solidFill>
                <a:round/>
              </a:ln>
              <a:effectLst/>
            </c:spPr>
            <c:extLst>
              <c:ext xmlns:c16="http://schemas.microsoft.com/office/drawing/2014/chart" uri="{C3380CC4-5D6E-409C-BE32-E72D297353CC}">
                <c16:uniqueId val="{00000004-47CF-4961-A913-AEBDD723600E}"/>
              </c:ext>
            </c:extLst>
          </c:dPt>
          <c:dPt>
            <c:idx val="13"/>
            <c:marker>
              <c:symbol val="circle"/>
              <c:size val="5"/>
              <c:spPr>
                <a:solidFill>
                  <a:schemeClr val="bg1">
                    <a:lumMod val="95000"/>
                  </a:schemeClr>
                </a:solidFill>
                <a:ln w="34925">
                  <a:solidFill>
                    <a:schemeClr val="bg1">
                      <a:lumMod val="95000"/>
                    </a:schemeClr>
                  </a:solidFill>
                </a:ln>
                <a:effectLst/>
              </c:spPr>
            </c:marker>
            <c:bubble3D val="0"/>
            <c:spPr>
              <a:ln w="34925" cap="rnd">
                <a:solidFill>
                  <a:schemeClr val="bg1">
                    <a:lumMod val="95000"/>
                  </a:schemeClr>
                </a:solidFill>
                <a:round/>
              </a:ln>
              <a:effectLst/>
            </c:spPr>
            <c:extLst>
              <c:ext xmlns:c16="http://schemas.microsoft.com/office/drawing/2014/chart" uri="{C3380CC4-5D6E-409C-BE32-E72D297353CC}">
                <c16:uniqueId val="{00000002-987B-49DB-ADC8-0E86E412242C}"/>
              </c:ext>
            </c:extLst>
          </c:dPt>
          <c:dPt>
            <c:idx val="14"/>
            <c:marker>
              <c:symbol val="circle"/>
              <c:size val="5"/>
              <c:spPr>
                <a:solidFill>
                  <a:schemeClr val="bg1">
                    <a:lumMod val="95000"/>
                  </a:schemeClr>
                </a:solidFill>
                <a:ln w="34925">
                  <a:solidFill>
                    <a:schemeClr val="bg1">
                      <a:lumMod val="95000"/>
                    </a:schemeClr>
                  </a:solidFill>
                </a:ln>
                <a:effectLst/>
              </c:spPr>
            </c:marker>
            <c:bubble3D val="0"/>
            <c:spPr>
              <a:ln w="34925" cap="rnd">
                <a:solidFill>
                  <a:schemeClr val="bg1">
                    <a:lumMod val="95000"/>
                  </a:schemeClr>
                </a:solidFill>
                <a:round/>
              </a:ln>
              <a:effectLst/>
            </c:spPr>
            <c:extLst>
              <c:ext xmlns:c16="http://schemas.microsoft.com/office/drawing/2014/chart" uri="{C3380CC4-5D6E-409C-BE32-E72D297353CC}">
                <c16:uniqueId val="{00000003-987B-49DB-ADC8-0E86E412242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Hoja4!$H$2:$H$16</c:f>
              <c:numCache>
                <c:formatCode>General</c:formatCode>
                <c:ptCount val="15"/>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2030</c:v>
                </c:pt>
                <c:pt idx="14">
                  <c:v>2035</c:v>
                </c:pt>
              </c:numCache>
            </c:numRef>
          </c:cat>
          <c:val>
            <c:numRef>
              <c:f>Hoja4!$K$2:$K$16</c:f>
              <c:numCache>
                <c:formatCode>0</c:formatCode>
                <c:ptCount val="15"/>
                <c:pt idx="0">
                  <c:v>1530</c:v>
                </c:pt>
                <c:pt idx="1">
                  <c:v>1875</c:v>
                </c:pt>
                <c:pt idx="2">
                  <c:v>1698</c:v>
                </c:pt>
                <c:pt idx="3">
                  <c:v>1287</c:v>
                </c:pt>
                <c:pt idx="4">
                  <c:v>1827</c:v>
                </c:pt>
                <c:pt idx="5">
                  <c:v>2256</c:v>
                </c:pt>
                <c:pt idx="6">
                  <c:v>2024</c:v>
                </c:pt>
                <c:pt idx="7">
                  <c:v>2421</c:v>
                </c:pt>
                <c:pt idx="8">
                  <c:v>2511</c:v>
                </c:pt>
                <c:pt idx="9">
                  <c:v>3246</c:v>
                </c:pt>
                <c:pt idx="10">
                  <c:v>2724</c:v>
                </c:pt>
                <c:pt idx="11">
                  <c:v>1987.8</c:v>
                </c:pt>
                <c:pt idx="12">
                  <c:v>1510.956141780445</c:v>
                </c:pt>
                <c:pt idx="13" formatCode="General">
                  <c:v>2869</c:v>
                </c:pt>
                <c:pt idx="14" formatCode="General">
                  <c:v>3777</c:v>
                </c:pt>
              </c:numCache>
            </c:numRef>
          </c:val>
          <c:smooth val="0"/>
          <c:extLst>
            <c:ext xmlns:c16="http://schemas.microsoft.com/office/drawing/2014/chart" uri="{C3380CC4-5D6E-409C-BE32-E72D297353CC}">
              <c16:uniqueId val="{00000002-47CF-4961-A913-AEBDD723600E}"/>
            </c:ext>
          </c:extLst>
        </c:ser>
        <c:dLbls>
          <c:showLegendKey val="0"/>
          <c:showVal val="0"/>
          <c:showCatName val="0"/>
          <c:showSerName val="0"/>
          <c:showPercent val="0"/>
          <c:showBubbleSize val="0"/>
        </c:dLbls>
        <c:marker val="1"/>
        <c:smooth val="0"/>
        <c:axId val="1193836656"/>
        <c:axId val="1193842416"/>
      </c:lineChart>
      <c:catAx>
        <c:axId val="119383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pPr>
            <a:endParaRPr lang="es-MX"/>
          </a:p>
        </c:txPr>
        <c:crossAx val="1193842416"/>
        <c:crosses val="autoZero"/>
        <c:auto val="1"/>
        <c:lblAlgn val="ctr"/>
        <c:lblOffset val="100"/>
        <c:noMultiLvlLbl val="0"/>
      </c:catAx>
      <c:valAx>
        <c:axId val="1193842416"/>
        <c:scaling>
          <c:orientation val="minMax"/>
          <c:min val="10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crossAx val="1193836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spPr>
            <a:ln w="15875" cap="rnd">
              <a:solidFill>
                <a:sysClr val="window" lastClr="FFFFFF">
                  <a:lumMod val="85000"/>
                </a:sysClr>
              </a:solidFill>
              <a:round/>
            </a:ln>
            <a:effectLst/>
          </c:spPr>
          <c:marker>
            <c:symbol val="circle"/>
            <c:size val="5"/>
            <c:spPr>
              <a:solidFill>
                <a:sysClr val="window" lastClr="FFFFFF">
                  <a:lumMod val="85000"/>
                </a:sysClr>
              </a:solidFill>
              <a:ln w="19050">
                <a:solidFill>
                  <a:sysClr val="window" lastClr="FFFFFF">
                    <a:lumMod val="85000"/>
                  </a:sys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1" u="none" strike="noStrike" kern="1200" baseline="0">
                    <a:solidFill>
                      <a:schemeClr val="tx1">
                        <a:lumMod val="65000"/>
                        <a:lumOff val="35000"/>
                      </a:schemeClr>
                    </a:solidFill>
                    <a:latin typeface="Playfair Display" panose="00000500000000000000" pitchFamily="50"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yVal>
            <c:numRef>
              <c:f>Oferta!$I$3:$I$14</c:f>
              <c:numCache>
                <c:formatCode>0%</c:formatCode>
                <c:ptCount val="12"/>
                <c:pt idx="0">
                  <c:v>0.22549019607843138</c:v>
                </c:pt>
                <c:pt idx="1">
                  <c:v>-9.4399999999999998E-2</c:v>
                </c:pt>
                <c:pt idx="2">
                  <c:v>-0.24204946996466431</c:v>
                </c:pt>
                <c:pt idx="3">
                  <c:v>0.41958041958041958</c:v>
                </c:pt>
                <c:pt idx="4">
                  <c:v>0.2348111658456486</c:v>
                </c:pt>
                <c:pt idx="5">
                  <c:v>-0.10283687943262411</c:v>
                </c:pt>
                <c:pt idx="6">
                  <c:v>0.19614624505928854</c:v>
                </c:pt>
                <c:pt idx="7">
                  <c:v>3.717472118959108E-2</c:v>
                </c:pt>
                <c:pt idx="8">
                  <c:v>0.2927120669056153</c:v>
                </c:pt>
                <c:pt idx="9">
                  <c:v>-0.16081330868761554</c:v>
                </c:pt>
                <c:pt idx="10">
                  <c:v>-0.27019089574155652</c:v>
                </c:pt>
                <c:pt idx="11">
                  <c:v>-0.23993963782696176</c:v>
                </c:pt>
              </c:numCache>
            </c:numRef>
          </c:yVal>
          <c:smooth val="0"/>
          <c:extLst>
            <c:ext xmlns:c16="http://schemas.microsoft.com/office/drawing/2014/chart" uri="{C3380CC4-5D6E-409C-BE32-E72D297353CC}">
              <c16:uniqueId val="{00000000-466C-4A02-A419-60FE088C256A}"/>
            </c:ext>
          </c:extLst>
        </c:ser>
        <c:dLbls>
          <c:showLegendKey val="0"/>
          <c:showVal val="0"/>
          <c:showCatName val="0"/>
          <c:showSerName val="0"/>
          <c:showPercent val="0"/>
          <c:showBubbleSize val="0"/>
        </c:dLbls>
        <c:axId val="587909055"/>
        <c:axId val="587917695"/>
      </c:scatterChart>
      <c:valAx>
        <c:axId val="587909055"/>
        <c:scaling>
          <c:orientation val="minMax"/>
        </c:scaling>
        <c:delete val="1"/>
        <c:axPos val="b"/>
        <c:majorTickMark val="none"/>
        <c:minorTickMark val="none"/>
        <c:tickLblPos val="nextTo"/>
        <c:crossAx val="587917695"/>
        <c:crosses val="autoZero"/>
        <c:crossBetween val="midCat"/>
      </c:valAx>
      <c:valAx>
        <c:axId val="587917695"/>
        <c:scaling>
          <c:orientation val="minMax"/>
        </c:scaling>
        <c:delete val="1"/>
        <c:axPos val="l"/>
        <c:numFmt formatCode="0%" sourceLinked="1"/>
        <c:majorTickMark val="none"/>
        <c:minorTickMark val="none"/>
        <c:tickLblPos val="nextTo"/>
        <c:crossAx val="587909055"/>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34925" cap="rnd">
              <a:solidFill>
                <a:srgbClr val="FFC000"/>
              </a:solidFill>
              <a:round/>
            </a:ln>
            <a:effectLst/>
          </c:spPr>
          <c:marker>
            <c:symbol val="circle"/>
            <c:size val="5"/>
            <c:spPr>
              <a:solidFill>
                <a:srgbClr val="FFC000"/>
              </a:solidFill>
              <a:ln w="57150">
                <a:solidFill>
                  <a:srgbClr val="FFC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Hoja4!$D$2:$D$12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Hoja4!$E$2:$E$12</c:f>
              <c:numCache>
                <c:formatCode>_-* #,##0_-;\-* #,##0_-;_-* "-"??_-;_-@_-</c:formatCode>
                <c:ptCount val="11"/>
                <c:pt idx="0">
                  <c:v>416947</c:v>
                </c:pt>
                <c:pt idx="1">
                  <c:v>424288</c:v>
                </c:pt>
                <c:pt idx="2">
                  <c:v>431738</c:v>
                </c:pt>
                <c:pt idx="3">
                  <c:v>439319</c:v>
                </c:pt>
                <c:pt idx="4">
                  <c:v>446999</c:v>
                </c:pt>
                <c:pt idx="5">
                  <c:v>441975</c:v>
                </c:pt>
                <c:pt idx="6">
                  <c:v>449482</c:v>
                </c:pt>
                <c:pt idx="7">
                  <c:v>455513</c:v>
                </c:pt>
                <c:pt idx="8">
                  <c:v>461645</c:v>
                </c:pt>
                <c:pt idx="9">
                  <c:v>467120</c:v>
                </c:pt>
                <c:pt idx="10">
                  <c:v>488252</c:v>
                </c:pt>
              </c:numCache>
            </c:numRef>
          </c:val>
          <c:smooth val="0"/>
          <c:extLst>
            <c:ext xmlns:c16="http://schemas.microsoft.com/office/drawing/2014/chart" uri="{C3380CC4-5D6E-409C-BE32-E72D297353CC}">
              <c16:uniqueId val="{00000000-2EF6-4128-8553-88032F60645C}"/>
            </c:ext>
          </c:extLst>
        </c:ser>
        <c:ser>
          <c:idx val="1"/>
          <c:order val="1"/>
          <c:spPr>
            <a:ln w="34925" cap="rnd">
              <a:solidFill>
                <a:srgbClr val="1F497D">
                  <a:lumMod val="40000"/>
                  <a:lumOff val="60000"/>
                </a:srgbClr>
              </a:solidFill>
              <a:round/>
            </a:ln>
            <a:effectLst/>
          </c:spPr>
          <c:marker>
            <c:symbol val="circle"/>
            <c:size val="5"/>
            <c:spPr>
              <a:solidFill>
                <a:srgbClr val="1F497D">
                  <a:lumMod val="40000"/>
                  <a:lumOff val="60000"/>
                </a:srgbClr>
              </a:solidFill>
              <a:ln w="57150">
                <a:solidFill>
                  <a:srgbClr val="1F497D">
                    <a:lumMod val="40000"/>
                    <a:lumOff val="60000"/>
                  </a:srgb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Hoja4!$D$2:$D$12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Hoja4!$F$2:$F$12</c:f>
              <c:numCache>
                <c:formatCode>_-* #,##0_-;\-* #,##0_-;_-* "-"??_-;_-@_-</c:formatCode>
                <c:ptCount val="11"/>
                <c:pt idx="0">
                  <c:v>101797</c:v>
                </c:pt>
                <c:pt idx="1">
                  <c:v>111341</c:v>
                </c:pt>
                <c:pt idx="2">
                  <c:v>111543</c:v>
                </c:pt>
                <c:pt idx="3">
                  <c:v>111595</c:v>
                </c:pt>
                <c:pt idx="4">
                  <c:v>115732</c:v>
                </c:pt>
                <c:pt idx="5">
                  <c:v>111990</c:v>
                </c:pt>
                <c:pt idx="6">
                  <c:v>113554</c:v>
                </c:pt>
                <c:pt idx="7">
                  <c:v>122683</c:v>
                </c:pt>
                <c:pt idx="8">
                  <c:v>127849</c:v>
                </c:pt>
                <c:pt idx="9">
                  <c:v>128993</c:v>
                </c:pt>
                <c:pt idx="10">
                  <c:v>127549</c:v>
                </c:pt>
              </c:numCache>
            </c:numRef>
          </c:val>
          <c:smooth val="0"/>
          <c:extLst>
            <c:ext xmlns:c16="http://schemas.microsoft.com/office/drawing/2014/chart" uri="{C3380CC4-5D6E-409C-BE32-E72D297353CC}">
              <c16:uniqueId val="{00000001-2EF6-4128-8553-88032F60645C}"/>
            </c:ext>
          </c:extLst>
        </c:ser>
        <c:dLbls>
          <c:showLegendKey val="0"/>
          <c:showVal val="0"/>
          <c:showCatName val="0"/>
          <c:showSerName val="0"/>
          <c:showPercent val="0"/>
          <c:showBubbleSize val="0"/>
        </c:dLbls>
        <c:marker val="1"/>
        <c:smooth val="0"/>
        <c:axId val="190181967"/>
        <c:axId val="190182447"/>
      </c:lineChart>
      <c:lineChart>
        <c:grouping val="standard"/>
        <c:varyColors val="0"/>
        <c:ser>
          <c:idx val="2"/>
          <c:order val="2"/>
          <c:spPr>
            <a:ln w="19050" cap="rnd">
              <a:solidFill>
                <a:sysClr val="window" lastClr="FFFFFF">
                  <a:lumMod val="75000"/>
                </a:sysClr>
              </a:solidFill>
              <a:round/>
            </a:ln>
            <a:effectLst/>
          </c:spPr>
          <c:marker>
            <c:symbol val="circle"/>
            <c:size val="5"/>
            <c:spPr>
              <a:solidFill>
                <a:sysClr val="window" lastClr="FFFFFF">
                  <a:lumMod val="75000"/>
                </a:sysClr>
              </a:solidFill>
              <a:ln w="9525">
                <a:solidFill>
                  <a:sysClr val="window" lastClr="FFFFFF">
                    <a:lumMod val="75000"/>
                  </a:sys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chemeClr val="tx1">
                        <a:lumMod val="75000"/>
                        <a:lumOff val="25000"/>
                      </a:schemeClr>
                    </a:solidFill>
                    <a:latin typeface="Playfair Display" panose="00000500000000000000" pitchFamily="50"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Hoja4!$D$2:$D$12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Hoja4!$G$2:$G$12</c:f>
              <c:numCache>
                <c:formatCode>0.0%</c:formatCode>
                <c:ptCount val="11"/>
                <c:pt idx="0">
                  <c:v>0.24414853686439764</c:v>
                </c:pt>
                <c:pt idx="1">
                  <c:v>0.26241845161776906</c:v>
                </c:pt>
                <c:pt idx="2">
                  <c:v>0.25835807827895624</c:v>
                </c:pt>
                <c:pt idx="3">
                  <c:v>0.25401815081979157</c:v>
                </c:pt>
                <c:pt idx="4">
                  <c:v>0.25890885661936602</c:v>
                </c:pt>
                <c:pt idx="5">
                  <c:v>0.25338537247581877</c:v>
                </c:pt>
                <c:pt idx="6">
                  <c:v>0.2526330309111377</c:v>
                </c:pt>
                <c:pt idx="7">
                  <c:v>0.26932930564001467</c:v>
                </c:pt>
                <c:pt idx="8">
                  <c:v>0.2769422391664591</c:v>
                </c:pt>
                <c:pt idx="9">
                  <c:v>0.27614531597876346</c:v>
                </c:pt>
                <c:pt idx="10">
                  <c:v>0.26123600108140876</c:v>
                </c:pt>
              </c:numCache>
            </c:numRef>
          </c:val>
          <c:smooth val="0"/>
          <c:extLst>
            <c:ext xmlns:c16="http://schemas.microsoft.com/office/drawing/2014/chart" uri="{C3380CC4-5D6E-409C-BE32-E72D297353CC}">
              <c16:uniqueId val="{00000002-2EF6-4128-8553-88032F60645C}"/>
            </c:ext>
          </c:extLst>
        </c:ser>
        <c:dLbls>
          <c:showLegendKey val="0"/>
          <c:showVal val="0"/>
          <c:showCatName val="0"/>
          <c:showSerName val="0"/>
          <c:showPercent val="0"/>
          <c:showBubbleSize val="0"/>
        </c:dLbls>
        <c:marker val="1"/>
        <c:smooth val="0"/>
        <c:axId val="2128557151"/>
        <c:axId val="2128557631"/>
      </c:lineChart>
      <c:catAx>
        <c:axId val="190181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pPr>
            <a:endParaRPr lang="es-MX"/>
          </a:p>
        </c:txPr>
        <c:crossAx val="190182447"/>
        <c:crosses val="autoZero"/>
        <c:auto val="1"/>
        <c:lblAlgn val="ctr"/>
        <c:lblOffset val="100"/>
        <c:noMultiLvlLbl val="0"/>
      </c:catAx>
      <c:valAx>
        <c:axId val="190182447"/>
        <c:scaling>
          <c:orientation val="minMax"/>
          <c:max val="550000"/>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crossAx val="190181967"/>
        <c:crosses val="autoZero"/>
        <c:crossBetween val="between"/>
      </c:valAx>
      <c:valAx>
        <c:axId val="2128557631"/>
        <c:scaling>
          <c:orientation val="minMax"/>
          <c:max val="0.31000000000000005"/>
          <c:min val="0.2"/>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MX"/>
          </a:p>
        </c:txPr>
        <c:crossAx val="2128557151"/>
        <c:crosses val="max"/>
        <c:crossBetween val="between"/>
      </c:valAx>
      <c:catAx>
        <c:axId val="2128557151"/>
        <c:scaling>
          <c:orientation val="minMax"/>
        </c:scaling>
        <c:delete val="1"/>
        <c:axPos val="b"/>
        <c:numFmt formatCode="General" sourceLinked="1"/>
        <c:majorTickMark val="out"/>
        <c:minorTickMark val="none"/>
        <c:tickLblPos val="nextTo"/>
        <c:crossAx val="2128557631"/>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59014686279507E-2"/>
          <c:y val="2.5564715787886425E-2"/>
          <c:w val="0.94496499639653242"/>
          <c:h val="0.88734469709654729"/>
        </c:manualLayout>
      </c:layout>
      <c:lineChart>
        <c:grouping val="standard"/>
        <c:varyColors val="0"/>
        <c:ser>
          <c:idx val="0"/>
          <c:order val="0"/>
          <c:spPr>
            <a:ln w="34925" cap="rnd">
              <a:solidFill>
                <a:srgbClr val="FFDA82"/>
              </a:solidFill>
              <a:round/>
            </a:ln>
            <a:effectLst/>
          </c:spPr>
          <c:marker>
            <c:symbol val="circle"/>
            <c:size val="5"/>
            <c:spPr>
              <a:solidFill>
                <a:srgbClr val="FFDA82"/>
              </a:solidFill>
              <a:ln w="34925">
                <a:solidFill>
                  <a:srgbClr val="FFDA82"/>
                </a:solidFill>
              </a:ln>
              <a:effectLst/>
            </c:spPr>
          </c:marker>
          <c:dPt>
            <c:idx val="12"/>
            <c:marker>
              <c:symbol val="circle"/>
              <c:size val="5"/>
              <c:spPr>
                <a:solidFill>
                  <a:schemeClr val="bg1">
                    <a:lumMod val="95000"/>
                  </a:schemeClr>
                </a:solidFill>
                <a:ln w="34925">
                  <a:solidFill>
                    <a:schemeClr val="bg1">
                      <a:lumMod val="95000"/>
                    </a:schemeClr>
                  </a:solidFill>
                </a:ln>
                <a:effectLst/>
              </c:spPr>
            </c:marker>
            <c:bubble3D val="0"/>
            <c:spPr>
              <a:ln w="34925" cap="rnd">
                <a:solidFill>
                  <a:schemeClr val="bg1">
                    <a:lumMod val="95000"/>
                  </a:schemeClr>
                </a:solidFill>
                <a:round/>
              </a:ln>
              <a:effectLst/>
            </c:spPr>
            <c:extLst>
              <c:ext xmlns:c16="http://schemas.microsoft.com/office/drawing/2014/chart" uri="{C3380CC4-5D6E-409C-BE32-E72D297353CC}">
                <c16:uniqueId val="{00000001-33A7-45E7-B794-AC336551459D}"/>
              </c:ext>
            </c:extLst>
          </c:dPt>
          <c:dPt>
            <c:idx val="13"/>
            <c:marker>
              <c:symbol val="circle"/>
              <c:size val="5"/>
              <c:spPr>
                <a:solidFill>
                  <a:schemeClr val="bg1">
                    <a:lumMod val="95000"/>
                  </a:schemeClr>
                </a:solidFill>
                <a:ln w="34925">
                  <a:solidFill>
                    <a:schemeClr val="bg1">
                      <a:lumMod val="95000"/>
                    </a:schemeClr>
                  </a:solidFill>
                </a:ln>
                <a:effectLst/>
              </c:spPr>
            </c:marker>
            <c:bubble3D val="0"/>
            <c:spPr>
              <a:ln w="34925" cap="rnd">
                <a:solidFill>
                  <a:schemeClr val="bg1">
                    <a:lumMod val="95000"/>
                  </a:schemeClr>
                </a:solidFill>
                <a:round/>
              </a:ln>
              <a:effectLst/>
            </c:spPr>
            <c:extLst>
              <c:ext xmlns:c16="http://schemas.microsoft.com/office/drawing/2014/chart" uri="{C3380CC4-5D6E-409C-BE32-E72D297353CC}">
                <c16:uniqueId val="{00000009-7733-467D-BBF1-6AEF5DC7C137}"/>
              </c:ext>
            </c:extLst>
          </c:dPt>
          <c:dPt>
            <c:idx val="14"/>
            <c:marker>
              <c:symbol val="circle"/>
              <c:size val="5"/>
              <c:spPr>
                <a:solidFill>
                  <a:schemeClr val="bg1">
                    <a:lumMod val="95000"/>
                  </a:schemeClr>
                </a:solidFill>
                <a:ln w="34925">
                  <a:solidFill>
                    <a:schemeClr val="bg1">
                      <a:lumMod val="95000"/>
                    </a:schemeClr>
                  </a:solidFill>
                </a:ln>
                <a:effectLst/>
              </c:spPr>
            </c:marker>
            <c:bubble3D val="0"/>
            <c:spPr>
              <a:ln w="34925" cap="rnd">
                <a:solidFill>
                  <a:schemeClr val="bg1">
                    <a:lumMod val="95000"/>
                  </a:schemeClr>
                </a:solidFill>
                <a:round/>
              </a:ln>
              <a:effectLst/>
            </c:spPr>
            <c:extLst>
              <c:ext xmlns:c16="http://schemas.microsoft.com/office/drawing/2014/chart" uri="{C3380CC4-5D6E-409C-BE32-E72D297353CC}">
                <c16:uniqueId val="{00000008-7733-467D-BBF1-6AEF5DC7C137}"/>
              </c:ext>
            </c:extLst>
          </c:dPt>
          <c:dLbls>
            <c:dLbl>
              <c:idx val="5"/>
              <c:layout>
                <c:manualLayout>
                  <c:x val="-3.4604764765694115E-2"/>
                  <c:y val="1.68590115379592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3A7-45E7-B794-AC336551459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Hoja4!$H$2:$H$16</c:f>
              <c:numCache>
                <c:formatCode>General</c:formatCode>
                <c:ptCount val="15"/>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2030</c:v>
                </c:pt>
                <c:pt idx="14">
                  <c:v>2035</c:v>
                </c:pt>
              </c:numCache>
            </c:numRef>
          </c:cat>
          <c:val>
            <c:numRef>
              <c:f>Hoja4!$I$2:$I$16</c:f>
              <c:numCache>
                <c:formatCode>0</c:formatCode>
                <c:ptCount val="15"/>
                <c:pt idx="0">
                  <c:v>222</c:v>
                </c:pt>
                <c:pt idx="1">
                  <c:v>270</c:v>
                </c:pt>
                <c:pt idx="2">
                  <c:v>450</c:v>
                </c:pt>
                <c:pt idx="3">
                  <c:v>483</c:v>
                </c:pt>
                <c:pt idx="4">
                  <c:v>761</c:v>
                </c:pt>
                <c:pt idx="5">
                  <c:v>1074</c:v>
                </c:pt>
                <c:pt idx="6">
                  <c:v>1101</c:v>
                </c:pt>
                <c:pt idx="7">
                  <c:v>1486</c:v>
                </c:pt>
                <c:pt idx="8">
                  <c:v>1732</c:v>
                </c:pt>
                <c:pt idx="9">
                  <c:v>2487</c:v>
                </c:pt>
                <c:pt idx="10">
                  <c:v>2214</c:v>
                </c:pt>
                <c:pt idx="11">
                  <c:v>1635</c:v>
                </c:pt>
                <c:pt idx="12">
                  <c:v>1227.7928764743226</c:v>
                </c:pt>
                <c:pt idx="13" formatCode="General">
                  <c:v>2331.330251885423</c:v>
                </c:pt>
                <c:pt idx="14" formatCode="General">
                  <c:v>3069.1649917641139</c:v>
                </c:pt>
              </c:numCache>
            </c:numRef>
          </c:val>
          <c:smooth val="0"/>
          <c:extLst>
            <c:ext xmlns:c16="http://schemas.microsoft.com/office/drawing/2014/chart" uri="{C3380CC4-5D6E-409C-BE32-E72D297353CC}">
              <c16:uniqueId val="{00000002-33A7-45E7-B794-AC336551459D}"/>
            </c:ext>
          </c:extLst>
        </c:ser>
        <c:ser>
          <c:idx val="1"/>
          <c:order val="1"/>
          <c:spPr>
            <a:ln w="34925" cap="rnd">
              <a:solidFill>
                <a:srgbClr val="9BBB59"/>
              </a:solidFill>
              <a:round/>
            </a:ln>
            <a:effectLst/>
          </c:spPr>
          <c:marker>
            <c:symbol val="circle"/>
            <c:size val="5"/>
            <c:spPr>
              <a:solidFill>
                <a:srgbClr val="9BBB59"/>
              </a:solidFill>
              <a:ln w="34925">
                <a:solidFill>
                  <a:srgbClr val="9BBB59"/>
                </a:solidFill>
              </a:ln>
              <a:effectLst/>
            </c:spPr>
          </c:marker>
          <c:dPt>
            <c:idx val="12"/>
            <c:marker>
              <c:symbol val="circle"/>
              <c:size val="5"/>
              <c:spPr>
                <a:solidFill>
                  <a:schemeClr val="bg1">
                    <a:lumMod val="85000"/>
                  </a:schemeClr>
                </a:solidFill>
                <a:ln w="34925">
                  <a:solidFill>
                    <a:schemeClr val="bg1">
                      <a:lumMod val="85000"/>
                    </a:schemeClr>
                  </a:solidFill>
                </a:ln>
                <a:effectLst/>
              </c:spPr>
            </c:marker>
            <c:bubble3D val="0"/>
            <c:spPr>
              <a:ln w="34925" cap="rnd">
                <a:solidFill>
                  <a:schemeClr val="bg1">
                    <a:lumMod val="95000"/>
                  </a:schemeClr>
                </a:solidFill>
                <a:round/>
              </a:ln>
              <a:effectLst/>
            </c:spPr>
            <c:extLst>
              <c:ext xmlns:c16="http://schemas.microsoft.com/office/drawing/2014/chart" uri="{C3380CC4-5D6E-409C-BE32-E72D297353CC}">
                <c16:uniqueId val="{00000004-33A7-45E7-B794-AC336551459D}"/>
              </c:ext>
            </c:extLst>
          </c:dPt>
          <c:dPt>
            <c:idx val="13"/>
            <c:marker>
              <c:symbol val="circle"/>
              <c:size val="5"/>
              <c:spPr>
                <a:solidFill>
                  <a:schemeClr val="bg1">
                    <a:lumMod val="95000"/>
                  </a:schemeClr>
                </a:solidFill>
                <a:ln w="34925">
                  <a:solidFill>
                    <a:schemeClr val="bg1">
                      <a:lumMod val="95000"/>
                    </a:schemeClr>
                  </a:solidFill>
                </a:ln>
                <a:effectLst/>
              </c:spPr>
            </c:marker>
            <c:bubble3D val="0"/>
            <c:spPr>
              <a:ln w="34925" cap="rnd">
                <a:solidFill>
                  <a:schemeClr val="bg1">
                    <a:lumMod val="95000"/>
                  </a:schemeClr>
                </a:solidFill>
                <a:round/>
              </a:ln>
              <a:effectLst/>
            </c:spPr>
            <c:extLst>
              <c:ext xmlns:c16="http://schemas.microsoft.com/office/drawing/2014/chart" uri="{C3380CC4-5D6E-409C-BE32-E72D297353CC}">
                <c16:uniqueId val="{0000000B-7733-467D-BBF1-6AEF5DC7C137}"/>
              </c:ext>
            </c:extLst>
          </c:dPt>
          <c:dPt>
            <c:idx val="14"/>
            <c:marker>
              <c:symbol val="circle"/>
              <c:size val="5"/>
              <c:spPr>
                <a:solidFill>
                  <a:schemeClr val="bg1">
                    <a:lumMod val="95000"/>
                  </a:schemeClr>
                </a:solidFill>
                <a:ln w="34925">
                  <a:solidFill>
                    <a:schemeClr val="bg1">
                      <a:lumMod val="95000"/>
                    </a:schemeClr>
                  </a:solidFill>
                </a:ln>
                <a:effectLst/>
              </c:spPr>
            </c:marker>
            <c:bubble3D val="0"/>
            <c:spPr>
              <a:ln w="34925" cap="rnd">
                <a:solidFill>
                  <a:schemeClr val="bg1">
                    <a:lumMod val="95000"/>
                  </a:schemeClr>
                </a:solidFill>
                <a:round/>
              </a:ln>
              <a:effectLst/>
            </c:spPr>
            <c:extLst>
              <c:ext xmlns:c16="http://schemas.microsoft.com/office/drawing/2014/chart" uri="{C3380CC4-5D6E-409C-BE32-E72D297353CC}">
                <c16:uniqueId val="{0000000A-7733-467D-BBF1-6AEF5DC7C137}"/>
              </c:ext>
            </c:extLst>
          </c:dPt>
          <c:dLbls>
            <c:dLbl>
              <c:idx val="5"/>
              <c:layout>
                <c:manualLayout>
                  <c:x val="-3.4339629042092305E-2"/>
                  <c:y val="-3.16430527929521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3A7-45E7-B794-AC336551459D}"/>
                </c:ext>
              </c:extLst>
            </c:dLbl>
            <c:dLbl>
              <c:idx val="6"/>
              <c:layout>
                <c:manualLayout>
                  <c:x val="-2.4729842766481571E-2"/>
                  <c:y val="-2.1327938033176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3A7-45E7-B794-AC336551459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Hoja4!$H$2:$H$16</c:f>
              <c:numCache>
                <c:formatCode>General</c:formatCode>
                <c:ptCount val="15"/>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2030</c:v>
                </c:pt>
                <c:pt idx="14">
                  <c:v>2035</c:v>
                </c:pt>
              </c:numCache>
            </c:numRef>
          </c:cat>
          <c:val>
            <c:numRef>
              <c:f>Hoja4!$J$2:$J$16</c:f>
              <c:numCache>
                <c:formatCode>0</c:formatCode>
                <c:ptCount val="15"/>
                <c:pt idx="0">
                  <c:v>1308</c:v>
                </c:pt>
                <c:pt idx="1">
                  <c:v>1605</c:v>
                </c:pt>
                <c:pt idx="2">
                  <c:v>1248</c:v>
                </c:pt>
                <c:pt idx="3">
                  <c:v>804</c:v>
                </c:pt>
                <c:pt idx="4">
                  <c:v>1066</c:v>
                </c:pt>
                <c:pt idx="5">
                  <c:v>1182</c:v>
                </c:pt>
                <c:pt idx="6">
                  <c:v>923</c:v>
                </c:pt>
                <c:pt idx="7">
                  <c:v>935</c:v>
                </c:pt>
                <c:pt idx="8">
                  <c:v>779</c:v>
                </c:pt>
                <c:pt idx="9">
                  <c:v>759</c:v>
                </c:pt>
                <c:pt idx="10">
                  <c:v>510</c:v>
                </c:pt>
                <c:pt idx="11">
                  <c:v>352.8</c:v>
                </c:pt>
                <c:pt idx="12">
                  <c:v>283.16326530612241</c:v>
                </c:pt>
                <c:pt idx="13" formatCode="General">
                  <c:v>537.66974811457703</c:v>
                </c:pt>
                <c:pt idx="14" formatCode="General">
                  <c:v>707.83500823588611</c:v>
                </c:pt>
              </c:numCache>
            </c:numRef>
          </c:val>
          <c:smooth val="0"/>
          <c:extLst>
            <c:ext xmlns:c16="http://schemas.microsoft.com/office/drawing/2014/chart" uri="{C3380CC4-5D6E-409C-BE32-E72D297353CC}">
              <c16:uniqueId val="{00000006-33A7-45E7-B794-AC336551459D}"/>
            </c:ext>
          </c:extLst>
        </c:ser>
        <c:ser>
          <c:idx val="2"/>
          <c:order val="2"/>
          <c:spPr>
            <a:ln w="34925" cap="rnd">
              <a:solidFill>
                <a:schemeClr val="tx2">
                  <a:lumMod val="40000"/>
                  <a:lumOff val="60000"/>
                </a:schemeClr>
              </a:solidFill>
              <a:round/>
            </a:ln>
            <a:effectLst/>
          </c:spPr>
          <c:marker>
            <c:symbol val="circle"/>
            <c:size val="5"/>
            <c:spPr>
              <a:solidFill>
                <a:schemeClr val="tx2">
                  <a:lumMod val="40000"/>
                  <a:lumOff val="60000"/>
                </a:schemeClr>
              </a:solidFill>
              <a:ln w="34925">
                <a:solidFill>
                  <a:schemeClr val="tx2">
                    <a:lumMod val="40000"/>
                    <a:lumOff val="60000"/>
                  </a:schemeClr>
                </a:solidFill>
              </a:ln>
              <a:effectLst/>
            </c:spPr>
          </c:marker>
          <c:dPt>
            <c:idx val="12"/>
            <c:marker>
              <c:symbol val="circle"/>
              <c:size val="5"/>
              <c:spPr>
                <a:solidFill>
                  <a:schemeClr val="bg1">
                    <a:lumMod val="95000"/>
                  </a:schemeClr>
                </a:solidFill>
                <a:ln w="34925">
                  <a:solidFill>
                    <a:schemeClr val="bg1">
                      <a:lumMod val="95000"/>
                    </a:schemeClr>
                  </a:solidFill>
                </a:ln>
                <a:effectLst/>
              </c:spPr>
            </c:marker>
            <c:bubble3D val="0"/>
            <c:spPr>
              <a:ln w="34925" cap="rnd">
                <a:solidFill>
                  <a:schemeClr val="bg1">
                    <a:lumMod val="95000"/>
                  </a:schemeClr>
                </a:solidFill>
                <a:round/>
              </a:ln>
              <a:effectLst/>
            </c:spPr>
            <c:extLst>
              <c:ext xmlns:c16="http://schemas.microsoft.com/office/drawing/2014/chart" uri="{C3380CC4-5D6E-409C-BE32-E72D297353CC}">
                <c16:uniqueId val="{00000008-33A7-45E7-B794-AC336551459D}"/>
              </c:ext>
            </c:extLst>
          </c:dPt>
          <c:dPt>
            <c:idx val="13"/>
            <c:marker>
              <c:symbol val="circle"/>
              <c:size val="5"/>
              <c:spPr>
                <a:solidFill>
                  <a:schemeClr val="bg1">
                    <a:lumMod val="95000"/>
                  </a:schemeClr>
                </a:solidFill>
                <a:ln w="34925">
                  <a:solidFill>
                    <a:schemeClr val="bg1">
                      <a:lumMod val="95000"/>
                    </a:schemeClr>
                  </a:solidFill>
                </a:ln>
                <a:effectLst/>
              </c:spPr>
            </c:marker>
            <c:bubble3D val="0"/>
            <c:spPr>
              <a:ln w="34925" cap="rnd">
                <a:solidFill>
                  <a:schemeClr val="bg1">
                    <a:lumMod val="95000"/>
                  </a:schemeClr>
                </a:solidFill>
                <a:round/>
              </a:ln>
              <a:effectLst/>
            </c:spPr>
            <c:extLst>
              <c:ext xmlns:c16="http://schemas.microsoft.com/office/drawing/2014/chart" uri="{C3380CC4-5D6E-409C-BE32-E72D297353CC}">
                <c16:uniqueId val="{00000006-7733-467D-BBF1-6AEF5DC7C137}"/>
              </c:ext>
            </c:extLst>
          </c:dPt>
          <c:dPt>
            <c:idx val="14"/>
            <c:marker>
              <c:symbol val="circle"/>
              <c:size val="5"/>
              <c:spPr>
                <a:solidFill>
                  <a:schemeClr val="bg1">
                    <a:lumMod val="95000"/>
                  </a:schemeClr>
                </a:solidFill>
                <a:ln w="34925">
                  <a:solidFill>
                    <a:schemeClr val="bg1">
                      <a:lumMod val="95000"/>
                    </a:schemeClr>
                  </a:solidFill>
                </a:ln>
                <a:effectLst/>
              </c:spPr>
            </c:marker>
            <c:bubble3D val="0"/>
            <c:spPr>
              <a:ln w="34925" cap="rnd">
                <a:solidFill>
                  <a:schemeClr val="bg1">
                    <a:lumMod val="95000"/>
                  </a:schemeClr>
                </a:solidFill>
                <a:round/>
              </a:ln>
              <a:effectLst/>
            </c:spPr>
            <c:extLst>
              <c:ext xmlns:c16="http://schemas.microsoft.com/office/drawing/2014/chart" uri="{C3380CC4-5D6E-409C-BE32-E72D297353CC}">
                <c16:uniqueId val="{00000007-7733-467D-BBF1-6AEF5DC7C13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Hoja4!$H$2:$H$16</c:f>
              <c:numCache>
                <c:formatCode>General</c:formatCode>
                <c:ptCount val="15"/>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2030</c:v>
                </c:pt>
                <c:pt idx="14">
                  <c:v>2035</c:v>
                </c:pt>
              </c:numCache>
            </c:numRef>
          </c:cat>
          <c:val>
            <c:numRef>
              <c:f>Hoja4!$K$2:$K$16</c:f>
              <c:numCache>
                <c:formatCode>0</c:formatCode>
                <c:ptCount val="15"/>
                <c:pt idx="0">
                  <c:v>1530</c:v>
                </c:pt>
                <c:pt idx="1">
                  <c:v>1875</c:v>
                </c:pt>
                <c:pt idx="2">
                  <c:v>1698</c:v>
                </c:pt>
                <c:pt idx="3">
                  <c:v>1287</c:v>
                </c:pt>
                <c:pt idx="4">
                  <c:v>1827</c:v>
                </c:pt>
                <c:pt idx="5">
                  <c:v>2256</c:v>
                </c:pt>
                <c:pt idx="6">
                  <c:v>2024</c:v>
                </c:pt>
                <c:pt idx="7">
                  <c:v>2421</c:v>
                </c:pt>
                <c:pt idx="8">
                  <c:v>2511</c:v>
                </c:pt>
                <c:pt idx="9">
                  <c:v>3246</c:v>
                </c:pt>
                <c:pt idx="10">
                  <c:v>2724</c:v>
                </c:pt>
                <c:pt idx="11">
                  <c:v>1987.8</c:v>
                </c:pt>
                <c:pt idx="12">
                  <c:v>1510.956141780445</c:v>
                </c:pt>
                <c:pt idx="13" formatCode="General">
                  <c:v>2869</c:v>
                </c:pt>
                <c:pt idx="14" formatCode="General">
                  <c:v>3777</c:v>
                </c:pt>
              </c:numCache>
            </c:numRef>
          </c:val>
          <c:smooth val="0"/>
          <c:extLst>
            <c:ext xmlns:c16="http://schemas.microsoft.com/office/drawing/2014/chart" uri="{C3380CC4-5D6E-409C-BE32-E72D297353CC}">
              <c16:uniqueId val="{00000009-33A7-45E7-B794-AC336551459D}"/>
            </c:ext>
          </c:extLst>
        </c:ser>
        <c:dLbls>
          <c:showLegendKey val="0"/>
          <c:showVal val="0"/>
          <c:showCatName val="0"/>
          <c:showSerName val="0"/>
          <c:showPercent val="0"/>
          <c:showBubbleSize val="0"/>
        </c:dLbls>
        <c:marker val="1"/>
        <c:smooth val="0"/>
        <c:axId val="1193836656"/>
        <c:axId val="1193842416"/>
      </c:lineChart>
      <c:catAx>
        <c:axId val="119383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pPr>
            <a:endParaRPr lang="es-MX"/>
          </a:p>
        </c:txPr>
        <c:crossAx val="1193842416"/>
        <c:crosses val="autoZero"/>
        <c:auto val="1"/>
        <c:lblAlgn val="ctr"/>
        <c:lblOffset val="100"/>
        <c:noMultiLvlLbl val="0"/>
      </c:catAx>
      <c:valAx>
        <c:axId val="119384241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crossAx val="1193836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59014686279507E-2"/>
          <c:y val="2.5564715787886425E-2"/>
          <c:w val="0.94496499639653242"/>
          <c:h val="0.88734469709654729"/>
        </c:manualLayout>
      </c:layout>
      <c:lineChart>
        <c:grouping val="standard"/>
        <c:varyColors val="0"/>
        <c:ser>
          <c:idx val="0"/>
          <c:order val="0"/>
          <c:spPr>
            <a:ln w="34925" cap="rnd">
              <a:solidFill>
                <a:srgbClr val="FFF2D1"/>
              </a:solidFill>
              <a:round/>
            </a:ln>
            <a:effectLst/>
          </c:spPr>
          <c:marker>
            <c:symbol val="circle"/>
            <c:size val="5"/>
            <c:spPr>
              <a:solidFill>
                <a:srgbClr val="FFF2D1"/>
              </a:solidFill>
              <a:ln w="34925">
                <a:solidFill>
                  <a:srgbClr val="FFF2D1"/>
                </a:solidFill>
              </a:ln>
              <a:effectLst/>
            </c:spPr>
          </c:marker>
          <c:dPt>
            <c:idx val="12"/>
            <c:marker>
              <c:symbol val="circle"/>
              <c:size val="5"/>
              <c:spPr>
                <a:solidFill>
                  <a:srgbClr val="FFF2D1"/>
                </a:solidFill>
                <a:ln w="34925">
                  <a:solidFill>
                    <a:srgbClr val="FFF2D1"/>
                  </a:solidFill>
                </a:ln>
                <a:effectLst/>
              </c:spPr>
            </c:marker>
            <c:bubble3D val="0"/>
            <c:spPr>
              <a:ln w="34925" cap="rnd">
                <a:solidFill>
                  <a:srgbClr val="FFF2D1"/>
                </a:solidFill>
                <a:round/>
              </a:ln>
              <a:effectLst/>
            </c:spPr>
            <c:extLst>
              <c:ext xmlns:c16="http://schemas.microsoft.com/office/drawing/2014/chart" uri="{C3380CC4-5D6E-409C-BE32-E72D297353CC}">
                <c16:uniqueId val="{00000001-33A7-45E7-B794-AC336551459D}"/>
              </c:ext>
            </c:extLst>
          </c:dPt>
          <c:dLbls>
            <c:dLbl>
              <c:idx val="5"/>
              <c:layout>
                <c:manualLayout>
                  <c:x val="-3.4604764765694115E-2"/>
                  <c:y val="1.68590115379592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3A7-45E7-B794-AC336551459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lumMod val="8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Hoja4!$H$2:$H$16</c:f>
              <c:numCache>
                <c:formatCode>General</c:formatCode>
                <c:ptCount val="15"/>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2030</c:v>
                </c:pt>
                <c:pt idx="14">
                  <c:v>2035</c:v>
                </c:pt>
              </c:numCache>
            </c:numRef>
          </c:cat>
          <c:val>
            <c:numRef>
              <c:f>Hoja4!$I$2:$I$16</c:f>
              <c:numCache>
                <c:formatCode>0</c:formatCode>
                <c:ptCount val="15"/>
                <c:pt idx="0">
                  <c:v>222</c:v>
                </c:pt>
                <c:pt idx="1">
                  <c:v>270</c:v>
                </c:pt>
                <c:pt idx="2">
                  <c:v>450</c:v>
                </c:pt>
                <c:pt idx="3">
                  <c:v>483</c:v>
                </c:pt>
                <c:pt idx="4">
                  <c:v>761</c:v>
                </c:pt>
                <c:pt idx="5">
                  <c:v>1074</c:v>
                </c:pt>
                <c:pt idx="6">
                  <c:v>1101</c:v>
                </c:pt>
                <c:pt idx="7">
                  <c:v>1486</c:v>
                </c:pt>
                <c:pt idx="8">
                  <c:v>1732</c:v>
                </c:pt>
                <c:pt idx="9">
                  <c:v>2487</c:v>
                </c:pt>
                <c:pt idx="10">
                  <c:v>2214</c:v>
                </c:pt>
                <c:pt idx="11">
                  <c:v>1635</c:v>
                </c:pt>
                <c:pt idx="12">
                  <c:v>1227.7928764743226</c:v>
                </c:pt>
                <c:pt idx="13" formatCode="General">
                  <c:v>2331.330251885423</c:v>
                </c:pt>
                <c:pt idx="14" formatCode="General">
                  <c:v>3069.1649917641139</c:v>
                </c:pt>
              </c:numCache>
            </c:numRef>
          </c:val>
          <c:smooth val="0"/>
          <c:extLst>
            <c:ext xmlns:c16="http://schemas.microsoft.com/office/drawing/2014/chart" uri="{C3380CC4-5D6E-409C-BE32-E72D297353CC}">
              <c16:uniqueId val="{00000002-33A7-45E7-B794-AC336551459D}"/>
            </c:ext>
          </c:extLst>
        </c:ser>
        <c:ser>
          <c:idx val="1"/>
          <c:order val="1"/>
          <c:spPr>
            <a:ln w="34925" cap="rnd">
              <a:solidFill>
                <a:srgbClr val="E1EBCD"/>
              </a:solidFill>
              <a:round/>
            </a:ln>
            <a:effectLst/>
          </c:spPr>
          <c:marker>
            <c:symbol val="circle"/>
            <c:size val="5"/>
            <c:spPr>
              <a:solidFill>
                <a:srgbClr val="E1EBCD"/>
              </a:solidFill>
              <a:ln w="34925">
                <a:solidFill>
                  <a:srgbClr val="E1EBCD"/>
                </a:solidFill>
              </a:ln>
              <a:effectLst/>
            </c:spPr>
          </c:marker>
          <c:dPt>
            <c:idx val="12"/>
            <c:marker>
              <c:symbol val="circle"/>
              <c:size val="5"/>
              <c:spPr>
                <a:solidFill>
                  <a:srgbClr val="E1EBCD"/>
                </a:solidFill>
                <a:ln w="34925">
                  <a:solidFill>
                    <a:srgbClr val="E1EBCD"/>
                  </a:solidFill>
                </a:ln>
                <a:effectLst/>
              </c:spPr>
            </c:marker>
            <c:bubble3D val="0"/>
            <c:spPr>
              <a:ln w="34925" cap="rnd">
                <a:solidFill>
                  <a:srgbClr val="E1EBCD"/>
                </a:solidFill>
                <a:round/>
              </a:ln>
              <a:effectLst/>
            </c:spPr>
            <c:extLst>
              <c:ext xmlns:c16="http://schemas.microsoft.com/office/drawing/2014/chart" uri="{C3380CC4-5D6E-409C-BE32-E72D297353CC}">
                <c16:uniqueId val="{00000004-33A7-45E7-B794-AC336551459D}"/>
              </c:ext>
            </c:extLst>
          </c:dPt>
          <c:dLbls>
            <c:dLbl>
              <c:idx val="5"/>
              <c:layout>
                <c:manualLayout>
                  <c:x val="-3.4339629042092305E-2"/>
                  <c:y val="-3.16430527929521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3A7-45E7-B794-AC336551459D}"/>
                </c:ext>
              </c:extLst>
            </c:dLbl>
            <c:dLbl>
              <c:idx val="6"/>
              <c:layout>
                <c:manualLayout>
                  <c:x val="-2.4729842766481571E-2"/>
                  <c:y val="-2.1327938033176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3A7-45E7-B794-AC336551459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lumMod val="8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Hoja4!$H$2:$H$16</c:f>
              <c:numCache>
                <c:formatCode>General</c:formatCode>
                <c:ptCount val="15"/>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2030</c:v>
                </c:pt>
                <c:pt idx="14">
                  <c:v>2035</c:v>
                </c:pt>
              </c:numCache>
            </c:numRef>
          </c:cat>
          <c:val>
            <c:numRef>
              <c:f>Hoja4!$J$2:$J$16</c:f>
              <c:numCache>
                <c:formatCode>0</c:formatCode>
                <c:ptCount val="15"/>
                <c:pt idx="0">
                  <c:v>1308</c:v>
                </c:pt>
                <c:pt idx="1">
                  <c:v>1605</c:v>
                </c:pt>
                <c:pt idx="2">
                  <c:v>1248</c:v>
                </c:pt>
                <c:pt idx="3">
                  <c:v>804</c:v>
                </c:pt>
                <c:pt idx="4">
                  <c:v>1066</c:v>
                </c:pt>
                <c:pt idx="5">
                  <c:v>1182</c:v>
                </c:pt>
                <c:pt idx="6">
                  <c:v>923</c:v>
                </c:pt>
                <c:pt idx="7">
                  <c:v>935</c:v>
                </c:pt>
                <c:pt idx="8">
                  <c:v>779</c:v>
                </c:pt>
                <c:pt idx="9">
                  <c:v>759</c:v>
                </c:pt>
                <c:pt idx="10">
                  <c:v>510</c:v>
                </c:pt>
                <c:pt idx="11">
                  <c:v>352.8</c:v>
                </c:pt>
                <c:pt idx="12">
                  <c:v>283.16326530612241</c:v>
                </c:pt>
                <c:pt idx="13" formatCode="General">
                  <c:v>537.66974811457703</c:v>
                </c:pt>
                <c:pt idx="14" formatCode="General">
                  <c:v>707.83500823588611</c:v>
                </c:pt>
              </c:numCache>
            </c:numRef>
          </c:val>
          <c:smooth val="0"/>
          <c:extLst>
            <c:ext xmlns:c16="http://schemas.microsoft.com/office/drawing/2014/chart" uri="{C3380CC4-5D6E-409C-BE32-E72D297353CC}">
              <c16:uniqueId val="{00000006-33A7-45E7-B794-AC336551459D}"/>
            </c:ext>
          </c:extLst>
        </c:ser>
        <c:ser>
          <c:idx val="2"/>
          <c:order val="2"/>
          <c:spPr>
            <a:ln w="34925" cap="rnd">
              <a:solidFill>
                <a:schemeClr val="tx2">
                  <a:lumMod val="40000"/>
                  <a:lumOff val="60000"/>
                </a:schemeClr>
              </a:solidFill>
              <a:round/>
            </a:ln>
            <a:effectLst/>
          </c:spPr>
          <c:marker>
            <c:symbol val="circle"/>
            <c:size val="5"/>
            <c:spPr>
              <a:solidFill>
                <a:schemeClr val="tx2">
                  <a:lumMod val="40000"/>
                  <a:lumOff val="60000"/>
                </a:schemeClr>
              </a:solidFill>
              <a:ln w="34925">
                <a:solidFill>
                  <a:schemeClr val="tx2">
                    <a:lumMod val="40000"/>
                    <a:lumOff val="60000"/>
                  </a:schemeClr>
                </a:solidFill>
              </a:ln>
              <a:effectLst/>
            </c:spPr>
          </c:marker>
          <c:dPt>
            <c:idx val="12"/>
            <c:marker>
              <c:symbol val="circle"/>
              <c:size val="5"/>
              <c:spPr>
                <a:solidFill>
                  <a:schemeClr val="bg1">
                    <a:lumMod val="95000"/>
                  </a:schemeClr>
                </a:solidFill>
                <a:ln w="34925">
                  <a:solidFill>
                    <a:schemeClr val="bg1">
                      <a:lumMod val="95000"/>
                    </a:schemeClr>
                  </a:solidFill>
                </a:ln>
                <a:effectLst/>
              </c:spPr>
            </c:marker>
            <c:bubble3D val="0"/>
            <c:spPr>
              <a:ln w="34925" cap="rnd">
                <a:solidFill>
                  <a:schemeClr val="bg1">
                    <a:lumMod val="95000"/>
                  </a:schemeClr>
                </a:solidFill>
                <a:round/>
              </a:ln>
              <a:effectLst/>
            </c:spPr>
            <c:extLst>
              <c:ext xmlns:c16="http://schemas.microsoft.com/office/drawing/2014/chart" uri="{C3380CC4-5D6E-409C-BE32-E72D297353CC}">
                <c16:uniqueId val="{00000008-33A7-45E7-B794-AC336551459D}"/>
              </c:ext>
            </c:extLst>
          </c:dPt>
          <c:dPt>
            <c:idx val="13"/>
            <c:marker>
              <c:symbol val="circle"/>
              <c:size val="5"/>
              <c:spPr>
                <a:solidFill>
                  <a:schemeClr val="bg1">
                    <a:lumMod val="95000"/>
                  </a:schemeClr>
                </a:solidFill>
                <a:ln w="34925">
                  <a:solidFill>
                    <a:schemeClr val="bg1">
                      <a:lumMod val="95000"/>
                    </a:schemeClr>
                  </a:solidFill>
                </a:ln>
                <a:effectLst/>
              </c:spPr>
            </c:marker>
            <c:bubble3D val="0"/>
            <c:spPr>
              <a:ln w="34925" cap="rnd">
                <a:solidFill>
                  <a:schemeClr val="bg1">
                    <a:lumMod val="95000"/>
                  </a:schemeClr>
                </a:solidFill>
                <a:round/>
              </a:ln>
              <a:effectLst/>
            </c:spPr>
            <c:extLst>
              <c:ext xmlns:c16="http://schemas.microsoft.com/office/drawing/2014/chart" uri="{C3380CC4-5D6E-409C-BE32-E72D297353CC}">
                <c16:uniqueId val="{00000006-7733-467D-BBF1-6AEF5DC7C137}"/>
              </c:ext>
            </c:extLst>
          </c:dPt>
          <c:dPt>
            <c:idx val="14"/>
            <c:marker>
              <c:symbol val="circle"/>
              <c:size val="5"/>
              <c:spPr>
                <a:solidFill>
                  <a:schemeClr val="bg1">
                    <a:lumMod val="95000"/>
                  </a:schemeClr>
                </a:solidFill>
                <a:ln w="34925">
                  <a:solidFill>
                    <a:schemeClr val="bg1">
                      <a:lumMod val="95000"/>
                    </a:schemeClr>
                  </a:solidFill>
                </a:ln>
                <a:effectLst/>
              </c:spPr>
            </c:marker>
            <c:bubble3D val="0"/>
            <c:spPr>
              <a:ln w="34925" cap="rnd">
                <a:solidFill>
                  <a:schemeClr val="bg1">
                    <a:lumMod val="95000"/>
                  </a:schemeClr>
                </a:solidFill>
                <a:round/>
              </a:ln>
              <a:effectLst/>
            </c:spPr>
            <c:extLst>
              <c:ext xmlns:c16="http://schemas.microsoft.com/office/drawing/2014/chart" uri="{C3380CC4-5D6E-409C-BE32-E72D297353CC}">
                <c16:uniqueId val="{00000007-7733-467D-BBF1-6AEF5DC7C13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Hoja4!$H$2:$H$16</c:f>
              <c:numCache>
                <c:formatCode>General</c:formatCode>
                <c:ptCount val="15"/>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2030</c:v>
                </c:pt>
                <c:pt idx="14">
                  <c:v>2035</c:v>
                </c:pt>
              </c:numCache>
            </c:numRef>
          </c:cat>
          <c:val>
            <c:numRef>
              <c:f>Hoja4!$K$2:$K$16</c:f>
              <c:numCache>
                <c:formatCode>0</c:formatCode>
                <c:ptCount val="15"/>
                <c:pt idx="0">
                  <c:v>1530</c:v>
                </c:pt>
                <c:pt idx="1">
                  <c:v>1875</c:v>
                </c:pt>
                <c:pt idx="2">
                  <c:v>1698</c:v>
                </c:pt>
                <c:pt idx="3">
                  <c:v>1287</c:v>
                </c:pt>
                <c:pt idx="4">
                  <c:v>1827</c:v>
                </c:pt>
                <c:pt idx="5">
                  <c:v>2256</c:v>
                </c:pt>
                <c:pt idx="6">
                  <c:v>2024</c:v>
                </c:pt>
                <c:pt idx="7">
                  <c:v>2421</c:v>
                </c:pt>
                <c:pt idx="8">
                  <c:v>2511</c:v>
                </c:pt>
                <c:pt idx="9">
                  <c:v>3246</c:v>
                </c:pt>
                <c:pt idx="10">
                  <c:v>2724</c:v>
                </c:pt>
                <c:pt idx="11">
                  <c:v>1987.8</c:v>
                </c:pt>
                <c:pt idx="12">
                  <c:v>1510.956141780445</c:v>
                </c:pt>
                <c:pt idx="13" formatCode="General">
                  <c:v>2869</c:v>
                </c:pt>
                <c:pt idx="14" formatCode="General">
                  <c:v>3777</c:v>
                </c:pt>
              </c:numCache>
            </c:numRef>
          </c:val>
          <c:smooth val="0"/>
          <c:extLst>
            <c:ext xmlns:c16="http://schemas.microsoft.com/office/drawing/2014/chart" uri="{C3380CC4-5D6E-409C-BE32-E72D297353CC}">
              <c16:uniqueId val="{00000009-33A7-45E7-B794-AC336551459D}"/>
            </c:ext>
          </c:extLst>
        </c:ser>
        <c:dLbls>
          <c:showLegendKey val="0"/>
          <c:showVal val="0"/>
          <c:showCatName val="0"/>
          <c:showSerName val="0"/>
          <c:showPercent val="0"/>
          <c:showBubbleSize val="0"/>
        </c:dLbls>
        <c:marker val="1"/>
        <c:smooth val="0"/>
        <c:axId val="1193836656"/>
        <c:axId val="1193842416"/>
      </c:lineChart>
      <c:catAx>
        <c:axId val="119383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pPr>
            <a:endParaRPr lang="es-MX"/>
          </a:p>
        </c:txPr>
        <c:crossAx val="1193842416"/>
        <c:crosses val="autoZero"/>
        <c:auto val="1"/>
        <c:lblAlgn val="ctr"/>
        <c:lblOffset val="100"/>
        <c:noMultiLvlLbl val="0"/>
      </c:catAx>
      <c:valAx>
        <c:axId val="119384241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crossAx val="1193836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15875" cap="rnd">
              <a:solidFill>
                <a:schemeClr val="bg1">
                  <a:lumMod val="65000"/>
                </a:schemeClr>
              </a:solidFill>
              <a:round/>
            </a:ln>
            <a:effectLst/>
          </c:spPr>
          <c:marker>
            <c:symbol val="circle"/>
            <c:size val="5"/>
            <c:spPr>
              <a:solidFill>
                <a:schemeClr val="bg1">
                  <a:lumMod val="65000"/>
                </a:schemeClr>
              </a:solidFill>
              <a:ln w="19050">
                <a:solidFill>
                  <a:schemeClr val="bg1">
                    <a:lumMod val="65000"/>
                  </a:schemeClr>
                </a:solidFill>
              </a:ln>
              <a:effectLst/>
            </c:spPr>
          </c:marker>
          <c:dLbls>
            <c:dLbl>
              <c:idx val="5"/>
              <c:layout>
                <c:manualLayout>
                  <c:x val="-2.2730621044755532E-2"/>
                  <c:y val="5.13582403010988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471-46C0-B8E1-AF7A3210C6D8}"/>
                </c:ext>
              </c:extLst>
            </c:dLbl>
            <c:spPr>
              <a:noFill/>
              <a:ln>
                <a:noFill/>
              </a:ln>
              <a:effectLst/>
            </c:spPr>
            <c:txPr>
              <a:bodyPr rot="0" spcFirstLastPara="1" vertOverflow="ellipsis" vert="horz" wrap="square" lIns="38100" tIns="19050" rIns="38100" bIns="19050" anchor="ctr" anchorCtr="1">
                <a:spAutoFit/>
              </a:bodyPr>
              <a:lstStyle/>
              <a:p>
                <a:pPr>
                  <a:defRPr sz="1200" b="0" i="1" u="none" strike="noStrike" kern="1200" baseline="0">
                    <a:solidFill>
                      <a:schemeClr val="tx1">
                        <a:lumMod val="85000"/>
                        <a:lumOff val="15000"/>
                      </a:schemeClr>
                    </a:solidFill>
                    <a:latin typeface="Playfair Display" panose="00000500000000000000" pitchFamily="50"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Hoja4!$N$2:$N$16</c:f>
              <c:numCache>
                <c:formatCode>0%</c:formatCode>
                <c:ptCount val="15"/>
                <c:pt idx="0">
                  <c:v>0.14509803921568629</c:v>
                </c:pt>
                <c:pt idx="1">
                  <c:v>0.14399999999999999</c:v>
                </c:pt>
                <c:pt idx="2">
                  <c:v>0.26501766784452296</c:v>
                </c:pt>
                <c:pt idx="3">
                  <c:v>0.3752913752913753</c:v>
                </c:pt>
                <c:pt idx="4">
                  <c:v>0.41652983032293378</c:v>
                </c:pt>
                <c:pt idx="5">
                  <c:v>0.47606382978723405</c:v>
                </c:pt>
                <c:pt idx="6">
                  <c:v>0.5439723320158103</c:v>
                </c:pt>
                <c:pt idx="7">
                  <c:v>0.61379595208591486</c:v>
                </c:pt>
                <c:pt idx="8">
                  <c:v>0.68976503385105536</c:v>
                </c:pt>
                <c:pt idx="9">
                  <c:v>0.76617375231053608</c:v>
                </c:pt>
                <c:pt idx="10">
                  <c:v>0.81277533039647576</c:v>
                </c:pt>
                <c:pt idx="11">
                  <c:v>0.82251735587081198</c:v>
                </c:pt>
                <c:pt idx="12">
                  <c:v>0.81259332585758903</c:v>
                </c:pt>
                <c:pt idx="13">
                  <c:v>0.81259332585758903</c:v>
                </c:pt>
                <c:pt idx="14">
                  <c:v>0.81259332585758903</c:v>
                </c:pt>
              </c:numCache>
            </c:numRef>
          </c:val>
          <c:smooth val="0"/>
          <c:extLst>
            <c:ext xmlns:c16="http://schemas.microsoft.com/office/drawing/2014/chart" uri="{C3380CC4-5D6E-409C-BE32-E72D297353CC}">
              <c16:uniqueId val="{00000001-A471-46C0-B8E1-AF7A3210C6D8}"/>
            </c:ext>
          </c:extLst>
        </c:ser>
        <c:ser>
          <c:idx val="1"/>
          <c:order val="1"/>
          <c:spPr>
            <a:ln w="19050" cap="rnd">
              <a:solidFill>
                <a:schemeClr val="bg1">
                  <a:lumMod val="75000"/>
                </a:schemeClr>
              </a:solidFill>
              <a:round/>
            </a:ln>
            <a:effectLst/>
          </c:spPr>
          <c:marker>
            <c:symbol val="circle"/>
            <c:size val="5"/>
            <c:spPr>
              <a:solidFill>
                <a:schemeClr val="bg1">
                  <a:lumMod val="75000"/>
                </a:schemeClr>
              </a:solidFill>
              <a:ln w="19050">
                <a:solidFill>
                  <a:schemeClr val="bg1">
                    <a:lumMod val="75000"/>
                  </a:schemeClr>
                </a:solidFill>
              </a:ln>
              <a:effectLst/>
            </c:spPr>
          </c:marker>
          <c:dLbls>
            <c:dLbl>
              <c:idx val="6"/>
              <c:layout>
                <c:manualLayout>
                  <c:x val="-2.2610901440767002E-2"/>
                  <c:y val="6.41937576937304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471-46C0-B8E1-AF7A3210C6D8}"/>
                </c:ext>
              </c:extLst>
            </c:dLbl>
            <c:spPr>
              <a:noFill/>
              <a:ln>
                <a:noFill/>
              </a:ln>
              <a:effectLst/>
            </c:spPr>
            <c:txPr>
              <a:bodyPr rot="0" spcFirstLastPara="1" vertOverflow="ellipsis" vert="horz" wrap="square" lIns="38100" tIns="19050" rIns="38100" bIns="19050" anchor="ctr" anchorCtr="1">
                <a:spAutoFit/>
              </a:bodyPr>
              <a:lstStyle/>
              <a:p>
                <a:pPr>
                  <a:defRPr sz="1200" b="0" i="1" u="none" strike="noStrike" kern="1200" baseline="0">
                    <a:solidFill>
                      <a:schemeClr val="tx1">
                        <a:lumMod val="65000"/>
                        <a:lumOff val="35000"/>
                      </a:schemeClr>
                    </a:solidFill>
                    <a:latin typeface="Playfair Display" panose="00000500000000000000" pitchFamily="50"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Hoja4!$O$2:$O$16</c:f>
              <c:numCache>
                <c:formatCode>0%</c:formatCode>
                <c:ptCount val="15"/>
                <c:pt idx="0">
                  <c:v>0.85490196078431369</c:v>
                </c:pt>
                <c:pt idx="1">
                  <c:v>0.85599999999999998</c:v>
                </c:pt>
                <c:pt idx="2">
                  <c:v>0.73498233215547704</c:v>
                </c:pt>
                <c:pt idx="3">
                  <c:v>0.62470862470862476</c:v>
                </c:pt>
                <c:pt idx="4">
                  <c:v>0.58347016967706622</c:v>
                </c:pt>
                <c:pt idx="5">
                  <c:v>0.52393617021276595</c:v>
                </c:pt>
                <c:pt idx="6">
                  <c:v>0.4560276679841897</c:v>
                </c:pt>
                <c:pt idx="7">
                  <c:v>0.38620404791408508</c:v>
                </c:pt>
                <c:pt idx="8">
                  <c:v>0.31023496614894464</c:v>
                </c:pt>
                <c:pt idx="9">
                  <c:v>0.23382624768946395</c:v>
                </c:pt>
                <c:pt idx="10">
                  <c:v>0.18722466960352424</c:v>
                </c:pt>
                <c:pt idx="11">
                  <c:v>0.17748264412918804</c:v>
                </c:pt>
                <c:pt idx="12">
                  <c:v>0.18740667414241099</c:v>
                </c:pt>
                <c:pt idx="13">
                  <c:v>0.18740667414241097</c:v>
                </c:pt>
                <c:pt idx="14">
                  <c:v>0.18740667414241094</c:v>
                </c:pt>
              </c:numCache>
            </c:numRef>
          </c:val>
          <c:smooth val="0"/>
          <c:extLst>
            <c:ext xmlns:c16="http://schemas.microsoft.com/office/drawing/2014/chart" uri="{C3380CC4-5D6E-409C-BE32-E72D297353CC}">
              <c16:uniqueId val="{00000003-A471-46C0-B8E1-AF7A3210C6D8}"/>
            </c:ext>
          </c:extLst>
        </c:ser>
        <c:dLbls>
          <c:showLegendKey val="0"/>
          <c:showVal val="0"/>
          <c:showCatName val="0"/>
          <c:showSerName val="0"/>
          <c:showPercent val="0"/>
          <c:showBubbleSize val="0"/>
        </c:dLbls>
        <c:marker val="1"/>
        <c:smooth val="0"/>
        <c:axId val="1193840976"/>
        <c:axId val="1193849616"/>
      </c:lineChart>
      <c:catAx>
        <c:axId val="1193840976"/>
        <c:scaling>
          <c:orientation val="minMax"/>
        </c:scaling>
        <c:delete val="1"/>
        <c:axPos val="b"/>
        <c:majorTickMark val="none"/>
        <c:minorTickMark val="none"/>
        <c:tickLblPos val="nextTo"/>
        <c:crossAx val="1193849616"/>
        <c:crosses val="autoZero"/>
        <c:auto val="1"/>
        <c:lblAlgn val="ctr"/>
        <c:lblOffset val="100"/>
        <c:noMultiLvlLbl val="0"/>
      </c:catAx>
      <c:valAx>
        <c:axId val="1193849616"/>
        <c:scaling>
          <c:orientation val="minMax"/>
        </c:scaling>
        <c:delete val="1"/>
        <c:axPos val="l"/>
        <c:numFmt formatCode="0%" sourceLinked="1"/>
        <c:majorTickMark val="none"/>
        <c:minorTickMark val="none"/>
        <c:tickLblPos val="nextTo"/>
        <c:crossAx val="119384097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261022816661266E-2"/>
          <c:y val="6.0680457269451094E-2"/>
          <c:w val="0.93299726427334639"/>
          <c:h val="0.79351324319126648"/>
        </c:manualLayout>
      </c:layout>
      <c:barChart>
        <c:barDir val="col"/>
        <c:grouping val="stacked"/>
        <c:varyColors val="0"/>
        <c:ser>
          <c:idx val="0"/>
          <c:order val="0"/>
          <c:tx>
            <c:strRef>
              <c:f>Hoja1!$C$18</c:f>
              <c:strCache>
                <c:ptCount val="1"/>
                <c:pt idx="0">
                  <c:v>Viviendas existentes</c:v>
                </c:pt>
              </c:strCache>
            </c:strRef>
          </c:tx>
          <c:spPr>
            <a:solidFill>
              <a:srgbClr val="FFC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Hoja1!$A$19:$A$27</c:f>
              <c:numCache>
                <c:formatCode>General</c:formatCode>
                <c:ptCount val="9"/>
                <c:pt idx="0">
                  <c:v>1990</c:v>
                </c:pt>
                <c:pt idx="1">
                  <c:v>1995</c:v>
                </c:pt>
                <c:pt idx="2">
                  <c:v>2000</c:v>
                </c:pt>
                <c:pt idx="3">
                  <c:v>2005</c:v>
                </c:pt>
                <c:pt idx="4">
                  <c:v>2010</c:v>
                </c:pt>
                <c:pt idx="5">
                  <c:v>2020</c:v>
                </c:pt>
                <c:pt idx="6">
                  <c:v>2025</c:v>
                </c:pt>
                <c:pt idx="7">
                  <c:v>2030</c:v>
                </c:pt>
                <c:pt idx="8">
                  <c:v>2035</c:v>
                </c:pt>
              </c:numCache>
            </c:numRef>
          </c:cat>
          <c:val>
            <c:numRef>
              <c:f>Hoja1!$C$19:$C$27</c:f>
              <c:numCache>
                <c:formatCode>_-* #,##0_-;\-* #,##0_-;_-* "-"??_-;_-@_-</c:formatCode>
                <c:ptCount val="9"/>
                <c:pt idx="0">
                  <c:v>56331</c:v>
                </c:pt>
                <c:pt idx="1">
                  <c:v>71399</c:v>
                </c:pt>
                <c:pt idx="2">
                  <c:v>81601</c:v>
                </c:pt>
                <c:pt idx="3">
                  <c:v>94141</c:v>
                </c:pt>
                <c:pt idx="4">
                  <c:v>136493</c:v>
                </c:pt>
                <c:pt idx="5">
                  <c:v>172753</c:v>
                </c:pt>
                <c:pt idx="6">
                  <c:v>214702</c:v>
                </c:pt>
                <c:pt idx="7">
                  <c:v>257526</c:v>
                </c:pt>
                <c:pt idx="8">
                  <c:v>309343</c:v>
                </c:pt>
              </c:numCache>
            </c:numRef>
          </c:val>
          <c:extLst>
            <c:ext xmlns:c16="http://schemas.microsoft.com/office/drawing/2014/chart" uri="{C3380CC4-5D6E-409C-BE32-E72D297353CC}">
              <c16:uniqueId val="{00000000-518B-4323-8757-973119589359}"/>
            </c:ext>
          </c:extLst>
        </c:ser>
        <c:ser>
          <c:idx val="1"/>
          <c:order val="1"/>
          <c:tx>
            <c:strRef>
              <c:f>Hoja1!$D$18</c:f>
              <c:strCache>
                <c:ptCount val="1"/>
                <c:pt idx="0">
                  <c:v>Oferta</c:v>
                </c:pt>
              </c:strCache>
            </c:strRef>
          </c:tx>
          <c:spPr>
            <a:solidFill>
              <a:srgbClr val="9BBB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Hoja1!$A$19:$A$27</c:f>
              <c:numCache>
                <c:formatCode>General</c:formatCode>
                <c:ptCount val="9"/>
                <c:pt idx="0">
                  <c:v>1990</c:v>
                </c:pt>
                <c:pt idx="1">
                  <c:v>1995</c:v>
                </c:pt>
                <c:pt idx="2">
                  <c:v>2000</c:v>
                </c:pt>
                <c:pt idx="3">
                  <c:v>2005</c:v>
                </c:pt>
                <c:pt idx="4">
                  <c:v>2010</c:v>
                </c:pt>
                <c:pt idx="5">
                  <c:v>2020</c:v>
                </c:pt>
                <c:pt idx="6">
                  <c:v>2025</c:v>
                </c:pt>
                <c:pt idx="7">
                  <c:v>2030</c:v>
                </c:pt>
                <c:pt idx="8">
                  <c:v>2035</c:v>
                </c:pt>
              </c:numCache>
            </c:numRef>
          </c:cat>
          <c:val>
            <c:numRef>
              <c:f>Hoja1!$D$19:$D$27</c:f>
              <c:numCache>
                <c:formatCode>_-* #,##0_-;\-* #,##0_-;_-* "-"??_-;_-@_-</c:formatCode>
                <c:ptCount val="9"/>
                <c:pt idx="5">
                  <c:v>1805</c:v>
                </c:pt>
                <c:pt idx="6">
                  <c:v>4827</c:v>
                </c:pt>
                <c:pt idx="7">
                  <c:v>7449</c:v>
                </c:pt>
                <c:pt idx="8">
                  <c:v>10309</c:v>
                </c:pt>
              </c:numCache>
            </c:numRef>
          </c:val>
          <c:extLst>
            <c:ext xmlns:c16="http://schemas.microsoft.com/office/drawing/2014/chart" uri="{C3380CC4-5D6E-409C-BE32-E72D297353CC}">
              <c16:uniqueId val="{00000001-518B-4323-8757-973119589359}"/>
            </c:ext>
          </c:extLst>
        </c:ser>
        <c:ser>
          <c:idx val="2"/>
          <c:order val="2"/>
          <c:tx>
            <c:strRef>
              <c:f>Hoja1!$E$18</c:f>
              <c:strCache>
                <c:ptCount val="1"/>
                <c:pt idx="0">
                  <c:v>Ventas</c:v>
                </c:pt>
              </c:strCache>
            </c:strRef>
          </c:tx>
          <c:spPr>
            <a:solidFill>
              <a:srgbClr val="4EA7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Hoja1!$A$19:$A$27</c:f>
              <c:numCache>
                <c:formatCode>General</c:formatCode>
                <c:ptCount val="9"/>
                <c:pt idx="0">
                  <c:v>1990</c:v>
                </c:pt>
                <c:pt idx="1">
                  <c:v>1995</c:v>
                </c:pt>
                <c:pt idx="2">
                  <c:v>2000</c:v>
                </c:pt>
                <c:pt idx="3">
                  <c:v>2005</c:v>
                </c:pt>
                <c:pt idx="4">
                  <c:v>2010</c:v>
                </c:pt>
                <c:pt idx="5">
                  <c:v>2020</c:v>
                </c:pt>
                <c:pt idx="6">
                  <c:v>2025</c:v>
                </c:pt>
                <c:pt idx="7">
                  <c:v>2030</c:v>
                </c:pt>
                <c:pt idx="8">
                  <c:v>2035</c:v>
                </c:pt>
              </c:numCache>
            </c:numRef>
          </c:cat>
          <c:val>
            <c:numRef>
              <c:f>Hoja1!$E$19:$E$27</c:f>
              <c:numCache>
                <c:formatCode>General</c:formatCode>
                <c:ptCount val="9"/>
                <c:pt idx="5" formatCode="_-* #,##0_-;\-* #,##0_-;_-* &quot;-&quot;??_-;_-@_-">
                  <c:v>2024</c:v>
                </c:pt>
                <c:pt idx="6" formatCode="_-* #,##0_-;\-* #,##0_-;_-* &quot;-&quot;??_-;_-@_-">
                  <c:v>1988</c:v>
                </c:pt>
                <c:pt idx="7" formatCode="_-* #,##0_-;\-* #,##0_-;_-* &quot;-&quot;??_-;_-@_-">
                  <c:v>2869</c:v>
                </c:pt>
                <c:pt idx="8" formatCode="_-* #,##0_-;\-* #,##0_-;_-* &quot;-&quot;??_-;_-@_-">
                  <c:v>3777.4947223497015</c:v>
                </c:pt>
              </c:numCache>
            </c:numRef>
          </c:val>
          <c:extLst>
            <c:ext xmlns:c16="http://schemas.microsoft.com/office/drawing/2014/chart" uri="{C3380CC4-5D6E-409C-BE32-E72D297353CC}">
              <c16:uniqueId val="{00000002-518B-4323-8757-973119589359}"/>
            </c:ext>
          </c:extLst>
        </c:ser>
        <c:dLbls>
          <c:showLegendKey val="0"/>
          <c:showVal val="0"/>
          <c:showCatName val="0"/>
          <c:showSerName val="0"/>
          <c:showPercent val="0"/>
          <c:showBubbleSize val="0"/>
        </c:dLbls>
        <c:gapWidth val="219"/>
        <c:overlap val="100"/>
        <c:axId val="332417855"/>
        <c:axId val="332413055"/>
      </c:barChart>
      <c:catAx>
        <c:axId val="332417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pPr>
            <a:endParaRPr lang="es-MX"/>
          </a:p>
        </c:txPr>
        <c:crossAx val="332413055"/>
        <c:crosses val="autoZero"/>
        <c:auto val="1"/>
        <c:lblAlgn val="ctr"/>
        <c:lblOffset val="100"/>
        <c:noMultiLvlLbl val="0"/>
      </c:catAx>
      <c:valAx>
        <c:axId val="332413055"/>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Thin" panose="02000000000000000000" pitchFamily="2" charset="0"/>
                <a:ea typeface="Roboto Thin" panose="02000000000000000000" pitchFamily="2" charset="0"/>
                <a:cs typeface="+mn-cs"/>
              </a:defRPr>
            </a:pPr>
            <a:endParaRPr lang="es-MX"/>
          </a:p>
        </c:txPr>
        <c:crossAx val="3324178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Hoja1!$C$30</c:f>
              <c:strCache>
                <c:ptCount val="1"/>
                <c:pt idx="0">
                  <c:v>Viviendas existentes</c:v>
                </c:pt>
              </c:strCache>
            </c:strRef>
          </c:tx>
          <c:spPr>
            <a:ln w="34925" cap="rnd">
              <a:solidFill>
                <a:srgbClr val="1F497D">
                  <a:lumMod val="40000"/>
                  <a:lumOff val="60000"/>
                </a:srgbClr>
              </a:solidFill>
              <a:round/>
            </a:ln>
            <a:effectLst/>
          </c:spPr>
          <c:marker>
            <c:symbol val="circle"/>
            <c:size val="5"/>
            <c:spPr>
              <a:solidFill>
                <a:srgbClr val="1F497D">
                  <a:lumMod val="40000"/>
                  <a:lumOff val="60000"/>
                </a:srgbClr>
              </a:solidFill>
              <a:ln w="57150">
                <a:solidFill>
                  <a:srgbClr val="1F497D">
                    <a:lumMod val="40000"/>
                    <a:lumOff val="60000"/>
                  </a:srgb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Hoja1!$A$31:$A$39</c:f>
              <c:numCache>
                <c:formatCode>General</c:formatCode>
                <c:ptCount val="9"/>
                <c:pt idx="0">
                  <c:v>1990</c:v>
                </c:pt>
                <c:pt idx="1">
                  <c:v>1995</c:v>
                </c:pt>
                <c:pt idx="2">
                  <c:v>2000</c:v>
                </c:pt>
                <c:pt idx="3">
                  <c:v>2005</c:v>
                </c:pt>
                <c:pt idx="4">
                  <c:v>2010</c:v>
                </c:pt>
                <c:pt idx="5">
                  <c:v>2020</c:v>
                </c:pt>
                <c:pt idx="6">
                  <c:v>2025</c:v>
                </c:pt>
                <c:pt idx="7">
                  <c:v>2030</c:v>
                </c:pt>
                <c:pt idx="8">
                  <c:v>2035</c:v>
                </c:pt>
              </c:numCache>
            </c:numRef>
          </c:cat>
          <c:val>
            <c:numRef>
              <c:f>Hoja1!$C$31:$C$39</c:f>
              <c:numCache>
                <c:formatCode>_-* #,##0_-;\-* #,##0_-;_-* "-"??_-;_-@_-</c:formatCode>
                <c:ptCount val="9"/>
                <c:pt idx="0">
                  <c:v>56331</c:v>
                </c:pt>
                <c:pt idx="1">
                  <c:v>71399</c:v>
                </c:pt>
                <c:pt idx="2">
                  <c:v>81601</c:v>
                </c:pt>
                <c:pt idx="3">
                  <c:v>94141</c:v>
                </c:pt>
                <c:pt idx="4">
                  <c:v>136493</c:v>
                </c:pt>
                <c:pt idx="5">
                  <c:v>176582</c:v>
                </c:pt>
                <c:pt idx="6">
                  <c:v>221517</c:v>
                </c:pt>
                <c:pt idx="7">
                  <c:v>267844</c:v>
                </c:pt>
                <c:pt idx="8">
                  <c:v>323429.49472234969</c:v>
                </c:pt>
              </c:numCache>
            </c:numRef>
          </c:val>
          <c:smooth val="0"/>
          <c:extLst>
            <c:ext xmlns:c16="http://schemas.microsoft.com/office/drawing/2014/chart" uri="{C3380CC4-5D6E-409C-BE32-E72D297353CC}">
              <c16:uniqueId val="{00000000-859C-4E9F-9DB2-102626F39505}"/>
            </c:ext>
          </c:extLst>
        </c:ser>
        <c:dLbls>
          <c:showLegendKey val="0"/>
          <c:showVal val="0"/>
          <c:showCatName val="0"/>
          <c:showSerName val="0"/>
          <c:showPercent val="0"/>
          <c:showBubbleSize val="0"/>
        </c:dLbls>
        <c:marker val="1"/>
        <c:smooth val="0"/>
        <c:axId val="338715935"/>
        <c:axId val="338719295"/>
      </c:lineChart>
      <c:catAx>
        <c:axId val="338715935"/>
        <c:scaling>
          <c:orientation val="minMax"/>
        </c:scaling>
        <c:delete val="1"/>
        <c:axPos val="b"/>
        <c:numFmt formatCode="General" sourceLinked="1"/>
        <c:majorTickMark val="none"/>
        <c:minorTickMark val="none"/>
        <c:tickLblPos val="nextTo"/>
        <c:crossAx val="338719295"/>
        <c:crosses val="autoZero"/>
        <c:auto val="1"/>
        <c:lblAlgn val="ctr"/>
        <c:lblOffset val="100"/>
        <c:noMultiLvlLbl val="0"/>
      </c:catAx>
      <c:valAx>
        <c:axId val="338719295"/>
        <c:scaling>
          <c:orientation val="minMax"/>
        </c:scaling>
        <c:delete val="1"/>
        <c:axPos val="l"/>
        <c:numFmt formatCode="_-* #,##0_-;\-* #,##0_-;_-* &quot;-&quot;??_-;_-@_-" sourceLinked="1"/>
        <c:majorTickMark val="none"/>
        <c:minorTickMark val="none"/>
        <c:tickLblPos val="nextTo"/>
        <c:crossAx val="33871593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Hoja1!$C$30</c:f>
              <c:strCache>
                <c:ptCount val="1"/>
                <c:pt idx="0">
                  <c:v>Viviendas existentes</c:v>
                </c:pt>
              </c:strCache>
            </c:strRef>
          </c:tx>
          <c:spPr>
            <a:ln w="34925" cap="rnd">
              <a:solidFill>
                <a:srgbClr val="FFC859"/>
              </a:solidFill>
              <a:round/>
            </a:ln>
            <a:effectLst/>
          </c:spPr>
          <c:marker>
            <c:symbol val="circle"/>
            <c:size val="5"/>
            <c:spPr>
              <a:solidFill>
                <a:srgbClr val="FFC859"/>
              </a:solidFill>
              <a:ln w="57150">
                <a:solidFill>
                  <a:srgbClr val="FFC859"/>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Hoja1!$A$31:$A$39</c:f>
              <c:numCache>
                <c:formatCode>General</c:formatCode>
                <c:ptCount val="9"/>
                <c:pt idx="0">
                  <c:v>1990</c:v>
                </c:pt>
                <c:pt idx="1">
                  <c:v>1995</c:v>
                </c:pt>
                <c:pt idx="2">
                  <c:v>2000</c:v>
                </c:pt>
                <c:pt idx="3">
                  <c:v>2005</c:v>
                </c:pt>
                <c:pt idx="4">
                  <c:v>2010</c:v>
                </c:pt>
                <c:pt idx="5">
                  <c:v>2020</c:v>
                </c:pt>
                <c:pt idx="6">
                  <c:v>2025</c:v>
                </c:pt>
                <c:pt idx="7">
                  <c:v>2030</c:v>
                </c:pt>
                <c:pt idx="8">
                  <c:v>2035</c:v>
                </c:pt>
              </c:numCache>
            </c:numRef>
          </c:cat>
          <c:val>
            <c:numRef>
              <c:f>Hoja1!$C$31:$C$39</c:f>
              <c:numCache>
                <c:formatCode>_-* #,##0_-;\-* #,##0_-;_-* "-"??_-;_-@_-</c:formatCode>
                <c:ptCount val="9"/>
                <c:pt idx="0">
                  <c:v>56331</c:v>
                </c:pt>
                <c:pt idx="1">
                  <c:v>71399</c:v>
                </c:pt>
                <c:pt idx="2">
                  <c:v>81601</c:v>
                </c:pt>
                <c:pt idx="3">
                  <c:v>94141</c:v>
                </c:pt>
                <c:pt idx="4">
                  <c:v>136493</c:v>
                </c:pt>
                <c:pt idx="5">
                  <c:v>176582</c:v>
                </c:pt>
                <c:pt idx="6">
                  <c:v>221517</c:v>
                </c:pt>
                <c:pt idx="7">
                  <c:v>267844</c:v>
                </c:pt>
                <c:pt idx="8">
                  <c:v>323429.49472234969</c:v>
                </c:pt>
              </c:numCache>
            </c:numRef>
          </c:val>
          <c:smooth val="0"/>
          <c:extLst>
            <c:ext xmlns:c16="http://schemas.microsoft.com/office/drawing/2014/chart" uri="{C3380CC4-5D6E-409C-BE32-E72D297353CC}">
              <c16:uniqueId val="{00000001-EE9C-42C1-B4F8-BEF2CCD79EAB}"/>
            </c:ext>
          </c:extLst>
        </c:ser>
        <c:dLbls>
          <c:showLegendKey val="0"/>
          <c:showVal val="0"/>
          <c:showCatName val="0"/>
          <c:showSerName val="0"/>
          <c:showPercent val="0"/>
          <c:showBubbleSize val="0"/>
        </c:dLbls>
        <c:marker val="1"/>
        <c:smooth val="0"/>
        <c:axId val="338715935"/>
        <c:axId val="338719295"/>
      </c:lineChart>
      <c:catAx>
        <c:axId val="338715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es-MX"/>
          </a:p>
        </c:txPr>
        <c:crossAx val="338719295"/>
        <c:crosses val="autoZero"/>
        <c:auto val="1"/>
        <c:lblAlgn val="ctr"/>
        <c:lblOffset val="100"/>
        <c:noMultiLvlLbl val="0"/>
      </c:catAx>
      <c:valAx>
        <c:axId val="338719295"/>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Thin" panose="02000000000000000000" pitchFamily="2" charset="0"/>
                <a:ea typeface="Roboto Thin" panose="02000000000000000000" pitchFamily="2" charset="0"/>
                <a:cs typeface="+mn-cs"/>
              </a:defRPr>
            </a:pPr>
            <a:endParaRPr lang="es-MX"/>
          </a:p>
        </c:txPr>
        <c:crossAx val="33871593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19050" cap="rnd">
              <a:solidFill>
                <a:sysClr val="window" lastClr="FFFFFF">
                  <a:lumMod val="85000"/>
                </a:sysClr>
              </a:solidFill>
              <a:round/>
            </a:ln>
            <a:effectLst/>
          </c:spPr>
          <c:marker>
            <c:symbol val="circle"/>
            <c:size val="5"/>
            <c:spPr>
              <a:solidFill>
                <a:sysClr val="window" lastClr="FFFFFF">
                  <a:lumMod val="85000"/>
                </a:sysClr>
              </a:solidFill>
              <a:ln w="19050">
                <a:solidFill>
                  <a:sysClr val="window" lastClr="FFFFFF">
                    <a:lumMod val="85000"/>
                  </a:sys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chemeClr val="tx1">
                        <a:lumMod val="85000"/>
                        <a:lumOff val="15000"/>
                      </a:schemeClr>
                    </a:solidFill>
                    <a:latin typeface="Playfair Display" panose="00000500000000000000" pitchFamily="50"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Hoja3!$H$26:$H$33</c:f>
              <c:numCache>
                <c:formatCode>0%</c:formatCode>
                <c:ptCount val="8"/>
                <c:pt idx="0">
                  <c:v>0.26749036942358562</c:v>
                </c:pt>
                <c:pt idx="1">
                  <c:v>0.14288715528228688</c:v>
                </c:pt>
                <c:pt idx="2">
                  <c:v>0.15367458732123382</c:v>
                </c:pt>
                <c:pt idx="3">
                  <c:v>0.44987837392846902</c:v>
                </c:pt>
                <c:pt idx="4">
                  <c:v>0.29370736960869787</c:v>
                </c:pt>
                <c:pt idx="5">
                  <c:v>0.2544710106352856</c:v>
                </c:pt>
                <c:pt idx="6">
                  <c:v>0.20913519052713786</c:v>
                </c:pt>
                <c:pt idx="7">
                  <c:v>0.20752936307085351</c:v>
                </c:pt>
              </c:numCache>
            </c:numRef>
          </c:val>
          <c:smooth val="0"/>
          <c:extLst>
            <c:ext xmlns:c16="http://schemas.microsoft.com/office/drawing/2014/chart" uri="{C3380CC4-5D6E-409C-BE32-E72D297353CC}">
              <c16:uniqueId val="{00000000-209D-4EE1-8840-B89B72DA786D}"/>
            </c:ext>
          </c:extLst>
        </c:ser>
        <c:dLbls>
          <c:showLegendKey val="0"/>
          <c:showVal val="0"/>
          <c:showCatName val="0"/>
          <c:showSerName val="0"/>
          <c:showPercent val="0"/>
          <c:showBubbleSize val="0"/>
        </c:dLbls>
        <c:marker val="1"/>
        <c:smooth val="0"/>
        <c:axId val="1288133503"/>
        <c:axId val="1288132543"/>
      </c:lineChart>
      <c:catAx>
        <c:axId val="1288133503"/>
        <c:scaling>
          <c:orientation val="minMax"/>
        </c:scaling>
        <c:delete val="1"/>
        <c:axPos val="b"/>
        <c:majorTickMark val="none"/>
        <c:minorTickMark val="none"/>
        <c:tickLblPos val="nextTo"/>
        <c:crossAx val="1288132543"/>
        <c:crosses val="autoZero"/>
        <c:auto val="1"/>
        <c:lblAlgn val="ctr"/>
        <c:lblOffset val="100"/>
        <c:noMultiLvlLbl val="0"/>
      </c:catAx>
      <c:valAx>
        <c:axId val="1288132543"/>
        <c:scaling>
          <c:orientation val="minMax"/>
        </c:scaling>
        <c:delete val="1"/>
        <c:axPos val="l"/>
        <c:numFmt formatCode="0%" sourceLinked="1"/>
        <c:majorTickMark val="none"/>
        <c:minorTickMark val="none"/>
        <c:tickLblPos val="nextTo"/>
        <c:crossAx val="128813350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Hoja1!$B$30</c:f>
              <c:strCache>
                <c:ptCount val="1"/>
                <c:pt idx="0">
                  <c:v>Viviendas necesarias</c:v>
                </c:pt>
              </c:strCache>
            </c:strRef>
          </c:tx>
          <c:spPr>
            <a:solidFill>
              <a:srgbClr val="1F497D">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Hoja1!$A$31:$A$39</c:f>
              <c:numCache>
                <c:formatCode>General</c:formatCode>
                <c:ptCount val="9"/>
                <c:pt idx="0">
                  <c:v>1990</c:v>
                </c:pt>
                <c:pt idx="1">
                  <c:v>1995</c:v>
                </c:pt>
                <c:pt idx="2">
                  <c:v>2000</c:v>
                </c:pt>
                <c:pt idx="3">
                  <c:v>2005</c:v>
                </c:pt>
                <c:pt idx="4">
                  <c:v>2010</c:v>
                </c:pt>
                <c:pt idx="5">
                  <c:v>2020</c:v>
                </c:pt>
                <c:pt idx="6">
                  <c:v>2025</c:v>
                </c:pt>
                <c:pt idx="7">
                  <c:v>2030</c:v>
                </c:pt>
                <c:pt idx="8">
                  <c:v>2035</c:v>
                </c:pt>
              </c:numCache>
            </c:numRef>
          </c:cat>
          <c:val>
            <c:numRef>
              <c:f>Hoja1!$B$31:$B$39</c:f>
              <c:numCache>
                <c:formatCode>_-* #,##0_-;\-* #,##0_-;_-* "-"??_-;_-@_-</c:formatCode>
                <c:ptCount val="9"/>
                <c:pt idx="0">
                  <c:v>89277</c:v>
                </c:pt>
                <c:pt idx="1">
                  <c:v>108727</c:v>
                </c:pt>
                <c:pt idx="2">
                  <c:v>128177</c:v>
                </c:pt>
                <c:pt idx="3">
                  <c:v>148324</c:v>
                </c:pt>
                <c:pt idx="4">
                  <c:v>168471</c:v>
                </c:pt>
                <c:pt idx="5">
                  <c:v>226148</c:v>
                </c:pt>
                <c:pt idx="6">
                  <c:v>268404</c:v>
                </c:pt>
                <c:pt idx="7">
                  <c:v>310660</c:v>
                </c:pt>
                <c:pt idx="8">
                  <c:v>366301</c:v>
                </c:pt>
              </c:numCache>
            </c:numRef>
          </c:val>
          <c:extLst>
            <c:ext xmlns:c16="http://schemas.microsoft.com/office/drawing/2014/chart" uri="{C3380CC4-5D6E-409C-BE32-E72D297353CC}">
              <c16:uniqueId val="{00000000-A2E0-4B18-83F9-2367E5884699}"/>
            </c:ext>
          </c:extLst>
        </c:ser>
        <c:ser>
          <c:idx val="1"/>
          <c:order val="1"/>
          <c:tx>
            <c:strRef>
              <c:f>Hoja1!$C$30</c:f>
              <c:strCache>
                <c:ptCount val="1"/>
                <c:pt idx="0">
                  <c:v>Viviendas existentes</c:v>
                </c:pt>
              </c:strCache>
            </c:strRef>
          </c:tx>
          <c:spPr>
            <a:solidFill>
              <a:srgbClr val="FFC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Hoja1!$A$31:$A$39</c:f>
              <c:numCache>
                <c:formatCode>General</c:formatCode>
                <c:ptCount val="9"/>
                <c:pt idx="0">
                  <c:v>1990</c:v>
                </c:pt>
                <c:pt idx="1">
                  <c:v>1995</c:v>
                </c:pt>
                <c:pt idx="2">
                  <c:v>2000</c:v>
                </c:pt>
                <c:pt idx="3">
                  <c:v>2005</c:v>
                </c:pt>
                <c:pt idx="4">
                  <c:v>2010</c:v>
                </c:pt>
                <c:pt idx="5">
                  <c:v>2020</c:v>
                </c:pt>
                <c:pt idx="6">
                  <c:v>2025</c:v>
                </c:pt>
                <c:pt idx="7">
                  <c:v>2030</c:v>
                </c:pt>
                <c:pt idx="8">
                  <c:v>2035</c:v>
                </c:pt>
              </c:numCache>
            </c:numRef>
          </c:cat>
          <c:val>
            <c:numRef>
              <c:f>Hoja1!$C$31:$C$39</c:f>
              <c:numCache>
                <c:formatCode>_-* #,##0_-;\-* #,##0_-;_-* "-"??_-;_-@_-</c:formatCode>
                <c:ptCount val="9"/>
                <c:pt idx="0">
                  <c:v>56331</c:v>
                </c:pt>
                <c:pt idx="1">
                  <c:v>71399</c:v>
                </c:pt>
                <c:pt idx="2">
                  <c:v>81601</c:v>
                </c:pt>
                <c:pt idx="3">
                  <c:v>94141</c:v>
                </c:pt>
                <c:pt idx="4">
                  <c:v>136493</c:v>
                </c:pt>
                <c:pt idx="5">
                  <c:v>176582</c:v>
                </c:pt>
                <c:pt idx="6">
                  <c:v>221517</c:v>
                </c:pt>
                <c:pt idx="7">
                  <c:v>267844</c:v>
                </c:pt>
                <c:pt idx="8">
                  <c:v>323429.49472234969</c:v>
                </c:pt>
              </c:numCache>
            </c:numRef>
          </c:val>
          <c:extLst>
            <c:ext xmlns:c16="http://schemas.microsoft.com/office/drawing/2014/chart" uri="{C3380CC4-5D6E-409C-BE32-E72D297353CC}">
              <c16:uniqueId val="{00000001-A2E0-4B18-83F9-2367E5884699}"/>
            </c:ext>
          </c:extLst>
        </c:ser>
        <c:ser>
          <c:idx val="2"/>
          <c:order val="2"/>
          <c:tx>
            <c:strRef>
              <c:f>Hoja1!$D$30</c:f>
              <c:strCache>
                <c:ptCount val="1"/>
              </c:strCache>
            </c:strRef>
          </c:tx>
          <c:spPr>
            <a:solidFill>
              <a:srgbClr val="F2CFE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Hoja1!$A$31:$A$39</c:f>
              <c:numCache>
                <c:formatCode>General</c:formatCode>
                <c:ptCount val="9"/>
                <c:pt idx="0">
                  <c:v>1990</c:v>
                </c:pt>
                <c:pt idx="1">
                  <c:v>1995</c:v>
                </c:pt>
                <c:pt idx="2">
                  <c:v>2000</c:v>
                </c:pt>
                <c:pt idx="3">
                  <c:v>2005</c:v>
                </c:pt>
                <c:pt idx="4">
                  <c:v>2010</c:v>
                </c:pt>
                <c:pt idx="5">
                  <c:v>2020</c:v>
                </c:pt>
                <c:pt idx="6">
                  <c:v>2025</c:v>
                </c:pt>
                <c:pt idx="7">
                  <c:v>2030</c:v>
                </c:pt>
                <c:pt idx="8">
                  <c:v>2035</c:v>
                </c:pt>
              </c:numCache>
            </c:numRef>
          </c:cat>
          <c:val>
            <c:numRef>
              <c:f>Hoja1!$D$31:$D$39</c:f>
              <c:numCache>
                <c:formatCode>_-* #,##0_-;\-* #,##0_-;_-* "-"??_-;_-@_-</c:formatCode>
                <c:ptCount val="9"/>
                <c:pt idx="0">
                  <c:v>32946</c:v>
                </c:pt>
                <c:pt idx="1">
                  <c:v>37328</c:v>
                </c:pt>
                <c:pt idx="2">
                  <c:v>46576</c:v>
                </c:pt>
                <c:pt idx="3">
                  <c:v>54183</c:v>
                </c:pt>
                <c:pt idx="4">
                  <c:v>31978</c:v>
                </c:pt>
                <c:pt idx="5">
                  <c:v>49566</c:v>
                </c:pt>
                <c:pt idx="6">
                  <c:v>46887</c:v>
                </c:pt>
                <c:pt idx="7">
                  <c:v>42816</c:v>
                </c:pt>
                <c:pt idx="8">
                  <c:v>42871.505277650314</c:v>
                </c:pt>
              </c:numCache>
            </c:numRef>
          </c:val>
          <c:extLst>
            <c:ext xmlns:c16="http://schemas.microsoft.com/office/drawing/2014/chart" uri="{C3380CC4-5D6E-409C-BE32-E72D297353CC}">
              <c16:uniqueId val="{0000000B-A2E0-4B18-83F9-2367E5884699}"/>
            </c:ext>
          </c:extLst>
        </c:ser>
        <c:dLbls>
          <c:showLegendKey val="0"/>
          <c:showVal val="0"/>
          <c:showCatName val="0"/>
          <c:showSerName val="0"/>
          <c:showPercent val="0"/>
          <c:showBubbleSize val="0"/>
        </c:dLbls>
        <c:gapWidth val="219"/>
        <c:axId val="338715935"/>
        <c:axId val="338719295"/>
      </c:barChart>
      <c:catAx>
        <c:axId val="338715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es-MX"/>
          </a:p>
        </c:txPr>
        <c:crossAx val="338719295"/>
        <c:crosses val="autoZero"/>
        <c:auto val="1"/>
        <c:lblAlgn val="ctr"/>
        <c:lblOffset val="100"/>
        <c:noMultiLvlLbl val="0"/>
      </c:catAx>
      <c:valAx>
        <c:axId val="338719295"/>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Thin" panose="02000000000000000000" pitchFamily="2" charset="0"/>
                <a:ea typeface="Roboto Thin" panose="02000000000000000000" pitchFamily="2" charset="0"/>
                <a:cs typeface="+mn-cs"/>
              </a:defRPr>
            </a:pPr>
            <a:endParaRPr lang="es-MX"/>
          </a:p>
        </c:txPr>
        <c:crossAx val="33871593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Hoja1!$B$30</c:f>
              <c:strCache>
                <c:ptCount val="1"/>
                <c:pt idx="0">
                  <c:v>Viviendas necesarias</c:v>
                </c:pt>
              </c:strCache>
            </c:strRef>
          </c:tx>
          <c:spPr>
            <a:solidFill>
              <a:srgbClr val="1F497D">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Hoja1!$A$37:$A$39</c:f>
              <c:numCache>
                <c:formatCode>General</c:formatCode>
                <c:ptCount val="3"/>
                <c:pt idx="0">
                  <c:v>2025</c:v>
                </c:pt>
                <c:pt idx="1">
                  <c:v>2030</c:v>
                </c:pt>
                <c:pt idx="2">
                  <c:v>2035</c:v>
                </c:pt>
              </c:numCache>
            </c:numRef>
          </c:cat>
          <c:val>
            <c:numRef>
              <c:f>Hoja1!$B$37:$B$39</c:f>
              <c:numCache>
                <c:formatCode>_-* #,##0_-;\-* #,##0_-;_-* "-"??_-;_-@_-</c:formatCode>
                <c:ptCount val="3"/>
                <c:pt idx="0">
                  <c:v>268404</c:v>
                </c:pt>
                <c:pt idx="1">
                  <c:v>310660</c:v>
                </c:pt>
                <c:pt idx="2">
                  <c:v>366301</c:v>
                </c:pt>
              </c:numCache>
            </c:numRef>
          </c:val>
          <c:extLst>
            <c:ext xmlns:c16="http://schemas.microsoft.com/office/drawing/2014/chart" uri="{C3380CC4-5D6E-409C-BE32-E72D297353CC}">
              <c16:uniqueId val="{00000000-A2E0-4B18-83F9-2367E5884699}"/>
            </c:ext>
          </c:extLst>
        </c:ser>
        <c:dLbls>
          <c:showLegendKey val="0"/>
          <c:showVal val="0"/>
          <c:showCatName val="0"/>
          <c:showSerName val="0"/>
          <c:showPercent val="0"/>
          <c:showBubbleSize val="0"/>
        </c:dLbls>
        <c:gapWidth val="247"/>
        <c:axId val="338715935"/>
        <c:axId val="338719295"/>
      </c:barChart>
      <c:barChart>
        <c:barDir val="col"/>
        <c:grouping val="stacked"/>
        <c:varyColors val="0"/>
        <c:ser>
          <c:idx val="1"/>
          <c:order val="1"/>
          <c:tx>
            <c:strRef>
              <c:f>Hoja1!$C$30</c:f>
              <c:strCache>
                <c:ptCount val="1"/>
                <c:pt idx="0">
                  <c:v>Viviendas existentes</c:v>
                </c:pt>
              </c:strCache>
            </c:strRef>
          </c:tx>
          <c:spPr>
            <a:solidFill>
              <a:srgbClr val="FFC859"/>
            </a:solidFill>
            <a:ln>
              <a:noFill/>
            </a:ln>
            <a:effectLst/>
          </c:spPr>
          <c:invertIfNegative val="0"/>
          <c:dLbls>
            <c:dLbl>
              <c:idx val="0"/>
              <c:layout>
                <c:manualLayout>
                  <c:x val="2.1786492374727671E-3"/>
                  <c:y val="-0.2689530831434189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F09-4AA4-A660-E60826F6698F}"/>
                </c:ext>
              </c:extLst>
            </c:dLbl>
            <c:dLbl>
              <c:idx val="1"/>
              <c:layout>
                <c:manualLayout>
                  <c:x val="-7.9882882560125439E-17"/>
                  <c:y val="-0.3239511443637134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F09-4AA4-A660-E60826F6698F}"/>
                </c:ext>
              </c:extLst>
            </c:dLbl>
            <c:dLbl>
              <c:idx val="2"/>
              <c:layout>
                <c:manualLayout>
                  <c:x val="-7.9882882560125439E-17"/>
                  <c:y val="-0.3812390616144996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F09-4AA4-A660-E60826F6698F}"/>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Hoja1!$A$37:$A$39</c:f>
              <c:numCache>
                <c:formatCode>General</c:formatCode>
                <c:ptCount val="3"/>
                <c:pt idx="0">
                  <c:v>2025</c:v>
                </c:pt>
                <c:pt idx="1">
                  <c:v>2030</c:v>
                </c:pt>
                <c:pt idx="2">
                  <c:v>2035</c:v>
                </c:pt>
              </c:numCache>
            </c:numRef>
          </c:cat>
          <c:val>
            <c:numRef>
              <c:f>Hoja1!$C$37:$C$39</c:f>
              <c:numCache>
                <c:formatCode>_-* #,##0_-;\-* #,##0_-;_-* "-"??_-;_-@_-</c:formatCode>
                <c:ptCount val="3"/>
                <c:pt idx="0">
                  <c:v>221517</c:v>
                </c:pt>
                <c:pt idx="1">
                  <c:v>267844</c:v>
                </c:pt>
                <c:pt idx="2">
                  <c:v>323429.49472234969</c:v>
                </c:pt>
              </c:numCache>
            </c:numRef>
          </c:val>
          <c:extLst>
            <c:ext xmlns:c16="http://schemas.microsoft.com/office/drawing/2014/chart" uri="{C3380CC4-5D6E-409C-BE32-E72D297353CC}">
              <c16:uniqueId val="{00000001-A2E0-4B18-83F9-2367E5884699}"/>
            </c:ext>
          </c:extLst>
        </c:ser>
        <c:ser>
          <c:idx val="2"/>
          <c:order val="2"/>
          <c:tx>
            <c:strRef>
              <c:f>Hoja1!$D$30</c:f>
              <c:strCache>
                <c:ptCount val="1"/>
              </c:strCache>
            </c:strRef>
          </c:tx>
          <c:spPr>
            <a:solidFill>
              <a:srgbClr val="F2CFE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Hoja1!$A$37:$A$39</c:f>
              <c:numCache>
                <c:formatCode>General</c:formatCode>
                <c:ptCount val="3"/>
                <c:pt idx="0">
                  <c:v>2025</c:v>
                </c:pt>
                <c:pt idx="1">
                  <c:v>2030</c:v>
                </c:pt>
                <c:pt idx="2">
                  <c:v>2035</c:v>
                </c:pt>
              </c:numCache>
            </c:numRef>
          </c:cat>
          <c:val>
            <c:numRef>
              <c:f>Hoja1!$D$37:$D$39</c:f>
              <c:numCache>
                <c:formatCode>_-* #,##0_-;\-* #,##0_-;_-* "-"??_-;_-@_-</c:formatCode>
                <c:ptCount val="3"/>
                <c:pt idx="0">
                  <c:v>46887</c:v>
                </c:pt>
                <c:pt idx="1">
                  <c:v>42816</c:v>
                </c:pt>
                <c:pt idx="2">
                  <c:v>42871.505277650314</c:v>
                </c:pt>
              </c:numCache>
            </c:numRef>
          </c:val>
          <c:extLst>
            <c:ext xmlns:c16="http://schemas.microsoft.com/office/drawing/2014/chart" uri="{C3380CC4-5D6E-409C-BE32-E72D297353CC}">
              <c16:uniqueId val="{0000000B-A2E0-4B18-83F9-2367E5884699}"/>
            </c:ext>
          </c:extLst>
        </c:ser>
        <c:dLbls>
          <c:showLegendKey val="0"/>
          <c:showVal val="0"/>
          <c:showCatName val="0"/>
          <c:showSerName val="0"/>
          <c:showPercent val="0"/>
          <c:showBubbleSize val="0"/>
        </c:dLbls>
        <c:gapWidth val="18"/>
        <c:overlap val="-100"/>
        <c:axId val="1234151632"/>
        <c:axId val="1234146352"/>
      </c:barChart>
      <c:catAx>
        <c:axId val="338715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es-MX"/>
          </a:p>
        </c:txPr>
        <c:crossAx val="338719295"/>
        <c:crosses val="autoZero"/>
        <c:auto val="1"/>
        <c:lblAlgn val="ctr"/>
        <c:lblOffset val="100"/>
        <c:noMultiLvlLbl val="0"/>
      </c:catAx>
      <c:valAx>
        <c:axId val="338719295"/>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Thin" panose="02000000000000000000" pitchFamily="2" charset="0"/>
                <a:ea typeface="Roboto Thin" panose="02000000000000000000" pitchFamily="2" charset="0"/>
                <a:cs typeface="+mn-cs"/>
              </a:defRPr>
            </a:pPr>
            <a:endParaRPr lang="es-MX"/>
          </a:p>
        </c:txPr>
        <c:crossAx val="338715935"/>
        <c:crosses val="autoZero"/>
        <c:crossBetween val="between"/>
      </c:valAx>
      <c:valAx>
        <c:axId val="1234146352"/>
        <c:scaling>
          <c:orientation val="minMax"/>
          <c:max val="400000"/>
        </c:scaling>
        <c:delete val="0"/>
        <c:axPos val="r"/>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MX"/>
          </a:p>
        </c:txPr>
        <c:crossAx val="1234151632"/>
        <c:crosses val="max"/>
        <c:crossBetween val="between"/>
      </c:valAx>
      <c:catAx>
        <c:axId val="1234151632"/>
        <c:scaling>
          <c:orientation val="minMax"/>
        </c:scaling>
        <c:delete val="1"/>
        <c:axPos val="b"/>
        <c:numFmt formatCode="General" sourceLinked="1"/>
        <c:majorTickMark val="out"/>
        <c:minorTickMark val="none"/>
        <c:tickLblPos val="nextTo"/>
        <c:crossAx val="1234146352"/>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2"/>
          <c:order val="0"/>
          <c:tx>
            <c:strRef>
              <c:f>Hoja1!$D$30</c:f>
              <c:strCache>
                <c:ptCount val="1"/>
              </c:strCache>
            </c:strRef>
          </c:tx>
          <c:spPr>
            <a:ln w="34925" cap="rnd">
              <a:solidFill>
                <a:srgbClr val="F2CFEE"/>
              </a:solidFill>
              <a:round/>
            </a:ln>
            <a:effectLst/>
          </c:spPr>
          <c:marker>
            <c:symbol val="circle"/>
            <c:size val="5"/>
            <c:spPr>
              <a:solidFill>
                <a:srgbClr val="A02B93">
                  <a:lumMod val="20000"/>
                  <a:lumOff val="80000"/>
                </a:srgbClr>
              </a:solidFill>
              <a:ln w="57150">
                <a:solidFill>
                  <a:srgbClr val="A02B93">
                    <a:lumMod val="20000"/>
                    <a:lumOff val="80000"/>
                  </a:srgb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Hoja1!$A$31:$A$39</c:f>
              <c:numCache>
                <c:formatCode>General</c:formatCode>
                <c:ptCount val="9"/>
                <c:pt idx="0">
                  <c:v>1990</c:v>
                </c:pt>
                <c:pt idx="1">
                  <c:v>1995</c:v>
                </c:pt>
                <c:pt idx="2">
                  <c:v>2000</c:v>
                </c:pt>
                <c:pt idx="3">
                  <c:v>2005</c:v>
                </c:pt>
                <c:pt idx="4">
                  <c:v>2010</c:v>
                </c:pt>
                <c:pt idx="5">
                  <c:v>2020</c:v>
                </c:pt>
                <c:pt idx="6">
                  <c:v>2025</c:v>
                </c:pt>
                <c:pt idx="7">
                  <c:v>2030</c:v>
                </c:pt>
                <c:pt idx="8">
                  <c:v>2035</c:v>
                </c:pt>
              </c:numCache>
            </c:numRef>
          </c:cat>
          <c:val>
            <c:numRef>
              <c:f>Hoja1!$D$31:$D$39</c:f>
              <c:numCache>
                <c:formatCode>_-* #,##0_-;\-* #,##0_-;_-* "-"??_-;_-@_-</c:formatCode>
                <c:ptCount val="9"/>
                <c:pt idx="0">
                  <c:v>32946</c:v>
                </c:pt>
                <c:pt idx="1">
                  <c:v>37328</c:v>
                </c:pt>
                <c:pt idx="2">
                  <c:v>46576</c:v>
                </c:pt>
                <c:pt idx="3">
                  <c:v>54183</c:v>
                </c:pt>
                <c:pt idx="4">
                  <c:v>31978</c:v>
                </c:pt>
                <c:pt idx="5">
                  <c:v>49566</c:v>
                </c:pt>
                <c:pt idx="6">
                  <c:v>46887</c:v>
                </c:pt>
                <c:pt idx="7">
                  <c:v>42816</c:v>
                </c:pt>
                <c:pt idx="8">
                  <c:v>42871.505277650314</c:v>
                </c:pt>
              </c:numCache>
            </c:numRef>
          </c:val>
          <c:smooth val="0"/>
          <c:extLst>
            <c:ext xmlns:c16="http://schemas.microsoft.com/office/drawing/2014/chart" uri="{C3380CC4-5D6E-409C-BE32-E72D297353CC}">
              <c16:uniqueId val="{00000002-7101-48C6-9703-F01B21082521}"/>
            </c:ext>
          </c:extLst>
        </c:ser>
        <c:dLbls>
          <c:showLegendKey val="0"/>
          <c:showVal val="0"/>
          <c:showCatName val="0"/>
          <c:showSerName val="0"/>
          <c:showPercent val="0"/>
          <c:showBubbleSize val="0"/>
        </c:dLbls>
        <c:marker val="1"/>
        <c:smooth val="0"/>
        <c:axId val="338715935"/>
        <c:axId val="338719295"/>
      </c:lineChart>
      <c:catAx>
        <c:axId val="338715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es-MX"/>
          </a:p>
        </c:txPr>
        <c:crossAx val="338719295"/>
        <c:crosses val="autoZero"/>
        <c:auto val="1"/>
        <c:lblAlgn val="ctr"/>
        <c:lblOffset val="100"/>
        <c:noMultiLvlLbl val="0"/>
      </c:catAx>
      <c:valAx>
        <c:axId val="338719295"/>
        <c:scaling>
          <c:orientation val="minMax"/>
          <c:min val="30000"/>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Thin" panose="02000000000000000000" pitchFamily="2" charset="0"/>
                <a:ea typeface="Roboto Thin" panose="02000000000000000000" pitchFamily="2" charset="0"/>
                <a:cs typeface="+mn-cs"/>
              </a:defRPr>
            </a:pPr>
            <a:endParaRPr lang="es-MX"/>
          </a:p>
        </c:txPr>
        <c:crossAx val="33871593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19050" cap="rnd">
              <a:solidFill>
                <a:sysClr val="window" lastClr="FFFFFF">
                  <a:lumMod val="75000"/>
                </a:sysClr>
              </a:solidFill>
              <a:round/>
            </a:ln>
            <a:effectLst/>
          </c:spPr>
          <c:marker>
            <c:symbol val="circle"/>
            <c:size val="5"/>
            <c:spPr>
              <a:solidFill>
                <a:sysClr val="window" lastClr="FFFFFF">
                  <a:lumMod val="75000"/>
                </a:sysClr>
              </a:solidFill>
              <a:ln w="6350">
                <a:solidFill>
                  <a:sysClr val="window" lastClr="FFFFFF">
                    <a:lumMod val="75000"/>
                  </a:sysClr>
                </a:solidFill>
              </a:ln>
              <a:effectLst/>
            </c:spPr>
          </c:marker>
          <c:dLbls>
            <c:dLbl>
              <c:idx val="9"/>
              <c:layout>
                <c:manualLayout>
                  <c:x val="-2.1902182991058838E-2"/>
                  <c:y val="-4.37189204557899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72E-4064-8A30-A61E8015EBDB}"/>
                </c:ext>
              </c:extLst>
            </c:dLbl>
            <c:dLbl>
              <c:idx val="11"/>
              <c:layout>
                <c:manualLayout>
                  <c:x val="-2.3691658368971143E-2"/>
                  <c:y val="6.12484755965268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72E-4064-8A30-A61E8015EBDB}"/>
                </c:ext>
              </c:extLst>
            </c:dLbl>
            <c:dLbl>
              <c:idx val="12"/>
              <c:layout>
                <c:manualLayout>
                  <c:x val="-2.4123425975057563E-2"/>
                  <c:y val="-2.72349067009284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72E-4064-8A30-A61E8015EBDB}"/>
                </c:ext>
              </c:extLst>
            </c:dLbl>
            <c:spPr>
              <a:noFill/>
              <a:ln>
                <a:noFill/>
              </a:ln>
              <a:effectLst/>
            </c:spPr>
            <c:txPr>
              <a:bodyPr rot="0" spcFirstLastPara="1" vertOverflow="ellipsis" vert="horz" wrap="square" lIns="38100" tIns="19050" rIns="38100" bIns="19050" anchor="ctr" anchorCtr="1">
                <a:spAutoFit/>
              </a:bodyPr>
              <a:lstStyle/>
              <a:p>
                <a:pPr>
                  <a:defRPr sz="1100" b="0" i="1" u="none" strike="noStrike" kern="1200" baseline="0">
                    <a:solidFill>
                      <a:schemeClr val="tx1">
                        <a:lumMod val="85000"/>
                        <a:lumOff val="15000"/>
                      </a:schemeClr>
                    </a:solidFill>
                    <a:latin typeface="Playfair Display" panose="00000500000000000000" pitchFamily="50"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Salario!$H$4:$H$18</c:f>
              <c:numCache>
                <c:formatCode>0.0%</c:formatCode>
                <c:ptCount val="15"/>
                <c:pt idx="0">
                  <c:v>3.9501671224551806E-3</c:v>
                </c:pt>
                <c:pt idx="1">
                  <c:v>-3.5562953995157388E-2</c:v>
                </c:pt>
                <c:pt idx="2">
                  <c:v>4.001255295779068E-2</c:v>
                </c:pt>
                <c:pt idx="3">
                  <c:v>-3.6210018105009054E-2</c:v>
                </c:pt>
                <c:pt idx="4">
                  <c:v>9.6274264245460234E-2</c:v>
                </c:pt>
                <c:pt idx="5">
                  <c:v>-0.13508496358703412</c:v>
                </c:pt>
                <c:pt idx="6">
                  <c:v>5.0685157668812944E-2</c:v>
                </c:pt>
                <c:pt idx="7">
                  <c:v>4.3526084223758643E-2</c:v>
                </c:pt>
                <c:pt idx="8">
                  <c:v>2.1532901671435026E-2</c:v>
                </c:pt>
                <c:pt idx="9">
                  <c:v>7.3260613207547176E-2</c:v>
                </c:pt>
                <c:pt idx="10">
                  <c:v>5.6860321384425219E-2</c:v>
                </c:pt>
                <c:pt idx="11">
                  <c:v>9.0448343079922028E-2</c:v>
                </c:pt>
                <c:pt idx="12">
                  <c:v>0.13216541532594447</c:v>
                </c:pt>
                <c:pt idx="13">
                  <c:v>3.8315789473684213E-2</c:v>
                </c:pt>
                <c:pt idx="14">
                  <c:v>2.8487429034874289E-2</c:v>
                </c:pt>
              </c:numCache>
            </c:numRef>
          </c:val>
          <c:smooth val="0"/>
          <c:extLst>
            <c:ext xmlns:c16="http://schemas.microsoft.com/office/drawing/2014/chart" uri="{C3380CC4-5D6E-409C-BE32-E72D297353CC}">
              <c16:uniqueId val="{00000000-572E-4064-8A30-A61E8015EBDB}"/>
            </c:ext>
          </c:extLst>
        </c:ser>
        <c:ser>
          <c:idx val="1"/>
          <c:order val="1"/>
          <c:spPr>
            <a:ln w="19050" cap="rnd">
              <a:solidFill>
                <a:sysClr val="window" lastClr="FFFFFF">
                  <a:lumMod val="95000"/>
                </a:sysClr>
              </a:solidFill>
              <a:round/>
            </a:ln>
            <a:effectLst/>
          </c:spPr>
          <c:marker>
            <c:symbol val="circle"/>
            <c:size val="5"/>
            <c:spPr>
              <a:solidFill>
                <a:sysClr val="window" lastClr="FFFFFF">
                  <a:lumMod val="95000"/>
                </a:sysClr>
              </a:solidFill>
              <a:ln w="6350">
                <a:solidFill>
                  <a:sysClr val="window" lastClr="FFFFFF">
                    <a:lumMod val="95000"/>
                  </a:sysClr>
                </a:solidFill>
              </a:ln>
              <a:effectLst/>
            </c:spPr>
          </c:marker>
          <c:dLbls>
            <c:dLbl>
              <c:idx val="4"/>
              <c:layout>
                <c:manualLayout>
                  <c:x val="-2.2065929322212019E-2"/>
                  <c:y val="6.12484755965268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72E-4064-8A30-A61E8015EBDB}"/>
                </c:ext>
              </c:extLst>
            </c:dLbl>
            <c:dLbl>
              <c:idx val="11"/>
              <c:layout>
                <c:manualLayout>
                  <c:x val="-2.1176792077806709E-2"/>
                  <c:y val="-2.79738110479424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72E-4064-8A30-A61E8015EBDB}"/>
                </c:ext>
              </c:extLst>
            </c:dLbl>
            <c:dLbl>
              <c:idx val="12"/>
              <c:layout>
                <c:manualLayout>
                  <c:x val="-2.4620176517122647E-2"/>
                  <c:y val="-5.42156600610215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72E-4064-8A30-A61E8015EBDB}"/>
                </c:ext>
              </c:extLst>
            </c:dLbl>
            <c:dLbl>
              <c:idx val="13"/>
              <c:layout>
                <c:manualLayout>
                  <c:x val="-2.2000946386233147E-2"/>
                  <c:y val="-1.731962034863274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72E-4064-8A30-A61E8015EBDB}"/>
                </c:ext>
              </c:extLst>
            </c:dLbl>
            <c:spPr>
              <a:noFill/>
              <a:ln>
                <a:noFill/>
              </a:ln>
              <a:effectLst/>
            </c:spPr>
            <c:txPr>
              <a:bodyPr rot="0" spcFirstLastPara="1" vertOverflow="ellipsis" vert="horz" wrap="square" lIns="38100" tIns="19050" rIns="38100" bIns="19050" anchor="ctr" anchorCtr="1">
                <a:spAutoFit/>
              </a:bodyPr>
              <a:lstStyle/>
              <a:p>
                <a:pPr>
                  <a:defRPr sz="1100" b="0" i="1" u="none" strike="noStrike" kern="1200" baseline="0">
                    <a:solidFill>
                      <a:schemeClr val="bg1">
                        <a:lumMod val="50000"/>
                      </a:schemeClr>
                    </a:solidFill>
                    <a:latin typeface="Playfair Display" panose="00000500000000000000" pitchFamily="50"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Salario!$I$4:$I$18</c:f>
              <c:numCache>
                <c:formatCode>0.0%</c:formatCode>
                <c:ptCount val="15"/>
                <c:pt idx="0">
                  <c:v>2.0670216097713748E-2</c:v>
                </c:pt>
                <c:pt idx="1">
                  <c:v>3.9582694077938019E-2</c:v>
                </c:pt>
                <c:pt idx="2">
                  <c:v>-4.4864226682408498E-2</c:v>
                </c:pt>
                <c:pt idx="3">
                  <c:v>8.034610630407911E-3</c:v>
                </c:pt>
                <c:pt idx="4">
                  <c:v>9.258123850398528E-2</c:v>
                </c:pt>
                <c:pt idx="5">
                  <c:v>4.9943883277216612E-2</c:v>
                </c:pt>
                <c:pt idx="6">
                  <c:v>7.0283270978086579E-2</c:v>
                </c:pt>
                <c:pt idx="7">
                  <c:v>7.1910112359550568E-2</c:v>
                </c:pt>
                <c:pt idx="8">
                  <c:v>4.8683904029815976E-2</c:v>
                </c:pt>
                <c:pt idx="9">
                  <c:v>8.5517547756552639E-2</c:v>
                </c:pt>
                <c:pt idx="10">
                  <c:v>8.2054430120728467E-2</c:v>
                </c:pt>
                <c:pt idx="11">
                  <c:v>9.0960665658093798E-2</c:v>
                </c:pt>
                <c:pt idx="12">
                  <c:v>0.10175073669613451</c:v>
                </c:pt>
                <c:pt idx="13">
                  <c:v>3.2252989301447453E-2</c:v>
                </c:pt>
                <c:pt idx="14">
                  <c:v>0.12940100594421583</c:v>
                </c:pt>
              </c:numCache>
            </c:numRef>
          </c:val>
          <c:smooth val="0"/>
          <c:extLst>
            <c:ext xmlns:c16="http://schemas.microsoft.com/office/drawing/2014/chart" uri="{C3380CC4-5D6E-409C-BE32-E72D297353CC}">
              <c16:uniqueId val="{00000001-572E-4064-8A30-A61E8015EBDB}"/>
            </c:ext>
          </c:extLst>
        </c:ser>
        <c:dLbls>
          <c:showLegendKey val="0"/>
          <c:showVal val="0"/>
          <c:showCatName val="0"/>
          <c:showSerName val="0"/>
          <c:showPercent val="0"/>
          <c:showBubbleSize val="0"/>
        </c:dLbls>
        <c:marker val="1"/>
        <c:smooth val="0"/>
        <c:axId val="232360127"/>
        <c:axId val="232360607"/>
      </c:lineChart>
      <c:catAx>
        <c:axId val="232360127"/>
        <c:scaling>
          <c:orientation val="minMax"/>
        </c:scaling>
        <c:delete val="1"/>
        <c:axPos val="b"/>
        <c:majorTickMark val="none"/>
        <c:minorTickMark val="none"/>
        <c:tickLblPos val="nextTo"/>
        <c:crossAx val="232360607"/>
        <c:crosses val="autoZero"/>
        <c:auto val="1"/>
        <c:lblAlgn val="ctr"/>
        <c:lblOffset val="100"/>
        <c:noMultiLvlLbl val="0"/>
      </c:catAx>
      <c:valAx>
        <c:axId val="232360607"/>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MX"/>
          </a:p>
        </c:txPr>
        <c:crossAx val="23236012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19050" cap="rnd">
              <a:solidFill>
                <a:sysClr val="window" lastClr="FFFFFF">
                  <a:lumMod val="85000"/>
                </a:sysClr>
              </a:solidFill>
              <a:round/>
            </a:ln>
            <a:effectLst/>
          </c:spPr>
          <c:marker>
            <c:symbol val="circle"/>
            <c:size val="5"/>
            <c:spPr>
              <a:solidFill>
                <a:sysClr val="window" lastClr="FFFFFF">
                  <a:lumMod val="85000"/>
                </a:sysClr>
              </a:solidFill>
              <a:ln w="19050">
                <a:solidFill>
                  <a:sysClr val="window" lastClr="FFFFFF">
                    <a:lumMod val="85000"/>
                  </a:sys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chemeClr val="tx1">
                        <a:lumMod val="65000"/>
                        <a:lumOff val="35000"/>
                      </a:schemeClr>
                    </a:solidFill>
                    <a:latin typeface="Playfair Display" panose="00000500000000000000" pitchFamily="50"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Hoja3!$B$43:$B$50</c:f>
              <c:numCache>
                <c:formatCode>0%</c:formatCode>
                <c:ptCount val="8"/>
                <c:pt idx="0">
                  <c:v>0.13300552419110059</c:v>
                </c:pt>
                <c:pt idx="1">
                  <c:v>0.24774967852550364</c:v>
                </c:pt>
                <c:pt idx="2">
                  <c:v>0.16332445894881484</c:v>
                </c:pt>
                <c:pt idx="3">
                  <c:v>-0.40981488658804421</c:v>
                </c:pt>
                <c:pt idx="4">
                  <c:v>0.55000312714991562</c:v>
                </c:pt>
                <c:pt idx="5">
                  <c:v>-5.4049146592422222E-2</c:v>
                </c:pt>
                <c:pt idx="6">
                  <c:v>-8.682577260221383E-2</c:v>
                </c:pt>
                <c:pt idx="7">
                  <c:v>1.2963676581258031E-3</c:v>
                </c:pt>
              </c:numCache>
            </c:numRef>
          </c:val>
          <c:smooth val="0"/>
          <c:extLst>
            <c:ext xmlns:c16="http://schemas.microsoft.com/office/drawing/2014/chart" uri="{C3380CC4-5D6E-409C-BE32-E72D297353CC}">
              <c16:uniqueId val="{00000000-E34E-4963-97BC-DBCA404B525A}"/>
            </c:ext>
          </c:extLst>
        </c:ser>
        <c:dLbls>
          <c:showLegendKey val="0"/>
          <c:showVal val="0"/>
          <c:showCatName val="0"/>
          <c:showSerName val="0"/>
          <c:showPercent val="0"/>
          <c:showBubbleSize val="0"/>
        </c:dLbls>
        <c:marker val="1"/>
        <c:smooth val="0"/>
        <c:axId val="958604751"/>
        <c:axId val="950611135"/>
      </c:lineChart>
      <c:catAx>
        <c:axId val="958604751"/>
        <c:scaling>
          <c:orientation val="minMax"/>
        </c:scaling>
        <c:delete val="1"/>
        <c:axPos val="b"/>
        <c:majorTickMark val="none"/>
        <c:minorTickMark val="none"/>
        <c:tickLblPos val="nextTo"/>
        <c:crossAx val="950611135"/>
        <c:crosses val="autoZero"/>
        <c:auto val="1"/>
        <c:lblAlgn val="ctr"/>
        <c:lblOffset val="100"/>
        <c:noMultiLvlLbl val="0"/>
      </c:catAx>
      <c:valAx>
        <c:axId val="950611135"/>
        <c:scaling>
          <c:orientation val="minMax"/>
        </c:scaling>
        <c:delete val="1"/>
        <c:axPos val="l"/>
        <c:numFmt formatCode="0%" sourceLinked="1"/>
        <c:majorTickMark val="none"/>
        <c:minorTickMark val="none"/>
        <c:tickLblPos val="nextTo"/>
        <c:crossAx val="95860475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Hoja5!$B$13</c:f>
              <c:strCache>
                <c:ptCount val="1"/>
                <c:pt idx="0">
                  <c:v>2025</c:v>
                </c:pt>
              </c:strCache>
            </c:strRef>
          </c:tx>
          <c:spPr>
            <a:solidFill>
              <a:srgbClr val="FFDA82"/>
            </a:solidFill>
            <a:ln>
              <a:noFill/>
            </a:ln>
            <a:effectLst/>
          </c:spPr>
          <c:invertIfNegative val="0"/>
          <c:dLbls>
            <c:dLbl>
              <c:idx val="1"/>
              <c:layout>
                <c:manualLayout>
                  <c:x val="0"/>
                  <c:y val="-5.64966069155251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EA-46F0-AF2A-E7E140A2DD4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Hoja5!$A$14:$A$18</c:f>
              <c:strCache>
                <c:ptCount val="5"/>
                <c:pt idx="0">
                  <c:v>Interes social </c:v>
                </c:pt>
                <c:pt idx="1">
                  <c:v>Economica</c:v>
                </c:pt>
                <c:pt idx="2">
                  <c:v>Media </c:v>
                </c:pt>
                <c:pt idx="3">
                  <c:v>Media Alta </c:v>
                </c:pt>
                <c:pt idx="4">
                  <c:v>Alta</c:v>
                </c:pt>
              </c:strCache>
            </c:strRef>
          </c:cat>
          <c:val>
            <c:numRef>
              <c:f>Hoja5!$B$14:$B$18</c:f>
              <c:numCache>
                <c:formatCode>_-* #,##0_-;\-* #,##0_-;_-* "-"??_-;_-@_-</c:formatCode>
                <c:ptCount val="5"/>
                <c:pt idx="0">
                  <c:v>38927.199999999997</c:v>
                </c:pt>
                <c:pt idx="1">
                  <c:v>6082.7982945736458</c:v>
                </c:pt>
                <c:pt idx="2">
                  <c:v>6239.3841860465109</c:v>
                </c:pt>
                <c:pt idx="3">
                  <c:v>-1794.9589147286815</c:v>
                </c:pt>
                <c:pt idx="4">
                  <c:v>-2567.4235658914727</c:v>
                </c:pt>
              </c:numCache>
            </c:numRef>
          </c:val>
          <c:extLst>
            <c:ext xmlns:c16="http://schemas.microsoft.com/office/drawing/2014/chart" uri="{C3380CC4-5D6E-409C-BE32-E72D297353CC}">
              <c16:uniqueId val="{00000000-29EA-46F0-AF2A-E7E140A2DD41}"/>
            </c:ext>
          </c:extLst>
        </c:ser>
        <c:ser>
          <c:idx val="1"/>
          <c:order val="1"/>
          <c:tx>
            <c:strRef>
              <c:f>Hoja5!$C$13</c:f>
              <c:strCache>
                <c:ptCount val="1"/>
                <c:pt idx="0">
                  <c:v>2030</c:v>
                </c:pt>
              </c:strCache>
            </c:strRef>
          </c:tx>
          <c:spPr>
            <a:solidFill>
              <a:srgbClr val="FFC000"/>
            </a:solidFill>
            <a:ln>
              <a:noFill/>
            </a:ln>
            <a:effectLst/>
          </c:spPr>
          <c:invertIfNegative val="0"/>
          <c:dLbls>
            <c:dLbl>
              <c:idx val="1"/>
              <c:layout>
                <c:manualLayout>
                  <c:x val="0"/>
                  <c:y val="-3.43892389920587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9EA-46F0-AF2A-E7E140A2DD41}"/>
                </c:ext>
              </c:extLst>
            </c:dLbl>
            <c:dLbl>
              <c:idx val="3"/>
              <c:layout>
                <c:manualLayout>
                  <c:x val="0"/>
                  <c:y val="-1.71946194960295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9EA-46F0-AF2A-E7E140A2DD4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Hoja5!$A$14:$A$18</c:f>
              <c:strCache>
                <c:ptCount val="5"/>
                <c:pt idx="0">
                  <c:v>Interes social </c:v>
                </c:pt>
                <c:pt idx="1">
                  <c:v>Economica</c:v>
                </c:pt>
                <c:pt idx="2">
                  <c:v>Media </c:v>
                </c:pt>
                <c:pt idx="3">
                  <c:v>Media Alta </c:v>
                </c:pt>
                <c:pt idx="4">
                  <c:v>Alta</c:v>
                </c:pt>
              </c:strCache>
            </c:strRef>
          </c:cat>
          <c:val>
            <c:numRef>
              <c:f>Hoja5!$C$14:$C$18</c:f>
              <c:numCache>
                <c:formatCode>_-* #,##0_-;\-* #,##0_-;_-* "-"??_-;_-@_-</c:formatCode>
                <c:ptCount val="5"/>
                <c:pt idx="0">
                  <c:v>47087.639999999985</c:v>
                </c:pt>
                <c:pt idx="1">
                  <c:v>4901.0593798449618</c:v>
                </c:pt>
                <c:pt idx="2">
                  <c:v>222.54951296085176</c:v>
                </c:pt>
                <c:pt idx="3">
                  <c:v>-4065.6727777262408</c:v>
                </c:pt>
                <c:pt idx="4">
                  <c:v>-5330.5761150795806</c:v>
                </c:pt>
              </c:numCache>
            </c:numRef>
          </c:val>
          <c:extLst>
            <c:ext xmlns:c16="http://schemas.microsoft.com/office/drawing/2014/chart" uri="{C3380CC4-5D6E-409C-BE32-E72D297353CC}">
              <c16:uniqueId val="{00000001-29EA-46F0-AF2A-E7E140A2DD41}"/>
            </c:ext>
          </c:extLst>
        </c:ser>
        <c:ser>
          <c:idx val="2"/>
          <c:order val="2"/>
          <c:tx>
            <c:strRef>
              <c:f>Hoja5!$D$13</c:f>
              <c:strCache>
                <c:ptCount val="1"/>
                <c:pt idx="0">
                  <c:v>2035</c:v>
                </c:pt>
              </c:strCache>
            </c:strRef>
          </c:tx>
          <c:spPr>
            <a:solidFill>
              <a:srgbClr val="FFB40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Hoja5!$A$14:$A$18</c:f>
              <c:strCache>
                <c:ptCount val="5"/>
                <c:pt idx="0">
                  <c:v>Interes social </c:v>
                </c:pt>
                <c:pt idx="1">
                  <c:v>Economica</c:v>
                </c:pt>
                <c:pt idx="2">
                  <c:v>Media </c:v>
                </c:pt>
                <c:pt idx="3">
                  <c:v>Media Alta </c:v>
                </c:pt>
                <c:pt idx="4">
                  <c:v>Alta</c:v>
                </c:pt>
              </c:strCache>
            </c:strRef>
          </c:cat>
          <c:val>
            <c:numRef>
              <c:f>Hoja5!$D$14:$D$18</c:f>
              <c:numCache>
                <c:formatCode>_-* #,##0_-;\-* #,##0_-;_-* "-"??_-;_-@_-</c:formatCode>
                <c:ptCount val="5"/>
                <c:pt idx="0">
                  <c:v>65845.239999999991</c:v>
                </c:pt>
                <c:pt idx="1">
                  <c:v>4576.4118604651176</c:v>
                </c:pt>
                <c:pt idx="2">
                  <c:v>-7221.9625804530142</c:v>
                </c:pt>
                <c:pt idx="3">
                  <c:v>-9218.8018515787917</c:v>
                </c:pt>
                <c:pt idx="4">
                  <c:v>-11108.88742843332</c:v>
                </c:pt>
              </c:numCache>
            </c:numRef>
          </c:val>
          <c:extLst>
            <c:ext xmlns:c16="http://schemas.microsoft.com/office/drawing/2014/chart" uri="{C3380CC4-5D6E-409C-BE32-E72D297353CC}">
              <c16:uniqueId val="{00000002-29EA-46F0-AF2A-E7E140A2DD41}"/>
            </c:ext>
          </c:extLst>
        </c:ser>
        <c:dLbls>
          <c:showLegendKey val="0"/>
          <c:showVal val="0"/>
          <c:showCatName val="0"/>
          <c:showSerName val="0"/>
          <c:showPercent val="0"/>
          <c:showBubbleSize val="0"/>
        </c:dLbls>
        <c:gapWidth val="219"/>
        <c:overlap val="-27"/>
        <c:axId val="747936927"/>
        <c:axId val="1451265648"/>
      </c:barChart>
      <c:catAx>
        <c:axId val="747936927"/>
        <c:scaling>
          <c:orientation val="minMax"/>
        </c:scaling>
        <c:delete val="1"/>
        <c:axPos val="b"/>
        <c:numFmt formatCode="General" sourceLinked="1"/>
        <c:majorTickMark val="none"/>
        <c:minorTickMark val="none"/>
        <c:tickLblPos val="nextTo"/>
        <c:crossAx val="1451265648"/>
        <c:crosses val="autoZero"/>
        <c:auto val="1"/>
        <c:lblAlgn val="ctr"/>
        <c:lblOffset val="100"/>
        <c:noMultiLvlLbl val="0"/>
      </c:catAx>
      <c:valAx>
        <c:axId val="1451265648"/>
        <c:scaling>
          <c:orientation val="minMax"/>
        </c:scaling>
        <c:delete val="1"/>
        <c:axPos val="l"/>
        <c:numFmt formatCode="_-* #,##0_-;\-* #,##0_-;_-* &quot;-&quot;??_-;_-@_-" sourceLinked="1"/>
        <c:majorTickMark val="none"/>
        <c:minorTickMark val="none"/>
        <c:tickLblPos val="nextTo"/>
        <c:crossAx val="7479369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Hoja5!$B$13</c:f>
              <c:strCache>
                <c:ptCount val="1"/>
                <c:pt idx="0">
                  <c:v>2025</c:v>
                </c:pt>
              </c:strCache>
            </c:strRef>
          </c:tx>
          <c:spPr>
            <a:solidFill>
              <a:srgbClr val="FFDA82"/>
            </a:solidFill>
            <a:ln>
              <a:noFill/>
            </a:ln>
            <a:effectLst/>
          </c:spPr>
          <c:invertIfNegative val="0"/>
          <c:dLbls>
            <c:dLbl>
              <c:idx val="1"/>
              <c:layout>
                <c:manualLayout>
                  <c:x val="0"/>
                  <c:y val="-5.64966069155251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EA-46F0-AF2A-E7E140A2DD4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Hoja5!$A$14:$A$18</c:f>
              <c:strCache>
                <c:ptCount val="5"/>
                <c:pt idx="0">
                  <c:v>Interes social </c:v>
                </c:pt>
                <c:pt idx="1">
                  <c:v>Economica</c:v>
                </c:pt>
                <c:pt idx="2">
                  <c:v>Media </c:v>
                </c:pt>
                <c:pt idx="3">
                  <c:v>Media Alta </c:v>
                </c:pt>
                <c:pt idx="4">
                  <c:v>Alta</c:v>
                </c:pt>
              </c:strCache>
            </c:strRef>
          </c:cat>
          <c:val>
            <c:numRef>
              <c:f>Hoja5!$B$14:$B$18</c:f>
              <c:numCache>
                <c:formatCode>_-* #,##0_-;\-* #,##0_-;_-* "-"??_-;_-@_-</c:formatCode>
                <c:ptCount val="5"/>
                <c:pt idx="0">
                  <c:v>38927.199999999997</c:v>
                </c:pt>
                <c:pt idx="1">
                  <c:v>6082.7982945736458</c:v>
                </c:pt>
                <c:pt idx="2">
                  <c:v>6239.3841860465109</c:v>
                </c:pt>
                <c:pt idx="3">
                  <c:v>-1794.9589147286815</c:v>
                </c:pt>
                <c:pt idx="4">
                  <c:v>-2567.4235658914727</c:v>
                </c:pt>
              </c:numCache>
            </c:numRef>
          </c:val>
          <c:extLst>
            <c:ext xmlns:c16="http://schemas.microsoft.com/office/drawing/2014/chart" uri="{C3380CC4-5D6E-409C-BE32-E72D297353CC}">
              <c16:uniqueId val="{00000000-29EA-46F0-AF2A-E7E140A2DD41}"/>
            </c:ext>
          </c:extLst>
        </c:ser>
        <c:ser>
          <c:idx val="1"/>
          <c:order val="1"/>
          <c:tx>
            <c:strRef>
              <c:f>Hoja5!$C$13</c:f>
              <c:strCache>
                <c:ptCount val="1"/>
                <c:pt idx="0">
                  <c:v>2030</c:v>
                </c:pt>
              </c:strCache>
            </c:strRef>
          </c:tx>
          <c:spPr>
            <a:solidFill>
              <a:srgbClr val="FFC000"/>
            </a:solidFill>
            <a:ln>
              <a:noFill/>
            </a:ln>
            <a:effectLst/>
          </c:spPr>
          <c:invertIfNegative val="0"/>
          <c:dLbls>
            <c:dLbl>
              <c:idx val="1"/>
              <c:layout>
                <c:manualLayout>
                  <c:x val="0"/>
                  <c:y val="-3.43892389920587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9EA-46F0-AF2A-E7E140A2DD41}"/>
                </c:ext>
              </c:extLst>
            </c:dLbl>
            <c:dLbl>
              <c:idx val="3"/>
              <c:layout>
                <c:manualLayout>
                  <c:x val="0"/>
                  <c:y val="-1.71946194960295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9EA-46F0-AF2A-E7E140A2DD4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Hoja5!$A$14:$A$18</c:f>
              <c:strCache>
                <c:ptCount val="5"/>
                <c:pt idx="0">
                  <c:v>Interes social </c:v>
                </c:pt>
                <c:pt idx="1">
                  <c:v>Economica</c:v>
                </c:pt>
                <c:pt idx="2">
                  <c:v>Media </c:v>
                </c:pt>
                <c:pt idx="3">
                  <c:v>Media Alta </c:v>
                </c:pt>
                <c:pt idx="4">
                  <c:v>Alta</c:v>
                </c:pt>
              </c:strCache>
            </c:strRef>
          </c:cat>
          <c:val>
            <c:numRef>
              <c:f>Hoja5!$C$14:$C$18</c:f>
              <c:numCache>
                <c:formatCode>_-* #,##0_-;\-* #,##0_-;_-* "-"??_-;_-@_-</c:formatCode>
                <c:ptCount val="5"/>
                <c:pt idx="0">
                  <c:v>47087.639999999985</c:v>
                </c:pt>
                <c:pt idx="1">
                  <c:v>4901.0593798449618</c:v>
                </c:pt>
                <c:pt idx="2">
                  <c:v>222.54951296085176</c:v>
                </c:pt>
                <c:pt idx="3">
                  <c:v>-4065.6727777262408</c:v>
                </c:pt>
                <c:pt idx="4">
                  <c:v>-5330.5761150795806</c:v>
                </c:pt>
              </c:numCache>
            </c:numRef>
          </c:val>
          <c:extLst>
            <c:ext xmlns:c16="http://schemas.microsoft.com/office/drawing/2014/chart" uri="{C3380CC4-5D6E-409C-BE32-E72D297353CC}">
              <c16:uniqueId val="{00000001-29EA-46F0-AF2A-E7E140A2DD41}"/>
            </c:ext>
          </c:extLst>
        </c:ser>
        <c:ser>
          <c:idx val="2"/>
          <c:order val="2"/>
          <c:tx>
            <c:strRef>
              <c:f>Hoja5!$D$13</c:f>
              <c:strCache>
                <c:ptCount val="1"/>
                <c:pt idx="0">
                  <c:v>2035</c:v>
                </c:pt>
              </c:strCache>
            </c:strRef>
          </c:tx>
          <c:spPr>
            <a:solidFill>
              <a:srgbClr val="FFB40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Hoja5!$A$14:$A$18</c:f>
              <c:strCache>
                <c:ptCount val="5"/>
                <c:pt idx="0">
                  <c:v>Interes social </c:v>
                </c:pt>
                <c:pt idx="1">
                  <c:v>Economica</c:v>
                </c:pt>
                <c:pt idx="2">
                  <c:v>Media </c:v>
                </c:pt>
                <c:pt idx="3">
                  <c:v>Media Alta </c:v>
                </c:pt>
                <c:pt idx="4">
                  <c:v>Alta</c:v>
                </c:pt>
              </c:strCache>
            </c:strRef>
          </c:cat>
          <c:val>
            <c:numRef>
              <c:f>Hoja5!$D$14:$D$18</c:f>
              <c:numCache>
                <c:formatCode>_-* #,##0_-;\-* #,##0_-;_-* "-"??_-;_-@_-</c:formatCode>
                <c:ptCount val="5"/>
                <c:pt idx="0">
                  <c:v>65845.239999999991</c:v>
                </c:pt>
                <c:pt idx="1">
                  <c:v>4576.4118604651176</c:v>
                </c:pt>
                <c:pt idx="2">
                  <c:v>-7221.9625804530142</c:v>
                </c:pt>
                <c:pt idx="3">
                  <c:v>-9218.8018515787917</c:v>
                </c:pt>
                <c:pt idx="4">
                  <c:v>-11108.88742843332</c:v>
                </c:pt>
              </c:numCache>
            </c:numRef>
          </c:val>
          <c:extLst>
            <c:ext xmlns:c16="http://schemas.microsoft.com/office/drawing/2014/chart" uri="{C3380CC4-5D6E-409C-BE32-E72D297353CC}">
              <c16:uniqueId val="{00000002-29EA-46F0-AF2A-E7E140A2DD41}"/>
            </c:ext>
          </c:extLst>
        </c:ser>
        <c:dLbls>
          <c:showLegendKey val="0"/>
          <c:showVal val="0"/>
          <c:showCatName val="0"/>
          <c:showSerName val="0"/>
          <c:showPercent val="0"/>
          <c:showBubbleSize val="0"/>
        </c:dLbls>
        <c:gapWidth val="219"/>
        <c:overlap val="-27"/>
        <c:axId val="747936927"/>
        <c:axId val="1451265648"/>
      </c:barChart>
      <c:catAx>
        <c:axId val="747936927"/>
        <c:scaling>
          <c:orientation val="minMax"/>
        </c:scaling>
        <c:delete val="1"/>
        <c:axPos val="b"/>
        <c:numFmt formatCode="General" sourceLinked="1"/>
        <c:majorTickMark val="none"/>
        <c:minorTickMark val="none"/>
        <c:tickLblPos val="nextTo"/>
        <c:crossAx val="1451265648"/>
        <c:crosses val="autoZero"/>
        <c:auto val="1"/>
        <c:lblAlgn val="ctr"/>
        <c:lblOffset val="100"/>
        <c:noMultiLvlLbl val="0"/>
      </c:catAx>
      <c:valAx>
        <c:axId val="1451265648"/>
        <c:scaling>
          <c:orientation val="minMax"/>
        </c:scaling>
        <c:delete val="1"/>
        <c:axPos val="l"/>
        <c:numFmt formatCode="_-* #,##0_-;\-* #,##0_-;_-* &quot;-&quot;??_-;_-@_-" sourceLinked="1"/>
        <c:majorTickMark val="none"/>
        <c:minorTickMark val="none"/>
        <c:tickLblPos val="nextTo"/>
        <c:crossAx val="7479369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680365600436388E-2"/>
          <c:y val="2.739193665305828E-2"/>
          <c:w val="0.93695068015531846"/>
          <c:h val="0.94521612669388344"/>
        </c:manualLayout>
      </c:layout>
      <c:barChart>
        <c:barDir val="col"/>
        <c:grouping val="clustered"/>
        <c:varyColors val="0"/>
        <c:ser>
          <c:idx val="0"/>
          <c:order val="0"/>
          <c:tx>
            <c:strRef>
              <c:f>Vivienda!$D$43</c:f>
              <c:strCache>
                <c:ptCount val="1"/>
                <c:pt idx="0">
                  <c:v>D+</c:v>
                </c:pt>
              </c:strCache>
            </c:strRef>
          </c:tx>
          <c:spPr>
            <a:solidFill>
              <a:srgbClr val="D291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Vivienda!$A$44:$A$46</c:f>
              <c:numCache>
                <c:formatCode>General</c:formatCode>
                <c:ptCount val="3"/>
                <c:pt idx="0">
                  <c:v>2025</c:v>
                </c:pt>
                <c:pt idx="1">
                  <c:v>2030</c:v>
                </c:pt>
                <c:pt idx="2">
                  <c:v>2035</c:v>
                </c:pt>
              </c:numCache>
            </c:numRef>
          </c:cat>
          <c:val>
            <c:numRef>
              <c:f>Vivienda!$D$44:$D$46</c:f>
              <c:numCache>
                <c:formatCode>_-* #,##0_-;\-* #,##0_-;_-* "-"??_-;_-@_-</c:formatCode>
                <c:ptCount val="3"/>
                <c:pt idx="0">
                  <c:v>38927.199999999997</c:v>
                </c:pt>
                <c:pt idx="1">
                  <c:v>47087.639999999985</c:v>
                </c:pt>
                <c:pt idx="2">
                  <c:v>65845.239999999991</c:v>
                </c:pt>
              </c:numCache>
            </c:numRef>
          </c:val>
          <c:extLst>
            <c:ext xmlns:c16="http://schemas.microsoft.com/office/drawing/2014/chart" uri="{C3380CC4-5D6E-409C-BE32-E72D297353CC}">
              <c16:uniqueId val="{00000000-FF6A-4EBE-BBD2-B1BB0E89F5EE}"/>
            </c:ext>
          </c:extLst>
        </c:ser>
        <c:ser>
          <c:idx val="1"/>
          <c:order val="1"/>
          <c:tx>
            <c:strRef>
              <c:f>Vivienda!$E$43</c:f>
              <c:strCache>
                <c:ptCount val="1"/>
                <c:pt idx="0">
                  <c:v>C-</c:v>
                </c:pt>
              </c:strCache>
            </c:strRef>
          </c:tx>
          <c:spPr>
            <a:solidFill>
              <a:srgbClr val="E69F00"/>
            </a:solidFill>
            <a:ln>
              <a:noFill/>
            </a:ln>
            <a:effectLst/>
          </c:spPr>
          <c:invertIfNegative val="0"/>
          <c:dLbls>
            <c:dLbl>
              <c:idx val="2"/>
              <c:layout>
                <c:manualLayout>
                  <c:x val="-2.3042120542767128E-3"/>
                  <c:y val="6.4744577543592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CD-47E8-B58F-DBB67C89F7B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Vivienda!$A$44:$A$46</c:f>
              <c:numCache>
                <c:formatCode>General</c:formatCode>
                <c:ptCount val="3"/>
                <c:pt idx="0">
                  <c:v>2025</c:v>
                </c:pt>
                <c:pt idx="1">
                  <c:v>2030</c:v>
                </c:pt>
                <c:pt idx="2">
                  <c:v>2035</c:v>
                </c:pt>
              </c:numCache>
            </c:numRef>
          </c:cat>
          <c:val>
            <c:numRef>
              <c:f>Vivienda!$E$44:$E$46</c:f>
              <c:numCache>
                <c:formatCode>_-* #,##0_-;\-* #,##0_-;_-* "-"??_-;_-@_-</c:formatCode>
                <c:ptCount val="3"/>
                <c:pt idx="0">
                  <c:v>6082.7982945736458</c:v>
                </c:pt>
                <c:pt idx="1">
                  <c:v>4901.0593798449618</c:v>
                </c:pt>
                <c:pt idx="2">
                  <c:v>4576.4118604651176</c:v>
                </c:pt>
              </c:numCache>
            </c:numRef>
          </c:val>
          <c:extLst>
            <c:ext xmlns:c16="http://schemas.microsoft.com/office/drawing/2014/chart" uri="{C3380CC4-5D6E-409C-BE32-E72D297353CC}">
              <c16:uniqueId val="{00000001-FF6A-4EBE-BBD2-B1BB0E89F5EE}"/>
            </c:ext>
          </c:extLst>
        </c:ser>
        <c:ser>
          <c:idx val="2"/>
          <c:order val="2"/>
          <c:tx>
            <c:strRef>
              <c:f>Vivienda!$F$43</c:f>
              <c:strCache>
                <c:ptCount val="1"/>
                <c:pt idx="0">
                  <c:v>C</c:v>
                </c:pt>
              </c:strCache>
            </c:strRef>
          </c:tx>
          <c:spPr>
            <a:solidFill>
              <a:srgbClr val="FFB405"/>
            </a:solidFill>
            <a:ln>
              <a:noFill/>
            </a:ln>
            <a:effectLst/>
          </c:spPr>
          <c:invertIfNegative val="0"/>
          <c:dLbls>
            <c:dLbl>
              <c:idx val="0"/>
              <c:layout>
                <c:manualLayout>
                  <c:x val="-2.438293976550528E-17"/>
                  <c:y val="-3.6827484156725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3E2-42DB-A97D-ED41E724498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Vivienda!$A$44:$A$46</c:f>
              <c:numCache>
                <c:formatCode>General</c:formatCode>
                <c:ptCount val="3"/>
                <c:pt idx="0">
                  <c:v>2025</c:v>
                </c:pt>
                <c:pt idx="1">
                  <c:v>2030</c:v>
                </c:pt>
                <c:pt idx="2">
                  <c:v>2035</c:v>
                </c:pt>
              </c:numCache>
            </c:numRef>
          </c:cat>
          <c:val>
            <c:numRef>
              <c:f>Vivienda!$F$44:$F$46</c:f>
              <c:numCache>
                <c:formatCode>_-* #,##0_-;\-* #,##0_-;_-* "-"??_-;_-@_-</c:formatCode>
                <c:ptCount val="3"/>
                <c:pt idx="0">
                  <c:v>6239.3841860465109</c:v>
                </c:pt>
                <c:pt idx="1">
                  <c:v>222.54951296085176</c:v>
                </c:pt>
                <c:pt idx="2">
                  <c:v>-7221.9625804530142</c:v>
                </c:pt>
              </c:numCache>
            </c:numRef>
          </c:val>
          <c:extLst>
            <c:ext xmlns:c16="http://schemas.microsoft.com/office/drawing/2014/chart" uri="{C3380CC4-5D6E-409C-BE32-E72D297353CC}">
              <c16:uniqueId val="{00000002-FF6A-4EBE-BBD2-B1BB0E89F5EE}"/>
            </c:ext>
          </c:extLst>
        </c:ser>
        <c:ser>
          <c:idx val="3"/>
          <c:order val="3"/>
          <c:tx>
            <c:strRef>
              <c:f>Vivienda!$G$43</c:f>
              <c:strCache>
                <c:ptCount val="1"/>
                <c:pt idx="0">
                  <c:v>C+</c:v>
                </c:pt>
              </c:strCache>
            </c:strRef>
          </c:tx>
          <c:spPr>
            <a:solidFill>
              <a:srgbClr val="FFC000"/>
            </a:solidFill>
            <a:ln>
              <a:noFill/>
            </a:ln>
            <a:effectLst/>
          </c:spPr>
          <c:invertIfNegative val="0"/>
          <c:dLbls>
            <c:dLbl>
              <c:idx val="2"/>
              <c:layout>
                <c:manualLayout>
                  <c:x val="-1.3299938966895228E-3"/>
                  <c:y val="-3.1566000734064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CD-47E8-B58F-DBB67C89F7B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Vivienda!$A$44:$A$46</c:f>
              <c:numCache>
                <c:formatCode>General</c:formatCode>
                <c:ptCount val="3"/>
                <c:pt idx="0">
                  <c:v>2025</c:v>
                </c:pt>
                <c:pt idx="1">
                  <c:v>2030</c:v>
                </c:pt>
                <c:pt idx="2">
                  <c:v>2035</c:v>
                </c:pt>
              </c:numCache>
            </c:numRef>
          </c:cat>
          <c:val>
            <c:numRef>
              <c:f>Vivienda!$G$44:$G$46</c:f>
              <c:numCache>
                <c:formatCode>_-* #,##0_-;\-* #,##0_-;_-* "-"??_-;_-@_-</c:formatCode>
                <c:ptCount val="3"/>
                <c:pt idx="0">
                  <c:v>-1794.9589147286815</c:v>
                </c:pt>
                <c:pt idx="1">
                  <c:v>-4065.6727777262408</c:v>
                </c:pt>
                <c:pt idx="2">
                  <c:v>-9218.8018515787917</c:v>
                </c:pt>
              </c:numCache>
            </c:numRef>
          </c:val>
          <c:extLst>
            <c:ext xmlns:c16="http://schemas.microsoft.com/office/drawing/2014/chart" uri="{C3380CC4-5D6E-409C-BE32-E72D297353CC}">
              <c16:uniqueId val="{00000003-FF6A-4EBE-BBD2-B1BB0E89F5EE}"/>
            </c:ext>
          </c:extLst>
        </c:ser>
        <c:ser>
          <c:idx val="4"/>
          <c:order val="4"/>
          <c:tx>
            <c:strRef>
              <c:f>Vivienda!$H$43</c:f>
              <c:strCache>
                <c:ptCount val="1"/>
                <c:pt idx="0">
                  <c:v>A/B</c:v>
                </c:pt>
              </c:strCache>
            </c:strRef>
          </c:tx>
          <c:spPr>
            <a:solidFill>
              <a:srgbClr val="FFDA82"/>
            </a:solidFill>
            <a:ln>
              <a:noFill/>
            </a:ln>
            <a:effectLst/>
          </c:spPr>
          <c:invertIfNegative val="0"/>
          <c:dLbls>
            <c:dLbl>
              <c:idx val="0"/>
              <c:layout>
                <c:manualLayout>
                  <c:x val="-1.3299938966894252E-3"/>
                  <c:y val="-3.94573973532264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3E2-42DB-A97D-ED41E724498E}"/>
                </c:ext>
              </c:extLst>
            </c:dLbl>
            <c:dLbl>
              <c:idx val="1"/>
              <c:layout>
                <c:manualLayout>
                  <c:x val="-9.753175906202112E-17"/>
                  <c:y val="-5.26098631376353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3E2-42DB-A97D-ED41E724498E}"/>
                </c:ext>
              </c:extLst>
            </c:dLbl>
            <c:dLbl>
              <c:idx val="2"/>
              <c:layout>
                <c:manualLayout>
                  <c:x val="1.3299938966894252E-3"/>
                  <c:y val="-4.8153696128930161E-2"/>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Vivienda!$A$44:$A$46</c:f>
              <c:numCache>
                <c:formatCode>General</c:formatCode>
                <c:ptCount val="3"/>
                <c:pt idx="0">
                  <c:v>2025</c:v>
                </c:pt>
                <c:pt idx="1">
                  <c:v>2030</c:v>
                </c:pt>
                <c:pt idx="2">
                  <c:v>2035</c:v>
                </c:pt>
              </c:numCache>
            </c:numRef>
          </c:cat>
          <c:val>
            <c:numRef>
              <c:f>Vivienda!$H$44:$H$46</c:f>
              <c:numCache>
                <c:formatCode>_-* #,##0_-;\-* #,##0_-;_-* "-"??_-;_-@_-</c:formatCode>
                <c:ptCount val="3"/>
                <c:pt idx="0">
                  <c:v>-2567.4235658914727</c:v>
                </c:pt>
                <c:pt idx="1">
                  <c:v>-5330.5761150795806</c:v>
                </c:pt>
                <c:pt idx="2">
                  <c:v>-11108.88742843332</c:v>
                </c:pt>
              </c:numCache>
            </c:numRef>
          </c:val>
          <c:extLst>
            <c:ext xmlns:c16="http://schemas.microsoft.com/office/drawing/2014/chart" uri="{C3380CC4-5D6E-409C-BE32-E72D297353CC}">
              <c16:uniqueId val="{00000004-FF6A-4EBE-BBD2-B1BB0E89F5EE}"/>
            </c:ext>
          </c:extLst>
        </c:ser>
        <c:dLbls>
          <c:showLegendKey val="0"/>
          <c:showVal val="0"/>
          <c:showCatName val="0"/>
          <c:showSerName val="0"/>
          <c:showPercent val="0"/>
          <c:showBubbleSize val="0"/>
        </c:dLbls>
        <c:gapWidth val="219"/>
        <c:overlap val="-27"/>
        <c:axId val="1755347024"/>
        <c:axId val="1755344624"/>
      </c:barChart>
      <c:catAx>
        <c:axId val="1755347024"/>
        <c:scaling>
          <c:orientation val="minMax"/>
        </c:scaling>
        <c:delete val="1"/>
        <c:axPos val="b"/>
        <c:numFmt formatCode="General" sourceLinked="1"/>
        <c:majorTickMark val="none"/>
        <c:minorTickMark val="none"/>
        <c:tickLblPos val="nextTo"/>
        <c:crossAx val="1755344624"/>
        <c:crosses val="autoZero"/>
        <c:auto val="1"/>
        <c:lblAlgn val="ctr"/>
        <c:lblOffset val="100"/>
        <c:noMultiLvlLbl val="0"/>
      </c:catAx>
      <c:valAx>
        <c:axId val="1755344624"/>
        <c:scaling>
          <c:orientation val="minMax"/>
        </c:scaling>
        <c:delete val="1"/>
        <c:axPos val="l"/>
        <c:numFmt formatCode="#,##0" sourceLinked="0"/>
        <c:majorTickMark val="none"/>
        <c:minorTickMark val="none"/>
        <c:tickLblPos val="nextTo"/>
        <c:crossAx val="1755347024"/>
        <c:crosses val="autoZero"/>
        <c:crossBetween val="between"/>
      </c:valAx>
      <c:spPr>
        <a:noFill/>
        <a:ln>
          <a:noFill/>
        </a:ln>
        <a:effectLst/>
      </c:spPr>
    </c:plotArea>
    <c:plotVisOnly val="1"/>
    <c:dispBlanksAs val="gap"/>
    <c:showDLblsOverMax val="0"/>
  </c:chart>
  <c:spPr>
    <a:noFill/>
    <a:ln>
      <a:noFill/>
    </a:ln>
    <a:effectLst/>
  </c:spPr>
  <c:txPr>
    <a:bodyPr/>
    <a:lstStyle/>
    <a:p>
      <a:pPr>
        <a:defRPr sz="900">
          <a:latin typeface="Roboto Thin" panose="02000000000000000000" pitchFamily="2" charset="0"/>
          <a:ea typeface="Roboto Thin" panose="02000000000000000000" pitchFamily="2" charset="0"/>
        </a:defRPr>
      </a:pPr>
      <a:endParaRPr lang="es-MX"/>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[Evolucion-salario-promedio-mensual-en-Sinaloadiferenciando-trabajadores-formales-e-informales.csv]Evolucion-salario-promedio-mens!TablaDinámica23</c:name>
    <c:fmtId val="6"/>
  </c:pivotSource>
  <c:chart>
    <c:autoTitleDeleted val="0"/>
    <c:pivotFmts>
      <c:pivotFmt>
        <c:idx val="0"/>
        <c:spPr>
          <a:solidFill>
            <a:schemeClr val="accent1"/>
          </a:solidFill>
          <a:ln>
            <a:noFill/>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pPr>
            <a:solidFill>
              <a:schemeClr val="accent1"/>
            </a:solidFill>
            <a:ln w="9525">
              <a:solidFill>
                <a:schemeClr val="accent1"/>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pPr>
            <a:solidFill>
              <a:schemeClr val="accent1"/>
            </a:solidFill>
            <a:ln w="9525">
              <a:solidFill>
                <a:schemeClr val="accent1"/>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pivotFmt>
      <c:pivotFmt>
        <c:idx val="1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2"/>
          <c:order val="0"/>
          <c:tx>
            <c:strRef>
              <c:f>'Evolucion-salario-promedio-mens'!$Q$3:$Q$5</c:f>
              <c:strCache>
                <c:ptCount val="1"/>
                <c:pt idx="0">
                  <c:v>Sinaloa - Empleo Formal</c:v>
                </c:pt>
              </c:strCache>
            </c:strRef>
          </c:tx>
          <c:spPr>
            <a:ln w="34925" cap="rnd">
              <a:solidFill>
                <a:schemeClr val="tx2">
                  <a:lumMod val="25000"/>
                  <a:lumOff val="75000"/>
                </a:schemeClr>
              </a:solidFill>
              <a:round/>
            </a:ln>
            <a:effectLst/>
          </c:spPr>
          <c:marker>
            <c:symbol val="circle"/>
            <c:size val="5"/>
            <c:spPr>
              <a:solidFill>
                <a:schemeClr val="tx2">
                  <a:lumMod val="50000"/>
                  <a:lumOff val="50000"/>
                </a:schemeClr>
              </a:solidFill>
              <a:ln w="57150">
                <a:solidFill>
                  <a:schemeClr val="tx2">
                    <a:lumMod val="25000"/>
                    <a:lumOff val="7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'Evolucion-salario-promedio-mens'!$M$6:$M$22</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'Evolucion-salario-promedio-mens'!$Q$6:$Q$22</c:f>
              <c:numCache>
                <c:formatCode>_-"$"* #,##0_-;\-"$"* #,##0_-;_-"$"* "-"??_-;_-@_-</c:formatCode>
                <c:ptCount val="16"/>
                <c:pt idx="0">
                  <c:v>6582.2591826797479</c:v>
                </c:pt>
                <c:pt idx="1">
                  <c:v>6607.5393088806522</c:v>
                </c:pt>
                <c:pt idx="2">
                  <c:v>6373.4965174340068</c:v>
                </c:pt>
                <c:pt idx="3">
                  <c:v>6627.8440986423675</c:v>
                </c:pt>
                <c:pt idx="4">
                  <c:v>6387.6741498050869</c:v>
                </c:pt>
                <c:pt idx="5">
                  <c:v>7002.8236319952475</c:v>
                </c:pt>
                <c:pt idx="6">
                  <c:v>6057.4002983255978</c:v>
                </c:pt>
                <c:pt idx="7">
                  <c:v>6363.7812352299852</c:v>
                </c:pt>
                <c:pt idx="8">
                  <c:v>6640.5824112328473</c:v>
                </c:pt>
                <c:pt idx="9">
                  <c:v>6783.87073032635</c:v>
                </c:pt>
                <c:pt idx="10">
                  <c:v>7281.2213720584259</c:v>
                </c:pt>
                <c:pt idx="11">
                  <c:v>7694.6283087732427</c:v>
                </c:pt>
                <c:pt idx="12">
                  <c:v>8390.7248540190576</c:v>
                </c:pt>
                <c:pt idx="13">
                  <c:v>9499.7810572773305</c:v>
                </c:pt>
                <c:pt idx="14">
                  <c:v>9864.0561133448791</c:v>
                </c:pt>
                <c:pt idx="15">
                  <c:v>10144.5143311129</c:v>
                </c:pt>
              </c:numCache>
            </c:numRef>
          </c:val>
          <c:smooth val="0"/>
          <c:extLst>
            <c:ext xmlns:c16="http://schemas.microsoft.com/office/drawing/2014/chart" uri="{C3380CC4-5D6E-409C-BE32-E72D297353CC}">
              <c16:uniqueId val="{00000002-6BCD-4A05-901A-EF3E263FF67B}"/>
            </c:ext>
          </c:extLst>
        </c:ser>
        <c:ser>
          <c:idx val="3"/>
          <c:order val="1"/>
          <c:tx>
            <c:strRef>
              <c:f>'Evolucion-salario-promedio-mens'!$R$3:$R$5</c:f>
              <c:strCache>
                <c:ptCount val="1"/>
                <c:pt idx="0">
                  <c:v>Sinaloa - Empleo Informal</c:v>
                </c:pt>
              </c:strCache>
            </c:strRef>
          </c:tx>
          <c:spPr>
            <a:ln w="34925" cap="rnd">
              <a:solidFill>
                <a:schemeClr val="tx2">
                  <a:lumMod val="25000"/>
                  <a:lumOff val="75000"/>
                </a:schemeClr>
              </a:solidFill>
              <a:round/>
            </a:ln>
            <a:effectLst/>
          </c:spPr>
          <c:marker>
            <c:symbol val="circle"/>
            <c:size val="5"/>
            <c:spPr>
              <a:solidFill>
                <a:schemeClr val="tx2">
                  <a:lumMod val="25000"/>
                  <a:lumOff val="75000"/>
                </a:schemeClr>
              </a:solidFill>
              <a:ln w="57150">
                <a:solidFill>
                  <a:schemeClr val="tx2">
                    <a:lumMod val="25000"/>
                    <a:lumOff val="75000"/>
                  </a:schemeClr>
                </a:solidFill>
              </a:ln>
              <a:effectLst/>
            </c:spPr>
          </c:marker>
          <c:dLbls>
            <c:dLbl>
              <c:idx val="11"/>
              <c:layout>
                <c:manualLayout>
                  <c:x val="-3.3824196000624675E-2"/>
                  <c:y val="1.58038085465958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41-4AB9-B2B0-5526F6BCDC2F}"/>
                </c:ext>
              </c:extLst>
            </c:dLbl>
            <c:dLbl>
              <c:idx val="15"/>
              <c:layout>
                <c:manualLayout>
                  <c:x val="-1.1783428937590977E-2"/>
                  <c:y val="1.1563594521611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62-4A7D-8FAF-922F9CD33CB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'Evolucion-salario-promedio-mens'!$M$6:$M$22</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'Evolucion-salario-promedio-mens'!$R$6:$R$22</c:f>
              <c:numCache>
                <c:formatCode>_-"$"* #,##0_-;\-"$"* #,##0_-;_-"$"* "-"??_-;_-@_-</c:formatCode>
                <c:ptCount val="16"/>
                <c:pt idx="0">
                  <c:v>3192.7167641402248</c:v>
                </c:pt>
                <c:pt idx="1">
                  <c:v>3258.6613493071104</c:v>
                </c:pt>
                <c:pt idx="2">
                  <c:v>3387.5227951901579</c:v>
                </c:pt>
                <c:pt idx="3">
                  <c:v>3236.2629892476953</c:v>
                </c:pt>
                <c:pt idx="4">
                  <c:v>3262.2821611086424</c:v>
                </c:pt>
                <c:pt idx="5">
                  <c:v>3563.8880580536425</c:v>
                </c:pt>
                <c:pt idx="6">
                  <c:v>3742.1580652231701</c:v>
                </c:pt>
                <c:pt idx="7">
                  <c:v>4004.7183863986729</c:v>
                </c:pt>
                <c:pt idx="8">
                  <c:v>4293.1991116413355</c:v>
                </c:pt>
                <c:pt idx="9">
                  <c:v>4501.6063564979868</c:v>
                </c:pt>
                <c:pt idx="10">
                  <c:v>4887.343687501877</c:v>
                </c:pt>
                <c:pt idx="11">
                  <c:v>5287.5434893154725</c:v>
                </c:pt>
                <c:pt idx="12">
                  <c:v>5769.1124457804399</c:v>
                </c:pt>
                <c:pt idx="13">
                  <c:v>6356.4650937208644</c:v>
                </c:pt>
                <c:pt idx="14">
                  <c:v>6561.2993804232574</c:v>
                </c:pt>
                <c:pt idx="15">
                  <c:v>7410.1973133887705</c:v>
                </c:pt>
              </c:numCache>
            </c:numRef>
          </c:val>
          <c:smooth val="0"/>
          <c:extLst>
            <c:ext xmlns:c16="http://schemas.microsoft.com/office/drawing/2014/chart" uri="{C3380CC4-5D6E-409C-BE32-E72D297353CC}">
              <c16:uniqueId val="{00000003-6BCD-4A05-901A-EF3E263FF67B}"/>
            </c:ext>
          </c:extLst>
        </c:ser>
        <c:dLbls>
          <c:showLegendKey val="0"/>
          <c:showVal val="0"/>
          <c:showCatName val="0"/>
          <c:showSerName val="0"/>
          <c:showPercent val="0"/>
          <c:showBubbleSize val="0"/>
        </c:dLbls>
        <c:marker val="1"/>
        <c:smooth val="0"/>
        <c:axId val="343330959"/>
        <c:axId val="343333839"/>
      </c:lineChart>
      <c:catAx>
        <c:axId val="343330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Roboto Light" panose="02000000000000000000" pitchFamily="2" charset="0"/>
                <a:ea typeface="Roboto Light" panose="02000000000000000000" pitchFamily="2" charset="0"/>
                <a:cs typeface="+mn-cs"/>
              </a:defRPr>
            </a:pPr>
            <a:endParaRPr lang="es-MX"/>
          </a:p>
        </c:txPr>
        <c:crossAx val="343333839"/>
        <c:crosses val="autoZero"/>
        <c:auto val="1"/>
        <c:lblAlgn val="ctr"/>
        <c:lblOffset val="100"/>
        <c:noMultiLvlLbl val="0"/>
      </c:catAx>
      <c:valAx>
        <c:axId val="343333839"/>
        <c:scaling>
          <c:orientation val="minMax"/>
          <c:min val="2000"/>
        </c:scaling>
        <c:delete val="0"/>
        <c:axPos val="l"/>
        <c:numFmt formatCode="_-&quot;$&quot;* #,##0_-;\-&quot;$&quot;* #,##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crossAx val="3433309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[Evolucion-salario-promedio-mensual-en-Sinaloadiferenciando-trabajadores-formales-e-informales.csv]Evolucion-salario-promedio-mens!TablaDinámica23</c:name>
    <c:fmtId val="6"/>
  </c:pivotSource>
  <c:chart>
    <c:autoTitleDeleted val="0"/>
    <c:pivotFmts>
      <c:pivotFmt>
        <c:idx val="0"/>
        <c:spPr>
          <a:solidFill>
            <a:schemeClr val="accent1"/>
          </a:solidFill>
          <a:ln>
            <a:noFill/>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pPr>
            <a:solidFill>
              <a:schemeClr val="accent1"/>
            </a:solidFill>
            <a:ln w="9525">
              <a:solidFill>
                <a:schemeClr val="accent1"/>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pPr>
            <a:solidFill>
              <a:schemeClr val="accent1"/>
            </a:solidFill>
            <a:ln w="9525">
              <a:solidFill>
                <a:schemeClr val="accent1"/>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pivotFmt>
      <c:pivotFmt>
        <c:idx val="1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'Evolucion-salario-promedio-mens'!$N$3:$N$5</c:f>
              <c:strCache>
                <c:ptCount val="1"/>
                <c:pt idx="0">
                  <c:v>México - Empleo Formal</c:v>
                </c:pt>
              </c:strCache>
            </c:strRef>
          </c:tx>
          <c:spPr>
            <a:ln w="34925" cap="rnd">
              <a:solidFill>
                <a:srgbClr val="FFC000"/>
              </a:solidFill>
              <a:round/>
            </a:ln>
            <a:effectLst/>
          </c:spPr>
          <c:marker>
            <c:symbol val="circle"/>
            <c:size val="5"/>
            <c:spPr>
              <a:solidFill>
                <a:srgbClr val="FFC859"/>
              </a:solidFill>
              <a:ln w="57150">
                <a:solidFill>
                  <a:srgbClr val="FFC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'Evolucion-salario-promedio-mens'!$M$6:$M$22</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'Evolucion-salario-promedio-mens'!$N$6:$N$22</c:f>
              <c:numCache>
                <c:formatCode>_-"$"* #,##0_-;\-"$"* #,##0_-;_-"$"* "-"??_-;_-@_-</c:formatCode>
                <c:ptCount val="16"/>
                <c:pt idx="0">
                  <c:v>5254.9437253476881</c:v>
                </c:pt>
                <c:pt idx="1">
                  <c:v>5092.8457776704108</c:v>
                </c:pt>
                <c:pt idx="2">
                  <c:v>5189.3889085357405</c:v>
                </c:pt>
                <c:pt idx="3">
                  <c:v>5179.3231929961303</c:v>
                </c:pt>
                <c:pt idx="4">
                  <c:v>5023.9509937831099</c:v>
                </c:pt>
                <c:pt idx="5">
                  <c:v>5131.0118197177981</c:v>
                </c:pt>
                <c:pt idx="6">
                  <c:v>5193.2522136626676</c:v>
                </c:pt>
                <c:pt idx="7">
                  <c:v>5137.4044866006952</c:v>
                </c:pt>
                <c:pt idx="8">
                  <c:v>5240.3130983238352</c:v>
                </c:pt>
                <c:pt idx="9">
                  <c:v>5627.22834744793</c:v>
                </c:pt>
                <c:pt idx="10">
                  <c:v>6114.5150673383641</c:v>
                </c:pt>
                <c:pt idx="11">
                  <c:v>6339.2059198064671</c:v>
                </c:pt>
                <c:pt idx="12">
                  <c:v>6683.9011965916225</c:v>
                </c:pt>
                <c:pt idx="13">
                  <c:v>7258.2942622853625</c:v>
                </c:pt>
                <c:pt idx="14">
                  <c:v>7854.2522964659001</c:v>
                </c:pt>
                <c:pt idx="15">
                  <c:v>7488.5060609556404</c:v>
                </c:pt>
              </c:numCache>
            </c:numRef>
          </c:val>
          <c:smooth val="0"/>
          <c:extLst>
            <c:ext xmlns:c16="http://schemas.microsoft.com/office/drawing/2014/chart" uri="{C3380CC4-5D6E-409C-BE32-E72D297353CC}">
              <c16:uniqueId val="{00000000-6BCD-4A05-901A-EF3E263FF67B}"/>
            </c:ext>
          </c:extLst>
        </c:ser>
        <c:ser>
          <c:idx val="1"/>
          <c:order val="1"/>
          <c:tx>
            <c:strRef>
              <c:f>'Evolucion-salario-promedio-mens'!$O$3:$O$5</c:f>
              <c:strCache>
                <c:ptCount val="1"/>
                <c:pt idx="0">
                  <c:v>México - Empleo Informal</c:v>
                </c:pt>
              </c:strCache>
            </c:strRef>
          </c:tx>
          <c:spPr>
            <a:ln w="34925" cap="rnd">
              <a:solidFill>
                <a:srgbClr val="FFD786"/>
              </a:solidFill>
              <a:round/>
            </a:ln>
            <a:effectLst/>
          </c:spPr>
          <c:marker>
            <c:symbol val="circle"/>
            <c:size val="5"/>
            <c:spPr>
              <a:solidFill>
                <a:srgbClr val="FFDC97"/>
              </a:solidFill>
              <a:ln w="57150">
                <a:solidFill>
                  <a:srgbClr val="FFD78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'Evolucion-salario-promedio-mens'!$M$6:$M$22</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'Evolucion-salario-promedio-mens'!$O$6:$O$22</c:f>
              <c:numCache>
                <c:formatCode>_-"$"* #,##0_-;\-"$"* #,##0_-;_-"$"* "-"??_-;_-@_-</c:formatCode>
                <c:ptCount val="16"/>
                <c:pt idx="0">
                  <c:v>2490.0833520791948</c:v>
                </c:pt>
                <c:pt idx="1">
                  <c:v>2543.3546463441949</c:v>
                </c:pt>
                <c:pt idx="2">
                  <c:v>2624.5443523373624</c:v>
                </c:pt>
                <c:pt idx="3">
                  <c:v>2624.3011780255051</c:v>
                </c:pt>
                <c:pt idx="4">
                  <c:v>2605.87814422253</c:v>
                </c:pt>
                <c:pt idx="5">
                  <c:v>2698.1180490875349</c:v>
                </c:pt>
                <c:pt idx="6">
                  <c:v>2851.8456671449676</c:v>
                </c:pt>
                <c:pt idx="7">
                  <c:v>2958.7621506196128</c:v>
                </c:pt>
                <c:pt idx="8">
                  <c:v>3085.8180371685521</c:v>
                </c:pt>
                <c:pt idx="9">
                  <c:v>3276.2554290800749</c:v>
                </c:pt>
                <c:pt idx="10">
                  <c:v>3463.2999457385963</c:v>
                </c:pt>
                <c:pt idx="11">
                  <c:v>3659.6359936019953</c:v>
                </c:pt>
                <c:pt idx="12">
                  <c:v>4010.3478156955725</c:v>
                </c:pt>
                <c:pt idx="13">
                  <c:v>4355.7316971194368</c:v>
                </c:pt>
                <c:pt idx="14">
                  <c:v>4715.6381734796623</c:v>
                </c:pt>
                <c:pt idx="15">
                  <c:v>4742.8036967462003</c:v>
                </c:pt>
              </c:numCache>
            </c:numRef>
          </c:val>
          <c:smooth val="0"/>
          <c:extLst>
            <c:ext xmlns:c16="http://schemas.microsoft.com/office/drawing/2014/chart" uri="{C3380CC4-5D6E-409C-BE32-E72D297353CC}">
              <c16:uniqueId val="{00000001-6BCD-4A05-901A-EF3E263FF67B}"/>
            </c:ext>
          </c:extLst>
        </c:ser>
        <c:ser>
          <c:idx val="2"/>
          <c:order val="2"/>
          <c:tx>
            <c:strRef>
              <c:f>'Evolucion-salario-promedio-mens'!$Q$3:$Q$5</c:f>
              <c:strCache>
                <c:ptCount val="1"/>
                <c:pt idx="0">
                  <c:v>Sinaloa - Empleo Formal</c:v>
                </c:pt>
              </c:strCache>
            </c:strRef>
          </c:tx>
          <c:spPr>
            <a:ln w="34925" cap="rnd">
              <a:solidFill>
                <a:schemeClr val="tx2">
                  <a:lumMod val="25000"/>
                  <a:lumOff val="75000"/>
                </a:schemeClr>
              </a:solidFill>
              <a:round/>
            </a:ln>
            <a:effectLst/>
          </c:spPr>
          <c:marker>
            <c:symbol val="circle"/>
            <c:size val="5"/>
            <c:spPr>
              <a:solidFill>
                <a:schemeClr val="tx2">
                  <a:lumMod val="50000"/>
                  <a:lumOff val="50000"/>
                </a:schemeClr>
              </a:solidFill>
              <a:ln w="57150">
                <a:solidFill>
                  <a:schemeClr val="tx2">
                    <a:lumMod val="25000"/>
                    <a:lumOff val="7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'Evolucion-salario-promedio-mens'!$M$6:$M$22</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'Evolucion-salario-promedio-mens'!$Q$6:$Q$22</c:f>
              <c:numCache>
                <c:formatCode>_-"$"* #,##0_-;\-"$"* #,##0_-;_-"$"* "-"??_-;_-@_-</c:formatCode>
                <c:ptCount val="16"/>
                <c:pt idx="0">
                  <c:v>6582.2591826797479</c:v>
                </c:pt>
                <c:pt idx="1">
                  <c:v>6607.5393088806522</c:v>
                </c:pt>
                <c:pt idx="2">
                  <c:v>6373.4965174340068</c:v>
                </c:pt>
                <c:pt idx="3">
                  <c:v>6627.8440986423675</c:v>
                </c:pt>
                <c:pt idx="4">
                  <c:v>6387.6741498050869</c:v>
                </c:pt>
                <c:pt idx="5">
                  <c:v>7002.8236319952475</c:v>
                </c:pt>
                <c:pt idx="6">
                  <c:v>6057.4002983255978</c:v>
                </c:pt>
                <c:pt idx="7">
                  <c:v>6363.7812352299852</c:v>
                </c:pt>
                <c:pt idx="8">
                  <c:v>6640.5824112328473</c:v>
                </c:pt>
                <c:pt idx="9">
                  <c:v>6783.87073032635</c:v>
                </c:pt>
                <c:pt idx="10">
                  <c:v>7281.2213720584259</c:v>
                </c:pt>
                <c:pt idx="11">
                  <c:v>7694.6283087732427</c:v>
                </c:pt>
                <c:pt idx="12">
                  <c:v>8390.7248540190576</c:v>
                </c:pt>
                <c:pt idx="13">
                  <c:v>9499.7810572773305</c:v>
                </c:pt>
                <c:pt idx="14">
                  <c:v>9864.0561133448791</c:v>
                </c:pt>
                <c:pt idx="15">
                  <c:v>10144.5143311129</c:v>
                </c:pt>
              </c:numCache>
            </c:numRef>
          </c:val>
          <c:smooth val="0"/>
          <c:extLst>
            <c:ext xmlns:c16="http://schemas.microsoft.com/office/drawing/2014/chart" uri="{C3380CC4-5D6E-409C-BE32-E72D297353CC}">
              <c16:uniqueId val="{00000002-6BCD-4A05-901A-EF3E263FF67B}"/>
            </c:ext>
          </c:extLst>
        </c:ser>
        <c:ser>
          <c:idx val="3"/>
          <c:order val="3"/>
          <c:tx>
            <c:strRef>
              <c:f>'Evolucion-salario-promedio-mens'!$R$3:$R$5</c:f>
              <c:strCache>
                <c:ptCount val="1"/>
                <c:pt idx="0">
                  <c:v>Sinaloa - Empleo Informal</c:v>
                </c:pt>
              </c:strCache>
            </c:strRef>
          </c:tx>
          <c:spPr>
            <a:ln w="34925" cap="rnd">
              <a:solidFill>
                <a:schemeClr val="tx2">
                  <a:lumMod val="25000"/>
                  <a:lumOff val="75000"/>
                </a:schemeClr>
              </a:solidFill>
              <a:round/>
            </a:ln>
            <a:effectLst/>
          </c:spPr>
          <c:marker>
            <c:symbol val="circle"/>
            <c:size val="5"/>
            <c:spPr>
              <a:solidFill>
                <a:schemeClr val="tx2">
                  <a:lumMod val="25000"/>
                  <a:lumOff val="75000"/>
                </a:schemeClr>
              </a:solidFill>
              <a:ln w="57150">
                <a:solidFill>
                  <a:schemeClr val="tx2">
                    <a:lumMod val="25000"/>
                    <a:lumOff val="75000"/>
                  </a:schemeClr>
                </a:solidFill>
              </a:ln>
              <a:effectLst/>
            </c:spPr>
          </c:marker>
          <c:dLbls>
            <c:dLbl>
              <c:idx val="15"/>
              <c:layout>
                <c:manualLayout>
                  <c:x val="-1.1783428937590977E-2"/>
                  <c:y val="1.1563594521611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62-4A7D-8FAF-922F9CD33CB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'Evolucion-salario-promedio-mens'!$M$6:$M$22</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'Evolucion-salario-promedio-mens'!$R$6:$R$22</c:f>
              <c:numCache>
                <c:formatCode>_-"$"* #,##0_-;\-"$"* #,##0_-;_-"$"* "-"??_-;_-@_-</c:formatCode>
                <c:ptCount val="16"/>
                <c:pt idx="0">
                  <c:v>3192.7167641402248</c:v>
                </c:pt>
                <c:pt idx="1">
                  <c:v>3258.6613493071104</c:v>
                </c:pt>
                <c:pt idx="2">
                  <c:v>3387.5227951901579</c:v>
                </c:pt>
                <c:pt idx="3">
                  <c:v>3236.2629892476953</c:v>
                </c:pt>
                <c:pt idx="4">
                  <c:v>3262.2821611086424</c:v>
                </c:pt>
                <c:pt idx="5">
                  <c:v>3563.8880580536425</c:v>
                </c:pt>
                <c:pt idx="6">
                  <c:v>3742.1580652231701</c:v>
                </c:pt>
                <c:pt idx="7">
                  <c:v>4004.7183863986729</c:v>
                </c:pt>
                <c:pt idx="8">
                  <c:v>4293.1991116413355</c:v>
                </c:pt>
                <c:pt idx="9">
                  <c:v>4501.6063564979868</c:v>
                </c:pt>
                <c:pt idx="10">
                  <c:v>4887.343687501877</c:v>
                </c:pt>
                <c:pt idx="11">
                  <c:v>5287.5434893154725</c:v>
                </c:pt>
                <c:pt idx="12">
                  <c:v>5769.1124457804399</c:v>
                </c:pt>
                <c:pt idx="13">
                  <c:v>6356.4650937208644</c:v>
                </c:pt>
                <c:pt idx="14">
                  <c:v>6561.2993804232574</c:v>
                </c:pt>
                <c:pt idx="15">
                  <c:v>7410.1973133887705</c:v>
                </c:pt>
              </c:numCache>
            </c:numRef>
          </c:val>
          <c:smooth val="0"/>
          <c:extLst>
            <c:ext xmlns:c16="http://schemas.microsoft.com/office/drawing/2014/chart" uri="{C3380CC4-5D6E-409C-BE32-E72D297353CC}">
              <c16:uniqueId val="{00000003-6BCD-4A05-901A-EF3E263FF67B}"/>
            </c:ext>
          </c:extLst>
        </c:ser>
        <c:dLbls>
          <c:showLegendKey val="0"/>
          <c:showVal val="0"/>
          <c:showCatName val="0"/>
          <c:showSerName val="0"/>
          <c:showPercent val="0"/>
          <c:showBubbleSize val="0"/>
        </c:dLbls>
        <c:marker val="1"/>
        <c:smooth val="0"/>
        <c:axId val="343330959"/>
        <c:axId val="343333839"/>
      </c:lineChart>
      <c:catAx>
        <c:axId val="343330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Roboto Light" panose="02000000000000000000" pitchFamily="2" charset="0"/>
                <a:ea typeface="Roboto Light" panose="02000000000000000000" pitchFamily="2" charset="0"/>
                <a:cs typeface="+mn-cs"/>
              </a:defRPr>
            </a:pPr>
            <a:endParaRPr lang="es-MX"/>
          </a:p>
        </c:txPr>
        <c:crossAx val="343333839"/>
        <c:crosses val="autoZero"/>
        <c:auto val="1"/>
        <c:lblAlgn val="ctr"/>
        <c:lblOffset val="100"/>
        <c:noMultiLvlLbl val="0"/>
      </c:catAx>
      <c:valAx>
        <c:axId val="343333839"/>
        <c:scaling>
          <c:orientation val="minMax"/>
          <c:min val="2000"/>
        </c:scaling>
        <c:delete val="0"/>
        <c:axPos val="l"/>
        <c:numFmt formatCode="_-&quot;$&quot;* #,##0_-;\-&quot;$&quot;* #,##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crossAx val="3433309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Hoja1!$B$8</c:f>
              <c:strCache>
                <c:ptCount val="1"/>
                <c:pt idx="0">
                  <c:v>%</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FFD6-40BC-AB09-C0641B4726B6}"/>
              </c:ext>
            </c:extLst>
          </c:dPt>
          <c:dPt>
            <c:idx val="1"/>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3-FFD6-40BC-AB09-C0641B4726B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FD6-40BC-AB09-C0641B4726B6}"/>
              </c:ext>
            </c:extLst>
          </c:dPt>
          <c:dPt>
            <c:idx val="3"/>
            <c:bubble3D val="0"/>
            <c:spPr>
              <a:solidFill>
                <a:srgbClr val="E59EDD"/>
              </a:solidFill>
              <a:ln w="19050">
                <a:solidFill>
                  <a:schemeClr val="lt1"/>
                </a:solidFill>
              </a:ln>
              <a:effectLst/>
            </c:spPr>
            <c:extLst>
              <c:ext xmlns:c16="http://schemas.microsoft.com/office/drawing/2014/chart" uri="{C3380CC4-5D6E-409C-BE32-E72D297353CC}">
                <c16:uniqueId val="{00000007-FFD6-40BC-AB09-C0641B4726B6}"/>
              </c:ext>
            </c:extLst>
          </c:dPt>
          <c:dPt>
            <c:idx val="4"/>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9-FFD6-40BC-AB09-C0641B4726B6}"/>
              </c:ext>
            </c:extLst>
          </c:dPt>
          <c:cat>
            <c:strRef>
              <c:f>Hoja1!$A$9:$A$13</c:f>
              <c:strCache>
                <c:ptCount val="5"/>
                <c:pt idx="0">
                  <c:v>Alquiler de vivienda</c:v>
                </c:pt>
                <c:pt idx="1">
                  <c:v>Ingreso del trabajo</c:v>
                </c:pt>
                <c:pt idx="2">
                  <c:v>Otros Ingresos</c:v>
                </c:pt>
                <c:pt idx="3">
                  <c:v>Renta de propiedad</c:v>
                </c:pt>
                <c:pt idx="4">
                  <c:v>Transferencias </c:v>
                </c:pt>
              </c:strCache>
            </c:strRef>
          </c:cat>
          <c:val>
            <c:numRef>
              <c:f>Hoja1!$B$9:$B$13</c:f>
              <c:numCache>
                <c:formatCode>0.00%</c:formatCode>
                <c:ptCount val="5"/>
                <c:pt idx="0">
                  <c:v>0.113</c:v>
                </c:pt>
                <c:pt idx="1">
                  <c:v>0.59499999999999997</c:v>
                </c:pt>
                <c:pt idx="2">
                  <c:v>2E-3</c:v>
                </c:pt>
                <c:pt idx="3" formatCode="0%">
                  <c:v>0.06</c:v>
                </c:pt>
                <c:pt idx="4" formatCode="0%">
                  <c:v>0.23</c:v>
                </c:pt>
              </c:numCache>
            </c:numRef>
          </c:val>
          <c:extLst>
            <c:ext xmlns:c16="http://schemas.microsoft.com/office/drawing/2014/chart" uri="{C3380CC4-5D6E-409C-BE32-E72D297353CC}">
              <c16:uniqueId val="{0000000A-FFD6-40BC-AB09-C0641B4726B6}"/>
            </c:ext>
          </c:extLst>
        </c:ser>
        <c:dLbls>
          <c:showLegendKey val="0"/>
          <c:showVal val="0"/>
          <c:showCatName val="0"/>
          <c:showSerName val="0"/>
          <c:showPercent val="0"/>
          <c:showBubbleSize val="0"/>
          <c:showLeaderLines val="0"/>
        </c:dLbls>
        <c:firstSliceAng val="327"/>
        <c:holeSize val="61"/>
      </c:doughnutChart>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rgbClr val="1F497D">
                  <a:lumMod val="40000"/>
                  <a:lumOff val="60000"/>
                </a:srgbClr>
              </a:solidFill>
              <a:ln w="19050">
                <a:solidFill>
                  <a:schemeClr val="lt1"/>
                </a:solidFill>
              </a:ln>
              <a:effectLst/>
            </c:spPr>
            <c:extLst>
              <c:ext xmlns:c16="http://schemas.microsoft.com/office/drawing/2014/chart" uri="{C3380CC4-5D6E-409C-BE32-E72D297353CC}">
                <c16:uniqueId val="{00000001-BDA3-48D0-BD81-55FC7756FF44}"/>
              </c:ext>
            </c:extLst>
          </c:dPt>
          <c:dPt>
            <c:idx val="1"/>
            <c:bubble3D val="0"/>
            <c:spPr>
              <a:solidFill>
                <a:srgbClr val="F79646">
                  <a:lumMod val="60000"/>
                  <a:lumOff val="40000"/>
                </a:srgbClr>
              </a:solidFill>
              <a:ln w="19050">
                <a:solidFill>
                  <a:schemeClr val="lt1"/>
                </a:solidFill>
              </a:ln>
              <a:effectLst/>
            </c:spPr>
            <c:extLst>
              <c:ext xmlns:c16="http://schemas.microsoft.com/office/drawing/2014/chart" uri="{C3380CC4-5D6E-409C-BE32-E72D297353CC}">
                <c16:uniqueId val="{00000003-BDA3-48D0-BD81-55FC7756FF44}"/>
              </c:ext>
            </c:extLst>
          </c:dPt>
          <c:dPt>
            <c:idx val="2"/>
            <c:bubble3D val="0"/>
            <c:spPr>
              <a:solidFill>
                <a:srgbClr val="B4E5A2"/>
              </a:solidFill>
              <a:ln w="19050">
                <a:solidFill>
                  <a:schemeClr val="lt1"/>
                </a:solidFill>
              </a:ln>
              <a:effectLst/>
            </c:spPr>
            <c:extLst>
              <c:ext xmlns:c16="http://schemas.microsoft.com/office/drawing/2014/chart" uri="{C3380CC4-5D6E-409C-BE32-E72D297353CC}">
                <c16:uniqueId val="{00000005-BDA3-48D0-BD81-55FC7756FF44}"/>
              </c:ext>
            </c:extLst>
          </c:dPt>
          <c:dPt>
            <c:idx val="3"/>
            <c:bubble3D val="0"/>
            <c:spPr>
              <a:solidFill>
                <a:sysClr val="window" lastClr="FFFFFF">
                  <a:lumMod val="75000"/>
                </a:sysClr>
              </a:solidFill>
              <a:ln w="19050">
                <a:solidFill>
                  <a:schemeClr val="lt1"/>
                </a:solidFill>
              </a:ln>
              <a:effectLst/>
            </c:spPr>
            <c:extLst>
              <c:ext xmlns:c16="http://schemas.microsoft.com/office/drawing/2014/chart" uri="{C3380CC4-5D6E-409C-BE32-E72D297353CC}">
                <c16:uniqueId val="{00000007-BDA3-48D0-BD81-55FC7756FF44}"/>
              </c:ext>
            </c:extLst>
          </c:dPt>
          <c:dPt>
            <c:idx val="4"/>
            <c:bubble3D val="0"/>
            <c:spPr>
              <a:solidFill>
                <a:srgbClr val="FFC000"/>
              </a:solidFill>
              <a:ln w="19050">
                <a:solidFill>
                  <a:schemeClr val="lt1"/>
                </a:solidFill>
              </a:ln>
              <a:effectLst/>
            </c:spPr>
            <c:extLst>
              <c:ext xmlns:c16="http://schemas.microsoft.com/office/drawing/2014/chart" uri="{C3380CC4-5D6E-409C-BE32-E72D297353CC}">
                <c16:uniqueId val="{00000009-BDA3-48D0-BD81-55FC7756FF44}"/>
              </c:ext>
            </c:extLst>
          </c:dPt>
          <c:dPt>
            <c:idx val="5"/>
            <c:bubble3D val="0"/>
            <c:spPr>
              <a:solidFill>
                <a:srgbClr val="A02B93">
                  <a:lumMod val="40000"/>
                  <a:lumOff val="60000"/>
                </a:srgbClr>
              </a:solidFill>
              <a:ln w="19050">
                <a:solidFill>
                  <a:schemeClr val="lt1"/>
                </a:solidFill>
              </a:ln>
              <a:effectLst/>
            </c:spPr>
            <c:extLst>
              <c:ext xmlns:c16="http://schemas.microsoft.com/office/drawing/2014/chart" uri="{C3380CC4-5D6E-409C-BE32-E72D297353CC}">
                <c16:uniqueId val="{0000000B-BDA3-48D0-BD81-55FC7756FF44}"/>
              </c:ext>
            </c:extLst>
          </c:dPt>
          <c:cat>
            <c:strRef>
              <c:f>Hoja1!$A$18:$A$23</c:f>
              <c:strCache>
                <c:ptCount val="6"/>
                <c:pt idx="0">
                  <c:v>Alimentos, bebidas y tabaco</c:v>
                </c:pt>
                <c:pt idx="1">
                  <c:v>Otros gastos</c:v>
                </c:pt>
                <c:pt idx="2">
                  <c:v>Cuidado personales</c:v>
                </c:pt>
                <c:pt idx="3">
                  <c:v>Servicios de educación y artículos de esparcimiento</c:v>
                </c:pt>
                <c:pt idx="4">
                  <c:v>Vivienda y servicios de conservación, energía</c:v>
                </c:pt>
                <c:pt idx="5">
                  <c:v>Transporte, adquisición y mantenimiento para vehículos y comunicaciones</c:v>
                </c:pt>
              </c:strCache>
            </c:strRef>
          </c:cat>
          <c:val>
            <c:numRef>
              <c:f>Hoja1!$B$18:$B$23</c:f>
              <c:numCache>
                <c:formatCode>0.00%</c:formatCode>
                <c:ptCount val="6"/>
                <c:pt idx="0" formatCode="0%">
                  <c:v>0.35</c:v>
                </c:pt>
                <c:pt idx="1">
                  <c:v>0.16500000000000001</c:v>
                </c:pt>
                <c:pt idx="2">
                  <c:v>8.6999999999999994E-2</c:v>
                </c:pt>
                <c:pt idx="3">
                  <c:v>7.8E-2</c:v>
                </c:pt>
                <c:pt idx="4">
                  <c:v>0.10199999999999999</c:v>
                </c:pt>
                <c:pt idx="5" formatCode="0%">
                  <c:v>0.22</c:v>
                </c:pt>
              </c:numCache>
            </c:numRef>
          </c:val>
          <c:extLst>
            <c:ext xmlns:c16="http://schemas.microsoft.com/office/drawing/2014/chart" uri="{C3380CC4-5D6E-409C-BE32-E72D297353CC}">
              <c16:uniqueId val="{0000000C-BDA3-48D0-BD81-55FC7756FF44}"/>
            </c:ext>
          </c:extLst>
        </c:ser>
        <c:dLbls>
          <c:showLegendKey val="0"/>
          <c:showVal val="0"/>
          <c:showCatName val="0"/>
          <c:showSerName val="0"/>
          <c:showPercent val="0"/>
          <c:showBubbleSize val="0"/>
          <c:showLeaderLines val="1"/>
        </c:dLbls>
        <c:firstSliceAng val="0"/>
        <c:holeSize val="61"/>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261022816661266E-2"/>
          <c:y val="6.0680457269451094E-2"/>
          <c:w val="0.93299726427334639"/>
          <c:h val="0.79351324319126648"/>
        </c:manualLayout>
      </c:layout>
      <c:lineChart>
        <c:grouping val="standard"/>
        <c:varyColors val="0"/>
        <c:ser>
          <c:idx val="1"/>
          <c:order val="0"/>
          <c:tx>
            <c:strRef>
              <c:f>Hoja1!$C$18</c:f>
              <c:strCache>
                <c:ptCount val="1"/>
                <c:pt idx="0">
                  <c:v>Viviendas existentes</c:v>
                </c:pt>
              </c:strCache>
            </c:strRef>
          </c:tx>
          <c:spPr>
            <a:ln w="34925" cap="rnd">
              <a:solidFill>
                <a:srgbClr val="FFC000"/>
              </a:solidFill>
              <a:round/>
            </a:ln>
            <a:effectLst/>
          </c:spPr>
          <c:marker>
            <c:symbol val="circle"/>
            <c:size val="5"/>
            <c:spPr>
              <a:solidFill>
                <a:srgbClr val="FFC000"/>
              </a:solidFill>
              <a:ln w="57150">
                <a:solidFill>
                  <a:srgbClr val="FFC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Hoja1!$A$19:$A$27</c:f>
              <c:numCache>
                <c:formatCode>General</c:formatCode>
                <c:ptCount val="9"/>
                <c:pt idx="0">
                  <c:v>1990</c:v>
                </c:pt>
                <c:pt idx="1">
                  <c:v>1995</c:v>
                </c:pt>
                <c:pt idx="2">
                  <c:v>2000</c:v>
                </c:pt>
                <c:pt idx="3">
                  <c:v>2005</c:v>
                </c:pt>
                <c:pt idx="4">
                  <c:v>2010</c:v>
                </c:pt>
                <c:pt idx="5">
                  <c:v>2020</c:v>
                </c:pt>
                <c:pt idx="6">
                  <c:v>2025</c:v>
                </c:pt>
                <c:pt idx="7">
                  <c:v>2030</c:v>
                </c:pt>
                <c:pt idx="8">
                  <c:v>2035</c:v>
                </c:pt>
              </c:numCache>
            </c:numRef>
          </c:cat>
          <c:val>
            <c:numRef>
              <c:f>Hoja1!$C$19:$C$27</c:f>
              <c:numCache>
                <c:formatCode>_-* #,##0_-;\-* #,##0_-;_-* "-"??_-;_-@_-</c:formatCode>
                <c:ptCount val="9"/>
                <c:pt idx="0">
                  <c:v>56331</c:v>
                </c:pt>
                <c:pt idx="1">
                  <c:v>71399</c:v>
                </c:pt>
                <c:pt idx="2">
                  <c:v>81601</c:v>
                </c:pt>
                <c:pt idx="3">
                  <c:v>94141</c:v>
                </c:pt>
                <c:pt idx="4">
                  <c:v>136493</c:v>
                </c:pt>
                <c:pt idx="5">
                  <c:v>172753</c:v>
                </c:pt>
                <c:pt idx="6">
                  <c:v>214702</c:v>
                </c:pt>
                <c:pt idx="7">
                  <c:v>257526</c:v>
                </c:pt>
                <c:pt idx="8">
                  <c:v>309343</c:v>
                </c:pt>
              </c:numCache>
            </c:numRef>
          </c:val>
          <c:smooth val="0"/>
          <c:extLst>
            <c:ext xmlns:c16="http://schemas.microsoft.com/office/drawing/2014/chart" uri="{C3380CC4-5D6E-409C-BE32-E72D297353CC}">
              <c16:uniqueId val="{00000001-E121-42DB-82DE-32EF8D274379}"/>
            </c:ext>
          </c:extLst>
        </c:ser>
        <c:dLbls>
          <c:showLegendKey val="0"/>
          <c:showVal val="0"/>
          <c:showCatName val="0"/>
          <c:showSerName val="0"/>
          <c:showPercent val="0"/>
          <c:showBubbleSize val="0"/>
        </c:dLbls>
        <c:marker val="1"/>
        <c:smooth val="0"/>
        <c:axId val="332417855"/>
        <c:axId val="332413055"/>
      </c:lineChart>
      <c:catAx>
        <c:axId val="332417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aavi" panose="020B0502040204020203" pitchFamily="34" charset="0"/>
              </a:defRPr>
            </a:pPr>
            <a:endParaRPr lang="es-MX"/>
          </a:p>
        </c:txPr>
        <c:crossAx val="332413055"/>
        <c:crosses val="autoZero"/>
        <c:auto val="1"/>
        <c:lblAlgn val="ctr"/>
        <c:lblOffset val="100"/>
        <c:noMultiLvlLbl val="0"/>
      </c:catAx>
      <c:valAx>
        <c:axId val="332413055"/>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crossAx val="3324178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0.02228</cdr:x>
      <cdr:y>0.11838</cdr:y>
    </cdr:from>
    <cdr:to>
      <cdr:x>0.16596</cdr:x>
      <cdr:y>0.11838</cdr:y>
    </cdr:to>
    <cdr:cxnSp macro="">
      <cdr:nvCxnSpPr>
        <cdr:cNvPr id="9" name="Conector recto 8">
          <a:extLst xmlns:a="http://schemas.openxmlformats.org/drawingml/2006/main">
            <a:ext uri="{FF2B5EF4-FFF2-40B4-BE49-F238E27FC236}">
              <a16:creationId xmlns:a16="http://schemas.microsoft.com/office/drawing/2014/main" id="{784DE0AB-63E0-8960-6A83-53A88EDE7CC0}"/>
            </a:ext>
          </a:extLst>
        </cdr:cNvPr>
        <cdr:cNvCxnSpPr/>
      </cdr:nvCxnSpPr>
      <cdr:spPr>
        <a:xfrm xmlns:a="http://schemas.openxmlformats.org/drawingml/2006/main">
          <a:off x="249009" y="568576"/>
          <a:ext cx="1605756" cy="0"/>
        </a:xfrm>
        <a:prstGeom xmlns:a="http://schemas.openxmlformats.org/drawingml/2006/main" prst="line">
          <a:avLst/>
        </a:prstGeom>
        <a:ln xmlns:a="http://schemas.openxmlformats.org/drawingml/2006/main" w="76200">
          <a:solidFill>
            <a:schemeClr val="tx2">
              <a:lumMod val="40000"/>
              <a:lumOff val="60000"/>
            </a:schemeClr>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0.16778</cdr:x>
      <cdr:y>0.30323</cdr:y>
    </cdr:from>
    <cdr:to>
      <cdr:x>0.21478</cdr:x>
      <cdr:y>0.30323</cdr:y>
    </cdr:to>
    <cdr:cxnSp macro="">
      <cdr:nvCxnSpPr>
        <cdr:cNvPr id="12" name="Conector recto 11">
          <a:extLst xmlns:a="http://schemas.openxmlformats.org/drawingml/2006/main">
            <a:ext uri="{FF2B5EF4-FFF2-40B4-BE49-F238E27FC236}">
              <a16:creationId xmlns:a16="http://schemas.microsoft.com/office/drawing/2014/main" id="{E27A7552-4C75-B1B2-1601-AA8B9F483499}"/>
            </a:ext>
          </a:extLst>
        </cdr:cNvPr>
        <cdr:cNvCxnSpPr/>
      </cdr:nvCxnSpPr>
      <cdr:spPr>
        <a:xfrm xmlns:a="http://schemas.openxmlformats.org/drawingml/2006/main">
          <a:off x="1875198" y="1456369"/>
          <a:ext cx="525249" cy="0"/>
        </a:xfrm>
        <a:prstGeom xmlns:a="http://schemas.openxmlformats.org/drawingml/2006/main" prst="line">
          <a:avLst/>
        </a:prstGeom>
        <a:ln xmlns:a="http://schemas.openxmlformats.org/drawingml/2006/main" w="76200">
          <a:solidFill>
            <a:schemeClr val="tx2">
              <a:lumMod val="40000"/>
              <a:lumOff val="60000"/>
            </a:schemeClr>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0.21437</cdr:x>
      <cdr:y>0.48234</cdr:y>
    </cdr:from>
    <cdr:to>
      <cdr:x>0.27955</cdr:x>
      <cdr:y>0.48234</cdr:y>
    </cdr:to>
    <cdr:cxnSp macro="">
      <cdr:nvCxnSpPr>
        <cdr:cNvPr id="15" name="Conector recto 14">
          <a:extLst xmlns:a="http://schemas.openxmlformats.org/drawingml/2006/main">
            <a:ext uri="{FF2B5EF4-FFF2-40B4-BE49-F238E27FC236}">
              <a16:creationId xmlns:a16="http://schemas.microsoft.com/office/drawing/2014/main" id="{956B7B12-776C-4ADA-F0A8-DAD990FF4937}"/>
            </a:ext>
          </a:extLst>
        </cdr:cNvPr>
        <cdr:cNvCxnSpPr/>
      </cdr:nvCxnSpPr>
      <cdr:spPr>
        <a:xfrm xmlns:a="http://schemas.openxmlformats.org/drawingml/2006/main">
          <a:off x="2395898" y="2316580"/>
          <a:ext cx="728449" cy="0"/>
        </a:xfrm>
        <a:prstGeom xmlns:a="http://schemas.openxmlformats.org/drawingml/2006/main" prst="line">
          <a:avLst/>
        </a:prstGeom>
        <a:ln xmlns:a="http://schemas.openxmlformats.org/drawingml/2006/main" w="76200">
          <a:solidFill>
            <a:schemeClr val="tx2">
              <a:lumMod val="40000"/>
              <a:lumOff val="60000"/>
            </a:schemeClr>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0.27978</cdr:x>
      <cdr:y>0.66447</cdr:y>
    </cdr:from>
    <cdr:to>
      <cdr:x>0.85439</cdr:x>
      <cdr:y>0.66447</cdr:y>
    </cdr:to>
    <cdr:cxnSp macro="">
      <cdr:nvCxnSpPr>
        <cdr:cNvPr id="17" name="Conector recto 16">
          <a:extLst xmlns:a="http://schemas.openxmlformats.org/drawingml/2006/main">
            <a:ext uri="{FF2B5EF4-FFF2-40B4-BE49-F238E27FC236}">
              <a16:creationId xmlns:a16="http://schemas.microsoft.com/office/drawing/2014/main" id="{956B7B12-776C-4ADA-F0A8-DAD990FF4937}"/>
            </a:ext>
          </a:extLst>
        </cdr:cNvPr>
        <cdr:cNvCxnSpPr/>
      </cdr:nvCxnSpPr>
      <cdr:spPr>
        <a:xfrm xmlns:a="http://schemas.openxmlformats.org/drawingml/2006/main">
          <a:off x="3126916" y="3191311"/>
          <a:ext cx="6422018" cy="0"/>
        </a:xfrm>
        <a:prstGeom xmlns:a="http://schemas.openxmlformats.org/drawingml/2006/main" prst="line">
          <a:avLst/>
        </a:prstGeom>
        <a:ln xmlns:a="http://schemas.openxmlformats.org/drawingml/2006/main" w="76200">
          <a:solidFill>
            <a:schemeClr val="tx2">
              <a:lumMod val="40000"/>
              <a:lumOff val="60000"/>
            </a:schemeClr>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0.85482</cdr:x>
      <cdr:y>0.84671</cdr:y>
    </cdr:from>
    <cdr:to>
      <cdr:x>0.99314</cdr:x>
      <cdr:y>0.84671</cdr:y>
    </cdr:to>
    <cdr:cxnSp macro="">
      <cdr:nvCxnSpPr>
        <cdr:cNvPr id="20" name="Conector recto 19">
          <a:extLst xmlns:a="http://schemas.openxmlformats.org/drawingml/2006/main">
            <a:ext uri="{FF2B5EF4-FFF2-40B4-BE49-F238E27FC236}">
              <a16:creationId xmlns:a16="http://schemas.microsoft.com/office/drawing/2014/main" id="{DEC436DB-A792-9F6A-9115-BAF0EBB135B3}"/>
            </a:ext>
          </a:extLst>
        </cdr:cNvPr>
        <cdr:cNvCxnSpPr/>
      </cdr:nvCxnSpPr>
      <cdr:spPr>
        <a:xfrm xmlns:a="http://schemas.openxmlformats.org/drawingml/2006/main">
          <a:off x="9553722" y="4066540"/>
          <a:ext cx="1545883" cy="0"/>
        </a:xfrm>
        <a:prstGeom xmlns:a="http://schemas.openxmlformats.org/drawingml/2006/main" prst="line">
          <a:avLst/>
        </a:prstGeom>
        <a:ln xmlns:a="http://schemas.openxmlformats.org/drawingml/2006/main" w="76200">
          <a:solidFill>
            <a:schemeClr val="tx2">
              <a:lumMod val="40000"/>
              <a:lumOff val="60000"/>
            </a:schemeClr>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50444" y="0"/>
            <a:ext cx="2945659" cy="495348"/>
          </a:xfrm>
          <a:prstGeom prst="rect">
            <a:avLst/>
          </a:prstGeom>
        </p:spPr>
        <p:txBody>
          <a:bodyPr vert="horz" lIns="91440" tIns="45720" rIns="91440" bIns="45720" rtlCol="0"/>
          <a:lstStyle>
            <a:lvl1pPr algn="r">
              <a:defRPr sz="1200"/>
            </a:lvl1pPr>
          </a:lstStyle>
          <a:p>
            <a:fld id="{BB13E002-AA65-1D42-9936-E95476372314}" type="datetimeFigureOut">
              <a:rPr lang="es-ES_tradnl" smtClean="0"/>
              <a:t>20/11/2025</a:t>
            </a:fld>
            <a:endParaRPr lang="es-ES_tradnl"/>
          </a:p>
        </p:txBody>
      </p:sp>
      <p:sp>
        <p:nvSpPr>
          <p:cNvPr id="4" name="Slide Image Placeholder 3"/>
          <p:cNvSpPr>
            <a:spLocks noGrp="1" noRot="1" noChangeAspect="1"/>
          </p:cNvSpPr>
          <p:nvPr>
            <p:ph type="sldImg" idx="2"/>
          </p:nvPr>
        </p:nvSpPr>
        <p:spPr>
          <a:xfrm>
            <a:off x="655638" y="1233488"/>
            <a:ext cx="5486400" cy="3332162"/>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79768" y="4751219"/>
            <a:ext cx="5438140" cy="38873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6" name="Footer Placehold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50444" y="9377318"/>
            <a:ext cx="2945659" cy="495347"/>
          </a:xfrm>
          <a:prstGeom prst="rect">
            <a:avLst/>
          </a:prstGeom>
        </p:spPr>
        <p:txBody>
          <a:bodyPr vert="horz" lIns="91440" tIns="45720" rIns="91440" bIns="45720" rtlCol="0" anchor="b"/>
          <a:lstStyle>
            <a:lvl1pPr algn="r">
              <a:defRPr sz="1200"/>
            </a:lvl1pPr>
          </a:lstStyle>
          <a:p>
            <a:fld id="{C052F0FC-556E-FB4C-93C6-8578884CF680}" type="slidenum">
              <a:rPr lang="es-ES_tradnl" smtClean="0"/>
              <a:t>‹Nº›</a:t>
            </a:fld>
            <a:endParaRPr lang="es-ES_tradnl"/>
          </a:p>
        </p:txBody>
      </p:sp>
    </p:spTree>
    <p:extLst>
      <p:ext uri="{BB962C8B-B14F-4D97-AF65-F5344CB8AC3E}">
        <p14:creationId xmlns:p14="http://schemas.microsoft.com/office/powerpoint/2010/main" val="4107543897"/>
      </p:ext>
    </p:extLst>
  </p:cSld>
  <p:clrMap bg1="lt1" tx1="dk1" bg2="lt2" tx2="dk2" accent1="accent1" accent2="accent2" accent3="accent3" accent4="accent4" accent5="accent5" accent6="accent6" hlink="hlink" folHlink="folHlink"/>
  <p:notesStyle>
    <a:lvl1pPr marL="0" algn="l" defTabSz="993313" rtl="0" eaLnBrk="1" latinLnBrk="0" hangingPunct="1">
      <a:defRPr sz="1304" kern="1200">
        <a:solidFill>
          <a:schemeClr val="tx1"/>
        </a:solidFill>
        <a:latin typeface="+mn-lt"/>
        <a:ea typeface="+mn-ea"/>
        <a:cs typeface="+mn-cs"/>
      </a:defRPr>
    </a:lvl1pPr>
    <a:lvl2pPr marL="496656" algn="l" defTabSz="993313" rtl="0" eaLnBrk="1" latinLnBrk="0" hangingPunct="1">
      <a:defRPr sz="1304" kern="1200">
        <a:solidFill>
          <a:schemeClr val="tx1"/>
        </a:solidFill>
        <a:latin typeface="+mn-lt"/>
        <a:ea typeface="+mn-ea"/>
        <a:cs typeface="+mn-cs"/>
      </a:defRPr>
    </a:lvl2pPr>
    <a:lvl3pPr marL="993313" algn="l" defTabSz="993313" rtl="0" eaLnBrk="1" latinLnBrk="0" hangingPunct="1">
      <a:defRPr sz="1304" kern="1200">
        <a:solidFill>
          <a:schemeClr val="tx1"/>
        </a:solidFill>
        <a:latin typeface="+mn-lt"/>
        <a:ea typeface="+mn-ea"/>
        <a:cs typeface="+mn-cs"/>
      </a:defRPr>
    </a:lvl3pPr>
    <a:lvl4pPr marL="1489969" algn="l" defTabSz="993313" rtl="0" eaLnBrk="1" latinLnBrk="0" hangingPunct="1">
      <a:defRPr sz="1304" kern="1200">
        <a:solidFill>
          <a:schemeClr val="tx1"/>
        </a:solidFill>
        <a:latin typeface="+mn-lt"/>
        <a:ea typeface="+mn-ea"/>
        <a:cs typeface="+mn-cs"/>
      </a:defRPr>
    </a:lvl4pPr>
    <a:lvl5pPr marL="1986625" algn="l" defTabSz="993313" rtl="0" eaLnBrk="1" latinLnBrk="0" hangingPunct="1">
      <a:defRPr sz="1304" kern="1200">
        <a:solidFill>
          <a:schemeClr val="tx1"/>
        </a:solidFill>
        <a:latin typeface="+mn-lt"/>
        <a:ea typeface="+mn-ea"/>
        <a:cs typeface="+mn-cs"/>
      </a:defRPr>
    </a:lvl5pPr>
    <a:lvl6pPr marL="2483282" algn="l" defTabSz="993313" rtl="0" eaLnBrk="1" latinLnBrk="0" hangingPunct="1">
      <a:defRPr sz="1304" kern="1200">
        <a:solidFill>
          <a:schemeClr val="tx1"/>
        </a:solidFill>
        <a:latin typeface="+mn-lt"/>
        <a:ea typeface="+mn-ea"/>
        <a:cs typeface="+mn-cs"/>
      </a:defRPr>
    </a:lvl6pPr>
    <a:lvl7pPr marL="2979938" algn="l" defTabSz="993313" rtl="0" eaLnBrk="1" latinLnBrk="0" hangingPunct="1">
      <a:defRPr sz="1304" kern="1200">
        <a:solidFill>
          <a:schemeClr val="tx1"/>
        </a:solidFill>
        <a:latin typeface="+mn-lt"/>
        <a:ea typeface="+mn-ea"/>
        <a:cs typeface="+mn-cs"/>
      </a:defRPr>
    </a:lvl7pPr>
    <a:lvl8pPr marL="3476595" algn="l" defTabSz="993313" rtl="0" eaLnBrk="1" latinLnBrk="0" hangingPunct="1">
      <a:defRPr sz="1304" kern="1200">
        <a:solidFill>
          <a:schemeClr val="tx1"/>
        </a:solidFill>
        <a:latin typeface="+mn-lt"/>
        <a:ea typeface="+mn-ea"/>
        <a:cs typeface="+mn-cs"/>
      </a:defRPr>
    </a:lvl8pPr>
    <a:lvl9pPr marL="3973251" algn="l" defTabSz="993313" rtl="0" eaLnBrk="1" latinLnBrk="0" hangingPunct="1">
      <a:defRPr sz="130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E51B3-A883-6029-EA60-36F8F400C81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81754BC-59D2-F047-5DC6-FEE652CC506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FCDD6AD-F716-A0C3-E24C-848444A113D0}"/>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9E4285BC-C361-12D3-2B0F-7D243BC4A9AF}"/>
              </a:ext>
            </a:extLst>
          </p:cNvPr>
          <p:cNvSpPr>
            <a:spLocks noGrp="1"/>
          </p:cNvSpPr>
          <p:nvPr>
            <p:ph type="sldNum" sz="quarter" idx="5"/>
          </p:nvPr>
        </p:nvSpPr>
        <p:spPr/>
        <p:txBody>
          <a:bodyPr/>
          <a:lstStyle/>
          <a:p>
            <a:fld id="{C052F0FC-556E-FB4C-93C6-8578884CF680}" type="slidenum">
              <a:rPr lang="es-ES_tradnl" smtClean="0"/>
              <a:t>2</a:t>
            </a:fld>
            <a:endParaRPr lang="es-ES_tradnl" dirty="0"/>
          </a:p>
        </p:txBody>
      </p:sp>
    </p:spTree>
    <p:extLst>
      <p:ext uri="{BB962C8B-B14F-4D97-AF65-F5344CB8AC3E}">
        <p14:creationId xmlns:p14="http://schemas.microsoft.com/office/powerpoint/2010/main" val="68794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456EA-ECD5-AF04-D197-FADBA4C6C33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FF3EA56-364F-76D0-5E34-5F17707083E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072C7D-31BD-2231-DF94-E55FB39E71DC}"/>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8CFD154A-779C-44F2-D0FB-882BF41BB51F}"/>
              </a:ext>
            </a:extLst>
          </p:cNvPr>
          <p:cNvSpPr>
            <a:spLocks noGrp="1"/>
          </p:cNvSpPr>
          <p:nvPr>
            <p:ph type="sldNum" sz="quarter" idx="5"/>
          </p:nvPr>
        </p:nvSpPr>
        <p:spPr/>
        <p:txBody>
          <a:bodyPr/>
          <a:lstStyle/>
          <a:p>
            <a:fld id="{C052F0FC-556E-FB4C-93C6-8578884CF680}" type="slidenum">
              <a:rPr lang="es-ES_tradnl" smtClean="0"/>
              <a:t>16</a:t>
            </a:fld>
            <a:endParaRPr lang="es-ES_tradnl" dirty="0"/>
          </a:p>
        </p:txBody>
      </p:sp>
    </p:spTree>
    <p:extLst>
      <p:ext uri="{BB962C8B-B14F-4D97-AF65-F5344CB8AC3E}">
        <p14:creationId xmlns:p14="http://schemas.microsoft.com/office/powerpoint/2010/main" val="1094891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8522F-A54F-C5D7-269F-375D2D1E4CE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B34C7DD-A7AD-CB2E-01EB-51FEFDF3734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724A48B-ABA5-C9F2-CC84-C326E394140F}"/>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EA07C7B0-5473-A619-A3C4-D7FDC973B479}"/>
              </a:ext>
            </a:extLst>
          </p:cNvPr>
          <p:cNvSpPr>
            <a:spLocks noGrp="1"/>
          </p:cNvSpPr>
          <p:nvPr>
            <p:ph type="sldNum" sz="quarter" idx="5"/>
          </p:nvPr>
        </p:nvSpPr>
        <p:spPr/>
        <p:txBody>
          <a:bodyPr/>
          <a:lstStyle/>
          <a:p>
            <a:fld id="{C052F0FC-556E-FB4C-93C6-8578884CF680}" type="slidenum">
              <a:rPr lang="es-ES_tradnl" smtClean="0"/>
              <a:t>17</a:t>
            </a:fld>
            <a:endParaRPr lang="es-ES_tradnl" dirty="0"/>
          </a:p>
        </p:txBody>
      </p:sp>
    </p:spTree>
    <p:extLst>
      <p:ext uri="{BB962C8B-B14F-4D97-AF65-F5344CB8AC3E}">
        <p14:creationId xmlns:p14="http://schemas.microsoft.com/office/powerpoint/2010/main" val="2020767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C0AFA-436E-D8EE-8D38-40ADD46E0B7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29A0461-EA61-9259-AE72-12E4F010BBBD}"/>
              </a:ext>
            </a:extLst>
          </p:cNvPr>
          <p:cNvSpPr>
            <a:spLocks noGrp="1" noRot="1" noChangeAspect="1"/>
          </p:cNvSpPr>
          <p:nvPr>
            <p:ph type="sldImg"/>
          </p:nvPr>
        </p:nvSpPr>
        <p:spPr/>
        <p:txBody>
          <a:bodyPr/>
          <a:lstStyle/>
          <a:p>
            <a:endParaRPr lang="es-MX" dirty="0"/>
          </a:p>
        </p:txBody>
      </p:sp>
      <p:sp>
        <p:nvSpPr>
          <p:cNvPr id="3" name="Marcador de notas 2">
            <a:extLst>
              <a:ext uri="{FF2B5EF4-FFF2-40B4-BE49-F238E27FC236}">
                <a16:creationId xmlns:a16="http://schemas.microsoft.com/office/drawing/2014/main" id="{2237B9E2-4075-3317-E3BE-FDACF338E25F}"/>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233215DC-C46A-080B-AFAA-3C0E4EC5C0B9}"/>
              </a:ext>
            </a:extLst>
          </p:cNvPr>
          <p:cNvSpPr>
            <a:spLocks noGrp="1"/>
          </p:cNvSpPr>
          <p:nvPr>
            <p:ph type="sldNum" sz="quarter" idx="5"/>
          </p:nvPr>
        </p:nvSpPr>
        <p:spPr/>
        <p:txBody>
          <a:bodyPr/>
          <a:lstStyle/>
          <a:p>
            <a:fld id="{C052F0FC-556E-FB4C-93C6-8578884CF680}" type="slidenum">
              <a:rPr lang="es-ES_tradnl" smtClean="0"/>
              <a:t>18</a:t>
            </a:fld>
            <a:endParaRPr lang="es-ES_tradnl" dirty="0"/>
          </a:p>
        </p:txBody>
      </p:sp>
    </p:spTree>
    <p:extLst>
      <p:ext uri="{BB962C8B-B14F-4D97-AF65-F5344CB8AC3E}">
        <p14:creationId xmlns:p14="http://schemas.microsoft.com/office/powerpoint/2010/main" val="10288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F1BAC-701A-738D-21F8-F1D4C347AB5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D6D7D62-28D0-5CDC-333A-70AAF996DE8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E7A87D2-1C45-D1E4-D8F4-11C366FBA7D2}"/>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0551D8B5-CF38-AD2A-35C8-2ABB438D7734}"/>
              </a:ext>
            </a:extLst>
          </p:cNvPr>
          <p:cNvSpPr>
            <a:spLocks noGrp="1"/>
          </p:cNvSpPr>
          <p:nvPr>
            <p:ph type="sldNum" sz="quarter" idx="5"/>
          </p:nvPr>
        </p:nvSpPr>
        <p:spPr/>
        <p:txBody>
          <a:bodyPr/>
          <a:lstStyle/>
          <a:p>
            <a:fld id="{C052F0FC-556E-FB4C-93C6-8578884CF680}" type="slidenum">
              <a:rPr lang="es-ES_tradnl" smtClean="0"/>
              <a:t>19</a:t>
            </a:fld>
            <a:endParaRPr lang="es-ES_tradnl" dirty="0"/>
          </a:p>
        </p:txBody>
      </p:sp>
    </p:spTree>
    <p:extLst>
      <p:ext uri="{BB962C8B-B14F-4D97-AF65-F5344CB8AC3E}">
        <p14:creationId xmlns:p14="http://schemas.microsoft.com/office/powerpoint/2010/main" val="3820919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7A12E-8D8D-FF52-36C4-90CCD9309D2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1405D7F-3D9D-CC4B-E245-0E8A4D275B8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D58EF73-85D1-9CB1-AE44-065141B82E83}"/>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4ECCD5E4-77FF-E37D-CB23-A53823715558}"/>
              </a:ext>
            </a:extLst>
          </p:cNvPr>
          <p:cNvSpPr>
            <a:spLocks noGrp="1"/>
          </p:cNvSpPr>
          <p:nvPr>
            <p:ph type="sldNum" sz="quarter" idx="5"/>
          </p:nvPr>
        </p:nvSpPr>
        <p:spPr/>
        <p:txBody>
          <a:bodyPr/>
          <a:lstStyle/>
          <a:p>
            <a:fld id="{C052F0FC-556E-FB4C-93C6-8578884CF680}" type="slidenum">
              <a:rPr lang="es-ES_tradnl" smtClean="0"/>
              <a:t>20</a:t>
            </a:fld>
            <a:endParaRPr lang="es-ES_tradnl" dirty="0"/>
          </a:p>
        </p:txBody>
      </p:sp>
    </p:spTree>
    <p:extLst>
      <p:ext uri="{BB962C8B-B14F-4D97-AF65-F5344CB8AC3E}">
        <p14:creationId xmlns:p14="http://schemas.microsoft.com/office/powerpoint/2010/main" val="3813289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AE10D-7030-0A6D-6F01-681796175BD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C9FAAEB-1718-E4F6-3FCB-B9DFE3193F6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A3AB1B3-AA96-76DD-D1D1-4AB0259A5C2A}"/>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8A0DDABB-5152-138F-6088-F504309C9214}"/>
              </a:ext>
            </a:extLst>
          </p:cNvPr>
          <p:cNvSpPr>
            <a:spLocks noGrp="1"/>
          </p:cNvSpPr>
          <p:nvPr>
            <p:ph type="sldNum" sz="quarter" idx="5"/>
          </p:nvPr>
        </p:nvSpPr>
        <p:spPr/>
        <p:txBody>
          <a:bodyPr/>
          <a:lstStyle/>
          <a:p>
            <a:fld id="{C052F0FC-556E-FB4C-93C6-8578884CF680}" type="slidenum">
              <a:rPr lang="es-ES_tradnl" smtClean="0"/>
              <a:t>21</a:t>
            </a:fld>
            <a:endParaRPr lang="es-ES_tradnl" dirty="0"/>
          </a:p>
        </p:txBody>
      </p:sp>
    </p:spTree>
    <p:extLst>
      <p:ext uri="{BB962C8B-B14F-4D97-AF65-F5344CB8AC3E}">
        <p14:creationId xmlns:p14="http://schemas.microsoft.com/office/powerpoint/2010/main" val="1198015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AC61E-927B-CB2D-E97E-6D2A9063E61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A078035-7908-D15A-21EF-317FE52347C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18CA57F-C002-E09A-B797-D5293F81157B}"/>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9A779756-C12E-F5DD-4CE6-669D0C01D1D6}"/>
              </a:ext>
            </a:extLst>
          </p:cNvPr>
          <p:cNvSpPr>
            <a:spLocks noGrp="1"/>
          </p:cNvSpPr>
          <p:nvPr>
            <p:ph type="sldNum" sz="quarter" idx="5"/>
          </p:nvPr>
        </p:nvSpPr>
        <p:spPr/>
        <p:txBody>
          <a:bodyPr/>
          <a:lstStyle/>
          <a:p>
            <a:fld id="{C052F0FC-556E-FB4C-93C6-8578884CF680}" type="slidenum">
              <a:rPr lang="es-ES_tradnl" smtClean="0"/>
              <a:t>22</a:t>
            </a:fld>
            <a:endParaRPr lang="es-ES_tradnl" dirty="0"/>
          </a:p>
        </p:txBody>
      </p:sp>
    </p:spTree>
    <p:extLst>
      <p:ext uri="{BB962C8B-B14F-4D97-AF65-F5344CB8AC3E}">
        <p14:creationId xmlns:p14="http://schemas.microsoft.com/office/powerpoint/2010/main" val="2441412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95140-A451-D1C7-04AB-75B7C070D8D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12C1FF8-7B92-F673-8063-7386E9D2266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48AE30B-B6DE-3EAF-83AA-78DF8D3A69E4}"/>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185E052C-31FE-44B0-55C7-4753B82291A1}"/>
              </a:ext>
            </a:extLst>
          </p:cNvPr>
          <p:cNvSpPr>
            <a:spLocks noGrp="1"/>
          </p:cNvSpPr>
          <p:nvPr>
            <p:ph type="sldNum" sz="quarter" idx="5"/>
          </p:nvPr>
        </p:nvSpPr>
        <p:spPr/>
        <p:txBody>
          <a:bodyPr/>
          <a:lstStyle/>
          <a:p>
            <a:fld id="{C052F0FC-556E-FB4C-93C6-8578884CF680}" type="slidenum">
              <a:rPr lang="es-ES_tradnl" smtClean="0"/>
              <a:t>23</a:t>
            </a:fld>
            <a:endParaRPr lang="es-ES_tradnl" dirty="0"/>
          </a:p>
        </p:txBody>
      </p:sp>
    </p:spTree>
    <p:extLst>
      <p:ext uri="{BB962C8B-B14F-4D97-AF65-F5344CB8AC3E}">
        <p14:creationId xmlns:p14="http://schemas.microsoft.com/office/powerpoint/2010/main" val="319783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E2D76-7984-DF95-FB11-E1A7385F669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DAAAC7D-C1D2-CA50-B806-B882BD6B3B6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0B0930A-AAFF-65D9-45E8-DBF7E721E478}"/>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E4FA5418-D4DE-E11A-6A28-0057F4B4442F}"/>
              </a:ext>
            </a:extLst>
          </p:cNvPr>
          <p:cNvSpPr>
            <a:spLocks noGrp="1"/>
          </p:cNvSpPr>
          <p:nvPr>
            <p:ph type="sldNum" sz="quarter" idx="5"/>
          </p:nvPr>
        </p:nvSpPr>
        <p:spPr/>
        <p:txBody>
          <a:bodyPr/>
          <a:lstStyle/>
          <a:p>
            <a:fld id="{C052F0FC-556E-FB4C-93C6-8578884CF680}" type="slidenum">
              <a:rPr lang="es-ES_tradnl" smtClean="0"/>
              <a:t>24</a:t>
            </a:fld>
            <a:endParaRPr lang="es-ES_tradnl" dirty="0"/>
          </a:p>
        </p:txBody>
      </p:sp>
    </p:spTree>
    <p:extLst>
      <p:ext uri="{BB962C8B-B14F-4D97-AF65-F5344CB8AC3E}">
        <p14:creationId xmlns:p14="http://schemas.microsoft.com/office/powerpoint/2010/main" val="1461343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B8C81-EF9E-7601-98BC-984F13A7D35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969E601-92DF-3BBE-6C0E-350D5EEA76B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1748286-9685-1535-C9E6-91A82870CFF3}"/>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94187383-CA56-EAF6-ECFC-6746E0C8E7F2}"/>
              </a:ext>
            </a:extLst>
          </p:cNvPr>
          <p:cNvSpPr>
            <a:spLocks noGrp="1"/>
          </p:cNvSpPr>
          <p:nvPr>
            <p:ph type="sldNum" sz="quarter" idx="5"/>
          </p:nvPr>
        </p:nvSpPr>
        <p:spPr/>
        <p:txBody>
          <a:bodyPr/>
          <a:lstStyle/>
          <a:p>
            <a:fld id="{C052F0FC-556E-FB4C-93C6-8578884CF680}" type="slidenum">
              <a:rPr lang="es-ES_tradnl" smtClean="0"/>
              <a:t>28</a:t>
            </a:fld>
            <a:endParaRPr lang="es-ES_tradnl" dirty="0"/>
          </a:p>
        </p:txBody>
      </p:sp>
    </p:spTree>
    <p:extLst>
      <p:ext uri="{BB962C8B-B14F-4D97-AF65-F5344CB8AC3E}">
        <p14:creationId xmlns:p14="http://schemas.microsoft.com/office/powerpoint/2010/main" val="2199881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1BF35-2FB8-33F2-5C88-7F2CDAED784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8A96D32-D1CA-B566-D93F-5A3FBFD31E62}"/>
              </a:ext>
            </a:extLst>
          </p:cNvPr>
          <p:cNvSpPr>
            <a:spLocks noGrp="1" noRot="1" noChangeAspect="1"/>
          </p:cNvSpPr>
          <p:nvPr>
            <p:ph type="sldImg"/>
          </p:nvPr>
        </p:nvSpPr>
        <p:spPr/>
        <p:txBody>
          <a:bodyPr/>
          <a:lstStyle/>
          <a:p>
            <a:endParaRPr lang="es-MX" dirty="0"/>
          </a:p>
        </p:txBody>
      </p:sp>
      <p:sp>
        <p:nvSpPr>
          <p:cNvPr id="3" name="Marcador de notas 2">
            <a:extLst>
              <a:ext uri="{FF2B5EF4-FFF2-40B4-BE49-F238E27FC236}">
                <a16:creationId xmlns:a16="http://schemas.microsoft.com/office/drawing/2014/main" id="{0BCDA1CA-3A0B-B35A-14D7-95F5D2B011E8}"/>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01F786B5-0E35-34CB-32DF-1EA381C98A4F}"/>
              </a:ext>
            </a:extLst>
          </p:cNvPr>
          <p:cNvSpPr>
            <a:spLocks noGrp="1"/>
          </p:cNvSpPr>
          <p:nvPr>
            <p:ph type="sldNum" sz="quarter" idx="5"/>
          </p:nvPr>
        </p:nvSpPr>
        <p:spPr/>
        <p:txBody>
          <a:bodyPr/>
          <a:lstStyle/>
          <a:p>
            <a:fld id="{17144CDB-6692-44A7-ADAB-240AB7D4C710}" type="slidenum">
              <a:rPr lang="es-MX" smtClean="0"/>
              <a:t>4</a:t>
            </a:fld>
            <a:endParaRPr lang="es-MX" dirty="0"/>
          </a:p>
        </p:txBody>
      </p:sp>
    </p:spTree>
    <p:extLst>
      <p:ext uri="{BB962C8B-B14F-4D97-AF65-F5344CB8AC3E}">
        <p14:creationId xmlns:p14="http://schemas.microsoft.com/office/powerpoint/2010/main" val="2229082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022D0-E2D1-6206-F37E-5738934385D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2A4EF10-6495-B607-89ED-ED85B0246F2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4DDA243-411F-991B-A91D-E59825559B75}"/>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9780D9B3-6A35-2F32-1A38-F1E91FBBBA92}"/>
              </a:ext>
            </a:extLst>
          </p:cNvPr>
          <p:cNvSpPr>
            <a:spLocks noGrp="1"/>
          </p:cNvSpPr>
          <p:nvPr>
            <p:ph type="sldNum" sz="quarter" idx="5"/>
          </p:nvPr>
        </p:nvSpPr>
        <p:spPr/>
        <p:txBody>
          <a:bodyPr/>
          <a:lstStyle/>
          <a:p>
            <a:fld id="{C052F0FC-556E-FB4C-93C6-8578884CF680}" type="slidenum">
              <a:rPr lang="es-ES_tradnl" smtClean="0"/>
              <a:t>29</a:t>
            </a:fld>
            <a:endParaRPr lang="es-ES_tradnl" dirty="0"/>
          </a:p>
        </p:txBody>
      </p:sp>
    </p:spTree>
    <p:extLst>
      <p:ext uri="{BB962C8B-B14F-4D97-AF65-F5344CB8AC3E}">
        <p14:creationId xmlns:p14="http://schemas.microsoft.com/office/powerpoint/2010/main" val="1286455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F41F0-B44B-1CEC-F686-A3C8160E8B3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F459419-0A08-12AD-744D-A7897A0A852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637C47B-2D97-E780-9E04-B2486937F170}"/>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1EC846F9-6B1F-0208-FE7A-D00D0F2DE06F}"/>
              </a:ext>
            </a:extLst>
          </p:cNvPr>
          <p:cNvSpPr>
            <a:spLocks noGrp="1"/>
          </p:cNvSpPr>
          <p:nvPr>
            <p:ph type="sldNum" sz="quarter" idx="5"/>
          </p:nvPr>
        </p:nvSpPr>
        <p:spPr/>
        <p:txBody>
          <a:bodyPr/>
          <a:lstStyle/>
          <a:p>
            <a:fld id="{C052F0FC-556E-FB4C-93C6-8578884CF680}" type="slidenum">
              <a:rPr lang="es-ES_tradnl" smtClean="0"/>
              <a:t>30</a:t>
            </a:fld>
            <a:endParaRPr lang="es-ES_tradnl" dirty="0"/>
          </a:p>
        </p:txBody>
      </p:sp>
    </p:spTree>
    <p:extLst>
      <p:ext uri="{BB962C8B-B14F-4D97-AF65-F5344CB8AC3E}">
        <p14:creationId xmlns:p14="http://schemas.microsoft.com/office/powerpoint/2010/main" val="319009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76568-166F-AF2E-6798-8D6D836E3F3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5CDAD16-27CF-0E8B-7FA1-6CC43826A45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256C4DF-96E5-5257-F567-C434D00C2DC9}"/>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E24F8453-D857-077F-DF48-19A61DB31517}"/>
              </a:ext>
            </a:extLst>
          </p:cNvPr>
          <p:cNvSpPr>
            <a:spLocks noGrp="1"/>
          </p:cNvSpPr>
          <p:nvPr>
            <p:ph type="sldNum" sz="quarter" idx="5"/>
          </p:nvPr>
        </p:nvSpPr>
        <p:spPr/>
        <p:txBody>
          <a:bodyPr/>
          <a:lstStyle/>
          <a:p>
            <a:fld id="{C052F0FC-556E-FB4C-93C6-8578884CF680}" type="slidenum">
              <a:rPr lang="es-ES_tradnl" smtClean="0"/>
              <a:t>31</a:t>
            </a:fld>
            <a:endParaRPr lang="es-ES_tradnl" dirty="0"/>
          </a:p>
        </p:txBody>
      </p:sp>
    </p:spTree>
    <p:extLst>
      <p:ext uri="{BB962C8B-B14F-4D97-AF65-F5344CB8AC3E}">
        <p14:creationId xmlns:p14="http://schemas.microsoft.com/office/powerpoint/2010/main" val="311585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FE6B7-9ADB-E847-9DFD-C417B76EBD0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3108DC0-1AA3-A847-C5C8-D28627E2E54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4AF1AE5-F021-00F2-8259-428102208E67}"/>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4021A36E-2E4C-69BD-5AC5-D94AC72A2022}"/>
              </a:ext>
            </a:extLst>
          </p:cNvPr>
          <p:cNvSpPr>
            <a:spLocks noGrp="1"/>
          </p:cNvSpPr>
          <p:nvPr>
            <p:ph type="sldNum" sz="quarter" idx="5"/>
          </p:nvPr>
        </p:nvSpPr>
        <p:spPr/>
        <p:txBody>
          <a:bodyPr/>
          <a:lstStyle/>
          <a:p>
            <a:fld id="{C052F0FC-556E-FB4C-93C6-8578884CF680}" type="slidenum">
              <a:rPr lang="es-ES_tradnl" smtClean="0"/>
              <a:t>32</a:t>
            </a:fld>
            <a:endParaRPr lang="es-ES_tradnl" dirty="0"/>
          </a:p>
        </p:txBody>
      </p:sp>
    </p:spTree>
    <p:extLst>
      <p:ext uri="{BB962C8B-B14F-4D97-AF65-F5344CB8AC3E}">
        <p14:creationId xmlns:p14="http://schemas.microsoft.com/office/powerpoint/2010/main" val="2901623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E29A6-DD18-DB3A-D289-CC7E139B1AE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A53FA37-ADE6-3266-B76F-87EA679DB23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E4D5B2A-D5CB-0D49-0C8D-271B5A6A8592}"/>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7F01A881-D719-EB4C-D614-8FB88C7956A3}"/>
              </a:ext>
            </a:extLst>
          </p:cNvPr>
          <p:cNvSpPr>
            <a:spLocks noGrp="1"/>
          </p:cNvSpPr>
          <p:nvPr>
            <p:ph type="sldNum" sz="quarter" idx="5"/>
          </p:nvPr>
        </p:nvSpPr>
        <p:spPr/>
        <p:txBody>
          <a:bodyPr/>
          <a:lstStyle/>
          <a:p>
            <a:fld id="{C052F0FC-556E-FB4C-93C6-8578884CF680}" type="slidenum">
              <a:rPr lang="es-ES_tradnl" smtClean="0"/>
              <a:t>33</a:t>
            </a:fld>
            <a:endParaRPr lang="es-ES_tradnl" dirty="0"/>
          </a:p>
        </p:txBody>
      </p:sp>
    </p:spTree>
    <p:extLst>
      <p:ext uri="{BB962C8B-B14F-4D97-AF65-F5344CB8AC3E}">
        <p14:creationId xmlns:p14="http://schemas.microsoft.com/office/powerpoint/2010/main" val="959006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BC106-5A48-B8DB-3082-8C38C4716D1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38CA4B0-94A9-2F82-7C89-1B52B69DA5B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A3267A7-0B5D-7E07-A442-6C14221C7E5C}"/>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04CB4C07-A073-F52D-8CEC-E0EC159F47FF}"/>
              </a:ext>
            </a:extLst>
          </p:cNvPr>
          <p:cNvSpPr>
            <a:spLocks noGrp="1"/>
          </p:cNvSpPr>
          <p:nvPr>
            <p:ph type="sldNum" sz="quarter" idx="5"/>
          </p:nvPr>
        </p:nvSpPr>
        <p:spPr/>
        <p:txBody>
          <a:bodyPr/>
          <a:lstStyle/>
          <a:p>
            <a:fld id="{C052F0FC-556E-FB4C-93C6-8578884CF680}" type="slidenum">
              <a:rPr lang="es-ES_tradnl" smtClean="0"/>
              <a:t>34</a:t>
            </a:fld>
            <a:endParaRPr lang="es-ES_tradnl" dirty="0"/>
          </a:p>
        </p:txBody>
      </p:sp>
    </p:spTree>
    <p:extLst>
      <p:ext uri="{BB962C8B-B14F-4D97-AF65-F5344CB8AC3E}">
        <p14:creationId xmlns:p14="http://schemas.microsoft.com/office/powerpoint/2010/main" val="1484835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ED1E9-2F78-ED9B-D6F6-6E87E89B336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0674787-8B03-944A-03F0-3F9818CFEAB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0E71A44-B6E1-83B0-F691-EF11D45A23CA}"/>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BF3A4424-3E51-9ABE-8A68-A3E182487178}"/>
              </a:ext>
            </a:extLst>
          </p:cNvPr>
          <p:cNvSpPr>
            <a:spLocks noGrp="1"/>
          </p:cNvSpPr>
          <p:nvPr>
            <p:ph type="sldNum" sz="quarter" idx="5"/>
          </p:nvPr>
        </p:nvSpPr>
        <p:spPr/>
        <p:txBody>
          <a:bodyPr/>
          <a:lstStyle/>
          <a:p>
            <a:fld id="{C052F0FC-556E-FB4C-93C6-8578884CF680}" type="slidenum">
              <a:rPr lang="es-ES_tradnl" smtClean="0"/>
              <a:t>35</a:t>
            </a:fld>
            <a:endParaRPr lang="es-ES_tradnl" dirty="0"/>
          </a:p>
        </p:txBody>
      </p:sp>
    </p:spTree>
    <p:extLst>
      <p:ext uri="{BB962C8B-B14F-4D97-AF65-F5344CB8AC3E}">
        <p14:creationId xmlns:p14="http://schemas.microsoft.com/office/powerpoint/2010/main" val="3131851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0522B-D2BD-E226-65C4-0FEDEB66B93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47DD433-AABF-A666-1C8B-357647480D8D}"/>
              </a:ext>
            </a:extLst>
          </p:cNvPr>
          <p:cNvSpPr>
            <a:spLocks noGrp="1" noRot="1" noChangeAspect="1"/>
          </p:cNvSpPr>
          <p:nvPr>
            <p:ph type="sldImg"/>
          </p:nvPr>
        </p:nvSpPr>
        <p:spPr/>
        <p:txBody>
          <a:bodyPr/>
          <a:lstStyle/>
          <a:p>
            <a:endParaRPr lang="es-MX" dirty="0"/>
          </a:p>
        </p:txBody>
      </p:sp>
      <p:sp>
        <p:nvSpPr>
          <p:cNvPr id="3" name="Marcador de notas 2">
            <a:extLst>
              <a:ext uri="{FF2B5EF4-FFF2-40B4-BE49-F238E27FC236}">
                <a16:creationId xmlns:a16="http://schemas.microsoft.com/office/drawing/2014/main" id="{6FF775FF-06FE-6D39-6C67-AA907303A09D}"/>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52FC1DB4-0F04-03A5-415A-86AC57CAD2B4}"/>
              </a:ext>
            </a:extLst>
          </p:cNvPr>
          <p:cNvSpPr>
            <a:spLocks noGrp="1"/>
          </p:cNvSpPr>
          <p:nvPr>
            <p:ph type="sldNum" sz="quarter" idx="5"/>
          </p:nvPr>
        </p:nvSpPr>
        <p:spPr/>
        <p:txBody>
          <a:bodyPr/>
          <a:lstStyle/>
          <a:p>
            <a:fld id="{C052F0FC-556E-FB4C-93C6-8578884CF680}" type="slidenum">
              <a:rPr lang="es-ES_tradnl" smtClean="0"/>
              <a:t>5</a:t>
            </a:fld>
            <a:endParaRPr lang="es-ES_tradnl" dirty="0"/>
          </a:p>
        </p:txBody>
      </p:sp>
    </p:spTree>
    <p:extLst>
      <p:ext uri="{BB962C8B-B14F-4D97-AF65-F5344CB8AC3E}">
        <p14:creationId xmlns:p14="http://schemas.microsoft.com/office/powerpoint/2010/main" val="84007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6E977-2C15-BD45-B221-D493679CFC5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9F449C3-472E-5C79-9B5A-3CE92565C7C7}"/>
              </a:ext>
            </a:extLst>
          </p:cNvPr>
          <p:cNvSpPr>
            <a:spLocks noGrp="1" noRot="1" noChangeAspect="1"/>
          </p:cNvSpPr>
          <p:nvPr>
            <p:ph type="sldImg"/>
          </p:nvPr>
        </p:nvSpPr>
        <p:spPr/>
        <p:txBody>
          <a:bodyPr/>
          <a:lstStyle/>
          <a:p>
            <a:endParaRPr lang="es-MX" dirty="0"/>
          </a:p>
        </p:txBody>
      </p:sp>
      <p:sp>
        <p:nvSpPr>
          <p:cNvPr id="3" name="Marcador de notas 2">
            <a:extLst>
              <a:ext uri="{FF2B5EF4-FFF2-40B4-BE49-F238E27FC236}">
                <a16:creationId xmlns:a16="http://schemas.microsoft.com/office/drawing/2014/main" id="{7048CD04-4F0F-D5EE-FFAE-1ADD9370C8F8}"/>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75601AFF-A0D9-708B-2C9F-9C0DA1BA67D4}"/>
              </a:ext>
            </a:extLst>
          </p:cNvPr>
          <p:cNvSpPr>
            <a:spLocks noGrp="1"/>
          </p:cNvSpPr>
          <p:nvPr>
            <p:ph type="sldNum" sz="quarter" idx="5"/>
          </p:nvPr>
        </p:nvSpPr>
        <p:spPr/>
        <p:txBody>
          <a:bodyPr/>
          <a:lstStyle/>
          <a:p>
            <a:fld id="{C052F0FC-556E-FB4C-93C6-8578884CF680}" type="slidenum">
              <a:rPr lang="es-ES_tradnl" smtClean="0"/>
              <a:t>10</a:t>
            </a:fld>
            <a:endParaRPr lang="es-ES_tradnl" dirty="0"/>
          </a:p>
        </p:txBody>
      </p:sp>
    </p:spTree>
    <p:extLst>
      <p:ext uri="{BB962C8B-B14F-4D97-AF65-F5344CB8AC3E}">
        <p14:creationId xmlns:p14="http://schemas.microsoft.com/office/powerpoint/2010/main" val="1816981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2AE98-5398-EC27-6CE6-F81EE25AC14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E38EE78-3C8E-6C7E-224F-E5A038735EB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BBB7B9A-9625-274C-6FBA-271319186680}"/>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B9ADFCAE-267C-C6F8-2097-73FB37B84CCF}"/>
              </a:ext>
            </a:extLst>
          </p:cNvPr>
          <p:cNvSpPr>
            <a:spLocks noGrp="1"/>
          </p:cNvSpPr>
          <p:nvPr>
            <p:ph type="sldNum" sz="quarter" idx="5"/>
          </p:nvPr>
        </p:nvSpPr>
        <p:spPr/>
        <p:txBody>
          <a:bodyPr/>
          <a:lstStyle/>
          <a:p>
            <a:fld id="{C052F0FC-556E-FB4C-93C6-8578884CF680}" type="slidenum">
              <a:rPr lang="es-ES_tradnl" smtClean="0"/>
              <a:t>11</a:t>
            </a:fld>
            <a:endParaRPr lang="es-ES_tradnl" dirty="0"/>
          </a:p>
        </p:txBody>
      </p:sp>
    </p:spTree>
    <p:extLst>
      <p:ext uri="{BB962C8B-B14F-4D97-AF65-F5344CB8AC3E}">
        <p14:creationId xmlns:p14="http://schemas.microsoft.com/office/powerpoint/2010/main" val="3150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FE6CC-CF99-E125-33AB-9ACDF947131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C904CCE-E6E7-103F-02F2-CAF8BDA0DA0F}"/>
              </a:ext>
            </a:extLst>
          </p:cNvPr>
          <p:cNvSpPr>
            <a:spLocks noGrp="1" noRot="1" noChangeAspect="1"/>
          </p:cNvSpPr>
          <p:nvPr>
            <p:ph type="sldImg"/>
          </p:nvPr>
        </p:nvSpPr>
        <p:spPr/>
        <p:txBody>
          <a:bodyPr/>
          <a:lstStyle/>
          <a:p>
            <a:endParaRPr lang="es-MX" dirty="0"/>
          </a:p>
        </p:txBody>
      </p:sp>
      <p:sp>
        <p:nvSpPr>
          <p:cNvPr id="3" name="Marcador de notas 2">
            <a:extLst>
              <a:ext uri="{FF2B5EF4-FFF2-40B4-BE49-F238E27FC236}">
                <a16:creationId xmlns:a16="http://schemas.microsoft.com/office/drawing/2014/main" id="{2824E380-B4C0-734F-DD6A-B1F91F3B0049}"/>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33E66301-1545-6EBD-9775-427AFAE9F4AF}"/>
              </a:ext>
            </a:extLst>
          </p:cNvPr>
          <p:cNvSpPr>
            <a:spLocks noGrp="1"/>
          </p:cNvSpPr>
          <p:nvPr>
            <p:ph type="sldNum" sz="quarter" idx="5"/>
          </p:nvPr>
        </p:nvSpPr>
        <p:spPr/>
        <p:txBody>
          <a:bodyPr/>
          <a:lstStyle/>
          <a:p>
            <a:fld id="{C052F0FC-556E-FB4C-93C6-8578884CF680}" type="slidenum">
              <a:rPr lang="es-ES_tradnl" smtClean="0"/>
              <a:t>12</a:t>
            </a:fld>
            <a:endParaRPr lang="es-ES_tradnl" dirty="0"/>
          </a:p>
        </p:txBody>
      </p:sp>
    </p:spTree>
    <p:extLst>
      <p:ext uri="{BB962C8B-B14F-4D97-AF65-F5344CB8AC3E}">
        <p14:creationId xmlns:p14="http://schemas.microsoft.com/office/powerpoint/2010/main" val="215717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2C066-8560-FE3B-1BD6-7B9795106D0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4221D30-CD33-8E34-1F1E-6FDC90C2BC60}"/>
              </a:ext>
            </a:extLst>
          </p:cNvPr>
          <p:cNvSpPr>
            <a:spLocks noGrp="1" noRot="1" noChangeAspect="1"/>
          </p:cNvSpPr>
          <p:nvPr>
            <p:ph type="sldImg"/>
          </p:nvPr>
        </p:nvSpPr>
        <p:spPr/>
        <p:txBody>
          <a:bodyPr/>
          <a:lstStyle/>
          <a:p>
            <a:endParaRPr lang="es-MX" dirty="0"/>
          </a:p>
        </p:txBody>
      </p:sp>
      <p:sp>
        <p:nvSpPr>
          <p:cNvPr id="3" name="Marcador de notas 2">
            <a:extLst>
              <a:ext uri="{FF2B5EF4-FFF2-40B4-BE49-F238E27FC236}">
                <a16:creationId xmlns:a16="http://schemas.microsoft.com/office/drawing/2014/main" id="{E61BA2DF-07CA-B5A8-7EEC-F2A358AF2ECC}"/>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1E62E750-955F-1E2B-B9A4-286D5A4B4943}"/>
              </a:ext>
            </a:extLst>
          </p:cNvPr>
          <p:cNvSpPr>
            <a:spLocks noGrp="1"/>
          </p:cNvSpPr>
          <p:nvPr>
            <p:ph type="sldNum" sz="quarter" idx="5"/>
          </p:nvPr>
        </p:nvSpPr>
        <p:spPr/>
        <p:txBody>
          <a:bodyPr/>
          <a:lstStyle/>
          <a:p>
            <a:fld id="{C052F0FC-556E-FB4C-93C6-8578884CF680}" type="slidenum">
              <a:rPr lang="es-ES_tradnl" smtClean="0"/>
              <a:t>13</a:t>
            </a:fld>
            <a:endParaRPr lang="es-ES_tradnl" dirty="0"/>
          </a:p>
        </p:txBody>
      </p:sp>
    </p:spTree>
    <p:extLst>
      <p:ext uri="{BB962C8B-B14F-4D97-AF65-F5344CB8AC3E}">
        <p14:creationId xmlns:p14="http://schemas.microsoft.com/office/powerpoint/2010/main" val="1292457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75F9B-02AF-2AD2-394D-264E14DAE35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E42E388-7DF7-E16D-5A0A-2AEF1E16CF53}"/>
              </a:ext>
            </a:extLst>
          </p:cNvPr>
          <p:cNvSpPr>
            <a:spLocks noGrp="1" noRot="1" noChangeAspect="1"/>
          </p:cNvSpPr>
          <p:nvPr>
            <p:ph type="sldImg"/>
          </p:nvPr>
        </p:nvSpPr>
        <p:spPr/>
        <p:txBody>
          <a:bodyPr/>
          <a:lstStyle/>
          <a:p>
            <a:endParaRPr lang="es-MX" dirty="0"/>
          </a:p>
        </p:txBody>
      </p:sp>
      <p:sp>
        <p:nvSpPr>
          <p:cNvPr id="3" name="Marcador de notas 2">
            <a:extLst>
              <a:ext uri="{FF2B5EF4-FFF2-40B4-BE49-F238E27FC236}">
                <a16:creationId xmlns:a16="http://schemas.microsoft.com/office/drawing/2014/main" id="{CCECABA2-A1C2-39B2-F8D9-6DACA2823BED}"/>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E236874F-523A-0D49-6601-52434660D2B2}"/>
              </a:ext>
            </a:extLst>
          </p:cNvPr>
          <p:cNvSpPr>
            <a:spLocks noGrp="1"/>
          </p:cNvSpPr>
          <p:nvPr>
            <p:ph type="sldNum" sz="quarter" idx="5"/>
          </p:nvPr>
        </p:nvSpPr>
        <p:spPr/>
        <p:txBody>
          <a:bodyPr/>
          <a:lstStyle/>
          <a:p>
            <a:fld id="{C052F0FC-556E-FB4C-93C6-8578884CF680}" type="slidenum">
              <a:rPr lang="es-ES_tradnl" smtClean="0"/>
              <a:t>14</a:t>
            </a:fld>
            <a:endParaRPr lang="es-ES_tradnl" dirty="0"/>
          </a:p>
        </p:txBody>
      </p:sp>
    </p:spTree>
    <p:extLst>
      <p:ext uri="{BB962C8B-B14F-4D97-AF65-F5344CB8AC3E}">
        <p14:creationId xmlns:p14="http://schemas.microsoft.com/office/powerpoint/2010/main" val="1055679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9937E-3B01-E37A-45C6-EC3C4EEADC3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522B0DB-3BC3-3AE4-C2E1-37897E19FC4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E36756A-F0CF-AF40-6F6E-1F87D56D096F}"/>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4317CC74-B006-2CCC-FCDB-7A1AF46F5921}"/>
              </a:ext>
            </a:extLst>
          </p:cNvPr>
          <p:cNvSpPr>
            <a:spLocks noGrp="1"/>
          </p:cNvSpPr>
          <p:nvPr>
            <p:ph type="sldNum" sz="quarter" idx="5"/>
          </p:nvPr>
        </p:nvSpPr>
        <p:spPr/>
        <p:txBody>
          <a:bodyPr/>
          <a:lstStyle/>
          <a:p>
            <a:fld id="{C052F0FC-556E-FB4C-93C6-8578884CF680}" type="slidenum">
              <a:rPr lang="es-ES_tradnl" smtClean="0"/>
              <a:t>15</a:t>
            </a:fld>
            <a:endParaRPr lang="es-ES_tradnl" dirty="0"/>
          </a:p>
        </p:txBody>
      </p:sp>
    </p:spTree>
    <p:extLst>
      <p:ext uri="{BB962C8B-B14F-4D97-AF65-F5344CB8AC3E}">
        <p14:creationId xmlns:p14="http://schemas.microsoft.com/office/powerpoint/2010/main" val="1287952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5" name="Slide Number Placeholder 17">
            <a:extLst>
              <a:ext uri="{FF2B5EF4-FFF2-40B4-BE49-F238E27FC236}">
                <a16:creationId xmlns:a16="http://schemas.microsoft.com/office/drawing/2014/main" id="{1E15E74A-E2E6-70FC-941D-65B931948BE4}"/>
              </a:ext>
            </a:extLst>
          </p:cNvPr>
          <p:cNvSpPr>
            <a:spLocks noGrp="1"/>
          </p:cNvSpPr>
          <p:nvPr>
            <p:ph type="sldNum" sz="quarter" idx="12"/>
          </p:nvPr>
        </p:nvSpPr>
        <p:spPr>
          <a:xfrm>
            <a:off x="11386159" y="7340252"/>
            <a:ext cx="1027309" cy="247931"/>
          </a:xfrm>
          <a:prstGeom prst="rect">
            <a:avLst/>
          </a:prstGeom>
        </p:spPr>
        <p:txBody>
          <a:bodyPr lIns="107989" tIns="21597" rIns="91430" bIns="46794" anchor="ctr" anchorCtr="1"/>
          <a:lstStyle>
            <a:lvl1pPr algn="ctr">
              <a:defRPr sz="2000" b="0" i="0">
                <a:solidFill>
                  <a:schemeClr val="bg1">
                    <a:lumMod val="65000"/>
                  </a:schemeClr>
                </a:solidFill>
                <a:latin typeface="Playfair Display" pitchFamily="2" charset="77"/>
                <a:ea typeface="Roboto Light" panose="02000000000000000000" pitchFamily="2" charset="0"/>
                <a:cs typeface="Roboto Light" panose="02000000000000000000" pitchFamily="2" charset="0"/>
              </a:defRPr>
            </a:lvl1pPr>
          </a:lstStyle>
          <a:p>
            <a:r>
              <a:rPr lang="en-US" dirty="0"/>
              <a:t># </a:t>
            </a:r>
            <a:fld id="{67DDEA5E-EAF7-8246-8A62-7FF7613ECEAE}" type="slidenum">
              <a:rPr lang="en-US" i="1" smtClean="0"/>
              <a:pPr/>
              <a:t>‹Nº›</a:t>
            </a:fld>
            <a:endParaRPr lang="en-US" i="1" dirty="0"/>
          </a:p>
        </p:txBody>
      </p:sp>
    </p:spTree>
    <p:extLst>
      <p:ext uri="{BB962C8B-B14F-4D97-AF65-F5344CB8AC3E}">
        <p14:creationId xmlns:p14="http://schemas.microsoft.com/office/powerpoint/2010/main" val="1219898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5" name="Slide Number Placeholder 17">
            <a:extLst>
              <a:ext uri="{FF2B5EF4-FFF2-40B4-BE49-F238E27FC236}">
                <a16:creationId xmlns:a16="http://schemas.microsoft.com/office/drawing/2014/main" id="{5CB3ECFC-AE4A-948F-D994-01A82ABB879E}"/>
              </a:ext>
            </a:extLst>
          </p:cNvPr>
          <p:cNvSpPr>
            <a:spLocks noGrp="1"/>
          </p:cNvSpPr>
          <p:nvPr>
            <p:ph type="sldNum" sz="quarter" idx="12"/>
          </p:nvPr>
        </p:nvSpPr>
        <p:spPr>
          <a:xfrm>
            <a:off x="5887146" y="7340253"/>
            <a:ext cx="1027310" cy="247931"/>
          </a:xfrm>
          <a:prstGeom prst="rect">
            <a:avLst/>
          </a:prstGeom>
        </p:spPr>
        <p:txBody>
          <a:bodyPr lIns="107989" tIns="21597" rIns="91430" bIns="46794" anchor="ctr" anchorCtr="1"/>
          <a:lstStyle>
            <a:lvl1pPr algn="ctr">
              <a:defRPr sz="1667" b="0" i="0">
                <a:solidFill>
                  <a:schemeClr val="bg1">
                    <a:lumMod val="65000"/>
                  </a:schemeClr>
                </a:solidFill>
                <a:latin typeface="Playfair Display" pitchFamily="2" charset="77"/>
                <a:ea typeface="Roboto Light" panose="02000000000000000000" pitchFamily="2" charset="0"/>
                <a:cs typeface="Roboto Light" panose="02000000000000000000" pitchFamily="2" charset="0"/>
              </a:defRPr>
            </a:lvl1pPr>
          </a:lstStyle>
          <a:p>
            <a:r>
              <a:rPr lang="en-US"/>
              <a:t># </a:t>
            </a:r>
            <a:fld id="{67DDEA5E-EAF7-8246-8A62-7FF7613ECEAE}" type="slidenum">
              <a:rPr lang="en-US" i="1" smtClean="0"/>
              <a:pPr/>
              <a:t>‹Nº›</a:t>
            </a:fld>
            <a:endParaRPr lang="en-US" i="1" dirty="0"/>
          </a:p>
        </p:txBody>
      </p:sp>
    </p:spTree>
    <p:extLst>
      <p:ext uri="{BB962C8B-B14F-4D97-AF65-F5344CB8AC3E}">
        <p14:creationId xmlns:p14="http://schemas.microsoft.com/office/powerpoint/2010/main" val="913976480"/>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403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Vertical Title and Text">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FFF7786A-60AB-78CB-78D8-EEF249D2C31C}"/>
              </a:ext>
            </a:extLst>
          </p:cNvPr>
          <p:cNvCxnSpPr>
            <a:cxnSpLocks/>
          </p:cNvCxnSpPr>
          <p:nvPr userDrawn="1"/>
        </p:nvCxnSpPr>
        <p:spPr>
          <a:xfrm>
            <a:off x="5219205" y="7445829"/>
            <a:ext cx="2363190" cy="0"/>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sp>
        <p:nvSpPr>
          <p:cNvPr id="7" name="Slide Number Placeholder 17">
            <a:extLst>
              <a:ext uri="{FF2B5EF4-FFF2-40B4-BE49-F238E27FC236}">
                <a16:creationId xmlns:a16="http://schemas.microsoft.com/office/drawing/2014/main" id="{7CABEA44-E0D4-49F9-22A6-48D18469BBDC}"/>
              </a:ext>
            </a:extLst>
          </p:cNvPr>
          <p:cNvSpPr>
            <a:spLocks noGrp="1"/>
          </p:cNvSpPr>
          <p:nvPr>
            <p:ph type="sldNum" sz="quarter" idx="12"/>
          </p:nvPr>
        </p:nvSpPr>
        <p:spPr>
          <a:xfrm>
            <a:off x="5948782" y="7300857"/>
            <a:ext cx="904037" cy="263725"/>
          </a:xfrm>
          <a:prstGeom prst="rect">
            <a:avLst/>
          </a:prstGeom>
          <a:solidFill>
            <a:schemeClr val="bg1"/>
          </a:solidFill>
        </p:spPr>
        <p:txBody>
          <a:bodyPr lIns="107989" tIns="21597" rIns="91430" bIns="46794" anchor="ctr" anchorCtr="1"/>
          <a:lstStyle>
            <a:lvl1pPr algn="ctr">
              <a:defRPr sz="1400" i="1">
                <a:solidFill>
                  <a:schemeClr val="bg1">
                    <a:lumMod val="50000"/>
                  </a:schemeClr>
                </a:solidFill>
                <a:latin typeface="Playfair Display" pitchFamily="2" charset="77"/>
                <a:cs typeface="Playfair Display" pitchFamily="2" charset="77"/>
              </a:defRPr>
            </a:lvl1pPr>
          </a:lstStyle>
          <a:p>
            <a:fld id="{67DDEA5E-EAF7-8246-8A62-7FF7613ECEAE}" type="slidenum">
              <a:rPr lang="es-ES_tradnl" smtClean="0"/>
              <a:pPr/>
              <a:t>‹Nº›</a:t>
            </a:fld>
            <a:endParaRPr lang="es-ES_tradnl" dirty="0"/>
          </a:p>
        </p:txBody>
      </p:sp>
    </p:spTree>
    <p:extLst>
      <p:ext uri="{BB962C8B-B14F-4D97-AF65-F5344CB8AC3E}">
        <p14:creationId xmlns:p14="http://schemas.microsoft.com/office/powerpoint/2010/main" val="307690058"/>
      </p:ext>
    </p:extLst>
  </p:cSld>
  <p:clrMapOvr>
    <a:masterClrMapping/>
  </p:clrMapOvr>
  <p:extLst>
    <p:ext uri="{DCECCB84-F9BA-43D5-87BE-67443E8EF086}">
      <p15:sldGuideLst xmlns:p15="http://schemas.microsoft.com/office/powerpoint/2012/main">
        <p15:guide id="1" orient="horz" pos="2448">
          <p15:clr>
            <a:srgbClr val="FBAE40"/>
          </p15:clr>
        </p15:guide>
        <p15:guide id="2" pos="403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4" name="Slide Number Placeholder 17">
            <a:extLst>
              <a:ext uri="{FF2B5EF4-FFF2-40B4-BE49-F238E27FC236}">
                <a16:creationId xmlns:a16="http://schemas.microsoft.com/office/drawing/2014/main" id="{C60A6504-63C7-4A81-9112-4824C3C47EE1}"/>
              </a:ext>
            </a:extLst>
          </p:cNvPr>
          <p:cNvSpPr>
            <a:spLocks noGrp="1"/>
          </p:cNvSpPr>
          <p:nvPr>
            <p:ph type="sldNum" sz="quarter" idx="12"/>
          </p:nvPr>
        </p:nvSpPr>
        <p:spPr>
          <a:xfrm>
            <a:off x="11386159" y="7340252"/>
            <a:ext cx="1027309" cy="247931"/>
          </a:xfrm>
          <a:prstGeom prst="rect">
            <a:avLst/>
          </a:prstGeom>
        </p:spPr>
        <p:txBody>
          <a:bodyPr lIns="107989" tIns="21597" rIns="91430" bIns="46794" anchor="ctr" anchorCtr="1"/>
          <a:lstStyle>
            <a:lvl1pPr algn="ctr">
              <a:defRPr sz="2000" b="0" i="0">
                <a:solidFill>
                  <a:schemeClr val="bg1">
                    <a:lumMod val="65000"/>
                  </a:schemeClr>
                </a:solidFill>
                <a:latin typeface="Playfair Display" pitchFamily="2" charset="77"/>
                <a:ea typeface="Roboto Light" panose="02000000000000000000" pitchFamily="2" charset="0"/>
                <a:cs typeface="Roboto Light" panose="02000000000000000000" pitchFamily="2" charset="0"/>
              </a:defRPr>
            </a:lvl1pPr>
          </a:lstStyle>
          <a:p>
            <a:r>
              <a:rPr lang="en-US" dirty="0"/>
              <a:t># </a:t>
            </a:r>
            <a:fld id="{67DDEA5E-EAF7-8246-8A62-7FF7613ECEAE}" type="slidenum">
              <a:rPr lang="en-US" i="1" smtClean="0"/>
              <a:pPr/>
              <a:t>‹Nº›</a:t>
            </a:fld>
            <a:endParaRPr lang="en-US" i="1" dirty="0"/>
          </a:p>
        </p:txBody>
      </p:sp>
    </p:spTree>
    <p:extLst>
      <p:ext uri="{BB962C8B-B14F-4D97-AF65-F5344CB8AC3E}">
        <p14:creationId xmlns:p14="http://schemas.microsoft.com/office/powerpoint/2010/main" val="1736849753"/>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40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
        <p:nvSpPr>
          <p:cNvPr id="7" name="Slide Number Placeholder 17">
            <a:extLst>
              <a:ext uri="{FF2B5EF4-FFF2-40B4-BE49-F238E27FC236}">
                <a16:creationId xmlns:a16="http://schemas.microsoft.com/office/drawing/2014/main" id="{BC300587-0677-5D45-9D24-130713677007}"/>
              </a:ext>
            </a:extLst>
          </p:cNvPr>
          <p:cNvSpPr>
            <a:spLocks noGrp="1"/>
          </p:cNvSpPr>
          <p:nvPr>
            <p:ph type="sldNum" sz="quarter" idx="12"/>
          </p:nvPr>
        </p:nvSpPr>
        <p:spPr>
          <a:xfrm>
            <a:off x="5950750" y="7354184"/>
            <a:ext cx="900100" cy="234000"/>
          </a:xfrm>
          <a:prstGeom prst="rect">
            <a:avLst/>
          </a:prstGeom>
          <a:noFill/>
        </p:spPr>
        <p:txBody>
          <a:bodyPr lIns="107989" tIns="21597" rIns="91430" bIns="46794" anchor="ctr" anchorCtr="1"/>
          <a:lstStyle>
            <a:lvl1pPr algn="ctr">
              <a:defRPr sz="1483" b="0" i="0">
                <a:solidFill>
                  <a:schemeClr val="bg1">
                    <a:lumMod val="65000"/>
                  </a:schemeClr>
                </a:solidFill>
                <a:latin typeface="Playfair Display" pitchFamily="2" charset="77"/>
                <a:ea typeface="Roboto Light" panose="02000000000000000000" pitchFamily="2" charset="0"/>
                <a:cs typeface="Roboto Light" panose="02000000000000000000" pitchFamily="2" charset="0"/>
              </a:defRPr>
            </a:lvl1pPr>
          </a:lstStyle>
          <a:p>
            <a:r>
              <a:rPr lang="en-US" dirty="0"/>
              <a:t>#</a:t>
            </a:r>
            <a:fld id="{67DDEA5E-EAF7-8246-8A62-7FF7613ECEAE}" type="slidenum">
              <a:rPr lang="en-US" smtClean="0"/>
              <a:pPr/>
              <a:t>‹Nº›</a:t>
            </a:fld>
            <a:endParaRPr lang="en-US" dirty="0"/>
          </a:p>
        </p:txBody>
      </p:sp>
      <p:cxnSp>
        <p:nvCxnSpPr>
          <p:cNvPr id="2" name="Conector recto 1">
            <a:extLst>
              <a:ext uri="{FF2B5EF4-FFF2-40B4-BE49-F238E27FC236}">
                <a16:creationId xmlns:a16="http://schemas.microsoft.com/office/drawing/2014/main" id="{07B6743E-BA28-B388-E415-BA2D9DAFD5B6}"/>
              </a:ext>
            </a:extLst>
          </p:cNvPr>
          <p:cNvCxnSpPr>
            <a:cxnSpLocks/>
          </p:cNvCxnSpPr>
          <p:nvPr userDrawn="1"/>
        </p:nvCxnSpPr>
        <p:spPr>
          <a:xfrm>
            <a:off x="5397498" y="7486601"/>
            <a:ext cx="564118" cy="0"/>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cxnSp>
        <p:nvCxnSpPr>
          <p:cNvPr id="5" name="Conector recto 4">
            <a:extLst>
              <a:ext uri="{FF2B5EF4-FFF2-40B4-BE49-F238E27FC236}">
                <a16:creationId xmlns:a16="http://schemas.microsoft.com/office/drawing/2014/main" id="{0A1D6482-33F7-F103-AF5F-EE59B69BCC9B}"/>
              </a:ext>
            </a:extLst>
          </p:cNvPr>
          <p:cNvCxnSpPr>
            <a:cxnSpLocks/>
          </p:cNvCxnSpPr>
          <p:nvPr userDrawn="1"/>
        </p:nvCxnSpPr>
        <p:spPr>
          <a:xfrm>
            <a:off x="6844795" y="7486601"/>
            <a:ext cx="564118" cy="0"/>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998045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3217088"/>
      </p:ext>
    </p:extLst>
  </p:cSld>
  <p:clrMap bg1="lt1" tx1="dk1" bg2="lt2" tx2="dk2" accent1="accent1" accent2="accent2" accent3="accent3" accent4="accent4" accent5="accent5" accent6="accent6" hlink="hlink" folHlink="folHlink"/>
  <p:sldLayoutIdLst>
    <p:sldLayoutId id="2147483729" r:id="rId1"/>
    <p:sldLayoutId id="2147483697" r:id="rId2"/>
    <p:sldLayoutId id="2147483730" r:id="rId3"/>
    <p:sldLayoutId id="2147483731" r:id="rId4"/>
    <p:sldLayoutId id="2147483732" r:id="rId5"/>
  </p:sldLayoutIdLst>
  <p:hf hdr="0" ftr="0" dt="0"/>
  <p:txStyles>
    <p:titleStyle>
      <a:lvl1pPr algn="ctr" defTabSz="587756" rtl="0" eaLnBrk="1" latinLnBrk="0" hangingPunct="1">
        <a:spcBef>
          <a:spcPct val="0"/>
        </a:spcBef>
        <a:buNone/>
        <a:defRPr sz="5700" kern="1200">
          <a:solidFill>
            <a:schemeClr val="tx1"/>
          </a:solidFill>
          <a:latin typeface="+mj-lt"/>
          <a:ea typeface="+mj-ea"/>
          <a:cs typeface="+mj-cs"/>
        </a:defRPr>
      </a:lvl1pPr>
    </p:titleStyle>
    <p:bodyStyle>
      <a:lvl1pPr marL="440818" indent="-440818" algn="l" defTabSz="587756" rtl="0" eaLnBrk="1" latinLnBrk="0" hangingPunct="1">
        <a:spcBef>
          <a:spcPct val="20000"/>
        </a:spcBef>
        <a:buFont typeface="Arial"/>
        <a:buChar char="•"/>
        <a:defRPr sz="4100" kern="1200">
          <a:solidFill>
            <a:schemeClr val="tx1"/>
          </a:solidFill>
          <a:latin typeface="+mn-lt"/>
          <a:ea typeface="+mn-ea"/>
          <a:cs typeface="+mn-cs"/>
        </a:defRPr>
      </a:lvl1pPr>
      <a:lvl2pPr marL="955105" indent="-367348" algn="l" defTabSz="587756" rtl="0" eaLnBrk="1" latinLnBrk="0" hangingPunct="1">
        <a:spcBef>
          <a:spcPct val="20000"/>
        </a:spcBef>
        <a:buFont typeface="Arial"/>
        <a:buChar char="–"/>
        <a:defRPr sz="3600" kern="1200">
          <a:solidFill>
            <a:schemeClr val="tx1"/>
          </a:solidFill>
          <a:latin typeface="+mn-lt"/>
          <a:ea typeface="+mn-ea"/>
          <a:cs typeface="+mn-cs"/>
        </a:defRPr>
      </a:lvl2pPr>
      <a:lvl3pPr marL="1469392" indent="-293879" algn="l" defTabSz="587756" rtl="0" eaLnBrk="1" latinLnBrk="0" hangingPunct="1">
        <a:spcBef>
          <a:spcPct val="20000"/>
        </a:spcBef>
        <a:buFont typeface="Arial"/>
        <a:buChar char="•"/>
        <a:defRPr sz="3100" kern="1200">
          <a:solidFill>
            <a:schemeClr val="tx1"/>
          </a:solidFill>
          <a:latin typeface="+mn-lt"/>
          <a:ea typeface="+mn-ea"/>
          <a:cs typeface="+mn-cs"/>
        </a:defRPr>
      </a:lvl3pPr>
      <a:lvl4pPr marL="2057148" indent="-293879" algn="l" defTabSz="587756" rtl="0" eaLnBrk="1" latinLnBrk="0" hangingPunct="1">
        <a:spcBef>
          <a:spcPct val="20000"/>
        </a:spcBef>
        <a:buFont typeface="Arial"/>
        <a:buChar char="–"/>
        <a:defRPr sz="2600" kern="1200">
          <a:solidFill>
            <a:schemeClr val="tx1"/>
          </a:solidFill>
          <a:latin typeface="+mn-lt"/>
          <a:ea typeface="+mn-ea"/>
          <a:cs typeface="+mn-cs"/>
        </a:defRPr>
      </a:lvl4pPr>
      <a:lvl5pPr marL="2644905" indent="-293879" algn="l" defTabSz="587756" rtl="0" eaLnBrk="1" latinLnBrk="0" hangingPunct="1">
        <a:spcBef>
          <a:spcPct val="20000"/>
        </a:spcBef>
        <a:buFont typeface="Arial"/>
        <a:buChar char="»"/>
        <a:defRPr sz="2600" kern="1200">
          <a:solidFill>
            <a:schemeClr val="tx1"/>
          </a:solidFill>
          <a:latin typeface="+mn-lt"/>
          <a:ea typeface="+mn-ea"/>
          <a:cs typeface="+mn-cs"/>
        </a:defRPr>
      </a:lvl5pPr>
      <a:lvl6pPr marL="3232661" indent="-293879" algn="l" defTabSz="587756" rtl="0" eaLnBrk="1" latinLnBrk="0" hangingPunct="1">
        <a:spcBef>
          <a:spcPct val="20000"/>
        </a:spcBef>
        <a:buFont typeface="Arial"/>
        <a:buChar char="•"/>
        <a:defRPr sz="2600" kern="1200">
          <a:solidFill>
            <a:schemeClr val="tx1"/>
          </a:solidFill>
          <a:latin typeface="+mn-lt"/>
          <a:ea typeface="+mn-ea"/>
          <a:cs typeface="+mn-cs"/>
        </a:defRPr>
      </a:lvl6pPr>
      <a:lvl7pPr marL="3820419" indent="-293879" algn="l" defTabSz="587756" rtl="0" eaLnBrk="1" latinLnBrk="0" hangingPunct="1">
        <a:spcBef>
          <a:spcPct val="20000"/>
        </a:spcBef>
        <a:buFont typeface="Arial"/>
        <a:buChar char="•"/>
        <a:defRPr sz="2600" kern="1200">
          <a:solidFill>
            <a:schemeClr val="tx1"/>
          </a:solidFill>
          <a:latin typeface="+mn-lt"/>
          <a:ea typeface="+mn-ea"/>
          <a:cs typeface="+mn-cs"/>
        </a:defRPr>
      </a:lvl7pPr>
      <a:lvl8pPr marL="4408175" indent="-293879" algn="l" defTabSz="587756" rtl="0" eaLnBrk="1" latinLnBrk="0" hangingPunct="1">
        <a:spcBef>
          <a:spcPct val="20000"/>
        </a:spcBef>
        <a:buFont typeface="Arial"/>
        <a:buChar char="•"/>
        <a:defRPr sz="2600" kern="1200">
          <a:solidFill>
            <a:schemeClr val="tx1"/>
          </a:solidFill>
          <a:latin typeface="+mn-lt"/>
          <a:ea typeface="+mn-ea"/>
          <a:cs typeface="+mn-cs"/>
        </a:defRPr>
      </a:lvl8pPr>
      <a:lvl9pPr marL="4995932" indent="-293879" algn="l" defTabSz="587756" rtl="0" eaLnBrk="1" latinLnBrk="0" hangingPunct="1">
        <a:spcBef>
          <a:spcPct val="20000"/>
        </a:spcBef>
        <a:buFont typeface="Arial"/>
        <a:buChar char="•"/>
        <a:defRPr sz="2600" kern="1200">
          <a:solidFill>
            <a:schemeClr val="tx1"/>
          </a:solidFill>
          <a:latin typeface="+mn-lt"/>
          <a:ea typeface="+mn-ea"/>
          <a:cs typeface="+mn-cs"/>
        </a:defRPr>
      </a:lvl9pPr>
    </p:bodyStyle>
    <p:otherStyle>
      <a:defPPr>
        <a:defRPr lang="en-US"/>
      </a:defPPr>
      <a:lvl1pPr marL="0" algn="l" defTabSz="587756" rtl="0" eaLnBrk="1" latinLnBrk="0" hangingPunct="1">
        <a:defRPr sz="2300" kern="1200">
          <a:solidFill>
            <a:schemeClr val="tx1"/>
          </a:solidFill>
          <a:latin typeface="+mn-lt"/>
          <a:ea typeface="+mn-ea"/>
          <a:cs typeface="+mn-cs"/>
        </a:defRPr>
      </a:lvl1pPr>
      <a:lvl2pPr marL="587756" algn="l" defTabSz="587756" rtl="0" eaLnBrk="1" latinLnBrk="0" hangingPunct="1">
        <a:defRPr sz="2300" kern="1200">
          <a:solidFill>
            <a:schemeClr val="tx1"/>
          </a:solidFill>
          <a:latin typeface="+mn-lt"/>
          <a:ea typeface="+mn-ea"/>
          <a:cs typeface="+mn-cs"/>
        </a:defRPr>
      </a:lvl2pPr>
      <a:lvl3pPr marL="1175513" algn="l" defTabSz="587756" rtl="0" eaLnBrk="1" latinLnBrk="0" hangingPunct="1">
        <a:defRPr sz="2300" kern="1200">
          <a:solidFill>
            <a:schemeClr val="tx1"/>
          </a:solidFill>
          <a:latin typeface="+mn-lt"/>
          <a:ea typeface="+mn-ea"/>
          <a:cs typeface="+mn-cs"/>
        </a:defRPr>
      </a:lvl3pPr>
      <a:lvl4pPr marL="1763271" algn="l" defTabSz="587756" rtl="0" eaLnBrk="1" latinLnBrk="0" hangingPunct="1">
        <a:defRPr sz="2300" kern="1200">
          <a:solidFill>
            <a:schemeClr val="tx1"/>
          </a:solidFill>
          <a:latin typeface="+mn-lt"/>
          <a:ea typeface="+mn-ea"/>
          <a:cs typeface="+mn-cs"/>
        </a:defRPr>
      </a:lvl4pPr>
      <a:lvl5pPr marL="2351027" algn="l" defTabSz="587756" rtl="0" eaLnBrk="1" latinLnBrk="0" hangingPunct="1">
        <a:defRPr sz="2300" kern="1200">
          <a:solidFill>
            <a:schemeClr val="tx1"/>
          </a:solidFill>
          <a:latin typeface="+mn-lt"/>
          <a:ea typeface="+mn-ea"/>
          <a:cs typeface="+mn-cs"/>
        </a:defRPr>
      </a:lvl5pPr>
      <a:lvl6pPr marL="2938784" algn="l" defTabSz="587756" rtl="0" eaLnBrk="1" latinLnBrk="0" hangingPunct="1">
        <a:defRPr sz="2300" kern="1200">
          <a:solidFill>
            <a:schemeClr val="tx1"/>
          </a:solidFill>
          <a:latin typeface="+mn-lt"/>
          <a:ea typeface="+mn-ea"/>
          <a:cs typeface="+mn-cs"/>
        </a:defRPr>
      </a:lvl6pPr>
      <a:lvl7pPr marL="3526540" algn="l" defTabSz="587756" rtl="0" eaLnBrk="1" latinLnBrk="0" hangingPunct="1">
        <a:defRPr sz="2300" kern="1200">
          <a:solidFill>
            <a:schemeClr val="tx1"/>
          </a:solidFill>
          <a:latin typeface="+mn-lt"/>
          <a:ea typeface="+mn-ea"/>
          <a:cs typeface="+mn-cs"/>
        </a:defRPr>
      </a:lvl7pPr>
      <a:lvl8pPr marL="4114297" algn="l" defTabSz="587756" rtl="0" eaLnBrk="1" latinLnBrk="0" hangingPunct="1">
        <a:defRPr sz="2300" kern="1200">
          <a:solidFill>
            <a:schemeClr val="tx1"/>
          </a:solidFill>
          <a:latin typeface="+mn-lt"/>
          <a:ea typeface="+mn-ea"/>
          <a:cs typeface="+mn-cs"/>
        </a:defRPr>
      </a:lvl8pPr>
      <a:lvl9pPr marL="4702053" algn="l" defTabSz="587756"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hart" Target="../charts/chart18.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chart" Target="../charts/chart26.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chart" Target="../charts/chart34.xml"/></Relationships>
</file>

<file path=ppt/slides/_rels/slide2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chart" Target="../charts/chart3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chart" Target="../charts/chart40.xml"/></Relationships>
</file>

<file path=ppt/slides/_rels/slide3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C8CA9-D39C-4013-9705-A90685098F98}"/>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FC2160A8-9D02-9D15-DA45-3A4264E7B208}"/>
              </a:ext>
            </a:extLst>
          </p:cNvPr>
          <p:cNvSpPr>
            <a:spLocks noGrp="1"/>
          </p:cNvSpPr>
          <p:nvPr>
            <p:ph type="sldNum" sz="quarter" idx="12"/>
          </p:nvPr>
        </p:nvSpPr>
        <p:spPr>
          <a:prstGeom prst="rect">
            <a:avLst/>
          </a:prstGeom>
        </p:spPr>
        <p:txBody>
          <a:bodyPr/>
          <a:lstStyle/>
          <a:p>
            <a:fld id="{67DDEA5E-EAF7-8246-8A62-7FF7613ECEAE}" type="slidenum">
              <a:rPr lang="en-US" smtClean="0"/>
              <a:pPr/>
              <a:t>1</a:t>
            </a:fld>
            <a:endParaRPr lang="en-US"/>
          </a:p>
        </p:txBody>
      </p:sp>
      <p:sp>
        <p:nvSpPr>
          <p:cNvPr id="5" name="CuadroTexto 4">
            <a:extLst>
              <a:ext uri="{FF2B5EF4-FFF2-40B4-BE49-F238E27FC236}">
                <a16:creationId xmlns:a16="http://schemas.microsoft.com/office/drawing/2014/main" id="{80216155-9F3E-BE25-F87F-84EDDBC0CE1D}"/>
              </a:ext>
            </a:extLst>
          </p:cNvPr>
          <p:cNvSpPr txBox="1"/>
          <p:nvPr/>
        </p:nvSpPr>
        <p:spPr bwMode="auto">
          <a:xfrm>
            <a:off x="470647" y="3285944"/>
            <a:ext cx="11840533" cy="1257548"/>
          </a:xfrm>
          <a:prstGeom prst="rect">
            <a:avLst/>
          </a:prstGeom>
          <a:noFill/>
          <a:ln w="9525">
            <a:noFill/>
            <a:prstDash val="dot"/>
            <a:miter lim="800000"/>
            <a:headEnd/>
            <a:tailEnd/>
          </a:ln>
        </p:spPr>
        <p:txBody>
          <a:bodyPr wrap="square" lIns="115782" tIns="57892" rIns="115782" bIns="57892" rtlCol="0" anchor="ctr">
            <a:spAutoFit/>
          </a:bodyPr>
          <a:lstStyle/>
          <a:p>
            <a:pPr indent="-654529" algn="ctr" defTabSz="423605">
              <a:defRPr/>
            </a:pPr>
            <a:r>
              <a:rPr lang="es-ES_tradnl" sz="7412" cap="all" dirty="0">
                <a:solidFill>
                  <a:prstClr val="black"/>
                </a:solidFill>
                <a:latin typeface="Lato Hairline" panose="020F0202020204030203" pitchFamily="34" charset="77"/>
                <a:ea typeface="Roboto Th" panose="02000000000000000000" pitchFamily="2" charset="0"/>
                <a:cs typeface="Roboto Th" panose="02000000000000000000" pitchFamily="2" charset="0"/>
              </a:rPr>
              <a:t>NECESIDAD DE VIVIENDA</a:t>
            </a:r>
            <a:endParaRPr lang="es-ES_tradnl" sz="7412" cap="all" baseline="30000" dirty="0">
              <a:solidFill>
                <a:srgbClr val="FF0000"/>
              </a:solidFill>
              <a:latin typeface="Lato Hairline" panose="020F0202020204030203" pitchFamily="34" charset="77"/>
              <a:ea typeface="Roboto Th" panose="02000000000000000000" pitchFamily="2" charset="0"/>
              <a:cs typeface="Roboto Th" panose="02000000000000000000" pitchFamily="2" charset="0"/>
            </a:endParaRPr>
          </a:p>
        </p:txBody>
      </p:sp>
      <p:pic>
        <p:nvPicPr>
          <p:cNvPr id="3" name="Picture 5">
            <a:extLst>
              <a:ext uri="{FF2B5EF4-FFF2-40B4-BE49-F238E27FC236}">
                <a16:creationId xmlns:a16="http://schemas.microsoft.com/office/drawing/2014/main" id="{A857D89F-1AF2-3052-527A-96349553A634}"/>
              </a:ext>
            </a:extLst>
          </p:cNvPr>
          <p:cNvPicPr>
            <a:picLocks noChangeAspect="1"/>
          </p:cNvPicPr>
          <p:nvPr/>
        </p:nvPicPr>
        <p:blipFill rotWithShape="1">
          <a:blip r:embed="rId2"/>
          <a:srcRect b="12407"/>
          <a:stretch/>
        </p:blipFill>
        <p:spPr>
          <a:xfrm>
            <a:off x="5833737" y="6881758"/>
            <a:ext cx="1134126" cy="434853"/>
          </a:xfrm>
          <a:prstGeom prst="rect">
            <a:avLst/>
          </a:prstGeom>
        </p:spPr>
      </p:pic>
    </p:spTree>
    <p:extLst>
      <p:ext uri="{BB962C8B-B14F-4D97-AF65-F5344CB8AC3E}">
        <p14:creationId xmlns:p14="http://schemas.microsoft.com/office/powerpoint/2010/main" val="2302412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377F5-7AE6-F93C-FD32-8BD7E462DDC5}"/>
            </a:ext>
          </a:extLst>
        </p:cNvPr>
        <p:cNvGrpSpPr/>
        <p:nvPr/>
      </p:nvGrpSpPr>
      <p:grpSpPr>
        <a:xfrm>
          <a:off x="0" y="0"/>
          <a:ext cx="0" cy="0"/>
          <a:chOff x="0" y="0"/>
          <a:chExt cx="0" cy="0"/>
        </a:xfrm>
      </p:grpSpPr>
      <p:graphicFrame>
        <p:nvGraphicFramePr>
          <p:cNvPr id="19" name="Gráfico 18">
            <a:extLst>
              <a:ext uri="{FF2B5EF4-FFF2-40B4-BE49-F238E27FC236}">
                <a16:creationId xmlns:a16="http://schemas.microsoft.com/office/drawing/2014/main" id="{2DBCC434-471A-5DEE-2306-FA17C3D7B4D0}"/>
              </a:ext>
            </a:extLst>
          </p:cNvPr>
          <p:cNvGraphicFramePr>
            <a:graphicFrameLocks/>
          </p:cNvGraphicFramePr>
          <p:nvPr>
            <p:extLst>
              <p:ext uri="{D42A27DB-BD31-4B8C-83A1-F6EECF244321}">
                <p14:modId xmlns:p14="http://schemas.microsoft.com/office/powerpoint/2010/main" val="1706126822"/>
              </p:ext>
            </p:extLst>
          </p:nvPr>
        </p:nvGraphicFramePr>
        <p:xfrm>
          <a:off x="80009" y="1908640"/>
          <a:ext cx="11924148" cy="50351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Gráfico 19">
            <a:extLst>
              <a:ext uri="{FF2B5EF4-FFF2-40B4-BE49-F238E27FC236}">
                <a16:creationId xmlns:a16="http://schemas.microsoft.com/office/drawing/2014/main" id="{AE44F606-F4AE-29E0-68A6-5B5C12A6786D}"/>
              </a:ext>
            </a:extLst>
          </p:cNvPr>
          <p:cNvGraphicFramePr>
            <a:graphicFrameLocks/>
          </p:cNvGraphicFramePr>
          <p:nvPr/>
        </p:nvGraphicFramePr>
        <p:xfrm>
          <a:off x="1732176" y="3604273"/>
          <a:ext cx="10180083" cy="2880360"/>
        </p:xfrm>
        <a:graphic>
          <a:graphicData uri="http://schemas.openxmlformats.org/drawingml/2006/chart">
            <c:chart xmlns:c="http://schemas.openxmlformats.org/drawingml/2006/chart" xmlns:r="http://schemas.openxmlformats.org/officeDocument/2006/relationships" r:id="rId4"/>
          </a:graphicData>
        </a:graphic>
      </p:graphicFrame>
      <p:sp>
        <p:nvSpPr>
          <p:cNvPr id="3" name="Marcador de número de diapositiva 11">
            <a:extLst>
              <a:ext uri="{FF2B5EF4-FFF2-40B4-BE49-F238E27FC236}">
                <a16:creationId xmlns:a16="http://schemas.microsoft.com/office/drawing/2014/main" id="{CF4845E4-7CBC-8495-55EB-09C86AF4D32D}"/>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ea typeface="Roboto Lt" panose="02000000000000000000" pitchFamily="2" charset="0"/>
              </a:rPr>
              <a:pPr/>
              <a:t>10</a:t>
            </a:fld>
            <a:endParaRPr lang="en-US" sz="1431" dirty="0">
              <a:ea typeface="Roboto Lt" panose="02000000000000000000" pitchFamily="2" charset="0"/>
            </a:endParaRPr>
          </a:p>
        </p:txBody>
      </p:sp>
      <p:sp>
        <p:nvSpPr>
          <p:cNvPr id="5" name="CuadroTexto 4">
            <a:extLst>
              <a:ext uri="{FF2B5EF4-FFF2-40B4-BE49-F238E27FC236}">
                <a16:creationId xmlns:a16="http://schemas.microsoft.com/office/drawing/2014/main" id="{C3766B0C-AD95-71F7-FC4C-4512D71BE48B}"/>
              </a:ext>
            </a:extLst>
          </p:cNvPr>
          <p:cNvSpPr txBox="1"/>
          <p:nvPr/>
        </p:nvSpPr>
        <p:spPr>
          <a:xfrm>
            <a:off x="767945" y="6943778"/>
            <a:ext cx="11144314" cy="451790"/>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168" dirty="0">
                <a:ea typeface="Roboto Th" panose="02000000000000000000" pitchFamily="2" charset="0"/>
              </a:rPr>
              <a:t>Fuente: </a:t>
            </a:r>
            <a:r>
              <a:rPr lang="es-AR" sz="1168" dirty="0">
                <a:ea typeface="Roboto Th" panose="02000000000000000000" pitchFamily="2" charset="0"/>
              </a:rPr>
              <a:t>INEGI. Censos y Conteos de Población y Vivienda; </a:t>
            </a:r>
            <a:r>
              <a:rPr lang="es-ES" sz="1168" dirty="0">
                <a:ea typeface="Roboto Th" panose="02000000000000000000" pitchFamily="2" charset="0"/>
              </a:rPr>
              <a:t>Nota: Las proyecciones para los años 2025, 2030 y 2035 fueron elaboradas por Ideas Frescas con base en datos históricos y tendencias poblacionales.</a:t>
            </a:r>
            <a:endParaRPr lang="es-ES_tradnl" sz="1201" dirty="0"/>
          </a:p>
        </p:txBody>
      </p:sp>
      <p:sp>
        <p:nvSpPr>
          <p:cNvPr id="4" name="CuadroTexto 3">
            <a:extLst>
              <a:ext uri="{FF2B5EF4-FFF2-40B4-BE49-F238E27FC236}">
                <a16:creationId xmlns:a16="http://schemas.microsoft.com/office/drawing/2014/main" id="{596EC806-B86E-4299-778F-436B05C8B608}"/>
              </a:ext>
            </a:extLst>
          </p:cNvPr>
          <p:cNvSpPr txBox="1"/>
          <p:nvPr/>
        </p:nvSpPr>
        <p:spPr bwMode="auto">
          <a:xfrm>
            <a:off x="174138" y="1474633"/>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MX" sz="2335" i="1" dirty="0">
                <a:solidFill>
                  <a:srgbClr val="FF0000"/>
                </a:solidFill>
                <a:latin typeface="Playfair Display" panose="00000500000000000000" pitchFamily="2" charset="0"/>
                <a:ea typeface="Roboto Th" pitchFamily="2" charset="0"/>
              </a:rPr>
              <a:t>Total de unidades habitacionales existentes</a:t>
            </a:r>
          </a:p>
        </p:txBody>
      </p:sp>
      <p:sp>
        <p:nvSpPr>
          <p:cNvPr id="7" name="CuadroTexto 6">
            <a:extLst>
              <a:ext uri="{FF2B5EF4-FFF2-40B4-BE49-F238E27FC236}">
                <a16:creationId xmlns:a16="http://schemas.microsoft.com/office/drawing/2014/main" id="{EBC7638F-2427-8929-7D7D-44D7F2B43C86}"/>
              </a:ext>
            </a:extLst>
          </p:cNvPr>
          <p:cNvSpPr txBox="1"/>
          <p:nvPr/>
        </p:nvSpPr>
        <p:spPr bwMode="auto">
          <a:xfrm>
            <a:off x="889339" y="935864"/>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737" algn="ctr" defTabSz="727278">
              <a:tabLst>
                <a:tab pos="5030629" algn="l"/>
              </a:tabLst>
              <a:defRPr/>
            </a:pPr>
            <a:r>
              <a:rPr lang="es-ES" sz="3778" dirty="0">
                <a:solidFill>
                  <a:prstClr val="black"/>
                </a:solidFill>
                <a:latin typeface="Lato Light" panose="020F0302020204030203" pitchFamily="34" charset="0"/>
              </a:rPr>
              <a:t>VIVIENDAS EXISTENTES</a:t>
            </a:r>
          </a:p>
        </p:txBody>
      </p:sp>
      <p:sp>
        <p:nvSpPr>
          <p:cNvPr id="11" name="CuadroTexto 10">
            <a:extLst>
              <a:ext uri="{FF2B5EF4-FFF2-40B4-BE49-F238E27FC236}">
                <a16:creationId xmlns:a16="http://schemas.microsoft.com/office/drawing/2014/main" id="{9D33433C-A4D3-BD23-7BA9-E092019DF177}"/>
              </a:ext>
            </a:extLst>
          </p:cNvPr>
          <p:cNvSpPr txBox="1"/>
          <p:nvPr/>
        </p:nvSpPr>
        <p:spPr bwMode="auto">
          <a:xfrm>
            <a:off x="11309782" y="5077945"/>
            <a:ext cx="1062798" cy="391034"/>
          </a:xfrm>
          <a:prstGeom prst="rect">
            <a:avLst/>
          </a:prstGeom>
          <a:noFill/>
          <a:ln w="9525">
            <a:noFill/>
            <a:prstDash val="dot"/>
            <a:miter lim="800000"/>
            <a:headEnd/>
            <a:tailEnd/>
          </a:ln>
        </p:spPr>
        <p:txBody>
          <a:bodyPr wrap="square" lIns="0" tIns="65610" rIns="131220" bIns="65610" rtlCol="0" anchor="t">
            <a:spAutoFit/>
          </a:bodyPr>
          <a:lstStyle/>
          <a:p>
            <a:pPr marL="18336" indent="-5001">
              <a:spcAft>
                <a:spcPts val="420"/>
              </a:spcAft>
            </a:pPr>
            <a:r>
              <a:rPr lang="es-ES_tradnl" sz="1680" i="1" dirty="0">
                <a:solidFill>
                  <a:schemeClr val="bg1">
                    <a:lumMod val="65000"/>
                  </a:schemeClr>
                </a:solidFill>
                <a:latin typeface="Playfair Display" panose="00000500000000000000" pitchFamily="2" charset="0"/>
              </a:rPr>
              <a:t>Variación</a:t>
            </a:r>
            <a:endParaRPr lang="es-ES_tradnl" sz="1680" i="1" baseline="30000" dirty="0">
              <a:solidFill>
                <a:schemeClr val="bg1">
                  <a:lumMod val="65000"/>
                </a:schemeClr>
              </a:solidFill>
              <a:latin typeface="Playfair Display" panose="00000500000000000000" pitchFamily="2" charset="0"/>
            </a:endParaRPr>
          </a:p>
        </p:txBody>
      </p:sp>
    </p:spTree>
    <p:extLst>
      <p:ext uri="{BB962C8B-B14F-4D97-AF65-F5344CB8AC3E}">
        <p14:creationId xmlns:p14="http://schemas.microsoft.com/office/powerpoint/2010/main" val="472859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F41D1-EADD-1B70-593D-FA636BDF9F63}"/>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45F5DE4F-D1DA-5B4B-5D8B-C9786A67FF0D}"/>
              </a:ext>
            </a:extLst>
          </p:cNvPr>
          <p:cNvSpPr>
            <a:spLocks noGrp="1"/>
          </p:cNvSpPr>
          <p:nvPr>
            <p:ph type="sldNum" sz="quarter" idx="12"/>
          </p:nvPr>
        </p:nvSpPr>
        <p:spPr>
          <a:xfrm>
            <a:off x="6228182" y="7300857"/>
            <a:ext cx="904037" cy="263725"/>
          </a:xfrm>
          <a:solidFill>
            <a:schemeClr val="bg1"/>
          </a:solidFill>
        </p:spPr>
        <p:txBody>
          <a:bodyPr vert="horz" lIns="92692" tIns="18538" rIns="78479" bIns="40166" rtlCol="0" anchor="ctr" anchorCtr="1"/>
          <a:lstStyle/>
          <a:p>
            <a:fld id="{67DDEA5E-EAF7-8246-8A62-7FF7613ECEAE}" type="slidenum">
              <a:rPr lang="en-US" sz="1431">
                <a:solidFill>
                  <a:schemeClr val="bg1">
                    <a:lumMod val="65000"/>
                  </a:schemeClr>
                </a:solidFill>
                <a:ea typeface="Roboto Lt" panose="02000000000000000000" pitchFamily="2" charset="0"/>
              </a:rPr>
              <a:pPr/>
              <a:t>11</a:t>
            </a:fld>
            <a:endParaRPr lang="en-US" sz="1431" dirty="0">
              <a:solidFill>
                <a:schemeClr val="bg1">
                  <a:lumMod val="65000"/>
                </a:schemeClr>
              </a:solidFill>
              <a:ea typeface="Roboto Lt" panose="02000000000000000000" pitchFamily="2" charset="0"/>
            </a:endParaRPr>
          </a:p>
        </p:txBody>
      </p:sp>
      <p:sp>
        <p:nvSpPr>
          <p:cNvPr id="5" name="CuadroTexto 4">
            <a:extLst>
              <a:ext uri="{FF2B5EF4-FFF2-40B4-BE49-F238E27FC236}">
                <a16:creationId xmlns:a16="http://schemas.microsoft.com/office/drawing/2014/main" id="{B72A0DC5-4B75-EF0B-060E-F6A86EE00F5C}"/>
              </a:ext>
            </a:extLst>
          </p:cNvPr>
          <p:cNvSpPr txBox="1"/>
          <p:nvPr/>
        </p:nvSpPr>
        <p:spPr>
          <a:xfrm>
            <a:off x="1500741" y="7074962"/>
            <a:ext cx="10767602" cy="451790"/>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168" dirty="0">
                <a:ea typeface="Roboto Th" panose="02000000000000000000" pitchFamily="2" charset="0"/>
              </a:rPr>
              <a:t>Fuente: </a:t>
            </a:r>
            <a:r>
              <a:rPr lang="es-AR" sz="1168" dirty="0">
                <a:ea typeface="Roboto Th" panose="02000000000000000000" pitchFamily="2" charset="0"/>
              </a:rPr>
              <a:t>INEGI. Censos y Conteos de Población y Vivienda; </a:t>
            </a:r>
            <a:r>
              <a:rPr lang="es-ES" sz="1168" dirty="0">
                <a:ea typeface="Roboto Th" panose="02000000000000000000" pitchFamily="2" charset="0"/>
              </a:rPr>
              <a:t>Nota: Las proyecciones para los años 2025, 2030 y 2035 fueron elaboradas por Ideas Frescas con base en datos históricos y tendencias poblacionales.</a:t>
            </a:r>
            <a:endParaRPr lang="es-ES_tradnl" sz="1201" dirty="0"/>
          </a:p>
        </p:txBody>
      </p:sp>
      <p:sp>
        <p:nvSpPr>
          <p:cNvPr id="6" name="CuadroTexto 5">
            <a:extLst>
              <a:ext uri="{FF2B5EF4-FFF2-40B4-BE49-F238E27FC236}">
                <a16:creationId xmlns:a16="http://schemas.microsoft.com/office/drawing/2014/main" id="{79AF8906-FB3F-4387-962E-EE0D4466A325}"/>
              </a:ext>
            </a:extLst>
          </p:cNvPr>
          <p:cNvSpPr txBox="1"/>
          <p:nvPr/>
        </p:nvSpPr>
        <p:spPr bwMode="auto">
          <a:xfrm>
            <a:off x="889339" y="1007451"/>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873" algn="ctr" defTabSz="727278">
              <a:defRPr/>
            </a:pPr>
            <a:r>
              <a:rPr lang="es-ES" sz="3778" dirty="0">
                <a:solidFill>
                  <a:prstClr val="black"/>
                </a:solidFill>
                <a:latin typeface="Lato Light" panose="020F0302020204030203" pitchFamily="34" charset="0"/>
              </a:rPr>
              <a:t>SEGMENTO DE VIVIENDA</a:t>
            </a:r>
          </a:p>
        </p:txBody>
      </p:sp>
      <p:sp>
        <p:nvSpPr>
          <p:cNvPr id="7" name="CuadroTexto 6">
            <a:extLst>
              <a:ext uri="{FF2B5EF4-FFF2-40B4-BE49-F238E27FC236}">
                <a16:creationId xmlns:a16="http://schemas.microsoft.com/office/drawing/2014/main" id="{2C16865C-B6B7-55DC-506D-61D0844942AC}"/>
              </a:ext>
            </a:extLst>
          </p:cNvPr>
          <p:cNvSpPr txBox="1"/>
          <p:nvPr/>
        </p:nvSpPr>
        <p:spPr bwMode="auto">
          <a:xfrm>
            <a:off x="174140" y="1556799"/>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ES" sz="2335" i="1" dirty="0">
                <a:solidFill>
                  <a:srgbClr val="FF0000"/>
                </a:solidFill>
                <a:latin typeface="Playfair Display" panose="00000500000000000000" pitchFamily="2" charset="0"/>
                <a:ea typeface="Roboto Th" pitchFamily="2" charset="0"/>
              </a:rPr>
              <a:t>Rangos de precios</a:t>
            </a:r>
            <a:endParaRPr lang="es-MX" sz="2335" i="1" dirty="0">
              <a:solidFill>
                <a:srgbClr val="FF0000"/>
              </a:solidFill>
              <a:latin typeface="Playfair Display" panose="00000500000000000000" pitchFamily="2" charset="0"/>
              <a:ea typeface="Roboto Th" pitchFamily="2" charset="0"/>
            </a:endParaRPr>
          </a:p>
        </p:txBody>
      </p:sp>
      <p:graphicFrame>
        <p:nvGraphicFramePr>
          <p:cNvPr id="9" name="Gráfico 8">
            <a:extLst>
              <a:ext uri="{FF2B5EF4-FFF2-40B4-BE49-F238E27FC236}">
                <a16:creationId xmlns:a16="http://schemas.microsoft.com/office/drawing/2014/main" id="{E65DDF23-DEAC-3AF9-5E51-6D43BD9B646B}"/>
              </a:ext>
            </a:extLst>
          </p:cNvPr>
          <p:cNvGraphicFramePr>
            <a:graphicFrameLocks/>
          </p:cNvGraphicFramePr>
          <p:nvPr>
            <p:extLst>
              <p:ext uri="{D42A27DB-BD31-4B8C-83A1-F6EECF244321}">
                <p14:modId xmlns:p14="http://schemas.microsoft.com/office/powerpoint/2010/main" val="3870625107"/>
              </p:ext>
            </p:extLst>
          </p:nvPr>
        </p:nvGraphicFramePr>
        <p:xfrm>
          <a:off x="1282553" y="2234357"/>
          <a:ext cx="10960247" cy="4802776"/>
        </p:xfrm>
        <a:graphic>
          <a:graphicData uri="http://schemas.openxmlformats.org/drawingml/2006/chart">
            <c:chart xmlns:c="http://schemas.openxmlformats.org/drawingml/2006/chart" xmlns:r="http://schemas.openxmlformats.org/officeDocument/2006/relationships" r:id="rId3"/>
          </a:graphicData>
        </a:graphic>
      </p:graphicFrame>
      <p:sp>
        <p:nvSpPr>
          <p:cNvPr id="15" name="CuadroTexto 14">
            <a:extLst>
              <a:ext uri="{FF2B5EF4-FFF2-40B4-BE49-F238E27FC236}">
                <a16:creationId xmlns:a16="http://schemas.microsoft.com/office/drawing/2014/main" id="{DC3ED468-E787-3C61-4396-18A46F1151BE}"/>
              </a:ext>
            </a:extLst>
          </p:cNvPr>
          <p:cNvSpPr txBox="1"/>
          <p:nvPr/>
        </p:nvSpPr>
        <p:spPr bwMode="auto">
          <a:xfrm>
            <a:off x="1500741" y="2405908"/>
            <a:ext cx="2234669" cy="369332"/>
          </a:xfrm>
          <a:prstGeom prst="rect">
            <a:avLst/>
          </a:prstGeom>
          <a:noFill/>
          <a:ln w="9525">
            <a:noFill/>
            <a:prstDash val="dot"/>
            <a:miter lim="800000"/>
            <a:headEnd/>
            <a:tailEnd/>
          </a:ln>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ES" b="0" i="1" u="none" strike="noStrike" kern="1200" cap="none" spc="0" normalizeH="0" baseline="0" noProof="0" dirty="0">
                <a:ln>
                  <a:noFill/>
                </a:ln>
                <a:solidFill>
                  <a:schemeClr val="bg1">
                    <a:lumMod val="65000"/>
                  </a:schemeClr>
                </a:solidFill>
                <a:effectLst/>
                <a:uLnTx/>
                <a:uFillTx/>
                <a:latin typeface="Playfair Display" panose="00000500000000000000" pitchFamily="50" charset="0"/>
                <a:ea typeface="+mn-ea"/>
                <a:cs typeface="+mn-cs"/>
              </a:rPr>
              <a:t>$0 – $545,000 </a:t>
            </a:r>
          </a:p>
        </p:txBody>
      </p:sp>
      <p:sp>
        <p:nvSpPr>
          <p:cNvPr id="17" name="CuadroTexto 16">
            <a:extLst>
              <a:ext uri="{FF2B5EF4-FFF2-40B4-BE49-F238E27FC236}">
                <a16:creationId xmlns:a16="http://schemas.microsoft.com/office/drawing/2014/main" id="{C9AFF958-29A8-A55B-E090-EFE409C11D2D}"/>
              </a:ext>
            </a:extLst>
          </p:cNvPr>
          <p:cNvSpPr txBox="1"/>
          <p:nvPr/>
        </p:nvSpPr>
        <p:spPr bwMode="auto">
          <a:xfrm>
            <a:off x="3185975" y="3276718"/>
            <a:ext cx="2321817" cy="369332"/>
          </a:xfrm>
          <a:prstGeom prst="rect">
            <a:avLst/>
          </a:prstGeom>
          <a:noFill/>
          <a:ln w="9525">
            <a:noFill/>
            <a:prstDash val="dot"/>
            <a:miter lim="800000"/>
            <a:headEnd/>
            <a:tailEnd/>
          </a:ln>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pt-BR" b="0" i="1" u="none" strike="noStrike" kern="1200" cap="none" spc="0" normalizeH="0" baseline="0" noProof="0" dirty="0">
                <a:ln>
                  <a:noFill/>
                </a:ln>
                <a:solidFill>
                  <a:schemeClr val="bg1">
                    <a:lumMod val="65000"/>
                  </a:schemeClr>
                </a:solidFill>
                <a:effectLst/>
                <a:uLnTx/>
                <a:uFillTx/>
                <a:latin typeface="Playfair Display" panose="00000500000000000000" pitchFamily="50" charset="0"/>
                <a:ea typeface="+mn-ea"/>
                <a:cs typeface="+mn-cs"/>
              </a:rPr>
              <a:t>$545,000 – $720,000 </a:t>
            </a:r>
          </a:p>
        </p:txBody>
      </p:sp>
      <p:sp>
        <p:nvSpPr>
          <p:cNvPr id="21" name="CuadroTexto 20">
            <a:extLst>
              <a:ext uri="{FF2B5EF4-FFF2-40B4-BE49-F238E27FC236}">
                <a16:creationId xmlns:a16="http://schemas.microsoft.com/office/drawing/2014/main" id="{9E515286-E5DC-0244-92C1-5C7152CC9B0D}"/>
              </a:ext>
            </a:extLst>
          </p:cNvPr>
          <p:cNvSpPr txBox="1"/>
          <p:nvPr/>
        </p:nvSpPr>
        <p:spPr bwMode="auto">
          <a:xfrm>
            <a:off x="3675583" y="4126350"/>
            <a:ext cx="2321817" cy="369332"/>
          </a:xfrm>
          <a:prstGeom prst="rect">
            <a:avLst/>
          </a:prstGeom>
          <a:noFill/>
          <a:ln w="9525">
            <a:noFill/>
            <a:prstDash val="dot"/>
            <a:miter lim="800000"/>
            <a:headEnd/>
            <a:tailEnd/>
          </a:ln>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ES" b="0" i="1" u="none" strike="noStrike" kern="1200" cap="none" spc="0" normalizeH="0" baseline="0" noProof="0" dirty="0">
                <a:ln>
                  <a:noFill/>
                </a:ln>
                <a:solidFill>
                  <a:schemeClr val="bg1">
                    <a:lumMod val="65000"/>
                  </a:schemeClr>
                </a:solidFill>
                <a:effectLst/>
                <a:uLnTx/>
                <a:uFillTx/>
                <a:latin typeface="Playfair Display" panose="00000500000000000000" pitchFamily="50" charset="0"/>
                <a:ea typeface="+mn-ea"/>
                <a:cs typeface="+mn-cs"/>
              </a:rPr>
              <a:t>$720,000 – $960,000 </a:t>
            </a:r>
          </a:p>
        </p:txBody>
      </p:sp>
      <p:sp>
        <p:nvSpPr>
          <p:cNvPr id="23" name="CuadroTexto 22">
            <a:extLst>
              <a:ext uri="{FF2B5EF4-FFF2-40B4-BE49-F238E27FC236}">
                <a16:creationId xmlns:a16="http://schemas.microsoft.com/office/drawing/2014/main" id="{EE41B017-E4F5-56C5-D463-C11DDE70A2C3}"/>
              </a:ext>
            </a:extLst>
          </p:cNvPr>
          <p:cNvSpPr txBox="1"/>
          <p:nvPr/>
        </p:nvSpPr>
        <p:spPr bwMode="auto">
          <a:xfrm>
            <a:off x="4325334" y="5029011"/>
            <a:ext cx="2496161" cy="369332"/>
          </a:xfrm>
          <a:prstGeom prst="rect">
            <a:avLst/>
          </a:prstGeom>
          <a:noFill/>
          <a:ln w="9525">
            <a:noFill/>
            <a:prstDash val="dot"/>
            <a:miter lim="800000"/>
            <a:headEnd/>
            <a:tailEnd/>
          </a:ln>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ES" b="0" i="1" u="none" strike="noStrike" kern="1200" cap="none" spc="0" normalizeH="0" baseline="0" noProof="0" dirty="0">
                <a:ln>
                  <a:noFill/>
                </a:ln>
                <a:solidFill>
                  <a:schemeClr val="bg1">
                    <a:lumMod val="65000"/>
                  </a:schemeClr>
                </a:solidFill>
                <a:effectLst/>
                <a:uLnTx/>
                <a:uFillTx/>
                <a:latin typeface="Playfair Display" panose="00000500000000000000" pitchFamily="50" charset="0"/>
                <a:ea typeface="+mn-ea"/>
                <a:cs typeface="+mn-cs"/>
              </a:rPr>
              <a:t>$960,000 – $3,100,000</a:t>
            </a:r>
          </a:p>
        </p:txBody>
      </p:sp>
      <p:sp>
        <p:nvSpPr>
          <p:cNvPr id="24" name="CuadroTexto 23">
            <a:extLst>
              <a:ext uri="{FF2B5EF4-FFF2-40B4-BE49-F238E27FC236}">
                <a16:creationId xmlns:a16="http://schemas.microsoft.com/office/drawing/2014/main" id="{F6A71439-BC3C-90AF-B74D-F86195EAF3A0}"/>
              </a:ext>
            </a:extLst>
          </p:cNvPr>
          <p:cNvSpPr txBox="1"/>
          <p:nvPr/>
        </p:nvSpPr>
        <p:spPr bwMode="auto">
          <a:xfrm>
            <a:off x="10721945" y="5930084"/>
            <a:ext cx="1427532" cy="369332"/>
          </a:xfrm>
          <a:prstGeom prst="rect">
            <a:avLst/>
          </a:prstGeom>
          <a:noFill/>
          <a:ln w="9525">
            <a:noFill/>
            <a:prstDash val="dot"/>
            <a:miter lim="800000"/>
            <a:headEnd/>
            <a:tailEnd/>
          </a:ln>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ES" b="0" i="1" u="none" strike="noStrike" kern="1200" cap="none" spc="0" normalizeH="0" baseline="0" noProof="0" dirty="0">
                <a:ln>
                  <a:noFill/>
                </a:ln>
                <a:solidFill>
                  <a:schemeClr val="bg1">
                    <a:lumMod val="65000"/>
                  </a:schemeClr>
                </a:solidFill>
                <a:effectLst/>
                <a:uLnTx/>
                <a:uFillTx/>
                <a:latin typeface="Playfair Display" panose="00000500000000000000" pitchFamily="50" charset="0"/>
                <a:ea typeface="+mn-ea"/>
                <a:cs typeface="+mn-cs"/>
              </a:rPr>
              <a:t>+$3,100,000</a:t>
            </a:r>
          </a:p>
        </p:txBody>
      </p:sp>
      <p:sp>
        <p:nvSpPr>
          <p:cNvPr id="26" name="CuadroTexto 25">
            <a:extLst>
              <a:ext uri="{FF2B5EF4-FFF2-40B4-BE49-F238E27FC236}">
                <a16:creationId xmlns:a16="http://schemas.microsoft.com/office/drawing/2014/main" id="{02D65FD8-D435-674D-3120-6BCB2F6E6E77}"/>
              </a:ext>
            </a:extLst>
          </p:cNvPr>
          <p:cNvSpPr txBox="1"/>
          <p:nvPr/>
        </p:nvSpPr>
        <p:spPr bwMode="auto">
          <a:xfrm>
            <a:off x="0" y="2405908"/>
            <a:ext cx="1556537" cy="369332"/>
          </a:xfrm>
          <a:prstGeom prst="rect">
            <a:avLst/>
          </a:prstGeom>
          <a:noFill/>
          <a:ln w="9525">
            <a:noFill/>
            <a:prstDash val="dot"/>
            <a:miter lim="800000"/>
            <a:headEnd/>
            <a:tailEnd/>
          </a:ln>
        </p:spPr>
        <p:txBody>
          <a:bodyPr wrap="square">
            <a:spAutoFit/>
          </a:bodyPr>
          <a:lstStyle/>
          <a:p>
            <a:pPr algn="l" rtl="0" fontAlgn="b"/>
            <a:r>
              <a:rPr lang="es-ES" sz="1800" b="0" i="0" u="none" strike="noStrike" dirty="0">
                <a:effectLst/>
                <a:latin typeface="Lato" panose="020F0502020204030203" pitchFamily="34" charset="0"/>
              </a:rPr>
              <a:t>Interés social</a:t>
            </a:r>
          </a:p>
        </p:txBody>
      </p:sp>
      <p:sp>
        <p:nvSpPr>
          <p:cNvPr id="27" name="CuadroTexto 26">
            <a:extLst>
              <a:ext uri="{FF2B5EF4-FFF2-40B4-BE49-F238E27FC236}">
                <a16:creationId xmlns:a16="http://schemas.microsoft.com/office/drawing/2014/main" id="{F99C0F62-4CA1-0BF9-B03E-5D90153FD501}"/>
              </a:ext>
            </a:extLst>
          </p:cNvPr>
          <p:cNvSpPr txBox="1"/>
          <p:nvPr/>
        </p:nvSpPr>
        <p:spPr bwMode="auto">
          <a:xfrm>
            <a:off x="0" y="3276718"/>
            <a:ext cx="1556537" cy="369332"/>
          </a:xfrm>
          <a:prstGeom prst="rect">
            <a:avLst/>
          </a:prstGeom>
          <a:noFill/>
          <a:ln w="9525">
            <a:noFill/>
            <a:prstDash val="dot"/>
            <a:miter lim="800000"/>
            <a:headEnd/>
            <a:tailEnd/>
          </a:ln>
        </p:spPr>
        <p:txBody>
          <a:bodyPr wrap="square">
            <a:spAutoFit/>
          </a:bodyPr>
          <a:lstStyle/>
          <a:p>
            <a:pPr algn="l" rtl="0" fontAlgn="b"/>
            <a:r>
              <a:rPr lang="es-ES" sz="1800" b="0" i="0" u="none" strike="noStrike" dirty="0">
                <a:effectLst/>
                <a:latin typeface="Lato" panose="020F0502020204030203" pitchFamily="34" charset="0"/>
              </a:rPr>
              <a:t>Económica</a:t>
            </a:r>
          </a:p>
        </p:txBody>
      </p:sp>
      <p:sp>
        <p:nvSpPr>
          <p:cNvPr id="28" name="CuadroTexto 27">
            <a:extLst>
              <a:ext uri="{FF2B5EF4-FFF2-40B4-BE49-F238E27FC236}">
                <a16:creationId xmlns:a16="http://schemas.microsoft.com/office/drawing/2014/main" id="{B054D6CA-54F0-806E-F210-6BA8185C9045}"/>
              </a:ext>
            </a:extLst>
          </p:cNvPr>
          <p:cNvSpPr txBox="1"/>
          <p:nvPr/>
        </p:nvSpPr>
        <p:spPr bwMode="auto">
          <a:xfrm>
            <a:off x="0" y="4147528"/>
            <a:ext cx="1556537" cy="369332"/>
          </a:xfrm>
          <a:prstGeom prst="rect">
            <a:avLst/>
          </a:prstGeom>
          <a:noFill/>
          <a:ln w="9525">
            <a:noFill/>
            <a:prstDash val="dot"/>
            <a:miter lim="800000"/>
            <a:headEnd/>
            <a:tailEnd/>
          </a:ln>
        </p:spPr>
        <p:txBody>
          <a:bodyPr wrap="square">
            <a:spAutoFit/>
          </a:bodyPr>
          <a:lstStyle/>
          <a:p>
            <a:pPr algn="l" rtl="0" fontAlgn="b"/>
            <a:r>
              <a:rPr lang="es-ES" sz="1800" b="0" i="0" u="none" strike="noStrike" dirty="0">
                <a:effectLst/>
                <a:latin typeface="Lato" panose="020F0502020204030203" pitchFamily="34" charset="0"/>
              </a:rPr>
              <a:t>Media</a:t>
            </a:r>
          </a:p>
        </p:txBody>
      </p:sp>
      <p:sp>
        <p:nvSpPr>
          <p:cNvPr id="29" name="CuadroTexto 28">
            <a:extLst>
              <a:ext uri="{FF2B5EF4-FFF2-40B4-BE49-F238E27FC236}">
                <a16:creationId xmlns:a16="http://schemas.microsoft.com/office/drawing/2014/main" id="{3F4F34C9-90BC-972D-8721-B8550335070D}"/>
              </a:ext>
            </a:extLst>
          </p:cNvPr>
          <p:cNvSpPr txBox="1"/>
          <p:nvPr/>
        </p:nvSpPr>
        <p:spPr bwMode="auto">
          <a:xfrm>
            <a:off x="0" y="5029011"/>
            <a:ext cx="1556537" cy="369332"/>
          </a:xfrm>
          <a:prstGeom prst="rect">
            <a:avLst/>
          </a:prstGeom>
          <a:noFill/>
          <a:ln w="9525">
            <a:noFill/>
            <a:prstDash val="dot"/>
            <a:miter lim="800000"/>
            <a:headEnd/>
            <a:tailEnd/>
          </a:ln>
        </p:spPr>
        <p:txBody>
          <a:bodyPr wrap="square">
            <a:spAutoFit/>
          </a:bodyPr>
          <a:lstStyle/>
          <a:p>
            <a:pPr algn="l" rtl="0" fontAlgn="b"/>
            <a:r>
              <a:rPr lang="es-ES" sz="1800" b="0" i="0" u="none" strike="noStrike" dirty="0">
                <a:effectLst/>
                <a:latin typeface="Lato" panose="020F0502020204030203" pitchFamily="34" charset="0"/>
              </a:rPr>
              <a:t>Media alta</a:t>
            </a:r>
          </a:p>
        </p:txBody>
      </p:sp>
      <p:sp>
        <p:nvSpPr>
          <p:cNvPr id="30" name="CuadroTexto 29">
            <a:extLst>
              <a:ext uri="{FF2B5EF4-FFF2-40B4-BE49-F238E27FC236}">
                <a16:creationId xmlns:a16="http://schemas.microsoft.com/office/drawing/2014/main" id="{10E08324-260E-7533-DDCF-FA15B8CA3067}"/>
              </a:ext>
            </a:extLst>
          </p:cNvPr>
          <p:cNvSpPr txBox="1"/>
          <p:nvPr/>
        </p:nvSpPr>
        <p:spPr bwMode="auto">
          <a:xfrm>
            <a:off x="0" y="5930084"/>
            <a:ext cx="711201" cy="369332"/>
          </a:xfrm>
          <a:prstGeom prst="rect">
            <a:avLst/>
          </a:prstGeom>
          <a:noFill/>
          <a:ln w="9525">
            <a:noFill/>
            <a:prstDash val="dot"/>
            <a:miter lim="800000"/>
            <a:headEnd/>
            <a:tailEnd/>
          </a:ln>
        </p:spPr>
        <p:txBody>
          <a:bodyPr wrap="square">
            <a:spAutoFit/>
          </a:bodyPr>
          <a:lstStyle/>
          <a:p>
            <a:pPr algn="l" rtl="0" fontAlgn="b"/>
            <a:r>
              <a:rPr lang="es-ES" sz="1800" b="0" i="0" u="none" strike="noStrike" dirty="0">
                <a:effectLst/>
                <a:latin typeface="Lato" panose="020F0502020204030203" pitchFamily="34" charset="0"/>
              </a:rPr>
              <a:t>Alta</a:t>
            </a:r>
          </a:p>
        </p:txBody>
      </p:sp>
    </p:spTree>
    <p:extLst>
      <p:ext uri="{BB962C8B-B14F-4D97-AF65-F5344CB8AC3E}">
        <p14:creationId xmlns:p14="http://schemas.microsoft.com/office/powerpoint/2010/main" val="3143729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DEF5D-C8B1-6905-2658-D4F4C8F77644}"/>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5D73C192-4DF1-96F6-ABE9-6464B28EDAFC}"/>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ea typeface="Roboto Lt" panose="02000000000000000000" pitchFamily="2" charset="0"/>
              </a:rPr>
              <a:pPr/>
              <a:t>12</a:t>
            </a:fld>
            <a:endParaRPr lang="en-US" sz="1431" dirty="0">
              <a:ea typeface="Roboto Lt" panose="02000000000000000000" pitchFamily="2" charset="0"/>
            </a:endParaRPr>
          </a:p>
        </p:txBody>
      </p:sp>
      <p:sp>
        <p:nvSpPr>
          <p:cNvPr id="5" name="CuadroTexto 4">
            <a:extLst>
              <a:ext uri="{FF2B5EF4-FFF2-40B4-BE49-F238E27FC236}">
                <a16:creationId xmlns:a16="http://schemas.microsoft.com/office/drawing/2014/main" id="{7B4B682E-C01F-B34F-BE95-304201CC34AD}"/>
              </a:ext>
            </a:extLst>
          </p:cNvPr>
          <p:cNvSpPr txBox="1"/>
          <p:nvPr/>
        </p:nvSpPr>
        <p:spPr>
          <a:xfrm>
            <a:off x="1230250" y="7290751"/>
            <a:ext cx="10341093" cy="451790"/>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168" dirty="0">
                <a:ea typeface="Roboto Th" panose="02000000000000000000" pitchFamily="2" charset="0"/>
              </a:rPr>
              <a:t>Fuente: </a:t>
            </a:r>
            <a:r>
              <a:rPr lang="es-AR" sz="1168" dirty="0">
                <a:ea typeface="Roboto Th" panose="02000000000000000000" pitchFamily="2" charset="0"/>
              </a:rPr>
              <a:t>INEGI. Censos y Conteos de Población y Vivienda; </a:t>
            </a:r>
            <a:r>
              <a:rPr lang="es-ES" sz="1168" dirty="0">
                <a:ea typeface="Roboto Th" panose="02000000000000000000" pitchFamily="2" charset="0"/>
              </a:rPr>
              <a:t>Nota: Las proyecciones para los años 2025, 2030 y 2035 fueron elaboradas por Ideas Frescas con base en datos históricos y tendencias poblacionales.</a:t>
            </a:r>
            <a:endParaRPr lang="es-ES_tradnl" sz="1201" dirty="0"/>
          </a:p>
        </p:txBody>
      </p:sp>
      <p:sp>
        <p:nvSpPr>
          <p:cNvPr id="6" name="CuadroTexto 5">
            <a:extLst>
              <a:ext uri="{FF2B5EF4-FFF2-40B4-BE49-F238E27FC236}">
                <a16:creationId xmlns:a16="http://schemas.microsoft.com/office/drawing/2014/main" id="{5BA0BEAD-733E-1010-6F08-940A648C4050}"/>
              </a:ext>
            </a:extLst>
          </p:cNvPr>
          <p:cNvSpPr txBox="1"/>
          <p:nvPr/>
        </p:nvSpPr>
        <p:spPr bwMode="auto">
          <a:xfrm>
            <a:off x="889339" y="1007451"/>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737" algn="ctr" defTabSz="727278">
              <a:tabLst>
                <a:tab pos="5030629" algn="l"/>
              </a:tabLst>
              <a:defRPr/>
            </a:pPr>
            <a:r>
              <a:rPr lang="es-ES" sz="3778" dirty="0">
                <a:solidFill>
                  <a:prstClr val="black"/>
                </a:solidFill>
                <a:latin typeface="Lato Light" panose="020F0302020204030203" pitchFamily="34" charset="0"/>
              </a:rPr>
              <a:t>VIVIENDAS EXISTENTES</a:t>
            </a:r>
          </a:p>
        </p:txBody>
      </p:sp>
      <p:sp>
        <p:nvSpPr>
          <p:cNvPr id="7" name="CuadroTexto 6">
            <a:extLst>
              <a:ext uri="{FF2B5EF4-FFF2-40B4-BE49-F238E27FC236}">
                <a16:creationId xmlns:a16="http://schemas.microsoft.com/office/drawing/2014/main" id="{64B2BB3B-C41E-9D91-4ED4-22CCDAF57595}"/>
              </a:ext>
            </a:extLst>
          </p:cNvPr>
          <p:cNvSpPr txBox="1"/>
          <p:nvPr/>
        </p:nvSpPr>
        <p:spPr bwMode="auto">
          <a:xfrm>
            <a:off x="174140" y="1570134"/>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MX" sz="2335" i="1" dirty="0">
                <a:solidFill>
                  <a:srgbClr val="FF0000"/>
                </a:solidFill>
                <a:latin typeface="Playfair Display" panose="00000500000000000000" pitchFamily="2" charset="0"/>
                <a:ea typeface="Roboto Th" pitchFamily="2" charset="0"/>
              </a:rPr>
              <a:t>Distribución anual por segmento en 2025</a:t>
            </a:r>
          </a:p>
        </p:txBody>
      </p:sp>
      <p:sp>
        <p:nvSpPr>
          <p:cNvPr id="16" name="CuadroTexto 15">
            <a:extLst>
              <a:ext uri="{FF2B5EF4-FFF2-40B4-BE49-F238E27FC236}">
                <a16:creationId xmlns:a16="http://schemas.microsoft.com/office/drawing/2014/main" id="{DC3E63A5-F9F3-C313-ACA8-C77F6A15A072}"/>
              </a:ext>
            </a:extLst>
          </p:cNvPr>
          <p:cNvSpPr txBox="1"/>
          <p:nvPr/>
        </p:nvSpPr>
        <p:spPr bwMode="auto">
          <a:xfrm>
            <a:off x="7918684" y="4016366"/>
            <a:ext cx="2754420" cy="738664"/>
          </a:xfrm>
          <a:prstGeom prst="rect">
            <a:avLst/>
          </a:prstGeom>
          <a:noFill/>
          <a:ln w="9525">
            <a:noFill/>
            <a:prstDash val="dot"/>
            <a:miter lim="800000"/>
            <a:headEnd/>
            <a:tailEnd/>
          </a:ln>
        </p:spPr>
        <p:txBody>
          <a:bodyPr wrap="square">
            <a:spAutoFit/>
          </a:bodyPr>
          <a:lstStyle/>
          <a:p>
            <a:pPr algn="ctr" rtl="0" fontAlgn="b"/>
            <a:r>
              <a:rPr lang="es-ES" sz="2400" dirty="0">
                <a:latin typeface="Lato" panose="020F0502020204030203" pitchFamily="34" charset="0"/>
              </a:rPr>
              <a:t>Interés social</a:t>
            </a:r>
            <a:endParaRPr lang="es-ES" sz="2400" b="0" i="0" u="none" strike="noStrike" dirty="0">
              <a:effectLst/>
              <a:latin typeface="Lato" panose="020F0502020204030203" pitchFamily="34" charset="0"/>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s-ES" b="0" i="1" u="none" strike="noStrike" dirty="0">
                <a:solidFill>
                  <a:schemeClr val="bg1">
                    <a:lumMod val="65000"/>
                  </a:schemeClr>
                </a:solidFill>
                <a:effectLst/>
                <a:latin typeface="Playfair Display" panose="00000500000000000000" pitchFamily="50" charset="0"/>
              </a:rPr>
              <a:t>85,881 v. </a:t>
            </a:r>
          </a:p>
        </p:txBody>
      </p:sp>
      <p:sp>
        <p:nvSpPr>
          <p:cNvPr id="18" name="CuadroTexto 17">
            <a:extLst>
              <a:ext uri="{FF2B5EF4-FFF2-40B4-BE49-F238E27FC236}">
                <a16:creationId xmlns:a16="http://schemas.microsoft.com/office/drawing/2014/main" id="{A450908A-7220-BA11-FD8B-5E949AEC1B7C}"/>
              </a:ext>
            </a:extLst>
          </p:cNvPr>
          <p:cNvSpPr txBox="1"/>
          <p:nvPr/>
        </p:nvSpPr>
        <p:spPr bwMode="auto">
          <a:xfrm>
            <a:off x="4756950" y="6412536"/>
            <a:ext cx="3371050" cy="738664"/>
          </a:xfrm>
          <a:prstGeom prst="rect">
            <a:avLst/>
          </a:prstGeom>
          <a:noFill/>
          <a:ln w="9525">
            <a:noFill/>
            <a:prstDash val="dot"/>
            <a:miter lim="800000"/>
            <a:headEnd/>
            <a:tailEnd/>
          </a:ln>
        </p:spPr>
        <p:txBody>
          <a:bodyPr wrap="square">
            <a:spAutoFit/>
          </a:bodyPr>
          <a:lstStyle/>
          <a:p>
            <a:pPr algn="ctr" rtl="0" fontAlgn="b"/>
            <a:r>
              <a:rPr lang="es-ES" sz="2400" b="0" i="0" u="none" strike="noStrike" dirty="0">
                <a:effectLst/>
                <a:latin typeface="Lato" panose="020F0502020204030203" pitchFamily="34" charset="0"/>
              </a:rPr>
              <a:t>Económica</a:t>
            </a:r>
          </a:p>
          <a:p>
            <a:pPr marL="0" marR="0" lvl="0" indent="0" algn="ctr" defTabSz="914400" rtl="0" eaLnBrk="1" fontAlgn="b" latinLnBrk="0" hangingPunct="1">
              <a:lnSpc>
                <a:spcPct val="100000"/>
              </a:lnSpc>
              <a:spcBef>
                <a:spcPts val="0"/>
              </a:spcBef>
              <a:spcAft>
                <a:spcPts val="0"/>
              </a:spcAft>
              <a:buClrTx/>
              <a:buSzTx/>
              <a:buFontTx/>
              <a:buNone/>
              <a:tabLst/>
              <a:defRPr/>
            </a:pPr>
            <a:r>
              <a:rPr lang="es-ES" b="0" i="1" u="none" strike="noStrike" dirty="0">
                <a:solidFill>
                  <a:schemeClr val="bg1">
                    <a:lumMod val="65000"/>
                  </a:schemeClr>
                </a:solidFill>
                <a:effectLst/>
                <a:latin typeface="Playfair Display" panose="00000500000000000000" pitchFamily="50" charset="0"/>
              </a:rPr>
              <a:t>40,793 v. </a:t>
            </a:r>
          </a:p>
        </p:txBody>
      </p:sp>
      <p:sp>
        <p:nvSpPr>
          <p:cNvPr id="19" name="CuadroTexto 18">
            <a:extLst>
              <a:ext uri="{FF2B5EF4-FFF2-40B4-BE49-F238E27FC236}">
                <a16:creationId xmlns:a16="http://schemas.microsoft.com/office/drawing/2014/main" id="{AC06CFFA-4F19-807B-3572-0C98303525C9}"/>
              </a:ext>
            </a:extLst>
          </p:cNvPr>
          <p:cNvSpPr txBox="1"/>
          <p:nvPr/>
        </p:nvSpPr>
        <p:spPr bwMode="auto">
          <a:xfrm>
            <a:off x="2505873" y="4891683"/>
            <a:ext cx="1844460" cy="738664"/>
          </a:xfrm>
          <a:prstGeom prst="rect">
            <a:avLst/>
          </a:prstGeom>
          <a:noFill/>
          <a:ln w="9525">
            <a:noFill/>
            <a:prstDash val="dot"/>
            <a:miter lim="800000"/>
            <a:headEnd/>
            <a:tailEnd/>
          </a:ln>
        </p:spPr>
        <p:txBody>
          <a:bodyPr wrap="square">
            <a:spAutoFit/>
          </a:bodyPr>
          <a:lstStyle/>
          <a:p>
            <a:pPr algn="ctr" rtl="0" fontAlgn="b"/>
            <a:r>
              <a:rPr lang="es-ES" sz="2400" b="0" i="0" u="none" strike="noStrike" dirty="0">
                <a:effectLst/>
                <a:latin typeface="Lato" panose="020F0502020204030203" pitchFamily="34" charset="0"/>
              </a:rPr>
              <a:t>Media</a:t>
            </a:r>
          </a:p>
          <a:p>
            <a:pPr marL="0" marR="0" lvl="0" indent="0" algn="ctr" defTabSz="914400" rtl="0" eaLnBrk="1" fontAlgn="b" latinLnBrk="0" hangingPunct="1">
              <a:lnSpc>
                <a:spcPct val="100000"/>
              </a:lnSpc>
              <a:spcBef>
                <a:spcPts val="0"/>
              </a:spcBef>
              <a:spcAft>
                <a:spcPts val="0"/>
              </a:spcAft>
              <a:buClrTx/>
              <a:buSzTx/>
              <a:buFontTx/>
              <a:buNone/>
              <a:tabLst/>
              <a:defRPr/>
            </a:pPr>
            <a:r>
              <a:rPr lang="es-ES" b="0" i="1" u="none" strike="noStrike" dirty="0">
                <a:solidFill>
                  <a:schemeClr val="bg1">
                    <a:lumMod val="65000"/>
                  </a:schemeClr>
                </a:solidFill>
                <a:effectLst/>
                <a:latin typeface="Playfair Display" panose="00000500000000000000" pitchFamily="50" charset="0"/>
              </a:rPr>
              <a:t>38,646 v.</a:t>
            </a:r>
          </a:p>
        </p:txBody>
      </p:sp>
      <p:sp>
        <p:nvSpPr>
          <p:cNvPr id="20" name="CuadroTexto 19">
            <a:extLst>
              <a:ext uri="{FF2B5EF4-FFF2-40B4-BE49-F238E27FC236}">
                <a16:creationId xmlns:a16="http://schemas.microsoft.com/office/drawing/2014/main" id="{20BDFA42-D593-8178-A005-A9DE18C4C04B}"/>
              </a:ext>
            </a:extLst>
          </p:cNvPr>
          <p:cNvSpPr txBox="1"/>
          <p:nvPr/>
        </p:nvSpPr>
        <p:spPr bwMode="auto">
          <a:xfrm>
            <a:off x="2759306" y="3097523"/>
            <a:ext cx="1997644" cy="738664"/>
          </a:xfrm>
          <a:prstGeom prst="rect">
            <a:avLst/>
          </a:prstGeom>
          <a:noFill/>
          <a:ln w="9525">
            <a:noFill/>
            <a:prstDash val="dot"/>
            <a:miter lim="800000"/>
            <a:headEnd/>
            <a:tailEnd/>
          </a:ln>
        </p:spPr>
        <p:txBody>
          <a:bodyPr wrap="square">
            <a:spAutoFit/>
          </a:bodyPr>
          <a:lstStyle/>
          <a:p>
            <a:pPr algn="ctr" rtl="0" fontAlgn="b"/>
            <a:r>
              <a:rPr lang="es-ES" sz="2400" b="0" i="0" u="none" strike="noStrike" dirty="0">
                <a:effectLst/>
                <a:latin typeface="Lato" panose="020F0502020204030203" pitchFamily="34" charset="0"/>
              </a:rPr>
              <a:t>Media alta</a:t>
            </a:r>
          </a:p>
          <a:p>
            <a:pPr marL="0" marR="0" lvl="0" indent="0" algn="ctr" defTabSz="914400" rtl="0" eaLnBrk="1" fontAlgn="b" latinLnBrk="0" hangingPunct="1">
              <a:lnSpc>
                <a:spcPct val="100000"/>
              </a:lnSpc>
              <a:spcBef>
                <a:spcPts val="0"/>
              </a:spcBef>
              <a:spcAft>
                <a:spcPts val="0"/>
              </a:spcAft>
              <a:buClrTx/>
              <a:buSzTx/>
              <a:buFontTx/>
              <a:buNone/>
              <a:tabLst/>
              <a:defRPr/>
            </a:pPr>
            <a:r>
              <a:rPr lang="es-ES" b="0" i="1" u="none" strike="noStrike" dirty="0">
                <a:solidFill>
                  <a:schemeClr val="bg1">
                    <a:lumMod val="65000"/>
                  </a:schemeClr>
                </a:solidFill>
                <a:effectLst/>
                <a:latin typeface="Playfair Display" panose="00000500000000000000" pitchFamily="50" charset="0"/>
              </a:rPr>
              <a:t>32,205 v.</a:t>
            </a:r>
          </a:p>
        </p:txBody>
      </p:sp>
      <p:sp>
        <p:nvSpPr>
          <p:cNvPr id="21" name="CuadroTexto 20">
            <a:extLst>
              <a:ext uri="{FF2B5EF4-FFF2-40B4-BE49-F238E27FC236}">
                <a16:creationId xmlns:a16="http://schemas.microsoft.com/office/drawing/2014/main" id="{F0348244-E06D-49C7-8C67-8BA5F4904801}"/>
              </a:ext>
            </a:extLst>
          </p:cNvPr>
          <p:cNvSpPr txBox="1"/>
          <p:nvPr/>
        </p:nvSpPr>
        <p:spPr bwMode="auto">
          <a:xfrm>
            <a:off x="4756950" y="2062897"/>
            <a:ext cx="2463800" cy="738664"/>
          </a:xfrm>
          <a:prstGeom prst="rect">
            <a:avLst/>
          </a:prstGeom>
          <a:noFill/>
          <a:ln w="9525">
            <a:noFill/>
            <a:prstDash val="dot"/>
            <a:miter lim="800000"/>
            <a:headEnd/>
            <a:tailEnd/>
          </a:ln>
        </p:spPr>
        <p:txBody>
          <a:bodyPr wrap="square">
            <a:spAutoFit/>
          </a:bodyPr>
          <a:lstStyle/>
          <a:p>
            <a:pPr algn="ctr" rtl="0" fontAlgn="b"/>
            <a:r>
              <a:rPr lang="es-ES" sz="2400" b="0" i="0" u="none" strike="noStrike" dirty="0">
                <a:effectLst/>
                <a:latin typeface="Lato" panose="020F0502020204030203" pitchFamily="34" charset="0"/>
              </a:rPr>
              <a:t>Alta</a:t>
            </a:r>
          </a:p>
          <a:p>
            <a:pPr algn="ctr" rtl="0" fontAlgn="b"/>
            <a:r>
              <a:rPr lang="es-ES" b="0" i="1" u="none" strike="noStrike" dirty="0">
                <a:solidFill>
                  <a:schemeClr val="bg1">
                    <a:lumMod val="65000"/>
                  </a:schemeClr>
                </a:solidFill>
                <a:effectLst/>
                <a:latin typeface="Playfair Display" panose="00000500000000000000" pitchFamily="50" charset="0"/>
              </a:rPr>
              <a:t>17,176 v. </a:t>
            </a:r>
          </a:p>
        </p:txBody>
      </p:sp>
      <p:graphicFrame>
        <p:nvGraphicFramePr>
          <p:cNvPr id="9" name="Gráfico 8">
            <a:extLst>
              <a:ext uri="{FF2B5EF4-FFF2-40B4-BE49-F238E27FC236}">
                <a16:creationId xmlns:a16="http://schemas.microsoft.com/office/drawing/2014/main" id="{00BA386B-E665-D37D-37CE-F1801F9BF1A3}"/>
              </a:ext>
            </a:extLst>
          </p:cNvPr>
          <p:cNvGraphicFramePr>
            <a:graphicFrameLocks/>
          </p:cNvGraphicFramePr>
          <p:nvPr>
            <p:extLst>
              <p:ext uri="{D42A27DB-BD31-4B8C-83A1-F6EECF244321}">
                <p14:modId xmlns:p14="http://schemas.microsoft.com/office/powerpoint/2010/main" val="2659613007"/>
              </p:ext>
            </p:extLst>
          </p:nvPr>
        </p:nvGraphicFramePr>
        <p:xfrm>
          <a:off x="2459437" y="2432229"/>
          <a:ext cx="7882727" cy="42630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15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6B6A9-D036-61C8-D365-B82D6FFC077F}"/>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4B0D3630-0160-072C-E77D-8BFE94AF66FD}"/>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ea typeface="Roboto Lt" panose="02000000000000000000" pitchFamily="2" charset="0"/>
              </a:rPr>
              <a:pPr/>
              <a:t>13</a:t>
            </a:fld>
            <a:endParaRPr lang="en-US" sz="1431" dirty="0">
              <a:ea typeface="Roboto Lt" panose="02000000000000000000" pitchFamily="2" charset="0"/>
            </a:endParaRPr>
          </a:p>
        </p:txBody>
      </p:sp>
      <p:sp>
        <p:nvSpPr>
          <p:cNvPr id="6" name="CuadroTexto 5">
            <a:extLst>
              <a:ext uri="{FF2B5EF4-FFF2-40B4-BE49-F238E27FC236}">
                <a16:creationId xmlns:a16="http://schemas.microsoft.com/office/drawing/2014/main" id="{C62DE378-86E2-44E2-6C35-B4A97C378C2F}"/>
              </a:ext>
            </a:extLst>
          </p:cNvPr>
          <p:cNvSpPr txBox="1"/>
          <p:nvPr/>
        </p:nvSpPr>
        <p:spPr bwMode="auto">
          <a:xfrm>
            <a:off x="889339" y="1007451"/>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873" algn="ctr" defTabSz="727278">
              <a:defRPr/>
            </a:pPr>
            <a:r>
              <a:rPr lang="es-ES" sz="3778" dirty="0">
                <a:solidFill>
                  <a:prstClr val="black"/>
                </a:solidFill>
                <a:latin typeface="Lato Light" panose="020F0302020204030203" pitchFamily="34" charset="0"/>
              </a:rPr>
              <a:t>VIVIENDAS EXISTENTES</a:t>
            </a:r>
          </a:p>
        </p:txBody>
      </p:sp>
      <p:sp>
        <p:nvSpPr>
          <p:cNvPr id="5" name="CuadroTexto 4">
            <a:extLst>
              <a:ext uri="{FF2B5EF4-FFF2-40B4-BE49-F238E27FC236}">
                <a16:creationId xmlns:a16="http://schemas.microsoft.com/office/drawing/2014/main" id="{52961C51-BDF6-C586-0043-88E3CCB1376D}"/>
              </a:ext>
            </a:extLst>
          </p:cNvPr>
          <p:cNvSpPr txBox="1"/>
          <p:nvPr/>
        </p:nvSpPr>
        <p:spPr>
          <a:xfrm>
            <a:off x="1238677" y="6934602"/>
            <a:ext cx="10324247" cy="451790"/>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168" dirty="0">
                <a:ea typeface="Roboto Th" panose="02000000000000000000" pitchFamily="2" charset="0"/>
              </a:rPr>
              <a:t>Fuente: </a:t>
            </a:r>
            <a:r>
              <a:rPr lang="es-AR" sz="1168" dirty="0">
                <a:ea typeface="Roboto Th" panose="02000000000000000000" pitchFamily="2" charset="0"/>
              </a:rPr>
              <a:t>INEGI. Censos y Conteos de Población y Vivienda; </a:t>
            </a:r>
            <a:r>
              <a:rPr lang="es-ES" sz="1168" dirty="0">
                <a:ea typeface="Roboto Th" panose="02000000000000000000" pitchFamily="2" charset="0"/>
              </a:rPr>
              <a:t>Nota: Las proyecciones para los años 2025, 2030 y 2035 fueron elaboradas por Ideas Frescas con base en datos históricos y tendencias poblacionales.</a:t>
            </a:r>
            <a:endParaRPr lang="es-ES_tradnl" sz="1201" dirty="0"/>
          </a:p>
        </p:txBody>
      </p:sp>
      <p:sp>
        <p:nvSpPr>
          <p:cNvPr id="7" name="CuadroTexto 6">
            <a:extLst>
              <a:ext uri="{FF2B5EF4-FFF2-40B4-BE49-F238E27FC236}">
                <a16:creationId xmlns:a16="http://schemas.microsoft.com/office/drawing/2014/main" id="{86CDCDCE-A91A-1BCF-D6F3-DFE0C62B8B39}"/>
              </a:ext>
            </a:extLst>
          </p:cNvPr>
          <p:cNvSpPr txBox="1"/>
          <p:nvPr/>
        </p:nvSpPr>
        <p:spPr bwMode="auto">
          <a:xfrm>
            <a:off x="174140" y="1570134"/>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MX" sz="2335" i="1" dirty="0">
                <a:solidFill>
                  <a:srgbClr val="FF0000"/>
                </a:solidFill>
                <a:latin typeface="Playfair Display" panose="00000500000000000000" pitchFamily="2" charset="0"/>
                <a:ea typeface="Roboto Th" pitchFamily="2" charset="0"/>
              </a:rPr>
              <a:t>Incremento por nivel socioeconómico</a:t>
            </a:r>
          </a:p>
        </p:txBody>
      </p:sp>
      <p:sp>
        <p:nvSpPr>
          <p:cNvPr id="2" name="CuadroTexto 1">
            <a:extLst>
              <a:ext uri="{FF2B5EF4-FFF2-40B4-BE49-F238E27FC236}">
                <a16:creationId xmlns:a16="http://schemas.microsoft.com/office/drawing/2014/main" id="{79933DC9-C237-F3BB-0F66-E92D6580B04D}"/>
              </a:ext>
            </a:extLst>
          </p:cNvPr>
          <p:cNvSpPr txBox="1"/>
          <p:nvPr/>
        </p:nvSpPr>
        <p:spPr bwMode="auto">
          <a:xfrm>
            <a:off x="10724951" y="1821897"/>
            <a:ext cx="1804122" cy="622304"/>
          </a:xfrm>
          <a:prstGeom prst="rect">
            <a:avLst/>
          </a:prstGeom>
          <a:noFill/>
          <a:ln w="3175">
            <a:noFill/>
            <a:prstDash val="solid"/>
            <a:miter lim="800000"/>
            <a:headEnd/>
            <a:tailEnd/>
          </a:ln>
        </p:spPr>
        <p:txBody>
          <a:bodyPr wrap="square" lIns="107269" tIns="53635" rIns="107269" bIns="53635" rtlCol="0" anchor="t">
            <a:spAutoFit/>
          </a:bodyPr>
          <a:lstStyle/>
          <a:p>
            <a:pPr marL="8825" indent="1471">
              <a:spcAft>
                <a:spcPts val="343"/>
              </a:spcAft>
            </a:pPr>
            <a:r>
              <a:rPr lang="es-MX" sz="1545" i="1" dirty="0">
                <a:latin typeface="Playfair Display" pitchFamily="2" charset="77"/>
              </a:rPr>
              <a:t>214,702 viviendas</a:t>
            </a:r>
          </a:p>
          <a:p>
            <a:pPr marL="8825" indent="1471">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2025</a:t>
            </a:r>
          </a:p>
        </p:txBody>
      </p:sp>
      <p:sp>
        <p:nvSpPr>
          <p:cNvPr id="8" name="CuadroTexto 7">
            <a:extLst>
              <a:ext uri="{FF2B5EF4-FFF2-40B4-BE49-F238E27FC236}">
                <a16:creationId xmlns:a16="http://schemas.microsoft.com/office/drawing/2014/main" id="{6AEE938C-A336-6F3D-4E35-EB406F67FD12}"/>
              </a:ext>
            </a:extLst>
          </p:cNvPr>
          <p:cNvSpPr txBox="1"/>
          <p:nvPr/>
        </p:nvSpPr>
        <p:spPr bwMode="auto">
          <a:xfrm>
            <a:off x="10724949" y="2577248"/>
            <a:ext cx="1886998" cy="622304"/>
          </a:xfrm>
          <a:prstGeom prst="rect">
            <a:avLst/>
          </a:prstGeom>
          <a:noFill/>
          <a:ln w="3175">
            <a:noFill/>
            <a:prstDash val="solid"/>
            <a:miter lim="800000"/>
            <a:headEnd/>
            <a:tailEnd/>
          </a:ln>
        </p:spPr>
        <p:txBody>
          <a:bodyPr wrap="square" lIns="107269" tIns="53635" rIns="107269" bIns="53635" rtlCol="0" anchor="t">
            <a:spAutoFit/>
          </a:bodyPr>
          <a:lstStyle/>
          <a:p>
            <a:pPr marL="8825" indent="1471">
              <a:spcAft>
                <a:spcPts val="343"/>
              </a:spcAft>
            </a:pPr>
            <a:r>
              <a:rPr lang="es-MX" sz="1545" i="1" dirty="0">
                <a:latin typeface="Playfair Display" pitchFamily="2" charset="77"/>
              </a:rPr>
              <a:t>257,526 viviendas</a:t>
            </a:r>
          </a:p>
          <a:p>
            <a:pPr marL="8825" indent="1471">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2030</a:t>
            </a:r>
          </a:p>
        </p:txBody>
      </p:sp>
      <p:sp>
        <p:nvSpPr>
          <p:cNvPr id="9" name="CuadroTexto 8">
            <a:extLst>
              <a:ext uri="{FF2B5EF4-FFF2-40B4-BE49-F238E27FC236}">
                <a16:creationId xmlns:a16="http://schemas.microsoft.com/office/drawing/2014/main" id="{42D0A7A1-3C9E-89D8-6543-68AE1C33A8B3}"/>
              </a:ext>
            </a:extLst>
          </p:cNvPr>
          <p:cNvSpPr txBox="1"/>
          <p:nvPr/>
        </p:nvSpPr>
        <p:spPr bwMode="auto">
          <a:xfrm>
            <a:off x="10724950" y="3378642"/>
            <a:ext cx="1804123" cy="622304"/>
          </a:xfrm>
          <a:prstGeom prst="rect">
            <a:avLst/>
          </a:prstGeom>
          <a:noFill/>
          <a:ln w="3175">
            <a:noFill/>
            <a:prstDash val="solid"/>
            <a:miter lim="800000"/>
            <a:headEnd/>
            <a:tailEnd/>
          </a:ln>
        </p:spPr>
        <p:txBody>
          <a:bodyPr wrap="square" lIns="107269" tIns="53635" rIns="107269" bIns="53635" rtlCol="0" anchor="t">
            <a:spAutoFit/>
          </a:bodyPr>
          <a:lstStyle/>
          <a:p>
            <a:pPr marL="618699" indent="-607797">
              <a:spcAft>
                <a:spcPts val="343"/>
              </a:spcAft>
            </a:pPr>
            <a:r>
              <a:rPr lang="es-MX" sz="1545" i="1" dirty="0">
                <a:latin typeface="Playfair Display" pitchFamily="2" charset="77"/>
              </a:rPr>
              <a:t>309,343 viviendas</a:t>
            </a:r>
          </a:p>
          <a:p>
            <a:pPr marL="618699" indent="-607797">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2035</a:t>
            </a:r>
          </a:p>
        </p:txBody>
      </p:sp>
      <p:sp>
        <p:nvSpPr>
          <p:cNvPr id="10" name="Rectángulo 9">
            <a:extLst>
              <a:ext uri="{FF2B5EF4-FFF2-40B4-BE49-F238E27FC236}">
                <a16:creationId xmlns:a16="http://schemas.microsoft.com/office/drawing/2014/main" id="{F221F16B-5CF3-CF66-FC84-6DD295323B56}"/>
              </a:ext>
            </a:extLst>
          </p:cNvPr>
          <p:cNvSpPr/>
          <p:nvPr/>
        </p:nvSpPr>
        <p:spPr>
          <a:xfrm>
            <a:off x="10263631" y="1926107"/>
            <a:ext cx="456337" cy="422781"/>
          </a:xfrm>
          <a:prstGeom prst="rect">
            <a:avLst/>
          </a:prstGeom>
          <a:solidFill>
            <a:srgbClr val="FFDA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sp>
        <p:nvSpPr>
          <p:cNvPr id="11" name="Rectángulo 10">
            <a:extLst>
              <a:ext uri="{FF2B5EF4-FFF2-40B4-BE49-F238E27FC236}">
                <a16:creationId xmlns:a16="http://schemas.microsoft.com/office/drawing/2014/main" id="{A3640C1C-837B-C74E-D66D-69E4A4362D83}"/>
              </a:ext>
            </a:extLst>
          </p:cNvPr>
          <p:cNvSpPr/>
          <p:nvPr/>
        </p:nvSpPr>
        <p:spPr>
          <a:xfrm>
            <a:off x="10263631" y="2681459"/>
            <a:ext cx="456337" cy="42278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sp>
        <p:nvSpPr>
          <p:cNvPr id="12" name="Rectángulo 11">
            <a:extLst>
              <a:ext uri="{FF2B5EF4-FFF2-40B4-BE49-F238E27FC236}">
                <a16:creationId xmlns:a16="http://schemas.microsoft.com/office/drawing/2014/main" id="{2FBA80A9-B3F7-9791-3E63-CAB1AEA7E204}"/>
              </a:ext>
            </a:extLst>
          </p:cNvPr>
          <p:cNvSpPr/>
          <p:nvPr/>
        </p:nvSpPr>
        <p:spPr>
          <a:xfrm>
            <a:off x="10263631" y="3482853"/>
            <a:ext cx="456337" cy="422781"/>
          </a:xfrm>
          <a:prstGeom prst="rect">
            <a:avLst/>
          </a:prstGeom>
          <a:solidFill>
            <a:srgbClr val="FFB4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graphicFrame>
        <p:nvGraphicFramePr>
          <p:cNvPr id="13" name="Gráfico 12">
            <a:extLst>
              <a:ext uri="{FF2B5EF4-FFF2-40B4-BE49-F238E27FC236}">
                <a16:creationId xmlns:a16="http://schemas.microsoft.com/office/drawing/2014/main" id="{CB618EAB-45B0-1129-548B-84958AA93494}"/>
              </a:ext>
            </a:extLst>
          </p:cNvPr>
          <p:cNvGraphicFramePr>
            <a:graphicFrameLocks/>
          </p:cNvGraphicFramePr>
          <p:nvPr>
            <p:extLst>
              <p:ext uri="{D42A27DB-BD31-4B8C-83A1-F6EECF244321}">
                <p14:modId xmlns:p14="http://schemas.microsoft.com/office/powerpoint/2010/main" val="1064628226"/>
              </p:ext>
            </p:extLst>
          </p:nvPr>
        </p:nvGraphicFramePr>
        <p:xfrm>
          <a:off x="546100" y="2251865"/>
          <a:ext cx="11222990" cy="46827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9519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14E7E-0E20-E708-A50E-227A9BF61770}"/>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41E36A45-D264-9A4F-0C39-2350D49797F9}"/>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ea typeface="Roboto Lt" panose="02000000000000000000" pitchFamily="2" charset="0"/>
              </a:rPr>
              <a:pPr/>
              <a:t>14</a:t>
            </a:fld>
            <a:endParaRPr lang="en-US" sz="1431" dirty="0">
              <a:ea typeface="Roboto Lt" panose="02000000000000000000" pitchFamily="2" charset="0"/>
            </a:endParaRPr>
          </a:p>
        </p:txBody>
      </p:sp>
      <p:sp>
        <p:nvSpPr>
          <p:cNvPr id="6" name="CuadroTexto 5">
            <a:extLst>
              <a:ext uri="{FF2B5EF4-FFF2-40B4-BE49-F238E27FC236}">
                <a16:creationId xmlns:a16="http://schemas.microsoft.com/office/drawing/2014/main" id="{55CA2BCD-E37E-BE4D-6802-2F32E00A0D5D}"/>
              </a:ext>
            </a:extLst>
          </p:cNvPr>
          <p:cNvSpPr txBox="1"/>
          <p:nvPr/>
        </p:nvSpPr>
        <p:spPr bwMode="auto">
          <a:xfrm>
            <a:off x="889339" y="1007451"/>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873" algn="ctr" defTabSz="727278">
              <a:defRPr/>
            </a:pPr>
            <a:r>
              <a:rPr lang="es-ES" sz="3778" dirty="0">
                <a:solidFill>
                  <a:prstClr val="black"/>
                </a:solidFill>
                <a:latin typeface="Lato Light" panose="020F0302020204030203" pitchFamily="34" charset="0"/>
              </a:rPr>
              <a:t>VIVIENDAS EXISTENTES</a:t>
            </a:r>
          </a:p>
        </p:txBody>
      </p:sp>
      <p:sp>
        <p:nvSpPr>
          <p:cNvPr id="5" name="CuadroTexto 4">
            <a:extLst>
              <a:ext uri="{FF2B5EF4-FFF2-40B4-BE49-F238E27FC236}">
                <a16:creationId xmlns:a16="http://schemas.microsoft.com/office/drawing/2014/main" id="{A580C548-07ED-532E-E6E5-56CD28B29259}"/>
              </a:ext>
            </a:extLst>
          </p:cNvPr>
          <p:cNvSpPr txBox="1"/>
          <p:nvPr/>
        </p:nvSpPr>
        <p:spPr>
          <a:xfrm>
            <a:off x="1238677" y="6934602"/>
            <a:ext cx="10324247" cy="451790"/>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168" dirty="0">
                <a:ea typeface="Roboto Th" panose="02000000000000000000" pitchFamily="2" charset="0"/>
              </a:rPr>
              <a:t>Fuente: </a:t>
            </a:r>
            <a:r>
              <a:rPr lang="es-AR" sz="1168" dirty="0">
                <a:ea typeface="Roboto Th" panose="02000000000000000000" pitchFamily="2" charset="0"/>
              </a:rPr>
              <a:t>INEGI. Censos y Conteos de Población y Vivienda; </a:t>
            </a:r>
            <a:r>
              <a:rPr lang="es-ES" sz="1168" dirty="0">
                <a:ea typeface="Roboto Th" panose="02000000000000000000" pitchFamily="2" charset="0"/>
              </a:rPr>
              <a:t>Nota: Las proyecciones para los años 2025, 2030 y 2035 fueron elaboradas por Ideas Frescas con base en datos históricos y tendencias poblacionales.</a:t>
            </a:r>
            <a:endParaRPr lang="es-ES_tradnl" sz="1201" dirty="0"/>
          </a:p>
        </p:txBody>
      </p:sp>
      <p:sp>
        <p:nvSpPr>
          <p:cNvPr id="7" name="CuadroTexto 6">
            <a:extLst>
              <a:ext uri="{FF2B5EF4-FFF2-40B4-BE49-F238E27FC236}">
                <a16:creationId xmlns:a16="http://schemas.microsoft.com/office/drawing/2014/main" id="{2DD56FF2-B9DB-12F3-1D6B-4581C30CBE1A}"/>
              </a:ext>
            </a:extLst>
          </p:cNvPr>
          <p:cNvSpPr txBox="1"/>
          <p:nvPr/>
        </p:nvSpPr>
        <p:spPr bwMode="auto">
          <a:xfrm>
            <a:off x="174140" y="1570134"/>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MX" sz="2335" i="1" dirty="0">
                <a:solidFill>
                  <a:srgbClr val="FF0000"/>
                </a:solidFill>
                <a:latin typeface="Playfair Display" panose="00000500000000000000" pitchFamily="2" charset="0"/>
                <a:ea typeface="Roboto Th" pitchFamily="2" charset="0"/>
              </a:rPr>
              <a:t>Incremento por nivel socioeconómico</a:t>
            </a:r>
          </a:p>
        </p:txBody>
      </p:sp>
      <p:sp>
        <p:nvSpPr>
          <p:cNvPr id="2" name="CuadroTexto 1">
            <a:extLst>
              <a:ext uri="{FF2B5EF4-FFF2-40B4-BE49-F238E27FC236}">
                <a16:creationId xmlns:a16="http://schemas.microsoft.com/office/drawing/2014/main" id="{69E139B8-0E0E-29CD-B072-56A19CEE0ECD}"/>
              </a:ext>
            </a:extLst>
          </p:cNvPr>
          <p:cNvSpPr txBox="1"/>
          <p:nvPr/>
        </p:nvSpPr>
        <p:spPr bwMode="auto">
          <a:xfrm>
            <a:off x="10724951" y="1821897"/>
            <a:ext cx="1804122" cy="622304"/>
          </a:xfrm>
          <a:prstGeom prst="rect">
            <a:avLst/>
          </a:prstGeom>
          <a:noFill/>
          <a:ln w="3175">
            <a:noFill/>
            <a:prstDash val="solid"/>
            <a:miter lim="800000"/>
            <a:headEnd/>
            <a:tailEnd/>
          </a:ln>
        </p:spPr>
        <p:txBody>
          <a:bodyPr wrap="square" lIns="107269" tIns="53635" rIns="107269" bIns="53635" rtlCol="0" anchor="t">
            <a:spAutoFit/>
          </a:bodyPr>
          <a:lstStyle/>
          <a:p>
            <a:pPr marL="8825" indent="1471">
              <a:spcAft>
                <a:spcPts val="343"/>
              </a:spcAft>
            </a:pPr>
            <a:r>
              <a:rPr lang="es-MX" sz="1545" i="1" dirty="0">
                <a:latin typeface="Playfair Display" pitchFamily="2" charset="77"/>
              </a:rPr>
              <a:t>214,702 viviendas</a:t>
            </a:r>
          </a:p>
          <a:p>
            <a:pPr marL="8825" indent="1471">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2025</a:t>
            </a:r>
          </a:p>
        </p:txBody>
      </p:sp>
      <p:sp>
        <p:nvSpPr>
          <p:cNvPr id="8" name="CuadroTexto 7">
            <a:extLst>
              <a:ext uri="{FF2B5EF4-FFF2-40B4-BE49-F238E27FC236}">
                <a16:creationId xmlns:a16="http://schemas.microsoft.com/office/drawing/2014/main" id="{01D75224-63CE-68F6-8873-40D607EA0F37}"/>
              </a:ext>
            </a:extLst>
          </p:cNvPr>
          <p:cNvSpPr txBox="1"/>
          <p:nvPr/>
        </p:nvSpPr>
        <p:spPr bwMode="auto">
          <a:xfrm>
            <a:off x="10724949" y="2577248"/>
            <a:ext cx="1886998" cy="622304"/>
          </a:xfrm>
          <a:prstGeom prst="rect">
            <a:avLst/>
          </a:prstGeom>
          <a:noFill/>
          <a:ln w="3175">
            <a:noFill/>
            <a:prstDash val="solid"/>
            <a:miter lim="800000"/>
            <a:headEnd/>
            <a:tailEnd/>
          </a:ln>
        </p:spPr>
        <p:txBody>
          <a:bodyPr wrap="square" lIns="107269" tIns="53635" rIns="107269" bIns="53635" rtlCol="0" anchor="t">
            <a:spAutoFit/>
          </a:bodyPr>
          <a:lstStyle/>
          <a:p>
            <a:pPr marL="8825" indent="1471">
              <a:spcAft>
                <a:spcPts val="343"/>
              </a:spcAft>
            </a:pPr>
            <a:r>
              <a:rPr lang="es-MX" sz="1545" i="1" dirty="0">
                <a:latin typeface="Playfair Display" pitchFamily="2" charset="77"/>
              </a:rPr>
              <a:t>257,526 viviendas</a:t>
            </a:r>
          </a:p>
          <a:p>
            <a:pPr marL="8825" indent="1471">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2030</a:t>
            </a:r>
          </a:p>
        </p:txBody>
      </p:sp>
      <p:sp>
        <p:nvSpPr>
          <p:cNvPr id="9" name="CuadroTexto 8">
            <a:extLst>
              <a:ext uri="{FF2B5EF4-FFF2-40B4-BE49-F238E27FC236}">
                <a16:creationId xmlns:a16="http://schemas.microsoft.com/office/drawing/2014/main" id="{0FF06DA7-2A01-255F-BCD6-F79D1D0A8355}"/>
              </a:ext>
            </a:extLst>
          </p:cNvPr>
          <p:cNvSpPr txBox="1"/>
          <p:nvPr/>
        </p:nvSpPr>
        <p:spPr bwMode="auto">
          <a:xfrm>
            <a:off x="10724950" y="3378642"/>
            <a:ext cx="1804123" cy="622304"/>
          </a:xfrm>
          <a:prstGeom prst="rect">
            <a:avLst/>
          </a:prstGeom>
          <a:noFill/>
          <a:ln w="3175">
            <a:noFill/>
            <a:prstDash val="solid"/>
            <a:miter lim="800000"/>
            <a:headEnd/>
            <a:tailEnd/>
          </a:ln>
        </p:spPr>
        <p:txBody>
          <a:bodyPr wrap="square" lIns="107269" tIns="53635" rIns="107269" bIns="53635" rtlCol="0" anchor="t">
            <a:spAutoFit/>
          </a:bodyPr>
          <a:lstStyle/>
          <a:p>
            <a:pPr marL="618699" indent="-607797">
              <a:spcAft>
                <a:spcPts val="343"/>
              </a:spcAft>
            </a:pPr>
            <a:r>
              <a:rPr lang="es-MX" sz="1545" i="1" dirty="0">
                <a:latin typeface="Playfair Display" pitchFamily="2" charset="77"/>
              </a:rPr>
              <a:t>309,343 viviendas</a:t>
            </a:r>
          </a:p>
          <a:p>
            <a:pPr marL="618699" indent="-607797">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2035</a:t>
            </a:r>
          </a:p>
        </p:txBody>
      </p:sp>
      <p:sp>
        <p:nvSpPr>
          <p:cNvPr id="10" name="Rectángulo 9">
            <a:extLst>
              <a:ext uri="{FF2B5EF4-FFF2-40B4-BE49-F238E27FC236}">
                <a16:creationId xmlns:a16="http://schemas.microsoft.com/office/drawing/2014/main" id="{2CA2312E-5730-3852-4FC8-7309C83352E0}"/>
              </a:ext>
            </a:extLst>
          </p:cNvPr>
          <p:cNvSpPr/>
          <p:nvPr/>
        </p:nvSpPr>
        <p:spPr>
          <a:xfrm>
            <a:off x="10263631" y="1926107"/>
            <a:ext cx="456337" cy="422781"/>
          </a:xfrm>
          <a:prstGeom prst="rect">
            <a:avLst/>
          </a:prstGeom>
          <a:solidFill>
            <a:srgbClr val="FFDA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sp>
        <p:nvSpPr>
          <p:cNvPr id="11" name="Rectángulo 10">
            <a:extLst>
              <a:ext uri="{FF2B5EF4-FFF2-40B4-BE49-F238E27FC236}">
                <a16:creationId xmlns:a16="http://schemas.microsoft.com/office/drawing/2014/main" id="{C1715FBA-D454-5845-8E1D-02A8113EA69A}"/>
              </a:ext>
            </a:extLst>
          </p:cNvPr>
          <p:cNvSpPr/>
          <p:nvPr/>
        </p:nvSpPr>
        <p:spPr>
          <a:xfrm>
            <a:off x="10263631" y="2681459"/>
            <a:ext cx="456337" cy="42278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sp>
        <p:nvSpPr>
          <p:cNvPr id="12" name="Rectángulo 11">
            <a:extLst>
              <a:ext uri="{FF2B5EF4-FFF2-40B4-BE49-F238E27FC236}">
                <a16:creationId xmlns:a16="http://schemas.microsoft.com/office/drawing/2014/main" id="{EF5AAA48-FD00-57F9-B718-AE5513297B06}"/>
              </a:ext>
            </a:extLst>
          </p:cNvPr>
          <p:cNvSpPr/>
          <p:nvPr/>
        </p:nvSpPr>
        <p:spPr>
          <a:xfrm>
            <a:off x="10263631" y="3482853"/>
            <a:ext cx="456337" cy="422781"/>
          </a:xfrm>
          <a:prstGeom prst="rect">
            <a:avLst/>
          </a:prstGeom>
          <a:solidFill>
            <a:srgbClr val="FFB4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graphicFrame>
        <p:nvGraphicFramePr>
          <p:cNvPr id="13" name="Gráfico 12">
            <a:extLst>
              <a:ext uri="{FF2B5EF4-FFF2-40B4-BE49-F238E27FC236}">
                <a16:creationId xmlns:a16="http://schemas.microsoft.com/office/drawing/2014/main" id="{E1B53F11-7B8D-9B88-597B-F2AFEE8AC6FA}"/>
              </a:ext>
            </a:extLst>
          </p:cNvPr>
          <p:cNvGraphicFramePr>
            <a:graphicFrameLocks/>
          </p:cNvGraphicFramePr>
          <p:nvPr>
            <p:extLst>
              <p:ext uri="{D42A27DB-BD31-4B8C-83A1-F6EECF244321}">
                <p14:modId xmlns:p14="http://schemas.microsoft.com/office/powerpoint/2010/main" val="622608789"/>
              </p:ext>
            </p:extLst>
          </p:nvPr>
        </p:nvGraphicFramePr>
        <p:xfrm>
          <a:off x="546100" y="2251865"/>
          <a:ext cx="11222990" cy="4682738"/>
        </p:xfrm>
        <a:graphic>
          <a:graphicData uri="http://schemas.openxmlformats.org/drawingml/2006/chart">
            <c:chart xmlns:c="http://schemas.openxmlformats.org/drawingml/2006/chart" xmlns:r="http://schemas.openxmlformats.org/officeDocument/2006/relationships" r:id="rId3"/>
          </a:graphicData>
        </a:graphic>
      </p:graphicFrame>
      <p:sp>
        <p:nvSpPr>
          <p:cNvPr id="4" name="CuadroTexto 21">
            <a:extLst>
              <a:ext uri="{FF2B5EF4-FFF2-40B4-BE49-F238E27FC236}">
                <a16:creationId xmlns:a16="http://schemas.microsoft.com/office/drawing/2014/main" id="{89AACFDF-AC10-7DB4-E845-F0D3CC85DDA1}"/>
              </a:ext>
            </a:extLst>
          </p:cNvPr>
          <p:cNvSpPr txBox="1">
            <a:spLocks noChangeArrowheads="1"/>
          </p:cNvSpPr>
          <p:nvPr/>
        </p:nvSpPr>
        <p:spPr bwMode="auto">
          <a:xfrm>
            <a:off x="1812225" y="2242220"/>
            <a:ext cx="756091" cy="403961"/>
          </a:xfrm>
          <a:prstGeom prst="rect">
            <a:avLst/>
          </a:prstGeom>
          <a:solidFill>
            <a:schemeClr val="bg1"/>
          </a:solidFill>
          <a:ln w="19050">
            <a:solidFill>
              <a:schemeClr val="bg1">
                <a:lumMod val="75000"/>
              </a:schemeClr>
            </a:solidFill>
            <a:prstDash val="solid"/>
            <a:miter lim="800000"/>
            <a:headEnd/>
            <a:tailEnd/>
          </a:ln>
        </p:spPr>
        <p:txBody>
          <a:bodyPr wrap="square" lIns="131220" tIns="65610" rIns="131220" bIns="65610" anchor="t">
            <a:spAutoFit/>
          </a:bodyPr>
          <a:lstStyle>
            <a:defPPr>
              <a:defRPr lang="es-MX"/>
            </a:defPPr>
            <a:lvl1pPr marL="0" indent="0" algn="l" defTabSz="914400" rtl="0" eaLnBrk="0" latinLnBrk="0" hangingPunct="0">
              <a:defRPr sz="2400" kern="1200">
                <a:solidFill>
                  <a:schemeClr val="tx1"/>
                </a:solidFill>
                <a:latin typeface="Apple Garamond" charset="0"/>
                <a:ea typeface="ＭＳ Ｐゴシック" charset="0"/>
                <a:cs typeface="ＭＳ Ｐゴシック" charset="0"/>
              </a:defRPr>
            </a:lvl1pPr>
            <a:lvl2pPr marL="742950" indent="-285750" algn="l" defTabSz="914400" rtl="0" eaLnBrk="0" latinLnBrk="0" hangingPunct="0">
              <a:defRPr sz="2400" kern="1200">
                <a:solidFill>
                  <a:schemeClr val="tx1"/>
                </a:solidFill>
                <a:latin typeface="Apple Garamond" charset="0"/>
                <a:ea typeface="ＭＳ Ｐゴシック" charset="0"/>
                <a:cs typeface="+mn-cs"/>
              </a:defRPr>
            </a:lvl2pPr>
            <a:lvl3pPr marL="1143000" indent="-228600" algn="l" defTabSz="914400" rtl="0" eaLnBrk="0" latinLnBrk="0" hangingPunct="0">
              <a:defRPr sz="2400" kern="1200">
                <a:solidFill>
                  <a:schemeClr val="tx1"/>
                </a:solidFill>
                <a:latin typeface="Apple Garamond" charset="0"/>
                <a:ea typeface="ＭＳ Ｐゴシック" charset="0"/>
                <a:cs typeface="+mn-cs"/>
              </a:defRPr>
            </a:lvl3pPr>
            <a:lvl4pPr marL="1600200" indent="-228600" algn="l" defTabSz="914400" rtl="0" eaLnBrk="0" latinLnBrk="0" hangingPunct="0">
              <a:defRPr sz="2400" kern="1200">
                <a:solidFill>
                  <a:schemeClr val="tx1"/>
                </a:solidFill>
                <a:latin typeface="Apple Garamond" charset="0"/>
                <a:ea typeface="ＭＳ Ｐゴシック" charset="0"/>
                <a:cs typeface="+mn-cs"/>
              </a:defRPr>
            </a:lvl4pPr>
            <a:lvl5pPr marL="2057400" indent="-228600" algn="l" defTabSz="914400" rtl="0" eaLnBrk="0" latinLnBrk="0" hangingPunct="0">
              <a:defRPr sz="2400" kern="1200">
                <a:solidFill>
                  <a:schemeClr val="tx1"/>
                </a:solidFill>
                <a:latin typeface="Apple Garamond"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9pPr>
          </a:lstStyle>
          <a:p>
            <a:pPr algn="ctr" defTabSz="960120" eaLnBrk="1" hangingPunct="1">
              <a:defRPr/>
            </a:pPr>
            <a:r>
              <a:rPr lang="es-MX" sz="1680" b="1" dirty="0">
                <a:solidFill>
                  <a:srgbClr val="000000"/>
                </a:solidFill>
                <a:latin typeface="Roboto" panose="02000000000000000000" pitchFamily="2" charset="0"/>
                <a:ea typeface="Roboto" panose="02000000000000000000" pitchFamily="2" charset="0"/>
                <a:cs typeface="+mn-cs"/>
              </a:rPr>
              <a:t>7%</a:t>
            </a:r>
            <a:endParaRPr lang="es-MX" sz="1680" dirty="0">
              <a:latin typeface="Roboto" panose="02000000000000000000" pitchFamily="2" charset="0"/>
              <a:ea typeface="Roboto" panose="02000000000000000000" pitchFamily="2" charset="0"/>
            </a:endParaRPr>
          </a:p>
        </p:txBody>
      </p:sp>
      <p:sp>
        <p:nvSpPr>
          <p:cNvPr id="14" name="CuadroTexto 21">
            <a:extLst>
              <a:ext uri="{FF2B5EF4-FFF2-40B4-BE49-F238E27FC236}">
                <a16:creationId xmlns:a16="http://schemas.microsoft.com/office/drawing/2014/main" id="{EC2EA9B0-BBB0-1850-A37A-6223AFE1FF80}"/>
              </a:ext>
            </a:extLst>
          </p:cNvPr>
          <p:cNvSpPr txBox="1">
            <a:spLocks noChangeArrowheads="1"/>
          </p:cNvSpPr>
          <p:nvPr/>
        </p:nvSpPr>
        <p:spPr bwMode="auto">
          <a:xfrm>
            <a:off x="3920193" y="3199552"/>
            <a:ext cx="756091" cy="403961"/>
          </a:xfrm>
          <a:prstGeom prst="rect">
            <a:avLst/>
          </a:prstGeom>
          <a:solidFill>
            <a:schemeClr val="bg1"/>
          </a:solidFill>
          <a:ln w="19050">
            <a:solidFill>
              <a:schemeClr val="bg1">
                <a:lumMod val="75000"/>
              </a:schemeClr>
            </a:solidFill>
            <a:prstDash val="solid"/>
            <a:miter lim="800000"/>
            <a:headEnd/>
            <a:tailEnd/>
          </a:ln>
        </p:spPr>
        <p:txBody>
          <a:bodyPr wrap="square" lIns="131220" tIns="65610" rIns="131220" bIns="65610" anchor="t">
            <a:spAutoFit/>
          </a:bodyPr>
          <a:lstStyle>
            <a:defPPr>
              <a:defRPr lang="es-MX"/>
            </a:defPPr>
            <a:lvl1pPr marL="0" indent="0" algn="l" defTabSz="914400" rtl="0" eaLnBrk="0" latinLnBrk="0" hangingPunct="0">
              <a:defRPr sz="2400" kern="1200">
                <a:solidFill>
                  <a:schemeClr val="tx1"/>
                </a:solidFill>
                <a:latin typeface="Apple Garamond" charset="0"/>
                <a:ea typeface="ＭＳ Ｐゴシック" charset="0"/>
                <a:cs typeface="ＭＳ Ｐゴシック" charset="0"/>
              </a:defRPr>
            </a:lvl1pPr>
            <a:lvl2pPr marL="742950" indent="-285750" algn="l" defTabSz="914400" rtl="0" eaLnBrk="0" latinLnBrk="0" hangingPunct="0">
              <a:defRPr sz="2400" kern="1200">
                <a:solidFill>
                  <a:schemeClr val="tx1"/>
                </a:solidFill>
                <a:latin typeface="Apple Garamond" charset="0"/>
                <a:ea typeface="ＭＳ Ｐゴシック" charset="0"/>
                <a:cs typeface="+mn-cs"/>
              </a:defRPr>
            </a:lvl2pPr>
            <a:lvl3pPr marL="1143000" indent="-228600" algn="l" defTabSz="914400" rtl="0" eaLnBrk="0" latinLnBrk="0" hangingPunct="0">
              <a:defRPr sz="2400" kern="1200">
                <a:solidFill>
                  <a:schemeClr val="tx1"/>
                </a:solidFill>
                <a:latin typeface="Apple Garamond" charset="0"/>
                <a:ea typeface="ＭＳ Ｐゴシック" charset="0"/>
                <a:cs typeface="+mn-cs"/>
              </a:defRPr>
            </a:lvl3pPr>
            <a:lvl4pPr marL="1600200" indent="-228600" algn="l" defTabSz="914400" rtl="0" eaLnBrk="0" latinLnBrk="0" hangingPunct="0">
              <a:defRPr sz="2400" kern="1200">
                <a:solidFill>
                  <a:schemeClr val="tx1"/>
                </a:solidFill>
                <a:latin typeface="Apple Garamond" charset="0"/>
                <a:ea typeface="ＭＳ Ｐゴシック" charset="0"/>
                <a:cs typeface="+mn-cs"/>
              </a:defRPr>
            </a:lvl4pPr>
            <a:lvl5pPr marL="2057400" indent="-228600" algn="l" defTabSz="914400" rtl="0" eaLnBrk="0" latinLnBrk="0" hangingPunct="0">
              <a:defRPr sz="2400" kern="1200">
                <a:solidFill>
                  <a:schemeClr val="tx1"/>
                </a:solidFill>
                <a:latin typeface="Apple Garamond"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9pPr>
          </a:lstStyle>
          <a:p>
            <a:pPr algn="ctr" defTabSz="960120" eaLnBrk="1" hangingPunct="1">
              <a:defRPr/>
            </a:pPr>
            <a:r>
              <a:rPr lang="es-MX" sz="1680" b="1" dirty="0">
                <a:solidFill>
                  <a:srgbClr val="000000"/>
                </a:solidFill>
                <a:latin typeface="Roboto" panose="02000000000000000000" pitchFamily="2" charset="0"/>
                <a:ea typeface="Roboto" panose="02000000000000000000" pitchFamily="2" charset="0"/>
                <a:cs typeface="+mn-cs"/>
              </a:rPr>
              <a:t>26%</a:t>
            </a:r>
            <a:endParaRPr lang="es-MX" sz="1680" dirty="0">
              <a:latin typeface="Roboto" panose="02000000000000000000" pitchFamily="2" charset="0"/>
              <a:ea typeface="Roboto" panose="02000000000000000000" pitchFamily="2" charset="0"/>
            </a:endParaRPr>
          </a:p>
        </p:txBody>
      </p:sp>
      <p:sp>
        <p:nvSpPr>
          <p:cNvPr id="15" name="CuadroTexto 21">
            <a:extLst>
              <a:ext uri="{FF2B5EF4-FFF2-40B4-BE49-F238E27FC236}">
                <a16:creationId xmlns:a16="http://schemas.microsoft.com/office/drawing/2014/main" id="{45A80E33-33BF-632A-16FF-D1FCB42D6124}"/>
              </a:ext>
            </a:extLst>
          </p:cNvPr>
          <p:cNvSpPr txBox="1">
            <a:spLocks noChangeArrowheads="1"/>
          </p:cNvSpPr>
          <p:nvPr/>
        </p:nvSpPr>
        <p:spPr bwMode="auto">
          <a:xfrm>
            <a:off x="6022752" y="3285833"/>
            <a:ext cx="756091" cy="403961"/>
          </a:xfrm>
          <a:prstGeom prst="rect">
            <a:avLst/>
          </a:prstGeom>
          <a:solidFill>
            <a:schemeClr val="bg1"/>
          </a:solidFill>
          <a:ln w="19050">
            <a:solidFill>
              <a:schemeClr val="bg1">
                <a:lumMod val="75000"/>
              </a:schemeClr>
            </a:solidFill>
            <a:prstDash val="solid"/>
            <a:miter lim="800000"/>
            <a:headEnd/>
            <a:tailEnd/>
          </a:ln>
        </p:spPr>
        <p:txBody>
          <a:bodyPr wrap="square" lIns="131220" tIns="65610" rIns="131220" bIns="65610" anchor="t">
            <a:spAutoFit/>
          </a:bodyPr>
          <a:lstStyle>
            <a:defPPr>
              <a:defRPr lang="es-MX"/>
            </a:defPPr>
            <a:lvl1pPr marL="0" indent="0" algn="l" defTabSz="914400" rtl="0" eaLnBrk="0" latinLnBrk="0" hangingPunct="0">
              <a:defRPr sz="2400" kern="1200">
                <a:solidFill>
                  <a:schemeClr val="tx1"/>
                </a:solidFill>
                <a:latin typeface="Apple Garamond" charset="0"/>
                <a:ea typeface="ＭＳ Ｐゴシック" charset="0"/>
                <a:cs typeface="ＭＳ Ｐゴシック" charset="0"/>
              </a:defRPr>
            </a:lvl1pPr>
            <a:lvl2pPr marL="742950" indent="-285750" algn="l" defTabSz="914400" rtl="0" eaLnBrk="0" latinLnBrk="0" hangingPunct="0">
              <a:defRPr sz="2400" kern="1200">
                <a:solidFill>
                  <a:schemeClr val="tx1"/>
                </a:solidFill>
                <a:latin typeface="Apple Garamond" charset="0"/>
                <a:ea typeface="ＭＳ Ｐゴシック" charset="0"/>
                <a:cs typeface="+mn-cs"/>
              </a:defRPr>
            </a:lvl2pPr>
            <a:lvl3pPr marL="1143000" indent="-228600" algn="l" defTabSz="914400" rtl="0" eaLnBrk="0" latinLnBrk="0" hangingPunct="0">
              <a:defRPr sz="2400" kern="1200">
                <a:solidFill>
                  <a:schemeClr val="tx1"/>
                </a:solidFill>
                <a:latin typeface="Apple Garamond" charset="0"/>
                <a:ea typeface="ＭＳ Ｐゴシック" charset="0"/>
                <a:cs typeface="+mn-cs"/>
              </a:defRPr>
            </a:lvl3pPr>
            <a:lvl4pPr marL="1600200" indent="-228600" algn="l" defTabSz="914400" rtl="0" eaLnBrk="0" latinLnBrk="0" hangingPunct="0">
              <a:defRPr sz="2400" kern="1200">
                <a:solidFill>
                  <a:schemeClr val="tx1"/>
                </a:solidFill>
                <a:latin typeface="Apple Garamond" charset="0"/>
                <a:ea typeface="ＭＳ Ｐゴシック" charset="0"/>
                <a:cs typeface="+mn-cs"/>
              </a:defRPr>
            </a:lvl4pPr>
            <a:lvl5pPr marL="2057400" indent="-228600" algn="l" defTabSz="914400" rtl="0" eaLnBrk="0" latinLnBrk="0" hangingPunct="0">
              <a:defRPr sz="2400" kern="1200">
                <a:solidFill>
                  <a:schemeClr val="tx1"/>
                </a:solidFill>
                <a:latin typeface="Apple Garamond"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9pPr>
          </a:lstStyle>
          <a:p>
            <a:pPr algn="ctr" defTabSz="960120" eaLnBrk="1" hangingPunct="1">
              <a:defRPr/>
            </a:pPr>
            <a:r>
              <a:rPr lang="es-MX" sz="1680" b="1" dirty="0">
                <a:solidFill>
                  <a:srgbClr val="000000"/>
                </a:solidFill>
                <a:latin typeface="Roboto" panose="02000000000000000000" pitchFamily="2" charset="0"/>
                <a:ea typeface="Roboto" panose="02000000000000000000" pitchFamily="2" charset="0"/>
                <a:cs typeface="+mn-cs"/>
              </a:rPr>
              <a:t>33%</a:t>
            </a:r>
            <a:endParaRPr lang="es-MX" sz="1680" dirty="0">
              <a:latin typeface="Roboto" panose="02000000000000000000" pitchFamily="2" charset="0"/>
              <a:ea typeface="Roboto" panose="02000000000000000000" pitchFamily="2" charset="0"/>
            </a:endParaRPr>
          </a:p>
        </p:txBody>
      </p:sp>
      <p:sp>
        <p:nvSpPr>
          <p:cNvPr id="16" name="CuadroTexto 21">
            <a:extLst>
              <a:ext uri="{FF2B5EF4-FFF2-40B4-BE49-F238E27FC236}">
                <a16:creationId xmlns:a16="http://schemas.microsoft.com/office/drawing/2014/main" id="{7332E4CE-34F8-A88E-8B67-D833FDD4003E}"/>
              </a:ext>
            </a:extLst>
          </p:cNvPr>
          <p:cNvSpPr txBox="1">
            <a:spLocks noChangeArrowheads="1"/>
          </p:cNvSpPr>
          <p:nvPr/>
        </p:nvSpPr>
        <p:spPr bwMode="auto">
          <a:xfrm>
            <a:off x="10263631" y="4572849"/>
            <a:ext cx="756091" cy="403961"/>
          </a:xfrm>
          <a:prstGeom prst="rect">
            <a:avLst/>
          </a:prstGeom>
          <a:solidFill>
            <a:schemeClr val="bg1"/>
          </a:solidFill>
          <a:ln w="19050">
            <a:solidFill>
              <a:schemeClr val="bg1">
                <a:lumMod val="75000"/>
              </a:schemeClr>
            </a:solidFill>
            <a:prstDash val="solid"/>
            <a:miter lim="800000"/>
            <a:headEnd/>
            <a:tailEnd/>
          </a:ln>
        </p:spPr>
        <p:txBody>
          <a:bodyPr wrap="square" lIns="131220" tIns="65610" rIns="131220" bIns="65610" anchor="t">
            <a:spAutoFit/>
          </a:bodyPr>
          <a:lstStyle>
            <a:defPPr>
              <a:defRPr lang="es-MX"/>
            </a:defPPr>
            <a:lvl1pPr marL="0" indent="0" algn="l" defTabSz="914400" rtl="0" eaLnBrk="0" latinLnBrk="0" hangingPunct="0">
              <a:defRPr sz="2400" kern="1200">
                <a:solidFill>
                  <a:schemeClr val="tx1"/>
                </a:solidFill>
                <a:latin typeface="Apple Garamond" charset="0"/>
                <a:ea typeface="ＭＳ Ｐゴシック" charset="0"/>
                <a:cs typeface="ＭＳ Ｐゴシック" charset="0"/>
              </a:defRPr>
            </a:lvl1pPr>
            <a:lvl2pPr marL="742950" indent="-285750" algn="l" defTabSz="914400" rtl="0" eaLnBrk="0" latinLnBrk="0" hangingPunct="0">
              <a:defRPr sz="2400" kern="1200">
                <a:solidFill>
                  <a:schemeClr val="tx1"/>
                </a:solidFill>
                <a:latin typeface="Apple Garamond" charset="0"/>
                <a:ea typeface="ＭＳ Ｐゴシック" charset="0"/>
                <a:cs typeface="+mn-cs"/>
              </a:defRPr>
            </a:lvl2pPr>
            <a:lvl3pPr marL="1143000" indent="-228600" algn="l" defTabSz="914400" rtl="0" eaLnBrk="0" latinLnBrk="0" hangingPunct="0">
              <a:defRPr sz="2400" kern="1200">
                <a:solidFill>
                  <a:schemeClr val="tx1"/>
                </a:solidFill>
                <a:latin typeface="Apple Garamond" charset="0"/>
                <a:ea typeface="ＭＳ Ｐゴシック" charset="0"/>
                <a:cs typeface="+mn-cs"/>
              </a:defRPr>
            </a:lvl3pPr>
            <a:lvl4pPr marL="1600200" indent="-228600" algn="l" defTabSz="914400" rtl="0" eaLnBrk="0" latinLnBrk="0" hangingPunct="0">
              <a:defRPr sz="2400" kern="1200">
                <a:solidFill>
                  <a:schemeClr val="tx1"/>
                </a:solidFill>
                <a:latin typeface="Apple Garamond" charset="0"/>
                <a:ea typeface="ＭＳ Ｐゴシック" charset="0"/>
                <a:cs typeface="+mn-cs"/>
              </a:defRPr>
            </a:lvl4pPr>
            <a:lvl5pPr marL="2057400" indent="-228600" algn="l" defTabSz="914400" rtl="0" eaLnBrk="0" latinLnBrk="0" hangingPunct="0">
              <a:defRPr sz="2400" kern="1200">
                <a:solidFill>
                  <a:schemeClr val="tx1"/>
                </a:solidFill>
                <a:latin typeface="Apple Garamond"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9pPr>
          </a:lstStyle>
          <a:p>
            <a:pPr algn="ctr" defTabSz="960120" eaLnBrk="1" hangingPunct="1">
              <a:defRPr/>
            </a:pPr>
            <a:r>
              <a:rPr lang="es-MX" sz="1680" b="1" dirty="0">
                <a:solidFill>
                  <a:srgbClr val="000000"/>
                </a:solidFill>
                <a:latin typeface="Roboto" panose="02000000000000000000" pitchFamily="2" charset="0"/>
                <a:ea typeface="Roboto" panose="02000000000000000000" pitchFamily="2" charset="0"/>
                <a:cs typeface="+mn-cs"/>
              </a:rPr>
              <a:t>28%</a:t>
            </a:r>
            <a:endParaRPr lang="es-MX" sz="1680" dirty="0">
              <a:latin typeface="Roboto" panose="02000000000000000000" pitchFamily="2" charset="0"/>
              <a:ea typeface="Roboto" panose="02000000000000000000" pitchFamily="2" charset="0"/>
            </a:endParaRPr>
          </a:p>
        </p:txBody>
      </p:sp>
      <p:sp>
        <p:nvSpPr>
          <p:cNvPr id="17" name="CuadroTexto 21">
            <a:extLst>
              <a:ext uri="{FF2B5EF4-FFF2-40B4-BE49-F238E27FC236}">
                <a16:creationId xmlns:a16="http://schemas.microsoft.com/office/drawing/2014/main" id="{86FEB04D-358E-2289-10B8-70E3FA6D58D5}"/>
              </a:ext>
            </a:extLst>
          </p:cNvPr>
          <p:cNvSpPr txBox="1">
            <a:spLocks noChangeArrowheads="1"/>
          </p:cNvSpPr>
          <p:nvPr/>
        </p:nvSpPr>
        <p:spPr bwMode="auto">
          <a:xfrm>
            <a:off x="7995805" y="3988692"/>
            <a:ext cx="756091" cy="403961"/>
          </a:xfrm>
          <a:prstGeom prst="rect">
            <a:avLst/>
          </a:prstGeom>
          <a:solidFill>
            <a:schemeClr val="bg1"/>
          </a:solidFill>
          <a:ln w="19050">
            <a:solidFill>
              <a:schemeClr val="bg1">
                <a:lumMod val="75000"/>
              </a:schemeClr>
            </a:solidFill>
            <a:prstDash val="solid"/>
            <a:miter lim="800000"/>
            <a:headEnd/>
            <a:tailEnd/>
          </a:ln>
        </p:spPr>
        <p:txBody>
          <a:bodyPr wrap="square" lIns="131220" tIns="65610" rIns="131220" bIns="65610" anchor="t">
            <a:spAutoFit/>
          </a:bodyPr>
          <a:lstStyle>
            <a:defPPr>
              <a:defRPr lang="es-MX"/>
            </a:defPPr>
            <a:lvl1pPr marL="0" indent="0" algn="l" defTabSz="914400" rtl="0" eaLnBrk="0" latinLnBrk="0" hangingPunct="0">
              <a:defRPr sz="2400" kern="1200">
                <a:solidFill>
                  <a:schemeClr val="tx1"/>
                </a:solidFill>
                <a:latin typeface="Apple Garamond" charset="0"/>
                <a:ea typeface="ＭＳ Ｐゴシック" charset="0"/>
                <a:cs typeface="ＭＳ Ｐゴシック" charset="0"/>
              </a:defRPr>
            </a:lvl1pPr>
            <a:lvl2pPr marL="742950" indent="-285750" algn="l" defTabSz="914400" rtl="0" eaLnBrk="0" latinLnBrk="0" hangingPunct="0">
              <a:defRPr sz="2400" kern="1200">
                <a:solidFill>
                  <a:schemeClr val="tx1"/>
                </a:solidFill>
                <a:latin typeface="Apple Garamond" charset="0"/>
                <a:ea typeface="ＭＳ Ｐゴシック" charset="0"/>
                <a:cs typeface="+mn-cs"/>
              </a:defRPr>
            </a:lvl2pPr>
            <a:lvl3pPr marL="1143000" indent="-228600" algn="l" defTabSz="914400" rtl="0" eaLnBrk="0" latinLnBrk="0" hangingPunct="0">
              <a:defRPr sz="2400" kern="1200">
                <a:solidFill>
                  <a:schemeClr val="tx1"/>
                </a:solidFill>
                <a:latin typeface="Apple Garamond" charset="0"/>
                <a:ea typeface="ＭＳ Ｐゴシック" charset="0"/>
                <a:cs typeface="+mn-cs"/>
              </a:defRPr>
            </a:lvl3pPr>
            <a:lvl4pPr marL="1600200" indent="-228600" algn="l" defTabSz="914400" rtl="0" eaLnBrk="0" latinLnBrk="0" hangingPunct="0">
              <a:defRPr sz="2400" kern="1200">
                <a:solidFill>
                  <a:schemeClr val="tx1"/>
                </a:solidFill>
                <a:latin typeface="Apple Garamond" charset="0"/>
                <a:ea typeface="ＭＳ Ｐゴシック" charset="0"/>
                <a:cs typeface="+mn-cs"/>
              </a:defRPr>
            </a:lvl4pPr>
            <a:lvl5pPr marL="2057400" indent="-228600" algn="l" defTabSz="914400" rtl="0" eaLnBrk="0" latinLnBrk="0" hangingPunct="0">
              <a:defRPr sz="2400" kern="1200">
                <a:solidFill>
                  <a:schemeClr val="tx1"/>
                </a:solidFill>
                <a:latin typeface="Apple Garamond"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9pPr>
          </a:lstStyle>
          <a:p>
            <a:pPr algn="ctr" defTabSz="960120" eaLnBrk="1" hangingPunct="1">
              <a:defRPr/>
            </a:pPr>
            <a:r>
              <a:rPr lang="es-MX" sz="1680" b="1" dirty="0">
                <a:solidFill>
                  <a:srgbClr val="000000"/>
                </a:solidFill>
                <a:latin typeface="Roboto" panose="02000000000000000000" pitchFamily="2" charset="0"/>
                <a:ea typeface="Roboto" panose="02000000000000000000" pitchFamily="2" charset="0"/>
                <a:cs typeface="+mn-cs"/>
              </a:rPr>
              <a:t>24%</a:t>
            </a:r>
            <a:endParaRPr lang="es-MX" sz="168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828909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2CAFE-3C52-846D-3A1E-6E02099703CF}"/>
            </a:ext>
          </a:extLst>
        </p:cNvPr>
        <p:cNvGrpSpPr/>
        <p:nvPr/>
      </p:nvGrpSpPr>
      <p:grpSpPr>
        <a:xfrm>
          <a:off x="0" y="0"/>
          <a:ext cx="0" cy="0"/>
          <a:chOff x="0" y="0"/>
          <a:chExt cx="0" cy="0"/>
        </a:xfrm>
      </p:grpSpPr>
      <p:graphicFrame>
        <p:nvGraphicFramePr>
          <p:cNvPr id="15" name="Gráfico 14">
            <a:extLst>
              <a:ext uri="{FF2B5EF4-FFF2-40B4-BE49-F238E27FC236}">
                <a16:creationId xmlns:a16="http://schemas.microsoft.com/office/drawing/2014/main" id="{A0E1BBE7-7CAB-D7C3-32D5-1564F5E93930}"/>
              </a:ext>
            </a:extLst>
          </p:cNvPr>
          <p:cNvGraphicFramePr>
            <a:graphicFrameLocks/>
          </p:cNvGraphicFramePr>
          <p:nvPr>
            <p:extLst>
              <p:ext uri="{D42A27DB-BD31-4B8C-83A1-F6EECF244321}">
                <p14:modId xmlns:p14="http://schemas.microsoft.com/office/powerpoint/2010/main" val="214989445"/>
              </p:ext>
            </p:extLst>
          </p:nvPr>
        </p:nvGraphicFramePr>
        <p:xfrm>
          <a:off x="802607" y="2028051"/>
          <a:ext cx="11365815" cy="503478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4">
            <a:extLst>
              <a:ext uri="{FF2B5EF4-FFF2-40B4-BE49-F238E27FC236}">
                <a16:creationId xmlns:a16="http://schemas.microsoft.com/office/drawing/2014/main" id="{C1C3EF0E-F621-C212-6AE8-7C086D518268}"/>
              </a:ext>
            </a:extLst>
          </p:cNvPr>
          <p:cNvSpPr txBox="1">
            <a:spLocks noChangeArrowheads="1"/>
          </p:cNvSpPr>
          <p:nvPr/>
        </p:nvSpPr>
        <p:spPr bwMode="auto">
          <a:xfrm>
            <a:off x="470647" y="1018512"/>
            <a:ext cx="11860305" cy="74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15756" tIns="57877" rIns="115756" bIns="57877">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algn="ctr" defTabSz="544568" eaLnBrk="1" hangingPunct="1">
              <a:defRPr/>
            </a:pPr>
            <a:r>
              <a:rPr lang="es-ES_tradnl" sz="4077" cap="all" dirty="0">
                <a:solidFill>
                  <a:prstClr val="black"/>
                </a:solidFill>
                <a:latin typeface="Lato Light" panose="020F0302020204030203" pitchFamily="34" charset="0"/>
                <a:ea typeface="Stajn Pro Medium" charset="0"/>
                <a:cs typeface="Stajn Pro Medium" charset="0"/>
              </a:rPr>
              <a:t>Habitantes x vivienda</a:t>
            </a:r>
          </a:p>
        </p:txBody>
      </p:sp>
      <p:sp>
        <p:nvSpPr>
          <p:cNvPr id="3" name="Marcador de número de diapositiva 11">
            <a:extLst>
              <a:ext uri="{FF2B5EF4-FFF2-40B4-BE49-F238E27FC236}">
                <a16:creationId xmlns:a16="http://schemas.microsoft.com/office/drawing/2014/main" id="{A4132493-B8C6-6391-7248-53CA48AA2CB9}"/>
              </a:ext>
            </a:extLst>
          </p:cNvPr>
          <p:cNvSpPr>
            <a:spLocks noGrp="1"/>
          </p:cNvSpPr>
          <p:nvPr>
            <p:ph type="sldNum" sz="quarter" idx="12"/>
          </p:nvPr>
        </p:nvSpPr>
        <p:spPr>
          <a:solidFill>
            <a:schemeClr val="bg1"/>
          </a:solidFill>
        </p:spPr>
        <p:txBody>
          <a:bodyPr vert="horz" lIns="100048" tIns="20009" rIns="84708" bIns="43353" rtlCol="0" anchor="ctr" anchorCtr="1"/>
          <a:lstStyle/>
          <a:p>
            <a:fld id="{67DDEA5E-EAF7-8246-8A62-7FF7613ECEAE}" type="slidenum">
              <a:rPr lang="en-US" sz="1545">
                <a:solidFill>
                  <a:schemeClr val="bg1">
                    <a:lumMod val="65000"/>
                  </a:schemeClr>
                </a:solidFill>
                <a:ea typeface="Roboto Lt" panose="02000000000000000000" pitchFamily="2" charset="0"/>
              </a:rPr>
              <a:pPr/>
              <a:t>15</a:t>
            </a:fld>
            <a:endParaRPr lang="en-US" sz="1545" dirty="0">
              <a:solidFill>
                <a:schemeClr val="bg1">
                  <a:lumMod val="65000"/>
                </a:schemeClr>
              </a:solidFill>
              <a:ea typeface="Roboto Lt" panose="02000000000000000000" pitchFamily="2" charset="0"/>
            </a:endParaRPr>
          </a:p>
        </p:txBody>
      </p:sp>
      <p:sp>
        <p:nvSpPr>
          <p:cNvPr id="9" name="CuadroTexto 8">
            <a:extLst>
              <a:ext uri="{FF2B5EF4-FFF2-40B4-BE49-F238E27FC236}">
                <a16:creationId xmlns:a16="http://schemas.microsoft.com/office/drawing/2014/main" id="{C3F28A63-5826-E80E-3E23-14DA876D857F}"/>
              </a:ext>
            </a:extLst>
          </p:cNvPr>
          <p:cNvSpPr txBox="1"/>
          <p:nvPr/>
        </p:nvSpPr>
        <p:spPr bwMode="auto">
          <a:xfrm>
            <a:off x="0" y="1602659"/>
            <a:ext cx="12801600" cy="480131"/>
          </a:xfrm>
          <a:prstGeom prst="rect">
            <a:avLst/>
          </a:prstGeom>
          <a:noFill/>
          <a:ln w="9525">
            <a:noFill/>
            <a:prstDash val="dot"/>
            <a:miter lim="800000"/>
            <a:headEnd/>
            <a:tailEnd/>
          </a:ln>
        </p:spPr>
        <p:txBody>
          <a:bodyPr wrap="square">
            <a:spAutoFit/>
          </a:bodyPr>
          <a:lstStyle/>
          <a:p>
            <a:pPr marL="756761" indent="-743426" algn="ctr">
              <a:spcAft>
                <a:spcPts val="420"/>
              </a:spcAft>
            </a:pPr>
            <a:r>
              <a:rPr lang="es-MX" sz="2520" i="1" dirty="0">
                <a:solidFill>
                  <a:srgbClr val="FF0000"/>
                </a:solidFill>
                <a:latin typeface="Playfair Display" panose="00000500000000000000" pitchFamily="2" charset="0"/>
                <a:ea typeface="Roboto Th" pitchFamily="2" charset="0"/>
              </a:rPr>
              <a:t>Casco urbano Mazatlán </a:t>
            </a:r>
          </a:p>
        </p:txBody>
      </p:sp>
      <p:sp>
        <p:nvSpPr>
          <p:cNvPr id="14" name="CuadroTexto 13">
            <a:extLst>
              <a:ext uri="{FF2B5EF4-FFF2-40B4-BE49-F238E27FC236}">
                <a16:creationId xmlns:a16="http://schemas.microsoft.com/office/drawing/2014/main" id="{E78B99AF-88D3-3202-1230-CEBA24FF075F}"/>
              </a:ext>
            </a:extLst>
          </p:cNvPr>
          <p:cNvSpPr txBox="1"/>
          <p:nvPr/>
        </p:nvSpPr>
        <p:spPr>
          <a:xfrm>
            <a:off x="1273256" y="7192653"/>
            <a:ext cx="10895166" cy="480131"/>
          </a:xfrm>
          <a:prstGeom prst="rect">
            <a:avLst/>
          </a:prstGeom>
          <a:solidFill>
            <a:schemeClr val="bg1"/>
          </a:solidFill>
          <a:ln>
            <a:solidFill>
              <a:schemeClr val="bg1">
                <a:lumMod val="85000"/>
              </a:schemeClr>
            </a:solidFill>
          </a:ln>
        </p:spPr>
        <p:txBody>
          <a:bodyPr wrap="square" rtlCol="0">
            <a:spAutoFit/>
          </a:bodyPr>
          <a:lstStyle/>
          <a:p>
            <a:pPr defTabSz="504553">
              <a:defRPr/>
            </a:pPr>
            <a:r>
              <a:rPr lang="es-MX" sz="1260" i="1" dirty="0">
                <a:solidFill>
                  <a:schemeClr val="bg1">
                    <a:lumMod val="50000"/>
                  </a:schemeClr>
                </a:solidFill>
                <a:latin typeface="Playfair Display" pitchFamily="2" charset="77"/>
                <a:ea typeface="Roboto Th" panose="02000000000000000000" pitchFamily="2" charset="0"/>
                <a:cs typeface="Roboto Lt" panose="02000000000000000000" pitchFamily="2" charset="0"/>
              </a:rPr>
              <a:t>Fuente: Elaborado con datos de INEGI; </a:t>
            </a:r>
            <a:r>
              <a:rPr lang="es-ES" sz="1260" i="1" dirty="0">
                <a:solidFill>
                  <a:schemeClr val="bg1">
                    <a:lumMod val="50000"/>
                  </a:schemeClr>
                </a:solidFill>
                <a:latin typeface="Playfair Display" pitchFamily="2" charset="77"/>
                <a:ea typeface="Roboto Th" panose="02000000000000000000" pitchFamily="2" charset="0"/>
              </a:rPr>
              <a:t>Nota: Las proyecciones para los años 2025, 2030 y 2035 fueron elaboradas por Ideas Frescas con base en datos históricos y tendencias poblacionales.</a:t>
            </a:r>
            <a:endParaRPr lang="es-MX" sz="1260" i="1" dirty="0">
              <a:solidFill>
                <a:schemeClr val="bg1">
                  <a:lumMod val="50000"/>
                </a:schemeClr>
              </a:solidFill>
              <a:latin typeface="Playfair Display" pitchFamily="2" charset="77"/>
              <a:ea typeface="Roboto Th" panose="02000000000000000000" pitchFamily="2" charset="0"/>
              <a:cs typeface="Roboto Lt" panose="02000000000000000000" pitchFamily="2" charset="0"/>
            </a:endParaRPr>
          </a:p>
        </p:txBody>
      </p:sp>
      <p:graphicFrame>
        <p:nvGraphicFramePr>
          <p:cNvPr id="2" name="Gráfico 1">
            <a:extLst>
              <a:ext uri="{FF2B5EF4-FFF2-40B4-BE49-F238E27FC236}">
                <a16:creationId xmlns:a16="http://schemas.microsoft.com/office/drawing/2014/main" id="{229D00B8-EEE1-5741-CF15-8A67B7CEDD1E}"/>
              </a:ext>
            </a:extLst>
          </p:cNvPr>
          <p:cNvGraphicFramePr>
            <a:graphicFrameLocks/>
          </p:cNvGraphicFramePr>
          <p:nvPr>
            <p:extLst>
              <p:ext uri="{D42A27DB-BD31-4B8C-83A1-F6EECF244321}">
                <p14:modId xmlns:p14="http://schemas.microsoft.com/office/powerpoint/2010/main" val="1648727601"/>
              </p:ext>
            </p:extLst>
          </p:nvPr>
        </p:nvGraphicFramePr>
        <p:xfrm>
          <a:off x="1674686" y="4941870"/>
          <a:ext cx="11126914" cy="1956155"/>
        </p:xfrm>
        <a:graphic>
          <a:graphicData uri="http://schemas.openxmlformats.org/drawingml/2006/chart">
            <c:chart xmlns:c="http://schemas.openxmlformats.org/drawingml/2006/chart" xmlns:r="http://schemas.openxmlformats.org/officeDocument/2006/relationships" r:id="rId4"/>
          </a:graphicData>
        </a:graphic>
      </p:graphicFrame>
      <p:sp>
        <p:nvSpPr>
          <p:cNvPr id="4" name="CuadroTexto 3">
            <a:extLst>
              <a:ext uri="{FF2B5EF4-FFF2-40B4-BE49-F238E27FC236}">
                <a16:creationId xmlns:a16="http://schemas.microsoft.com/office/drawing/2014/main" id="{CE29227F-1172-CA79-1AAD-2D49E029FA61}"/>
              </a:ext>
            </a:extLst>
          </p:cNvPr>
          <p:cNvSpPr txBox="1"/>
          <p:nvPr/>
        </p:nvSpPr>
        <p:spPr bwMode="auto">
          <a:xfrm>
            <a:off x="11637023" y="5437540"/>
            <a:ext cx="1062798" cy="391034"/>
          </a:xfrm>
          <a:prstGeom prst="rect">
            <a:avLst/>
          </a:prstGeom>
          <a:noFill/>
          <a:ln w="9525">
            <a:noFill/>
            <a:prstDash val="dot"/>
            <a:miter lim="800000"/>
            <a:headEnd/>
            <a:tailEnd/>
          </a:ln>
        </p:spPr>
        <p:txBody>
          <a:bodyPr wrap="square" lIns="0" tIns="65610" rIns="131220" bIns="65610" rtlCol="0" anchor="t">
            <a:spAutoFit/>
          </a:bodyPr>
          <a:lstStyle/>
          <a:p>
            <a:pPr marL="18336" indent="-5001">
              <a:spcAft>
                <a:spcPts val="420"/>
              </a:spcAft>
            </a:pPr>
            <a:r>
              <a:rPr lang="es-ES_tradnl" sz="1680" i="1" dirty="0">
                <a:solidFill>
                  <a:schemeClr val="bg1">
                    <a:lumMod val="65000"/>
                  </a:schemeClr>
                </a:solidFill>
                <a:latin typeface="Playfair Display" panose="00000500000000000000" pitchFamily="2" charset="0"/>
              </a:rPr>
              <a:t>Variación</a:t>
            </a:r>
            <a:endParaRPr lang="es-ES_tradnl" sz="1680" i="1" baseline="30000" dirty="0">
              <a:solidFill>
                <a:schemeClr val="bg1">
                  <a:lumMod val="65000"/>
                </a:schemeClr>
              </a:solidFill>
              <a:latin typeface="Playfair Display" panose="00000500000000000000" pitchFamily="2" charset="0"/>
            </a:endParaRPr>
          </a:p>
        </p:txBody>
      </p:sp>
    </p:spTree>
    <p:extLst>
      <p:ext uri="{BB962C8B-B14F-4D97-AF65-F5344CB8AC3E}">
        <p14:creationId xmlns:p14="http://schemas.microsoft.com/office/powerpoint/2010/main" val="4124256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E6735-F817-BBFC-AA54-BCF2E05C1671}"/>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82B07092-4B88-D6D3-3BF7-3D9946C643E3}"/>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solidFill>
                  <a:schemeClr val="bg1">
                    <a:lumMod val="65000"/>
                  </a:schemeClr>
                </a:solidFill>
                <a:ea typeface="Roboto Lt" panose="02000000000000000000" pitchFamily="2" charset="0"/>
              </a:rPr>
              <a:pPr/>
              <a:t>16</a:t>
            </a:fld>
            <a:endParaRPr lang="en-US" sz="1431" dirty="0">
              <a:solidFill>
                <a:schemeClr val="bg1">
                  <a:lumMod val="65000"/>
                </a:schemeClr>
              </a:solidFill>
              <a:ea typeface="Roboto Lt" panose="02000000000000000000" pitchFamily="2" charset="0"/>
            </a:endParaRPr>
          </a:p>
        </p:txBody>
      </p:sp>
      <p:sp>
        <p:nvSpPr>
          <p:cNvPr id="5" name="CuadroTexto 4">
            <a:extLst>
              <a:ext uri="{FF2B5EF4-FFF2-40B4-BE49-F238E27FC236}">
                <a16:creationId xmlns:a16="http://schemas.microsoft.com/office/drawing/2014/main" id="{8F4C3774-9A4F-5C4F-E708-2FA325B9B2F9}"/>
              </a:ext>
            </a:extLst>
          </p:cNvPr>
          <p:cNvSpPr txBox="1"/>
          <p:nvPr/>
        </p:nvSpPr>
        <p:spPr>
          <a:xfrm>
            <a:off x="735966" y="6943778"/>
            <a:ext cx="11176290" cy="451790"/>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168" dirty="0">
                <a:ea typeface="Roboto Th" panose="02000000000000000000" pitchFamily="2" charset="0"/>
              </a:rPr>
              <a:t>Fuente: </a:t>
            </a:r>
            <a:r>
              <a:rPr lang="es-AR" sz="1168" dirty="0">
                <a:ea typeface="Roboto Th" panose="02000000000000000000" pitchFamily="2" charset="0"/>
              </a:rPr>
              <a:t>INEGI. Censos y Conteos de Población y Vivienda; </a:t>
            </a:r>
            <a:r>
              <a:rPr lang="es-ES" sz="1168" dirty="0">
                <a:ea typeface="Roboto Th" panose="02000000000000000000" pitchFamily="2" charset="0"/>
              </a:rPr>
              <a:t>Nota: Las proyecciones para los años 2025, 2030 y 2035 fueron elaboradas por Ideas Frescas con base en datos históricos y tendencias poblacionales.</a:t>
            </a:r>
            <a:endParaRPr lang="es-ES_tradnl" sz="1201" dirty="0"/>
          </a:p>
        </p:txBody>
      </p:sp>
      <p:sp>
        <p:nvSpPr>
          <p:cNvPr id="6" name="CuadroTexto 5">
            <a:extLst>
              <a:ext uri="{FF2B5EF4-FFF2-40B4-BE49-F238E27FC236}">
                <a16:creationId xmlns:a16="http://schemas.microsoft.com/office/drawing/2014/main" id="{BE2FF0F9-1D14-7B15-F7C7-95D1D268A4E2}"/>
              </a:ext>
            </a:extLst>
          </p:cNvPr>
          <p:cNvSpPr txBox="1"/>
          <p:nvPr/>
        </p:nvSpPr>
        <p:spPr bwMode="auto">
          <a:xfrm>
            <a:off x="889339" y="1007451"/>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873" algn="ctr" defTabSz="727278">
              <a:defRPr/>
            </a:pPr>
            <a:r>
              <a:rPr lang="es-ES" sz="3778" dirty="0">
                <a:solidFill>
                  <a:prstClr val="black"/>
                </a:solidFill>
                <a:latin typeface="Lato Light" panose="020F0302020204030203" pitchFamily="34" charset="0"/>
              </a:rPr>
              <a:t>NECESIDAD DE VIVIENDA</a:t>
            </a:r>
          </a:p>
        </p:txBody>
      </p:sp>
      <p:sp>
        <p:nvSpPr>
          <p:cNvPr id="7" name="CuadroTexto 6">
            <a:extLst>
              <a:ext uri="{FF2B5EF4-FFF2-40B4-BE49-F238E27FC236}">
                <a16:creationId xmlns:a16="http://schemas.microsoft.com/office/drawing/2014/main" id="{87C133A2-0B84-EFF3-E502-04962AEBEEC8}"/>
              </a:ext>
            </a:extLst>
          </p:cNvPr>
          <p:cNvSpPr txBox="1"/>
          <p:nvPr/>
        </p:nvSpPr>
        <p:spPr bwMode="auto">
          <a:xfrm>
            <a:off x="174140" y="1556799"/>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ES" sz="2335" i="1" dirty="0">
                <a:solidFill>
                  <a:srgbClr val="FF0000"/>
                </a:solidFill>
                <a:latin typeface="Playfair Display" panose="00000500000000000000" pitchFamily="2" charset="0"/>
                <a:ea typeface="Roboto Th" pitchFamily="2" charset="0"/>
              </a:rPr>
              <a:t>Hogares necesarios para satisfacer la demanda habitacional</a:t>
            </a:r>
            <a:endParaRPr lang="es-MX" sz="2335" i="1" dirty="0">
              <a:solidFill>
                <a:srgbClr val="FF0000"/>
              </a:solidFill>
              <a:latin typeface="Playfair Display" panose="00000500000000000000" pitchFamily="2" charset="0"/>
              <a:ea typeface="Roboto Th" pitchFamily="2" charset="0"/>
            </a:endParaRPr>
          </a:p>
        </p:txBody>
      </p:sp>
      <p:graphicFrame>
        <p:nvGraphicFramePr>
          <p:cNvPr id="2" name="Gráfico 1">
            <a:extLst>
              <a:ext uri="{FF2B5EF4-FFF2-40B4-BE49-F238E27FC236}">
                <a16:creationId xmlns:a16="http://schemas.microsoft.com/office/drawing/2014/main" id="{1640C264-446E-F9B4-54A4-ED2638327AB1}"/>
              </a:ext>
            </a:extLst>
          </p:cNvPr>
          <p:cNvGraphicFramePr>
            <a:graphicFrameLocks/>
          </p:cNvGraphicFramePr>
          <p:nvPr>
            <p:extLst>
              <p:ext uri="{D42A27DB-BD31-4B8C-83A1-F6EECF244321}">
                <p14:modId xmlns:p14="http://schemas.microsoft.com/office/powerpoint/2010/main" val="1103121161"/>
              </p:ext>
            </p:extLst>
          </p:nvPr>
        </p:nvGraphicFramePr>
        <p:xfrm>
          <a:off x="69288" y="1947029"/>
          <a:ext cx="11842969" cy="49752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Gráfico 17">
            <a:extLst>
              <a:ext uri="{FF2B5EF4-FFF2-40B4-BE49-F238E27FC236}">
                <a16:creationId xmlns:a16="http://schemas.microsoft.com/office/drawing/2014/main" id="{4D5B6E27-C6EE-FD62-8A34-F05FC58B1EC4}"/>
              </a:ext>
            </a:extLst>
          </p:cNvPr>
          <p:cNvGraphicFramePr>
            <a:graphicFrameLocks/>
          </p:cNvGraphicFramePr>
          <p:nvPr/>
        </p:nvGraphicFramePr>
        <p:xfrm>
          <a:off x="1925146" y="4489523"/>
          <a:ext cx="10140488" cy="2490396"/>
        </p:xfrm>
        <a:graphic>
          <a:graphicData uri="http://schemas.openxmlformats.org/drawingml/2006/chart">
            <c:chart xmlns:c="http://schemas.openxmlformats.org/drawingml/2006/chart" xmlns:r="http://schemas.openxmlformats.org/officeDocument/2006/relationships" r:id="rId4"/>
          </a:graphicData>
        </a:graphic>
      </p:graphicFrame>
      <p:sp>
        <p:nvSpPr>
          <p:cNvPr id="19" name="CuadroTexto 18">
            <a:extLst>
              <a:ext uri="{FF2B5EF4-FFF2-40B4-BE49-F238E27FC236}">
                <a16:creationId xmlns:a16="http://schemas.microsoft.com/office/drawing/2014/main" id="{C04E599A-B4D1-BA40-9BDA-B41B415421B8}"/>
              </a:ext>
            </a:extLst>
          </p:cNvPr>
          <p:cNvSpPr txBox="1"/>
          <p:nvPr/>
        </p:nvSpPr>
        <p:spPr bwMode="auto">
          <a:xfrm>
            <a:off x="11494230" y="5585342"/>
            <a:ext cx="1198078" cy="437893"/>
          </a:xfrm>
          <a:prstGeom prst="rect">
            <a:avLst/>
          </a:prstGeom>
          <a:noFill/>
          <a:ln w="9525">
            <a:noFill/>
            <a:prstDash val="dot"/>
            <a:miter lim="800000"/>
            <a:headEnd/>
            <a:tailEnd/>
          </a:ln>
        </p:spPr>
        <p:txBody>
          <a:bodyPr wrap="square" lIns="0" tIns="65610" rIns="131220" bIns="65610" rtlCol="0" anchor="t">
            <a:spAutoFit/>
          </a:bodyPr>
          <a:lstStyle/>
          <a:p>
            <a:pPr marL="18336" indent="-5001">
              <a:spcAft>
                <a:spcPts val="420"/>
              </a:spcAft>
            </a:pPr>
            <a:r>
              <a:rPr lang="es-ES_tradnl" sz="1890" i="1" dirty="0">
                <a:solidFill>
                  <a:schemeClr val="bg1">
                    <a:lumMod val="65000"/>
                  </a:schemeClr>
                </a:solidFill>
                <a:latin typeface="Playfair Display" panose="00000500000000000000" pitchFamily="2" charset="0"/>
              </a:rPr>
              <a:t>Variación</a:t>
            </a:r>
            <a:endParaRPr lang="es-ES_tradnl" sz="1890" i="1" baseline="30000" dirty="0">
              <a:solidFill>
                <a:schemeClr val="bg1">
                  <a:lumMod val="65000"/>
                </a:schemeClr>
              </a:solidFill>
              <a:latin typeface="Playfair Display" panose="00000500000000000000" pitchFamily="2" charset="0"/>
            </a:endParaRPr>
          </a:p>
        </p:txBody>
      </p:sp>
      <p:sp>
        <p:nvSpPr>
          <p:cNvPr id="4" name="CuadroTexto 21">
            <a:extLst>
              <a:ext uri="{FF2B5EF4-FFF2-40B4-BE49-F238E27FC236}">
                <a16:creationId xmlns:a16="http://schemas.microsoft.com/office/drawing/2014/main" id="{F135ECE6-C98C-B228-7115-E6A7E39D943D}"/>
              </a:ext>
            </a:extLst>
          </p:cNvPr>
          <p:cNvSpPr txBox="1">
            <a:spLocks noChangeArrowheads="1"/>
          </p:cNvSpPr>
          <p:nvPr/>
        </p:nvSpPr>
        <p:spPr bwMode="auto">
          <a:xfrm>
            <a:off x="1007020" y="2393789"/>
            <a:ext cx="1836251" cy="1166631"/>
          </a:xfrm>
          <a:prstGeom prst="rect">
            <a:avLst/>
          </a:prstGeom>
          <a:solidFill>
            <a:schemeClr val="bg1"/>
          </a:solidFill>
          <a:ln w="19050">
            <a:solidFill>
              <a:schemeClr val="bg1">
                <a:lumMod val="75000"/>
              </a:schemeClr>
            </a:solidFill>
            <a:prstDash val="solid"/>
            <a:miter lim="800000"/>
            <a:headEnd/>
            <a:tailEnd/>
          </a:ln>
        </p:spPr>
        <p:txBody>
          <a:bodyPr wrap="square" lIns="131220" tIns="65610" rIns="131220" bIns="65610"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defTabSz="960120" eaLnBrk="1" hangingPunct="1">
              <a:defRPr/>
            </a:pPr>
            <a:r>
              <a:rPr lang="es-MX" sz="3360" b="1" dirty="0">
                <a:solidFill>
                  <a:srgbClr val="000000"/>
                </a:solidFill>
                <a:latin typeface="Roboto" panose="02000000000000000000" pitchFamily="2" charset="0"/>
                <a:ea typeface="Roboto" panose="02000000000000000000" pitchFamily="2" charset="0"/>
                <a:cs typeface="+mn-cs"/>
              </a:rPr>
              <a:t>3.25%</a:t>
            </a:r>
            <a:endParaRPr lang="es-MX" sz="3360" dirty="0">
              <a:solidFill>
                <a:prstClr val="black"/>
              </a:solidFill>
              <a:latin typeface="Roboto" panose="02000000000000000000" pitchFamily="2" charset="0"/>
              <a:ea typeface="Roboto" panose="02000000000000000000" pitchFamily="2" charset="0"/>
              <a:cs typeface="+mn-cs"/>
            </a:endParaRPr>
          </a:p>
          <a:p>
            <a:pPr defTabSz="960120" eaLnBrk="1" hangingPunct="1">
              <a:defRPr/>
            </a:pPr>
            <a:r>
              <a:rPr lang="es-MX" sz="1680" dirty="0">
                <a:solidFill>
                  <a:srgbClr val="666666"/>
                </a:solidFill>
                <a:latin typeface="Roboto" panose="02000000000000000000" pitchFamily="2" charset="0"/>
                <a:ea typeface="Roboto" panose="02000000000000000000" pitchFamily="2" charset="0"/>
                <a:cs typeface="+mn-cs"/>
              </a:rPr>
              <a:t>Crecimiento anual promedio</a:t>
            </a:r>
            <a:endParaRPr lang="es-MX" sz="1680" dirty="0">
              <a:solidFill>
                <a:prstClr val="black"/>
              </a:solidFill>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790289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E3476-CC88-2613-7F0E-633817A90037}"/>
            </a:ext>
          </a:extLst>
        </p:cNvPr>
        <p:cNvGrpSpPr/>
        <p:nvPr/>
      </p:nvGrpSpPr>
      <p:grpSpPr>
        <a:xfrm>
          <a:off x="0" y="0"/>
          <a:ext cx="0" cy="0"/>
          <a:chOff x="0" y="0"/>
          <a:chExt cx="0" cy="0"/>
        </a:xfrm>
      </p:grpSpPr>
      <p:graphicFrame>
        <p:nvGraphicFramePr>
          <p:cNvPr id="9" name="Gráfico 8">
            <a:extLst>
              <a:ext uri="{FF2B5EF4-FFF2-40B4-BE49-F238E27FC236}">
                <a16:creationId xmlns:a16="http://schemas.microsoft.com/office/drawing/2014/main" id="{E7419030-2D13-C609-5B60-B028F69C62F0}"/>
              </a:ext>
            </a:extLst>
          </p:cNvPr>
          <p:cNvGraphicFramePr>
            <a:graphicFrameLocks/>
          </p:cNvGraphicFramePr>
          <p:nvPr/>
        </p:nvGraphicFramePr>
        <p:xfrm>
          <a:off x="2312602" y="2251850"/>
          <a:ext cx="7781993" cy="4504781"/>
        </p:xfrm>
        <a:graphic>
          <a:graphicData uri="http://schemas.openxmlformats.org/drawingml/2006/chart">
            <c:chart xmlns:c="http://schemas.openxmlformats.org/drawingml/2006/chart" xmlns:r="http://schemas.openxmlformats.org/officeDocument/2006/relationships" r:id="rId3"/>
          </a:graphicData>
        </a:graphic>
      </p:graphicFrame>
      <p:sp>
        <p:nvSpPr>
          <p:cNvPr id="3" name="Marcador de número de diapositiva 11">
            <a:extLst>
              <a:ext uri="{FF2B5EF4-FFF2-40B4-BE49-F238E27FC236}">
                <a16:creationId xmlns:a16="http://schemas.microsoft.com/office/drawing/2014/main" id="{8793CDB5-D18C-86D2-877D-9771ABC143CB}"/>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solidFill>
                  <a:schemeClr val="bg1">
                    <a:lumMod val="65000"/>
                  </a:schemeClr>
                </a:solidFill>
                <a:ea typeface="Roboto Lt" panose="02000000000000000000" pitchFamily="2" charset="0"/>
              </a:rPr>
              <a:pPr/>
              <a:t>17</a:t>
            </a:fld>
            <a:endParaRPr lang="en-US" sz="1431" dirty="0">
              <a:solidFill>
                <a:schemeClr val="bg1">
                  <a:lumMod val="65000"/>
                </a:schemeClr>
              </a:solidFill>
              <a:ea typeface="Roboto Lt" panose="02000000000000000000" pitchFamily="2" charset="0"/>
            </a:endParaRPr>
          </a:p>
        </p:txBody>
      </p:sp>
      <p:sp>
        <p:nvSpPr>
          <p:cNvPr id="5" name="CuadroTexto 4">
            <a:extLst>
              <a:ext uri="{FF2B5EF4-FFF2-40B4-BE49-F238E27FC236}">
                <a16:creationId xmlns:a16="http://schemas.microsoft.com/office/drawing/2014/main" id="{34972467-DDBF-4FAA-BA6F-A35DCE2339B9}"/>
              </a:ext>
            </a:extLst>
          </p:cNvPr>
          <p:cNvSpPr txBox="1"/>
          <p:nvPr/>
        </p:nvSpPr>
        <p:spPr>
          <a:xfrm>
            <a:off x="2312604" y="6797204"/>
            <a:ext cx="8176395" cy="451790"/>
          </a:xfrm>
          <a:prstGeom prst="rect">
            <a:avLst/>
          </a:prstGeom>
          <a:no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168" dirty="0">
                <a:ea typeface="Roboto Th" panose="02000000000000000000" pitchFamily="2" charset="0"/>
              </a:rPr>
              <a:t>Fuente: </a:t>
            </a:r>
            <a:r>
              <a:rPr lang="es-AR" sz="1168" dirty="0">
                <a:ea typeface="Roboto Th" panose="02000000000000000000" pitchFamily="2" charset="0"/>
              </a:rPr>
              <a:t>INEGI. Censos y Conteos de Población y Vivienda; </a:t>
            </a:r>
            <a:r>
              <a:rPr lang="es-ES" sz="1168" dirty="0">
                <a:ea typeface="Roboto Th" panose="02000000000000000000" pitchFamily="2" charset="0"/>
              </a:rPr>
              <a:t>Nota: Las proyecciones para los años 2025, 2030 y 2035 fueron elaboradas por Ideas Frescas con base en datos históricos y tendencias poblacionales.</a:t>
            </a:r>
            <a:endParaRPr lang="es-ES_tradnl" sz="1201" dirty="0"/>
          </a:p>
        </p:txBody>
      </p:sp>
      <p:sp>
        <p:nvSpPr>
          <p:cNvPr id="6" name="CuadroTexto 5">
            <a:extLst>
              <a:ext uri="{FF2B5EF4-FFF2-40B4-BE49-F238E27FC236}">
                <a16:creationId xmlns:a16="http://schemas.microsoft.com/office/drawing/2014/main" id="{F0B8431E-81CE-0591-EEC2-F7CBDA5CEEB5}"/>
              </a:ext>
            </a:extLst>
          </p:cNvPr>
          <p:cNvSpPr txBox="1"/>
          <p:nvPr/>
        </p:nvSpPr>
        <p:spPr bwMode="auto">
          <a:xfrm>
            <a:off x="889339" y="1007451"/>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873" algn="ctr" defTabSz="727278">
              <a:defRPr/>
            </a:pPr>
            <a:r>
              <a:rPr lang="es-ES" sz="3778" dirty="0">
                <a:solidFill>
                  <a:prstClr val="black"/>
                </a:solidFill>
                <a:latin typeface="Lato Light" panose="020F0302020204030203" pitchFamily="34" charset="0"/>
              </a:rPr>
              <a:t>NECESIDAD DE VIVIENDA</a:t>
            </a:r>
          </a:p>
        </p:txBody>
      </p:sp>
      <p:sp>
        <p:nvSpPr>
          <p:cNvPr id="7" name="CuadroTexto 6">
            <a:extLst>
              <a:ext uri="{FF2B5EF4-FFF2-40B4-BE49-F238E27FC236}">
                <a16:creationId xmlns:a16="http://schemas.microsoft.com/office/drawing/2014/main" id="{7C630712-4B2C-0575-5C69-44D285EC33FF}"/>
              </a:ext>
            </a:extLst>
          </p:cNvPr>
          <p:cNvSpPr txBox="1"/>
          <p:nvPr/>
        </p:nvSpPr>
        <p:spPr bwMode="auto">
          <a:xfrm>
            <a:off x="174140" y="1570134"/>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MX" sz="2335" i="1" dirty="0">
                <a:solidFill>
                  <a:srgbClr val="FF0000"/>
                </a:solidFill>
                <a:latin typeface="Playfair Display" panose="00000500000000000000" pitchFamily="2" charset="0"/>
                <a:ea typeface="Roboto Th" pitchFamily="2" charset="0"/>
              </a:rPr>
              <a:t>Distribución promedio por rango de precios en 2025- 2030</a:t>
            </a:r>
          </a:p>
        </p:txBody>
      </p:sp>
      <p:sp>
        <p:nvSpPr>
          <p:cNvPr id="4" name="CuadroTexto 3">
            <a:extLst>
              <a:ext uri="{FF2B5EF4-FFF2-40B4-BE49-F238E27FC236}">
                <a16:creationId xmlns:a16="http://schemas.microsoft.com/office/drawing/2014/main" id="{E555176F-DF80-666D-2E0F-CEFCC2278CA9}"/>
              </a:ext>
            </a:extLst>
          </p:cNvPr>
          <p:cNvSpPr txBox="1"/>
          <p:nvPr/>
        </p:nvSpPr>
        <p:spPr>
          <a:xfrm>
            <a:off x="2707006" y="3799663"/>
            <a:ext cx="3990337" cy="1026307"/>
          </a:xfrm>
          <a:prstGeom prst="rect">
            <a:avLst/>
          </a:prstGeom>
          <a:noFill/>
        </p:spPr>
        <p:txBody>
          <a:bodyPr wrap="square" rtlCol="0">
            <a:spAutoFit/>
          </a:bodyPr>
          <a:lstStyle/>
          <a:p>
            <a:pPr algn="ctr">
              <a:lnSpc>
                <a:spcPct val="85000"/>
              </a:lnSpc>
            </a:pPr>
            <a:r>
              <a:rPr lang="es-ES" sz="2940" dirty="0">
                <a:latin typeface="Roboto Light" panose="02000000000000000000" pitchFamily="2" charset="0"/>
                <a:ea typeface="Roboto Light" panose="02000000000000000000" pitchFamily="2" charset="0"/>
              </a:rPr>
              <a:t>-$545,000</a:t>
            </a:r>
          </a:p>
          <a:p>
            <a:pPr algn="ctr">
              <a:lnSpc>
                <a:spcPct val="85000"/>
              </a:lnSpc>
            </a:pPr>
            <a:r>
              <a:rPr lang="es-ES" sz="4200" b="1" dirty="0">
                <a:solidFill>
                  <a:srgbClr val="000000"/>
                </a:solidFill>
                <a:latin typeface="Roboto" panose="02000000000000000000" pitchFamily="2" charset="0"/>
                <a:ea typeface="Roboto" panose="02000000000000000000" pitchFamily="2" charset="0"/>
                <a:cs typeface="Roboto" panose="02000000000000000000" pitchFamily="2" charset="0"/>
              </a:rPr>
              <a:t>45%</a:t>
            </a:r>
            <a:endParaRPr lang="es-ES" sz="6300" b="1"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8" name="CuadroTexto 7">
            <a:extLst>
              <a:ext uri="{FF2B5EF4-FFF2-40B4-BE49-F238E27FC236}">
                <a16:creationId xmlns:a16="http://schemas.microsoft.com/office/drawing/2014/main" id="{3E5E8F2C-EA59-D1BC-096A-64ED9EEEE597}"/>
              </a:ext>
            </a:extLst>
          </p:cNvPr>
          <p:cNvSpPr txBox="1"/>
          <p:nvPr/>
        </p:nvSpPr>
        <p:spPr>
          <a:xfrm>
            <a:off x="5432927" y="5203624"/>
            <a:ext cx="3990338" cy="1026307"/>
          </a:xfrm>
          <a:prstGeom prst="rect">
            <a:avLst/>
          </a:prstGeom>
          <a:noFill/>
        </p:spPr>
        <p:txBody>
          <a:bodyPr wrap="square" rtlCol="0">
            <a:spAutoFit/>
          </a:bodyPr>
          <a:lstStyle/>
          <a:p>
            <a:pPr algn="ctr">
              <a:lnSpc>
                <a:spcPct val="85000"/>
              </a:lnSpc>
            </a:pPr>
            <a:r>
              <a:rPr lang="es-ES" sz="2940" dirty="0">
                <a:latin typeface="Roboto Light" panose="02000000000000000000" pitchFamily="2" charset="0"/>
                <a:ea typeface="Roboto Light" panose="02000000000000000000" pitchFamily="2" charset="0"/>
              </a:rPr>
              <a:t>$545,000 - $960,000 </a:t>
            </a:r>
          </a:p>
          <a:p>
            <a:pPr algn="ctr">
              <a:lnSpc>
                <a:spcPct val="85000"/>
              </a:lnSpc>
            </a:pPr>
            <a:r>
              <a:rPr lang="es-ES" sz="4200" b="1" dirty="0">
                <a:solidFill>
                  <a:srgbClr val="000000"/>
                </a:solidFill>
                <a:latin typeface="Roboto" panose="02000000000000000000" pitchFamily="2" charset="0"/>
                <a:ea typeface="Roboto" panose="02000000000000000000" pitchFamily="2" charset="0"/>
                <a:cs typeface="Roboto" panose="02000000000000000000" pitchFamily="2" charset="0"/>
              </a:rPr>
              <a:t>35%</a:t>
            </a:r>
            <a:endParaRPr lang="es-ES" sz="6300" b="1"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10" name="CuadroTexto 9">
            <a:extLst>
              <a:ext uri="{FF2B5EF4-FFF2-40B4-BE49-F238E27FC236}">
                <a16:creationId xmlns:a16="http://schemas.microsoft.com/office/drawing/2014/main" id="{5A4DF66D-AC70-51CD-F3E6-35B0EC7E9A16}"/>
              </a:ext>
            </a:extLst>
          </p:cNvPr>
          <p:cNvSpPr txBox="1"/>
          <p:nvPr/>
        </p:nvSpPr>
        <p:spPr>
          <a:xfrm>
            <a:off x="5807716" y="3138328"/>
            <a:ext cx="3990337" cy="1026307"/>
          </a:xfrm>
          <a:prstGeom prst="rect">
            <a:avLst/>
          </a:prstGeom>
          <a:noFill/>
        </p:spPr>
        <p:txBody>
          <a:bodyPr wrap="square" rtlCol="0">
            <a:spAutoFit/>
          </a:bodyPr>
          <a:lstStyle/>
          <a:p>
            <a:pPr algn="ctr">
              <a:lnSpc>
                <a:spcPct val="85000"/>
              </a:lnSpc>
            </a:pPr>
            <a:r>
              <a:rPr lang="es-ES" sz="2940" dirty="0">
                <a:latin typeface="Roboto Light" panose="02000000000000000000" pitchFamily="2" charset="0"/>
                <a:ea typeface="Roboto Light" panose="02000000000000000000" pitchFamily="2" charset="0"/>
              </a:rPr>
              <a:t>+$940,000</a:t>
            </a:r>
          </a:p>
          <a:p>
            <a:pPr algn="ctr">
              <a:lnSpc>
                <a:spcPct val="85000"/>
              </a:lnSpc>
            </a:pPr>
            <a:r>
              <a:rPr lang="es-ES" sz="4200" b="1" dirty="0">
                <a:solidFill>
                  <a:srgbClr val="000000"/>
                </a:solidFill>
                <a:latin typeface="Roboto" panose="02000000000000000000" pitchFamily="2" charset="0"/>
                <a:ea typeface="Roboto" panose="02000000000000000000" pitchFamily="2" charset="0"/>
                <a:cs typeface="Roboto" panose="02000000000000000000" pitchFamily="2" charset="0"/>
              </a:rPr>
              <a:t>20%</a:t>
            </a:r>
            <a:endParaRPr lang="es-ES" sz="6300" b="1"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11" name="CuadroTexto 21">
            <a:extLst>
              <a:ext uri="{FF2B5EF4-FFF2-40B4-BE49-F238E27FC236}">
                <a16:creationId xmlns:a16="http://schemas.microsoft.com/office/drawing/2014/main" id="{C4D97B76-175B-525A-6799-BF3C5F206FC9}"/>
              </a:ext>
            </a:extLst>
          </p:cNvPr>
          <p:cNvSpPr txBox="1">
            <a:spLocks noChangeArrowheads="1"/>
          </p:cNvSpPr>
          <p:nvPr/>
        </p:nvSpPr>
        <p:spPr bwMode="auto">
          <a:xfrm>
            <a:off x="605414" y="3663929"/>
            <a:ext cx="2497196" cy="908098"/>
          </a:xfrm>
          <a:prstGeom prst="rect">
            <a:avLst/>
          </a:prstGeom>
          <a:solidFill>
            <a:schemeClr val="bg1"/>
          </a:solidFill>
          <a:ln w="19050">
            <a:solidFill>
              <a:schemeClr val="bg1">
                <a:lumMod val="75000"/>
              </a:schemeClr>
            </a:solidFill>
            <a:prstDash val="solid"/>
            <a:miter lim="800000"/>
            <a:headEnd/>
            <a:tailEnd/>
          </a:ln>
        </p:spPr>
        <p:txBody>
          <a:bodyPr wrap="square" lIns="131220" tIns="65610" rIns="131220" bIns="65610"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defTabSz="960120" eaLnBrk="1" hangingPunct="1">
              <a:defRPr/>
            </a:pPr>
            <a:r>
              <a:rPr lang="es-MX" sz="2520" b="1" dirty="0">
                <a:solidFill>
                  <a:srgbClr val="000000"/>
                </a:solidFill>
                <a:latin typeface="Roboto" panose="02000000000000000000" pitchFamily="2" charset="0"/>
                <a:ea typeface="Roboto" panose="02000000000000000000" pitchFamily="2" charset="0"/>
                <a:cs typeface="+mn-cs"/>
              </a:rPr>
              <a:t>$289,800</a:t>
            </a:r>
            <a:endParaRPr lang="es-MX" sz="2520" dirty="0">
              <a:solidFill>
                <a:prstClr val="black"/>
              </a:solidFill>
              <a:latin typeface="Roboto" panose="02000000000000000000" pitchFamily="2" charset="0"/>
              <a:ea typeface="Roboto" panose="02000000000000000000" pitchFamily="2" charset="0"/>
              <a:cs typeface="+mn-cs"/>
            </a:endParaRPr>
          </a:p>
          <a:p>
            <a:r>
              <a:rPr lang="es-MX" sz="1260" dirty="0">
                <a:solidFill>
                  <a:srgbClr val="666666"/>
                </a:solidFill>
                <a:latin typeface="Roboto" panose="02000000000000000000" pitchFamily="2" charset="0"/>
                <a:ea typeface="Roboto" panose="02000000000000000000" pitchFamily="2" charset="0"/>
              </a:rPr>
              <a:t>Precio promedio de la vivienda -$545,000</a:t>
            </a:r>
            <a:endParaRPr lang="es-MX" sz="1260" dirty="0">
              <a:latin typeface="Roboto" panose="02000000000000000000" pitchFamily="2" charset="0"/>
              <a:ea typeface="Roboto" panose="02000000000000000000" pitchFamily="2" charset="0"/>
            </a:endParaRPr>
          </a:p>
        </p:txBody>
      </p:sp>
      <p:sp>
        <p:nvSpPr>
          <p:cNvPr id="12" name="CuadroTexto 21">
            <a:extLst>
              <a:ext uri="{FF2B5EF4-FFF2-40B4-BE49-F238E27FC236}">
                <a16:creationId xmlns:a16="http://schemas.microsoft.com/office/drawing/2014/main" id="{525C63B9-09F0-14B7-F0C4-465D19325DDD}"/>
              </a:ext>
            </a:extLst>
          </p:cNvPr>
          <p:cNvSpPr txBox="1">
            <a:spLocks noChangeArrowheads="1"/>
          </p:cNvSpPr>
          <p:nvPr/>
        </p:nvSpPr>
        <p:spPr bwMode="auto">
          <a:xfrm>
            <a:off x="9304587" y="2784590"/>
            <a:ext cx="2497196" cy="908098"/>
          </a:xfrm>
          <a:prstGeom prst="rect">
            <a:avLst/>
          </a:prstGeom>
          <a:solidFill>
            <a:schemeClr val="bg1"/>
          </a:solidFill>
          <a:ln w="19050">
            <a:solidFill>
              <a:schemeClr val="bg1">
                <a:lumMod val="75000"/>
              </a:schemeClr>
            </a:solidFill>
            <a:prstDash val="solid"/>
            <a:miter lim="800000"/>
            <a:headEnd/>
            <a:tailEnd/>
          </a:ln>
        </p:spPr>
        <p:txBody>
          <a:bodyPr wrap="square" lIns="131220" tIns="65610" rIns="131220" bIns="65610"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defTabSz="960120" eaLnBrk="1" hangingPunct="1">
              <a:defRPr/>
            </a:pPr>
            <a:r>
              <a:rPr lang="es-MX" sz="2520" b="1" dirty="0">
                <a:solidFill>
                  <a:srgbClr val="000000"/>
                </a:solidFill>
                <a:latin typeface="Roboto" panose="02000000000000000000" pitchFamily="2" charset="0"/>
                <a:ea typeface="Roboto" panose="02000000000000000000" pitchFamily="2" charset="0"/>
                <a:cs typeface="+mn-cs"/>
              </a:rPr>
              <a:t>$2,386,000</a:t>
            </a:r>
            <a:endParaRPr lang="es-MX" sz="2520" dirty="0">
              <a:solidFill>
                <a:prstClr val="black"/>
              </a:solidFill>
              <a:latin typeface="Roboto" panose="02000000000000000000" pitchFamily="2" charset="0"/>
              <a:ea typeface="Roboto" panose="02000000000000000000" pitchFamily="2" charset="0"/>
              <a:cs typeface="+mn-cs"/>
            </a:endParaRPr>
          </a:p>
          <a:p>
            <a:r>
              <a:rPr lang="es-MX" sz="1260" dirty="0">
                <a:solidFill>
                  <a:srgbClr val="666666"/>
                </a:solidFill>
                <a:latin typeface="Roboto" panose="02000000000000000000" pitchFamily="2" charset="0"/>
                <a:ea typeface="Roboto" panose="02000000000000000000" pitchFamily="2" charset="0"/>
              </a:rPr>
              <a:t>Precio promedio de la vivienda +$960,000</a:t>
            </a:r>
            <a:endParaRPr lang="es-MX" sz="1260" dirty="0">
              <a:latin typeface="Roboto" panose="02000000000000000000" pitchFamily="2" charset="0"/>
              <a:ea typeface="Roboto" panose="02000000000000000000" pitchFamily="2" charset="0"/>
            </a:endParaRPr>
          </a:p>
        </p:txBody>
      </p:sp>
      <p:sp>
        <p:nvSpPr>
          <p:cNvPr id="13" name="CuadroTexto 21">
            <a:extLst>
              <a:ext uri="{FF2B5EF4-FFF2-40B4-BE49-F238E27FC236}">
                <a16:creationId xmlns:a16="http://schemas.microsoft.com/office/drawing/2014/main" id="{D998BE2D-DB78-DE87-DC85-D68763AA0D4B}"/>
              </a:ext>
            </a:extLst>
          </p:cNvPr>
          <p:cNvSpPr txBox="1">
            <a:spLocks noChangeArrowheads="1"/>
          </p:cNvSpPr>
          <p:nvPr/>
        </p:nvSpPr>
        <p:spPr bwMode="auto">
          <a:xfrm>
            <a:off x="9304587" y="5692637"/>
            <a:ext cx="2497196" cy="908098"/>
          </a:xfrm>
          <a:prstGeom prst="rect">
            <a:avLst/>
          </a:prstGeom>
          <a:solidFill>
            <a:schemeClr val="bg1"/>
          </a:solidFill>
          <a:ln w="19050">
            <a:solidFill>
              <a:schemeClr val="bg1">
                <a:lumMod val="75000"/>
              </a:schemeClr>
            </a:solidFill>
            <a:prstDash val="solid"/>
            <a:miter lim="800000"/>
            <a:headEnd/>
            <a:tailEnd/>
          </a:ln>
        </p:spPr>
        <p:txBody>
          <a:bodyPr wrap="square" lIns="131220" tIns="65610" rIns="131220" bIns="65610"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defTabSz="960120" eaLnBrk="1" hangingPunct="1">
              <a:defRPr/>
            </a:pPr>
            <a:r>
              <a:rPr lang="es-MX" sz="2520" b="1" dirty="0">
                <a:solidFill>
                  <a:srgbClr val="000000"/>
                </a:solidFill>
                <a:latin typeface="Roboto" panose="02000000000000000000" pitchFamily="2" charset="0"/>
                <a:ea typeface="Roboto" panose="02000000000000000000" pitchFamily="2" charset="0"/>
                <a:cs typeface="+mn-cs"/>
              </a:rPr>
              <a:t>$736,250</a:t>
            </a:r>
            <a:endParaRPr lang="es-MX" sz="2520" dirty="0">
              <a:solidFill>
                <a:prstClr val="black"/>
              </a:solidFill>
              <a:latin typeface="Roboto" panose="02000000000000000000" pitchFamily="2" charset="0"/>
              <a:ea typeface="Roboto" panose="02000000000000000000" pitchFamily="2" charset="0"/>
              <a:cs typeface="+mn-cs"/>
            </a:endParaRPr>
          </a:p>
          <a:p>
            <a:r>
              <a:rPr lang="es-MX" sz="1260" dirty="0">
                <a:solidFill>
                  <a:srgbClr val="666666"/>
                </a:solidFill>
                <a:latin typeface="Roboto" panose="02000000000000000000" pitchFamily="2" charset="0"/>
                <a:ea typeface="Roboto" panose="02000000000000000000" pitchFamily="2" charset="0"/>
              </a:rPr>
              <a:t>Precio promedio de la vivienda $545,000 – $960,000</a:t>
            </a:r>
            <a:endParaRPr lang="es-MX" sz="126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736016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6352F-50FF-4828-8EC8-8D2E0001D722}"/>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BC0F639A-329F-3270-6DE1-7D661A6C1BD0}"/>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ea typeface="Roboto Lt" panose="02000000000000000000" pitchFamily="2" charset="0"/>
              </a:rPr>
              <a:pPr/>
              <a:t>18</a:t>
            </a:fld>
            <a:endParaRPr lang="en-US" sz="1431" dirty="0">
              <a:ea typeface="Roboto Lt" panose="02000000000000000000" pitchFamily="2" charset="0"/>
            </a:endParaRPr>
          </a:p>
        </p:txBody>
      </p:sp>
      <p:sp>
        <p:nvSpPr>
          <p:cNvPr id="5" name="CuadroTexto 4">
            <a:extLst>
              <a:ext uri="{FF2B5EF4-FFF2-40B4-BE49-F238E27FC236}">
                <a16:creationId xmlns:a16="http://schemas.microsoft.com/office/drawing/2014/main" id="{7B895EE9-8F93-F683-97D7-293DC0B1F67D}"/>
              </a:ext>
            </a:extLst>
          </p:cNvPr>
          <p:cNvSpPr txBox="1"/>
          <p:nvPr/>
        </p:nvSpPr>
        <p:spPr>
          <a:xfrm>
            <a:off x="1230250" y="7290751"/>
            <a:ext cx="10341093" cy="451790"/>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168" dirty="0">
                <a:ea typeface="Roboto Th" panose="02000000000000000000" pitchFamily="2" charset="0"/>
              </a:rPr>
              <a:t>Fuente: </a:t>
            </a:r>
            <a:r>
              <a:rPr lang="es-AR" sz="1168" dirty="0">
                <a:ea typeface="Roboto Th" panose="02000000000000000000" pitchFamily="2" charset="0"/>
              </a:rPr>
              <a:t>INEGI. Censos y Conteos de Población y Vivienda; </a:t>
            </a:r>
            <a:r>
              <a:rPr lang="es-ES" sz="1168" dirty="0">
                <a:ea typeface="Roboto Th" panose="02000000000000000000" pitchFamily="2" charset="0"/>
              </a:rPr>
              <a:t>Nota: Las proyecciones para los años 2025, 2030 y 2035 fueron elaboradas por Ideas Frescas con base en datos históricos y tendencias poblacionales.</a:t>
            </a:r>
            <a:endParaRPr lang="es-ES_tradnl" sz="1201" dirty="0"/>
          </a:p>
        </p:txBody>
      </p:sp>
      <p:sp>
        <p:nvSpPr>
          <p:cNvPr id="6" name="CuadroTexto 5">
            <a:extLst>
              <a:ext uri="{FF2B5EF4-FFF2-40B4-BE49-F238E27FC236}">
                <a16:creationId xmlns:a16="http://schemas.microsoft.com/office/drawing/2014/main" id="{2C9FED2A-560D-E215-AE73-854433A69F40}"/>
              </a:ext>
            </a:extLst>
          </p:cNvPr>
          <p:cNvSpPr txBox="1"/>
          <p:nvPr/>
        </p:nvSpPr>
        <p:spPr bwMode="auto">
          <a:xfrm>
            <a:off x="889339" y="1007451"/>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873" algn="ctr" defTabSz="727278">
              <a:defRPr/>
            </a:pPr>
            <a:r>
              <a:rPr lang="es-ES" sz="3778" dirty="0">
                <a:solidFill>
                  <a:prstClr val="black"/>
                </a:solidFill>
                <a:latin typeface="Lato Light" panose="020F0302020204030203" pitchFamily="34" charset="0"/>
              </a:rPr>
              <a:t>NECESIDAD DE VIVIENDA</a:t>
            </a:r>
          </a:p>
        </p:txBody>
      </p:sp>
      <p:sp>
        <p:nvSpPr>
          <p:cNvPr id="7" name="CuadroTexto 6">
            <a:extLst>
              <a:ext uri="{FF2B5EF4-FFF2-40B4-BE49-F238E27FC236}">
                <a16:creationId xmlns:a16="http://schemas.microsoft.com/office/drawing/2014/main" id="{F91B06F8-B1C3-7FD2-D31F-CDE45A2DCAD6}"/>
              </a:ext>
            </a:extLst>
          </p:cNvPr>
          <p:cNvSpPr txBox="1"/>
          <p:nvPr/>
        </p:nvSpPr>
        <p:spPr bwMode="auto">
          <a:xfrm>
            <a:off x="174140" y="1570134"/>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MX" sz="2335" i="1" dirty="0">
                <a:solidFill>
                  <a:srgbClr val="FF0000"/>
                </a:solidFill>
                <a:latin typeface="Playfair Display" panose="00000500000000000000" pitchFamily="2" charset="0"/>
                <a:ea typeface="Roboto Th" pitchFamily="2" charset="0"/>
              </a:rPr>
              <a:t>Distribución anual por segmento en 2025</a:t>
            </a:r>
          </a:p>
        </p:txBody>
      </p:sp>
      <p:graphicFrame>
        <p:nvGraphicFramePr>
          <p:cNvPr id="14" name="Gráfico 13">
            <a:extLst>
              <a:ext uri="{FF2B5EF4-FFF2-40B4-BE49-F238E27FC236}">
                <a16:creationId xmlns:a16="http://schemas.microsoft.com/office/drawing/2014/main" id="{A568294C-9718-EF18-EF19-0B74FF1FD86F}"/>
              </a:ext>
            </a:extLst>
          </p:cNvPr>
          <p:cNvGraphicFramePr>
            <a:graphicFrameLocks/>
          </p:cNvGraphicFramePr>
          <p:nvPr>
            <p:extLst>
              <p:ext uri="{D42A27DB-BD31-4B8C-83A1-F6EECF244321}">
                <p14:modId xmlns:p14="http://schemas.microsoft.com/office/powerpoint/2010/main" val="1635963837"/>
              </p:ext>
            </p:extLst>
          </p:nvPr>
        </p:nvGraphicFramePr>
        <p:xfrm>
          <a:off x="2286561" y="2305445"/>
          <a:ext cx="8304672" cy="4535704"/>
        </p:xfrm>
        <a:graphic>
          <a:graphicData uri="http://schemas.openxmlformats.org/drawingml/2006/chart">
            <c:chart xmlns:c="http://schemas.openxmlformats.org/drawingml/2006/chart" xmlns:r="http://schemas.openxmlformats.org/officeDocument/2006/relationships" r:id="rId3"/>
          </a:graphicData>
        </a:graphic>
      </p:graphicFrame>
      <p:sp>
        <p:nvSpPr>
          <p:cNvPr id="16" name="CuadroTexto 15">
            <a:extLst>
              <a:ext uri="{FF2B5EF4-FFF2-40B4-BE49-F238E27FC236}">
                <a16:creationId xmlns:a16="http://schemas.microsoft.com/office/drawing/2014/main" id="{A4608522-C83F-24D9-0F67-B2F034A494EA}"/>
              </a:ext>
            </a:extLst>
          </p:cNvPr>
          <p:cNvSpPr txBox="1"/>
          <p:nvPr/>
        </p:nvSpPr>
        <p:spPr bwMode="auto">
          <a:xfrm>
            <a:off x="8274284" y="4020706"/>
            <a:ext cx="2754420" cy="738664"/>
          </a:xfrm>
          <a:prstGeom prst="rect">
            <a:avLst/>
          </a:prstGeom>
          <a:noFill/>
          <a:ln w="9525">
            <a:noFill/>
            <a:prstDash val="dot"/>
            <a:miter lim="800000"/>
            <a:headEnd/>
            <a:tailEnd/>
          </a:ln>
        </p:spPr>
        <p:txBody>
          <a:bodyPr wrap="square">
            <a:spAutoFit/>
          </a:bodyPr>
          <a:lstStyle/>
          <a:p>
            <a:pPr algn="ctr" rtl="0" fontAlgn="b"/>
            <a:r>
              <a:rPr lang="es-ES" sz="2400" dirty="0">
                <a:latin typeface="Lato" panose="020F0502020204030203" pitchFamily="34" charset="0"/>
              </a:rPr>
              <a:t>Interés social</a:t>
            </a:r>
            <a:endParaRPr lang="es-ES" sz="2400" b="0" i="0" u="none" strike="noStrike" dirty="0">
              <a:effectLst/>
              <a:latin typeface="Lato" panose="020F0502020204030203" pitchFamily="34" charset="0"/>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s-ES" b="0" i="1" u="none" strike="noStrike" dirty="0">
                <a:solidFill>
                  <a:schemeClr val="bg1">
                    <a:lumMod val="65000"/>
                  </a:schemeClr>
                </a:solidFill>
                <a:effectLst/>
                <a:latin typeface="Playfair Display" panose="00000500000000000000" pitchFamily="50" charset="0"/>
              </a:rPr>
              <a:t>$0 – $545,000; 124,808 v. </a:t>
            </a:r>
          </a:p>
        </p:txBody>
      </p:sp>
      <p:sp>
        <p:nvSpPr>
          <p:cNvPr id="18" name="CuadroTexto 17">
            <a:extLst>
              <a:ext uri="{FF2B5EF4-FFF2-40B4-BE49-F238E27FC236}">
                <a16:creationId xmlns:a16="http://schemas.microsoft.com/office/drawing/2014/main" id="{43D3A221-8381-DDF6-23EE-D73AEE338F73}"/>
              </a:ext>
            </a:extLst>
          </p:cNvPr>
          <p:cNvSpPr txBox="1"/>
          <p:nvPr/>
        </p:nvSpPr>
        <p:spPr bwMode="auto">
          <a:xfrm>
            <a:off x="4303325" y="6423519"/>
            <a:ext cx="3371050" cy="738664"/>
          </a:xfrm>
          <a:prstGeom prst="rect">
            <a:avLst/>
          </a:prstGeom>
          <a:noFill/>
          <a:ln w="9525">
            <a:noFill/>
            <a:prstDash val="dot"/>
            <a:miter lim="800000"/>
            <a:headEnd/>
            <a:tailEnd/>
          </a:ln>
        </p:spPr>
        <p:txBody>
          <a:bodyPr wrap="square">
            <a:spAutoFit/>
          </a:bodyPr>
          <a:lstStyle/>
          <a:p>
            <a:pPr algn="ctr" rtl="0" fontAlgn="b"/>
            <a:r>
              <a:rPr lang="es-ES" sz="2400" b="0" i="0" u="none" strike="noStrike" dirty="0">
                <a:effectLst/>
                <a:latin typeface="Lato" panose="020F0502020204030203" pitchFamily="34" charset="0"/>
              </a:rPr>
              <a:t>Económica</a:t>
            </a:r>
          </a:p>
          <a:p>
            <a:pPr marL="0" marR="0" lvl="0" indent="0" algn="ctr" defTabSz="914400" rtl="0" eaLnBrk="1" fontAlgn="b" latinLnBrk="0" hangingPunct="1">
              <a:lnSpc>
                <a:spcPct val="100000"/>
              </a:lnSpc>
              <a:spcBef>
                <a:spcPts val="0"/>
              </a:spcBef>
              <a:spcAft>
                <a:spcPts val="0"/>
              </a:spcAft>
              <a:buClrTx/>
              <a:buSzTx/>
              <a:buFontTx/>
              <a:buNone/>
              <a:tabLst/>
              <a:defRPr/>
            </a:pPr>
            <a:r>
              <a:rPr lang="es-ES" b="0" i="1" u="none" strike="noStrike" dirty="0">
                <a:solidFill>
                  <a:schemeClr val="bg1">
                    <a:lumMod val="65000"/>
                  </a:schemeClr>
                </a:solidFill>
                <a:effectLst/>
                <a:latin typeface="Playfair Display" panose="00000500000000000000" pitchFamily="50" charset="0"/>
              </a:rPr>
              <a:t>$545,000 – $</a:t>
            </a:r>
            <a:r>
              <a:rPr lang="es-ES" i="1" dirty="0">
                <a:solidFill>
                  <a:schemeClr val="bg1">
                    <a:lumMod val="65000"/>
                  </a:schemeClr>
                </a:solidFill>
                <a:latin typeface="Playfair Display" panose="00000500000000000000" pitchFamily="50" charset="0"/>
              </a:rPr>
              <a:t>720</a:t>
            </a:r>
            <a:r>
              <a:rPr lang="es-ES" b="0" i="1" u="none" strike="noStrike" dirty="0">
                <a:solidFill>
                  <a:schemeClr val="bg1">
                    <a:lumMod val="65000"/>
                  </a:schemeClr>
                </a:solidFill>
                <a:effectLst/>
                <a:latin typeface="Playfair Display" panose="00000500000000000000" pitchFamily="50" charset="0"/>
              </a:rPr>
              <a:t>,000; 41,468 v. </a:t>
            </a:r>
          </a:p>
        </p:txBody>
      </p:sp>
      <p:sp>
        <p:nvSpPr>
          <p:cNvPr id="19" name="CuadroTexto 18">
            <a:extLst>
              <a:ext uri="{FF2B5EF4-FFF2-40B4-BE49-F238E27FC236}">
                <a16:creationId xmlns:a16="http://schemas.microsoft.com/office/drawing/2014/main" id="{8B5FD336-7023-799C-F7F8-50DEC254AD92}"/>
              </a:ext>
            </a:extLst>
          </p:cNvPr>
          <p:cNvSpPr txBox="1"/>
          <p:nvPr/>
        </p:nvSpPr>
        <p:spPr bwMode="auto">
          <a:xfrm>
            <a:off x="1232468" y="4599091"/>
            <a:ext cx="3371050" cy="738664"/>
          </a:xfrm>
          <a:prstGeom prst="rect">
            <a:avLst/>
          </a:prstGeom>
          <a:noFill/>
          <a:ln w="9525">
            <a:noFill/>
            <a:prstDash val="dot"/>
            <a:miter lim="800000"/>
            <a:headEnd/>
            <a:tailEnd/>
          </a:ln>
        </p:spPr>
        <p:txBody>
          <a:bodyPr wrap="square">
            <a:spAutoFit/>
          </a:bodyPr>
          <a:lstStyle/>
          <a:p>
            <a:pPr algn="ctr" rtl="0" fontAlgn="b"/>
            <a:r>
              <a:rPr lang="es-ES" sz="2400" b="0" i="0" u="none" strike="noStrike" dirty="0">
                <a:effectLst/>
                <a:latin typeface="Lato" panose="020F0502020204030203" pitchFamily="34" charset="0"/>
              </a:rPr>
              <a:t>Media</a:t>
            </a:r>
          </a:p>
          <a:p>
            <a:pPr marL="0" marR="0" lvl="0" indent="0" algn="ctr" defTabSz="914400" rtl="0" eaLnBrk="1" fontAlgn="b" latinLnBrk="0" hangingPunct="1">
              <a:lnSpc>
                <a:spcPct val="100000"/>
              </a:lnSpc>
              <a:spcBef>
                <a:spcPts val="0"/>
              </a:spcBef>
              <a:spcAft>
                <a:spcPts val="0"/>
              </a:spcAft>
              <a:buClrTx/>
              <a:buSzTx/>
              <a:buFontTx/>
              <a:buNone/>
              <a:tabLst/>
              <a:defRPr/>
            </a:pPr>
            <a:r>
              <a:rPr lang="es-ES" b="0" i="1" u="none" strike="noStrike" dirty="0">
                <a:solidFill>
                  <a:schemeClr val="bg1">
                    <a:lumMod val="65000"/>
                  </a:schemeClr>
                </a:solidFill>
                <a:effectLst/>
                <a:latin typeface="Playfair Display" panose="00000500000000000000" pitchFamily="50" charset="0"/>
              </a:rPr>
              <a:t>$720,000 – $960,000; 39,302 v.</a:t>
            </a:r>
          </a:p>
        </p:txBody>
      </p:sp>
      <p:sp>
        <p:nvSpPr>
          <p:cNvPr id="20" name="CuadroTexto 19">
            <a:extLst>
              <a:ext uri="{FF2B5EF4-FFF2-40B4-BE49-F238E27FC236}">
                <a16:creationId xmlns:a16="http://schemas.microsoft.com/office/drawing/2014/main" id="{F4F1EFE8-73D3-0E7E-1511-F45415796924}"/>
              </a:ext>
            </a:extLst>
          </p:cNvPr>
          <p:cNvSpPr txBox="1"/>
          <p:nvPr/>
        </p:nvSpPr>
        <p:spPr bwMode="auto">
          <a:xfrm>
            <a:off x="1485900" y="2804931"/>
            <a:ext cx="3651018" cy="738664"/>
          </a:xfrm>
          <a:prstGeom prst="rect">
            <a:avLst/>
          </a:prstGeom>
          <a:noFill/>
          <a:ln w="9525">
            <a:noFill/>
            <a:prstDash val="dot"/>
            <a:miter lim="800000"/>
            <a:headEnd/>
            <a:tailEnd/>
          </a:ln>
        </p:spPr>
        <p:txBody>
          <a:bodyPr wrap="square">
            <a:spAutoFit/>
          </a:bodyPr>
          <a:lstStyle/>
          <a:p>
            <a:pPr algn="ctr" rtl="0" fontAlgn="b"/>
            <a:r>
              <a:rPr lang="es-ES" sz="2400" b="0" i="0" u="none" strike="noStrike" dirty="0">
                <a:effectLst/>
                <a:latin typeface="Lato" panose="020F0502020204030203" pitchFamily="34" charset="0"/>
              </a:rPr>
              <a:t>Media alta</a:t>
            </a:r>
          </a:p>
          <a:p>
            <a:pPr marL="0" marR="0" lvl="0" indent="0" algn="ctr" defTabSz="914400" rtl="0" eaLnBrk="1" fontAlgn="b" latinLnBrk="0" hangingPunct="1">
              <a:lnSpc>
                <a:spcPct val="100000"/>
              </a:lnSpc>
              <a:spcBef>
                <a:spcPts val="0"/>
              </a:spcBef>
              <a:spcAft>
                <a:spcPts val="0"/>
              </a:spcAft>
              <a:buClrTx/>
              <a:buSzTx/>
              <a:buFontTx/>
              <a:buNone/>
              <a:tabLst/>
              <a:defRPr/>
            </a:pPr>
            <a:r>
              <a:rPr lang="es-ES" b="0" i="1" u="none" strike="noStrike" dirty="0">
                <a:solidFill>
                  <a:schemeClr val="bg1">
                    <a:lumMod val="65000"/>
                  </a:schemeClr>
                </a:solidFill>
                <a:effectLst/>
                <a:latin typeface="Playfair Display" panose="00000500000000000000" pitchFamily="50" charset="0"/>
              </a:rPr>
              <a:t>$960,000 - $3,100,000; 31,290 v.</a:t>
            </a:r>
          </a:p>
        </p:txBody>
      </p:sp>
      <p:sp>
        <p:nvSpPr>
          <p:cNvPr id="21" name="CuadroTexto 20">
            <a:extLst>
              <a:ext uri="{FF2B5EF4-FFF2-40B4-BE49-F238E27FC236}">
                <a16:creationId xmlns:a16="http://schemas.microsoft.com/office/drawing/2014/main" id="{ADFB77F5-C4C5-130B-556F-5CEF42696635}"/>
              </a:ext>
            </a:extLst>
          </p:cNvPr>
          <p:cNvSpPr txBox="1"/>
          <p:nvPr/>
        </p:nvSpPr>
        <p:spPr bwMode="auto">
          <a:xfrm>
            <a:off x="4756950" y="2062897"/>
            <a:ext cx="2463800" cy="738664"/>
          </a:xfrm>
          <a:prstGeom prst="rect">
            <a:avLst/>
          </a:prstGeom>
          <a:noFill/>
          <a:ln w="9525">
            <a:noFill/>
            <a:prstDash val="dot"/>
            <a:miter lim="800000"/>
            <a:headEnd/>
            <a:tailEnd/>
          </a:ln>
        </p:spPr>
        <p:txBody>
          <a:bodyPr wrap="square">
            <a:spAutoFit/>
          </a:bodyPr>
          <a:lstStyle/>
          <a:p>
            <a:pPr algn="ctr" rtl="0" fontAlgn="b"/>
            <a:r>
              <a:rPr lang="es-ES" sz="2400" b="0" i="0" u="none" strike="noStrike" dirty="0">
                <a:effectLst/>
                <a:latin typeface="Lato" panose="020F0502020204030203" pitchFamily="34" charset="0"/>
              </a:rPr>
              <a:t>Alta</a:t>
            </a:r>
          </a:p>
          <a:p>
            <a:pPr marL="0" marR="0" lvl="0" indent="0" algn="ctr" defTabSz="914400" rtl="0" eaLnBrk="1" fontAlgn="b" latinLnBrk="0" hangingPunct="1">
              <a:lnSpc>
                <a:spcPct val="100000"/>
              </a:lnSpc>
              <a:spcBef>
                <a:spcPts val="0"/>
              </a:spcBef>
              <a:spcAft>
                <a:spcPts val="0"/>
              </a:spcAft>
              <a:buClrTx/>
              <a:buSzTx/>
              <a:buFontTx/>
              <a:buNone/>
              <a:tabLst/>
              <a:defRPr/>
            </a:pPr>
            <a:r>
              <a:rPr lang="es-ES" b="0" i="1" u="none" strike="noStrike" dirty="0">
                <a:solidFill>
                  <a:schemeClr val="bg1">
                    <a:lumMod val="65000"/>
                  </a:schemeClr>
                </a:solidFill>
                <a:effectLst/>
                <a:latin typeface="Playfair Display" panose="00000500000000000000" pitchFamily="50" charset="0"/>
              </a:rPr>
              <a:t>+$3,100,000; 17,432 v. </a:t>
            </a:r>
          </a:p>
        </p:txBody>
      </p:sp>
    </p:spTree>
    <p:extLst>
      <p:ext uri="{BB962C8B-B14F-4D97-AF65-F5344CB8AC3E}">
        <p14:creationId xmlns:p14="http://schemas.microsoft.com/office/powerpoint/2010/main" val="924967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42835-0C32-DBD3-EB58-F2F5A8BC4CDF}"/>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506E5566-7102-3CF0-5494-EE96D9D12955}"/>
              </a:ext>
            </a:extLst>
          </p:cNvPr>
          <p:cNvSpPr>
            <a:spLocks noGrp="1"/>
          </p:cNvSpPr>
          <p:nvPr>
            <p:ph type="sldNum" sz="quarter" idx="12"/>
          </p:nvPr>
        </p:nvSpPr>
        <p:spPr>
          <a:solidFill>
            <a:schemeClr val="bg1"/>
          </a:solidFill>
        </p:spPr>
        <p:txBody>
          <a:bodyPr vert="horz" lIns="85876" tIns="17175" rIns="72708" bIns="37213" rtlCol="0" anchor="ctr" anchorCtr="1"/>
          <a:lstStyle/>
          <a:p>
            <a:fld id="{67DDEA5E-EAF7-8246-8A62-7FF7613ECEAE}" type="slidenum">
              <a:rPr lang="en-US" sz="1326">
                <a:ea typeface="Roboto Lt" panose="02000000000000000000" pitchFamily="2" charset="0"/>
              </a:rPr>
              <a:pPr/>
              <a:t>19</a:t>
            </a:fld>
            <a:endParaRPr lang="en-US" sz="1326" dirty="0">
              <a:ea typeface="Roboto Lt" panose="02000000000000000000" pitchFamily="2" charset="0"/>
            </a:endParaRPr>
          </a:p>
        </p:txBody>
      </p:sp>
      <p:sp>
        <p:nvSpPr>
          <p:cNvPr id="5" name="CuadroTexto 4">
            <a:extLst>
              <a:ext uri="{FF2B5EF4-FFF2-40B4-BE49-F238E27FC236}">
                <a16:creationId xmlns:a16="http://schemas.microsoft.com/office/drawing/2014/main" id="{DE1776BA-A721-8FD4-7F08-6FE6303F19E8}"/>
              </a:ext>
            </a:extLst>
          </p:cNvPr>
          <p:cNvSpPr txBox="1"/>
          <p:nvPr/>
        </p:nvSpPr>
        <p:spPr>
          <a:xfrm>
            <a:off x="1220348" y="7240013"/>
            <a:ext cx="10083999" cy="425629"/>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083" dirty="0">
                <a:ea typeface="Roboto Th" panose="02000000000000000000" pitchFamily="2" charset="0"/>
              </a:rPr>
              <a:t>Fuente: </a:t>
            </a:r>
            <a:r>
              <a:rPr lang="es-AR" sz="1083" dirty="0">
                <a:ea typeface="Roboto Th" panose="02000000000000000000" pitchFamily="2" charset="0"/>
              </a:rPr>
              <a:t>INEGI. Censos y Conteos de Población y Vivienda; </a:t>
            </a:r>
            <a:r>
              <a:rPr lang="es-ES" sz="1083" dirty="0">
                <a:ea typeface="Roboto Th" panose="02000000000000000000" pitchFamily="2" charset="0"/>
              </a:rPr>
              <a:t>Nota: Las proyecciones para los años 2025, 2030 y 2035 fueron elaboradas por Ideas Frescas con base en datos históricos y tendencias poblacionales.</a:t>
            </a:r>
            <a:endParaRPr lang="es-ES_tradnl" sz="1113" dirty="0"/>
          </a:p>
        </p:txBody>
      </p:sp>
      <p:sp>
        <p:nvSpPr>
          <p:cNvPr id="14" name="CuadroTexto 13">
            <a:extLst>
              <a:ext uri="{FF2B5EF4-FFF2-40B4-BE49-F238E27FC236}">
                <a16:creationId xmlns:a16="http://schemas.microsoft.com/office/drawing/2014/main" id="{17EE800D-6412-D464-46FA-C841C25B541A}"/>
              </a:ext>
            </a:extLst>
          </p:cNvPr>
          <p:cNvSpPr txBox="1"/>
          <p:nvPr/>
        </p:nvSpPr>
        <p:spPr bwMode="auto">
          <a:xfrm>
            <a:off x="10604945" y="2030838"/>
            <a:ext cx="1804122" cy="622304"/>
          </a:xfrm>
          <a:prstGeom prst="rect">
            <a:avLst/>
          </a:prstGeom>
          <a:noFill/>
          <a:ln w="3175">
            <a:noFill/>
            <a:prstDash val="solid"/>
            <a:miter lim="800000"/>
            <a:headEnd/>
            <a:tailEnd/>
          </a:ln>
        </p:spPr>
        <p:txBody>
          <a:bodyPr wrap="square" lIns="107269" tIns="53635" rIns="107269" bIns="53635" rtlCol="0" anchor="t">
            <a:spAutoFit/>
          </a:bodyPr>
          <a:lstStyle/>
          <a:p>
            <a:pPr marL="8825" indent="1471">
              <a:spcAft>
                <a:spcPts val="343"/>
              </a:spcAft>
            </a:pPr>
            <a:r>
              <a:rPr lang="es-MX" sz="1545" i="1" dirty="0">
                <a:latin typeface="Playfair Display" pitchFamily="2" charset="77"/>
              </a:rPr>
              <a:t>268,404 viviendas</a:t>
            </a:r>
          </a:p>
          <a:p>
            <a:pPr marL="8825" indent="1471">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2025</a:t>
            </a:r>
          </a:p>
        </p:txBody>
      </p:sp>
      <p:sp>
        <p:nvSpPr>
          <p:cNvPr id="15" name="CuadroTexto 14">
            <a:extLst>
              <a:ext uri="{FF2B5EF4-FFF2-40B4-BE49-F238E27FC236}">
                <a16:creationId xmlns:a16="http://schemas.microsoft.com/office/drawing/2014/main" id="{9240D1E5-80C6-8CF1-476C-BFE836CB7818}"/>
              </a:ext>
            </a:extLst>
          </p:cNvPr>
          <p:cNvSpPr txBox="1"/>
          <p:nvPr/>
        </p:nvSpPr>
        <p:spPr bwMode="auto">
          <a:xfrm>
            <a:off x="10604943" y="2786190"/>
            <a:ext cx="1886998" cy="622304"/>
          </a:xfrm>
          <a:prstGeom prst="rect">
            <a:avLst/>
          </a:prstGeom>
          <a:noFill/>
          <a:ln w="3175">
            <a:noFill/>
            <a:prstDash val="solid"/>
            <a:miter lim="800000"/>
            <a:headEnd/>
            <a:tailEnd/>
          </a:ln>
        </p:spPr>
        <p:txBody>
          <a:bodyPr wrap="square" lIns="107269" tIns="53635" rIns="107269" bIns="53635" rtlCol="0" anchor="t">
            <a:spAutoFit/>
          </a:bodyPr>
          <a:lstStyle/>
          <a:p>
            <a:pPr marL="8825" indent="1471">
              <a:spcAft>
                <a:spcPts val="343"/>
              </a:spcAft>
            </a:pPr>
            <a:r>
              <a:rPr lang="es-MX" sz="1545" i="1" dirty="0">
                <a:latin typeface="Playfair Display" pitchFamily="2" charset="77"/>
              </a:rPr>
              <a:t>310,660 viviendas</a:t>
            </a:r>
          </a:p>
          <a:p>
            <a:pPr marL="8825" indent="1471">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2030</a:t>
            </a:r>
          </a:p>
        </p:txBody>
      </p:sp>
      <p:sp>
        <p:nvSpPr>
          <p:cNvPr id="16" name="CuadroTexto 15">
            <a:extLst>
              <a:ext uri="{FF2B5EF4-FFF2-40B4-BE49-F238E27FC236}">
                <a16:creationId xmlns:a16="http://schemas.microsoft.com/office/drawing/2014/main" id="{CB090004-5589-1E23-1329-EA428D782C21}"/>
              </a:ext>
            </a:extLst>
          </p:cNvPr>
          <p:cNvSpPr txBox="1"/>
          <p:nvPr/>
        </p:nvSpPr>
        <p:spPr bwMode="auto">
          <a:xfrm>
            <a:off x="10604943" y="3587584"/>
            <a:ext cx="1804123" cy="622304"/>
          </a:xfrm>
          <a:prstGeom prst="rect">
            <a:avLst/>
          </a:prstGeom>
          <a:noFill/>
          <a:ln w="3175">
            <a:noFill/>
            <a:prstDash val="solid"/>
            <a:miter lim="800000"/>
            <a:headEnd/>
            <a:tailEnd/>
          </a:ln>
        </p:spPr>
        <p:txBody>
          <a:bodyPr wrap="square" lIns="107269" tIns="53635" rIns="107269" bIns="53635" rtlCol="0" anchor="t">
            <a:spAutoFit/>
          </a:bodyPr>
          <a:lstStyle/>
          <a:p>
            <a:pPr marL="618699" indent="-607797">
              <a:spcAft>
                <a:spcPts val="343"/>
              </a:spcAft>
            </a:pPr>
            <a:r>
              <a:rPr lang="es-MX" sz="1545" i="1" dirty="0">
                <a:latin typeface="Playfair Display" pitchFamily="2" charset="77"/>
              </a:rPr>
              <a:t>366,301 viviendas</a:t>
            </a:r>
          </a:p>
          <a:p>
            <a:pPr marL="618699" indent="-607797">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2035</a:t>
            </a:r>
          </a:p>
        </p:txBody>
      </p:sp>
      <p:sp>
        <p:nvSpPr>
          <p:cNvPr id="18" name="Rectángulo 17">
            <a:extLst>
              <a:ext uri="{FF2B5EF4-FFF2-40B4-BE49-F238E27FC236}">
                <a16:creationId xmlns:a16="http://schemas.microsoft.com/office/drawing/2014/main" id="{792822D6-1E94-B550-B1F5-51C81D4A6140}"/>
              </a:ext>
            </a:extLst>
          </p:cNvPr>
          <p:cNvSpPr/>
          <p:nvPr/>
        </p:nvSpPr>
        <p:spPr>
          <a:xfrm>
            <a:off x="10143625" y="2135049"/>
            <a:ext cx="456337" cy="422781"/>
          </a:xfrm>
          <a:prstGeom prst="rect">
            <a:avLst/>
          </a:prstGeom>
          <a:solidFill>
            <a:srgbClr val="FFDA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sp>
        <p:nvSpPr>
          <p:cNvPr id="20" name="Rectángulo 19">
            <a:extLst>
              <a:ext uri="{FF2B5EF4-FFF2-40B4-BE49-F238E27FC236}">
                <a16:creationId xmlns:a16="http://schemas.microsoft.com/office/drawing/2014/main" id="{4A0C26C7-C0EC-F8B2-F1D1-DCFCAD91851E}"/>
              </a:ext>
            </a:extLst>
          </p:cNvPr>
          <p:cNvSpPr/>
          <p:nvPr/>
        </p:nvSpPr>
        <p:spPr>
          <a:xfrm>
            <a:off x="10143625" y="2890401"/>
            <a:ext cx="456337" cy="42278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sp>
        <p:nvSpPr>
          <p:cNvPr id="22" name="Rectángulo 21">
            <a:extLst>
              <a:ext uri="{FF2B5EF4-FFF2-40B4-BE49-F238E27FC236}">
                <a16:creationId xmlns:a16="http://schemas.microsoft.com/office/drawing/2014/main" id="{25F1B9E6-10B1-A66E-DA34-BCD97C0EA4B8}"/>
              </a:ext>
            </a:extLst>
          </p:cNvPr>
          <p:cNvSpPr/>
          <p:nvPr/>
        </p:nvSpPr>
        <p:spPr>
          <a:xfrm>
            <a:off x="10143625" y="3691795"/>
            <a:ext cx="456337" cy="422781"/>
          </a:xfrm>
          <a:prstGeom prst="rect">
            <a:avLst/>
          </a:prstGeom>
          <a:solidFill>
            <a:srgbClr val="FFB4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sp>
        <p:nvSpPr>
          <p:cNvPr id="10" name="CuadroTexto 9">
            <a:extLst>
              <a:ext uri="{FF2B5EF4-FFF2-40B4-BE49-F238E27FC236}">
                <a16:creationId xmlns:a16="http://schemas.microsoft.com/office/drawing/2014/main" id="{ED20D109-E8F2-5B4A-C11D-122D2B95459F}"/>
              </a:ext>
            </a:extLst>
          </p:cNvPr>
          <p:cNvSpPr txBox="1"/>
          <p:nvPr/>
        </p:nvSpPr>
        <p:spPr bwMode="auto">
          <a:xfrm>
            <a:off x="1601242" y="6721471"/>
            <a:ext cx="1384437" cy="288012"/>
          </a:xfrm>
          <a:prstGeom prst="rect">
            <a:avLst/>
          </a:prstGeom>
          <a:noFill/>
          <a:ln w="3175">
            <a:noFill/>
            <a:prstDash val="solid"/>
            <a:miter lim="800000"/>
            <a:headEnd/>
            <a:tailEnd/>
          </a:ln>
        </p:spPr>
        <p:txBody>
          <a:bodyPr wrap="square" lIns="107269" tIns="53635" rIns="107269" bIns="53635" rtlCol="0" anchor="t">
            <a:spAutoFit/>
          </a:bodyPr>
          <a:lstStyle/>
          <a:p>
            <a:pPr algn="ctr" defTabSz="889571" fontAlgn="b">
              <a:defRPr/>
            </a:pPr>
            <a:r>
              <a:rPr lang="es-MX" sz="1112" i="1" dirty="0">
                <a:solidFill>
                  <a:srgbClr val="000000"/>
                </a:solidFill>
                <a:latin typeface="Playfair Display" pitchFamily="2" charset="77"/>
                <a:ea typeface="Roboto Light" panose="02000000000000000000" pitchFamily="2" charset="0"/>
              </a:rPr>
              <a:t>$160k – $545k </a:t>
            </a:r>
          </a:p>
        </p:txBody>
      </p:sp>
      <p:sp>
        <p:nvSpPr>
          <p:cNvPr id="11" name="CuadroTexto 10">
            <a:extLst>
              <a:ext uri="{FF2B5EF4-FFF2-40B4-BE49-F238E27FC236}">
                <a16:creationId xmlns:a16="http://schemas.microsoft.com/office/drawing/2014/main" id="{78F9B99F-C408-F53E-16A5-65335B2E9A51}"/>
              </a:ext>
            </a:extLst>
          </p:cNvPr>
          <p:cNvSpPr txBox="1"/>
          <p:nvPr/>
        </p:nvSpPr>
        <p:spPr bwMode="auto">
          <a:xfrm>
            <a:off x="3641589" y="6721471"/>
            <a:ext cx="1384437" cy="288012"/>
          </a:xfrm>
          <a:prstGeom prst="rect">
            <a:avLst/>
          </a:prstGeom>
          <a:noFill/>
          <a:ln w="3175">
            <a:noFill/>
            <a:prstDash val="solid"/>
            <a:miter lim="800000"/>
            <a:headEnd/>
            <a:tailEnd/>
          </a:ln>
        </p:spPr>
        <p:txBody>
          <a:bodyPr wrap="square" lIns="107269" tIns="53635" rIns="107269" bIns="53635" rtlCol="0" anchor="t">
            <a:spAutoFit/>
          </a:bodyPr>
          <a:lstStyle/>
          <a:p>
            <a:pPr lvl="0" algn="ctr" fontAlgn="b">
              <a:defRPr/>
            </a:pPr>
            <a:r>
              <a:rPr lang="es-MX" sz="1112" i="1" dirty="0">
                <a:solidFill>
                  <a:srgbClr val="000000"/>
                </a:solidFill>
                <a:latin typeface="Playfair Display" pitchFamily="2" charset="77"/>
                <a:ea typeface="Roboto Light" panose="02000000000000000000" pitchFamily="2" charset="0"/>
              </a:rPr>
              <a:t>$545k – $720k</a:t>
            </a:r>
          </a:p>
        </p:txBody>
      </p:sp>
      <p:sp>
        <p:nvSpPr>
          <p:cNvPr id="12" name="CuadroTexto 11">
            <a:extLst>
              <a:ext uri="{FF2B5EF4-FFF2-40B4-BE49-F238E27FC236}">
                <a16:creationId xmlns:a16="http://schemas.microsoft.com/office/drawing/2014/main" id="{106583F7-961E-47A0-A899-763DCF7F5703}"/>
              </a:ext>
            </a:extLst>
          </p:cNvPr>
          <p:cNvSpPr txBox="1"/>
          <p:nvPr/>
        </p:nvSpPr>
        <p:spPr bwMode="auto">
          <a:xfrm>
            <a:off x="5652320" y="6721471"/>
            <a:ext cx="1384437" cy="288012"/>
          </a:xfrm>
          <a:prstGeom prst="rect">
            <a:avLst/>
          </a:prstGeom>
          <a:noFill/>
          <a:ln w="3175">
            <a:noFill/>
            <a:prstDash val="solid"/>
            <a:miter lim="800000"/>
            <a:headEnd/>
            <a:tailEnd/>
          </a:ln>
        </p:spPr>
        <p:txBody>
          <a:bodyPr wrap="square" lIns="107269" tIns="53635" rIns="107269" bIns="53635" rtlCol="0" anchor="t">
            <a:spAutoFit/>
          </a:bodyPr>
          <a:lstStyle/>
          <a:p>
            <a:pPr algn="ctr" fontAlgn="b">
              <a:buNone/>
            </a:pPr>
            <a:r>
              <a:rPr lang="es-MX" sz="1112" i="1" dirty="0">
                <a:solidFill>
                  <a:srgbClr val="000000"/>
                </a:solidFill>
                <a:latin typeface="Playfair Display" pitchFamily="2" charset="77"/>
                <a:ea typeface="Roboto Light" panose="02000000000000000000" pitchFamily="2" charset="0"/>
              </a:rPr>
              <a:t>$720k – $960k </a:t>
            </a:r>
          </a:p>
        </p:txBody>
      </p:sp>
      <p:sp>
        <p:nvSpPr>
          <p:cNvPr id="13" name="CuadroTexto 12">
            <a:extLst>
              <a:ext uri="{FF2B5EF4-FFF2-40B4-BE49-F238E27FC236}">
                <a16:creationId xmlns:a16="http://schemas.microsoft.com/office/drawing/2014/main" id="{0429AAD6-D364-458E-8F88-3DCCE8ABF537}"/>
              </a:ext>
            </a:extLst>
          </p:cNvPr>
          <p:cNvSpPr txBox="1"/>
          <p:nvPr/>
        </p:nvSpPr>
        <p:spPr bwMode="auto">
          <a:xfrm>
            <a:off x="7591133" y="6718568"/>
            <a:ext cx="1500482" cy="288012"/>
          </a:xfrm>
          <a:prstGeom prst="rect">
            <a:avLst/>
          </a:prstGeom>
          <a:noFill/>
          <a:ln w="3175">
            <a:noFill/>
            <a:prstDash val="solid"/>
            <a:miter lim="800000"/>
            <a:headEnd/>
            <a:tailEnd/>
          </a:ln>
        </p:spPr>
        <p:txBody>
          <a:bodyPr wrap="square" lIns="107269" tIns="53635" rIns="107269" bIns="53635" rtlCol="0" anchor="t">
            <a:spAutoFit/>
          </a:bodyPr>
          <a:lstStyle/>
          <a:p>
            <a:pPr algn="ctr" fontAlgn="b">
              <a:buNone/>
            </a:pPr>
            <a:r>
              <a:rPr lang="es-MX" sz="1112" i="1" dirty="0">
                <a:solidFill>
                  <a:srgbClr val="000000"/>
                </a:solidFill>
                <a:latin typeface="Playfair Display" pitchFamily="2" charset="77"/>
                <a:ea typeface="Roboto Light" panose="02000000000000000000" pitchFamily="2" charset="0"/>
              </a:rPr>
              <a:t>$960k – $3M</a:t>
            </a:r>
          </a:p>
        </p:txBody>
      </p:sp>
      <p:sp>
        <p:nvSpPr>
          <p:cNvPr id="17" name="CuadroTexto 16">
            <a:extLst>
              <a:ext uri="{FF2B5EF4-FFF2-40B4-BE49-F238E27FC236}">
                <a16:creationId xmlns:a16="http://schemas.microsoft.com/office/drawing/2014/main" id="{60E95E8D-8600-4B6E-DE51-07AC07716AA2}"/>
              </a:ext>
            </a:extLst>
          </p:cNvPr>
          <p:cNvSpPr txBox="1"/>
          <p:nvPr/>
        </p:nvSpPr>
        <p:spPr bwMode="auto">
          <a:xfrm>
            <a:off x="9679574" y="6718568"/>
            <a:ext cx="1384437" cy="288012"/>
          </a:xfrm>
          <a:prstGeom prst="rect">
            <a:avLst/>
          </a:prstGeom>
          <a:noFill/>
          <a:ln w="3175">
            <a:noFill/>
            <a:prstDash val="solid"/>
            <a:miter lim="800000"/>
            <a:headEnd/>
            <a:tailEnd/>
          </a:ln>
        </p:spPr>
        <p:txBody>
          <a:bodyPr wrap="square" lIns="107269" tIns="53635" rIns="107269" bIns="53635" rtlCol="0" anchor="t">
            <a:spAutoFit/>
          </a:bodyPr>
          <a:lstStyle/>
          <a:p>
            <a:pPr algn="ctr" fontAlgn="b">
              <a:buNone/>
            </a:pPr>
            <a:r>
              <a:rPr lang="es-MX" sz="1112" i="1" dirty="0">
                <a:solidFill>
                  <a:srgbClr val="000000"/>
                </a:solidFill>
                <a:latin typeface="Playfair Display" pitchFamily="2" charset="77"/>
                <a:ea typeface="Roboto Light" panose="02000000000000000000" pitchFamily="2" charset="0"/>
              </a:rPr>
              <a:t>+ $3M</a:t>
            </a:r>
          </a:p>
        </p:txBody>
      </p:sp>
      <p:sp>
        <p:nvSpPr>
          <p:cNvPr id="28" name="CuadroTexto 27">
            <a:extLst>
              <a:ext uri="{FF2B5EF4-FFF2-40B4-BE49-F238E27FC236}">
                <a16:creationId xmlns:a16="http://schemas.microsoft.com/office/drawing/2014/main" id="{CA4F5FF1-235A-2D4C-473C-392173C19A2F}"/>
              </a:ext>
            </a:extLst>
          </p:cNvPr>
          <p:cNvSpPr txBox="1"/>
          <p:nvPr/>
        </p:nvSpPr>
        <p:spPr bwMode="auto">
          <a:xfrm>
            <a:off x="1294595" y="734792"/>
            <a:ext cx="10212410" cy="646971"/>
          </a:xfrm>
          <a:prstGeom prst="rect">
            <a:avLst/>
          </a:prstGeom>
          <a:noFill/>
          <a:ln w="9525">
            <a:noFill/>
            <a:prstDash val="dot"/>
            <a:miter lim="800000"/>
            <a:headEnd/>
            <a:tailEnd/>
          </a:ln>
        </p:spPr>
        <p:txBody>
          <a:bodyPr wrap="square" lIns="92073" tIns="46037" rIns="92073" bIns="46037" rtlCol="0" anchor="t">
            <a:spAutoFit/>
          </a:bodyPr>
          <a:lstStyle/>
          <a:p>
            <a:pPr indent="-561873" algn="ctr" defTabSz="727278">
              <a:defRPr/>
            </a:pPr>
            <a:r>
              <a:rPr lang="es-ES" sz="3600" dirty="0">
                <a:solidFill>
                  <a:prstClr val="black"/>
                </a:solidFill>
                <a:latin typeface="Lato Light" panose="020F0302020204030203" pitchFamily="34" charset="0"/>
              </a:rPr>
              <a:t>NECESIDAD DE VIVIENDA</a:t>
            </a:r>
          </a:p>
        </p:txBody>
      </p:sp>
      <p:sp>
        <p:nvSpPr>
          <p:cNvPr id="29" name="CuadroTexto 28">
            <a:extLst>
              <a:ext uri="{FF2B5EF4-FFF2-40B4-BE49-F238E27FC236}">
                <a16:creationId xmlns:a16="http://schemas.microsoft.com/office/drawing/2014/main" id="{E919E43F-62F6-1DDE-E474-F9BF9D631C59}"/>
              </a:ext>
            </a:extLst>
          </p:cNvPr>
          <p:cNvSpPr txBox="1"/>
          <p:nvPr/>
        </p:nvSpPr>
        <p:spPr bwMode="auto">
          <a:xfrm>
            <a:off x="631984" y="1292935"/>
            <a:ext cx="11537635" cy="425181"/>
          </a:xfrm>
          <a:prstGeom prst="rect">
            <a:avLst/>
          </a:prstGeom>
          <a:noFill/>
          <a:ln w="9525">
            <a:noFill/>
            <a:prstDash val="dot"/>
            <a:miter lim="800000"/>
            <a:headEnd/>
            <a:tailEnd/>
          </a:ln>
        </p:spPr>
        <p:txBody>
          <a:bodyPr wrap="square">
            <a:spAutoFit/>
          </a:bodyPr>
          <a:lstStyle/>
          <a:p>
            <a:pPr marL="649633" indent="-638186" algn="ctr">
              <a:spcAft>
                <a:spcPts val="361"/>
              </a:spcAft>
            </a:pPr>
            <a:r>
              <a:rPr lang="es-MX" sz="2163" i="1" dirty="0">
                <a:solidFill>
                  <a:srgbClr val="FF0000"/>
                </a:solidFill>
                <a:latin typeface="Playfair Display" panose="00000500000000000000" pitchFamily="2" charset="0"/>
                <a:ea typeface="Roboto Th" pitchFamily="2" charset="0"/>
              </a:rPr>
              <a:t>Por nivel socioeconómico</a:t>
            </a:r>
          </a:p>
        </p:txBody>
      </p:sp>
      <p:graphicFrame>
        <p:nvGraphicFramePr>
          <p:cNvPr id="4" name="Gráfico 3">
            <a:extLst>
              <a:ext uri="{FF2B5EF4-FFF2-40B4-BE49-F238E27FC236}">
                <a16:creationId xmlns:a16="http://schemas.microsoft.com/office/drawing/2014/main" id="{72F809BE-660B-AECF-CB95-8B0225DF604A}"/>
              </a:ext>
            </a:extLst>
          </p:cNvPr>
          <p:cNvGraphicFramePr>
            <a:graphicFrameLocks/>
          </p:cNvGraphicFramePr>
          <p:nvPr>
            <p:extLst>
              <p:ext uri="{D42A27DB-BD31-4B8C-83A1-F6EECF244321}">
                <p14:modId xmlns:p14="http://schemas.microsoft.com/office/powerpoint/2010/main" val="3537112778"/>
              </p:ext>
            </p:extLst>
          </p:nvPr>
        </p:nvGraphicFramePr>
        <p:xfrm>
          <a:off x="681893" y="2212140"/>
          <a:ext cx="10825112" cy="46388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5074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2810E-C2DB-B3DD-0732-C11E73978729}"/>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4ACBDE3B-AB44-6387-AE33-5DBAF90D03C5}"/>
              </a:ext>
            </a:extLst>
          </p:cNvPr>
          <p:cNvSpPr>
            <a:spLocks noGrp="1"/>
          </p:cNvSpPr>
          <p:nvPr>
            <p:ph type="sldNum" sz="quarter" idx="12"/>
          </p:nvPr>
        </p:nvSpPr>
        <p:spPr>
          <a:solidFill>
            <a:schemeClr val="bg1"/>
          </a:solidFill>
        </p:spPr>
        <p:txBody>
          <a:bodyPr vert="horz" lIns="85876" tIns="17175" rIns="72708" bIns="37213" rtlCol="0" anchor="ctr" anchorCtr="1"/>
          <a:lstStyle/>
          <a:p>
            <a:fld id="{67DDEA5E-EAF7-8246-8A62-7FF7613ECEAE}" type="slidenum">
              <a:rPr lang="en-US" sz="1326">
                <a:ea typeface="Roboto Lt" panose="02000000000000000000" pitchFamily="2" charset="0"/>
              </a:rPr>
              <a:pPr/>
              <a:t>2</a:t>
            </a:fld>
            <a:endParaRPr lang="en-US" sz="1326" dirty="0">
              <a:ea typeface="Roboto Lt" panose="02000000000000000000" pitchFamily="2" charset="0"/>
            </a:endParaRPr>
          </a:p>
        </p:txBody>
      </p:sp>
      <p:graphicFrame>
        <p:nvGraphicFramePr>
          <p:cNvPr id="9" name="Tabla 8">
            <a:extLst>
              <a:ext uri="{FF2B5EF4-FFF2-40B4-BE49-F238E27FC236}">
                <a16:creationId xmlns:a16="http://schemas.microsoft.com/office/drawing/2014/main" id="{1D4F9276-2013-8DB7-BE5D-E6235041E971}"/>
              </a:ext>
            </a:extLst>
          </p:cNvPr>
          <p:cNvGraphicFramePr>
            <a:graphicFrameLocks noGrp="1"/>
          </p:cNvGraphicFramePr>
          <p:nvPr>
            <p:extLst>
              <p:ext uri="{D42A27DB-BD31-4B8C-83A1-F6EECF244321}">
                <p14:modId xmlns:p14="http://schemas.microsoft.com/office/powerpoint/2010/main" val="2791190539"/>
              </p:ext>
            </p:extLst>
          </p:nvPr>
        </p:nvGraphicFramePr>
        <p:xfrm>
          <a:off x="1560353" y="1351479"/>
          <a:ext cx="9680896" cy="5143403"/>
        </p:xfrm>
        <a:graphic>
          <a:graphicData uri="http://schemas.openxmlformats.org/drawingml/2006/table">
            <a:tbl>
              <a:tblPr>
                <a:tableStyleId>{5C22544A-7EE6-4342-B048-85BDC9FD1C3A}</a:tableStyleId>
              </a:tblPr>
              <a:tblGrid>
                <a:gridCol w="4840448">
                  <a:extLst>
                    <a:ext uri="{9D8B030D-6E8A-4147-A177-3AD203B41FA5}">
                      <a16:colId xmlns:a16="http://schemas.microsoft.com/office/drawing/2014/main" val="2171600721"/>
                    </a:ext>
                  </a:extLst>
                </a:gridCol>
                <a:gridCol w="4840448">
                  <a:extLst>
                    <a:ext uri="{9D8B030D-6E8A-4147-A177-3AD203B41FA5}">
                      <a16:colId xmlns:a16="http://schemas.microsoft.com/office/drawing/2014/main" val="1173769708"/>
                    </a:ext>
                  </a:extLst>
                </a:gridCol>
              </a:tblGrid>
              <a:tr h="1897286">
                <a:tc>
                  <a:txBody>
                    <a:bodyPr/>
                    <a:lstStyle/>
                    <a:p>
                      <a:pPr marL="0" indent="0" algn="l" rtl="0" fontAlgn="ctr">
                        <a:buClr>
                          <a:srgbClr val="000000"/>
                        </a:buClr>
                        <a:buSzPts val="1200"/>
                        <a:buFont typeface="Arial" panose="020B0604020202020204" pitchFamily="34" charset="0"/>
                        <a:buNone/>
                      </a:pPr>
                      <a:r>
                        <a:rPr lang="es-MX" sz="1700" b="1" i="0" u="none" strike="noStrike" dirty="0">
                          <a:effectLst/>
                          <a:latin typeface="Roboto" panose="02000000000000000000" pitchFamily="2" charset="0"/>
                          <a:ea typeface="Roboto" panose="02000000000000000000" pitchFamily="2" charset="0"/>
                          <a:cs typeface="Roboto" panose="02000000000000000000" pitchFamily="2" charset="0"/>
                        </a:rPr>
                        <a:t>Necesidad de vivienda: </a:t>
                      </a:r>
                      <a:r>
                        <a:rPr lang="es-MX" sz="1700" b="0" i="0" u="none" strike="noStrike" dirty="0">
                          <a:effectLst/>
                          <a:latin typeface="Roboto Light" panose="02000000000000000000" pitchFamily="2" charset="0"/>
                          <a:ea typeface="Roboto Light" panose="02000000000000000000" pitchFamily="2" charset="0"/>
                          <a:cs typeface="Roboto Light" panose="02000000000000000000" pitchFamily="2" charset="0"/>
                        </a:rPr>
                        <a:t>representa el número de viviendas necesarias para satisface la demanda habitacional de una población. Considerando factores como el tamaño de la población, el promedio de las personas por hogar (tamaño de las familias) y la cantidad de personas económicamente activas.</a:t>
                      </a:r>
                      <a:endParaRPr lang="es-MX" sz="1700" b="0" i="0" u="none" strike="noStrike"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105062" marR="105062" marT="70041" marB="3502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lgn="l" rtl="0" fontAlgn="ctr">
                        <a:buClr>
                          <a:srgbClr val="000000"/>
                        </a:buClr>
                        <a:buSzPts val="1200"/>
                        <a:buFont typeface="Arial" panose="020B0604020202020204" pitchFamily="34" charset="0"/>
                        <a:buNone/>
                      </a:pPr>
                      <a:r>
                        <a:rPr lang="es-ES" sz="1700" b="1" i="0" u="none" strike="noStrike" dirty="0">
                          <a:effectLst/>
                          <a:latin typeface="Roboto" panose="02000000000000000000" pitchFamily="2" charset="0"/>
                          <a:ea typeface="Roboto" panose="02000000000000000000" pitchFamily="2" charset="0"/>
                          <a:cs typeface="Roboto" panose="02000000000000000000" pitchFamily="2" charset="0"/>
                        </a:rPr>
                        <a:t>Ventas</a:t>
                      </a:r>
                      <a:r>
                        <a:rPr lang="es-MX" sz="1700" b="1" i="0" u="none" strike="noStrike" dirty="0">
                          <a:effectLst/>
                          <a:latin typeface="Roboto" panose="02000000000000000000" pitchFamily="2" charset="0"/>
                          <a:ea typeface="Roboto" panose="02000000000000000000" pitchFamily="2" charset="0"/>
                          <a:cs typeface="Roboto" panose="02000000000000000000" pitchFamily="2" charset="0"/>
                        </a:rPr>
                        <a:t>: </a:t>
                      </a:r>
                      <a:r>
                        <a:rPr lang="es-ES" sz="1700" b="0" i="0" u="none" strike="noStrike" dirty="0">
                          <a:effectLst/>
                          <a:latin typeface="Roboto Light" panose="02000000000000000000" pitchFamily="2" charset="0"/>
                          <a:ea typeface="Roboto Light" panose="02000000000000000000" pitchFamily="2" charset="0"/>
                          <a:cs typeface="Roboto Light" panose="02000000000000000000" pitchFamily="2" charset="0"/>
                        </a:rPr>
                        <a:t>indican el número de propiedades (verticales y horizontales) vendidas en un período determinado, reflejando la demanda del mercado.</a:t>
                      </a:r>
                      <a:endParaRPr lang="es-MX" sz="1700" b="0" i="0" u="none" strike="noStrike"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105062" marR="105062" marT="70041" marB="3502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465117028"/>
                  </a:ext>
                </a:extLst>
              </a:tr>
              <a:tr h="1047079">
                <a:tc>
                  <a:txBody>
                    <a:bodyPr/>
                    <a:lstStyle/>
                    <a:p>
                      <a:pPr marL="0" indent="0" algn="l" rtl="0" fontAlgn="ctr">
                        <a:buClr>
                          <a:srgbClr val="000000"/>
                        </a:buClr>
                        <a:buSzPts val="1200"/>
                        <a:buFont typeface="Arial" panose="020B0604020202020204" pitchFamily="34" charset="0"/>
                        <a:buNone/>
                      </a:pPr>
                      <a:r>
                        <a:rPr lang="es-MX" sz="1700" b="1" i="0" u="none" strike="noStrike" dirty="0">
                          <a:effectLst/>
                          <a:latin typeface="Roboto" panose="02000000000000000000" pitchFamily="2" charset="0"/>
                          <a:ea typeface="Roboto" panose="02000000000000000000" pitchFamily="2" charset="0"/>
                          <a:cs typeface="Roboto" panose="02000000000000000000" pitchFamily="2" charset="0"/>
                        </a:rPr>
                        <a:t>Viviendas existentes: </a:t>
                      </a:r>
                      <a:r>
                        <a:rPr lang="es-ES" sz="1700" b="0" i="0" u="none" strike="noStrike" dirty="0">
                          <a:effectLst/>
                          <a:latin typeface="Roboto Light" panose="02000000000000000000" pitchFamily="2" charset="0"/>
                          <a:ea typeface="Roboto Light" panose="02000000000000000000" pitchFamily="2" charset="0"/>
                          <a:cs typeface="Roboto Light" panose="02000000000000000000" pitchFamily="2" charset="0"/>
                        </a:rPr>
                        <a:t>representan el total de unidades habitacionales existentes (casas y departamentos) en la zona urbana de Mazatlán</a:t>
                      </a:r>
                      <a:endParaRPr lang="es-MX" sz="1700" b="0" i="0" u="none" strike="noStrike"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105062" marR="105062" marT="70041" marB="3502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lgn="l" rtl="0" fontAlgn="ctr">
                        <a:buClr>
                          <a:srgbClr val="000000"/>
                        </a:buClr>
                        <a:buSzPts val="1200"/>
                        <a:buFont typeface="Arial" panose="020B0604020202020204" pitchFamily="34" charset="0"/>
                        <a:buNone/>
                      </a:pPr>
                      <a:r>
                        <a:rPr lang="es-MX" sz="1700" b="1" i="0" u="none" strike="noStrike" dirty="0">
                          <a:effectLst/>
                          <a:latin typeface="Roboto" panose="02000000000000000000" pitchFamily="2" charset="0"/>
                          <a:ea typeface="Roboto" panose="02000000000000000000" pitchFamily="2" charset="0"/>
                          <a:cs typeface="Roboto" panose="02000000000000000000" pitchFamily="2" charset="0"/>
                        </a:rPr>
                        <a:t>Viviendas totales: </a:t>
                      </a:r>
                      <a:r>
                        <a:rPr lang="es-ES" sz="1700" b="0" i="0" u="none" strike="noStrike" dirty="0">
                          <a:effectLst/>
                          <a:latin typeface="Roboto Light" panose="02000000000000000000" pitchFamily="2" charset="0"/>
                          <a:ea typeface="Roboto Light" panose="02000000000000000000" pitchFamily="2" charset="0"/>
                          <a:cs typeface="Roboto Light" panose="02000000000000000000" pitchFamily="2" charset="0"/>
                        </a:rPr>
                        <a:t>Es la suma de </a:t>
                      </a:r>
                      <a:r>
                        <a:rPr lang="es-ES" sz="1700" b="0" i="1" u="none" strike="noStrike" dirty="0">
                          <a:effectLst/>
                          <a:latin typeface="Playfair Display" panose="00000500000000000000" pitchFamily="50" charset="0"/>
                          <a:ea typeface="Roboto Light" panose="02000000000000000000" pitchFamily="2" charset="0"/>
                          <a:cs typeface="Roboto Light" panose="02000000000000000000" pitchFamily="2" charset="0"/>
                        </a:rPr>
                        <a:t>viviendas existentes </a:t>
                      </a:r>
                      <a:r>
                        <a:rPr lang="es-ES" sz="1700" b="0" i="0" u="none" strike="noStrike" dirty="0">
                          <a:effectLst/>
                          <a:latin typeface="Roboto Light" panose="02000000000000000000" pitchFamily="2" charset="0"/>
                          <a:ea typeface="Roboto Light" panose="02000000000000000000" pitchFamily="2" charset="0"/>
                          <a:cs typeface="Roboto Light" panose="02000000000000000000" pitchFamily="2" charset="0"/>
                        </a:rPr>
                        <a:t>más la </a:t>
                      </a:r>
                      <a:r>
                        <a:rPr lang="es-ES" sz="1700" b="0" i="1" u="none" strike="noStrike" dirty="0">
                          <a:effectLst/>
                          <a:latin typeface="Playfair Display" panose="00000500000000000000" pitchFamily="50" charset="0"/>
                          <a:ea typeface="Roboto Light" panose="02000000000000000000" pitchFamily="2" charset="0"/>
                          <a:cs typeface="Roboto Light" panose="02000000000000000000" pitchFamily="2" charset="0"/>
                        </a:rPr>
                        <a:t>oferta</a:t>
                      </a:r>
                      <a:r>
                        <a:rPr lang="es-ES" sz="1700" b="0" i="0" u="none" strike="noStrike" dirty="0">
                          <a:effectLst/>
                          <a:latin typeface="Roboto Light" panose="02000000000000000000" pitchFamily="2" charset="0"/>
                          <a:ea typeface="Roboto Light" panose="02000000000000000000" pitchFamily="2" charset="0"/>
                          <a:cs typeface="Roboto Light" panose="02000000000000000000" pitchFamily="2" charset="0"/>
                        </a:rPr>
                        <a:t>, y las </a:t>
                      </a:r>
                      <a:r>
                        <a:rPr lang="es-ES" sz="1700" b="0" i="1" u="none" strike="noStrike" dirty="0">
                          <a:effectLst/>
                          <a:latin typeface="Playfair Display" panose="00000500000000000000" pitchFamily="50" charset="0"/>
                          <a:ea typeface="Roboto Light" panose="02000000000000000000" pitchFamily="2" charset="0"/>
                          <a:cs typeface="Roboto Light" panose="02000000000000000000" pitchFamily="2" charset="0"/>
                        </a:rPr>
                        <a:t>ventas</a:t>
                      </a:r>
                      <a:endParaRPr lang="es-MX" sz="1700" b="0" i="0" u="none" strike="noStrike"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105062" marR="105062" marT="70041" marB="3502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97986687"/>
                  </a:ext>
                </a:extLst>
              </a:tr>
              <a:tr h="2153318">
                <a:tc>
                  <a:txBody>
                    <a:bodyPr/>
                    <a:lstStyle/>
                    <a:p>
                      <a:pPr marL="0" indent="0" algn="l" rtl="0" fontAlgn="ctr">
                        <a:buClr>
                          <a:srgbClr val="000000"/>
                        </a:buClr>
                        <a:buSzPts val="1200"/>
                        <a:buFont typeface="Arial" panose="020B0604020202020204" pitchFamily="34" charset="0"/>
                        <a:buNone/>
                      </a:pPr>
                      <a:r>
                        <a:rPr lang="es-ES" sz="1700" b="1" i="0" u="none" strike="noStrike" dirty="0">
                          <a:effectLst/>
                          <a:latin typeface="Roboto" panose="02000000000000000000" pitchFamily="2" charset="0"/>
                          <a:ea typeface="Roboto" panose="02000000000000000000" pitchFamily="2" charset="0"/>
                          <a:cs typeface="Roboto" panose="02000000000000000000" pitchFamily="2" charset="0"/>
                        </a:rPr>
                        <a:t>Oferta</a:t>
                      </a:r>
                      <a:r>
                        <a:rPr lang="es-MX" sz="1700" b="1" i="0" u="none" strike="noStrike" dirty="0">
                          <a:effectLst/>
                          <a:latin typeface="Roboto" panose="02000000000000000000" pitchFamily="2" charset="0"/>
                          <a:ea typeface="Roboto" panose="02000000000000000000" pitchFamily="2" charset="0"/>
                          <a:cs typeface="Roboto" panose="02000000000000000000" pitchFamily="2" charset="0"/>
                        </a:rPr>
                        <a:t>: </a:t>
                      </a:r>
                      <a:r>
                        <a:rPr lang="es-ES" sz="1700" b="0" i="0" u="none" strike="noStrike" dirty="0">
                          <a:effectLst/>
                          <a:latin typeface="Roboto Light" panose="02000000000000000000" pitchFamily="2" charset="0"/>
                          <a:ea typeface="Roboto Light" panose="02000000000000000000" pitchFamily="2" charset="0"/>
                          <a:cs typeface="Roboto Light" panose="02000000000000000000" pitchFamily="2" charset="0"/>
                        </a:rPr>
                        <a:t>corresponde a las viviendas nuevas disponibles para la venta (tanto vertical, como horizontal).</a:t>
                      </a:r>
                      <a:endParaRPr lang="es-MX" sz="1700" b="0" i="0" u="none" strike="noStrike"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105062" marR="105062" marT="70041" marB="3502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s-MX" sz="1700" b="1" i="0" u="none" strike="noStrike" dirty="0">
                          <a:effectLst/>
                          <a:latin typeface="Roboto" panose="02000000000000000000" pitchFamily="2" charset="0"/>
                          <a:ea typeface="Roboto" panose="02000000000000000000" pitchFamily="2" charset="0"/>
                          <a:cs typeface="Roboto" panose="02000000000000000000" pitchFamily="2" charset="0"/>
                        </a:rPr>
                        <a:t>Déficit: </a:t>
                      </a:r>
                      <a:r>
                        <a:rPr lang="es-ES" sz="1700" b="0" i="0" u="none" strike="noStrike" dirty="0">
                          <a:effectLst/>
                          <a:latin typeface="Roboto Light" panose="02000000000000000000" pitchFamily="2" charset="0"/>
                          <a:ea typeface="Roboto Light" panose="02000000000000000000" pitchFamily="2" charset="0"/>
                          <a:cs typeface="Roboto Light" panose="02000000000000000000" pitchFamily="2" charset="0"/>
                        </a:rPr>
                        <a:t>es la diferencia entre las viviendas requeridas y las viviendas totales disponibles en un área. Se calcula restando el número de viviendas requeridas al número de viviendas totales Un déficit positivo indica una escasez de viviendas, mientras que un valor negativo sugiere un excedente.</a:t>
                      </a:r>
                      <a:endParaRPr lang="es-MX" sz="1700" b="0" i="0" u="none" strike="noStrike"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p>
                      <a:pPr marL="0" indent="0" algn="l" fontAlgn="b">
                        <a:buFont typeface="Arial" panose="020B0604020202020204" pitchFamily="34" charset="0"/>
                        <a:buNone/>
                      </a:pPr>
                      <a:endParaRPr lang="es-MX" sz="1700" b="0" i="0" u="none" strike="noStrike"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105062" marR="105062" marT="70041" marB="3502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33329836"/>
                  </a:ext>
                </a:extLst>
              </a:tr>
            </a:tbl>
          </a:graphicData>
        </a:graphic>
      </p:graphicFrame>
    </p:spTree>
    <p:extLst>
      <p:ext uri="{BB962C8B-B14F-4D97-AF65-F5344CB8AC3E}">
        <p14:creationId xmlns:p14="http://schemas.microsoft.com/office/powerpoint/2010/main" val="2454002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83ABE-FA0B-8C3F-5902-AFB673F97592}"/>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816139E9-59DF-D2AD-6772-340B240E26C8}"/>
              </a:ext>
            </a:extLst>
          </p:cNvPr>
          <p:cNvSpPr>
            <a:spLocks noGrp="1"/>
          </p:cNvSpPr>
          <p:nvPr>
            <p:ph type="sldNum" sz="quarter" idx="12"/>
          </p:nvPr>
        </p:nvSpPr>
        <p:spPr>
          <a:solidFill>
            <a:schemeClr val="bg1"/>
          </a:solidFill>
        </p:spPr>
        <p:txBody>
          <a:bodyPr vert="horz" lIns="85876" tIns="17175" rIns="72708" bIns="37213" rtlCol="0" anchor="ctr" anchorCtr="1"/>
          <a:lstStyle/>
          <a:p>
            <a:fld id="{67DDEA5E-EAF7-8246-8A62-7FF7613ECEAE}" type="slidenum">
              <a:rPr lang="en-US" sz="1326">
                <a:ea typeface="Roboto Lt" panose="02000000000000000000" pitchFamily="2" charset="0"/>
              </a:rPr>
              <a:pPr/>
              <a:t>20</a:t>
            </a:fld>
            <a:endParaRPr lang="en-US" sz="1326" dirty="0">
              <a:ea typeface="Roboto Lt" panose="02000000000000000000" pitchFamily="2" charset="0"/>
            </a:endParaRPr>
          </a:p>
        </p:txBody>
      </p:sp>
      <p:sp>
        <p:nvSpPr>
          <p:cNvPr id="5" name="CuadroTexto 4">
            <a:extLst>
              <a:ext uri="{FF2B5EF4-FFF2-40B4-BE49-F238E27FC236}">
                <a16:creationId xmlns:a16="http://schemas.microsoft.com/office/drawing/2014/main" id="{FE4E2C83-A9F7-5537-CDB8-80BF3F0A8A66}"/>
              </a:ext>
            </a:extLst>
          </p:cNvPr>
          <p:cNvSpPr txBox="1"/>
          <p:nvPr/>
        </p:nvSpPr>
        <p:spPr>
          <a:xfrm>
            <a:off x="1220348" y="7240013"/>
            <a:ext cx="10083999" cy="425629"/>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083" dirty="0">
                <a:ea typeface="Roboto Th" panose="02000000000000000000" pitchFamily="2" charset="0"/>
              </a:rPr>
              <a:t>Fuente: </a:t>
            </a:r>
            <a:r>
              <a:rPr lang="es-AR" sz="1083" dirty="0">
                <a:ea typeface="Roboto Th" panose="02000000000000000000" pitchFamily="2" charset="0"/>
              </a:rPr>
              <a:t>INEGI. Censos y Conteos de Población y Vivienda; </a:t>
            </a:r>
            <a:r>
              <a:rPr lang="es-ES" sz="1083" dirty="0">
                <a:ea typeface="Roboto Th" panose="02000000000000000000" pitchFamily="2" charset="0"/>
              </a:rPr>
              <a:t>Nota: Las proyecciones para los años 2025, 2030 y 2035 fueron elaboradas por Ideas Frescas con base en datos históricos y tendencias poblacionales.</a:t>
            </a:r>
            <a:endParaRPr lang="es-ES_tradnl" sz="1113" dirty="0"/>
          </a:p>
        </p:txBody>
      </p:sp>
      <p:sp>
        <p:nvSpPr>
          <p:cNvPr id="14" name="CuadroTexto 13">
            <a:extLst>
              <a:ext uri="{FF2B5EF4-FFF2-40B4-BE49-F238E27FC236}">
                <a16:creationId xmlns:a16="http://schemas.microsoft.com/office/drawing/2014/main" id="{8CA133B6-E9B7-E0FB-7425-9F026A2A50A7}"/>
              </a:ext>
            </a:extLst>
          </p:cNvPr>
          <p:cNvSpPr txBox="1"/>
          <p:nvPr/>
        </p:nvSpPr>
        <p:spPr bwMode="auto">
          <a:xfrm>
            <a:off x="10604945" y="2030838"/>
            <a:ext cx="1804122" cy="622304"/>
          </a:xfrm>
          <a:prstGeom prst="rect">
            <a:avLst/>
          </a:prstGeom>
          <a:noFill/>
          <a:ln w="3175">
            <a:noFill/>
            <a:prstDash val="solid"/>
            <a:miter lim="800000"/>
            <a:headEnd/>
            <a:tailEnd/>
          </a:ln>
        </p:spPr>
        <p:txBody>
          <a:bodyPr wrap="square" lIns="107269" tIns="53635" rIns="107269" bIns="53635" rtlCol="0" anchor="t">
            <a:spAutoFit/>
          </a:bodyPr>
          <a:lstStyle/>
          <a:p>
            <a:pPr marL="8825" indent="1471">
              <a:spcAft>
                <a:spcPts val="343"/>
              </a:spcAft>
            </a:pPr>
            <a:r>
              <a:rPr lang="es-MX" sz="1545" i="1" dirty="0">
                <a:latin typeface="Playfair Display" pitchFamily="2" charset="77"/>
              </a:rPr>
              <a:t>268,404 viviendas</a:t>
            </a:r>
          </a:p>
          <a:p>
            <a:pPr marL="8825" indent="1471">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2025</a:t>
            </a:r>
          </a:p>
        </p:txBody>
      </p:sp>
      <p:sp>
        <p:nvSpPr>
          <p:cNvPr id="15" name="CuadroTexto 14">
            <a:extLst>
              <a:ext uri="{FF2B5EF4-FFF2-40B4-BE49-F238E27FC236}">
                <a16:creationId xmlns:a16="http://schemas.microsoft.com/office/drawing/2014/main" id="{2F84B61E-C2D4-FA2B-0B3C-CC269863412B}"/>
              </a:ext>
            </a:extLst>
          </p:cNvPr>
          <p:cNvSpPr txBox="1"/>
          <p:nvPr/>
        </p:nvSpPr>
        <p:spPr bwMode="auto">
          <a:xfrm>
            <a:off x="10604943" y="2786190"/>
            <a:ext cx="1886998" cy="622304"/>
          </a:xfrm>
          <a:prstGeom prst="rect">
            <a:avLst/>
          </a:prstGeom>
          <a:noFill/>
          <a:ln w="3175">
            <a:noFill/>
            <a:prstDash val="solid"/>
            <a:miter lim="800000"/>
            <a:headEnd/>
            <a:tailEnd/>
          </a:ln>
        </p:spPr>
        <p:txBody>
          <a:bodyPr wrap="square" lIns="107269" tIns="53635" rIns="107269" bIns="53635" rtlCol="0" anchor="t">
            <a:spAutoFit/>
          </a:bodyPr>
          <a:lstStyle/>
          <a:p>
            <a:pPr marL="8825" indent="1471">
              <a:spcAft>
                <a:spcPts val="343"/>
              </a:spcAft>
            </a:pPr>
            <a:r>
              <a:rPr lang="es-MX" sz="1545" i="1" dirty="0">
                <a:latin typeface="Playfair Display" pitchFamily="2" charset="77"/>
              </a:rPr>
              <a:t>310,660 viviendas</a:t>
            </a:r>
          </a:p>
          <a:p>
            <a:pPr marL="8825" indent="1471">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2030</a:t>
            </a:r>
          </a:p>
        </p:txBody>
      </p:sp>
      <p:sp>
        <p:nvSpPr>
          <p:cNvPr id="16" name="CuadroTexto 15">
            <a:extLst>
              <a:ext uri="{FF2B5EF4-FFF2-40B4-BE49-F238E27FC236}">
                <a16:creationId xmlns:a16="http://schemas.microsoft.com/office/drawing/2014/main" id="{7F9C085B-60A7-791B-EC46-AA99BEB1C4D7}"/>
              </a:ext>
            </a:extLst>
          </p:cNvPr>
          <p:cNvSpPr txBox="1"/>
          <p:nvPr/>
        </p:nvSpPr>
        <p:spPr bwMode="auto">
          <a:xfrm>
            <a:off x="10604943" y="3587584"/>
            <a:ext cx="1804123" cy="622304"/>
          </a:xfrm>
          <a:prstGeom prst="rect">
            <a:avLst/>
          </a:prstGeom>
          <a:noFill/>
          <a:ln w="3175">
            <a:noFill/>
            <a:prstDash val="solid"/>
            <a:miter lim="800000"/>
            <a:headEnd/>
            <a:tailEnd/>
          </a:ln>
        </p:spPr>
        <p:txBody>
          <a:bodyPr wrap="square" lIns="107269" tIns="53635" rIns="107269" bIns="53635" rtlCol="0" anchor="t">
            <a:spAutoFit/>
          </a:bodyPr>
          <a:lstStyle/>
          <a:p>
            <a:pPr marL="618699" indent="-607797">
              <a:spcAft>
                <a:spcPts val="343"/>
              </a:spcAft>
            </a:pPr>
            <a:r>
              <a:rPr lang="es-MX" sz="1545" i="1" dirty="0">
                <a:latin typeface="Playfair Display" pitchFamily="2" charset="77"/>
              </a:rPr>
              <a:t>366,301 viviendas</a:t>
            </a:r>
          </a:p>
          <a:p>
            <a:pPr marL="618699" indent="-607797">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2035</a:t>
            </a:r>
          </a:p>
        </p:txBody>
      </p:sp>
      <p:sp>
        <p:nvSpPr>
          <p:cNvPr id="18" name="Rectángulo 17">
            <a:extLst>
              <a:ext uri="{FF2B5EF4-FFF2-40B4-BE49-F238E27FC236}">
                <a16:creationId xmlns:a16="http://schemas.microsoft.com/office/drawing/2014/main" id="{C4E65563-2720-960A-BB2C-104E8439775A}"/>
              </a:ext>
            </a:extLst>
          </p:cNvPr>
          <p:cNvSpPr/>
          <p:nvPr/>
        </p:nvSpPr>
        <p:spPr>
          <a:xfrm>
            <a:off x="10143625" y="2135049"/>
            <a:ext cx="456337" cy="422781"/>
          </a:xfrm>
          <a:prstGeom prst="rect">
            <a:avLst/>
          </a:prstGeom>
          <a:solidFill>
            <a:srgbClr val="FFDA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sp>
        <p:nvSpPr>
          <p:cNvPr id="20" name="Rectángulo 19">
            <a:extLst>
              <a:ext uri="{FF2B5EF4-FFF2-40B4-BE49-F238E27FC236}">
                <a16:creationId xmlns:a16="http://schemas.microsoft.com/office/drawing/2014/main" id="{AB118AC3-4AC5-CDAC-28D0-D0597E97A446}"/>
              </a:ext>
            </a:extLst>
          </p:cNvPr>
          <p:cNvSpPr/>
          <p:nvPr/>
        </p:nvSpPr>
        <p:spPr>
          <a:xfrm>
            <a:off x="10143625" y="2890401"/>
            <a:ext cx="456337" cy="42278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sp>
        <p:nvSpPr>
          <p:cNvPr id="22" name="Rectángulo 21">
            <a:extLst>
              <a:ext uri="{FF2B5EF4-FFF2-40B4-BE49-F238E27FC236}">
                <a16:creationId xmlns:a16="http://schemas.microsoft.com/office/drawing/2014/main" id="{6DF4CA2B-2AB6-B513-A546-F42ED8C163D6}"/>
              </a:ext>
            </a:extLst>
          </p:cNvPr>
          <p:cNvSpPr/>
          <p:nvPr/>
        </p:nvSpPr>
        <p:spPr>
          <a:xfrm>
            <a:off x="10143625" y="3691795"/>
            <a:ext cx="456337" cy="422781"/>
          </a:xfrm>
          <a:prstGeom prst="rect">
            <a:avLst/>
          </a:prstGeom>
          <a:solidFill>
            <a:srgbClr val="FFB4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sp>
        <p:nvSpPr>
          <p:cNvPr id="10" name="CuadroTexto 9">
            <a:extLst>
              <a:ext uri="{FF2B5EF4-FFF2-40B4-BE49-F238E27FC236}">
                <a16:creationId xmlns:a16="http://schemas.microsoft.com/office/drawing/2014/main" id="{49DD8BC1-C592-F9C5-8440-88DD99F517A0}"/>
              </a:ext>
            </a:extLst>
          </p:cNvPr>
          <p:cNvSpPr txBox="1"/>
          <p:nvPr/>
        </p:nvSpPr>
        <p:spPr bwMode="auto">
          <a:xfrm>
            <a:off x="1601242" y="6721471"/>
            <a:ext cx="1384437" cy="288012"/>
          </a:xfrm>
          <a:prstGeom prst="rect">
            <a:avLst/>
          </a:prstGeom>
          <a:noFill/>
          <a:ln w="3175">
            <a:noFill/>
            <a:prstDash val="solid"/>
            <a:miter lim="800000"/>
            <a:headEnd/>
            <a:tailEnd/>
          </a:ln>
        </p:spPr>
        <p:txBody>
          <a:bodyPr wrap="square" lIns="107269" tIns="53635" rIns="107269" bIns="53635" rtlCol="0" anchor="t">
            <a:spAutoFit/>
          </a:bodyPr>
          <a:lstStyle/>
          <a:p>
            <a:pPr algn="ctr" defTabSz="889571" fontAlgn="b">
              <a:defRPr/>
            </a:pPr>
            <a:r>
              <a:rPr lang="es-MX" sz="1112" i="1" dirty="0">
                <a:solidFill>
                  <a:srgbClr val="000000"/>
                </a:solidFill>
                <a:latin typeface="Playfair Display" pitchFamily="2" charset="77"/>
                <a:ea typeface="Roboto Light" panose="02000000000000000000" pitchFamily="2" charset="0"/>
              </a:rPr>
              <a:t>$160k – $545k </a:t>
            </a:r>
          </a:p>
        </p:txBody>
      </p:sp>
      <p:sp>
        <p:nvSpPr>
          <p:cNvPr id="11" name="CuadroTexto 10">
            <a:extLst>
              <a:ext uri="{FF2B5EF4-FFF2-40B4-BE49-F238E27FC236}">
                <a16:creationId xmlns:a16="http://schemas.microsoft.com/office/drawing/2014/main" id="{EF9BA3B1-669D-27D1-0F20-93E495E160BA}"/>
              </a:ext>
            </a:extLst>
          </p:cNvPr>
          <p:cNvSpPr txBox="1"/>
          <p:nvPr/>
        </p:nvSpPr>
        <p:spPr bwMode="auto">
          <a:xfrm>
            <a:off x="3641589" y="6721471"/>
            <a:ext cx="1384437" cy="288012"/>
          </a:xfrm>
          <a:prstGeom prst="rect">
            <a:avLst/>
          </a:prstGeom>
          <a:noFill/>
          <a:ln w="3175">
            <a:noFill/>
            <a:prstDash val="solid"/>
            <a:miter lim="800000"/>
            <a:headEnd/>
            <a:tailEnd/>
          </a:ln>
        </p:spPr>
        <p:txBody>
          <a:bodyPr wrap="square" lIns="107269" tIns="53635" rIns="107269" bIns="53635" rtlCol="0" anchor="t">
            <a:spAutoFit/>
          </a:bodyPr>
          <a:lstStyle/>
          <a:p>
            <a:pPr lvl="0" algn="ctr" fontAlgn="b">
              <a:defRPr/>
            </a:pPr>
            <a:r>
              <a:rPr lang="es-MX" sz="1112" i="1" dirty="0">
                <a:solidFill>
                  <a:srgbClr val="000000"/>
                </a:solidFill>
                <a:latin typeface="Playfair Display" pitchFamily="2" charset="77"/>
                <a:ea typeface="Roboto Light" panose="02000000000000000000" pitchFamily="2" charset="0"/>
              </a:rPr>
              <a:t>$545k – $720k</a:t>
            </a:r>
          </a:p>
        </p:txBody>
      </p:sp>
      <p:sp>
        <p:nvSpPr>
          <p:cNvPr id="12" name="CuadroTexto 11">
            <a:extLst>
              <a:ext uri="{FF2B5EF4-FFF2-40B4-BE49-F238E27FC236}">
                <a16:creationId xmlns:a16="http://schemas.microsoft.com/office/drawing/2014/main" id="{7ADBC7A5-AE00-7F73-5737-53027D7635BB}"/>
              </a:ext>
            </a:extLst>
          </p:cNvPr>
          <p:cNvSpPr txBox="1"/>
          <p:nvPr/>
        </p:nvSpPr>
        <p:spPr bwMode="auto">
          <a:xfrm>
            <a:off x="5652320" y="6721471"/>
            <a:ext cx="1384437" cy="288012"/>
          </a:xfrm>
          <a:prstGeom prst="rect">
            <a:avLst/>
          </a:prstGeom>
          <a:noFill/>
          <a:ln w="3175">
            <a:noFill/>
            <a:prstDash val="solid"/>
            <a:miter lim="800000"/>
            <a:headEnd/>
            <a:tailEnd/>
          </a:ln>
        </p:spPr>
        <p:txBody>
          <a:bodyPr wrap="square" lIns="107269" tIns="53635" rIns="107269" bIns="53635" rtlCol="0" anchor="t">
            <a:spAutoFit/>
          </a:bodyPr>
          <a:lstStyle/>
          <a:p>
            <a:pPr algn="ctr" fontAlgn="b">
              <a:buNone/>
            </a:pPr>
            <a:r>
              <a:rPr lang="es-MX" sz="1112" i="1" dirty="0">
                <a:solidFill>
                  <a:srgbClr val="000000"/>
                </a:solidFill>
                <a:latin typeface="Playfair Display" pitchFamily="2" charset="77"/>
                <a:ea typeface="Roboto Light" panose="02000000000000000000" pitchFamily="2" charset="0"/>
              </a:rPr>
              <a:t>$720k – $960k </a:t>
            </a:r>
          </a:p>
        </p:txBody>
      </p:sp>
      <p:sp>
        <p:nvSpPr>
          <p:cNvPr id="13" name="CuadroTexto 12">
            <a:extLst>
              <a:ext uri="{FF2B5EF4-FFF2-40B4-BE49-F238E27FC236}">
                <a16:creationId xmlns:a16="http://schemas.microsoft.com/office/drawing/2014/main" id="{E7433CCB-82D2-9BA2-9F96-BF76FA0AD05C}"/>
              </a:ext>
            </a:extLst>
          </p:cNvPr>
          <p:cNvSpPr txBox="1"/>
          <p:nvPr/>
        </p:nvSpPr>
        <p:spPr bwMode="auto">
          <a:xfrm>
            <a:off x="7591133" y="6718568"/>
            <a:ext cx="1500482" cy="288012"/>
          </a:xfrm>
          <a:prstGeom prst="rect">
            <a:avLst/>
          </a:prstGeom>
          <a:noFill/>
          <a:ln w="3175">
            <a:noFill/>
            <a:prstDash val="solid"/>
            <a:miter lim="800000"/>
            <a:headEnd/>
            <a:tailEnd/>
          </a:ln>
        </p:spPr>
        <p:txBody>
          <a:bodyPr wrap="square" lIns="107269" tIns="53635" rIns="107269" bIns="53635" rtlCol="0" anchor="t">
            <a:spAutoFit/>
          </a:bodyPr>
          <a:lstStyle/>
          <a:p>
            <a:pPr algn="ctr" fontAlgn="b">
              <a:buNone/>
            </a:pPr>
            <a:r>
              <a:rPr lang="es-MX" sz="1112" i="1" dirty="0">
                <a:solidFill>
                  <a:srgbClr val="000000"/>
                </a:solidFill>
                <a:latin typeface="Playfair Display" pitchFamily="2" charset="77"/>
                <a:ea typeface="Roboto Light" panose="02000000000000000000" pitchFamily="2" charset="0"/>
              </a:rPr>
              <a:t>$960k – $3M</a:t>
            </a:r>
          </a:p>
        </p:txBody>
      </p:sp>
      <p:sp>
        <p:nvSpPr>
          <p:cNvPr id="17" name="CuadroTexto 16">
            <a:extLst>
              <a:ext uri="{FF2B5EF4-FFF2-40B4-BE49-F238E27FC236}">
                <a16:creationId xmlns:a16="http://schemas.microsoft.com/office/drawing/2014/main" id="{589F5535-04B3-41BB-3890-E39A6C63A88B}"/>
              </a:ext>
            </a:extLst>
          </p:cNvPr>
          <p:cNvSpPr txBox="1"/>
          <p:nvPr/>
        </p:nvSpPr>
        <p:spPr bwMode="auto">
          <a:xfrm>
            <a:off x="9679574" y="6718568"/>
            <a:ext cx="1384437" cy="288012"/>
          </a:xfrm>
          <a:prstGeom prst="rect">
            <a:avLst/>
          </a:prstGeom>
          <a:noFill/>
          <a:ln w="3175">
            <a:noFill/>
            <a:prstDash val="solid"/>
            <a:miter lim="800000"/>
            <a:headEnd/>
            <a:tailEnd/>
          </a:ln>
        </p:spPr>
        <p:txBody>
          <a:bodyPr wrap="square" lIns="107269" tIns="53635" rIns="107269" bIns="53635" rtlCol="0" anchor="t">
            <a:spAutoFit/>
          </a:bodyPr>
          <a:lstStyle/>
          <a:p>
            <a:pPr algn="ctr" fontAlgn="b">
              <a:buNone/>
            </a:pPr>
            <a:r>
              <a:rPr lang="es-MX" sz="1112" i="1" dirty="0">
                <a:solidFill>
                  <a:srgbClr val="000000"/>
                </a:solidFill>
                <a:latin typeface="Playfair Display" pitchFamily="2" charset="77"/>
                <a:ea typeface="Roboto Light" panose="02000000000000000000" pitchFamily="2" charset="0"/>
              </a:rPr>
              <a:t>+ $3M</a:t>
            </a:r>
          </a:p>
        </p:txBody>
      </p:sp>
      <p:sp>
        <p:nvSpPr>
          <p:cNvPr id="28" name="CuadroTexto 27">
            <a:extLst>
              <a:ext uri="{FF2B5EF4-FFF2-40B4-BE49-F238E27FC236}">
                <a16:creationId xmlns:a16="http://schemas.microsoft.com/office/drawing/2014/main" id="{D7D02DA9-AFF9-8FA1-4B33-0D765E0F31AA}"/>
              </a:ext>
            </a:extLst>
          </p:cNvPr>
          <p:cNvSpPr txBox="1"/>
          <p:nvPr/>
        </p:nvSpPr>
        <p:spPr bwMode="auto">
          <a:xfrm>
            <a:off x="1294595" y="734792"/>
            <a:ext cx="10212410" cy="646971"/>
          </a:xfrm>
          <a:prstGeom prst="rect">
            <a:avLst/>
          </a:prstGeom>
          <a:noFill/>
          <a:ln w="9525">
            <a:noFill/>
            <a:prstDash val="dot"/>
            <a:miter lim="800000"/>
            <a:headEnd/>
            <a:tailEnd/>
          </a:ln>
        </p:spPr>
        <p:txBody>
          <a:bodyPr wrap="square" lIns="92073" tIns="46037" rIns="92073" bIns="46037" rtlCol="0" anchor="t">
            <a:spAutoFit/>
          </a:bodyPr>
          <a:lstStyle/>
          <a:p>
            <a:pPr indent="-561873" algn="ctr" defTabSz="727278">
              <a:defRPr/>
            </a:pPr>
            <a:r>
              <a:rPr lang="es-ES" sz="3600" dirty="0">
                <a:solidFill>
                  <a:prstClr val="black"/>
                </a:solidFill>
                <a:latin typeface="Lato Light" panose="020F0302020204030203" pitchFamily="34" charset="0"/>
              </a:rPr>
              <a:t>NECESIDAD DE VIVIENDA</a:t>
            </a:r>
          </a:p>
        </p:txBody>
      </p:sp>
      <p:sp>
        <p:nvSpPr>
          <p:cNvPr id="29" name="CuadroTexto 28">
            <a:extLst>
              <a:ext uri="{FF2B5EF4-FFF2-40B4-BE49-F238E27FC236}">
                <a16:creationId xmlns:a16="http://schemas.microsoft.com/office/drawing/2014/main" id="{A907BE13-53A1-D52C-08A0-593677D62245}"/>
              </a:ext>
            </a:extLst>
          </p:cNvPr>
          <p:cNvSpPr txBox="1"/>
          <p:nvPr/>
        </p:nvSpPr>
        <p:spPr bwMode="auto">
          <a:xfrm>
            <a:off x="631984" y="1292935"/>
            <a:ext cx="11537635" cy="425181"/>
          </a:xfrm>
          <a:prstGeom prst="rect">
            <a:avLst/>
          </a:prstGeom>
          <a:noFill/>
          <a:ln w="9525">
            <a:noFill/>
            <a:prstDash val="dot"/>
            <a:miter lim="800000"/>
            <a:headEnd/>
            <a:tailEnd/>
          </a:ln>
        </p:spPr>
        <p:txBody>
          <a:bodyPr wrap="square">
            <a:spAutoFit/>
          </a:bodyPr>
          <a:lstStyle/>
          <a:p>
            <a:pPr marL="649633" indent="-638186" algn="ctr">
              <a:spcAft>
                <a:spcPts val="361"/>
              </a:spcAft>
            </a:pPr>
            <a:r>
              <a:rPr lang="es-MX" sz="2163" i="1" dirty="0">
                <a:solidFill>
                  <a:srgbClr val="FF0000"/>
                </a:solidFill>
                <a:latin typeface="Playfair Display" panose="00000500000000000000" pitchFamily="2" charset="0"/>
                <a:ea typeface="Roboto Th" pitchFamily="2" charset="0"/>
              </a:rPr>
              <a:t>Por nivel socioeconómico</a:t>
            </a:r>
          </a:p>
        </p:txBody>
      </p:sp>
      <p:graphicFrame>
        <p:nvGraphicFramePr>
          <p:cNvPr id="4" name="Gráfico 3">
            <a:extLst>
              <a:ext uri="{FF2B5EF4-FFF2-40B4-BE49-F238E27FC236}">
                <a16:creationId xmlns:a16="http://schemas.microsoft.com/office/drawing/2014/main" id="{188D8852-C870-5CCA-45AC-80FD88D3BD6E}"/>
              </a:ext>
            </a:extLst>
          </p:cNvPr>
          <p:cNvGraphicFramePr>
            <a:graphicFrameLocks/>
          </p:cNvGraphicFramePr>
          <p:nvPr>
            <p:extLst>
              <p:ext uri="{D42A27DB-BD31-4B8C-83A1-F6EECF244321}">
                <p14:modId xmlns:p14="http://schemas.microsoft.com/office/powerpoint/2010/main" val="356792881"/>
              </p:ext>
            </p:extLst>
          </p:nvPr>
        </p:nvGraphicFramePr>
        <p:xfrm>
          <a:off x="681893" y="2212140"/>
          <a:ext cx="10825112" cy="4638898"/>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21">
            <a:extLst>
              <a:ext uri="{FF2B5EF4-FFF2-40B4-BE49-F238E27FC236}">
                <a16:creationId xmlns:a16="http://schemas.microsoft.com/office/drawing/2014/main" id="{E82FCC52-01A6-2AAC-9A12-A62796BBC8E9}"/>
              </a:ext>
            </a:extLst>
          </p:cNvPr>
          <p:cNvSpPr txBox="1">
            <a:spLocks noChangeArrowheads="1"/>
          </p:cNvSpPr>
          <p:nvPr/>
        </p:nvSpPr>
        <p:spPr bwMode="auto">
          <a:xfrm>
            <a:off x="1826600" y="1956385"/>
            <a:ext cx="933719" cy="374154"/>
          </a:xfrm>
          <a:prstGeom prst="rect">
            <a:avLst/>
          </a:prstGeom>
          <a:solidFill>
            <a:schemeClr val="bg1"/>
          </a:solidFill>
          <a:ln w="19050">
            <a:solidFill>
              <a:schemeClr val="bg1">
                <a:lumMod val="75000"/>
              </a:schemeClr>
            </a:solidFill>
            <a:prstDash val="solid"/>
            <a:miter lim="800000"/>
            <a:headEnd/>
            <a:tailEnd/>
          </a:ln>
        </p:spPr>
        <p:txBody>
          <a:bodyPr wrap="square" lIns="121571" tIns="60786" rIns="121571" bIns="60786" anchor="t">
            <a:spAutoFit/>
          </a:bodyPr>
          <a:lstStyle>
            <a:defPPr>
              <a:defRPr lang="es-MX"/>
            </a:defPPr>
            <a:lvl1pPr marL="0" indent="0" algn="l" defTabSz="914400" rtl="0" eaLnBrk="0" latinLnBrk="0" hangingPunct="0">
              <a:defRPr sz="2400" kern="1200">
                <a:solidFill>
                  <a:schemeClr val="tx1"/>
                </a:solidFill>
                <a:latin typeface="Apple Garamond" charset="0"/>
                <a:ea typeface="ＭＳ Ｐゴシック" charset="0"/>
                <a:cs typeface="ＭＳ Ｐゴシック" charset="0"/>
              </a:defRPr>
            </a:lvl1pPr>
            <a:lvl2pPr marL="742950" indent="-285750" algn="l" defTabSz="914400" rtl="0" eaLnBrk="0" latinLnBrk="0" hangingPunct="0">
              <a:defRPr sz="2400" kern="1200">
                <a:solidFill>
                  <a:schemeClr val="tx1"/>
                </a:solidFill>
                <a:latin typeface="Apple Garamond" charset="0"/>
                <a:ea typeface="ＭＳ Ｐゴシック" charset="0"/>
                <a:cs typeface="+mn-cs"/>
              </a:defRPr>
            </a:lvl2pPr>
            <a:lvl3pPr marL="1143000" indent="-228600" algn="l" defTabSz="914400" rtl="0" eaLnBrk="0" latinLnBrk="0" hangingPunct="0">
              <a:defRPr sz="2400" kern="1200">
                <a:solidFill>
                  <a:schemeClr val="tx1"/>
                </a:solidFill>
                <a:latin typeface="Apple Garamond" charset="0"/>
                <a:ea typeface="ＭＳ Ｐゴシック" charset="0"/>
                <a:cs typeface="+mn-cs"/>
              </a:defRPr>
            </a:lvl3pPr>
            <a:lvl4pPr marL="1600200" indent="-228600" algn="l" defTabSz="914400" rtl="0" eaLnBrk="0" latinLnBrk="0" hangingPunct="0">
              <a:defRPr sz="2400" kern="1200">
                <a:solidFill>
                  <a:schemeClr val="tx1"/>
                </a:solidFill>
                <a:latin typeface="Apple Garamond" charset="0"/>
                <a:ea typeface="ＭＳ Ｐゴシック" charset="0"/>
                <a:cs typeface="+mn-cs"/>
              </a:defRPr>
            </a:lvl4pPr>
            <a:lvl5pPr marL="2057400" indent="-228600" algn="l" defTabSz="914400" rtl="0" eaLnBrk="0" latinLnBrk="0" hangingPunct="0">
              <a:defRPr sz="2400" kern="1200">
                <a:solidFill>
                  <a:schemeClr val="tx1"/>
                </a:solidFill>
                <a:latin typeface="Apple Garamond"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9pPr>
          </a:lstStyle>
          <a:p>
            <a:pPr algn="ctr" defTabSz="889571" eaLnBrk="1" hangingPunct="1">
              <a:defRPr/>
            </a:pPr>
            <a:r>
              <a:rPr lang="es-MX" sz="1556" b="1" dirty="0">
                <a:solidFill>
                  <a:srgbClr val="000000"/>
                </a:solidFill>
                <a:latin typeface="Roboto" panose="02000000000000000000" pitchFamily="2" charset="0"/>
                <a:ea typeface="Roboto" panose="02000000000000000000" pitchFamily="2" charset="0"/>
                <a:cs typeface="+mn-cs"/>
              </a:rPr>
              <a:t>+15%</a:t>
            </a:r>
            <a:endParaRPr lang="es-MX" sz="1556" dirty="0">
              <a:latin typeface="Roboto" panose="02000000000000000000" pitchFamily="2" charset="0"/>
              <a:ea typeface="Roboto" panose="02000000000000000000" pitchFamily="2" charset="0"/>
            </a:endParaRPr>
          </a:p>
        </p:txBody>
      </p:sp>
      <p:sp>
        <p:nvSpPr>
          <p:cNvPr id="6" name="CuadroTexto 21">
            <a:extLst>
              <a:ext uri="{FF2B5EF4-FFF2-40B4-BE49-F238E27FC236}">
                <a16:creationId xmlns:a16="http://schemas.microsoft.com/office/drawing/2014/main" id="{87C1DBF0-58F7-715B-E4EA-BBF5475A76FA}"/>
              </a:ext>
            </a:extLst>
          </p:cNvPr>
          <p:cNvSpPr txBox="1">
            <a:spLocks noChangeArrowheads="1"/>
          </p:cNvSpPr>
          <p:nvPr/>
        </p:nvSpPr>
        <p:spPr bwMode="auto">
          <a:xfrm>
            <a:off x="3917686" y="4022811"/>
            <a:ext cx="803165" cy="374154"/>
          </a:xfrm>
          <a:prstGeom prst="rect">
            <a:avLst/>
          </a:prstGeom>
          <a:solidFill>
            <a:schemeClr val="bg1"/>
          </a:solidFill>
          <a:ln w="19050">
            <a:solidFill>
              <a:schemeClr val="bg1">
                <a:lumMod val="75000"/>
              </a:schemeClr>
            </a:solidFill>
            <a:prstDash val="solid"/>
            <a:miter lim="800000"/>
            <a:headEnd/>
            <a:tailEnd/>
          </a:ln>
        </p:spPr>
        <p:txBody>
          <a:bodyPr wrap="square" lIns="121571" tIns="60786" rIns="121571" bIns="60786" anchor="t">
            <a:spAutoFit/>
          </a:bodyPr>
          <a:lstStyle>
            <a:defPPr>
              <a:defRPr lang="es-MX"/>
            </a:defPPr>
            <a:lvl1pPr marL="0" indent="0" algn="l" defTabSz="914400" rtl="0" eaLnBrk="0" latinLnBrk="0" hangingPunct="0">
              <a:defRPr sz="2400" kern="1200">
                <a:solidFill>
                  <a:schemeClr val="tx1"/>
                </a:solidFill>
                <a:latin typeface="Apple Garamond" charset="0"/>
                <a:ea typeface="ＭＳ Ｐゴシック" charset="0"/>
                <a:cs typeface="ＭＳ Ｐゴシック" charset="0"/>
              </a:defRPr>
            </a:lvl1pPr>
            <a:lvl2pPr marL="742950" indent="-285750" algn="l" defTabSz="914400" rtl="0" eaLnBrk="0" latinLnBrk="0" hangingPunct="0">
              <a:defRPr sz="2400" kern="1200">
                <a:solidFill>
                  <a:schemeClr val="tx1"/>
                </a:solidFill>
                <a:latin typeface="Apple Garamond" charset="0"/>
                <a:ea typeface="ＭＳ Ｐゴシック" charset="0"/>
                <a:cs typeface="+mn-cs"/>
              </a:defRPr>
            </a:lvl2pPr>
            <a:lvl3pPr marL="1143000" indent="-228600" algn="l" defTabSz="914400" rtl="0" eaLnBrk="0" latinLnBrk="0" hangingPunct="0">
              <a:defRPr sz="2400" kern="1200">
                <a:solidFill>
                  <a:schemeClr val="tx1"/>
                </a:solidFill>
                <a:latin typeface="Apple Garamond" charset="0"/>
                <a:ea typeface="ＭＳ Ｐゴシック" charset="0"/>
                <a:cs typeface="+mn-cs"/>
              </a:defRPr>
            </a:lvl3pPr>
            <a:lvl4pPr marL="1600200" indent="-228600" algn="l" defTabSz="914400" rtl="0" eaLnBrk="0" latinLnBrk="0" hangingPunct="0">
              <a:defRPr sz="2400" kern="1200">
                <a:solidFill>
                  <a:schemeClr val="tx1"/>
                </a:solidFill>
                <a:latin typeface="Apple Garamond" charset="0"/>
                <a:ea typeface="ＭＳ Ｐゴシック" charset="0"/>
                <a:cs typeface="+mn-cs"/>
              </a:defRPr>
            </a:lvl4pPr>
            <a:lvl5pPr marL="2057400" indent="-228600" algn="l" defTabSz="914400" rtl="0" eaLnBrk="0" latinLnBrk="0" hangingPunct="0">
              <a:defRPr sz="2400" kern="1200">
                <a:solidFill>
                  <a:schemeClr val="tx1"/>
                </a:solidFill>
                <a:latin typeface="Apple Garamond"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9pPr>
          </a:lstStyle>
          <a:p>
            <a:pPr algn="ctr" defTabSz="889571" eaLnBrk="1" hangingPunct="1">
              <a:defRPr/>
            </a:pPr>
            <a:r>
              <a:rPr lang="es-MX" sz="1556" b="1" dirty="0">
                <a:solidFill>
                  <a:srgbClr val="000000"/>
                </a:solidFill>
                <a:latin typeface="Roboto" panose="02000000000000000000" pitchFamily="2" charset="0"/>
                <a:ea typeface="Roboto" panose="02000000000000000000" pitchFamily="2" charset="0"/>
                <a:cs typeface="+mn-cs"/>
              </a:rPr>
              <a:t>+22%</a:t>
            </a:r>
            <a:endParaRPr lang="es-MX" sz="1556" dirty="0">
              <a:latin typeface="Roboto" panose="02000000000000000000" pitchFamily="2" charset="0"/>
              <a:ea typeface="Roboto" panose="02000000000000000000" pitchFamily="2" charset="0"/>
            </a:endParaRPr>
          </a:p>
        </p:txBody>
      </p:sp>
      <p:sp>
        <p:nvSpPr>
          <p:cNvPr id="7" name="CuadroTexto 21">
            <a:extLst>
              <a:ext uri="{FF2B5EF4-FFF2-40B4-BE49-F238E27FC236}">
                <a16:creationId xmlns:a16="http://schemas.microsoft.com/office/drawing/2014/main" id="{EAEB28C8-B3C7-5D3E-8175-AFF7996D2335}"/>
              </a:ext>
            </a:extLst>
          </p:cNvPr>
          <p:cNvSpPr txBox="1">
            <a:spLocks noChangeArrowheads="1"/>
          </p:cNvSpPr>
          <p:nvPr/>
        </p:nvSpPr>
        <p:spPr bwMode="auto">
          <a:xfrm>
            <a:off x="7939791" y="4278277"/>
            <a:ext cx="803165" cy="374154"/>
          </a:xfrm>
          <a:prstGeom prst="rect">
            <a:avLst/>
          </a:prstGeom>
          <a:solidFill>
            <a:schemeClr val="bg1"/>
          </a:solidFill>
          <a:ln w="19050">
            <a:solidFill>
              <a:schemeClr val="bg1">
                <a:lumMod val="75000"/>
              </a:schemeClr>
            </a:solidFill>
            <a:prstDash val="solid"/>
            <a:miter lim="800000"/>
            <a:headEnd/>
            <a:tailEnd/>
          </a:ln>
        </p:spPr>
        <p:txBody>
          <a:bodyPr wrap="square" lIns="121571" tIns="60786" rIns="121571" bIns="60786" anchor="t">
            <a:spAutoFit/>
          </a:bodyPr>
          <a:lstStyle>
            <a:defPPr>
              <a:defRPr lang="es-MX"/>
            </a:defPPr>
            <a:lvl1pPr marL="0" indent="0" algn="l" defTabSz="914400" rtl="0" eaLnBrk="0" latinLnBrk="0" hangingPunct="0">
              <a:defRPr sz="2400" kern="1200">
                <a:solidFill>
                  <a:schemeClr val="tx1"/>
                </a:solidFill>
                <a:latin typeface="Apple Garamond" charset="0"/>
                <a:ea typeface="ＭＳ Ｐゴシック" charset="0"/>
                <a:cs typeface="ＭＳ Ｐゴシック" charset="0"/>
              </a:defRPr>
            </a:lvl1pPr>
            <a:lvl2pPr marL="742950" indent="-285750" algn="l" defTabSz="914400" rtl="0" eaLnBrk="0" latinLnBrk="0" hangingPunct="0">
              <a:defRPr sz="2400" kern="1200">
                <a:solidFill>
                  <a:schemeClr val="tx1"/>
                </a:solidFill>
                <a:latin typeface="Apple Garamond" charset="0"/>
                <a:ea typeface="ＭＳ Ｐゴシック" charset="0"/>
                <a:cs typeface="+mn-cs"/>
              </a:defRPr>
            </a:lvl2pPr>
            <a:lvl3pPr marL="1143000" indent="-228600" algn="l" defTabSz="914400" rtl="0" eaLnBrk="0" latinLnBrk="0" hangingPunct="0">
              <a:defRPr sz="2400" kern="1200">
                <a:solidFill>
                  <a:schemeClr val="tx1"/>
                </a:solidFill>
                <a:latin typeface="Apple Garamond" charset="0"/>
                <a:ea typeface="ＭＳ Ｐゴシック" charset="0"/>
                <a:cs typeface="+mn-cs"/>
              </a:defRPr>
            </a:lvl3pPr>
            <a:lvl4pPr marL="1600200" indent="-228600" algn="l" defTabSz="914400" rtl="0" eaLnBrk="0" latinLnBrk="0" hangingPunct="0">
              <a:defRPr sz="2400" kern="1200">
                <a:solidFill>
                  <a:schemeClr val="tx1"/>
                </a:solidFill>
                <a:latin typeface="Apple Garamond" charset="0"/>
                <a:ea typeface="ＭＳ Ｐゴシック" charset="0"/>
                <a:cs typeface="+mn-cs"/>
              </a:defRPr>
            </a:lvl4pPr>
            <a:lvl5pPr marL="2057400" indent="-228600" algn="l" defTabSz="914400" rtl="0" eaLnBrk="0" latinLnBrk="0" hangingPunct="0">
              <a:defRPr sz="2400" kern="1200">
                <a:solidFill>
                  <a:schemeClr val="tx1"/>
                </a:solidFill>
                <a:latin typeface="Apple Garamond"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9pPr>
          </a:lstStyle>
          <a:p>
            <a:pPr algn="ctr" defTabSz="889571" eaLnBrk="1" hangingPunct="1">
              <a:defRPr/>
            </a:pPr>
            <a:r>
              <a:rPr lang="es-MX" sz="1556" b="1" dirty="0">
                <a:solidFill>
                  <a:srgbClr val="000000"/>
                </a:solidFill>
                <a:latin typeface="Roboto" panose="02000000000000000000" pitchFamily="2" charset="0"/>
                <a:ea typeface="Roboto" panose="02000000000000000000" pitchFamily="2" charset="0"/>
                <a:cs typeface="+mn-cs"/>
              </a:rPr>
              <a:t>+17%</a:t>
            </a:r>
            <a:endParaRPr lang="es-MX" sz="1556" dirty="0">
              <a:latin typeface="Roboto" panose="02000000000000000000" pitchFamily="2" charset="0"/>
              <a:ea typeface="Roboto" panose="02000000000000000000" pitchFamily="2" charset="0"/>
            </a:endParaRPr>
          </a:p>
        </p:txBody>
      </p:sp>
      <p:sp>
        <p:nvSpPr>
          <p:cNvPr id="8" name="CuadroTexto 21">
            <a:extLst>
              <a:ext uri="{FF2B5EF4-FFF2-40B4-BE49-F238E27FC236}">
                <a16:creationId xmlns:a16="http://schemas.microsoft.com/office/drawing/2014/main" id="{38CE24D5-D5CB-56AB-4FA2-4D59DBA881DA}"/>
              </a:ext>
            </a:extLst>
          </p:cNvPr>
          <p:cNvSpPr txBox="1">
            <a:spLocks noChangeArrowheads="1"/>
          </p:cNvSpPr>
          <p:nvPr/>
        </p:nvSpPr>
        <p:spPr bwMode="auto">
          <a:xfrm>
            <a:off x="5919881" y="4028474"/>
            <a:ext cx="803165" cy="374154"/>
          </a:xfrm>
          <a:prstGeom prst="rect">
            <a:avLst/>
          </a:prstGeom>
          <a:solidFill>
            <a:schemeClr val="bg1"/>
          </a:solidFill>
          <a:ln w="19050">
            <a:solidFill>
              <a:schemeClr val="bg1">
                <a:lumMod val="75000"/>
              </a:schemeClr>
            </a:solidFill>
            <a:prstDash val="solid"/>
            <a:miter lim="800000"/>
            <a:headEnd/>
            <a:tailEnd/>
          </a:ln>
        </p:spPr>
        <p:txBody>
          <a:bodyPr wrap="square" lIns="121571" tIns="60786" rIns="121571" bIns="60786" anchor="t">
            <a:spAutoFit/>
          </a:bodyPr>
          <a:lstStyle>
            <a:defPPr>
              <a:defRPr lang="es-MX"/>
            </a:defPPr>
            <a:lvl1pPr marL="0" indent="0" algn="l" defTabSz="914400" rtl="0" eaLnBrk="0" latinLnBrk="0" hangingPunct="0">
              <a:defRPr sz="2400" kern="1200">
                <a:solidFill>
                  <a:schemeClr val="tx1"/>
                </a:solidFill>
                <a:latin typeface="Apple Garamond" charset="0"/>
                <a:ea typeface="ＭＳ Ｐゴシック" charset="0"/>
                <a:cs typeface="ＭＳ Ｐゴシック" charset="0"/>
              </a:defRPr>
            </a:lvl1pPr>
            <a:lvl2pPr marL="742950" indent="-285750" algn="l" defTabSz="914400" rtl="0" eaLnBrk="0" latinLnBrk="0" hangingPunct="0">
              <a:defRPr sz="2400" kern="1200">
                <a:solidFill>
                  <a:schemeClr val="tx1"/>
                </a:solidFill>
                <a:latin typeface="Apple Garamond" charset="0"/>
                <a:ea typeface="ＭＳ Ｐゴシック" charset="0"/>
                <a:cs typeface="+mn-cs"/>
              </a:defRPr>
            </a:lvl2pPr>
            <a:lvl3pPr marL="1143000" indent="-228600" algn="l" defTabSz="914400" rtl="0" eaLnBrk="0" latinLnBrk="0" hangingPunct="0">
              <a:defRPr sz="2400" kern="1200">
                <a:solidFill>
                  <a:schemeClr val="tx1"/>
                </a:solidFill>
                <a:latin typeface="Apple Garamond" charset="0"/>
                <a:ea typeface="ＭＳ Ｐゴシック" charset="0"/>
                <a:cs typeface="+mn-cs"/>
              </a:defRPr>
            </a:lvl3pPr>
            <a:lvl4pPr marL="1600200" indent="-228600" algn="l" defTabSz="914400" rtl="0" eaLnBrk="0" latinLnBrk="0" hangingPunct="0">
              <a:defRPr sz="2400" kern="1200">
                <a:solidFill>
                  <a:schemeClr val="tx1"/>
                </a:solidFill>
                <a:latin typeface="Apple Garamond" charset="0"/>
                <a:ea typeface="ＭＳ Ｐゴシック" charset="0"/>
                <a:cs typeface="+mn-cs"/>
              </a:defRPr>
            </a:lvl4pPr>
            <a:lvl5pPr marL="2057400" indent="-228600" algn="l" defTabSz="914400" rtl="0" eaLnBrk="0" latinLnBrk="0" hangingPunct="0">
              <a:defRPr sz="2400" kern="1200">
                <a:solidFill>
                  <a:schemeClr val="tx1"/>
                </a:solidFill>
                <a:latin typeface="Apple Garamond"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9pPr>
          </a:lstStyle>
          <a:p>
            <a:pPr algn="ctr" defTabSz="889571" eaLnBrk="1" hangingPunct="1">
              <a:defRPr/>
            </a:pPr>
            <a:r>
              <a:rPr lang="es-MX" sz="1556" b="1" dirty="0">
                <a:solidFill>
                  <a:srgbClr val="000000"/>
                </a:solidFill>
                <a:latin typeface="Roboto" panose="02000000000000000000" pitchFamily="2" charset="0"/>
                <a:ea typeface="Roboto" panose="02000000000000000000" pitchFamily="2" charset="0"/>
                <a:cs typeface="+mn-cs"/>
              </a:rPr>
              <a:t>+17%</a:t>
            </a:r>
            <a:endParaRPr lang="es-MX" sz="1556" dirty="0">
              <a:latin typeface="Roboto" panose="02000000000000000000" pitchFamily="2" charset="0"/>
              <a:ea typeface="Roboto" panose="02000000000000000000" pitchFamily="2" charset="0"/>
            </a:endParaRPr>
          </a:p>
        </p:txBody>
      </p:sp>
      <p:sp>
        <p:nvSpPr>
          <p:cNvPr id="9" name="CuadroTexto 21">
            <a:extLst>
              <a:ext uri="{FF2B5EF4-FFF2-40B4-BE49-F238E27FC236}">
                <a16:creationId xmlns:a16="http://schemas.microsoft.com/office/drawing/2014/main" id="{154C2FB9-9930-1D11-2374-CA6ACD1F6B63}"/>
              </a:ext>
            </a:extLst>
          </p:cNvPr>
          <p:cNvSpPr txBox="1">
            <a:spLocks noChangeArrowheads="1"/>
          </p:cNvSpPr>
          <p:nvPr/>
        </p:nvSpPr>
        <p:spPr bwMode="auto">
          <a:xfrm>
            <a:off x="9959701" y="4771119"/>
            <a:ext cx="803165" cy="374154"/>
          </a:xfrm>
          <a:prstGeom prst="rect">
            <a:avLst/>
          </a:prstGeom>
          <a:solidFill>
            <a:schemeClr val="bg1"/>
          </a:solidFill>
          <a:ln w="19050">
            <a:solidFill>
              <a:schemeClr val="bg1">
                <a:lumMod val="75000"/>
              </a:schemeClr>
            </a:solidFill>
            <a:prstDash val="solid"/>
            <a:miter lim="800000"/>
            <a:headEnd/>
            <a:tailEnd/>
          </a:ln>
        </p:spPr>
        <p:txBody>
          <a:bodyPr wrap="square" lIns="121571" tIns="60786" rIns="121571" bIns="60786" anchor="t">
            <a:spAutoFit/>
          </a:bodyPr>
          <a:lstStyle>
            <a:defPPr>
              <a:defRPr lang="es-MX"/>
            </a:defPPr>
            <a:lvl1pPr marL="0" indent="0" algn="l" defTabSz="914400" rtl="0" eaLnBrk="0" latinLnBrk="0" hangingPunct="0">
              <a:defRPr sz="2400" kern="1200">
                <a:solidFill>
                  <a:schemeClr val="tx1"/>
                </a:solidFill>
                <a:latin typeface="Apple Garamond" charset="0"/>
                <a:ea typeface="ＭＳ Ｐゴシック" charset="0"/>
                <a:cs typeface="ＭＳ Ｐゴシック" charset="0"/>
              </a:defRPr>
            </a:lvl1pPr>
            <a:lvl2pPr marL="742950" indent="-285750" algn="l" defTabSz="914400" rtl="0" eaLnBrk="0" latinLnBrk="0" hangingPunct="0">
              <a:defRPr sz="2400" kern="1200">
                <a:solidFill>
                  <a:schemeClr val="tx1"/>
                </a:solidFill>
                <a:latin typeface="Apple Garamond" charset="0"/>
                <a:ea typeface="ＭＳ Ｐゴシック" charset="0"/>
                <a:cs typeface="+mn-cs"/>
              </a:defRPr>
            </a:lvl2pPr>
            <a:lvl3pPr marL="1143000" indent="-228600" algn="l" defTabSz="914400" rtl="0" eaLnBrk="0" latinLnBrk="0" hangingPunct="0">
              <a:defRPr sz="2400" kern="1200">
                <a:solidFill>
                  <a:schemeClr val="tx1"/>
                </a:solidFill>
                <a:latin typeface="Apple Garamond" charset="0"/>
                <a:ea typeface="ＭＳ Ｐゴシック" charset="0"/>
                <a:cs typeface="+mn-cs"/>
              </a:defRPr>
            </a:lvl3pPr>
            <a:lvl4pPr marL="1600200" indent="-228600" algn="l" defTabSz="914400" rtl="0" eaLnBrk="0" latinLnBrk="0" hangingPunct="0">
              <a:defRPr sz="2400" kern="1200">
                <a:solidFill>
                  <a:schemeClr val="tx1"/>
                </a:solidFill>
                <a:latin typeface="Apple Garamond" charset="0"/>
                <a:ea typeface="ＭＳ Ｐゴシック" charset="0"/>
                <a:cs typeface="+mn-cs"/>
              </a:defRPr>
            </a:lvl4pPr>
            <a:lvl5pPr marL="2057400" indent="-228600" algn="l" defTabSz="914400" rtl="0" eaLnBrk="0" latinLnBrk="0" hangingPunct="0">
              <a:defRPr sz="2400" kern="1200">
                <a:solidFill>
                  <a:schemeClr val="tx1"/>
                </a:solidFill>
                <a:latin typeface="Apple Garamond"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9pPr>
          </a:lstStyle>
          <a:p>
            <a:pPr algn="ctr" defTabSz="889571" eaLnBrk="1" hangingPunct="1">
              <a:defRPr/>
            </a:pPr>
            <a:r>
              <a:rPr lang="es-MX" sz="1556" b="1" dirty="0">
                <a:solidFill>
                  <a:srgbClr val="000000"/>
                </a:solidFill>
                <a:latin typeface="Roboto" panose="02000000000000000000" pitchFamily="2" charset="0"/>
                <a:ea typeface="Roboto" panose="02000000000000000000" pitchFamily="2" charset="0"/>
                <a:cs typeface="+mn-cs"/>
              </a:rPr>
              <a:t>+17%</a:t>
            </a:r>
            <a:endParaRPr lang="es-MX" sz="1556"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125297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253DA-12E9-5ADC-0725-CD4ED561D30C}"/>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2C680B92-9B66-16B9-B581-CAA37CB21F1F}"/>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solidFill>
                  <a:schemeClr val="bg1">
                    <a:lumMod val="65000"/>
                  </a:schemeClr>
                </a:solidFill>
                <a:ea typeface="Roboto Lt" panose="02000000000000000000" pitchFamily="2" charset="0"/>
              </a:rPr>
              <a:pPr/>
              <a:t>21</a:t>
            </a:fld>
            <a:endParaRPr lang="en-US" sz="1431" dirty="0">
              <a:solidFill>
                <a:schemeClr val="bg1">
                  <a:lumMod val="65000"/>
                </a:schemeClr>
              </a:solidFill>
              <a:ea typeface="Roboto Lt" panose="02000000000000000000" pitchFamily="2" charset="0"/>
            </a:endParaRPr>
          </a:p>
        </p:txBody>
      </p:sp>
      <p:sp>
        <p:nvSpPr>
          <p:cNvPr id="5" name="CuadroTexto 4">
            <a:extLst>
              <a:ext uri="{FF2B5EF4-FFF2-40B4-BE49-F238E27FC236}">
                <a16:creationId xmlns:a16="http://schemas.microsoft.com/office/drawing/2014/main" id="{6F36002E-1EF8-15EA-B9A1-CAF9A7D08D3C}"/>
              </a:ext>
            </a:extLst>
          </p:cNvPr>
          <p:cNvSpPr txBox="1"/>
          <p:nvPr/>
        </p:nvSpPr>
        <p:spPr>
          <a:xfrm>
            <a:off x="1494264" y="7244450"/>
            <a:ext cx="10103005" cy="461665"/>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ES" sz="1200" dirty="0"/>
              <a:t>Se presentan las viviendas en venta (verticales y horizontales) correspondientes al último periodo registrado del año. </a:t>
            </a:r>
          </a:p>
          <a:p>
            <a:pPr algn="l" fontAlgn="b"/>
            <a:r>
              <a:rPr lang="es-MX" sz="1200" dirty="0">
                <a:ea typeface="Roboto Th" panose="02000000000000000000" pitchFamily="2" charset="0"/>
              </a:rPr>
              <a:t>Fuente: </a:t>
            </a:r>
            <a:r>
              <a:rPr lang="es-ES" sz="1200" dirty="0">
                <a:ea typeface="Roboto Th" panose="02000000000000000000" pitchFamily="2" charset="0"/>
              </a:rPr>
              <a:t>Estimaciones realizadas por Ideas Frescas</a:t>
            </a:r>
            <a:endParaRPr lang="es-ES" sz="1200" dirty="0"/>
          </a:p>
        </p:txBody>
      </p:sp>
      <p:sp>
        <p:nvSpPr>
          <p:cNvPr id="2" name="CuadroTexto 1">
            <a:extLst>
              <a:ext uri="{FF2B5EF4-FFF2-40B4-BE49-F238E27FC236}">
                <a16:creationId xmlns:a16="http://schemas.microsoft.com/office/drawing/2014/main" id="{A51447A9-4753-3C5F-89EF-F67AF1FA3A21}"/>
              </a:ext>
            </a:extLst>
          </p:cNvPr>
          <p:cNvSpPr txBox="1"/>
          <p:nvPr/>
        </p:nvSpPr>
        <p:spPr bwMode="auto">
          <a:xfrm>
            <a:off x="889339" y="1007451"/>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873" algn="ctr" defTabSz="727278">
              <a:defRPr/>
            </a:pPr>
            <a:r>
              <a:rPr lang="es-ES" sz="3778" dirty="0">
                <a:solidFill>
                  <a:prstClr val="black"/>
                </a:solidFill>
                <a:latin typeface="Lato Light" panose="020F0302020204030203" pitchFamily="34" charset="0"/>
              </a:rPr>
              <a:t>OFERTA</a:t>
            </a:r>
          </a:p>
        </p:txBody>
      </p:sp>
      <p:sp>
        <p:nvSpPr>
          <p:cNvPr id="4" name="CuadroTexto 3">
            <a:extLst>
              <a:ext uri="{FF2B5EF4-FFF2-40B4-BE49-F238E27FC236}">
                <a16:creationId xmlns:a16="http://schemas.microsoft.com/office/drawing/2014/main" id="{2C34A061-2B48-3D41-2142-C99A6987EDE1}"/>
              </a:ext>
            </a:extLst>
          </p:cNvPr>
          <p:cNvSpPr txBox="1"/>
          <p:nvPr/>
        </p:nvSpPr>
        <p:spPr bwMode="auto">
          <a:xfrm>
            <a:off x="174138" y="1551629"/>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MX" sz="2335" i="1" dirty="0">
                <a:solidFill>
                  <a:srgbClr val="FF0000"/>
                </a:solidFill>
                <a:latin typeface="Playfair Display" panose="00000500000000000000" pitchFamily="2" charset="0"/>
                <a:ea typeface="Roboto Th" pitchFamily="2" charset="0"/>
              </a:rPr>
              <a:t>Viviendas en venta vertical y horizontal</a:t>
            </a:r>
          </a:p>
        </p:txBody>
      </p:sp>
      <p:graphicFrame>
        <p:nvGraphicFramePr>
          <p:cNvPr id="6" name="Gráfico 5">
            <a:extLst>
              <a:ext uri="{FF2B5EF4-FFF2-40B4-BE49-F238E27FC236}">
                <a16:creationId xmlns:a16="http://schemas.microsoft.com/office/drawing/2014/main" id="{F52BDD33-A815-868E-BAF2-E37D935FE42D}"/>
              </a:ext>
            </a:extLst>
          </p:cNvPr>
          <p:cNvGraphicFramePr>
            <a:graphicFrameLocks/>
          </p:cNvGraphicFramePr>
          <p:nvPr>
            <p:extLst>
              <p:ext uri="{D42A27DB-BD31-4B8C-83A1-F6EECF244321}">
                <p14:modId xmlns:p14="http://schemas.microsoft.com/office/powerpoint/2010/main" val="938311137"/>
              </p:ext>
            </p:extLst>
          </p:nvPr>
        </p:nvGraphicFramePr>
        <p:xfrm>
          <a:off x="931127" y="2003291"/>
          <a:ext cx="10939346" cy="5289229"/>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a:extLst>
              <a:ext uri="{FF2B5EF4-FFF2-40B4-BE49-F238E27FC236}">
                <a16:creationId xmlns:a16="http://schemas.microsoft.com/office/drawing/2014/main" id="{94438802-99D0-7262-0679-5DC89193D4B3}"/>
              </a:ext>
            </a:extLst>
          </p:cNvPr>
          <p:cNvSpPr txBox="1"/>
          <p:nvPr/>
        </p:nvSpPr>
        <p:spPr bwMode="auto">
          <a:xfrm>
            <a:off x="11160855" y="2765942"/>
            <a:ext cx="1198078" cy="437893"/>
          </a:xfrm>
          <a:prstGeom prst="rect">
            <a:avLst/>
          </a:prstGeom>
          <a:noFill/>
          <a:ln w="9525">
            <a:noFill/>
            <a:prstDash val="dot"/>
            <a:miter lim="800000"/>
            <a:headEnd/>
            <a:tailEnd/>
          </a:ln>
        </p:spPr>
        <p:txBody>
          <a:bodyPr wrap="square" lIns="0" tIns="65610" rIns="131220" bIns="65610" rtlCol="0" anchor="t">
            <a:spAutoFit/>
          </a:bodyPr>
          <a:lstStyle/>
          <a:p>
            <a:pPr marL="18336" indent="-5001">
              <a:spcAft>
                <a:spcPts val="420"/>
              </a:spcAft>
            </a:pPr>
            <a:r>
              <a:rPr lang="es-ES_tradnl" sz="1890" i="1" dirty="0">
                <a:solidFill>
                  <a:schemeClr val="bg1">
                    <a:lumMod val="65000"/>
                  </a:schemeClr>
                </a:solidFill>
                <a:latin typeface="Playfair Display" panose="00000500000000000000" pitchFamily="2" charset="0"/>
              </a:rPr>
              <a:t>Variación</a:t>
            </a:r>
            <a:endParaRPr lang="es-ES_tradnl" sz="1890" i="1" baseline="30000" dirty="0">
              <a:solidFill>
                <a:schemeClr val="bg1">
                  <a:lumMod val="65000"/>
                </a:schemeClr>
              </a:solidFill>
              <a:latin typeface="Playfair Display" panose="00000500000000000000" pitchFamily="2" charset="0"/>
            </a:endParaRPr>
          </a:p>
        </p:txBody>
      </p:sp>
    </p:spTree>
    <p:extLst>
      <p:ext uri="{BB962C8B-B14F-4D97-AF65-F5344CB8AC3E}">
        <p14:creationId xmlns:p14="http://schemas.microsoft.com/office/powerpoint/2010/main" val="1968889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EB92C-F8E8-1B99-7648-B3BF18D3B69D}"/>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5C2969B6-08C4-BBE7-5880-97B47975BF77}"/>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solidFill>
                  <a:schemeClr val="bg1">
                    <a:lumMod val="65000"/>
                  </a:schemeClr>
                </a:solidFill>
                <a:ea typeface="Roboto Lt" panose="02000000000000000000" pitchFamily="2" charset="0"/>
              </a:rPr>
              <a:pPr/>
              <a:t>22</a:t>
            </a:fld>
            <a:endParaRPr lang="en-US" sz="1431" dirty="0">
              <a:solidFill>
                <a:schemeClr val="bg1">
                  <a:lumMod val="65000"/>
                </a:schemeClr>
              </a:solidFill>
              <a:ea typeface="Roboto Lt" panose="02000000000000000000" pitchFamily="2" charset="0"/>
            </a:endParaRPr>
          </a:p>
        </p:txBody>
      </p:sp>
      <p:sp>
        <p:nvSpPr>
          <p:cNvPr id="5" name="CuadroTexto 4">
            <a:extLst>
              <a:ext uri="{FF2B5EF4-FFF2-40B4-BE49-F238E27FC236}">
                <a16:creationId xmlns:a16="http://schemas.microsoft.com/office/drawing/2014/main" id="{9E326220-C4AE-69F9-A728-167BD32F29C1}"/>
              </a:ext>
            </a:extLst>
          </p:cNvPr>
          <p:cNvSpPr txBox="1"/>
          <p:nvPr/>
        </p:nvSpPr>
        <p:spPr>
          <a:xfrm>
            <a:off x="1494264" y="7244450"/>
            <a:ext cx="10326029" cy="461665"/>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ES" sz="1200" dirty="0"/>
              <a:t>Se presentan las viviendas en venta (verticales y horizontales) correspondientes al último periodo registrado del año. </a:t>
            </a:r>
          </a:p>
          <a:p>
            <a:pPr algn="l" fontAlgn="b"/>
            <a:r>
              <a:rPr lang="es-MX" sz="1200" dirty="0">
                <a:ea typeface="Roboto Th" panose="02000000000000000000" pitchFamily="2" charset="0"/>
              </a:rPr>
              <a:t>Fuente: </a:t>
            </a:r>
            <a:r>
              <a:rPr lang="es-ES" sz="1200" dirty="0">
                <a:ea typeface="Roboto Th" panose="02000000000000000000" pitchFamily="2" charset="0"/>
              </a:rPr>
              <a:t>Estimaciones realizadas por Ideas Frescas</a:t>
            </a:r>
            <a:endParaRPr lang="es-ES" sz="1200" dirty="0"/>
          </a:p>
        </p:txBody>
      </p:sp>
      <p:sp>
        <p:nvSpPr>
          <p:cNvPr id="2" name="CuadroTexto 1">
            <a:extLst>
              <a:ext uri="{FF2B5EF4-FFF2-40B4-BE49-F238E27FC236}">
                <a16:creationId xmlns:a16="http://schemas.microsoft.com/office/drawing/2014/main" id="{F3950DEE-79B7-0D4F-A2BB-6C3F79DAE395}"/>
              </a:ext>
            </a:extLst>
          </p:cNvPr>
          <p:cNvSpPr txBox="1"/>
          <p:nvPr/>
        </p:nvSpPr>
        <p:spPr bwMode="auto">
          <a:xfrm>
            <a:off x="889339" y="1007451"/>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873" algn="ctr" defTabSz="727278">
              <a:defRPr/>
            </a:pPr>
            <a:r>
              <a:rPr lang="es-ES" sz="3778" dirty="0">
                <a:solidFill>
                  <a:prstClr val="black"/>
                </a:solidFill>
                <a:latin typeface="Lato Light" panose="020F0302020204030203" pitchFamily="34" charset="0"/>
              </a:rPr>
              <a:t>OFERTA</a:t>
            </a:r>
          </a:p>
        </p:txBody>
      </p:sp>
      <p:sp>
        <p:nvSpPr>
          <p:cNvPr id="4" name="CuadroTexto 3">
            <a:extLst>
              <a:ext uri="{FF2B5EF4-FFF2-40B4-BE49-F238E27FC236}">
                <a16:creationId xmlns:a16="http://schemas.microsoft.com/office/drawing/2014/main" id="{88EEAB37-EC32-CD05-6472-0FAC94373535}"/>
              </a:ext>
            </a:extLst>
          </p:cNvPr>
          <p:cNvSpPr txBox="1"/>
          <p:nvPr/>
        </p:nvSpPr>
        <p:spPr bwMode="auto">
          <a:xfrm>
            <a:off x="174138" y="1551629"/>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MX" sz="2335" i="1" dirty="0">
                <a:solidFill>
                  <a:srgbClr val="FF0000"/>
                </a:solidFill>
                <a:latin typeface="Playfair Display" panose="00000500000000000000" pitchFamily="2" charset="0"/>
                <a:ea typeface="Roboto Th" pitchFamily="2" charset="0"/>
              </a:rPr>
              <a:t>Viviendas en venta</a:t>
            </a:r>
          </a:p>
        </p:txBody>
      </p:sp>
      <p:sp>
        <p:nvSpPr>
          <p:cNvPr id="8" name="CuadroTexto 7">
            <a:extLst>
              <a:ext uri="{FF2B5EF4-FFF2-40B4-BE49-F238E27FC236}">
                <a16:creationId xmlns:a16="http://schemas.microsoft.com/office/drawing/2014/main" id="{18133F3B-B91F-6CD3-9807-3DD45BABEAE7}"/>
              </a:ext>
            </a:extLst>
          </p:cNvPr>
          <p:cNvSpPr txBox="1"/>
          <p:nvPr/>
        </p:nvSpPr>
        <p:spPr bwMode="auto">
          <a:xfrm>
            <a:off x="11468595" y="2294194"/>
            <a:ext cx="707118" cy="319736"/>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sz="1600" b="1" dirty="0">
                <a:solidFill>
                  <a:schemeClr val="tx2">
                    <a:lumMod val="60000"/>
                    <a:lumOff val="40000"/>
                  </a:schemeClr>
                </a:solidFill>
                <a:latin typeface="Lato" panose="020F0502020204030203" pitchFamily="34" charset="77"/>
                <a:ea typeface="Roboto Th" pitchFamily="2" charset="0"/>
              </a:rPr>
              <a:t>Total</a:t>
            </a:r>
          </a:p>
        </p:txBody>
      </p:sp>
      <p:sp>
        <p:nvSpPr>
          <p:cNvPr id="9" name="CuadroTexto 8">
            <a:extLst>
              <a:ext uri="{FF2B5EF4-FFF2-40B4-BE49-F238E27FC236}">
                <a16:creationId xmlns:a16="http://schemas.microsoft.com/office/drawing/2014/main" id="{9E660583-3437-D307-1245-BC7E5E3CC5C3}"/>
              </a:ext>
            </a:extLst>
          </p:cNvPr>
          <p:cNvSpPr txBox="1"/>
          <p:nvPr/>
        </p:nvSpPr>
        <p:spPr bwMode="auto">
          <a:xfrm>
            <a:off x="11468595" y="6060903"/>
            <a:ext cx="1231364" cy="319736"/>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sz="1600" b="1" dirty="0">
                <a:solidFill>
                  <a:schemeClr val="accent3">
                    <a:lumMod val="75000"/>
                  </a:schemeClr>
                </a:solidFill>
                <a:latin typeface="Lato" panose="020F0502020204030203" pitchFamily="34" charset="77"/>
                <a:ea typeface="Roboto Th" pitchFamily="2" charset="0"/>
              </a:rPr>
              <a:t>Horizontal</a:t>
            </a:r>
          </a:p>
        </p:txBody>
      </p:sp>
      <p:sp>
        <p:nvSpPr>
          <p:cNvPr id="10" name="CuadroTexto 9">
            <a:extLst>
              <a:ext uri="{FF2B5EF4-FFF2-40B4-BE49-F238E27FC236}">
                <a16:creationId xmlns:a16="http://schemas.microsoft.com/office/drawing/2014/main" id="{1279837F-8FFF-ADD1-DB88-57B94C90AD38}"/>
              </a:ext>
            </a:extLst>
          </p:cNvPr>
          <p:cNvSpPr txBox="1"/>
          <p:nvPr/>
        </p:nvSpPr>
        <p:spPr bwMode="auto">
          <a:xfrm>
            <a:off x="11468595" y="2759375"/>
            <a:ext cx="968663" cy="319736"/>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sz="1600" b="1" dirty="0">
                <a:solidFill>
                  <a:srgbClr val="FFD579"/>
                </a:solidFill>
                <a:latin typeface="Lato" panose="020F0502020204030203" pitchFamily="34" charset="77"/>
                <a:ea typeface="Roboto Th" pitchFamily="2" charset="0"/>
              </a:rPr>
              <a:t>Vertical</a:t>
            </a:r>
          </a:p>
        </p:txBody>
      </p:sp>
      <p:graphicFrame>
        <p:nvGraphicFramePr>
          <p:cNvPr id="12" name="Gráfico 11">
            <a:extLst>
              <a:ext uri="{FF2B5EF4-FFF2-40B4-BE49-F238E27FC236}">
                <a16:creationId xmlns:a16="http://schemas.microsoft.com/office/drawing/2014/main" id="{E54633C8-B860-D4E4-1D30-1FAE187FB6BA}"/>
              </a:ext>
            </a:extLst>
          </p:cNvPr>
          <p:cNvGraphicFramePr>
            <a:graphicFrameLocks/>
          </p:cNvGraphicFramePr>
          <p:nvPr>
            <p:extLst>
              <p:ext uri="{D42A27DB-BD31-4B8C-83A1-F6EECF244321}">
                <p14:modId xmlns:p14="http://schemas.microsoft.com/office/powerpoint/2010/main" val="3091307157"/>
              </p:ext>
            </p:extLst>
          </p:nvPr>
        </p:nvGraphicFramePr>
        <p:xfrm>
          <a:off x="1086992" y="2159541"/>
          <a:ext cx="10828022" cy="50674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7658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35539-9D40-3C38-2C96-A058FA4C2ADF}"/>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8CC734E0-BD1B-8643-9B6F-57FC6AA1BF28}"/>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solidFill>
                  <a:schemeClr val="bg1">
                    <a:lumMod val="65000"/>
                  </a:schemeClr>
                </a:solidFill>
                <a:ea typeface="Roboto Lt" panose="02000000000000000000" pitchFamily="2" charset="0"/>
              </a:rPr>
              <a:pPr/>
              <a:t>23</a:t>
            </a:fld>
            <a:endParaRPr lang="en-US" sz="1431" dirty="0">
              <a:solidFill>
                <a:schemeClr val="bg1">
                  <a:lumMod val="65000"/>
                </a:schemeClr>
              </a:solidFill>
              <a:ea typeface="Roboto Lt" panose="02000000000000000000" pitchFamily="2" charset="0"/>
            </a:endParaRPr>
          </a:p>
        </p:txBody>
      </p:sp>
      <p:sp>
        <p:nvSpPr>
          <p:cNvPr id="5" name="CuadroTexto 4">
            <a:extLst>
              <a:ext uri="{FF2B5EF4-FFF2-40B4-BE49-F238E27FC236}">
                <a16:creationId xmlns:a16="http://schemas.microsoft.com/office/drawing/2014/main" id="{AA02D289-566B-70EB-F0B9-DEF9CFFD952C}"/>
              </a:ext>
            </a:extLst>
          </p:cNvPr>
          <p:cNvSpPr txBox="1"/>
          <p:nvPr/>
        </p:nvSpPr>
        <p:spPr>
          <a:xfrm>
            <a:off x="1494264" y="7244450"/>
            <a:ext cx="10326029" cy="461665"/>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ES" sz="1200" dirty="0"/>
              <a:t>Se presentan las viviendas en venta (verticales y horizontales) correspondientes al último periodo registrado del año. </a:t>
            </a:r>
          </a:p>
          <a:p>
            <a:pPr algn="l" fontAlgn="b"/>
            <a:r>
              <a:rPr lang="es-MX" sz="1200" dirty="0">
                <a:ea typeface="Roboto Th" panose="02000000000000000000" pitchFamily="2" charset="0"/>
              </a:rPr>
              <a:t>Fuente: </a:t>
            </a:r>
            <a:r>
              <a:rPr lang="es-ES" sz="1200" dirty="0">
                <a:ea typeface="Roboto Th" panose="02000000000000000000" pitchFamily="2" charset="0"/>
              </a:rPr>
              <a:t>Estimaciones realizadas por Ideas Frescas</a:t>
            </a:r>
            <a:endParaRPr lang="es-ES" sz="1200" dirty="0"/>
          </a:p>
        </p:txBody>
      </p:sp>
      <p:sp>
        <p:nvSpPr>
          <p:cNvPr id="2" name="CuadroTexto 1">
            <a:extLst>
              <a:ext uri="{FF2B5EF4-FFF2-40B4-BE49-F238E27FC236}">
                <a16:creationId xmlns:a16="http://schemas.microsoft.com/office/drawing/2014/main" id="{C0C9D527-4AFB-6737-5F1D-18783EADFF92}"/>
              </a:ext>
            </a:extLst>
          </p:cNvPr>
          <p:cNvSpPr txBox="1"/>
          <p:nvPr/>
        </p:nvSpPr>
        <p:spPr bwMode="auto">
          <a:xfrm>
            <a:off x="889339" y="1007451"/>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873" algn="ctr" defTabSz="727278">
              <a:defRPr/>
            </a:pPr>
            <a:r>
              <a:rPr lang="es-ES" sz="3778" dirty="0">
                <a:solidFill>
                  <a:prstClr val="black"/>
                </a:solidFill>
                <a:latin typeface="Lato Light" panose="020F0302020204030203" pitchFamily="34" charset="0"/>
              </a:rPr>
              <a:t>OFERTA</a:t>
            </a:r>
          </a:p>
        </p:txBody>
      </p:sp>
      <p:sp>
        <p:nvSpPr>
          <p:cNvPr id="4" name="CuadroTexto 3">
            <a:extLst>
              <a:ext uri="{FF2B5EF4-FFF2-40B4-BE49-F238E27FC236}">
                <a16:creationId xmlns:a16="http://schemas.microsoft.com/office/drawing/2014/main" id="{82522404-DFF3-1C2E-B405-D4E82D33879A}"/>
              </a:ext>
            </a:extLst>
          </p:cNvPr>
          <p:cNvSpPr txBox="1"/>
          <p:nvPr/>
        </p:nvSpPr>
        <p:spPr bwMode="auto">
          <a:xfrm>
            <a:off x="174138" y="1551629"/>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MX" sz="2335" i="1" dirty="0">
                <a:solidFill>
                  <a:srgbClr val="FF0000"/>
                </a:solidFill>
                <a:latin typeface="Playfair Display" panose="00000500000000000000" pitchFamily="2" charset="0"/>
                <a:ea typeface="Roboto Th" pitchFamily="2" charset="0"/>
              </a:rPr>
              <a:t>Viviendas en venta</a:t>
            </a:r>
          </a:p>
        </p:txBody>
      </p:sp>
      <p:sp>
        <p:nvSpPr>
          <p:cNvPr id="8" name="CuadroTexto 7">
            <a:extLst>
              <a:ext uri="{FF2B5EF4-FFF2-40B4-BE49-F238E27FC236}">
                <a16:creationId xmlns:a16="http://schemas.microsoft.com/office/drawing/2014/main" id="{93E07A9A-87AE-6056-E5DF-A25155DC1194}"/>
              </a:ext>
            </a:extLst>
          </p:cNvPr>
          <p:cNvSpPr txBox="1"/>
          <p:nvPr/>
        </p:nvSpPr>
        <p:spPr bwMode="auto">
          <a:xfrm>
            <a:off x="10858995" y="2243394"/>
            <a:ext cx="707118" cy="319736"/>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sz="1600" b="1" dirty="0">
                <a:solidFill>
                  <a:schemeClr val="tx2">
                    <a:lumMod val="60000"/>
                    <a:lumOff val="40000"/>
                  </a:schemeClr>
                </a:solidFill>
                <a:latin typeface="Lato" panose="020F0502020204030203" pitchFamily="34" charset="77"/>
                <a:ea typeface="Roboto Th" pitchFamily="2" charset="0"/>
              </a:rPr>
              <a:t>Total</a:t>
            </a:r>
          </a:p>
        </p:txBody>
      </p:sp>
      <p:sp>
        <p:nvSpPr>
          <p:cNvPr id="9" name="CuadroTexto 8">
            <a:extLst>
              <a:ext uri="{FF2B5EF4-FFF2-40B4-BE49-F238E27FC236}">
                <a16:creationId xmlns:a16="http://schemas.microsoft.com/office/drawing/2014/main" id="{E4093469-9CEE-5301-9DEF-11568BA0EC2F}"/>
              </a:ext>
            </a:extLst>
          </p:cNvPr>
          <p:cNvSpPr txBox="1"/>
          <p:nvPr/>
        </p:nvSpPr>
        <p:spPr bwMode="auto">
          <a:xfrm>
            <a:off x="10858995" y="6010103"/>
            <a:ext cx="1231364" cy="319736"/>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sz="1600" b="1" dirty="0">
                <a:solidFill>
                  <a:srgbClr val="E1EBCD"/>
                </a:solidFill>
                <a:latin typeface="Lato" panose="020F0502020204030203" pitchFamily="34" charset="77"/>
                <a:ea typeface="Roboto Th" pitchFamily="2" charset="0"/>
              </a:rPr>
              <a:t>Horizontal</a:t>
            </a:r>
          </a:p>
        </p:txBody>
      </p:sp>
      <p:sp>
        <p:nvSpPr>
          <p:cNvPr id="10" name="CuadroTexto 9">
            <a:extLst>
              <a:ext uri="{FF2B5EF4-FFF2-40B4-BE49-F238E27FC236}">
                <a16:creationId xmlns:a16="http://schemas.microsoft.com/office/drawing/2014/main" id="{4BB94598-ABBF-DFE3-730B-3EF35840EAB9}"/>
              </a:ext>
            </a:extLst>
          </p:cNvPr>
          <p:cNvSpPr txBox="1"/>
          <p:nvPr/>
        </p:nvSpPr>
        <p:spPr bwMode="auto">
          <a:xfrm>
            <a:off x="10858995" y="2708575"/>
            <a:ext cx="968663" cy="319736"/>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sz="1600" b="1" dirty="0">
                <a:solidFill>
                  <a:srgbClr val="FFF2D1"/>
                </a:solidFill>
                <a:latin typeface="Lato" panose="020F0502020204030203" pitchFamily="34" charset="77"/>
                <a:ea typeface="Roboto Th" pitchFamily="2" charset="0"/>
              </a:rPr>
              <a:t>Vertica</a:t>
            </a:r>
            <a:r>
              <a:rPr lang="es-ES_tradnl" sz="1600" b="1" dirty="0">
                <a:solidFill>
                  <a:srgbClr val="FFD579"/>
                </a:solidFill>
                <a:latin typeface="Lato" panose="020F0502020204030203" pitchFamily="34" charset="77"/>
                <a:ea typeface="Roboto Th" pitchFamily="2" charset="0"/>
              </a:rPr>
              <a:t>l</a:t>
            </a:r>
          </a:p>
        </p:txBody>
      </p:sp>
      <p:graphicFrame>
        <p:nvGraphicFramePr>
          <p:cNvPr id="12" name="Gráfico 11">
            <a:extLst>
              <a:ext uri="{FF2B5EF4-FFF2-40B4-BE49-F238E27FC236}">
                <a16:creationId xmlns:a16="http://schemas.microsoft.com/office/drawing/2014/main" id="{2A6E3EDB-824B-2A43-9ECA-F2687688865B}"/>
              </a:ext>
            </a:extLst>
          </p:cNvPr>
          <p:cNvGraphicFramePr>
            <a:graphicFrameLocks/>
          </p:cNvGraphicFramePr>
          <p:nvPr>
            <p:extLst>
              <p:ext uri="{D42A27DB-BD31-4B8C-83A1-F6EECF244321}">
                <p14:modId xmlns:p14="http://schemas.microsoft.com/office/powerpoint/2010/main" val="2136961524"/>
              </p:ext>
            </p:extLst>
          </p:nvPr>
        </p:nvGraphicFramePr>
        <p:xfrm>
          <a:off x="477392" y="2108741"/>
          <a:ext cx="10828022" cy="50674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4EFC3DB7-C9C2-4101-B2B0-F9CB8A0352D6}"/>
              </a:ext>
            </a:extLst>
          </p:cNvPr>
          <p:cNvGraphicFramePr>
            <a:graphicFrameLocks/>
          </p:cNvGraphicFramePr>
          <p:nvPr>
            <p:extLst>
              <p:ext uri="{D42A27DB-BD31-4B8C-83A1-F6EECF244321}">
                <p14:modId xmlns:p14="http://schemas.microsoft.com/office/powerpoint/2010/main" val="3617109905"/>
              </p:ext>
            </p:extLst>
          </p:nvPr>
        </p:nvGraphicFramePr>
        <p:xfrm>
          <a:off x="884664" y="2259074"/>
          <a:ext cx="10417994" cy="2740025"/>
        </p:xfrm>
        <a:graphic>
          <a:graphicData uri="http://schemas.openxmlformats.org/drawingml/2006/chart">
            <c:chart xmlns:c="http://schemas.openxmlformats.org/drawingml/2006/chart" xmlns:r="http://schemas.openxmlformats.org/officeDocument/2006/relationships" r:id="rId4"/>
          </a:graphicData>
        </a:graphic>
      </p:graphicFrame>
      <p:sp>
        <p:nvSpPr>
          <p:cNvPr id="7" name="CuadroTexto 6">
            <a:extLst>
              <a:ext uri="{FF2B5EF4-FFF2-40B4-BE49-F238E27FC236}">
                <a16:creationId xmlns:a16="http://schemas.microsoft.com/office/drawing/2014/main" id="{3D35B516-ED90-E7F7-70C2-56B893DFF0EB}"/>
              </a:ext>
            </a:extLst>
          </p:cNvPr>
          <p:cNvSpPr txBox="1"/>
          <p:nvPr/>
        </p:nvSpPr>
        <p:spPr bwMode="auto">
          <a:xfrm>
            <a:off x="10811773" y="2505693"/>
            <a:ext cx="1768551" cy="245870"/>
          </a:xfrm>
          <a:prstGeom prst="rect">
            <a:avLst/>
          </a:prstGeom>
          <a:noFill/>
          <a:ln w="9525">
            <a:noFill/>
            <a:prstDash val="dot"/>
            <a:miter lim="800000"/>
            <a:headEnd/>
            <a:tailEnd/>
          </a:ln>
        </p:spPr>
        <p:txBody>
          <a:bodyPr wrap="square" lIns="121571" tIns="60786" rIns="121571" bIns="60786" rtlCol="0" anchor="t">
            <a:spAutoFit/>
          </a:bodyPr>
          <a:lstStyle/>
          <a:p>
            <a:pPr defTabSz="423605">
              <a:lnSpc>
                <a:spcPct val="80000"/>
              </a:lnSpc>
            </a:pPr>
            <a:r>
              <a:rPr lang="es-ES_tradnl" sz="1000" b="1" dirty="0">
                <a:solidFill>
                  <a:schemeClr val="bg1">
                    <a:lumMod val="50000"/>
                  </a:schemeClr>
                </a:solidFill>
                <a:latin typeface="Lato" panose="020F0502020204030203" pitchFamily="34" charset="77"/>
                <a:ea typeface="Roboto Th" pitchFamily="2" charset="0"/>
              </a:rPr>
              <a:t>% </a:t>
            </a:r>
            <a:r>
              <a:rPr lang="es-ES_tradnl" sz="1000" b="1" dirty="0" err="1">
                <a:solidFill>
                  <a:schemeClr val="bg1">
                    <a:lumMod val="50000"/>
                  </a:schemeClr>
                </a:solidFill>
                <a:latin typeface="Lato" panose="020F0502020204030203" pitchFamily="34" charset="77"/>
                <a:ea typeface="Roboto Th" pitchFamily="2" charset="0"/>
              </a:rPr>
              <a:t>Part</a:t>
            </a:r>
            <a:r>
              <a:rPr lang="es-ES_tradnl" sz="1000" b="1" dirty="0">
                <a:solidFill>
                  <a:schemeClr val="bg1">
                    <a:lumMod val="50000"/>
                  </a:schemeClr>
                </a:solidFill>
                <a:latin typeface="Lato" panose="020F0502020204030203" pitchFamily="34" charset="77"/>
                <a:ea typeface="Roboto Th" pitchFamily="2" charset="0"/>
              </a:rPr>
              <a:t>. oferta vertical</a:t>
            </a:r>
          </a:p>
        </p:txBody>
      </p:sp>
      <p:sp>
        <p:nvSpPr>
          <p:cNvPr id="11" name="CuadroTexto 10">
            <a:extLst>
              <a:ext uri="{FF2B5EF4-FFF2-40B4-BE49-F238E27FC236}">
                <a16:creationId xmlns:a16="http://schemas.microsoft.com/office/drawing/2014/main" id="{7F9A5C44-8667-9944-3A9D-A57010AFDD57}"/>
              </a:ext>
            </a:extLst>
          </p:cNvPr>
          <p:cNvSpPr txBox="1"/>
          <p:nvPr/>
        </p:nvSpPr>
        <p:spPr bwMode="auto">
          <a:xfrm>
            <a:off x="10811773" y="4497238"/>
            <a:ext cx="1768551" cy="245870"/>
          </a:xfrm>
          <a:prstGeom prst="rect">
            <a:avLst/>
          </a:prstGeom>
          <a:noFill/>
          <a:ln w="9525">
            <a:noFill/>
            <a:prstDash val="dot"/>
            <a:miter lim="800000"/>
            <a:headEnd/>
            <a:tailEnd/>
          </a:ln>
        </p:spPr>
        <p:txBody>
          <a:bodyPr wrap="square" lIns="121571" tIns="60786" rIns="121571" bIns="60786" rtlCol="0" anchor="t">
            <a:spAutoFit/>
          </a:bodyPr>
          <a:lstStyle/>
          <a:p>
            <a:pPr defTabSz="423605">
              <a:lnSpc>
                <a:spcPct val="80000"/>
              </a:lnSpc>
            </a:pPr>
            <a:r>
              <a:rPr lang="es-ES_tradnl" sz="1000" b="1" dirty="0">
                <a:solidFill>
                  <a:schemeClr val="bg1">
                    <a:lumMod val="85000"/>
                  </a:schemeClr>
                </a:solidFill>
                <a:latin typeface="Lato" panose="020F0502020204030203" pitchFamily="34" charset="77"/>
                <a:ea typeface="Roboto Th" pitchFamily="2" charset="0"/>
              </a:rPr>
              <a:t>% </a:t>
            </a:r>
            <a:r>
              <a:rPr lang="es-ES_tradnl" sz="1000" b="1" dirty="0" err="1">
                <a:solidFill>
                  <a:schemeClr val="bg1">
                    <a:lumMod val="85000"/>
                  </a:schemeClr>
                </a:solidFill>
                <a:latin typeface="Lato" panose="020F0502020204030203" pitchFamily="34" charset="77"/>
                <a:ea typeface="Roboto Th" pitchFamily="2" charset="0"/>
              </a:rPr>
              <a:t>Part</a:t>
            </a:r>
            <a:r>
              <a:rPr lang="es-ES_tradnl" sz="1000" b="1" dirty="0">
                <a:solidFill>
                  <a:schemeClr val="bg1">
                    <a:lumMod val="85000"/>
                  </a:schemeClr>
                </a:solidFill>
                <a:latin typeface="Lato" panose="020F0502020204030203" pitchFamily="34" charset="77"/>
                <a:ea typeface="Roboto Th" pitchFamily="2" charset="0"/>
              </a:rPr>
              <a:t>. oferta  horizontal.</a:t>
            </a:r>
          </a:p>
        </p:txBody>
      </p:sp>
    </p:spTree>
    <p:extLst>
      <p:ext uri="{BB962C8B-B14F-4D97-AF65-F5344CB8AC3E}">
        <p14:creationId xmlns:p14="http://schemas.microsoft.com/office/powerpoint/2010/main" val="1750642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7EACD-3C27-55C2-1E86-367D6225F5FF}"/>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331ECEF6-B227-0662-719F-8AB7BCACFF07}"/>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solidFill>
                  <a:schemeClr val="bg1">
                    <a:lumMod val="65000"/>
                  </a:schemeClr>
                </a:solidFill>
                <a:ea typeface="Roboto Lt" panose="02000000000000000000" pitchFamily="2" charset="0"/>
              </a:rPr>
              <a:pPr/>
              <a:t>24</a:t>
            </a:fld>
            <a:endParaRPr lang="en-US" sz="1431" dirty="0">
              <a:solidFill>
                <a:schemeClr val="bg1">
                  <a:lumMod val="65000"/>
                </a:schemeClr>
              </a:solidFill>
              <a:ea typeface="Roboto Lt" panose="02000000000000000000" pitchFamily="2" charset="0"/>
            </a:endParaRPr>
          </a:p>
        </p:txBody>
      </p:sp>
      <p:sp>
        <p:nvSpPr>
          <p:cNvPr id="5" name="CuadroTexto 4">
            <a:extLst>
              <a:ext uri="{FF2B5EF4-FFF2-40B4-BE49-F238E27FC236}">
                <a16:creationId xmlns:a16="http://schemas.microsoft.com/office/drawing/2014/main" id="{5E0473C4-FEC9-E12A-6585-2F38278B5BDD}"/>
              </a:ext>
            </a:extLst>
          </p:cNvPr>
          <p:cNvSpPr txBox="1"/>
          <p:nvPr/>
        </p:nvSpPr>
        <p:spPr>
          <a:xfrm>
            <a:off x="2066649" y="7348275"/>
            <a:ext cx="8668302" cy="272062"/>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ctr" fontAlgn="b"/>
            <a:r>
              <a:rPr lang="es-MX" sz="1168" dirty="0">
                <a:ea typeface="Roboto Th" panose="02000000000000000000" pitchFamily="2" charset="0"/>
              </a:rPr>
              <a:t>Fuente: </a:t>
            </a:r>
            <a:r>
              <a:rPr lang="es-ES" sz="1168" dirty="0">
                <a:ea typeface="Roboto Th" panose="02000000000000000000" pitchFamily="2" charset="0"/>
              </a:rPr>
              <a:t>Estimaciones realizadas por Ideas Frescas</a:t>
            </a:r>
          </a:p>
        </p:txBody>
      </p:sp>
      <p:sp>
        <p:nvSpPr>
          <p:cNvPr id="2" name="CuadroTexto 1">
            <a:extLst>
              <a:ext uri="{FF2B5EF4-FFF2-40B4-BE49-F238E27FC236}">
                <a16:creationId xmlns:a16="http://schemas.microsoft.com/office/drawing/2014/main" id="{1D9CAB63-3362-C478-1A77-1A3F5D178C27}"/>
              </a:ext>
            </a:extLst>
          </p:cNvPr>
          <p:cNvSpPr txBox="1"/>
          <p:nvPr/>
        </p:nvSpPr>
        <p:spPr bwMode="auto">
          <a:xfrm>
            <a:off x="889339" y="1007451"/>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873" algn="ctr" defTabSz="727278">
              <a:defRPr/>
            </a:pPr>
            <a:r>
              <a:rPr lang="es-ES" sz="3778" dirty="0">
                <a:solidFill>
                  <a:prstClr val="black"/>
                </a:solidFill>
                <a:latin typeface="Lato Light" panose="020F0302020204030203" pitchFamily="34" charset="0"/>
              </a:rPr>
              <a:t>OFERTA</a:t>
            </a:r>
          </a:p>
        </p:txBody>
      </p:sp>
      <p:sp>
        <p:nvSpPr>
          <p:cNvPr id="4" name="CuadroTexto 3">
            <a:extLst>
              <a:ext uri="{FF2B5EF4-FFF2-40B4-BE49-F238E27FC236}">
                <a16:creationId xmlns:a16="http://schemas.microsoft.com/office/drawing/2014/main" id="{FB9CE40E-5BCD-0811-05DA-AA5BC5280D49}"/>
              </a:ext>
            </a:extLst>
          </p:cNvPr>
          <p:cNvSpPr txBox="1"/>
          <p:nvPr/>
        </p:nvSpPr>
        <p:spPr bwMode="auto">
          <a:xfrm>
            <a:off x="174138" y="1551629"/>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MX" sz="2335" i="1" dirty="0">
                <a:solidFill>
                  <a:srgbClr val="FF0000"/>
                </a:solidFill>
                <a:latin typeface="Playfair Display" panose="00000500000000000000" pitchFamily="2" charset="0"/>
                <a:ea typeface="Roboto Th" pitchFamily="2" charset="0"/>
              </a:rPr>
              <a:t>Por nivel socioeconómico- Mazatlán</a:t>
            </a:r>
          </a:p>
        </p:txBody>
      </p:sp>
      <p:graphicFrame>
        <p:nvGraphicFramePr>
          <p:cNvPr id="23" name="Gráfico 22">
            <a:extLst>
              <a:ext uri="{FF2B5EF4-FFF2-40B4-BE49-F238E27FC236}">
                <a16:creationId xmlns:a16="http://schemas.microsoft.com/office/drawing/2014/main" id="{6B9D91E2-F860-3A25-AC5E-2FAC2226D3AE}"/>
              </a:ext>
            </a:extLst>
          </p:cNvPr>
          <p:cNvGraphicFramePr>
            <a:graphicFrameLocks/>
          </p:cNvGraphicFramePr>
          <p:nvPr>
            <p:extLst>
              <p:ext uri="{D42A27DB-BD31-4B8C-83A1-F6EECF244321}">
                <p14:modId xmlns:p14="http://schemas.microsoft.com/office/powerpoint/2010/main" val="2759199628"/>
              </p:ext>
            </p:extLst>
          </p:nvPr>
        </p:nvGraphicFramePr>
        <p:xfrm>
          <a:off x="1570040" y="2233360"/>
          <a:ext cx="9236382" cy="522562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a:extLst>
              <a:ext uri="{FF2B5EF4-FFF2-40B4-BE49-F238E27FC236}">
                <a16:creationId xmlns:a16="http://schemas.microsoft.com/office/drawing/2014/main" id="{83D661D5-3DC7-7A74-4356-DF132DB322E8}"/>
              </a:ext>
            </a:extLst>
          </p:cNvPr>
          <p:cNvSpPr/>
          <p:nvPr/>
        </p:nvSpPr>
        <p:spPr>
          <a:xfrm>
            <a:off x="10735690" y="3647687"/>
            <a:ext cx="247950" cy="247950"/>
          </a:xfrm>
          <a:prstGeom prst="rect">
            <a:avLst/>
          </a:prstGeom>
          <a:solidFill>
            <a:srgbClr val="D29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94" dirty="0"/>
          </a:p>
        </p:txBody>
      </p:sp>
      <p:sp>
        <p:nvSpPr>
          <p:cNvPr id="8" name="Rectángulo 7">
            <a:extLst>
              <a:ext uri="{FF2B5EF4-FFF2-40B4-BE49-F238E27FC236}">
                <a16:creationId xmlns:a16="http://schemas.microsoft.com/office/drawing/2014/main" id="{9A574894-7FFE-8753-4247-F925FB586729}"/>
              </a:ext>
            </a:extLst>
          </p:cNvPr>
          <p:cNvSpPr/>
          <p:nvPr/>
        </p:nvSpPr>
        <p:spPr>
          <a:xfrm>
            <a:off x="10734951" y="4243831"/>
            <a:ext cx="247950" cy="247950"/>
          </a:xfrm>
          <a:prstGeom prst="rect">
            <a:avLst/>
          </a:prstGeom>
          <a:solidFill>
            <a:srgbClr val="E69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94" dirty="0"/>
          </a:p>
        </p:txBody>
      </p:sp>
      <p:sp>
        <p:nvSpPr>
          <p:cNvPr id="9" name="Rectángulo 8">
            <a:extLst>
              <a:ext uri="{FF2B5EF4-FFF2-40B4-BE49-F238E27FC236}">
                <a16:creationId xmlns:a16="http://schemas.microsoft.com/office/drawing/2014/main" id="{78043C65-5324-8ADD-9364-A4E881FBB44C}"/>
              </a:ext>
            </a:extLst>
          </p:cNvPr>
          <p:cNvSpPr/>
          <p:nvPr/>
        </p:nvSpPr>
        <p:spPr>
          <a:xfrm>
            <a:off x="10734951" y="4839975"/>
            <a:ext cx="247950" cy="247950"/>
          </a:xfrm>
          <a:prstGeom prst="rect">
            <a:avLst/>
          </a:prstGeom>
          <a:solidFill>
            <a:srgbClr val="FFB4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94" dirty="0"/>
          </a:p>
        </p:txBody>
      </p:sp>
      <p:sp>
        <p:nvSpPr>
          <p:cNvPr id="10" name="Rectángulo 9">
            <a:extLst>
              <a:ext uri="{FF2B5EF4-FFF2-40B4-BE49-F238E27FC236}">
                <a16:creationId xmlns:a16="http://schemas.microsoft.com/office/drawing/2014/main" id="{F1C0AB15-50FB-02AB-0C1D-F3D61B714F89}"/>
              </a:ext>
            </a:extLst>
          </p:cNvPr>
          <p:cNvSpPr/>
          <p:nvPr/>
        </p:nvSpPr>
        <p:spPr>
          <a:xfrm>
            <a:off x="10734951" y="5436119"/>
            <a:ext cx="247950" cy="24795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94" dirty="0"/>
          </a:p>
        </p:txBody>
      </p:sp>
      <p:sp>
        <p:nvSpPr>
          <p:cNvPr id="11" name="Rectángulo 10">
            <a:extLst>
              <a:ext uri="{FF2B5EF4-FFF2-40B4-BE49-F238E27FC236}">
                <a16:creationId xmlns:a16="http://schemas.microsoft.com/office/drawing/2014/main" id="{89E83D3C-6CFF-C166-9245-3C22ED6CA267}"/>
              </a:ext>
            </a:extLst>
          </p:cNvPr>
          <p:cNvSpPr/>
          <p:nvPr/>
        </p:nvSpPr>
        <p:spPr>
          <a:xfrm>
            <a:off x="10734951" y="5940584"/>
            <a:ext cx="247950" cy="247950"/>
          </a:xfrm>
          <a:prstGeom prst="rect">
            <a:avLst/>
          </a:prstGeom>
          <a:solidFill>
            <a:srgbClr val="FFDA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94" dirty="0"/>
          </a:p>
        </p:txBody>
      </p:sp>
      <p:graphicFrame>
        <p:nvGraphicFramePr>
          <p:cNvPr id="12" name="Tabla 11">
            <a:extLst>
              <a:ext uri="{FF2B5EF4-FFF2-40B4-BE49-F238E27FC236}">
                <a16:creationId xmlns:a16="http://schemas.microsoft.com/office/drawing/2014/main" id="{5958BFA1-ED77-EA87-4B8C-7F129E36CBE3}"/>
              </a:ext>
            </a:extLst>
          </p:cNvPr>
          <p:cNvGraphicFramePr>
            <a:graphicFrameLocks noGrp="1"/>
          </p:cNvGraphicFramePr>
          <p:nvPr>
            <p:extLst>
              <p:ext uri="{D42A27DB-BD31-4B8C-83A1-F6EECF244321}">
                <p14:modId xmlns:p14="http://schemas.microsoft.com/office/powerpoint/2010/main" val="894147436"/>
              </p:ext>
            </p:extLst>
          </p:nvPr>
        </p:nvGraphicFramePr>
        <p:xfrm>
          <a:off x="11170620" y="3647687"/>
          <a:ext cx="1588284" cy="2913160"/>
        </p:xfrm>
        <a:graphic>
          <a:graphicData uri="http://schemas.openxmlformats.org/drawingml/2006/table">
            <a:tbl>
              <a:tblPr/>
              <a:tblGrid>
                <a:gridCol w="1588284">
                  <a:extLst>
                    <a:ext uri="{9D8B030D-6E8A-4147-A177-3AD203B41FA5}">
                      <a16:colId xmlns:a16="http://schemas.microsoft.com/office/drawing/2014/main" val="4243788953"/>
                    </a:ext>
                  </a:extLst>
                </a:gridCol>
              </a:tblGrid>
              <a:tr h="556147">
                <a:tc>
                  <a:txBody>
                    <a:bodyPr/>
                    <a:lstStyle/>
                    <a:p>
                      <a:pPr algn="l" rtl="0" fontAlgn="b"/>
                      <a:r>
                        <a:rPr lang="es-MX" sz="1300" b="0" i="0" u="none" strike="noStrike" dirty="0">
                          <a:solidFill>
                            <a:srgbClr val="BC8C00"/>
                          </a:solidFill>
                          <a:effectLst/>
                          <a:latin typeface="Lato" panose="020F0502020204030203" pitchFamily="34" charset="0"/>
                        </a:rPr>
                        <a:t>Interés social</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s-ES" sz="1200" b="0" i="1" u="none" strike="noStrike" kern="1200" cap="none" spc="0" normalizeH="0" baseline="0" noProof="0" dirty="0">
                          <a:ln>
                            <a:noFill/>
                          </a:ln>
                          <a:solidFill>
                            <a:schemeClr val="bg1">
                              <a:lumMod val="65000"/>
                            </a:schemeClr>
                          </a:solidFill>
                          <a:effectLst/>
                          <a:uLnTx/>
                          <a:uFillTx/>
                          <a:latin typeface="Playfair Display" panose="00000500000000000000" pitchFamily="50" charset="0"/>
                          <a:ea typeface="+mn-ea"/>
                          <a:cs typeface="+mn-cs"/>
                        </a:rPr>
                        <a:t>$160,000 – $545,000 </a:t>
                      </a:r>
                    </a:p>
                    <a:p>
                      <a:pPr algn="l" rtl="0" fontAlgn="b"/>
                      <a:endParaRPr lang="es-MX" sz="1300" b="0" i="0" u="none" strike="noStrike" dirty="0">
                        <a:solidFill>
                          <a:srgbClr val="BC8C00"/>
                        </a:solidFill>
                        <a:effectLst/>
                        <a:latin typeface="Lato" panose="020F0502020204030203" pitchFamily="34" charset="0"/>
                      </a:endParaRPr>
                    </a:p>
                  </a:txBody>
                  <a:tcPr marL="3512" marR="3512" marT="351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3062395"/>
                  </a:ext>
                </a:extLst>
              </a:tr>
              <a:tr h="556147">
                <a:tc>
                  <a:txBody>
                    <a:bodyPr/>
                    <a:lstStyle/>
                    <a:p>
                      <a:pPr algn="l" rtl="0" fontAlgn="b"/>
                      <a:r>
                        <a:rPr lang="es-ES" sz="1300" b="0" i="0" u="none" strike="noStrike" dirty="0">
                          <a:solidFill>
                            <a:srgbClr val="BC8C00"/>
                          </a:solidFill>
                          <a:effectLst/>
                          <a:latin typeface="Lato" panose="020F0502020204030203" pitchFamily="34" charset="0"/>
                        </a:rPr>
                        <a:t>Económica</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pt-BR" sz="1200" b="0" i="1" u="none" strike="noStrike" kern="1200" cap="none" spc="0" normalizeH="0" baseline="0" noProof="0" dirty="0">
                          <a:ln>
                            <a:noFill/>
                          </a:ln>
                          <a:solidFill>
                            <a:schemeClr val="bg1">
                              <a:lumMod val="65000"/>
                            </a:schemeClr>
                          </a:solidFill>
                          <a:effectLst/>
                          <a:uLnTx/>
                          <a:uFillTx/>
                          <a:latin typeface="Playfair Display" panose="00000500000000000000" pitchFamily="50" charset="0"/>
                          <a:ea typeface="+mn-ea"/>
                          <a:cs typeface="+mn-cs"/>
                        </a:rPr>
                        <a:t>$545,000 – $720,000 </a:t>
                      </a:r>
                    </a:p>
                    <a:p>
                      <a:pPr algn="l" rtl="0" fontAlgn="b"/>
                      <a:endParaRPr lang="es-MX" sz="1300" b="0" i="0" u="none" strike="noStrike" dirty="0">
                        <a:solidFill>
                          <a:srgbClr val="BC8C00"/>
                        </a:solidFill>
                        <a:effectLst/>
                        <a:latin typeface="Lato" panose="020F0502020204030203" pitchFamily="34" charset="0"/>
                      </a:endParaRPr>
                    </a:p>
                  </a:txBody>
                  <a:tcPr marL="3512" marR="3512" marT="351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314514"/>
                  </a:ext>
                </a:extLst>
              </a:tr>
              <a:tr h="556147">
                <a:tc>
                  <a:txBody>
                    <a:bodyPr/>
                    <a:lstStyle/>
                    <a:p>
                      <a:pPr algn="l" rtl="0" fontAlgn="b"/>
                      <a:r>
                        <a:rPr lang="es-ES" sz="1300" b="0" i="0" u="none" strike="noStrike" dirty="0">
                          <a:solidFill>
                            <a:srgbClr val="BC8C00"/>
                          </a:solidFill>
                          <a:effectLst/>
                          <a:latin typeface="Lato" panose="020F0502020204030203" pitchFamily="34" charset="0"/>
                        </a:rPr>
                        <a:t>M</a:t>
                      </a:r>
                      <a:r>
                        <a:rPr lang="es-MX" sz="1300" b="0" i="0" u="none" strike="noStrike" dirty="0">
                          <a:solidFill>
                            <a:srgbClr val="BC8C00"/>
                          </a:solidFill>
                          <a:effectLst/>
                          <a:latin typeface="Lato" panose="020F0502020204030203" pitchFamily="34" charset="0"/>
                        </a:rPr>
                        <a:t>edia</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s-ES" sz="1200" b="0" i="1" u="none" strike="noStrike" kern="1200" cap="none" spc="0" normalizeH="0" baseline="0" noProof="0" dirty="0">
                          <a:ln>
                            <a:noFill/>
                          </a:ln>
                          <a:solidFill>
                            <a:schemeClr val="bg1">
                              <a:lumMod val="65000"/>
                            </a:schemeClr>
                          </a:solidFill>
                          <a:effectLst/>
                          <a:uLnTx/>
                          <a:uFillTx/>
                          <a:latin typeface="Playfair Display" panose="00000500000000000000" pitchFamily="50" charset="0"/>
                          <a:ea typeface="+mn-ea"/>
                          <a:cs typeface="+mn-cs"/>
                        </a:rPr>
                        <a:t>$720,000 – $960,000 </a:t>
                      </a:r>
                    </a:p>
                    <a:p>
                      <a:pPr algn="l" rtl="0" fontAlgn="b"/>
                      <a:endParaRPr lang="es-MX" sz="1300" b="0" i="0" u="none" strike="noStrike" dirty="0">
                        <a:solidFill>
                          <a:srgbClr val="BC8C00"/>
                        </a:solidFill>
                        <a:effectLst/>
                        <a:latin typeface="Lato" panose="020F0502020204030203" pitchFamily="34" charset="0"/>
                      </a:endParaRPr>
                    </a:p>
                  </a:txBody>
                  <a:tcPr marL="3512" marR="3512" marT="351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0510945"/>
                  </a:ext>
                </a:extLst>
              </a:tr>
              <a:tr h="556147">
                <a:tc>
                  <a:txBody>
                    <a:bodyPr/>
                    <a:lstStyle/>
                    <a:p>
                      <a:pPr algn="l" rtl="0" fontAlgn="b"/>
                      <a:r>
                        <a:rPr lang="es-ES" sz="1300" b="0" i="0" u="none" strike="noStrike" dirty="0">
                          <a:solidFill>
                            <a:srgbClr val="BC8C00"/>
                          </a:solidFill>
                          <a:effectLst/>
                          <a:latin typeface="Lato" panose="020F0502020204030203" pitchFamily="34" charset="0"/>
                        </a:rPr>
                        <a:t>M</a:t>
                      </a:r>
                      <a:r>
                        <a:rPr lang="es-MX" sz="1300" b="0" i="0" u="none" strike="noStrike" dirty="0">
                          <a:solidFill>
                            <a:srgbClr val="BC8C00"/>
                          </a:solidFill>
                          <a:effectLst/>
                          <a:latin typeface="Lato" panose="020F0502020204030203" pitchFamily="34" charset="0"/>
                        </a:rPr>
                        <a:t>edia alta</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s-ES" sz="1200" b="0" i="1" u="none" strike="noStrike" kern="1200" cap="none" spc="0" normalizeH="0" baseline="0" noProof="0" dirty="0">
                          <a:ln>
                            <a:noFill/>
                          </a:ln>
                          <a:solidFill>
                            <a:schemeClr val="bg1">
                              <a:lumMod val="65000"/>
                            </a:schemeClr>
                          </a:solidFill>
                          <a:effectLst/>
                          <a:uLnTx/>
                          <a:uFillTx/>
                          <a:latin typeface="Playfair Display" panose="00000500000000000000" pitchFamily="50" charset="0"/>
                          <a:ea typeface="+mn-ea"/>
                          <a:cs typeface="+mn-cs"/>
                        </a:rPr>
                        <a:t>$960,000 – $3,100,000</a:t>
                      </a:r>
                    </a:p>
                    <a:p>
                      <a:pPr algn="l" rtl="0" fontAlgn="b"/>
                      <a:endParaRPr lang="es-MX" sz="1300" b="0" i="0" u="none" strike="noStrike" dirty="0">
                        <a:solidFill>
                          <a:srgbClr val="BC8C00"/>
                        </a:solidFill>
                        <a:effectLst/>
                        <a:latin typeface="Lato" panose="020F0502020204030203" pitchFamily="34" charset="0"/>
                      </a:endParaRPr>
                    </a:p>
                  </a:txBody>
                  <a:tcPr marL="3512" marR="3512" marT="351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0272334"/>
                  </a:ext>
                </a:extLst>
              </a:tr>
              <a:tr h="556147">
                <a:tc>
                  <a:txBody>
                    <a:bodyPr/>
                    <a:lstStyle/>
                    <a:p>
                      <a:pPr algn="l" rtl="0" fontAlgn="b"/>
                      <a:r>
                        <a:rPr lang="es-MX" sz="1300" b="0" i="0" u="none" strike="noStrike" dirty="0">
                          <a:solidFill>
                            <a:srgbClr val="BC8C00"/>
                          </a:solidFill>
                          <a:effectLst/>
                          <a:latin typeface="Lato" panose="020F0502020204030203" pitchFamily="34" charset="0"/>
                        </a:rPr>
                        <a:t>Alta</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s-ES" sz="1200" b="0" i="1" u="none" strike="noStrike" kern="1200" cap="none" spc="0" normalizeH="0" baseline="0" noProof="0" dirty="0">
                          <a:ln>
                            <a:noFill/>
                          </a:ln>
                          <a:solidFill>
                            <a:schemeClr val="bg1">
                              <a:lumMod val="65000"/>
                            </a:schemeClr>
                          </a:solidFill>
                          <a:effectLst/>
                          <a:uLnTx/>
                          <a:uFillTx/>
                          <a:latin typeface="Playfair Display" panose="00000500000000000000" pitchFamily="50" charset="0"/>
                          <a:ea typeface="+mn-ea"/>
                          <a:cs typeface="+mn-cs"/>
                        </a:rPr>
                        <a:t>+ $3,100,000</a:t>
                      </a:r>
                    </a:p>
                    <a:p>
                      <a:pPr algn="l" rtl="0" fontAlgn="b"/>
                      <a:endParaRPr lang="es-MX" sz="1300" b="0" i="0" u="none" strike="noStrike" dirty="0">
                        <a:solidFill>
                          <a:srgbClr val="BC8C00"/>
                        </a:solidFill>
                        <a:effectLst/>
                        <a:latin typeface="Lato" panose="020F0502020204030203" pitchFamily="34" charset="0"/>
                      </a:endParaRPr>
                    </a:p>
                  </a:txBody>
                  <a:tcPr marL="3512" marR="3512" marT="351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4711864"/>
                  </a:ext>
                </a:extLst>
              </a:tr>
            </a:tbl>
          </a:graphicData>
        </a:graphic>
      </p:graphicFrame>
    </p:spTree>
    <p:extLst>
      <p:ext uri="{BB962C8B-B14F-4D97-AF65-F5344CB8AC3E}">
        <p14:creationId xmlns:p14="http://schemas.microsoft.com/office/powerpoint/2010/main" val="1464352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5B66E-AA80-650B-5BE5-F56B7ADDC890}"/>
            </a:ext>
          </a:extLst>
        </p:cNvPr>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0825D68A-379D-CB25-96FE-774E35B98DE7}"/>
              </a:ext>
            </a:extLst>
          </p:cNvPr>
          <p:cNvGraphicFramePr>
            <a:graphicFrameLocks/>
          </p:cNvGraphicFramePr>
          <p:nvPr>
            <p:extLst>
              <p:ext uri="{D42A27DB-BD31-4B8C-83A1-F6EECF244321}">
                <p14:modId xmlns:p14="http://schemas.microsoft.com/office/powerpoint/2010/main" val="2972949842"/>
              </p:ext>
            </p:extLst>
          </p:nvPr>
        </p:nvGraphicFramePr>
        <p:xfrm>
          <a:off x="783657" y="2102132"/>
          <a:ext cx="11234287" cy="5146498"/>
        </p:xfrm>
        <a:graphic>
          <a:graphicData uri="http://schemas.openxmlformats.org/drawingml/2006/chart">
            <c:chart xmlns:c="http://schemas.openxmlformats.org/drawingml/2006/chart" xmlns:r="http://schemas.openxmlformats.org/officeDocument/2006/relationships" r:id="rId2"/>
          </a:graphicData>
        </a:graphic>
      </p:graphicFrame>
      <p:sp>
        <p:nvSpPr>
          <p:cNvPr id="2" name="Marcador de número de diapositiva 1">
            <a:extLst>
              <a:ext uri="{FF2B5EF4-FFF2-40B4-BE49-F238E27FC236}">
                <a16:creationId xmlns:a16="http://schemas.microsoft.com/office/drawing/2014/main" id="{059DA4E1-8D84-241F-07DD-4D7E04383978}"/>
              </a:ext>
            </a:extLst>
          </p:cNvPr>
          <p:cNvSpPr>
            <a:spLocks noGrp="1"/>
          </p:cNvSpPr>
          <p:nvPr>
            <p:ph type="sldNum" sz="quarter" idx="12"/>
          </p:nvPr>
        </p:nvSpPr>
        <p:spPr>
          <a:prstGeom prst="rect">
            <a:avLst/>
          </a:prstGeom>
        </p:spPr>
        <p:txBody>
          <a:bodyPr/>
          <a:lstStyle/>
          <a:p>
            <a:fld id="{67DDEA5E-EAF7-8246-8A62-7FF7613ECEAE}" type="slidenum">
              <a:rPr lang="en-US" smtClean="0"/>
              <a:pPr/>
              <a:t>25</a:t>
            </a:fld>
            <a:endParaRPr lang="en-US"/>
          </a:p>
        </p:txBody>
      </p:sp>
      <p:sp>
        <p:nvSpPr>
          <p:cNvPr id="13" name="CuadroTexto 12">
            <a:extLst>
              <a:ext uri="{FF2B5EF4-FFF2-40B4-BE49-F238E27FC236}">
                <a16:creationId xmlns:a16="http://schemas.microsoft.com/office/drawing/2014/main" id="{147D80E7-27F3-E8A8-C3D9-4726CB026D2E}"/>
              </a:ext>
            </a:extLst>
          </p:cNvPr>
          <p:cNvSpPr txBox="1"/>
          <p:nvPr/>
        </p:nvSpPr>
        <p:spPr bwMode="auto">
          <a:xfrm>
            <a:off x="1" y="1002570"/>
            <a:ext cx="12801599" cy="794023"/>
          </a:xfrm>
          <a:prstGeom prst="rect">
            <a:avLst/>
          </a:prstGeom>
          <a:noFill/>
          <a:ln w="9525">
            <a:noFill/>
            <a:prstDash val="dot"/>
            <a:miter lim="800000"/>
            <a:headEnd/>
            <a:tailEnd/>
          </a:ln>
        </p:spPr>
        <p:txBody>
          <a:bodyPr wrap="square" lIns="115782" tIns="57892" rIns="115782" bIns="57892" rtlCol="0" anchor="t">
            <a:spAutoFit/>
          </a:bodyPr>
          <a:lstStyle/>
          <a:p>
            <a:pPr indent="-654529" algn="ctr" defTabSz="423605"/>
            <a:r>
              <a:rPr lang="es-ES_tradnl" sz="4400" cap="all" dirty="0">
                <a:solidFill>
                  <a:prstClr val="black"/>
                </a:solidFill>
                <a:latin typeface="Lato Light" panose="020F0302020204030203" pitchFamily="34" charset="0"/>
              </a:rPr>
              <a:t>DEMANDA</a:t>
            </a:r>
            <a:endParaRPr lang="es-ES_tradnl" sz="4400" cap="all" dirty="0">
              <a:solidFill>
                <a:srgbClr val="FF0000"/>
              </a:solidFill>
              <a:latin typeface="Lato Light" panose="020F0302020204030203" pitchFamily="34" charset="0"/>
            </a:endParaRPr>
          </a:p>
        </p:txBody>
      </p:sp>
      <p:sp>
        <p:nvSpPr>
          <p:cNvPr id="14" name="CuadroTexto 13">
            <a:extLst>
              <a:ext uri="{FF2B5EF4-FFF2-40B4-BE49-F238E27FC236}">
                <a16:creationId xmlns:a16="http://schemas.microsoft.com/office/drawing/2014/main" id="{6B487794-E1DA-8156-5B6E-31AAE8778C6C}"/>
              </a:ext>
            </a:extLst>
          </p:cNvPr>
          <p:cNvSpPr txBox="1"/>
          <p:nvPr/>
        </p:nvSpPr>
        <p:spPr bwMode="auto">
          <a:xfrm>
            <a:off x="0" y="1615885"/>
            <a:ext cx="12801600" cy="486247"/>
          </a:xfrm>
          <a:prstGeom prst="rect">
            <a:avLst/>
          </a:prstGeom>
          <a:noFill/>
          <a:ln w="9525">
            <a:noFill/>
            <a:prstDash val="dot"/>
            <a:miter lim="800000"/>
            <a:headEnd/>
            <a:tailEnd/>
          </a:ln>
        </p:spPr>
        <p:txBody>
          <a:bodyPr wrap="square" lIns="115782" tIns="57892" rIns="115782" bIns="57892" rtlCol="0" anchor="t">
            <a:spAutoFit/>
          </a:bodyPr>
          <a:lstStyle/>
          <a:p>
            <a:pPr indent="-654529" algn="ctr" defTabSz="423605">
              <a:defRPr/>
            </a:pPr>
            <a:r>
              <a:rPr lang="es-ES_tradnl" sz="2400" i="1" dirty="0">
                <a:solidFill>
                  <a:srgbClr val="FF0000"/>
                </a:solidFill>
                <a:latin typeface="Playfair Display" panose="00000500000000000000" pitchFamily="50" charset="0"/>
              </a:rPr>
              <a:t>Ventas anuales de viviendas Mazatlán; vertical y horizontal</a:t>
            </a:r>
            <a:endParaRPr lang="es-ES_tradnl" sz="2400" i="1" baseline="30000" dirty="0">
              <a:solidFill>
                <a:srgbClr val="FF0000"/>
              </a:solidFill>
              <a:latin typeface="Playfair Display" panose="00000500000000000000" pitchFamily="50" charset="0"/>
            </a:endParaRPr>
          </a:p>
        </p:txBody>
      </p:sp>
      <p:sp>
        <p:nvSpPr>
          <p:cNvPr id="4" name="CuadroTexto 3">
            <a:extLst>
              <a:ext uri="{FF2B5EF4-FFF2-40B4-BE49-F238E27FC236}">
                <a16:creationId xmlns:a16="http://schemas.microsoft.com/office/drawing/2014/main" id="{39947D13-48EA-6280-5E7B-D1FD306DA8FC}"/>
              </a:ext>
            </a:extLst>
          </p:cNvPr>
          <p:cNvSpPr txBox="1"/>
          <p:nvPr/>
        </p:nvSpPr>
        <p:spPr>
          <a:xfrm>
            <a:off x="1302092" y="7316238"/>
            <a:ext cx="10596260" cy="264686"/>
          </a:xfrm>
          <a:prstGeom prst="rect">
            <a:avLst/>
          </a:prstGeom>
          <a:solidFill>
            <a:schemeClr val="bg1"/>
          </a:solidFill>
          <a:ln>
            <a:solidFill>
              <a:schemeClr val="bg1">
                <a:lumMod val="85000"/>
              </a:schemeClr>
            </a:solidFill>
          </a:ln>
        </p:spPr>
        <p:txBody>
          <a:bodyPr wrap="square" lIns="91437" tIns="45719" rIns="91437" bIns="45719" rtlCol="0">
            <a:spAutoFit/>
          </a:bodyPr>
          <a:lstStyle>
            <a:defPPr>
              <a:defRPr lang="en-US"/>
            </a:defPPr>
            <a:lvl1pPr>
              <a:lnSpc>
                <a:spcPct val="80000"/>
              </a:lnSpc>
              <a:defRPr sz="1400" i="1">
                <a:solidFill>
                  <a:schemeClr val="bg1">
                    <a:lumMod val="50000"/>
                  </a:schemeClr>
                </a:solidFill>
                <a:latin typeface="Playfair Display" pitchFamily="2" charset="77"/>
                <a:ea typeface="Roboto Light" panose="02000000000000000000" pitchFamily="2" charset="0"/>
                <a:cs typeface="Roboto Lt" panose="02000000000000000000" pitchFamily="2" charset="0"/>
              </a:defRPr>
            </a:lvl1pPr>
          </a:lstStyle>
          <a:p>
            <a:pPr lvl="0" algn="ctr">
              <a:defRPr/>
            </a:pPr>
            <a:r>
              <a:rPr kumimoji="0" lang="es-ES_tradnl"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rPr>
              <a:t>Fuente: </a:t>
            </a:r>
            <a:r>
              <a:rPr kumimoji="0" lang="es-MX"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rPr>
              <a:t>Estimaciones realizadas por Ideas Frescas.</a:t>
            </a:r>
            <a:endParaRPr kumimoji="0" lang="es-ES_tradnl"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endParaRPr>
          </a:p>
        </p:txBody>
      </p:sp>
      <p:graphicFrame>
        <p:nvGraphicFramePr>
          <p:cNvPr id="3" name="Gráfico 2">
            <a:extLst>
              <a:ext uri="{FF2B5EF4-FFF2-40B4-BE49-F238E27FC236}">
                <a16:creationId xmlns:a16="http://schemas.microsoft.com/office/drawing/2014/main" id="{EA771E3B-EAD1-227D-1CA2-DB204E2994A3}"/>
              </a:ext>
            </a:extLst>
          </p:cNvPr>
          <p:cNvGraphicFramePr>
            <a:graphicFrameLocks/>
          </p:cNvGraphicFramePr>
          <p:nvPr>
            <p:extLst>
              <p:ext uri="{D42A27DB-BD31-4B8C-83A1-F6EECF244321}">
                <p14:modId xmlns:p14="http://schemas.microsoft.com/office/powerpoint/2010/main" val="1475777868"/>
              </p:ext>
            </p:extLst>
          </p:nvPr>
        </p:nvGraphicFramePr>
        <p:xfrm>
          <a:off x="1516565" y="5441795"/>
          <a:ext cx="10236819" cy="1709152"/>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A165631C-2C3D-1503-4961-E2C8A895DC70}"/>
              </a:ext>
            </a:extLst>
          </p:cNvPr>
          <p:cNvSpPr txBox="1"/>
          <p:nvPr/>
        </p:nvSpPr>
        <p:spPr bwMode="auto">
          <a:xfrm>
            <a:off x="11575077" y="6516413"/>
            <a:ext cx="1198078" cy="437893"/>
          </a:xfrm>
          <a:prstGeom prst="rect">
            <a:avLst/>
          </a:prstGeom>
          <a:noFill/>
          <a:ln w="9525">
            <a:noFill/>
            <a:prstDash val="dot"/>
            <a:miter lim="800000"/>
            <a:headEnd/>
            <a:tailEnd/>
          </a:ln>
        </p:spPr>
        <p:txBody>
          <a:bodyPr wrap="square" lIns="0" tIns="65610" rIns="131220" bIns="65610" rtlCol="0" anchor="t">
            <a:spAutoFit/>
          </a:bodyPr>
          <a:lstStyle/>
          <a:p>
            <a:pPr marL="18336" indent="-5001">
              <a:spcAft>
                <a:spcPts val="420"/>
              </a:spcAft>
            </a:pPr>
            <a:r>
              <a:rPr lang="es-ES_tradnl" sz="1890" i="1" dirty="0">
                <a:solidFill>
                  <a:schemeClr val="bg1">
                    <a:lumMod val="65000"/>
                  </a:schemeClr>
                </a:solidFill>
                <a:latin typeface="Playfair Display" panose="00000500000000000000" pitchFamily="2" charset="0"/>
              </a:rPr>
              <a:t>Variación</a:t>
            </a:r>
            <a:endParaRPr lang="es-ES_tradnl" sz="1890" i="1" baseline="30000" dirty="0">
              <a:solidFill>
                <a:schemeClr val="bg1">
                  <a:lumMod val="65000"/>
                </a:schemeClr>
              </a:solidFill>
              <a:latin typeface="Playfair Display" panose="00000500000000000000" pitchFamily="2" charset="0"/>
            </a:endParaRPr>
          </a:p>
        </p:txBody>
      </p:sp>
    </p:spTree>
    <p:extLst>
      <p:ext uri="{BB962C8B-B14F-4D97-AF65-F5344CB8AC3E}">
        <p14:creationId xmlns:p14="http://schemas.microsoft.com/office/powerpoint/2010/main" val="4247255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45BD1-7979-7F2F-9A21-4FE9D9506661}"/>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70DECEA-48D2-6339-FC1A-46A204C8D9A8}"/>
              </a:ext>
            </a:extLst>
          </p:cNvPr>
          <p:cNvSpPr>
            <a:spLocks noGrp="1"/>
          </p:cNvSpPr>
          <p:nvPr>
            <p:ph type="sldNum" sz="quarter" idx="12"/>
          </p:nvPr>
        </p:nvSpPr>
        <p:spPr>
          <a:xfrm>
            <a:off x="5785548" y="7340253"/>
            <a:ext cx="1027310" cy="247931"/>
          </a:xfrm>
          <a:prstGeom prst="rect">
            <a:avLst/>
          </a:prstGeom>
        </p:spPr>
        <p:txBody>
          <a:bodyPr/>
          <a:lstStyle/>
          <a:p>
            <a:fld id="{67DDEA5E-EAF7-8246-8A62-7FF7613ECEAE}" type="slidenum">
              <a:rPr lang="en-US" smtClean="0"/>
              <a:pPr/>
              <a:t>26</a:t>
            </a:fld>
            <a:endParaRPr lang="en-US"/>
          </a:p>
        </p:txBody>
      </p:sp>
      <p:sp>
        <p:nvSpPr>
          <p:cNvPr id="13" name="CuadroTexto 12">
            <a:extLst>
              <a:ext uri="{FF2B5EF4-FFF2-40B4-BE49-F238E27FC236}">
                <a16:creationId xmlns:a16="http://schemas.microsoft.com/office/drawing/2014/main" id="{2E33721F-64F4-5D24-AFBB-7A9C9CED8615}"/>
              </a:ext>
            </a:extLst>
          </p:cNvPr>
          <p:cNvSpPr txBox="1"/>
          <p:nvPr/>
        </p:nvSpPr>
        <p:spPr bwMode="auto">
          <a:xfrm>
            <a:off x="1" y="1002570"/>
            <a:ext cx="12801599" cy="794023"/>
          </a:xfrm>
          <a:prstGeom prst="rect">
            <a:avLst/>
          </a:prstGeom>
          <a:noFill/>
          <a:ln w="9525">
            <a:noFill/>
            <a:prstDash val="dot"/>
            <a:miter lim="800000"/>
            <a:headEnd/>
            <a:tailEnd/>
          </a:ln>
        </p:spPr>
        <p:txBody>
          <a:bodyPr wrap="square" lIns="115782" tIns="57892" rIns="115782" bIns="57892" rtlCol="0" anchor="t">
            <a:spAutoFit/>
          </a:bodyPr>
          <a:lstStyle/>
          <a:p>
            <a:pPr indent="-654529" algn="ctr" defTabSz="423605"/>
            <a:r>
              <a:rPr lang="es-ES_tradnl" sz="4400" cap="all" dirty="0">
                <a:solidFill>
                  <a:prstClr val="black"/>
                </a:solidFill>
                <a:latin typeface="Lato Light" panose="020F0302020204030203" pitchFamily="34" charset="0"/>
              </a:rPr>
              <a:t>DEMANDA</a:t>
            </a:r>
            <a:endParaRPr lang="es-ES_tradnl" sz="4400" cap="all" dirty="0">
              <a:solidFill>
                <a:srgbClr val="FF0000"/>
              </a:solidFill>
              <a:latin typeface="Lato Light" panose="020F0302020204030203" pitchFamily="34" charset="0"/>
            </a:endParaRPr>
          </a:p>
        </p:txBody>
      </p:sp>
      <p:sp>
        <p:nvSpPr>
          <p:cNvPr id="14" name="CuadroTexto 13">
            <a:extLst>
              <a:ext uri="{FF2B5EF4-FFF2-40B4-BE49-F238E27FC236}">
                <a16:creationId xmlns:a16="http://schemas.microsoft.com/office/drawing/2014/main" id="{1BAA5088-3B9C-0F26-5DBB-798B9AE6CA9D}"/>
              </a:ext>
            </a:extLst>
          </p:cNvPr>
          <p:cNvSpPr txBox="1"/>
          <p:nvPr/>
        </p:nvSpPr>
        <p:spPr bwMode="auto">
          <a:xfrm>
            <a:off x="0" y="1615885"/>
            <a:ext cx="12801600" cy="486247"/>
          </a:xfrm>
          <a:prstGeom prst="rect">
            <a:avLst/>
          </a:prstGeom>
          <a:noFill/>
          <a:ln w="9525">
            <a:noFill/>
            <a:prstDash val="dot"/>
            <a:miter lim="800000"/>
            <a:headEnd/>
            <a:tailEnd/>
          </a:ln>
        </p:spPr>
        <p:txBody>
          <a:bodyPr wrap="square" lIns="115782" tIns="57892" rIns="115782" bIns="57892" rtlCol="0" anchor="t">
            <a:spAutoFit/>
          </a:bodyPr>
          <a:lstStyle/>
          <a:p>
            <a:pPr indent="-654529" algn="ctr" defTabSz="423605">
              <a:defRPr/>
            </a:pPr>
            <a:r>
              <a:rPr lang="es-ES_tradnl" sz="2400" i="1" dirty="0">
                <a:solidFill>
                  <a:srgbClr val="FF0000"/>
                </a:solidFill>
                <a:latin typeface="Playfair Display" panose="00000500000000000000" pitchFamily="50" charset="0"/>
              </a:rPr>
              <a:t>Ventas anuales de viviendas Mazatlán</a:t>
            </a:r>
            <a:endParaRPr lang="es-ES_tradnl" sz="2400" i="1" baseline="30000" dirty="0">
              <a:solidFill>
                <a:srgbClr val="FF0000"/>
              </a:solidFill>
              <a:latin typeface="Playfair Display" panose="00000500000000000000" pitchFamily="50" charset="0"/>
            </a:endParaRPr>
          </a:p>
        </p:txBody>
      </p:sp>
      <p:sp>
        <p:nvSpPr>
          <p:cNvPr id="4" name="CuadroTexto 3">
            <a:extLst>
              <a:ext uri="{FF2B5EF4-FFF2-40B4-BE49-F238E27FC236}">
                <a16:creationId xmlns:a16="http://schemas.microsoft.com/office/drawing/2014/main" id="{850B33AB-B2F9-1992-29C4-8C67B58AE1E2}"/>
              </a:ext>
            </a:extLst>
          </p:cNvPr>
          <p:cNvSpPr txBox="1"/>
          <p:nvPr/>
        </p:nvSpPr>
        <p:spPr>
          <a:xfrm>
            <a:off x="1200494" y="7316238"/>
            <a:ext cx="10596260" cy="264686"/>
          </a:xfrm>
          <a:prstGeom prst="rect">
            <a:avLst/>
          </a:prstGeom>
          <a:solidFill>
            <a:schemeClr val="bg1"/>
          </a:solidFill>
          <a:ln>
            <a:solidFill>
              <a:schemeClr val="bg1">
                <a:lumMod val="85000"/>
              </a:schemeClr>
            </a:solidFill>
          </a:ln>
        </p:spPr>
        <p:txBody>
          <a:bodyPr wrap="square" lIns="91437" tIns="45719" rIns="91437" bIns="45719" rtlCol="0">
            <a:spAutoFit/>
          </a:bodyPr>
          <a:lstStyle>
            <a:defPPr>
              <a:defRPr lang="en-US"/>
            </a:defPPr>
            <a:lvl1pPr>
              <a:lnSpc>
                <a:spcPct val="80000"/>
              </a:lnSpc>
              <a:defRPr sz="1400" i="1">
                <a:solidFill>
                  <a:schemeClr val="bg1">
                    <a:lumMod val="50000"/>
                  </a:schemeClr>
                </a:solidFill>
                <a:latin typeface="Playfair Display" pitchFamily="2" charset="77"/>
                <a:ea typeface="Roboto Light" panose="02000000000000000000" pitchFamily="2" charset="0"/>
                <a:cs typeface="Roboto Lt" panose="02000000000000000000" pitchFamily="2" charset="0"/>
              </a:defRPr>
            </a:lvl1pPr>
          </a:lstStyle>
          <a:p>
            <a:pPr lvl="0" algn="ctr">
              <a:defRPr/>
            </a:pPr>
            <a:r>
              <a:rPr kumimoji="0" lang="es-ES_tradnl"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rPr>
              <a:t>Fuente: </a:t>
            </a:r>
            <a:r>
              <a:rPr kumimoji="0" lang="es-MX"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rPr>
              <a:t>Estimaciones realizadas por Ideas Frescas.</a:t>
            </a:r>
            <a:endParaRPr kumimoji="0" lang="es-ES_tradnl"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endParaRPr>
          </a:p>
        </p:txBody>
      </p:sp>
      <p:graphicFrame>
        <p:nvGraphicFramePr>
          <p:cNvPr id="6" name="Gráfico 5">
            <a:extLst>
              <a:ext uri="{FF2B5EF4-FFF2-40B4-BE49-F238E27FC236}">
                <a16:creationId xmlns:a16="http://schemas.microsoft.com/office/drawing/2014/main" id="{4478FE67-248E-AD3A-FB9A-9FED66EC7B23}"/>
              </a:ext>
            </a:extLst>
          </p:cNvPr>
          <p:cNvGraphicFramePr>
            <a:graphicFrameLocks/>
          </p:cNvGraphicFramePr>
          <p:nvPr>
            <p:extLst>
              <p:ext uri="{D42A27DB-BD31-4B8C-83A1-F6EECF244321}">
                <p14:modId xmlns:p14="http://schemas.microsoft.com/office/powerpoint/2010/main" val="429801672"/>
              </p:ext>
            </p:extLst>
          </p:nvPr>
        </p:nvGraphicFramePr>
        <p:xfrm>
          <a:off x="739910" y="2159267"/>
          <a:ext cx="11201810" cy="5122483"/>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a:extLst>
              <a:ext uri="{FF2B5EF4-FFF2-40B4-BE49-F238E27FC236}">
                <a16:creationId xmlns:a16="http://schemas.microsoft.com/office/drawing/2014/main" id="{9B52C923-F9BD-E196-F94F-1716041E5A86}"/>
              </a:ext>
            </a:extLst>
          </p:cNvPr>
          <p:cNvSpPr txBox="1"/>
          <p:nvPr/>
        </p:nvSpPr>
        <p:spPr bwMode="auto">
          <a:xfrm>
            <a:off x="11468595" y="2345013"/>
            <a:ext cx="707118" cy="319736"/>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sz="1600" b="1" dirty="0">
                <a:solidFill>
                  <a:schemeClr val="tx2">
                    <a:lumMod val="60000"/>
                    <a:lumOff val="40000"/>
                  </a:schemeClr>
                </a:solidFill>
                <a:latin typeface="Lato" panose="020F0502020204030203" pitchFamily="34" charset="77"/>
                <a:ea typeface="Roboto Th" pitchFamily="2" charset="0"/>
              </a:rPr>
              <a:t>Total</a:t>
            </a:r>
          </a:p>
        </p:txBody>
      </p:sp>
      <p:sp>
        <p:nvSpPr>
          <p:cNvPr id="9" name="CuadroTexto 8">
            <a:extLst>
              <a:ext uri="{FF2B5EF4-FFF2-40B4-BE49-F238E27FC236}">
                <a16:creationId xmlns:a16="http://schemas.microsoft.com/office/drawing/2014/main" id="{3954872B-3BC2-BB5A-95F7-D5D60C6D8FD1}"/>
              </a:ext>
            </a:extLst>
          </p:cNvPr>
          <p:cNvSpPr txBox="1"/>
          <p:nvPr/>
        </p:nvSpPr>
        <p:spPr bwMode="auto">
          <a:xfrm>
            <a:off x="11468595" y="5836779"/>
            <a:ext cx="1231364" cy="319736"/>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sz="1600" b="1" dirty="0">
                <a:solidFill>
                  <a:schemeClr val="accent3">
                    <a:lumMod val="75000"/>
                  </a:schemeClr>
                </a:solidFill>
                <a:latin typeface="Lato" panose="020F0502020204030203" pitchFamily="34" charset="77"/>
                <a:ea typeface="Roboto Th" pitchFamily="2" charset="0"/>
              </a:rPr>
              <a:t>Horizontal</a:t>
            </a:r>
          </a:p>
        </p:txBody>
      </p:sp>
      <p:sp>
        <p:nvSpPr>
          <p:cNvPr id="10" name="CuadroTexto 9">
            <a:extLst>
              <a:ext uri="{FF2B5EF4-FFF2-40B4-BE49-F238E27FC236}">
                <a16:creationId xmlns:a16="http://schemas.microsoft.com/office/drawing/2014/main" id="{5491450E-6E0C-35CB-EA14-80ECC1ADA8AB}"/>
              </a:ext>
            </a:extLst>
          </p:cNvPr>
          <p:cNvSpPr txBox="1"/>
          <p:nvPr/>
        </p:nvSpPr>
        <p:spPr bwMode="auto">
          <a:xfrm>
            <a:off x="11468595" y="3222740"/>
            <a:ext cx="968663" cy="319736"/>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sz="1600" b="1" dirty="0">
                <a:solidFill>
                  <a:srgbClr val="FFD579"/>
                </a:solidFill>
                <a:latin typeface="Lato" panose="020F0502020204030203" pitchFamily="34" charset="77"/>
                <a:ea typeface="Roboto Th" pitchFamily="2" charset="0"/>
              </a:rPr>
              <a:t>Vertical</a:t>
            </a:r>
          </a:p>
        </p:txBody>
      </p:sp>
    </p:spTree>
    <p:extLst>
      <p:ext uri="{BB962C8B-B14F-4D97-AF65-F5344CB8AC3E}">
        <p14:creationId xmlns:p14="http://schemas.microsoft.com/office/powerpoint/2010/main" val="952735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58F34-2DCA-5FC4-D572-8E22DBB9C913}"/>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1421215-9D76-B77F-B584-8E8C6BD9FBFC}"/>
              </a:ext>
            </a:extLst>
          </p:cNvPr>
          <p:cNvSpPr>
            <a:spLocks noGrp="1"/>
          </p:cNvSpPr>
          <p:nvPr>
            <p:ph type="sldNum" sz="quarter" idx="12"/>
          </p:nvPr>
        </p:nvSpPr>
        <p:spPr>
          <a:xfrm>
            <a:off x="5785548" y="7340253"/>
            <a:ext cx="1027310" cy="247931"/>
          </a:xfrm>
          <a:prstGeom prst="rect">
            <a:avLst/>
          </a:prstGeom>
        </p:spPr>
        <p:txBody>
          <a:bodyPr/>
          <a:lstStyle/>
          <a:p>
            <a:fld id="{67DDEA5E-EAF7-8246-8A62-7FF7613ECEAE}" type="slidenum">
              <a:rPr lang="en-US" smtClean="0"/>
              <a:pPr/>
              <a:t>27</a:t>
            </a:fld>
            <a:endParaRPr lang="en-US"/>
          </a:p>
        </p:txBody>
      </p:sp>
      <p:sp>
        <p:nvSpPr>
          <p:cNvPr id="13" name="CuadroTexto 12">
            <a:extLst>
              <a:ext uri="{FF2B5EF4-FFF2-40B4-BE49-F238E27FC236}">
                <a16:creationId xmlns:a16="http://schemas.microsoft.com/office/drawing/2014/main" id="{3A6BCCBC-D471-8AF4-101F-32BBE7BCC427}"/>
              </a:ext>
            </a:extLst>
          </p:cNvPr>
          <p:cNvSpPr txBox="1"/>
          <p:nvPr/>
        </p:nvSpPr>
        <p:spPr bwMode="auto">
          <a:xfrm>
            <a:off x="1" y="1002570"/>
            <a:ext cx="12801599" cy="794023"/>
          </a:xfrm>
          <a:prstGeom prst="rect">
            <a:avLst/>
          </a:prstGeom>
          <a:noFill/>
          <a:ln w="9525">
            <a:noFill/>
            <a:prstDash val="dot"/>
            <a:miter lim="800000"/>
            <a:headEnd/>
            <a:tailEnd/>
          </a:ln>
        </p:spPr>
        <p:txBody>
          <a:bodyPr wrap="square" lIns="115782" tIns="57892" rIns="115782" bIns="57892" rtlCol="0" anchor="t">
            <a:spAutoFit/>
          </a:bodyPr>
          <a:lstStyle/>
          <a:p>
            <a:pPr indent="-654529" algn="ctr" defTabSz="423605"/>
            <a:r>
              <a:rPr lang="es-ES_tradnl" sz="4400" cap="all" dirty="0">
                <a:solidFill>
                  <a:prstClr val="black"/>
                </a:solidFill>
                <a:latin typeface="Lato Light" panose="020F0302020204030203" pitchFamily="34" charset="0"/>
              </a:rPr>
              <a:t>DEMANDA</a:t>
            </a:r>
            <a:endParaRPr lang="es-ES_tradnl" sz="4400" cap="all" dirty="0">
              <a:solidFill>
                <a:srgbClr val="FF0000"/>
              </a:solidFill>
              <a:latin typeface="Lato Light" panose="020F0302020204030203" pitchFamily="34" charset="0"/>
            </a:endParaRPr>
          </a:p>
        </p:txBody>
      </p:sp>
      <p:sp>
        <p:nvSpPr>
          <p:cNvPr id="14" name="CuadroTexto 13">
            <a:extLst>
              <a:ext uri="{FF2B5EF4-FFF2-40B4-BE49-F238E27FC236}">
                <a16:creationId xmlns:a16="http://schemas.microsoft.com/office/drawing/2014/main" id="{98E9DD3B-638A-BE8A-C9D1-1A35FD735F6D}"/>
              </a:ext>
            </a:extLst>
          </p:cNvPr>
          <p:cNvSpPr txBox="1"/>
          <p:nvPr/>
        </p:nvSpPr>
        <p:spPr bwMode="auto">
          <a:xfrm>
            <a:off x="0" y="1615885"/>
            <a:ext cx="12801600" cy="486247"/>
          </a:xfrm>
          <a:prstGeom prst="rect">
            <a:avLst/>
          </a:prstGeom>
          <a:noFill/>
          <a:ln w="9525">
            <a:noFill/>
            <a:prstDash val="dot"/>
            <a:miter lim="800000"/>
            <a:headEnd/>
            <a:tailEnd/>
          </a:ln>
        </p:spPr>
        <p:txBody>
          <a:bodyPr wrap="square" lIns="115782" tIns="57892" rIns="115782" bIns="57892" rtlCol="0" anchor="t">
            <a:spAutoFit/>
          </a:bodyPr>
          <a:lstStyle/>
          <a:p>
            <a:pPr indent="-654529" algn="ctr" defTabSz="423605">
              <a:defRPr/>
            </a:pPr>
            <a:r>
              <a:rPr lang="es-ES_tradnl" sz="2400" i="1" dirty="0">
                <a:solidFill>
                  <a:srgbClr val="FF0000"/>
                </a:solidFill>
                <a:latin typeface="Playfair Display" panose="00000500000000000000" pitchFamily="50" charset="0"/>
              </a:rPr>
              <a:t>Ventas anuales de viviendas Mazatlán</a:t>
            </a:r>
            <a:endParaRPr lang="es-ES_tradnl" sz="2400" i="1" baseline="30000" dirty="0">
              <a:solidFill>
                <a:srgbClr val="FF0000"/>
              </a:solidFill>
              <a:latin typeface="Playfair Display" panose="00000500000000000000" pitchFamily="50" charset="0"/>
            </a:endParaRPr>
          </a:p>
        </p:txBody>
      </p:sp>
      <p:sp>
        <p:nvSpPr>
          <p:cNvPr id="4" name="CuadroTexto 3">
            <a:extLst>
              <a:ext uri="{FF2B5EF4-FFF2-40B4-BE49-F238E27FC236}">
                <a16:creationId xmlns:a16="http://schemas.microsoft.com/office/drawing/2014/main" id="{53A493E5-3F19-E210-71E6-F2678596C32A}"/>
              </a:ext>
            </a:extLst>
          </p:cNvPr>
          <p:cNvSpPr txBox="1"/>
          <p:nvPr/>
        </p:nvSpPr>
        <p:spPr>
          <a:xfrm>
            <a:off x="1200494" y="7316238"/>
            <a:ext cx="10596260" cy="264686"/>
          </a:xfrm>
          <a:prstGeom prst="rect">
            <a:avLst/>
          </a:prstGeom>
          <a:solidFill>
            <a:schemeClr val="bg1"/>
          </a:solidFill>
          <a:ln>
            <a:solidFill>
              <a:schemeClr val="bg1">
                <a:lumMod val="85000"/>
              </a:schemeClr>
            </a:solidFill>
          </a:ln>
        </p:spPr>
        <p:txBody>
          <a:bodyPr wrap="square" lIns="91437" tIns="45719" rIns="91437" bIns="45719" rtlCol="0">
            <a:spAutoFit/>
          </a:bodyPr>
          <a:lstStyle>
            <a:defPPr>
              <a:defRPr lang="en-US"/>
            </a:defPPr>
            <a:lvl1pPr>
              <a:lnSpc>
                <a:spcPct val="80000"/>
              </a:lnSpc>
              <a:defRPr sz="1400" i="1">
                <a:solidFill>
                  <a:schemeClr val="bg1">
                    <a:lumMod val="50000"/>
                  </a:schemeClr>
                </a:solidFill>
                <a:latin typeface="Playfair Display" pitchFamily="2" charset="77"/>
                <a:ea typeface="Roboto Light" panose="02000000000000000000" pitchFamily="2" charset="0"/>
                <a:cs typeface="Roboto Lt" panose="02000000000000000000" pitchFamily="2" charset="0"/>
              </a:defRPr>
            </a:lvl1pPr>
          </a:lstStyle>
          <a:p>
            <a:pPr lvl="0" algn="ctr">
              <a:defRPr/>
            </a:pPr>
            <a:r>
              <a:rPr kumimoji="0" lang="es-ES_tradnl"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rPr>
              <a:t>Fuente: </a:t>
            </a:r>
            <a:r>
              <a:rPr kumimoji="0" lang="es-MX"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rPr>
              <a:t>Estimaciones realizadas por Ideas Frescas.</a:t>
            </a:r>
            <a:endParaRPr kumimoji="0" lang="es-ES_tradnl"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endParaRPr>
          </a:p>
        </p:txBody>
      </p:sp>
      <p:graphicFrame>
        <p:nvGraphicFramePr>
          <p:cNvPr id="6" name="Gráfico 5">
            <a:extLst>
              <a:ext uri="{FF2B5EF4-FFF2-40B4-BE49-F238E27FC236}">
                <a16:creationId xmlns:a16="http://schemas.microsoft.com/office/drawing/2014/main" id="{349091D1-CF93-84FF-6EA2-2435F111EC1E}"/>
              </a:ext>
            </a:extLst>
          </p:cNvPr>
          <p:cNvGraphicFramePr>
            <a:graphicFrameLocks/>
          </p:cNvGraphicFramePr>
          <p:nvPr>
            <p:extLst>
              <p:ext uri="{D42A27DB-BD31-4B8C-83A1-F6EECF244321}">
                <p14:modId xmlns:p14="http://schemas.microsoft.com/office/powerpoint/2010/main" val="2825244573"/>
              </p:ext>
            </p:extLst>
          </p:nvPr>
        </p:nvGraphicFramePr>
        <p:xfrm>
          <a:off x="739910" y="2159267"/>
          <a:ext cx="11201810" cy="5122483"/>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a:extLst>
              <a:ext uri="{FF2B5EF4-FFF2-40B4-BE49-F238E27FC236}">
                <a16:creationId xmlns:a16="http://schemas.microsoft.com/office/drawing/2014/main" id="{85EACF2E-ED16-1114-C881-0CDEA7BEBDC1}"/>
              </a:ext>
            </a:extLst>
          </p:cNvPr>
          <p:cNvSpPr txBox="1"/>
          <p:nvPr/>
        </p:nvSpPr>
        <p:spPr bwMode="auto">
          <a:xfrm>
            <a:off x="11454081" y="2359838"/>
            <a:ext cx="707118" cy="319736"/>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sz="1600" b="1" dirty="0">
                <a:solidFill>
                  <a:schemeClr val="tx2">
                    <a:lumMod val="60000"/>
                    <a:lumOff val="40000"/>
                  </a:schemeClr>
                </a:solidFill>
                <a:latin typeface="Lato" panose="020F0502020204030203" pitchFamily="34" charset="77"/>
                <a:ea typeface="Roboto Th" pitchFamily="2" charset="0"/>
              </a:rPr>
              <a:t>Total</a:t>
            </a:r>
          </a:p>
        </p:txBody>
      </p:sp>
      <p:sp>
        <p:nvSpPr>
          <p:cNvPr id="5" name="CuadroTexto 4">
            <a:extLst>
              <a:ext uri="{FF2B5EF4-FFF2-40B4-BE49-F238E27FC236}">
                <a16:creationId xmlns:a16="http://schemas.microsoft.com/office/drawing/2014/main" id="{54E58D0D-6B53-CA6E-3408-ADAF0F1BB1FF}"/>
              </a:ext>
            </a:extLst>
          </p:cNvPr>
          <p:cNvSpPr txBox="1"/>
          <p:nvPr/>
        </p:nvSpPr>
        <p:spPr bwMode="auto">
          <a:xfrm>
            <a:off x="11504881" y="5931573"/>
            <a:ext cx="1231364" cy="319736"/>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sz="1600" b="1" dirty="0">
                <a:solidFill>
                  <a:srgbClr val="E1EBCD"/>
                </a:solidFill>
                <a:latin typeface="Lato" panose="020F0502020204030203" pitchFamily="34" charset="77"/>
                <a:ea typeface="Roboto Th" pitchFamily="2" charset="0"/>
              </a:rPr>
              <a:t>Horizontal</a:t>
            </a:r>
          </a:p>
        </p:txBody>
      </p:sp>
      <p:sp>
        <p:nvSpPr>
          <p:cNvPr id="8" name="CuadroTexto 7">
            <a:extLst>
              <a:ext uri="{FF2B5EF4-FFF2-40B4-BE49-F238E27FC236}">
                <a16:creationId xmlns:a16="http://schemas.microsoft.com/office/drawing/2014/main" id="{0E66D2A0-2C72-D503-DB28-5023BF7E3E90}"/>
              </a:ext>
            </a:extLst>
          </p:cNvPr>
          <p:cNvSpPr txBox="1"/>
          <p:nvPr/>
        </p:nvSpPr>
        <p:spPr bwMode="auto">
          <a:xfrm>
            <a:off x="11457388" y="3198585"/>
            <a:ext cx="968663" cy="319736"/>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sz="1600" b="1" dirty="0">
                <a:solidFill>
                  <a:srgbClr val="FFF2D1"/>
                </a:solidFill>
                <a:latin typeface="Lato" panose="020F0502020204030203" pitchFamily="34" charset="77"/>
                <a:ea typeface="Roboto Th" pitchFamily="2" charset="0"/>
              </a:rPr>
              <a:t>Vertical</a:t>
            </a:r>
          </a:p>
        </p:txBody>
      </p:sp>
      <p:sp>
        <p:nvSpPr>
          <p:cNvPr id="11" name="CuadroTexto 10">
            <a:extLst>
              <a:ext uri="{FF2B5EF4-FFF2-40B4-BE49-F238E27FC236}">
                <a16:creationId xmlns:a16="http://schemas.microsoft.com/office/drawing/2014/main" id="{F3CA4990-CE07-022B-AC10-6F0847A78E7F}"/>
              </a:ext>
            </a:extLst>
          </p:cNvPr>
          <p:cNvSpPr txBox="1"/>
          <p:nvPr/>
        </p:nvSpPr>
        <p:spPr bwMode="auto">
          <a:xfrm>
            <a:off x="11376123" y="5412562"/>
            <a:ext cx="1768551" cy="245870"/>
          </a:xfrm>
          <a:prstGeom prst="rect">
            <a:avLst/>
          </a:prstGeom>
          <a:noFill/>
          <a:ln w="9525">
            <a:noFill/>
            <a:prstDash val="dot"/>
            <a:miter lim="800000"/>
            <a:headEnd/>
            <a:tailEnd/>
          </a:ln>
        </p:spPr>
        <p:txBody>
          <a:bodyPr wrap="square" lIns="121571" tIns="60786" rIns="121571" bIns="60786" rtlCol="0" anchor="t">
            <a:spAutoFit/>
          </a:bodyPr>
          <a:lstStyle/>
          <a:p>
            <a:pPr defTabSz="423605">
              <a:lnSpc>
                <a:spcPct val="80000"/>
              </a:lnSpc>
            </a:pPr>
            <a:r>
              <a:rPr lang="es-ES_tradnl" sz="1000" b="1" dirty="0">
                <a:solidFill>
                  <a:schemeClr val="bg1">
                    <a:lumMod val="50000"/>
                  </a:schemeClr>
                </a:solidFill>
                <a:latin typeface="Lato" panose="020F0502020204030203" pitchFamily="34" charset="77"/>
                <a:ea typeface="Roboto Th" pitchFamily="2" charset="0"/>
              </a:rPr>
              <a:t>% </a:t>
            </a:r>
            <a:r>
              <a:rPr lang="es-ES_tradnl" sz="1000" b="1" dirty="0" err="1">
                <a:solidFill>
                  <a:schemeClr val="bg1">
                    <a:lumMod val="50000"/>
                  </a:schemeClr>
                </a:solidFill>
                <a:latin typeface="Lato" panose="020F0502020204030203" pitchFamily="34" charset="77"/>
                <a:ea typeface="Roboto Th" pitchFamily="2" charset="0"/>
              </a:rPr>
              <a:t>Part</a:t>
            </a:r>
            <a:r>
              <a:rPr lang="es-ES_tradnl" sz="1000" b="1" dirty="0">
                <a:solidFill>
                  <a:schemeClr val="bg1">
                    <a:lumMod val="50000"/>
                  </a:schemeClr>
                </a:solidFill>
                <a:latin typeface="Lato" panose="020F0502020204030203" pitchFamily="34" charset="77"/>
                <a:ea typeface="Roboto Th" pitchFamily="2" charset="0"/>
              </a:rPr>
              <a:t>. Mercado ver</a:t>
            </a:r>
          </a:p>
        </p:txBody>
      </p:sp>
      <p:sp>
        <p:nvSpPr>
          <p:cNvPr id="12" name="CuadroTexto 11">
            <a:extLst>
              <a:ext uri="{FF2B5EF4-FFF2-40B4-BE49-F238E27FC236}">
                <a16:creationId xmlns:a16="http://schemas.microsoft.com/office/drawing/2014/main" id="{C0387148-5B79-CDBF-6E87-652A1DFC6136}"/>
              </a:ext>
            </a:extLst>
          </p:cNvPr>
          <p:cNvSpPr txBox="1"/>
          <p:nvPr/>
        </p:nvSpPr>
        <p:spPr bwMode="auto">
          <a:xfrm>
            <a:off x="11372447" y="6600593"/>
            <a:ext cx="1768551" cy="245870"/>
          </a:xfrm>
          <a:prstGeom prst="rect">
            <a:avLst/>
          </a:prstGeom>
          <a:noFill/>
          <a:ln w="9525">
            <a:noFill/>
            <a:prstDash val="dot"/>
            <a:miter lim="800000"/>
            <a:headEnd/>
            <a:tailEnd/>
          </a:ln>
        </p:spPr>
        <p:txBody>
          <a:bodyPr wrap="square" lIns="121571" tIns="60786" rIns="121571" bIns="60786" rtlCol="0" anchor="t">
            <a:spAutoFit/>
          </a:bodyPr>
          <a:lstStyle/>
          <a:p>
            <a:pPr defTabSz="423605">
              <a:lnSpc>
                <a:spcPct val="80000"/>
              </a:lnSpc>
            </a:pPr>
            <a:r>
              <a:rPr lang="es-ES_tradnl" sz="1000" b="1" dirty="0">
                <a:solidFill>
                  <a:schemeClr val="bg1">
                    <a:lumMod val="85000"/>
                  </a:schemeClr>
                </a:solidFill>
                <a:latin typeface="Lato" panose="020F0502020204030203" pitchFamily="34" charset="77"/>
                <a:ea typeface="Roboto Th" pitchFamily="2" charset="0"/>
              </a:rPr>
              <a:t>% </a:t>
            </a:r>
            <a:r>
              <a:rPr lang="es-ES_tradnl" sz="1000" b="1" dirty="0" err="1">
                <a:solidFill>
                  <a:schemeClr val="bg1">
                    <a:lumMod val="85000"/>
                  </a:schemeClr>
                </a:solidFill>
                <a:latin typeface="Lato" panose="020F0502020204030203" pitchFamily="34" charset="77"/>
                <a:ea typeface="Roboto Th" pitchFamily="2" charset="0"/>
              </a:rPr>
              <a:t>Part</a:t>
            </a:r>
            <a:r>
              <a:rPr lang="es-ES_tradnl" sz="1000" b="1" dirty="0">
                <a:solidFill>
                  <a:schemeClr val="bg1">
                    <a:lumMod val="85000"/>
                  </a:schemeClr>
                </a:solidFill>
                <a:latin typeface="Lato" panose="020F0502020204030203" pitchFamily="34" charset="77"/>
                <a:ea typeface="Roboto Th" pitchFamily="2" charset="0"/>
              </a:rPr>
              <a:t>. Mercado </a:t>
            </a:r>
            <a:r>
              <a:rPr lang="es-ES_tradnl" sz="1000" b="1" dirty="0" err="1">
                <a:solidFill>
                  <a:schemeClr val="bg1">
                    <a:lumMod val="85000"/>
                  </a:schemeClr>
                </a:solidFill>
                <a:latin typeface="Lato" panose="020F0502020204030203" pitchFamily="34" charset="77"/>
                <a:ea typeface="Roboto Th" pitchFamily="2" charset="0"/>
              </a:rPr>
              <a:t>hor</a:t>
            </a:r>
            <a:r>
              <a:rPr lang="es-ES_tradnl" sz="1000" b="1" dirty="0">
                <a:solidFill>
                  <a:schemeClr val="bg1">
                    <a:lumMod val="85000"/>
                  </a:schemeClr>
                </a:solidFill>
                <a:latin typeface="Lato" panose="020F0502020204030203" pitchFamily="34" charset="77"/>
                <a:ea typeface="Roboto Th" pitchFamily="2" charset="0"/>
              </a:rPr>
              <a:t>.</a:t>
            </a:r>
          </a:p>
        </p:txBody>
      </p:sp>
      <p:graphicFrame>
        <p:nvGraphicFramePr>
          <p:cNvPr id="15" name="Gráfico 14">
            <a:extLst>
              <a:ext uri="{FF2B5EF4-FFF2-40B4-BE49-F238E27FC236}">
                <a16:creationId xmlns:a16="http://schemas.microsoft.com/office/drawing/2014/main" id="{C3DF5ED6-0BE6-D46C-3F8A-B29F2B818721}"/>
              </a:ext>
            </a:extLst>
          </p:cNvPr>
          <p:cNvGraphicFramePr>
            <a:graphicFrameLocks/>
          </p:cNvGraphicFramePr>
          <p:nvPr>
            <p:extLst>
              <p:ext uri="{D42A27DB-BD31-4B8C-83A1-F6EECF244321}">
                <p14:modId xmlns:p14="http://schemas.microsoft.com/office/powerpoint/2010/main" val="1109138940"/>
              </p:ext>
            </p:extLst>
          </p:nvPr>
        </p:nvGraphicFramePr>
        <p:xfrm>
          <a:off x="1050580" y="5229656"/>
          <a:ext cx="10891140" cy="19788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1300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A3C35-D629-20B0-2CBA-E205DFBF8BF8}"/>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CE9EFDE6-ACAC-C0B7-8474-956171126D2E}"/>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solidFill>
                  <a:schemeClr val="bg1">
                    <a:lumMod val="65000"/>
                  </a:schemeClr>
                </a:solidFill>
                <a:ea typeface="Roboto Lt" panose="02000000000000000000" pitchFamily="2" charset="0"/>
              </a:rPr>
              <a:pPr/>
              <a:t>28</a:t>
            </a:fld>
            <a:endParaRPr lang="en-US" sz="1431" dirty="0">
              <a:solidFill>
                <a:schemeClr val="bg1">
                  <a:lumMod val="65000"/>
                </a:schemeClr>
              </a:solidFill>
              <a:ea typeface="Roboto Lt" panose="02000000000000000000" pitchFamily="2" charset="0"/>
            </a:endParaRPr>
          </a:p>
        </p:txBody>
      </p:sp>
      <p:sp>
        <p:nvSpPr>
          <p:cNvPr id="5" name="CuadroTexto 4">
            <a:extLst>
              <a:ext uri="{FF2B5EF4-FFF2-40B4-BE49-F238E27FC236}">
                <a16:creationId xmlns:a16="http://schemas.microsoft.com/office/drawing/2014/main" id="{5A445E20-5A21-D8CC-11AC-036A2A82D87C}"/>
              </a:ext>
            </a:extLst>
          </p:cNvPr>
          <p:cNvSpPr txBox="1"/>
          <p:nvPr/>
        </p:nvSpPr>
        <p:spPr>
          <a:xfrm>
            <a:off x="889339" y="6914513"/>
            <a:ext cx="10053205" cy="831125"/>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168" dirty="0">
                <a:ea typeface="Roboto Th" panose="02000000000000000000" pitchFamily="2" charset="0"/>
              </a:rPr>
              <a:t>Fuente: </a:t>
            </a:r>
            <a:r>
              <a:rPr lang="es-AR" sz="1168" dirty="0">
                <a:ea typeface="Roboto Th" panose="02000000000000000000" pitchFamily="2" charset="0"/>
              </a:rPr>
              <a:t>INEGI. Censos y Conteos de Población y Vivienda; </a:t>
            </a:r>
            <a:r>
              <a:rPr lang="es-ES" sz="1168" dirty="0">
                <a:ea typeface="Roboto Th" panose="02000000000000000000" pitchFamily="2" charset="0"/>
              </a:rPr>
              <a:t>Nota: Las proyecciones para los años 2025, 2030 y 2035 fueron elaboradas por Ideas Frescas con base en datos históricos y tendencias poblacionales. ‘Necesidad de V’: Son las viviendas requeridas dado el tamaño de la población, tamaño de las familias en los hogares, personas económicamente activas. ‘Viviendas E’: Es el total de las viviendas existentes. “Oferta” Es el total de la oferta de viviendas considerando vertical y horizontal. </a:t>
            </a:r>
            <a:r>
              <a:rPr lang="es-ES" sz="1297" dirty="0">
                <a:ea typeface="Roboto Th" panose="02000000000000000000" pitchFamily="2" charset="0"/>
              </a:rPr>
              <a:t>“Ventas” Es el total de las ventas de viviendas considerando vertical y horizontal. </a:t>
            </a:r>
            <a:endParaRPr lang="es-ES_tradnl" sz="1201" dirty="0"/>
          </a:p>
        </p:txBody>
      </p:sp>
      <p:sp>
        <p:nvSpPr>
          <p:cNvPr id="6" name="CuadroTexto 5">
            <a:extLst>
              <a:ext uri="{FF2B5EF4-FFF2-40B4-BE49-F238E27FC236}">
                <a16:creationId xmlns:a16="http://schemas.microsoft.com/office/drawing/2014/main" id="{F38DBCAC-CC28-FD02-9F5C-78CD8F9BA29F}"/>
              </a:ext>
            </a:extLst>
          </p:cNvPr>
          <p:cNvSpPr txBox="1"/>
          <p:nvPr/>
        </p:nvSpPr>
        <p:spPr bwMode="auto">
          <a:xfrm>
            <a:off x="889339" y="1007451"/>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873" algn="ctr" defTabSz="727278">
              <a:defRPr/>
            </a:pPr>
            <a:r>
              <a:rPr lang="es-ES" sz="3780" dirty="0">
                <a:solidFill>
                  <a:prstClr val="black"/>
                </a:solidFill>
                <a:latin typeface="Lato Light" panose="020F0302020204030203" pitchFamily="34" charset="0"/>
              </a:rPr>
              <a:t>VIVIENDAS TOTALES</a:t>
            </a:r>
          </a:p>
        </p:txBody>
      </p:sp>
      <p:sp>
        <p:nvSpPr>
          <p:cNvPr id="7" name="CuadroTexto 6">
            <a:extLst>
              <a:ext uri="{FF2B5EF4-FFF2-40B4-BE49-F238E27FC236}">
                <a16:creationId xmlns:a16="http://schemas.microsoft.com/office/drawing/2014/main" id="{63929DAD-45AA-F19D-9828-ED467E788DA7}"/>
              </a:ext>
            </a:extLst>
          </p:cNvPr>
          <p:cNvSpPr txBox="1"/>
          <p:nvPr/>
        </p:nvSpPr>
        <p:spPr bwMode="auto">
          <a:xfrm>
            <a:off x="174140" y="1544383"/>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ES" sz="2335" i="1" dirty="0">
                <a:solidFill>
                  <a:srgbClr val="FF0000"/>
                </a:solidFill>
                <a:latin typeface="Playfair Display" panose="00000500000000000000" pitchFamily="2" charset="0"/>
                <a:ea typeface="Roboto Th" pitchFamily="2" charset="0"/>
              </a:rPr>
              <a:t>Es la suma de viviendas existentes más la oferta, y las ventas</a:t>
            </a:r>
            <a:endParaRPr lang="es-MX" sz="2335" i="1" dirty="0">
              <a:solidFill>
                <a:srgbClr val="FF0000"/>
              </a:solidFill>
              <a:latin typeface="Playfair Display" panose="00000500000000000000" pitchFamily="2" charset="0"/>
              <a:ea typeface="Roboto Th" pitchFamily="2" charset="0"/>
            </a:endParaRPr>
          </a:p>
        </p:txBody>
      </p:sp>
      <p:graphicFrame>
        <p:nvGraphicFramePr>
          <p:cNvPr id="15" name="Gráfico 14">
            <a:extLst>
              <a:ext uri="{FF2B5EF4-FFF2-40B4-BE49-F238E27FC236}">
                <a16:creationId xmlns:a16="http://schemas.microsoft.com/office/drawing/2014/main" id="{6EDB4473-6C28-5710-66E8-DA39EE20E834}"/>
              </a:ext>
            </a:extLst>
          </p:cNvPr>
          <p:cNvGraphicFramePr>
            <a:graphicFrameLocks/>
          </p:cNvGraphicFramePr>
          <p:nvPr>
            <p:extLst>
              <p:ext uri="{D42A27DB-BD31-4B8C-83A1-F6EECF244321}">
                <p14:modId xmlns:p14="http://schemas.microsoft.com/office/powerpoint/2010/main" val="3333212071"/>
              </p:ext>
            </p:extLst>
          </p:nvPr>
        </p:nvGraphicFramePr>
        <p:xfrm>
          <a:off x="264861" y="2125731"/>
          <a:ext cx="10677686" cy="4948435"/>
        </p:xfrm>
        <a:graphic>
          <a:graphicData uri="http://schemas.openxmlformats.org/drawingml/2006/chart">
            <c:chart xmlns:c="http://schemas.openxmlformats.org/drawingml/2006/chart" xmlns:r="http://schemas.openxmlformats.org/officeDocument/2006/relationships" r:id="rId3"/>
          </a:graphicData>
        </a:graphic>
      </p:graphicFrame>
      <p:sp>
        <p:nvSpPr>
          <p:cNvPr id="4" name="10 Rectángulo">
            <a:extLst>
              <a:ext uri="{FF2B5EF4-FFF2-40B4-BE49-F238E27FC236}">
                <a16:creationId xmlns:a16="http://schemas.microsoft.com/office/drawing/2014/main" id="{001204C9-08D7-2FC5-75B2-723E2E974B5C}"/>
              </a:ext>
            </a:extLst>
          </p:cNvPr>
          <p:cNvSpPr/>
          <p:nvPr/>
        </p:nvSpPr>
        <p:spPr>
          <a:xfrm>
            <a:off x="10595347" y="3884864"/>
            <a:ext cx="378000" cy="377999"/>
          </a:xfrm>
          <a:prstGeom prst="rect">
            <a:avLst/>
          </a:prstGeom>
          <a:solidFill>
            <a:srgbClr val="FFD479"/>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80060">
              <a:defRPr/>
            </a:pPr>
            <a:endParaRPr lang="es-ES_tradnl" sz="3360" dirty="0">
              <a:solidFill>
                <a:schemeClr val="tx1"/>
              </a:solidFill>
              <a:latin typeface="Roboto Light" panose="02000000000000000000" pitchFamily="2" charset="0"/>
              <a:ea typeface="Roboto Light" panose="02000000000000000000" pitchFamily="2" charset="0"/>
              <a:cs typeface="Calibri"/>
            </a:endParaRPr>
          </a:p>
        </p:txBody>
      </p:sp>
      <p:sp>
        <p:nvSpPr>
          <p:cNvPr id="9" name="CuadroTexto 8">
            <a:extLst>
              <a:ext uri="{FF2B5EF4-FFF2-40B4-BE49-F238E27FC236}">
                <a16:creationId xmlns:a16="http://schemas.microsoft.com/office/drawing/2014/main" id="{413C653D-D8E2-EFED-A539-2F40529926C7}"/>
              </a:ext>
            </a:extLst>
          </p:cNvPr>
          <p:cNvSpPr txBox="1"/>
          <p:nvPr/>
        </p:nvSpPr>
        <p:spPr bwMode="auto">
          <a:xfrm>
            <a:off x="11000715" y="4470080"/>
            <a:ext cx="1147011" cy="346426"/>
          </a:xfrm>
          <a:prstGeom prst="rect">
            <a:avLst/>
          </a:prstGeom>
          <a:noFill/>
          <a:ln w="9525">
            <a:noFill/>
            <a:prstDash val="dot"/>
            <a:miter lim="800000"/>
            <a:headEnd/>
            <a:tailEnd/>
          </a:ln>
        </p:spPr>
        <p:txBody>
          <a:bodyPr wrap="none" lIns="112632" tIns="56317" rIns="112632" bIns="56317" rtlCol="0" anchor="t">
            <a:spAutoFit/>
          </a:bodyPr>
          <a:lstStyle/>
          <a:p>
            <a:pPr defTabSz="392478">
              <a:lnSpc>
                <a:spcPct val="80000"/>
              </a:lnSpc>
            </a:pPr>
            <a:r>
              <a:rPr lang="es-ES_tradnl" sz="1890" b="1" dirty="0">
                <a:solidFill>
                  <a:srgbClr val="9BBB59"/>
                </a:solidFill>
                <a:latin typeface="Lato" panose="020F0502020204030203" pitchFamily="34" charset="77"/>
                <a:ea typeface="Roboto Th" pitchFamily="2" charset="0"/>
              </a:rPr>
              <a:t>OFERTA</a:t>
            </a:r>
          </a:p>
        </p:txBody>
      </p:sp>
      <p:sp>
        <p:nvSpPr>
          <p:cNvPr id="10" name="CuadroTexto 9">
            <a:extLst>
              <a:ext uri="{FF2B5EF4-FFF2-40B4-BE49-F238E27FC236}">
                <a16:creationId xmlns:a16="http://schemas.microsoft.com/office/drawing/2014/main" id="{B90C65E3-FD64-0EFD-140F-784208F55250}"/>
              </a:ext>
            </a:extLst>
          </p:cNvPr>
          <p:cNvSpPr txBox="1"/>
          <p:nvPr/>
        </p:nvSpPr>
        <p:spPr bwMode="auto">
          <a:xfrm>
            <a:off x="11004148" y="3797151"/>
            <a:ext cx="2016329" cy="579118"/>
          </a:xfrm>
          <a:prstGeom prst="rect">
            <a:avLst/>
          </a:prstGeom>
          <a:noFill/>
          <a:ln w="9525">
            <a:noFill/>
            <a:prstDash val="dot"/>
            <a:miter lim="800000"/>
            <a:headEnd/>
            <a:tailEnd/>
          </a:ln>
        </p:spPr>
        <p:txBody>
          <a:bodyPr wrap="square" lIns="112632" tIns="56317" rIns="112632" bIns="56317" rtlCol="0" anchor="t">
            <a:spAutoFit/>
          </a:bodyPr>
          <a:lstStyle/>
          <a:p>
            <a:pPr defTabSz="392478">
              <a:lnSpc>
                <a:spcPct val="80000"/>
              </a:lnSpc>
            </a:pPr>
            <a:r>
              <a:rPr lang="es-ES_tradnl" sz="1890" b="1" dirty="0">
                <a:solidFill>
                  <a:srgbClr val="FFC000"/>
                </a:solidFill>
                <a:latin typeface="Lato" panose="020F0502020204030203" pitchFamily="34" charset="77"/>
                <a:ea typeface="Roboto Th" pitchFamily="2" charset="0"/>
              </a:rPr>
              <a:t>VIVIENDAS EXISTENTES</a:t>
            </a:r>
          </a:p>
        </p:txBody>
      </p:sp>
      <p:sp>
        <p:nvSpPr>
          <p:cNvPr id="11" name="CuadroTexto 10">
            <a:extLst>
              <a:ext uri="{FF2B5EF4-FFF2-40B4-BE49-F238E27FC236}">
                <a16:creationId xmlns:a16="http://schemas.microsoft.com/office/drawing/2014/main" id="{45D4431F-78DE-F4DE-72F1-28A4CB226047}"/>
              </a:ext>
            </a:extLst>
          </p:cNvPr>
          <p:cNvSpPr txBox="1"/>
          <p:nvPr/>
        </p:nvSpPr>
        <p:spPr bwMode="auto">
          <a:xfrm>
            <a:off x="11016476" y="4941916"/>
            <a:ext cx="1148998" cy="346426"/>
          </a:xfrm>
          <a:prstGeom prst="rect">
            <a:avLst/>
          </a:prstGeom>
          <a:noFill/>
          <a:ln w="9525">
            <a:noFill/>
            <a:prstDash val="dot"/>
            <a:miter lim="800000"/>
            <a:headEnd/>
            <a:tailEnd/>
          </a:ln>
        </p:spPr>
        <p:txBody>
          <a:bodyPr wrap="none" lIns="112632" tIns="56317" rIns="112632" bIns="56317" rtlCol="0" anchor="t">
            <a:spAutoFit/>
          </a:bodyPr>
          <a:lstStyle/>
          <a:p>
            <a:pPr defTabSz="392478">
              <a:lnSpc>
                <a:spcPct val="80000"/>
              </a:lnSpc>
            </a:pPr>
            <a:r>
              <a:rPr lang="es-ES_tradnl" sz="1890" b="1" dirty="0">
                <a:solidFill>
                  <a:srgbClr val="4EA72E"/>
                </a:solidFill>
                <a:latin typeface="Lato" panose="020F0502020204030203" pitchFamily="34" charset="77"/>
                <a:ea typeface="Roboto Th" pitchFamily="2" charset="0"/>
              </a:rPr>
              <a:t>VENTAS</a:t>
            </a:r>
          </a:p>
        </p:txBody>
      </p:sp>
      <p:sp>
        <p:nvSpPr>
          <p:cNvPr id="12" name="10 Rectángulo">
            <a:extLst>
              <a:ext uri="{FF2B5EF4-FFF2-40B4-BE49-F238E27FC236}">
                <a16:creationId xmlns:a16="http://schemas.microsoft.com/office/drawing/2014/main" id="{AC26F215-FFD5-D898-C5D2-698DADF9EFBB}"/>
              </a:ext>
            </a:extLst>
          </p:cNvPr>
          <p:cNvSpPr/>
          <p:nvPr/>
        </p:nvSpPr>
        <p:spPr>
          <a:xfrm>
            <a:off x="10622715" y="4391364"/>
            <a:ext cx="378000" cy="377999"/>
          </a:xfrm>
          <a:prstGeom prst="rect">
            <a:avLst/>
          </a:prstGeom>
          <a:solidFill>
            <a:srgbClr val="9BBB59"/>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80060">
              <a:defRPr/>
            </a:pPr>
            <a:endParaRPr lang="es-ES_tradnl" sz="3360" dirty="0">
              <a:solidFill>
                <a:srgbClr val="9BBB59"/>
              </a:solidFill>
              <a:latin typeface="Roboto Light" panose="02000000000000000000" pitchFamily="2" charset="0"/>
              <a:ea typeface="Roboto Light" panose="02000000000000000000" pitchFamily="2" charset="0"/>
              <a:cs typeface="Calibri"/>
            </a:endParaRPr>
          </a:p>
        </p:txBody>
      </p:sp>
      <p:sp>
        <p:nvSpPr>
          <p:cNvPr id="13" name="10 Rectángulo">
            <a:extLst>
              <a:ext uri="{FF2B5EF4-FFF2-40B4-BE49-F238E27FC236}">
                <a16:creationId xmlns:a16="http://schemas.microsoft.com/office/drawing/2014/main" id="{A9E62FF2-6E84-ACBA-F677-E23D55F217C0}"/>
              </a:ext>
            </a:extLst>
          </p:cNvPr>
          <p:cNvSpPr/>
          <p:nvPr/>
        </p:nvSpPr>
        <p:spPr>
          <a:xfrm>
            <a:off x="10622715" y="4880895"/>
            <a:ext cx="378000" cy="377999"/>
          </a:xfrm>
          <a:prstGeom prst="rect">
            <a:avLst/>
          </a:prstGeom>
          <a:solidFill>
            <a:srgbClr val="4EA72E"/>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80060">
              <a:defRPr/>
            </a:pPr>
            <a:endParaRPr lang="es-ES_tradnl" sz="3360" dirty="0">
              <a:solidFill>
                <a:schemeClr val="tx1"/>
              </a:solidFill>
              <a:latin typeface="Roboto Light" panose="02000000000000000000" pitchFamily="2" charset="0"/>
              <a:ea typeface="Roboto Light" panose="02000000000000000000" pitchFamily="2" charset="0"/>
              <a:cs typeface="Calibri"/>
            </a:endParaRPr>
          </a:p>
        </p:txBody>
      </p:sp>
      <p:graphicFrame>
        <p:nvGraphicFramePr>
          <p:cNvPr id="14" name="Gráfico 13">
            <a:extLst>
              <a:ext uri="{FF2B5EF4-FFF2-40B4-BE49-F238E27FC236}">
                <a16:creationId xmlns:a16="http://schemas.microsoft.com/office/drawing/2014/main" id="{588BEBAB-A5F0-E199-3462-5E6AAAA0C4BF}"/>
              </a:ext>
            </a:extLst>
          </p:cNvPr>
          <p:cNvGraphicFramePr>
            <a:graphicFrameLocks/>
          </p:cNvGraphicFramePr>
          <p:nvPr>
            <p:extLst>
              <p:ext uri="{D42A27DB-BD31-4B8C-83A1-F6EECF244321}">
                <p14:modId xmlns:p14="http://schemas.microsoft.com/office/powerpoint/2010/main" val="1206171323"/>
              </p:ext>
            </p:extLst>
          </p:nvPr>
        </p:nvGraphicFramePr>
        <p:xfrm>
          <a:off x="653875" y="1945853"/>
          <a:ext cx="10304434" cy="3161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16655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F871A-42F6-F60F-7F3B-0F6A6EF63367}"/>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E62F2DA6-A278-FAA3-33E5-A7D87ECF3238}"/>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solidFill>
                  <a:schemeClr val="bg1">
                    <a:lumMod val="65000"/>
                  </a:schemeClr>
                </a:solidFill>
                <a:ea typeface="Roboto Lt" panose="02000000000000000000" pitchFamily="2" charset="0"/>
              </a:rPr>
              <a:pPr/>
              <a:t>29</a:t>
            </a:fld>
            <a:endParaRPr lang="en-US" sz="1431" dirty="0">
              <a:solidFill>
                <a:schemeClr val="bg1">
                  <a:lumMod val="65000"/>
                </a:schemeClr>
              </a:solidFill>
              <a:ea typeface="Roboto Lt" panose="02000000000000000000" pitchFamily="2" charset="0"/>
            </a:endParaRPr>
          </a:p>
        </p:txBody>
      </p:sp>
      <p:sp>
        <p:nvSpPr>
          <p:cNvPr id="5" name="CuadroTexto 4">
            <a:extLst>
              <a:ext uri="{FF2B5EF4-FFF2-40B4-BE49-F238E27FC236}">
                <a16:creationId xmlns:a16="http://schemas.microsoft.com/office/drawing/2014/main" id="{BEF5C690-37C2-6AF4-D9C6-9C2A3808AF31}"/>
              </a:ext>
            </a:extLst>
          </p:cNvPr>
          <p:cNvSpPr txBox="1"/>
          <p:nvPr/>
        </p:nvSpPr>
        <p:spPr>
          <a:xfrm>
            <a:off x="889339" y="6943778"/>
            <a:ext cx="10830746" cy="451790"/>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168" dirty="0">
                <a:ea typeface="Roboto Th" panose="02000000000000000000" pitchFamily="2" charset="0"/>
              </a:rPr>
              <a:t>Fuente: </a:t>
            </a:r>
            <a:r>
              <a:rPr lang="es-AR" sz="1168" dirty="0">
                <a:ea typeface="Roboto Th" panose="02000000000000000000" pitchFamily="2" charset="0"/>
              </a:rPr>
              <a:t>INEGI. Censos y Conteos de Población y Vivienda; </a:t>
            </a:r>
            <a:r>
              <a:rPr lang="es-ES" sz="1168" dirty="0">
                <a:ea typeface="Roboto Th" panose="02000000000000000000" pitchFamily="2" charset="0"/>
              </a:rPr>
              <a:t>Nota: Las proyecciones para los años 2025, 2030 y 2035 fueron elaboradas por Ideas Frescas con base en datos históricos y tendencias poblacionales.</a:t>
            </a:r>
            <a:endParaRPr lang="es-ES_tradnl" sz="1201" dirty="0"/>
          </a:p>
        </p:txBody>
      </p:sp>
      <p:sp>
        <p:nvSpPr>
          <p:cNvPr id="4" name="CuadroTexto 3">
            <a:extLst>
              <a:ext uri="{FF2B5EF4-FFF2-40B4-BE49-F238E27FC236}">
                <a16:creationId xmlns:a16="http://schemas.microsoft.com/office/drawing/2014/main" id="{D25FC054-06FF-90B6-147B-5D6050431270}"/>
              </a:ext>
            </a:extLst>
          </p:cNvPr>
          <p:cNvSpPr txBox="1"/>
          <p:nvPr/>
        </p:nvSpPr>
        <p:spPr bwMode="auto">
          <a:xfrm>
            <a:off x="174138" y="1463339"/>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MX" sz="2335" i="1" dirty="0">
                <a:solidFill>
                  <a:srgbClr val="FF0000"/>
                </a:solidFill>
                <a:latin typeface="Playfair Display" panose="00000500000000000000" pitchFamily="2" charset="0"/>
                <a:ea typeface="Roboto Th" pitchFamily="2" charset="0"/>
              </a:rPr>
              <a:t>Mazatlán</a:t>
            </a:r>
          </a:p>
        </p:txBody>
      </p:sp>
      <p:sp>
        <p:nvSpPr>
          <p:cNvPr id="7" name="CuadroTexto 6">
            <a:extLst>
              <a:ext uri="{FF2B5EF4-FFF2-40B4-BE49-F238E27FC236}">
                <a16:creationId xmlns:a16="http://schemas.microsoft.com/office/drawing/2014/main" id="{6D6B3155-1774-0FA2-DBE8-363CE3CE8FA1}"/>
              </a:ext>
            </a:extLst>
          </p:cNvPr>
          <p:cNvSpPr txBox="1"/>
          <p:nvPr/>
        </p:nvSpPr>
        <p:spPr bwMode="auto">
          <a:xfrm>
            <a:off x="889339" y="935864"/>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737" algn="ctr" defTabSz="727278">
              <a:tabLst>
                <a:tab pos="5030629" algn="l"/>
              </a:tabLst>
              <a:defRPr/>
            </a:pPr>
            <a:r>
              <a:rPr lang="es-ES" sz="3778" dirty="0">
                <a:solidFill>
                  <a:prstClr val="black"/>
                </a:solidFill>
                <a:latin typeface="Lato Light" panose="020F0302020204030203" pitchFamily="34" charset="0"/>
              </a:rPr>
              <a:t>VIVIENDAS TOTALES</a:t>
            </a:r>
          </a:p>
        </p:txBody>
      </p:sp>
      <p:sp>
        <p:nvSpPr>
          <p:cNvPr id="11" name="CuadroTexto 10">
            <a:extLst>
              <a:ext uri="{FF2B5EF4-FFF2-40B4-BE49-F238E27FC236}">
                <a16:creationId xmlns:a16="http://schemas.microsoft.com/office/drawing/2014/main" id="{14FC0A92-DBB5-7C2B-A08C-0FB7475215FE}"/>
              </a:ext>
            </a:extLst>
          </p:cNvPr>
          <p:cNvSpPr txBox="1"/>
          <p:nvPr/>
        </p:nvSpPr>
        <p:spPr bwMode="auto">
          <a:xfrm>
            <a:off x="11380800" y="5795408"/>
            <a:ext cx="1062798" cy="391034"/>
          </a:xfrm>
          <a:prstGeom prst="rect">
            <a:avLst/>
          </a:prstGeom>
          <a:noFill/>
          <a:ln w="9525">
            <a:noFill/>
            <a:prstDash val="dot"/>
            <a:miter lim="800000"/>
            <a:headEnd/>
            <a:tailEnd/>
          </a:ln>
        </p:spPr>
        <p:txBody>
          <a:bodyPr wrap="square" lIns="0" tIns="65610" rIns="131220" bIns="65610" rtlCol="0" anchor="t">
            <a:spAutoFit/>
          </a:bodyPr>
          <a:lstStyle/>
          <a:p>
            <a:pPr marL="18336" indent="-5001">
              <a:spcAft>
                <a:spcPts val="420"/>
              </a:spcAft>
            </a:pPr>
            <a:r>
              <a:rPr lang="es-ES_tradnl" sz="1680" i="1" dirty="0">
                <a:solidFill>
                  <a:schemeClr val="bg1">
                    <a:lumMod val="65000"/>
                  </a:schemeClr>
                </a:solidFill>
                <a:latin typeface="Playfair Display" panose="00000500000000000000" pitchFamily="2" charset="0"/>
              </a:rPr>
              <a:t>Variación</a:t>
            </a:r>
            <a:endParaRPr lang="es-ES_tradnl" sz="1680" i="1" baseline="30000" dirty="0">
              <a:solidFill>
                <a:schemeClr val="bg1">
                  <a:lumMod val="65000"/>
                </a:schemeClr>
              </a:solidFill>
              <a:latin typeface="Playfair Display" panose="00000500000000000000" pitchFamily="2" charset="0"/>
            </a:endParaRPr>
          </a:p>
        </p:txBody>
      </p:sp>
      <p:graphicFrame>
        <p:nvGraphicFramePr>
          <p:cNvPr id="2" name="Gráfico 1">
            <a:extLst>
              <a:ext uri="{FF2B5EF4-FFF2-40B4-BE49-F238E27FC236}">
                <a16:creationId xmlns:a16="http://schemas.microsoft.com/office/drawing/2014/main" id="{D3CE5CAA-94B6-A33C-0752-0951496E8702}"/>
              </a:ext>
            </a:extLst>
          </p:cNvPr>
          <p:cNvGraphicFramePr>
            <a:graphicFrameLocks/>
          </p:cNvGraphicFramePr>
          <p:nvPr>
            <p:extLst>
              <p:ext uri="{D42A27DB-BD31-4B8C-83A1-F6EECF244321}">
                <p14:modId xmlns:p14="http://schemas.microsoft.com/office/powerpoint/2010/main" val="2937974218"/>
              </p:ext>
            </p:extLst>
          </p:nvPr>
        </p:nvGraphicFramePr>
        <p:xfrm>
          <a:off x="79185" y="1904286"/>
          <a:ext cx="11833014" cy="4932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a:extLst>
              <a:ext uri="{FF2B5EF4-FFF2-40B4-BE49-F238E27FC236}">
                <a16:creationId xmlns:a16="http://schemas.microsoft.com/office/drawing/2014/main" id="{C5818281-95D8-679F-76D2-420F0B76F0F9}"/>
              </a:ext>
            </a:extLst>
          </p:cNvPr>
          <p:cNvGraphicFramePr>
            <a:graphicFrameLocks/>
          </p:cNvGraphicFramePr>
          <p:nvPr>
            <p:extLst>
              <p:ext uri="{D42A27DB-BD31-4B8C-83A1-F6EECF244321}">
                <p14:modId xmlns:p14="http://schemas.microsoft.com/office/powerpoint/2010/main" val="1322476493"/>
              </p:ext>
            </p:extLst>
          </p:nvPr>
        </p:nvGraphicFramePr>
        <p:xfrm>
          <a:off x="1803400" y="4423808"/>
          <a:ext cx="10108799"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87599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E5AC0-A936-9CAB-3F7F-07506688AD5A}"/>
            </a:ext>
          </a:extLst>
        </p:cNvPr>
        <p:cNvGrpSpPr/>
        <p:nvPr/>
      </p:nvGrpSpPr>
      <p:grpSpPr>
        <a:xfrm>
          <a:off x="0" y="0"/>
          <a:ext cx="0" cy="0"/>
          <a:chOff x="0" y="0"/>
          <a:chExt cx="0" cy="0"/>
        </a:xfrm>
      </p:grpSpPr>
      <p:sp>
        <p:nvSpPr>
          <p:cNvPr id="2" name="Slide Number Placeholder 25">
            <a:extLst>
              <a:ext uri="{FF2B5EF4-FFF2-40B4-BE49-F238E27FC236}">
                <a16:creationId xmlns:a16="http://schemas.microsoft.com/office/drawing/2014/main" id="{28B01297-D333-8081-9B31-98B9285EC213}"/>
              </a:ext>
            </a:extLst>
          </p:cNvPr>
          <p:cNvSpPr>
            <a:spLocks noGrp="1"/>
          </p:cNvSpPr>
          <p:nvPr>
            <p:ph type="sldNum" sz="quarter" idx="12"/>
          </p:nvPr>
        </p:nvSpPr>
        <p:spPr>
          <a:xfrm>
            <a:off x="6226701" y="7129568"/>
            <a:ext cx="1027310" cy="229701"/>
          </a:xfrm>
          <a:prstGeom prst="rect">
            <a:avLst/>
          </a:prstGeom>
        </p:spPr>
        <p:txBody>
          <a:bodyPr/>
          <a:lstStyle/>
          <a:p>
            <a:fld id="{67DDEA5E-EAF7-8246-8A62-7FF7613ECEAE}" type="slidenum">
              <a:rPr lang="en-US" smtClean="0"/>
              <a:pPr/>
              <a:t>3</a:t>
            </a:fld>
            <a:endParaRPr lang="en-US"/>
          </a:p>
        </p:txBody>
      </p:sp>
      <p:sp>
        <p:nvSpPr>
          <p:cNvPr id="7" name="CuadroTexto 6">
            <a:extLst>
              <a:ext uri="{FF2B5EF4-FFF2-40B4-BE49-F238E27FC236}">
                <a16:creationId xmlns:a16="http://schemas.microsoft.com/office/drawing/2014/main" id="{2364061D-D681-764E-1419-97B643119FEA}"/>
              </a:ext>
            </a:extLst>
          </p:cNvPr>
          <p:cNvSpPr txBox="1"/>
          <p:nvPr/>
        </p:nvSpPr>
        <p:spPr>
          <a:xfrm>
            <a:off x="1188526" y="7122085"/>
            <a:ext cx="10076349" cy="480131"/>
          </a:xfrm>
          <a:prstGeom prst="rect">
            <a:avLst/>
          </a:prstGeom>
          <a:solidFill>
            <a:schemeClr val="bg1"/>
          </a:solidFill>
          <a:ln>
            <a:solidFill>
              <a:schemeClr val="bg1">
                <a:lumMod val="85000"/>
              </a:schemeClr>
            </a:solidFill>
          </a:ln>
        </p:spPr>
        <p:txBody>
          <a:bodyPr wrap="square" rtlCol="0">
            <a:spAutoFit/>
          </a:bodyPr>
          <a:lstStyle/>
          <a:p>
            <a:pPr defTabSz="504553">
              <a:defRPr/>
            </a:pPr>
            <a:r>
              <a:rPr lang="es-MX" sz="1260" i="1" dirty="0">
                <a:solidFill>
                  <a:schemeClr val="bg1">
                    <a:lumMod val="50000"/>
                  </a:schemeClr>
                </a:solidFill>
                <a:latin typeface="Playfair Display" pitchFamily="2" charset="77"/>
                <a:ea typeface="Roboto Th" panose="02000000000000000000" pitchFamily="2" charset="0"/>
                <a:cs typeface="Roboto Lt" panose="02000000000000000000" pitchFamily="2" charset="0"/>
              </a:rPr>
              <a:t>Fuente: Elaborado con datos de INEGI; </a:t>
            </a:r>
            <a:r>
              <a:rPr lang="es-ES" sz="1260" i="1" dirty="0">
                <a:solidFill>
                  <a:schemeClr val="bg1">
                    <a:lumMod val="50000"/>
                  </a:schemeClr>
                </a:solidFill>
                <a:latin typeface="Playfair Display" pitchFamily="2" charset="77"/>
                <a:ea typeface="Roboto Th" panose="02000000000000000000" pitchFamily="2" charset="0"/>
              </a:rPr>
              <a:t>Nota: Las proyecciones para los años 2025, 2030 y 2035 fueron elaboradas por Ideas Frescas con base en datos históricos y tendencias poblacionales.</a:t>
            </a:r>
            <a:endParaRPr lang="es-MX" sz="1260" i="1" dirty="0">
              <a:solidFill>
                <a:schemeClr val="bg1">
                  <a:lumMod val="50000"/>
                </a:schemeClr>
              </a:solidFill>
              <a:latin typeface="Playfair Display" pitchFamily="2" charset="77"/>
              <a:ea typeface="Roboto Th" panose="02000000000000000000" pitchFamily="2" charset="0"/>
              <a:cs typeface="Roboto Lt" panose="02000000000000000000" pitchFamily="2" charset="0"/>
            </a:endParaRPr>
          </a:p>
        </p:txBody>
      </p:sp>
      <p:sp>
        <p:nvSpPr>
          <p:cNvPr id="3" name="CuadroTexto 2">
            <a:extLst>
              <a:ext uri="{FF2B5EF4-FFF2-40B4-BE49-F238E27FC236}">
                <a16:creationId xmlns:a16="http://schemas.microsoft.com/office/drawing/2014/main" id="{6675F920-2658-45ED-5381-9BACA3887289}"/>
              </a:ext>
            </a:extLst>
          </p:cNvPr>
          <p:cNvSpPr txBox="1"/>
          <p:nvPr/>
        </p:nvSpPr>
        <p:spPr bwMode="auto">
          <a:xfrm>
            <a:off x="915848" y="975017"/>
            <a:ext cx="10969905" cy="735733"/>
          </a:xfrm>
          <a:prstGeom prst="rect">
            <a:avLst/>
          </a:prstGeom>
          <a:noFill/>
          <a:ln w="9525">
            <a:noFill/>
            <a:prstDash val="dot"/>
            <a:miter lim="800000"/>
            <a:headEnd/>
            <a:tailEnd/>
          </a:ln>
        </p:spPr>
        <p:txBody>
          <a:bodyPr wrap="square" lIns="107269" tIns="53635" rIns="107269" bIns="53635" rtlCol="0" anchor="t">
            <a:spAutoFit/>
          </a:bodyPr>
          <a:lstStyle/>
          <a:p>
            <a:pPr indent="-606434" algn="ctr" defTabSz="784957">
              <a:defRPr/>
            </a:pPr>
            <a:r>
              <a:rPr lang="es-ES_tradnl" sz="4077" dirty="0">
                <a:solidFill>
                  <a:prstClr val="black"/>
                </a:solidFill>
                <a:latin typeface="Lato Light" panose="020F0302020204030203" pitchFamily="34" charset="0"/>
              </a:rPr>
              <a:t>POBLACIÓN</a:t>
            </a:r>
            <a:endParaRPr lang="es-ES_tradnl" sz="4077" baseline="30000" dirty="0">
              <a:solidFill>
                <a:srgbClr val="FF0000"/>
              </a:solidFill>
              <a:latin typeface="Lato Light" panose="020F0302020204030203" pitchFamily="34" charset="0"/>
            </a:endParaRPr>
          </a:p>
        </p:txBody>
      </p:sp>
      <p:sp>
        <p:nvSpPr>
          <p:cNvPr id="4" name="CuadroTexto 3">
            <a:extLst>
              <a:ext uri="{FF2B5EF4-FFF2-40B4-BE49-F238E27FC236}">
                <a16:creationId xmlns:a16="http://schemas.microsoft.com/office/drawing/2014/main" id="{0FDA7DFF-9CDB-014F-36C2-69038968A126}"/>
              </a:ext>
            </a:extLst>
          </p:cNvPr>
          <p:cNvSpPr txBox="1"/>
          <p:nvPr/>
        </p:nvSpPr>
        <p:spPr bwMode="auto">
          <a:xfrm>
            <a:off x="0" y="1561260"/>
            <a:ext cx="12801600" cy="480131"/>
          </a:xfrm>
          <a:prstGeom prst="rect">
            <a:avLst/>
          </a:prstGeom>
          <a:noFill/>
          <a:ln w="9525">
            <a:noFill/>
            <a:prstDash val="dot"/>
            <a:miter lim="800000"/>
            <a:headEnd/>
            <a:tailEnd/>
          </a:ln>
        </p:spPr>
        <p:txBody>
          <a:bodyPr wrap="square">
            <a:spAutoFit/>
          </a:bodyPr>
          <a:lstStyle/>
          <a:p>
            <a:pPr marL="756761" indent="-743426" algn="ctr">
              <a:spcAft>
                <a:spcPts val="420"/>
              </a:spcAft>
            </a:pPr>
            <a:r>
              <a:rPr lang="es-MX" sz="2520" i="1" dirty="0">
                <a:solidFill>
                  <a:srgbClr val="FF0000"/>
                </a:solidFill>
                <a:latin typeface="Playfair Display" panose="00000500000000000000" pitchFamily="2" charset="0"/>
                <a:ea typeface="Roboto Th" pitchFamily="2" charset="0"/>
              </a:rPr>
              <a:t>Casco urbano Mazatlán</a:t>
            </a:r>
          </a:p>
        </p:txBody>
      </p:sp>
      <p:graphicFrame>
        <p:nvGraphicFramePr>
          <p:cNvPr id="5" name="Gráfico 4">
            <a:extLst>
              <a:ext uri="{FF2B5EF4-FFF2-40B4-BE49-F238E27FC236}">
                <a16:creationId xmlns:a16="http://schemas.microsoft.com/office/drawing/2014/main" id="{82C538E0-82F1-F20E-13C4-664388048291}"/>
              </a:ext>
            </a:extLst>
          </p:cNvPr>
          <p:cNvGraphicFramePr>
            <a:graphicFrameLocks/>
          </p:cNvGraphicFramePr>
          <p:nvPr>
            <p:extLst>
              <p:ext uri="{D42A27DB-BD31-4B8C-83A1-F6EECF244321}">
                <p14:modId xmlns:p14="http://schemas.microsoft.com/office/powerpoint/2010/main" val="2135029136"/>
              </p:ext>
            </p:extLst>
          </p:nvPr>
        </p:nvGraphicFramePr>
        <p:xfrm>
          <a:off x="977051" y="2375210"/>
          <a:ext cx="10847496" cy="4754357"/>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a:extLst>
              <a:ext uri="{FF2B5EF4-FFF2-40B4-BE49-F238E27FC236}">
                <a16:creationId xmlns:a16="http://schemas.microsoft.com/office/drawing/2014/main" id="{41D4D076-43C1-8F02-EC86-D0EB43A251D3}"/>
              </a:ext>
            </a:extLst>
          </p:cNvPr>
          <p:cNvSpPr txBox="1"/>
          <p:nvPr/>
        </p:nvSpPr>
        <p:spPr bwMode="auto">
          <a:xfrm>
            <a:off x="11264875" y="4220901"/>
            <a:ext cx="1062798" cy="391034"/>
          </a:xfrm>
          <a:prstGeom prst="rect">
            <a:avLst/>
          </a:prstGeom>
          <a:noFill/>
          <a:ln w="9525">
            <a:noFill/>
            <a:prstDash val="dot"/>
            <a:miter lim="800000"/>
            <a:headEnd/>
            <a:tailEnd/>
          </a:ln>
        </p:spPr>
        <p:txBody>
          <a:bodyPr wrap="square" lIns="0" tIns="65610" rIns="131220" bIns="65610" rtlCol="0" anchor="t">
            <a:spAutoFit/>
          </a:bodyPr>
          <a:lstStyle/>
          <a:p>
            <a:pPr marL="18336" indent="-5001">
              <a:spcAft>
                <a:spcPts val="420"/>
              </a:spcAft>
            </a:pPr>
            <a:r>
              <a:rPr lang="es-ES_tradnl" sz="1680" i="1" dirty="0">
                <a:solidFill>
                  <a:schemeClr val="bg1">
                    <a:lumMod val="65000"/>
                  </a:schemeClr>
                </a:solidFill>
                <a:latin typeface="Playfair Display" panose="00000500000000000000" pitchFamily="2" charset="0"/>
              </a:rPr>
              <a:t>Variación</a:t>
            </a:r>
            <a:endParaRPr lang="es-ES_tradnl" sz="1680" i="1" baseline="30000" dirty="0">
              <a:solidFill>
                <a:schemeClr val="bg1">
                  <a:lumMod val="65000"/>
                </a:schemeClr>
              </a:solidFill>
              <a:latin typeface="Playfair Display" panose="00000500000000000000" pitchFamily="2" charset="0"/>
            </a:endParaRPr>
          </a:p>
        </p:txBody>
      </p:sp>
    </p:spTree>
    <p:extLst>
      <p:ext uri="{BB962C8B-B14F-4D97-AF65-F5344CB8AC3E}">
        <p14:creationId xmlns:p14="http://schemas.microsoft.com/office/powerpoint/2010/main" val="38151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FF101-B358-A326-1E96-2AB7B45EBC47}"/>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97F153E7-986A-D9E3-FBC5-7AC2C277206D}"/>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solidFill>
                  <a:schemeClr val="bg1">
                    <a:lumMod val="65000"/>
                  </a:schemeClr>
                </a:solidFill>
                <a:ea typeface="Roboto Lt" panose="02000000000000000000" pitchFamily="2" charset="0"/>
              </a:rPr>
              <a:pPr/>
              <a:t>30</a:t>
            </a:fld>
            <a:endParaRPr lang="en-US" sz="1431" dirty="0">
              <a:solidFill>
                <a:schemeClr val="bg1">
                  <a:lumMod val="65000"/>
                </a:schemeClr>
              </a:solidFill>
              <a:ea typeface="Roboto Lt" panose="02000000000000000000" pitchFamily="2" charset="0"/>
            </a:endParaRPr>
          </a:p>
        </p:txBody>
      </p:sp>
      <p:sp>
        <p:nvSpPr>
          <p:cNvPr id="5" name="CuadroTexto 4">
            <a:extLst>
              <a:ext uri="{FF2B5EF4-FFF2-40B4-BE49-F238E27FC236}">
                <a16:creationId xmlns:a16="http://schemas.microsoft.com/office/drawing/2014/main" id="{06377535-A7FE-80A1-0835-6254B4D0E129}"/>
              </a:ext>
            </a:extLst>
          </p:cNvPr>
          <p:cNvSpPr txBox="1"/>
          <p:nvPr/>
        </p:nvSpPr>
        <p:spPr>
          <a:xfrm>
            <a:off x="889339" y="6869906"/>
            <a:ext cx="10053205" cy="831125"/>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168" dirty="0">
                <a:ea typeface="Roboto Th" panose="02000000000000000000" pitchFamily="2" charset="0"/>
              </a:rPr>
              <a:t>Fuente: </a:t>
            </a:r>
            <a:r>
              <a:rPr lang="es-AR" sz="1168" dirty="0">
                <a:ea typeface="Roboto Th" panose="02000000000000000000" pitchFamily="2" charset="0"/>
              </a:rPr>
              <a:t>INEGI. Censos y Conteos de Población y Vivienda; </a:t>
            </a:r>
            <a:r>
              <a:rPr lang="es-ES" sz="1168" dirty="0">
                <a:ea typeface="Roboto Th" panose="02000000000000000000" pitchFamily="2" charset="0"/>
              </a:rPr>
              <a:t>Nota: Las proyecciones para los años 2025, 2030 y 2035 fueron elaboradas por Ideas Frescas con base en datos históricos y tendencias poblacionales. ‘Viviendas R’: Son las viviendas requeridas dado el tamaño de la población, tamaño de las familias en los hogares, personas económicamente activas. ‘Viviendas T’: Es el total de las viviendas existentes más “Oferta” Es el total de la oferta de viviendas considerando vertical y horizontal más </a:t>
            </a:r>
            <a:r>
              <a:rPr lang="es-ES" sz="1297" dirty="0">
                <a:ea typeface="Roboto Th" panose="02000000000000000000" pitchFamily="2" charset="0"/>
              </a:rPr>
              <a:t>“Ventas” Es el total de las ventas de viviendas considerando vertical y horizontal. </a:t>
            </a:r>
            <a:endParaRPr lang="es-ES_tradnl" sz="1201" dirty="0"/>
          </a:p>
        </p:txBody>
      </p:sp>
      <p:sp>
        <p:nvSpPr>
          <p:cNvPr id="6" name="CuadroTexto 5">
            <a:extLst>
              <a:ext uri="{FF2B5EF4-FFF2-40B4-BE49-F238E27FC236}">
                <a16:creationId xmlns:a16="http://schemas.microsoft.com/office/drawing/2014/main" id="{A7B86E2C-FF94-F432-C6B6-3FEDD6691500}"/>
              </a:ext>
            </a:extLst>
          </p:cNvPr>
          <p:cNvSpPr txBox="1"/>
          <p:nvPr/>
        </p:nvSpPr>
        <p:spPr bwMode="auto">
          <a:xfrm>
            <a:off x="889339" y="1007451"/>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873" algn="ctr" defTabSz="727278">
              <a:defRPr/>
            </a:pPr>
            <a:r>
              <a:rPr lang="es-ES" sz="3778" dirty="0">
                <a:solidFill>
                  <a:prstClr val="black"/>
                </a:solidFill>
                <a:latin typeface="Lato Light" panose="020F0302020204030203" pitchFamily="34" charset="0"/>
              </a:rPr>
              <a:t>NECESIDAD DE  VIVIENDA</a:t>
            </a:r>
          </a:p>
        </p:txBody>
      </p:sp>
      <p:sp>
        <p:nvSpPr>
          <p:cNvPr id="7" name="CuadroTexto 6">
            <a:extLst>
              <a:ext uri="{FF2B5EF4-FFF2-40B4-BE49-F238E27FC236}">
                <a16:creationId xmlns:a16="http://schemas.microsoft.com/office/drawing/2014/main" id="{5B602F0B-B767-D744-BCD1-A1E8CB4DAAC8}"/>
              </a:ext>
            </a:extLst>
          </p:cNvPr>
          <p:cNvSpPr txBox="1"/>
          <p:nvPr/>
        </p:nvSpPr>
        <p:spPr bwMode="auto">
          <a:xfrm>
            <a:off x="174140" y="1522310"/>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MX" sz="2335" i="1" dirty="0">
                <a:solidFill>
                  <a:srgbClr val="FF0000"/>
                </a:solidFill>
                <a:latin typeface="Playfair Display" panose="00000500000000000000" pitchFamily="2" charset="0"/>
                <a:ea typeface="Roboto Th" pitchFamily="2" charset="0"/>
              </a:rPr>
              <a:t>Mazatlán </a:t>
            </a:r>
          </a:p>
        </p:txBody>
      </p:sp>
      <p:sp>
        <p:nvSpPr>
          <p:cNvPr id="19" name="CuadroTexto 18">
            <a:extLst>
              <a:ext uri="{FF2B5EF4-FFF2-40B4-BE49-F238E27FC236}">
                <a16:creationId xmlns:a16="http://schemas.microsoft.com/office/drawing/2014/main" id="{96426EAD-7940-A655-2AEB-A06DA3B29E11}"/>
              </a:ext>
            </a:extLst>
          </p:cNvPr>
          <p:cNvSpPr txBox="1"/>
          <p:nvPr/>
        </p:nvSpPr>
        <p:spPr bwMode="auto">
          <a:xfrm>
            <a:off x="10750278" y="2032704"/>
            <a:ext cx="2016329" cy="579118"/>
          </a:xfrm>
          <a:prstGeom prst="rect">
            <a:avLst/>
          </a:prstGeom>
          <a:noFill/>
          <a:ln w="9525">
            <a:noFill/>
            <a:prstDash val="dot"/>
            <a:miter lim="800000"/>
            <a:headEnd/>
            <a:tailEnd/>
          </a:ln>
        </p:spPr>
        <p:txBody>
          <a:bodyPr wrap="square" lIns="112632" tIns="56317" rIns="112632" bIns="56317" rtlCol="0" anchor="t">
            <a:spAutoFit/>
          </a:bodyPr>
          <a:lstStyle/>
          <a:p>
            <a:pPr defTabSz="392478">
              <a:lnSpc>
                <a:spcPct val="80000"/>
              </a:lnSpc>
            </a:pPr>
            <a:r>
              <a:rPr lang="es-ES_tradnl" sz="1890" b="1" dirty="0">
                <a:solidFill>
                  <a:schemeClr val="tx2">
                    <a:lumMod val="40000"/>
                    <a:lumOff val="60000"/>
                  </a:schemeClr>
                </a:solidFill>
                <a:latin typeface="Lato" panose="020F0502020204030203" pitchFamily="34" charset="77"/>
                <a:ea typeface="Roboto Th" pitchFamily="2" charset="0"/>
              </a:rPr>
              <a:t>VIVIENDAS REQUERIDAS</a:t>
            </a:r>
          </a:p>
        </p:txBody>
      </p:sp>
      <p:graphicFrame>
        <p:nvGraphicFramePr>
          <p:cNvPr id="2" name="Gráfico 1">
            <a:extLst>
              <a:ext uri="{FF2B5EF4-FFF2-40B4-BE49-F238E27FC236}">
                <a16:creationId xmlns:a16="http://schemas.microsoft.com/office/drawing/2014/main" id="{D3EF2044-6A32-5E85-94B1-B0868D2F0B28}"/>
              </a:ext>
            </a:extLst>
          </p:cNvPr>
          <p:cNvGraphicFramePr>
            <a:graphicFrameLocks/>
          </p:cNvGraphicFramePr>
          <p:nvPr>
            <p:extLst>
              <p:ext uri="{D42A27DB-BD31-4B8C-83A1-F6EECF244321}">
                <p14:modId xmlns:p14="http://schemas.microsoft.com/office/powerpoint/2010/main" val="3068792019"/>
              </p:ext>
            </p:extLst>
          </p:nvPr>
        </p:nvGraphicFramePr>
        <p:xfrm>
          <a:off x="0" y="1908022"/>
          <a:ext cx="10942545" cy="4961884"/>
        </p:xfrm>
        <a:graphic>
          <a:graphicData uri="http://schemas.openxmlformats.org/drawingml/2006/chart">
            <c:chart xmlns:c="http://schemas.openxmlformats.org/drawingml/2006/chart" xmlns:r="http://schemas.openxmlformats.org/officeDocument/2006/relationships" r:id="rId3"/>
          </a:graphicData>
        </a:graphic>
      </p:graphicFrame>
      <p:sp>
        <p:nvSpPr>
          <p:cNvPr id="31" name="CuadroTexto 30">
            <a:extLst>
              <a:ext uri="{FF2B5EF4-FFF2-40B4-BE49-F238E27FC236}">
                <a16:creationId xmlns:a16="http://schemas.microsoft.com/office/drawing/2014/main" id="{AD2A1F08-2734-8D95-3BA4-72F8B5C9978C}"/>
              </a:ext>
            </a:extLst>
          </p:cNvPr>
          <p:cNvSpPr txBox="1"/>
          <p:nvPr/>
        </p:nvSpPr>
        <p:spPr bwMode="auto">
          <a:xfrm>
            <a:off x="10750279" y="5277749"/>
            <a:ext cx="1141176" cy="346426"/>
          </a:xfrm>
          <a:prstGeom prst="rect">
            <a:avLst/>
          </a:prstGeom>
          <a:noFill/>
          <a:ln w="9525">
            <a:noFill/>
            <a:prstDash val="dot"/>
            <a:miter lim="800000"/>
            <a:headEnd/>
            <a:tailEnd/>
          </a:ln>
        </p:spPr>
        <p:txBody>
          <a:bodyPr wrap="none" lIns="112632" tIns="56317" rIns="112632" bIns="56317" rtlCol="0" anchor="t">
            <a:spAutoFit/>
          </a:bodyPr>
          <a:lstStyle/>
          <a:p>
            <a:pPr defTabSz="392478">
              <a:lnSpc>
                <a:spcPct val="80000"/>
              </a:lnSpc>
            </a:pPr>
            <a:r>
              <a:rPr lang="es-ES_tradnl" sz="1890" b="1" dirty="0">
                <a:solidFill>
                  <a:srgbClr val="F1CEED"/>
                </a:solidFill>
                <a:latin typeface="Lato" panose="020F0502020204030203" pitchFamily="34" charset="77"/>
                <a:ea typeface="Roboto Th" pitchFamily="2" charset="0"/>
              </a:rPr>
              <a:t>DÉFICIT</a:t>
            </a:r>
          </a:p>
        </p:txBody>
      </p:sp>
      <p:sp>
        <p:nvSpPr>
          <p:cNvPr id="4" name="CuadroTexto 3">
            <a:extLst>
              <a:ext uri="{FF2B5EF4-FFF2-40B4-BE49-F238E27FC236}">
                <a16:creationId xmlns:a16="http://schemas.microsoft.com/office/drawing/2014/main" id="{338DFB87-8E2E-5A3A-67FD-8DBE010672DB}"/>
              </a:ext>
            </a:extLst>
          </p:cNvPr>
          <p:cNvSpPr txBox="1"/>
          <p:nvPr/>
        </p:nvSpPr>
        <p:spPr bwMode="auto">
          <a:xfrm>
            <a:off x="10750278" y="3145887"/>
            <a:ext cx="2016329" cy="579118"/>
          </a:xfrm>
          <a:prstGeom prst="rect">
            <a:avLst/>
          </a:prstGeom>
          <a:noFill/>
          <a:ln w="9525">
            <a:noFill/>
            <a:prstDash val="dot"/>
            <a:miter lim="800000"/>
            <a:headEnd/>
            <a:tailEnd/>
          </a:ln>
        </p:spPr>
        <p:txBody>
          <a:bodyPr wrap="square" lIns="112632" tIns="56317" rIns="112632" bIns="56317" rtlCol="0" anchor="t">
            <a:spAutoFit/>
          </a:bodyPr>
          <a:lstStyle/>
          <a:p>
            <a:pPr defTabSz="392478">
              <a:lnSpc>
                <a:spcPct val="80000"/>
              </a:lnSpc>
            </a:pPr>
            <a:r>
              <a:rPr lang="es-ES_tradnl" sz="1890" b="1" dirty="0">
                <a:solidFill>
                  <a:srgbClr val="FFC000"/>
                </a:solidFill>
                <a:latin typeface="Lato" panose="020F0502020204030203" pitchFamily="34" charset="77"/>
                <a:ea typeface="Roboto Th" pitchFamily="2" charset="0"/>
              </a:rPr>
              <a:t>VIVIENDAS TOTALES</a:t>
            </a:r>
          </a:p>
        </p:txBody>
      </p:sp>
    </p:spTree>
    <p:extLst>
      <p:ext uri="{BB962C8B-B14F-4D97-AF65-F5344CB8AC3E}">
        <p14:creationId xmlns:p14="http://schemas.microsoft.com/office/powerpoint/2010/main" val="2962266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A3627-5200-DB7B-9375-B71027165BE0}"/>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44270A4C-1F22-2103-39B6-ADD56C50A2F8}"/>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solidFill>
                  <a:schemeClr val="bg1">
                    <a:lumMod val="65000"/>
                  </a:schemeClr>
                </a:solidFill>
                <a:ea typeface="Roboto Lt" panose="02000000000000000000" pitchFamily="2" charset="0"/>
              </a:rPr>
              <a:pPr/>
              <a:t>31</a:t>
            </a:fld>
            <a:endParaRPr lang="en-US" sz="1431" dirty="0">
              <a:solidFill>
                <a:schemeClr val="bg1">
                  <a:lumMod val="65000"/>
                </a:schemeClr>
              </a:solidFill>
              <a:ea typeface="Roboto Lt" panose="02000000000000000000" pitchFamily="2" charset="0"/>
            </a:endParaRPr>
          </a:p>
        </p:txBody>
      </p:sp>
      <p:sp>
        <p:nvSpPr>
          <p:cNvPr id="5" name="CuadroTexto 4">
            <a:extLst>
              <a:ext uri="{FF2B5EF4-FFF2-40B4-BE49-F238E27FC236}">
                <a16:creationId xmlns:a16="http://schemas.microsoft.com/office/drawing/2014/main" id="{E1799BDB-AE74-3A4E-1E1A-DD49CAA28702}"/>
              </a:ext>
            </a:extLst>
          </p:cNvPr>
          <p:cNvSpPr txBox="1"/>
          <p:nvPr/>
        </p:nvSpPr>
        <p:spPr>
          <a:xfrm>
            <a:off x="889339" y="6869906"/>
            <a:ext cx="10053205" cy="831125"/>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168" dirty="0">
                <a:ea typeface="Roboto Th" panose="02000000000000000000" pitchFamily="2" charset="0"/>
              </a:rPr>
              <a:t>Fuente: </a:t>
            </a:r>
            <a:r>
              <a:rPr lang="es-AR" sz="1168" dirty="0">
                <a:ea typeface="Roboto Th" panose="02000000000000000000" pitchFamily="2" charset="0"/>
              </a:rPr>
              <a:t>INEGI. Censos y Conteos de Población y Vivienda; </a:t>
            </a:r>
            <a:r>
              <a:rPr lang="es-ES" sz="1168" dirty="0">
                <a:ea typeface="Roboto Th" panose="02000000000000000000" pitchFamily="2" charset="0"/>
              </a:rPr>
              <a:t>Nota: Las proyecciones para los años 2025, 2030 y 2035 fueron elaboradas por Ideas Frescas con base en datos históricos y tendencias poblacionales. ‘Viviendas R’: Son las viviendas requeridas dado el tamaño de la población, tamaño de las familias en los hogares, personas económicamente activas. ‘Viviendas T’: Es el total de las viviendas existentes más “Oferta” Es el total de la oferta de viviendas considerando vertical y horizontal más </a:t>
            </a:r>
            <a:r>
              <a:rPr lang="es-ES" sz="1297" dirty="0">
                <a:ea typeface="Roboto Th" panose="02000000000000000000" pitchFamily="2" charset="0"/>
              </a:rPr>
              <a:t>“Ventas” Es el total de las ventas de viviendas considerando vertical y horizontal. </a:t>
            </a:r>
            <a:endParaRPr lang="es-ES_tradnl" sz="1201" dirty="0"/>
          </a:p>
        </p:txBody>
      </p:sp>
      <p:sp>
        <p:nvSpPr>
          <p:cNvPr id="6" name="CuadroTexto 5">
            <a:extLst>
              <a:ext uri="{FF2B5EF4-FFF2-40B4-BE49-F238E27FC236}">
                <a16:creationId xmlns:a16="http://schemas.microsoft.com/office/drawing/2014/main" id="{DCAB9966-9310-135A-C72A-F9D7793470AC}"/>
              </a:ext>
            </a:extLst>
          </p:cNvPr>
          <p:cNvSpPr txBox="1"/>
          <p:nvPr/>
        </p:nvSpPr>
        <p:spPr bwMode="auto">
          <a:xfrm>
            <a:off x="889339" y="1007451"/>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873" algn="ctr" defTabSz="727278">
              <a:defRPr/>
            </a:pPr>
            <a:r>
              <a:rPr lang="es-ES" sz="3778" dirty="0">
                <a:solidFill>
                  <a:prstClr val="black"/>
                </a:solidFill>
                <a:latin typeface="Lato Light" panose="020F0302020204030203" pitchFamily="34" charset="0"/>
              </a:rPr>
              <a:t>NECESIDAD DE  VIVIENDA</a:t>
            </a:r>
          </a:p>
        </p:txBody>
      </p:sp>
      <p:sp>
        <p:nvSpPr>
          <p:cNvPr id="7" name="CuadroTexto 6">
            <a:extLst>
              <a:ext uri="{FF2B5EF4-FFF2-40B4-BE49-F238E27FC236}">
                <a16:creationId xmlns:a16="http://schemas.microsoft.com/office/drawing/2014/main" id="{DC52D895-B019-1EC8-C1DB-6B01AE660FF8}"/>
              </a:ext>
            </a:extLst>
          </p:cNvPr>
          <p:cNvSpPr txBox="1"/>
          <p:nvPr/>
        </p:nvSpPr>
        <p:spPr bwMode="auto">
          <a:xfrm>
            <a:off x="174140" y="1522310"/>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MX" sz="2335" i="1" dirty="0">
                <a:solidFill>
                  <a:srgbClr val="FF0000"/>
                </a:solidFill>
                <a:latin typeface="Playfair Display" panose="00000500000000000000" pitchFamily="2" charset="0"/>
                <a:ea typeface="Roboto Th" pitchFamily="2" charset="0"/>
              </a:rPr>
              <a:t>Mazatlán </a:t>
            </a:r>
          </a:p>
        </p:txBody>
      </p:sp>
      <p:graphicFrame>
        <p:nvGraphicFramePr>
          <p:cNvPr id="2" name="Gráfico 1">
            <a:extLst>
              <a:ext uri="{FF2B5EF4-FFF2-40B4-BE49-F238E27FC236}">
                <a16:creationId xmlns:a16="http://schemas.microsoft.com/office/drawing/2014/main" id="{2DE6A22F-C069-49C9-4BCD-090362C15593}"/>
              </a:ext>
            </a:extLst>
          </p:cNvPr>
          <p:cNvGraphicFramePr>
            <a:graphicFrameLocks/>
          </p:cNvGraphicFramePr>
          <p:nvPr>
            <p:extLst>
              <p:ext uri="{D42A27DB-BD31-4B8C-83A1-F6EECF244321}">
                <p14:modId xmlns:p14="http://schemas.microsoft.com/office/powerpoint/2010/main" val="2593156029"/>
              </p:ext>
            </p:extLst>
          </p:nvPr>
        </p:nvGraphicFramePr>
        <p:xfrm>
          <a:off x="0" y="1908022"/>
          <a:ext cx="11658600" cy="4961884"/>
        </p:xfrm>
        <a:graphic>
          <a:graphicData uri="http://schemas.openxmlformats.org/drawingml/2006/chart">
            <c:chart xmlns:c="http://schemas.openxmlformats.org/drawingml/2006/chart" xmlns:r="http://schemas.openxmlformats.org/officeDocument/2006/relationships" r:id="rId3"/>
          </a:graphicData>
        </a:graphic>
      </p:graphicFrame>
      <p:sp>
        <p:nvSpPr>
          <p:cNvPr id="19" name="CuadroTexto 18">
            <a:extLst>
              <a:ext uri="{FF2B5EF4-FFF2-40B4-BE49-F238E27FC236}">
                <a16:creationId xmlns:a16="http://schemas.microsoft.com/office/drawing/2014/main" id="{8369A7E9-B34D-80E9-88E4-A37AF0C6765F}"/>
              </a:ext>
            </a:extLst>
          </p:cNvPr>
          <p:cNvSpPr txBox="1"/>
          <p:nvPr/>
        </p:nvSpPr>
        <p:spPr bwMode="auto">
          <a:xfrm>
            <a:off x="10942545" y="3197178"/>
            <a:ext cx="2016329" cy="579118"/>
          </a:xfrm>
          <a:prstGeom prst="rect">
            <a:avLst/>
          </a:prstGeom>
          <a:noFill/>
          <a:ln w="9525">
            <a:noFill/>
            <a:prstDash val="dot"/>
            <a:miter lim="800000"/>
            <a:headEnd/>
            <a:tailEnd/>
          </a:ln>
        </p:spPr>
        <p:txBody>
          <a:bodyPr wrap="square" lIns="112632" tIns="56317" rIns="112632" bIns="56317" rtlCol="0" anchor="t">
            <a:spAutoFit/>
          </a:bodyPr>
          <a:lstStyle/>
          <a:p>
            <a:pPr defTabSz="392478">
              <a:lnSpc>
                <a:spcPct val="80000"/>
              </a:lnSpc>
            </a:pPr>
            <a:r>
              <a:rPr lang="es-ES_tradnl" sz="1890" b="1" dirty="0">
                <a:solidFill>
                  <a:schemeClr val="tx2">
                    <a:lumMod val="40000"/>
                    <a:lumOff val="60000"/>
                  </a:schemeClr>
                </a:solidFill>
                <a:latin typeface="Lato" panose="020F0502020204030203" pitchFamily="34" charset="77"/>
                <a:ea typeface="Roboto Th" pitchFamily="2" charset="0"/>
              </a:rPr>
              <a:t>VIVIENDAS REQUERIDAS</a:t>
            </a:r>
          </a:p>
        </p:txBody>
      </p:sp>
      <p:sp>
        <p:nvSpPr>
          <p:cNvPr id="31" name="CuadroTexto 30">
            <a:extLst>
              <a:ext uri="{FF2B5EF4-FFF2-40B4-BE49-F238E27FC236}">
                <a16:creationId xmlns:a16="http://schemas.microsoft.com/office/drawing/2014/main" id="{9AC854BF-532B-B7FE-0768-E0EA910360EA}"/>
              </a:ext>
            </a:extLst>
          </p:cNvPr>
          <p:cNvSpPr txBox="1"/>
          <p:nvPr/>
        </p:nvSpPr>
        <p:spPr bwMode="auto">
          <a:xfrm>
            <a:off x="10942544" y="4730692"/>
            <a:ext cx="1141176" cy="346426"/>
          </a:xfrm>
          <a:prstGeom prst="rect">
            <a:avLst/>
          </a:prstGeom>
          <a:noFill/>
          <a:ln w="9525">
            <a:noFill/>
            <a:prstDash val="dot"/>
            <a:miter lim="800000"/>
            <a:headEnd/>
            <a:tailEnd/>
          </a:ln>
        </p:spPr>
        <p:txBody>
          <a:bodyPr wrap="none" lIns="112632" tIns="56317" rIns="112632" bIns="56317" rtlCol="0" anchor="t">
            <a:spAutoFit/>
          </a:bodyPr>
          <a:lstStyle/>
          <a:p>
            <a:pPr defTabSz="392478">
              <a:lnSpc>
                <a:spcPct val="80000"/>
              </a:lnSpc>
            </a:pPr>
            <a:r>
              <a:rPr lang="es-ES_tradnl" sz="1890" b="1" dirty="0">
                <a:solidFill>
                  <a:srgbClr val="F1CEED"/>
                </a:solidFill>
                <a:latin typeface="Lato" panose="020F0502020204030203" pitchFamily="34" charset="77"/>
                <a:ea typeface="Roboto Th" pitchFamily="2" charset="0"/>
              </a:rPr>
              <a:t>DÉFICIT</a:t>
            </a:r>
          </a:p>
        </p:txBody>
      </p:sp>
      <p:sp>
        <p:nvSpPr>
          <p:cNvPr id="4" name="CuadroTexto 3">
            <a:extLst>
              <a:ext uri="{FF2B5EF4-FFF2-40B4-BE49-F238E27FC236}">
                <a16:creationId xmlns:a16="http://schemas.microsoft.com/office/drawing/2014/main" id="{74C0D1DA-9DA2-A231-08F5-8B37C679F1EA}"/>
              </a:ext>
            </a:extLst>
          </p:cNvPr>
          <p:cNvSpPr txBox="1"/>
          <p:nvPr/>
        </p:nvSpPr>
        <p:spPr bwMode="auto">
          <a:xfrm>
            <a:off x="10942544" y="3963935"/>
            <a:ext cx="2016329" cy="579118"/>
          </a:xfrm>
          <a:prstGeom prst="rect">
            <a:avLst/>
          </a:prstGeom>
          <a:noFill/>
          <a:ln w="9525">
            <a:noFill/>
            <a:prstDash val="dot"/>
            <a:miter lim="800000"/>
            <a:headEnd/>
            <a:tailEnd/>
          </a:ln>
        </p:spPr>
        <p:txBody>
          <a:bodyPr wrap="square" lIns="112632" tIns="56317" rIns="112632" bIns="56317" rtlCol="0" anchor="t">
            <a:spAutoFit/>
          </a:bodyPr>
          <a:lstStyle/>
          <a:p>
            <a:pPr defTabSz="392478">
              <a:lnSpc>
                <a:spcPct val="80000"/>
              </a:lnSpc>
            </a:pPr>
            <a:r>
              <a:rPr lang="es-ES_tradnl" sz="1890" b="1" dirty="0">
                <a:solidFill>
                  <a:srgbClr val="FFC000"/>
                </a:solidFill>
                <a:latin typeface="Lato" panose="020F0502020204030203" pitchFamily="34" charset="77"/>
                <a:ea typeface="Roboto Th" pitchFamily="2" charset="0"/>
              </a:rPr>
              <a:t>VIVIENDAS TOTALES</a:t>
            </a:r>
          </a:p>
        </p:txBody>
      </p:sp>
    </p:spTree>
    <p:extLst>
      <p:ext uri="{BB962C8B-B14F-4D97-AF65-F5344CB8AC3E}">
        <p14:creationId xmlns:p14="http://schemas.microsoft.com/office/powerpoint/2010/main" val="2358601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8F531-B508-7739-232D-DD8646A07060}"/>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7ADBA46E-6B94-6B7B-BAAD-97CBCFABA64A}"/>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solidFill>
                  <a:schemeClr val="bg1">
                    <a:lumMod val="65000"/>
                  </a:schemeClr>
                </a:solidFill>
                <a:ea typeface="Roboto Lt" panose="02000000000000000000" pitchFamily="2" charset="0"/>
              </a:rPr>
              <a:pPr/>
              <a:t>32</a:t>
            </a:fld>
            <a:endParaRPr lang="en-US" sz="1431" dirty="0">
              <a:solidFill>
                <a:schemeClr val="bg1">
                  <a:lumMod val="65000"/>
                </a:schemeClr>
              </a:solidFill>
              <a:ea typeface="Roboto Lt" panose="02000000000000000000" pitchFamily="2" charset="0"/>
            </a:endParaRPr>
          </a:p>
        </p:txBody>
      </p:sp>
      <p:sp>
        <p:nvSpPr>
          <p:cNvPr id="5" name="CuadroTexto 4">
            <a:extLst>
              <a:ext uri="{FF2B5EF4-FFF2-40B4-BE49-F238E27FC236}">
                <a16:creationId xmlns:a16="http://schemas.microsoft.com/office/drawing/2014/main" id="{005A2FC6-94FF-76E1-E7BD-FDD5AA9280FC}"/>
              </a:ext>
            </a:extLst>
          </p:cNvPr>
          <p:cNvSpPr txBox="1"/>
          <p:nvPr/>
        </p:nvSpPr>
        <p:spPr>
          <a:xfrm>
            <a:off x="889339" y="7206824"/>
            <a:ext cx="11314767" cy="451790"/>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168" dirty="0">
                <a:ea typeface="Roboto Th" panose="02000000000000000000" pitchFamily="2" charset="0"/>
              </a:rPr>
              <a:t>Fuente: </a:t>
            </a:r>
            <a:r>
              <a:rPr lang="es-AR" sz="1168" dirty="0">
                <a:ea typeface="Roboto Th" panose="02000000000000000000" pitchFamily="2" charset="0"/>
              </a:rPr>
              <a:t>INEGI. Censos y Conteos de Población y Vivienda; </a:t>
            </a:r>
            <a:r>
              <a:rPr lang="es-ES" sz="1168" dirty="0">
                <a:ea typeface="Roboto Th" panose="02000000000000000000" pitchFamily="2" charset="0"/>
              </a:rPr>
              <a:t>Nota: Las proyecciones para los años 2025, 2030 y 2035 fueron elaboradas por Ideas Frescas con base en datos históricos y tendencias poblacionales.</a:t>
            </a:r>
            <a:endParaRPr lang="es-ES_tradnl" sz="1201" dirty="0"/>
          </a:p>
        </p:txBody>
      </p:sp>
      <p:sp>
        <p:nvSpPr>
          <p:cNvPr id="2" name="CuadroTexto 1">
            <a:extLst>
              <a:ext uri="{FF2B5EF4-FFF2-40B4-BE49-F238E27FC236}">
                <a16:creationId xmlns:a16="http://schemas.microsoft.com/office/drawing/2014/main" id="{D30C4DFC-3507-912B-EDD8-B608FCDE5C6D}"/>
              </a:ext>
            </a:extLst>
          </p:cNvPr>
          <p:cNvSpPr txBox="1"/>
          <p:nvPr/>
        </p:nvSpPr>
        <p:spPr bwMode="auto">
          <a:xfrm>
            <a:off x="889339" y="931096"/>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873" algn="ctr" defTabSz="727278">
              <a:defRPr/>
            </a:pPr>
            <a:r>
              <a:rPr lang="es-ES" sz="3778" dirty="0">
                <a:solidFill>
                  <a:prstClr val="black"/>
                </a:solidFill>
                <a:latin typeface="Lato" panose="020F0502020204030203" pitchFamily="34" charset="0"/>
              </a:rPr>
              <a:t>DÉFICIT</a:t>
            </a:r>
          </a:p>
        </p:txBody>
      </p:sp>
      <p:graphicFrame>
        <p:nvGraphicFramePr>
          <p:cNvPr id="6" name="Gráfico 5">
            <a:extLst>
              <a:ext uri="{FF2B5EF4-FFF2-40B4-BE49-F238E27FC236}">
                <a16:creationId xmlns:a16="http://schemas.microsoft.com/office/drawing/2014/main" id="{B1BAE0D0-B2AE-A331-3B49-15F418600C18}"/>
              </a:ext>
            </a:extLst>
          </p:cNvPr>
          <p:cNvGraphicFramePr>
            <a:graphicFrameLocks/>
          </p:cNvGraphicFramePr>
          <p:nvPr>
            <p:extLst>
              <p:ext uri="{D42A27DB-BD31-4B8C-83A1-F6EECF244321}">
                <p14:modId xmlns:p14="http://schemas.microsoft.com/office/powerpoint/2010/main" val="1494739067"/>
              </p:ext>
            </p:extLst>
          </p:nvPr>
        </p:nvGraphicFramePr>
        <p:xfrm>
          <a:off x="174139" y="1694024"/>
          <a:ext cx="12029967" cy="5418767"/>
        </p:xfrm>
        <a:graphic>
          <a:graphicData uri="http://schemas.openxmlformats.org/drawingml/2006/chart">
            <c:chart xmlns:c="http://schemas.openxmlformats.org/drawingml/2006/chart" xmlns:r="http://schemas.openxmlformats.org/officeDocument/2006/relationships" r:id="rId3"/>
          </a:graphicData>
        </a:graphic>
      </p:graphicFrame>
      <p:sp>
        <p:nvSpPr>
          <p:cNvPr id="10" name="CuadroTexto 10">
            <a:extLst>
              <a:ext uri="{FF2B5EF4-FFF2-40B4-BE49-F238E27FC236}">
                <a16:creationId xmlns:a16="http://schemas.microsoft.com/office/drawing/2014/main" id="{5DB6FE5E-1C75-54C7-33AD-4396544201BA}"/>
              </a:ext>
            </a:extLst>
          </p:cNvPr>
          <p:cNvSpPr txBox="1"/>
          <p:nvPr/>
        </p:nvSpPr>
        <p:spPr bwMode="auto">
          <a:xfrm>
            <a:off x="11516631" y="4666417"/>
            <a:ext cx="1110830" cy="403961"/>
          </a:xfrm>
          <a:prstGeom prst="rect">
            <a:avLst/>
          </a:prstGeom>
          <a:noFill/>
          <a:ln w="9525">
            <a:noFill/>
            <a:prstDash val="dot"/>
            <a:miter lim="800000"/>
            <a:headEnd/>
            <a:tailEnd/>
          </a:ln>
        </p:spPr>
        <p:txBody>
          <a:bodyPr wrap="square" lIns="0" tIns="65610" rIns="131220" bIns="65610" rtlCol="0" anchor="t">
            <a:spAutoFit/>
          </a:bodyPr>
          <a:lstStyle>
            <a:defPPr>
              <a:defRPr lang="es-MX"/>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marL="18336" indent="-5001">
              <a:spcAft>
                <a:spcPts val="420"/>
              </a:spcAft>
            </a:pPr>
            <a:r>
              <a:rPr lang="es-ES_tradnl" sz="1680" i="1" dirty="0">
                <a:solidFill>
                  <a:schemeClr val="bg1">
                    <a:lumMod val="65000"/>
                  </a:schemeClr>
                </a:solidFill>
                <a:latin typeface="Playfair Display" panose="00000500000000000000" pitchFamily="2" charset="0"/>
              </a:rPr>
              <a:t>Variación</a:t>
            </a:r>
            <a:endParaRPr lang="es-ES_tradnl" sz="1680" i="1" baseline="30000" dirty="0">
              <a:solidFill>
                <a:schemeClr val="bg1">
                  <a:lumMod val="65000"/>
                </a:schemeClr>
              </a:solidFill>
              <a:latin typeface="Playfair Display" panose="00000500000000000000" pitchFamily="2" charset="0"/>
            </a:endParaRPr>
          </a:p>
        </p:txBody>
      </p:sp>
      <p:graphicFrame>
        <p:nvGraphicFramePr>
          <p:cNvPr id="4" name="Gráfico 3">
            <a:extLst>
              <a:ext uri="{FF2B5EF4-FFF2-40B4-BE49-F238E27FC236}">
                <a16:creationId xmlns:a16="http://schemas.microsoft.com/office/drawing/2014/main" id="{64F42E8F-3666-85E1-FCA9-873E8AA5FE5D}"/>
              </a:ext>
            </a:extLst>
          </p:cNvPr>
          <p:cNvGraphicFramePr>
            <a:graphicFrameLocks/>
          </p:cNvGraphicFramePr>
          <p:nvPr>
            <p:extLst>
              <p:ext uri="{D42A27DB-BD31-4B8C-83A1-F6EECF244321}">
                <p14:modId xmlns:p14="http://schemas.microsoft.com/office/powerpoint/2010/main" val="907758028"/>
              </p:ext>
            </p:extLst>
          </p:nvPr>
        </p:nvGraphicFramePr>
        <p:xfrm>
          <a:off x="1955800" y="3496798"/>
          <a:ext cx="10248306"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8" name="CuadroTexto 7">
            <a:extLst>
              <a:ext uri="{FF2B5EF4-FFF2-40B4-BE49-F238E27FC236}">
                <a16:creationId xmlns:a16="http://schemas.microsoft.com/office/drawing/2014/main" id="{FE00E2C2-77FA-45B7-84CE-5A49039FF42E}"/>
              </a:ext>
            </a:extLst>
          </p:cNvPr>
          <p:cNvSpPr txBox="1"/>
          <p:nvPr/>
        </p:nvSpPr>
        <p:spPr bwMode="auto">
          <a:xfrm>
            <a:off x="174140" y="1454385"/>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MX" sz="2335" i="1" dirty="0">
                <a:solidFill>
                  <a:srgbClr val="FF0000"/>
                </a:solidFill>
                <a:latin typeface="Playfair Display" panose="00000500000000000000" pitchFamily="2" charset="0"/>
                <a:ea typeface="Roboto Th" pitchFamily="2" charset="0"/>
              </a:rPr>
              <a:t>Escasez de viviendas</a:t>
            </a:r>
          </a:p>
        </p:txBody>
      </p:sp>
    </p:spTree>
    <p:extLst>
      <p:ext uri="{BB962C8B-B14F-4D97-AF65-F5344CB8AC3E}">
        <p14:creationId xmlns:p14="http://schemas.microsoft.com/office/powerpoint/2010/main" val="1845655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EC744-4CDC-45CB-2DCD-A74AFBB040BF}"/>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408FD286-7F28-6269-DC42-4D2B99434314}"/>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solidFill>
                  <a:schemeClr val="bg1">
                    <a:lumMod val="65000"/>
                  </a:schemeClr>
                </a:solidFill>
                <a:ea typeface="Roboto Lt" panose="02000000000000000000" pitchFamily="2" charset="0"/>
              </a:rPr>
              <a:pPr/>
              <a:t>33</a:t>
            </a:fld>
            <a:endParaRPr lang="en-US" sz="1431" dirty="0">
              <a:solidFill>
                <a:schemeClr val="bg1">
                  <a:lumMod val="65000"/>
                </a:schemeClr>
              </a:solidFill>
              <a:ea typeface="Roboto Lt" panose="02000000000000000000" pitchFamily="2" charset="0"/>
            </a:endParaRPr>
          </a:p>
        </p:txBody>
      </p:sp>
      <p:sp>
        <p:nvSpPr>
          <p:cNvPr id="5" name="CuadroTexto 4">
            <a:extLst>
              <a:ext uri="{FF2B5EF4-FFF2-40B4-BE49-F238E27FC236}">
                <a16:creationId xmlns:a16="http://schemas.microsoft.com/office/drawing/2014/main" id="{1312DD33-DFAA-8573-A041-35E1456C5C24}"/>
              </a:ext>
            </a:extLst>
          </p:cNvPr>
          <p:cNvSpPr txBox="1"/>
          <p:nvPr/>
        </p:nvSpPr>
        <p:spPr>
          <a:xfrm>
            <a:off x="1534026" y="7320610"/>
            <a:ext cx="8986760" cy="451790"/>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168" dirty="0">
                <a:ea typeface="Roboto Th" panose="02000000000000000000" pitchFamily="2" charset="0"/>
              </a:rPr>
              <a:t>Fuente: </a:t>
            </a:r>
            <a:r>
              <a:rPr lang="es-AR" sz="1168" dirty="0">
                <a:ea typeface="Roboto Th" panose="02000000000000000000" pitchFamily="2" charset="0"/>
              </a:rPr>
              <a:t>INEGI. Censos y Conteos de Población y Vivienda; </a:t>
            </a:r>
            <a:r>
              <a:rPr lang="es-ES" sz="1168" dirty="0">
                <a:ea typeface="Roboto Th" panose="02000000000000000000" pitchFamily="2" charset="0"/>
              </a:rPr>
              <a:t>Nota: Las proyecciones para los años 2025, 2030 y 2035 fueron elaboradas por Ideas Frescas con base en datos históricos y tendencias poblacionales.</a:t>
            </a:r>
            <a:endParaRPr lang="es-ES_tradnl" sz="1201" dirty="0"/>
          </a:p>
        </p:txBody>
      </p:sp>
      <p:sp>
        <p:nvSpPr>
          <p:cNvPr id="2" name="CuadroTexto 1">
            <a:extLst>
              <a:ext uri="{FF2B5EF4-FFF2-40B4-BE49-F238E27FC236}">
                <a16:creationId xmlns:a16="http://schemas.microsoft.com/office/drawing/2014/main" id="{42012AC5-B217-0D24-40A6-C4E1C7049752}"/>
              </a:ext>
            </a:extLst>
          </p:cNvPr>
          <p:cNvSpPr txBox="1"/>
          <p:nvPr/>
        </p:nvSpPr>
        <p:spPr bwMode="auto">
          <a:xfrm>
            <a:off x="889339" y="931096"/>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873" algn="ctr" defTabSz="727278">
              <a:defRPr/>
            </a:pPr>
            <a:r>
              <a:rPr lang="es-ES" sz="3778" dirty="0">
                <a:solidFill>
                  <a:prstClr val="black"/>
                </a:solidFill>
                <a:latin typeface="Lato Light" panose="020F0302020204030203" pitchFamily="34" charset="0"/>
              </a:rPr>
              <a:t>DÉFICIT</a:t>
            </a:r>
          </a:p>
        </p:txBody>
      </p:sp>
      <p:sp>
        <p:nvSpPr>
          <p:cNvPr id="4" name="CuadroTexto 3">
            <a:extLst>
              <a:ext uri="{FF2B5EF4-FFF2-40B4-BE49-F238E27FC236}">
                <a16:creationId xmlns:a16="http://schemas.microsoft.com/office/drawing/2014/main" id="{98472F18-4D61-F459-BDEB-6654EF1EA239}"/>
              </a:ext>
            </a:extLst>
          </p:cNvPr>
          <p:cNvSpPr txBox="1"/>
          <p:nvPr/>
        </p:nvSpPr>
        <p:spPr bwMode="auto">
          <a:xfrm>
            <a:off x="174138" y="1471155"/>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MX" sz="2335" i="1" dirty="0">
                <a:solidFill>
                  <a:srgbClr val="FF0000"/>
                </a:solidFill>
                <a:latin typeface="Playfair Display" panose="00000500000000000000" pitchFamily="2" charset="0"/>
                <a:ea typeface="Roboto Th" pitchFamily="2" charset="0"/>
              </a:rPr>
              <a:t>Por nivel socioeconómico Mazatlán</a:t>
            </a:r>
          </a:p>
        </p:txBody>
      </p:sp>
      <p:graphicFrame>
        <p:nvGraphicFramePr>
          <p:cNvPr id="6" name="Gráfico 5">
            <a:extLst>
              <a:ext uri="{FF2B5EF4-FFF2-40B4-BE49-F238E27FC236}">
                <a16:creationId xmlns:a16="http://schemas.microsoft.com/office/drawing/2014/main" id="{AAA03785-0FCB-C088-6129-9F4F06662467}"/>
              </a:ext>
            </a:extLst>
          </p:cNvPr>
          <p:cNvGraphicFramePr>
            <a:graphicFrameLocks/>
          </p:cNvGraphicFramePr>
          <p:nvPr>
            <p:extLst>
              <p:ext uri="{D42A27DB-BD31-4B8C-83A1-F6EECF244321}">
                <p14:modId xmlns:p14="http://schemas.microsoft.com/office/powerpoint/2010/main" val="2286184737"/>
              </p:ext>
            </p:extLst>
          </p:nvPr>
        </p:nvGraphicFramePr>
        <p:xfrm>
          <a:off x="1376777" y="1909087"/>
          <a:ext cx="9144009" cy="5170222"/>
        </p:xfrm>
        <a:graphic>
          <a:graphicData uri="http://schemas.openxmlformats.org/drawingml/2006/chart">
            <c:chart xmlns:c="http://schemas.openxmlformats.org/drawingml/2006/chart" xmlns:r="http://schemas.openxmlformats.org/officeDocument/2006/relationships" r:id="rId3"/>
          </a:graphicData>
        </a:graphic>
      </p:graphicFrame>
      <p:sp>
        <p:nvSpPr>
          <p:cNvPr id="15" name="CuadroTexto 14">
            <a:extLst>
              <a:ext uri="{FF2B5EF4-FFF2-40B4-BE49-F238E27FC236}">
                <a16:creationId xmlns:a16="http://schemas.microsoft.com/office/drawing/2014/main" id="{F8243737-0F86-B258-C8FA-DBE65D24B977}"/>
              </a:ext>
            </a:extLst>
          </p:cNvPr>
          <p:cNvSpPr txBox="1"/>
          <p:nvPr/>
        </p:nvSpPr>
        <p:spPr bwMode="auto">
          <a:xfrm>
            <a:off x="10604945" y="2030838"/>
            <a:ext cx="1804122" cy="622304"/>
          </a:xfrm>
          <a:prstGeom prst="rect">
            <a:avLst/>
          </a:prstGeom>
          <a:noFill/>
          <a:ln w="3175">
            <a:noFill/>
            <a:prstDash val="solid"/>
            <a:miter lim="800000"/>
            <a:headEnd/>
            <a:tailEnd/>
          </a:ln>
        </p:spPr>
        <p:txBody>
          <a:bodyPr wrap="square" lIns="107269" tIns="53635" rIns="107269" bIns="53635" rtlCol="0" anchor="t">
            <a:spAutoFit/>
          </a:bodyPr>
          <a:lstStyle/>
          <a:p>
            <a:pPr marL="8825" indent="1471">
              <a:spcAft>
                <a:spcPts val="343"/>
              </a:spcAft>
            </a:pPr>
            <a:r>
              <a:rPr lang="es-MX" sz="1545" i="1" dirty="0">
                <a:latin typeface="Playfair Display" pitchFamily="2" charset="77"/>
              </a:rPr>
              <a:t>46,887 viviendas</a:t>
            </a:r>
          </a:p>
          <a:p>
            <a:pPr marL="8825" indent="1471">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2025</a:t>
            </a:r>
          </a:p>
        </p:txBody>
      </p:sp>
      <p:sp>
        <p:nvSpPr>
          <p:cNvPr id="16" name="CuadroTexto 15">
            <a:extLst>
              <a:ext uri="{FF2B5EF4-FFF2-40B4-BE49-F238E27FC236}">
                <a16:creationId xmlns:a16="http://schemas.microsoft.com/office/drawing/2014/main" id="{71F2A9BF-0147-AC5B-115C-C70794B9D39C}"/>
              </a:ext>
            </a:extLst>
          </p:cNvPr>
          <p:cNvSpPr txBox="1"/>
          <p:nvPr/>
        </p:nvSpPr>
        <p:spPr bwMode="auto">
          <a:xfrm>
            <a:off x="10604943" y="2786190"/>
            <a:ext cx="1886998" cy="622304"/>
          </a:xfrm>
          <a:prstGeom prst="rect">
            <a:avLst/>
          </a:prstGeom>
          <a:noFill/>
          <a:ln w="3175">
            <a:noFill/>
            <a:prstDash val="solid"/>
            <a:miter lim="800000"/>
            <a:headEnd/>
            <a:tailEnd/>
          </a:ln>
        </p:spPr>
        <p:txBody>
          <a:bodyPr wrap="square" lIns="107269" tIns="53635" rIns="107269" bIns="53635" rtlCol="0" anchor="t">
            <a:spAutoFit/>
          </a:bodyPr>
          <a:lstStyle/>
          <a:p>
            <a:pPr marL="8825" indent="1471">
              <a:spcAft>
                <a:spcPts val="343"/>
              </a:spcAft>
            </a:pPr>
            <a:r>
              <a:rPr lang="es-MX" sz="1545" i="1" dirty="0">
                <a:latin typeface="Playfair Display" pitchFamily="2" charset="77"/>
              </a:rPr>
              <a:t>42,816 viviendas</a:t>
            </a:r>
          </a:p>
          <a:p>
            <a:pPr marL="8825" indent="1471">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2030</a:t>
            </a:r>
          </a:p>
        </p:txBody>
      </p:sp>
      <p:sp>
        <p:nvSpPr>
          <p:cNvPr id="19" name="CuadroTexto 18">
            <a:extLst>
              <a:ext uri="{FF2B5EF4-FFF2-40B4-BE49-F238E27FC236}">
                <a16:creationId xmlns:a16="http://schemas.microsoft.com/office/drawing/2014/main" id="{34F64534-BDB8-D67E-4463-886A95505AC1}"/>
              </a:ext>
            </a:extLst>
          </p:cNvPr>
          <p:cNvSpPr txBox="1"/>
          <p:nvPr/>
        </p:nvSpPr>
        <p:spPr bwMode="auto">
          <a:xfrm>
            <a:off x="10604943" y="3587584"/>
            <a:ext cx="1804123" cy="622304"/>
          </a:xfrm>
          <a:prstGeom prst="rect">
            <a:avLst/>
          </a:prstGeom>
          <a:noFill/>
          <a:ln w="3175">
            <a:noFill/>
            <a:prstDash val="solid"/>
            <a:miter lim="800000"/>
            <a:headEnd/>
            <a:tailEnd/>
          </a:ln>
        </p:spPr>
        <p:txBody>
          <a:bodyPr wrap="square" lIns="107269" tIns="53635" rIns="107269" bIns="53635" rtlCol="0" anchor="t">
            <a:spAutoFit/>
          </a:bodyPr>
          <a:lstStyle/>
          <a:p>
            <a:pPr marL="618699" indent="-607797">
              <a:spcAft>
                <a:spcPts val="343"/>
              </a:spcAft>
            </a:pPr>
            <a:r>
              <a:rPr lang="es-MX" sz="1545" i="1" dirty="0">
                <a:latin typeface="Playfair Display" pitchFamily="2" charset="77"/>
              </a:rPr>
              <a:t>42,872 viviendas</a:t>
            </a:r>
          </a:p>
          <a:p>
            <a:pPr marL="618699" indent="-607797">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2035</a:t>
            </a:r>
          </a:p>
        </p:txBody>
      </p:sp>
      <p:sp>
        <p:nvSpPr>
          <p:cNvPr id="20" name="Rectángulo 19">
            <a:extLst>
              <a:ext uri="{FF2B5EF4-FFF2-40B4-BE49-F238E27FC236}">
                <a16:creationId xmlns:a16="http://schemas.microsoft.com/office/drawing/2014/main" id="{5B3234C2-2ABB-AF7C-F6BB-A4D6DEF42C69}"/>
              </a:ext>
            </a:extLst>
          </p:cNvPr>
          <p:cNvSpPr/>
          <p:nvPr/>
        </p:nvSpPr>
        <p:spPr>
          <a:xfrm>
            <a:off x="10143625" y="2135049"/>
            <a:ext cx="456337" cy="422781"/>
          </a:xfrm>
          <a:prstGeom prst="rect">
            <a:avLst/>
          </a:prstGeom>
          <a:solidFill>
            <a:srgbClr val="FFDA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sp>
        <p:nvSpPr>
          <p:cNvPr id="21" name="Rectángulo 20">
            <a:extLst>
              <a:ext uri="{FF2B5EF4-FFF2-40B4-BE49-F238E27FC236}">
                <a16:creationId xmlns:a16="http://schemas.microsoft.com/office/drawing/2014/main" id="{52D61DC8-EB90-9E51-CB46-A53C38B3C159}"/>
              </a:ext>
            </a:extLst>
          </p:cNvPr>
          <p:cNvSpPr/>
          <p:nvPr/>
        </p:nvSpPr>
        <p:spPr>
          <a:xfrm>
            <a:off x="10143625" y="2890401"/>
            <a:ext cx="456337" cy="42278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sp>
        <p:nvSpPr>
          <p:cNvPr id="22" name="Rectángulo 21">
            <a:extLst>
              <a:ext uri="{FF2B5EF4-FFF2-40B4-BE49-F238E27FC236}">
                <a16:creationId xmlns:a16="http://schemas.microsoft.com/office/drawing/2014/main" id="{D2D274D1-4ADB-D6E2-BE52-24280C7F9EDD}"/>
              </a:ext>
            </a:extLst>
          </p:cNvPr>
          <p:cNvSpPr/>
          <p:nvPr/>
        </p:nvSpPr>
        <p:spPr>
          <a:xfrm>
            <a:off x="10143625" y="3691795"/>
            <a:ext cx="456337" cy="422781"/>
          </a:xfrm>
          <a:prstGeom prst="rect">
            <a:avLst/>
          </a:prstGeom>
          <a:solidFill>
            <a:srgbClr val="FFB4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sp>
        <p:nvSpPr>
          <p:cNvPr id="23" name="CuadroTexto 22">
            <a:extLst>
              <a:ext uri="{FF2B5EF4-FFF2-40B4-BE49-F238E27FC236}">
                <a16:creationId xmlns:a16="http://schemas.microsoft.com/office/drawing/2014/main" id="{E400E03A-CDE5-96F9-9D03-D061DE22434D}"/>
              </a:ext>
            </a:extLst>
          </p:cNvPr>
          <p:cNvSpPr txBox="1"/>
          <p:nvPr/>
        </p:nvSpPr>
        <p:spPr bwMode="auto">
          <a:xfrm>
            <a:off x="1601242" y="6971991"/>
            <a:ext cx="1384437" cy="288012"/>
          </a:xfrm>
          <a:prstGeom prst="rect">
            <a:avLst/>
          </a:prstGeom>
          <a:noFill/>
          <a:ln w="3175">
            <a:noFill/>
            <a:prstDash val="solid"/>
            <a:miter lim="800000"/>
            <a:headEnd/>
            <a:tailEnd/>
          </a:ln>
        </p:spPr>
        <p:txBody>
          <a:bodyPr wrap="square" lIns="107269" tIns="53635" rIns="107269" bIns="53635" rtlCol="0" anchor="t">
            <a:spAutoFit/>
          </a:bodyPr>
          <a:lstStyle/>
          <a:p>
            <a:pPr algn="ctr" defTabSz="889571" fontAlgn="b">
              <a:defRPr/>
            </a:pPr>
            <a:r>
              <a:rPr lang="es-MX" sz="1112" i="1" dirty="0">
                <a:solidFill>
                  <a:srgbClr val="000000"/>
                </a:solidFill>
                <a:latin typeface="Playfair Display" pitchFamily="2" charset="77"/>
                <a:ea typeface="Roboto Light" panose="02000000000000000000" pitchFamily="2" charset="0"/>
              </a:rPr>
              <a:t>$160k – $545k </a:t>
            </a:r>
          </a:p>
        </p:txBody>
      </p:sp>
      <p:sp>
        <p:nvSpPr>
          <p:cNvPr id="24" name="CuadroTexto 23">
            <a:extLst>
              <a:ext uri="{FF2B5EF4-FFF2-40B4-BE49-F238E27FC236}">
                <a16:creationId xmlns:a16="http://schemas.microsoft.com/office/drawing/2014/main" id="{A7AE72B1-766A-91E2-613E-6BB40758BCF6}"/>
              </a:ext>
            </a:extLst>
          </p:cNvPr>
          <p:cNvSpPr txBox="1"/>
          <p:nvPr/>
        </p:nvSpPr>
        <p:spPr bwMode="auto">
          <a:xfrm>
            <a:off x="3522927" y="6947818"/>
            <a:ext cx="1384437" cy="288012"/>
          </a:xfrm>
          <a:prstGeom prst="rect">
            <a:avLst/>
          </a:prstGeom>
          <a:noFill/>
          <a:ln w="3175">
            <a:noFill/>
            <a:prstDash val="solid"/>
            <a:miter lim="800000"/>
            <a:headEnd/>
            <a:tailEnd/>
          </a:ln>
        </p:spPr>
        <p:txBody>
          <a:bodyPr wrap="square" lIns="107269" tIns="53635" rIns="107269" bIns="53635" rtlCol="0" anchor="t">
            <a:spAutoFit/>
          </a:bodyPr>
          <a:lstStyle/>
          <a:p>
            <a:pPr lvl="0" algn="ctr" fontAlgn="b">
              <a:defRPr/>
            </a:pPr>
            <a:r>
              <a:rPr lang="es-MX" sz="1112" i="1" dirty="0">
                <a:solidFill>
                  <a:srgbClr val="000000"/>
                </a:solidFill>
                <a:latin typeface="Playfair Display" pitchFamily="2" charset="77"/>
                <a:ea typeface="Roboto Light" panose="02000000000000000000" pitchFamily="2" charset="0"/>
              </a:rPr>
              <a:t>$545k – $720k</a:t>
            </a:r>
          </a:p>
        </p:txBody>
      </p:sp>
      <p:sp>
        <p:nvSpPr>
          <p:cNvPr id="25" name="CuadroTexto 24">
            <a:extLst>
              <a:ext uri="{FF2B5EF4-FFF2-40B4-BE49-F238E27FC236}">
                <a16:creationId xmlns:a16="http://schemas.microsoft.com/office/drawing/2014/main" id="{FF5CD674-8F21-EA42-094A-EC66684EEC86}"/>
              </a:ext>
            </a:extLst>
          </p:cNvPr>
          <p:cNvSpPr txBox="1"/>
          <p:nvPr/>
        </p:nvSpPr>
        <p:spPr bwMode="auto">
          <a:xfrm>
            <a:off x="5227452" y="6971991"/>
            <a:ext cx="1384437" cy="288012"/>
          </a:xfrm>
          <a:prstGeom prst="rect">
            <a:avLst/>
          </a:prstGeom>
          <a:noFill/>
          <a:ln w="3175">
            <a:noFill/>
            <a:prstDash val="solid"/>
            <a:miter lim="800000"/>
            <a:headEnd/>
            <a:tailEnd/>
          </a:ln>
        </p:spPr>
        <p:txBody>
          <a:bodyPr wrap="square" lIns="107269" tIns="53635" rIns="107269" bIns="53635" rtlCol="0" anchor="t">
            <a:spAutoFit/>
          </a:bodyPr>
          <a:lstStyle/>
          <a:p>
            <a:pPr algn="ctr" fontAlgn="b">
              <a:buNone/>
            </a:pPr>
            <a:r>
              <a:rPr lang="es-MX" sz="1112" i="1" dirty="0">
                <a:solidFill>
                  <a:srgbClr val="000000"/>
                </a:solidFill>
                <a:latin typeface="Playfair Display" pitchFamily="2" charset="77"/>
                <a:ea typeface="Roboto Light" panose="02000000000000000000" pitchFamily="2" charset="0"/>
              </a:rPr>
              <a:t>$720k – $960k </a:t>
            </a:r>
          </a:p>
        </p:txBody>
      </p:sp>
      <p:sp>
        <p:nvSpPr>
          <p:cNvPr id="26" name="CuadroTexto 25">
            <a:extLst>
              <a:ext uri="{FF2B5EF4-FFF2-40B4-BE49-F238E27FC236}">
                <a16:creationId xmlns:a16="http://schemas.microsoft.com/office/drawing/2014/main" id="{854997BC-3283-1E27-F358-DA8D4563565D}"/>
              </a:ext>
            </a:extLst>
          </p:cNvPr>
          <p:cNvSpPr txBox="1"/>
          <p:nvPr/>
        </p:nvSpPr>
        <p:spPr bwMode="auto">
          <a:xfrm>
            <a:off x="7000675" y="6969088"/>
            <a:ext cx="1500482" cy="288012"/>
          </a:xfrm>
          <a:prstGeom prst="rect">
            <a:avLst/>
          </a:prstGeom>
          <a:noFill/>
          <a:ln w="3175">
            <a:noFill/>
            <a:prstDash val="solid"/>
            <a:miter lim="800000"/>
            <a:headEnd/>
            <a:tailEnd/>
          </a:ln>
        </p:spPr>
        <p:txBody>
          <a:bodyPr wrap="square" lIns="107269" tIns="53635" rIns="107269" bIns="53635" rtlCol="0" anchor="t">
            <a:spAutoFit/>
          </a:bodyPr>
          <a:lstStyle/>
          <a:p>
            <a:pPr algn="ctr" fontAlgn="b">
              <a:buNone/>
            </a:pPr>
            <a:r>
              <a:rPr lang="es-MX" sz="1112" i="1" dirty="0">
                <a:solidFill>
                  <a:srgbClr val="000000"/>
                </a:solidFill>
                <a:latin typeface="Playfair Display" pitchFamily="2" charset="77"/>
                <a:ea typeface="Roboto Light" panose="02000000000000000000" pitchFamily="2" charset="0"/>
              </a:rPr>
              <a:t>$960k – $3M</a:t>
            </a:r>
          </a:p>
        </p:txBody>
      </p:sp>
      <p:sp>
        <p:nvSpPr>
          <p:cNvPr id="27" name="CuadroTexto 26">
            <a:extLst>
              <a:ext uri="{FF2B5EF4-FFF2-40B4-BE49-F238E27FC236}">
                <a16:creationId xmlns:a16="http://schemas.microsoft.com/office/drawing/2014/main" id="{0D655E85-7AED-FDC4-CD9A-8CC6B8E4787E}"/>
              </a:ext>
            </a:extLst>
          </p:cNvPr>
          <p:cNvSpPr txBox="1"/>
          <p:nvPr/>
        </p:nvSpPr>
        <p:spPr bwMode="auto">
          <a:xfrm>
            <a:off x="8724503" y="6969088"/>
            <a:ext cx="1384437" cy="288012"/>
          </a:xfrm>
          <a:prstGeom prst="rect">
            <a:avLst/>
          </a:prstGeom>
          <a:noFill/>
          <a:ln w="3175">
            <a:noFill/>
            <a:prstDash val="solid"/>
            <a:miter lim="800000"/>
            <a:headEnd/>
            <a:tailEnd/>
          </a:ln>
        </p:spPr>
        <p:txBody>
          <a:bodyPr wrap="square" lIns="107269" tIns="53635" rIns="107269" bIns="53635" rtlCol="0" anchor="t">
            <a:spAutoFit/>
          </a:bodyPr>
          <a:lstStyle/>
          <a:p>
            <a:pPr algn="ctr" fontAlgn="b">
              <a:buNone/>
            </a:pPr>
            <a:r>
              <a:rPr lang="es-MX" sz="1112" i="1" dirty="0">
                <a:solidFill>
                  <a:srgbClr val="000000"/>
                </a:solidFill>
                <a:latin typeface="Playfair Display" pitchFamily="2" charset="77"/>
                <a:ea typeface="Roboto Light" panose="02000000000000000000" pitchFamily="2" charset="0"/>
              </a:rPr>
              <a:t>+ $3M</a:t>
            </a:r>
          </a:p>
        </p:txBody>
      </p:sp>
      <p:sp>
        <p:nvSpPr>
          <p:cNvPr id="28" name="CuadroTexto 27">
            <a:extLst>
              <a:ext uri="{FF2B5EF4-FFF2-40B4-BE49-F238E27FC236}">
                <a16:creationId xmlns:a16="http://schemas.microsoft.com/office/drawing/2014/main" id="{952DC38C-21D8-A180-8986-DDB6E59A7D6B}"/>
              </a:ext>
            </a:extLst>
          </p:cNvPr>
          <p:cNvSpPr txBox="1"/>
          <p:nvPr/>
        </p:nvSpPr>
        <p:spPr bwMode="auto">
          <a:xfrm>
            <a:off x="1456117" y="6661190"/>
            <a:ext cx="1805837" cy="416094"/>
          </a:xfrm>
          <a:prstGeom prst="rect">
            <a:avLst/>
          </a:prstGeom>
          <a:noFill/>
          <a:ln w="3175">
            <a:noFill/>
            <a:prstDash val="solid"/>
            <a:miter lim="800000"/>
            <a:headEnd/>
            <a:tailEnd/>
          </a:ln>
        </p:spPr>
        <p:txBody>
          <a:bodyPr wrap="square" lIns="107269" tIns="53635" rIns="107269" bIns="53635" rtlCol="0" anchor="t">
            <a:spAutoFit/>
          </a:bodyPr>
          <a:lstStyle/>
          <a:p>
            <a:pPr algn="ctr" defTabSz="889571" fontAlgn="b">
              <a:defRPr/>
            </a:pPr>
            <a:r>
              <a:rPr lang="es-MX" sz="2000" dirty="0">
                <a:solidFill>
                  <a:srgbClr val="000000"/>
                </a:solidFill>
                <a:latin typeface="Roboto Light" panose="02000000000000000000" pitchFamily="2" charset="0"/>
                <a:ea typeface="Roboto Light" panose="02000000000000000000" pitchFamily="2" charset="0"/>
              </a:rPr>
              <a:t>Interés social</a:t>
            </a:r>
          </a:p>
        </p:txBody>
      </p:sp>
      <p:sp>
        <p:nvSpPr>
          <p:cNvPr id="29" name="CuadroTexto 28">
            <a:extLst>
              <a:ext uri="{FF2B5EF4-FFF2-40B4-BE49-F238E27FC236}">
                <a16:creationId xmlns:a16="http://schemas.microsoft.com/office/drawing/2014/main" id="{EB2A285A-1C6A-CE44-8422-49AD25E62D08}"/>
              </a:ext>
            </a:extLst>
          </p:cNvPr>
          <p:cNvSpPr txBox="1"/>
          <p:nvPr/>
        </p:nvSpPr>
        <p:spPr bwMode="auto">
          <a:xfrm>
            <a:off x="3486419" y="6675730"/>
            <a:ext cx="1467506" cy="416094"/>
          </a:xfrm>
          <a:prstGeom prst="rect">
            <a:avLst/>
          </a:prstGeom>
          <a:noFill/>
          <a:ln w="3175">
            <a:noFill/>
            <a:prstDash val="solid"/>
            <a:miter lim="800000"/>
            <a:headEnd/>
            <a:tailEnd/>
          </a:ln>
        </p:spPr>
        <p:txBody>
          <a:bodyPr wrap="square" lIns="107269" tIns="53635" rIns="107269" bIns="53635" rtlCol="0" anchor="t">
            <a:spAutoFit/>
          </a:bodyPr>
          <a:lstStyle/>
          <a:p>
            <a:pPr lvl="0" algn="ctr" fontAlgn="b">
              <a:defRPr/>
            </a:pPr>
            <a:r>
              <a:rPr lang="es-MX" sz="2000" dirty="0">
                <a:solidFill>
                  <a:srgbClr val="000000"/>
                </a:solidFill>
                <a:latin typeface="Roboto Light" panose="02000000000000000000" pitchFamily="2" charset="0"/>
                <a:ea typeface="Roboto Light" panose="02000000000000000000" pitchFamily="2" charset="0"/>
              </a:rPr>
              <a:t>Económica</a:t>
            </a:r>
          </a:p>
        </p:txBody>
      </p:sp>
      <p:sp>
        <p:nvSpPr>
          <p:cNvPr id="30" name="CuadroTexto 29">
            <a:extLst>
              <a:ext uri="{FF2B5EF4-FFF2-40B4-BE49-F238E27FC236}">
                <a16:creationId xmlns:a16="http://schemas.microsoft.com/office/drawing/2014/main" id="{5F4FFC5E-B668-334D-41EB-AFECC57E4B39}"/>
              </a:ext>
            </a:extLst>
          </p:cNvPr>
          <p:cNvSpPr txBox="1"/>
          <p:nvPr/>
        </p:nvSpPr>
        <p:spPr bwMode="auto">
          <a:xfrm>
            <a:off x="5256562" y="6675730"/>
            <a:ext cx="1384437" cy="416094"/>
          </a:xfrm>
          <a:prstGeom prst="rect">
            <a:avLst/>
          </a:prstGeom>
          <a:noFill/>
          <a:ln w="3175">
            <a:noFill/>
            <a:prstDash val="solid"/>
            <a:miter lim="800000"/>
            <a:headEnd/>
            <a:tailEnd/>
          </a:ln>
        </p:spPr>
        <p:txBody>
          <a:bodyPr wrap="square" lIns="107269" tIns="53635" rIns="107269" bIns="53635" rtlCol="0" anchor="t">
            <a:spAutoFit/>
          </a:bodyPr>
          <a:lstStyle/>
          <a:p>
            <a:pPr algn="ctr" fontAlgn="b">
              <a:buNone/>
            </a:pPr>
            <a:r>
              <a:rPr lang="es-MX" sz="2000" dirty="0">
                <a:solidFill>
                  <a:srgbClr val="000000"/>
                </a:solidFill>
                <a:latin typeface="Roboto Light" panose="02000000000000000000" pitchFamily="2" charset="0"/>
                <a:ea typeface="Roboto Light" panose="02000000000000000000" pitchFamily="2" charset="0"/>
              </a:rPr>
              <a:t>Media</a:t>
            </a:r>
          </a:p>
        </p:txBody>
      </p:sp>
      <p:sp>
        <p:nvSpPr>
          <p:cNvPr id="31" name="CuadroTexto 30">
            <a:extLst>
              <a:ext uri="{FF2B5EF4-FFF2-40B4-BE49-F238E27FC236}">
                <a16:creationId xmlns:a16="http://schemas.microsoft.com/office/drawing/2014/main" id="{003F09F1-EE0C-3312-57EA-697939EB4870}"/>
              </a:ext>
            </a:extLst>
          </p:cNvPr>
          <p:cNvSpPr txBox="1"/>
          <p:nvPr/>
        </p:nvSpPr>
        <p:spPr bwMode="auto">
          <a:xfrm>
            <a:off x="6961087" y="6659097"/>
            <a:ext cx="1500482" cy="416094"/>
          </a:xfrm>
          <a:prstGeom prst="rect">
            <a:avLst/>
          </a:prstGeom>
          <a:noFill/>
          <a:ln w="3175">
            <a:noFill/>
            <a:prstDash val="solid"/>
            <a:miter lim="800000"/>
            <a:headEnd/>
            <a:tailEnd/>
          </a:ln>
        </p:spPr>
        <p:txBody>
          <a:bodyPr wrap="square" lIns="107269" tIns="53635" rIns="107269" bIns="53635" rtlCol="0" anchor="t">
            <a:spAutoFit/>
          </a:bodyPr>
          <a:lstStyle/>
          <a:p>
            <a:pPr algn="ctr" fontAlgn="b">
              <a:buNone/>
            </a:pPr>
            <a:r>
              <a:rPr lang="es-MX" sz="2000" dirty="0">
                <a:solidFill>
                  <a:srgbClr val="000000"/>
                </a:solidFill>
                <a:latin typeface="Roboto Light" panose="02000000000000000000" pitchFamily="2" charset="0"/>
                <a:ea typeface="Roboto Light" panose="02000000000000000000" pitchFamily="2" charset="0"/>
              </a:rPr>
              <a:t>Media alta</a:t>
            </a:r>
          </a:p>
        </p:txBody>
      </p:sp>
      <p:sp>
        <p:nvSpPr>
          <p:cNvPr id="32" name="CuadroTexto 31">
            <a:extLst>
              <a:ext uri="{FF2B5EF4-FFF2-40B4-BE49-F238E27FC236}">
                <a16:creationId xmlns:a16="http://schemas.microsoft.com/office/drawing/2014/main" id="{D9594B32-B732-37B1-97B3-8DB584ADE31A}"/>
              </a:ext>
            </a:extLst>
          </p:cNvPr>
          <p:cNvSpPr txBox="1"/>
          <p:nvPr/>
        </p:nvSpPr>
        <p:spPr bwMode="auto">
          <a:xfrm>
            <a:off x="8781657" y="6659097"/>
            <a:ext cx="1384437" cy="416094"/>
          </a:xfrm>
          <a:prstGeom prst="rect">
            <a:avLst/>
          </a:prstGeom>
          <a:noFill/>
          <a:ln w="3175">
            <a:noFill/>
            <a:prstDash val="solid"/>
            <a:miter lim="800000"/>
            <a:headEnd/>
            <a:tailEnd/>
          </a:ln>
        </p:spPr>
        <p:txBody>
          <a:bodyPr wrap="square" lIns="107269" tIns="53635" rIns="107269" bIns="53635" rtlCol="0" anchor="t">
            <a:spAutoFit/>
          </a:bodyPr>
          <a:lstStyle/>
          <a:p>
            <a:pPr algn="ctr" fontAlgn="b">
              <a:buNone/>
            </a:pPr>
            <a:r>
              <a:rPr lang="es-MX" sz="2000" dirty="0">
                <a:solidFill>
                  <a:srgbClr val="000000"/>
                </a:solidFill>
                <a:latin typeface="Roboto Light" panose="02000000000000000000" pitchFamily="2" charset="0"/>
                <a:ea typeface="Roboto Light" panose="02000000000000000000" pitchFamily="2" charset="0"/>
              </a:rPr>
              <a:t>Alta</a:t>
            </a:r>
          </a:p>
        </p:txBody>
      </p:sp>
    </p:spTree>
    <p:extLst>
      <p:ext uri="{BB962C8B-B14F-4D97-AF65-F5344CB8AC3E}">
        <p14:creationId xmlns:p14="http://schemas.microsoft.com/office/powerpoint/2010/main" val="3442791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5704E-FD01-C586-CBE5-134C356BCEEB}"/>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4DF395B2-ED18-AF13-1297-6AE7D17FA262}"/>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solidFill>
                  <a:schemeClr val="bg1">
                    <a:lumMod val="65000"/>
                  </a:schemeClr>
                </a:solidFill>
                <a:ea typeface="Roboto Lt" panose="02000000000000000000" pitchFamily="2" charset="0"/>
              </a:rPr>
              <a:pPr/>
              <a:t>34</a:t>
            </a:fld>
            <a:endParaRPr lang="en-US" sz="1431" dirty="0">
              <a:solidFill>
                <a:schemeClr val="bg1">
                  <a:lumMod val="65000"/>
                </a:schemeClr>
              </a:solidFill>
              <a:ea typeface="Roboto Lt" panose="02000000000000000000" pitchFamily="2" charset="0"/>
            </a:endParaRPr>
          </a:p>
        </p:txBody>
      </p:sp>
      <p:sp>
        <p:nvSpPr>
          <p:cNvPr id="5" name="CuadroTexto 4">
            <a:extLst>
              <a:ext uri="{FF2B5EF4-FFF2-40B4-BE49-F238E27FC236}">
                <a16:creationId xmlns:a16="http://schemas.microsoft.com/office/drawing/2014/main" id="{DF3B0B94-F200-3C35-F3D6-32666A0DDF81}"/>
              </a:ext>
            </a:extLst>
          </p:cNvPr>
          <p:cNvSpPr txBox="1"/>
          <p:nvPr/>
        </p:nvSpPr>
        <p:spPr>
          <a:xfrm>
            <a:off x="1534026" y="7320610"/>
            <a:ext cx="8986760" cy="451790"/>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168" dirty="0">
                <a:ea typeface="Roboto Th" panose="02000000000000000000" pitchFamily="2" charset="0"/>
              </a:rPr>
              <a:t>Fuente: </a:t>
            </a:r>
            <a:r>
              <a:rPr lang="es-AR" sz="1168" dirty="0">
                <a:ea typeface="Roboto Th" panose="02000000000000000000" pitchFamily="2" charset="0"/>
              </a:rPr>
              <a:t>INEGI. Censos y Conteos de Población y Vivienda; </a:t>
            </a:r>
            <a:r>
              <a:rPr lang="es-ES" sz="1168" dirty="0">
                <a:ea typeface="Roboto Th" panose="02000000000000000000" pitchFamily="2" charset="0"/>
              </a:rPr>
              <a:t>Nota: Las proyecciones para los años 2025, 2030 y 2035 fueron elaboradas por Ideas Frescas con base en datos históricos y tendencias poblacionales.</a:t>
            </a:r>
            <a:endParaRPr lang="es-ES_tradnl" sz="1201" dirty="0"/>
          </a:p>
        </p:txBody>
      </p:sp>
      <p:sp>
        <p:nvSpPr>
          <p:cNvPr id="2" name="CuadroTexto 1">
            <a:extLst>
              <a:ext uri="{FF2B5EF4-FFF2-40B4-BE49-F238E27FC236}">
                <a16:creationId xmlns:a16="http://schemas.microsoft.com/office/drawing/2014/main" id="{11C9BF85-77D0-E933-D720-80FA712D0C6B}"/>
              </a:ext>
            </a:extLst>
          </p:cNvPr>
          <p:cNvSpPr txBox="1"/>
          <p:nvPr/>
        </p:nvSpPr>
        <p:spPr bwMode="auto">
          <a:xfrm>
            <a:off x="889339" y="931096"/>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873" algn="ctr" defTabSz="727278">
              <a:defRPr/>
            </a:pPr>
            <a:r>
              <a:rPr lang="es-ES" sz="3778" dirty="0">
                <a:solidFill>
                  <a:prstClr val="black"/>
                </a:solidFill>
                <a:latin typeface="Lato Light" panose="020F0302020204030203" pitchFamily="34" charset="0"/>
              </a:rPr>
              <a:t>DÉFICIT</a:t>
            </a:r>
          </a:p>
        </p:txBody>
      </p:sp>
      <p:sp>
        <p:nvSpPr>
          <p:cNvPr id="4" name="CuadroTexto 3">
            <a:extLst>
              <a:ext uri="{FF2B5EF4-FFF2-40B4-BE49-F238E27FC236}">
                <a16:creationId xmlns:a16="http://schemas.microsoft.com/office/drawing/2014/main" id="{93E8D9AB-CCB1-6BF0-4F98-011B8FD914C7}"/>
              </a:ext>
            </a:extLst>
          </p:cNvPr>
          <p:cNvSpPr txBox="1"/>
          <p:nvPr/>
        </p:nvSpPr>
        <p:spPr bwMode="auto">
          <a:xfrm>
            <a:off x="174138" y="1471155"/>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MX" sz="2335" i="1" dirty="0">
                <a:solidFill>
                  <a:srgbClr val="FF0000"/>
                </a:solidFill>
                <a:latin typeface="Playfair Display" panose="00000500000000000000" pitchFamily="2" charset="0"/>
                <a:ea typeface="Roboto Th" pitchFamily="2" charset="0"/>
              </a:rPr>
              <a:t>Por nivel socioeconómico Mazatlán</a:t>
            </a:r>
          </a:p>
        </p:txBody>
      </p:sp>
      <p:graphicFrame>
        <p:nvGraphicFramePr>
          <p:cNvPr id="6" name="Gráfico 5">
            <a:extLst>
              <a:ext uri="{FF2B5EF4-FFF2-40B4-BE49-F238E27FC236}">
                <a16:creationId xmlns:a16="http://schemas.microsoft.com/office/drawing/2014/main" id="{D0CF193C-143A-8DF4-5370-F46D753F0A3C}"/>
              </a:ext>
            </a:extLst>
          </p:cNvPr>
          <p:cNvGraphicFramePr>
            <a:graphicFrameLocks/>
          </p:cNvGraphicFramePr>
          <p:nvPr>
            <p:extLst>
              <p:ext uri="{D42A27DB-BD31-4B8C-83A1-F6EECF244321}">
                <p14:modId xmlns:p14="http://schemas.microsoft.com/office/powerpoint/2010/main" val="3432718547"/>
              </p:ext>
            </p:extLst>
          </p:nvPr>
        </p:nvGraphicFramePr>
        <p:xfrm>
          <a:off x="1376777" y="1909087"/>
          <a:ext cx="9144009" cy="5170222"/>
        </p:xfrm>
        <a:graphic>
          <a:graphicData uri="http://schemas.openxmlformats.org/drawingml/2006/chart">
            <c:chart xmlns:c="http://schemas.openxmlformats.org/drawingml/2006/chart" xmlns:r="http://schemas.openxmlformats.org/officeDocument/2006/relationships" r:id="rId3"/>
          </a:graphicData>
        </a:graphic>
      </p:graphicFrame>
      <p:sp>
        <p:nvSpPr>
          <p:cNvPr id="15" name="CuadroTexto 14">
            <a:extLst>
              <a:ext uri="{FF2B5EF4-FFF2-40B4-BE49-F238E27FC236}">
                <a16:creationId xmlns:a16="http://schemas.microsoft.com/office/drawing/2014/main" id="{A3D28518-1A30-DFF4-868B-C2068EBA3925}"/>
              </a:ext>
            </a:extLst>
          </p:cNvPr>
          <p:cNvSpPr txBox="1"/>
          <p:nvPr/>
        </p:nvSpPr>
        <p:spPr bwMode="auto">
          <a:xfrm>
            <a:off x="10604945" y="2030838"/>
            <a:ext cx="1804122" cy="622304"/>
          </a:xfrm>
          <a:prstGeom prst="rect">
            <a:avLst/>
          </a:prstGeom>
          <a:noFill/>
          <a:ln w="3175">
            <a:noFill/>
            <a:prstDash val="solid"/>
            <a:miter lim="800000"/>
            <a:headEnd/>
            <a:tailEnd/>
          </a:ln>
        </p:spPr>
        <p:txBody>
          <a:bodyPr wrap="square" lIns="107269" tIns="53635" rIns="107269" bIns="53635" rtlCol="0" anchor="t">
            <a:spAutoFit/>
          </a:bodyPr>
          <a:lstStyle/>
          <a:p>
            <a:pPr marL="8825" indent="1471">
              <a:spcAft>
                <a:spcPts val="343"/>
              </a:spcAft>
            </a:pPr>
            <a:r>
              <a:rPr lang="es-MX" sz="1545" i="1" dirty="0">
                <a:latin typeface="Playfair Display" pitchFamily="2" charset="77"/>
              </a:rPr>
              <a:t>46,887 viviendas</a:t>
            </a:r>
          </a:p>
          <a:p>
            <a:pPr marL="8825" indent="1471">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2025</a:t>
            </a:r>
          </a:p>
        </p:txBody>
      </p:sp>
      <p:sp>
        <p:nvSpPr>
          <p:cNvPr id="16" name="CuadroTexto 15">
            <a:extLst>
              <a:ext uri="{FF2B5EF4-FFF2-40B4-BE49-F238E27FC236}">
                <a16:creationId xmlns:a16="http://schemas.microsoft.com/office/drawing/2014/main" id="{087D3074-0E0D-28A8-82B0-CB0E4394FEAC}"/>
              </a:ext>
            </a:extLst>
          </p:cNvPr>
          <p:cNvSpPr txBox="1"/>
          <p:nvPr/>
        </p:nvSpPr>
        <p:spPr bwMode="auto">
          <a:xfrm>
            <a:off x="10604943" y="2786190"/>
            <a:ext cx="1886998" cy="622304"/>
          </a:xfrm>
          <a:prstGeom prst="rect">
            <a:avLst/>
          </a:prstGeom>
          <a:noFill/>
          <a:ln w="3175">
            <a:noFill/>
            <a:prstDash val="solid"/>
            <a:miter lim="800000"/>
            <a:headEnd/>
            <a:tailEnd/>
          </a:ln>
        </p:spPr>
        <p:txBody>
          <a:bodyPr wrap="square" lIns="107269" tIns="53635" rIns="107269" bIns="53635" rtlCol="0" anchor="t">
            <a:spAutoFit/>
          </a:bodyPr>
          <a:lstStyle/>
          <a:p>
            <a:pPr marL="8825" indent="1471">
              <a:spcAft>
                <a:spcPts val="343"/>
              </a:spcAft>
            </a:pPr>
            <a:r>
              <a:rPr lang="es-MX" sz="1545" i="1" dirty="0">
                <a:latin typeface="Playfair Display" pitchFamily="2" charset="77"/>
              </a:rPr>
              <a:t>42,816 viviendas</a:t>
            </a:r>
          </a:p>
          <a:p>
            <a:pPr marL="8825" indent="1471">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2030</a:t>
            </a:r>
          </a:p>
        </p:txBody>
      </p:sp>
      <p:sp>
        <p:nvSpPr>
          <p:cNvPr id="19" name="CuadroTexto 18">
            <a:extLst>
              <a:ext uri="{FF2B5EF4-FFF2-40B4-BE49-F238E27FC236}">
                <a16:creationId xmlns:a16="http://schemas.microsoft.com/office/drawing/2014/main" id="{B6ADDD7D-D595-D8E1-199B-F3F8B9984BB4}"/>
              </a:ext>
            </a:extLst>
          </p:cNvPr>
          <p:cNvSpPr txBox="1"/>
          <p:nvPr/>
        </p:nvSpPr>
        <p:spPr bwMode="auto">
          <a:xfrm>
            <a:off x="10604943" y="3587584"/>
            <a:ext cx="1804123" cy="622304"/>
          </a:xfrm>
          <a:prstGeom prst="rect">
            <a:avLst/>
          </a:prstGeom>
          <a:noFill/>
          <a:ln w="3175">
            <a:noFill/>
            <a:prstDash val="solid"/>
            <a:miter lim="800000"/>
            <a:headEnd/>
            <a:tailEnd/>
          </a:ln>
        </p:spPr>
        <p:txBody>
          <a:bodyPr wrap="square" lIns="107269" tIns="53635" rIns="107269" bIns="53635" rtlCol="0" anchor="t">
            <a:spAutoFit/>
          </a:bodyPr>
          <a:lstStyle/>
          <a:p>
            <a:pPr marL="618699" indent="-607797">
              <a:spcAft>
                <a:spcPts val="343"/>
              </a:spcAft>
            </a:pPr>
            <a:r>
              <a:rPr lang="es-MX" sz="1545" i="1" dirty="0">
                <a:latin typeface="Playfair Display" pitchFamily="2" charset="77"/>
              </a:rPr>
              <a:t>42,872 viviendas</a:t>
            </a:r>
          </a:p>
          <a:p>
            <a:pPr marL="618699" indent="-607797">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2035</a:t>
            </a:r>
          </a:p>
        </p:txBody>
      </p:sp>
      <p:sp>
        <p:nvSpPr>
          <p:cNvPr id="20" name="Rectángulo 19">
            <a:extLst>
              <a:ext uri="{FF2B5EF4-FFF2-40B4-BE49-F238E27FC236}">
                <a16:creationId xmlns:a16="http://schemas.microsoft.com/office/drawing/2014/main" id="{A29E7A0C-F50E-7B81-C415-7DCCE92B9428}"/>
              </a:ext>
            </a:extLst>
          </p:cNvPr>
          <p:cNvSpPr/>
          <p:nvPr/>
        </p:nvSpPr>
        <p:spPr>
          <a:xfrm>
            <a:off x="10143625" y="2135049"/>
            <a:ext cx="456337" cy="422781"/>
          </a:xfrm>
          <a:prstGeom prst="rect">
            <a:avLst/>
          </a:prstGeom>
          <a:solidFill>
            <a:srgbClr val="FFDA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sp>
        <p:nvSpPr>
          <p:cNvPr id="21" name="Rectángulo 20">
            <a:extLst>
              <a:ext uri="{FF2B5EF4-FFF2-40B4-BE49-F238E27FC236}">
                <a16:creationId xmlns:a16="http://schemas.microsoft.com/office/drawing/2014/main" id="{F772D577-50A4-0C12-B830-0FB764D217C7}"/>
              </a:ext>
            </a:extLst>
          </p:cNvPr>
          <p:cNvSpPr/>
          <p:nvPr/>
        </p:nvSpPr>
        <p:spPr>
          <a:xfrm>
            <a:off x="10143625" y="2890401"/>
            <a:ext cx="456337" cy="42278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sp>
        <p:nvSpPr>
          <p:cNvPr id="22" name="Rectángulo 21">
            <a:extLst>
              <a:ext uri="{FF2B5EF4-FFF2-40B4-BE49-F238E27FC236}">
                <a16:creationId xmlns:a16="http://schemas.microsoft.com/office/drawing/2014/main" id="{2C2B62A5-C289-D6B0-7B3E-30C0E1225FBE}"/>
              </a:ext>
            </a:extLst>
          </p:cNvPr>
          <p:cNvSpPr/>
          <p:nvPr/>
        </p:nvSpPr>
        <p:spPr>
          <a:xfrm>
            <a:off x="10143625" y="3691795"/>
            <a:ext cx="456337" cy="422781"/>
          </a:xfrm>
          <a:prstGeom prst="rect">
            <a:avLst/>
          </a:prstGeom>
          <a:solidFill>
            <a:srgbClr val="FFB4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sp>
        <p:nvSpPr>
          <p:cNvPr id="23" name="CuadroTexto 22">
            <a:extLst>
              <a:ext uri="{FF2B5EF4-FFF2-40B4-BE49-F238E27FC236}">
                <a16:creationId xmlns:a16="http://schemas.microsoft.com/office/drawing/2014/main" id="{F783D37A-2971-7C17-6D77-F9DE9566774E}"/>
              </a:ext>
            </a:extLst>
          </p:cNvPr>
          <p:cNvSpPr txBox="1"/>
          <p:nvPr/>
        </p:nvSpPr>
        <p:spPr bwMode="auto">
          <a:xfrm>
            <a:off x="1601242" y="6971991"/>
            <a:ext cx="1384437" cy="288012"/>
          </a:xfrm>
          <a:prstGeom prst="rect">
            <a:avLst/>
          </a:prstGeom>
          <a:noFill/>
          <a:ln w="3175">
            <a:noFill/>
            <a:prstDash val="solid"/>
            <a:miter lim="800000"/>
            <a:headEnd/>
            <a:tailEnd/>
          </a:ln>
        </p:spPr>
        <p:txBody>
          <a:bodyPr wrap="square" lIns="107269" tIns="53635" rIns="107269" bIns="53635" rtlCol="0" anchor="t">
            <a:spAutoFit/>
          </a:bodyPr>
          <a:lstStyle/>
          <a:p>
            <a:pPr algn="ctr" defTabSz="889571" fontAlgn="b">
              <a:defRPr/>
            </a:pPr>
            <a:r>
              <a:rPr lang="es-MX" sz="1112" i="1" dirty="0">
                <a:solidFill>
                  <a:srgbClr val="000000"/>
                </a:solidFill>
                <a:latin typeface="Playfair Display" pitchFamily="2" charset="77"/>
                <a:ea typeface="Roboto Light" panose="02000000000000000000" pitchFamily="2" charset="0"/>
              </a:rPr>
              <a:t>$160k – $545k </a:t>
            </a:r>
          </a:p>
        </p:txBody>
      </p:sp>
      <p:sp>
        <p:nvSpPr>
          <p:cNvPr id="24" name="CuadroTexto 23">
            <a:extLst>
              <a:ext uri="{FF2B5EF4-FFF2-40B4-BE49-F238E27FC236}">
                <a16:creationId xmlns:a16="http://schemas.microsoft.com/office/drawing/2014/main" id="{C2495317-ACDC-26D2-291E-507A926666E8}"/>
              </a:ext>
            </a:extLst>
          </p:cNvPr>
          <p:cNvSpPr txBox="1"/>
          <p:nvPr/>
        </p:nvSpPr>
        <p:spPr bwMode="auto">
          <a:xfrm>
            <a:off x="3522927" y="6947818"/>
            <a:ext cx="1384437" cy="288012"/>
          </a:xfrm>
          <a:prstGeom prst="rect">
            <a:avLst/>
          </a:prstGeom>
          <a:noFill/>
          <a:ln w="3175">
            <a:noFill/>
            <a:prstDash val="solid"/>
            <a:miter lim="800000"/>
            <a:headEnd/>
            <a:tailEnd/>
          </a:ln>
        </p:spPr>
        <p:txBody>
          <a:bodyPr wrap="square" lIns="107269" tIns="53635" rIns="107269" bIns="53635" rtlCol="0" anchor="t">
            <a:spAutoFit/>
          </a:bodyPr>
          <a:lstStyle/>
          <a:p>
            <a:pPr lvl="0" algn="ctr" fontAlgn="b">
              <a:defRPr/>
            </a:pPr>
            <a:r>
              <a:rPr lang="es-MX" sz="1112" i="1" dirty="0">
                <a:solidFill>
                  <a:srgbClr val="000000"/>
                </a:solidFill>
                <a:latin typeface="Playfair Display" pitchFamily="2" charset="77"/>
                <a:ea typeface="Roboto Light" panose="02000000000000000000" pitchFamily="2" charset="0"/>
              </a:rPr>
              <a:t>$545k – $720k</a:t>
            </a:r>
          </a:p>
        </p:txBody>
      </p:sp>
      <p:sp>
        <p:nvSpPr>
          <p:cNvPr id="25" name="CuadroTexto 24">
            <a:extLst>
              <a:ext uri="{FF2B5EF4-FFF2-40B4-BE49-F238E27FC236}">
                <a16:creationId xmlns:a16="http://schemas.microsoft.com/office/drawing/2014/main" id="{8A15A998-636F-78D8-824F-F4B22230C45B}"/>
              </a:ext>
            </a:extLst>
          </p:cNvPr>
          <p:cNvSpPr txBox="1"/>
          <p:nvPr/>
        </p:nvSpPr>
        <p:spPr bwMode="auto">
          <a:xfrm>
            <a:off x="5227452" y="6971991"/>
            <a:ext cx="1384437" cy="288012"/>
          </a:xfrm>
          <a:prstGeom prst="rect">
            <a:avLst/>
          </a:prstGeom>
          <a:noFill/>
          <a:ln w="3175">
            <a:noFill/>
            <a:prstDash val="solid"/>
            <a:miter lim="800000"/>
            <a:headEnd/>
            <a:tailEnd/>
          </a:ln>
        </p:spPr>
        <p:txBody>
          <a:bodyPr wrap="square" lIns="107269" tIns="53635" rIns="107269" bIns="53635" rtlCol="0" anchor="t">
            <a:spAutoFit/>
          </a:bodyPr>
          <a:lstStyle/>
          <a:p>
            <a:pPr algn="ctr" fontAlgn="b">
              <a:buNone/>
            </a:pPr>
            <a:r>
              <a:rPr lang="es-MX" sz="1112" i="1" dirty="0">
                <a:solidFill>
                  <a:srgbClr val="000000"/>
                </a:solidFill>
                <a:latin typeface="Playfair Display" pitchFamily="2" charset="77"/>
                <a:ea typeface="Roboto Light" panose="02000000000000000000" pitchFamily="2" charset="0"/>
              </a:rPr>
              <a:t>$720k – $960k </a:t>
            </a:r>
          </a:p>
        </p:txBody>
      </p:sp>
      <p:sp>
        <p:nvSpPr>
          <p:cNvPr id="26" name="CuadroTexto 25">
            <a:extLst>
              <a:ext uri="{FF2B5EF4-FFF2-40B4-BE49-F238E27FC236}">
                <a16:creationId xmlns:a16="http://schemas.microsoft.com/office/drawing/2014/main" id="{2CF3A545-0083-181D-DE1F-B24EFE0DD553}"/>
              </a:ext>
            </a:extLst>
          </p:cNvPr>
          <p:cNvSpPr txBox="1"/>
          <p:nvPr/>
        </p:nvSpPr>
        <p:spPr bwMode="auto">
          <a:xfrm>
            <a:off x="7000675" y="6969088"/>
            <a:ext cx="1500482" cy="288012"/>
          </a:xfrm>
          <a:prstGeom prst="rect">
            <a:avLst/>
          </a:prstGeom>
          <a:noFill/>
          <a:ln w="3175">
            <a:noFill/>
            <a:prstDash val="solid"/>
            <a:miter lim="800000"/>
            <a:headEnd/>
            <a:tailEnd/>
          </a:ln>
        </p:spPr>
        <p:txBody>
          <a:bodyPr wrap="square" lIns="107269" tIns="53635" rIns="107269" bIns="53635" rtlCol="0" anchor="t">
            <a:spAutoFit/>
          </a:bodyPr>
          <a:lstStyle/>
          <a:p>
            <a:pPr algn="ctr" fontAlgn="b">
              <a:buNone/>
            </a:pPr>
            <a:r>
              <a:rPr lang="es-MX" sz="1112" i="1" dirty="0">
                <a:solidFill>
                  <a:srgbClr val="000000"/>
                </a:solidFill>
                <a:latin typeface="Playfair Display" pitchFamily="2" charset="77"/>
                <a:ea typeface="Roboto Light" panose="02000000000000000000" pitchFamily="2" charset="0"/>
              </a:rPr>
              <a:t>$960k – $3M</a:t>
            </a:r>
          </a:p>
        </p:txBody>
      </p:sp>
      <p:sp>
        <p:nvSpPr>
          <p:cNvPr id="27" name="CuadroTexto 26">
            <a:extLst>
              <a:ext uri="{FF2B5EF4-FFF2-40B4-BE49-F238E27FC236}">
                <a16:creationId xmlns:a16="http://schemas.microsoft.com/office/drawing/2014/main" id="{34F50795-9285-916E-54C2-5A8DBEA31C06}"/>
              </a:ext>
            </a:extLst>
          </p:cNvPr>
          <p:cNvSpPr txBox="1"/>
          <p:nvPr/>
        </p:nvSpPr>
        <p:spPr bwMode="auto">
          <a:xfrm>
            <a:off x="8724503" y="6969088"/>
            <a:ext cx="1384437" cy="288012"/>
          </a:xfrm>
          <a:prstGeom prst="rect">
            <a:avLst/>
          </a:prstGeom>
          <a:noFill/>
          <a:ln w="3175">
            <a:noFill/>
            <a:prstDash val="solid"/>
            <a:miter lim="800000"/>
            <a:headEnd/>
            <a:tailEnd/>
          </a:ln>
        </p:spPr>
        <p:txBody>
          <a:bodyPr wrap="square" lIns="107269" tIns="53635" rIns="107269" bIns="53635" rtlCol="0" anchor="t">
            <a:spAutoFit/>
          </a:bodyPr>
          <a:lstStyle/>
          <a:p>
            <a:pPr algn="ctr" fontAlgn="b">
              <a:buNone/>
            </a:pPr>
            <a:r>
              <a:rPr lang="es-MX" sz="1112" i="1" dirty="0">
                <a:solidFill>
                  <a:srgbClr val="000000"/>
                </a:solidFill>
                <a:latin typeface="Playfair Display" pitchFamily="2" charset="77"/>
                <a:ea typeface="Roboto Light" panose="02000000000000000000" pitchFamily="2" charset="0"/>
              </a:rPr>
              <a:t>+ $3M</a:t>
            </a:r>
          </a:p>
        </p:txBody>
      </p:sp>
      <p:sp>
        <p:nvSpPr>
          <p:cNvPr id="28" name="CuadroTexto 27">
            <a:extLst>
              <a:ext uri="{FF2B5EF4-FFF2-40B4-BE49-F238E27FC236}">
                <a16:creationId xmlns:a16="http://schemas.microsoft.com/office/drawing/2014/main" id="{582F7FF2-22C0-8691-AFFC-26DB4F8CA721}"/>
              </a:ext>
            </a:extLst>
          </p:cNvPr>
          <p:cNvSpPr txBox="1"/>
          <p:nvPr/>
        </p:nvSpPr>
        <p:spPr bwMode="auto">
          <a:xfrm>
            <a:off x="1456117" y="6661190"/>
            <a:ext cx="1805837" cy="416094"/>
          </a:xfrm>
          <a:prstGeom prst="rect">
            <a:avLst/>
          </a:prstGeom>
          <a:noFill/>
          <a:ln w="3175">
            <a:noFill/>
            <a:prstDash val="solid"/>
            <a:miter lim="800000"/>
            <a:headEnd/>
            <a:tailEnd/>
          </a:ln>
        </p:spPr>
        <p:txBody>
          <a:bodyPr wrap="square" lIns="107269" tIns="53635" rIns="107269" bIns="53635" rtlCol="0" anchor="t">
            <a:spAutoFit/>
          </a:bodyPr>
          <a:lstStyle/>
          <a:p>
            <a:pPr algn="ctr" defTabSz="889571" fontAlgn="b">
              <a:defRPr/>
            </a:pPr>
            <a:r>
              <a:rPr lang="es-MX" sz="2000" dirty="0">
                <a:solidFill>
                  <a:srgbClr val="000000"/>
                </a:solidFill>
                <a:latin typeface="Roboto Light" panose="02000000000000000000" pitchFamily="2" charset="0"/>
                <a:ea typeface="Roboto Light" panose="02000000000000000000" pitchFamily="2" charset="0"/>
              </a:rPr>
              <a:t>Interés social</a:t>
            </a:r>
          </a:p>
        </p:txBody>
      </p:sp>
      <p:sp>
        <p:nvSpPr>
          <p:cNvPr id="29" name="CuadroTexto 28">
            <a:extLst>
              <a:ext uri="{FF2B5EF4-FFF2-40B4-BE49-F238E27FC236}">
                <a16:creationId xmlns:a16="http://schemas.microsoft.com/office/drawing/2014/main" id="{E787EE10-44D9-8D6F-1373-6553BA0CC427}"/>
              </a:ext>
            </a:extLst>
          </p:cNvPr>
          <p:cNvSpPr txBox="1"/>
          <p:nvPr/>
        </p:nvSpPr>
        <p:spPr bwMode="auto">
          <a:xfrm>
            <a:off x="3486419" y="6675730"/>
            <a:ext cx="1467506" cy="416094"/>
          </a:xfrm>
          <a:prstGeom prst="rect">
            <a:avLst/>
          </a:prstGeom>
          <a:noFill/>
          <a:ln w="3175">
            <a:noFill/>
            <a:prstDash val="solid"/>
            <a:miter lim="800000"/>
            <a:headEnd/>
            <a:tailEnd/>
          </a:ln>
        </p:spPr>
        <p:txBody>
          <a:bodyPr wrap="square" lIns="107269" tIns="53635" rIns="107269" bIns="53635" rtlCol="0" anchor="t">
            <a:spAutoFit/>
          </a:bodyPr>
          <a:lstStyle/>
          <a:p>
            <a:pPr lvl="0" algn="ctr" fontAlgn="b">
              <a:defRPr/>
            </a:pPr>
            <a:r>
              <a:rPr lang="es-MX" sz="2000" dirty="0">
                <a:solidFill>
                  <a:srgbClr val="000000"/>
                </a:solidFill>
                <a:latin typeface="Roboto Light" panose="02000000000000000000" pitchFamily="2" charset="0"/>
                <a:ea typeface="Roboto Light" panose="02000000000000000000" pitchFamily="2" charset="0"/>
              </a:rPr>
              <a:t>Económica</a:t>
            </a:r>
          </a:p>
        </p:txBody>
      </p:sp>
      <p:sp>
        <p:nvSpPr>
          <p:cNvPr id="30" name="CuadroTexto 29">
            <a:extLst>
              <a:ext uri="{FF2B5EF4-FFF2-40B4-BE49-F238E27FC236}">
                <a16:creationId xmlns:a16="http://schemas.microsoft.com/office/drawing/2014/main" id="{ED7E9774-089E-87C5-67DB-55B65A1E4DE9}"/>
              </a:ext>
            </a:extLst>
          </p:cNvPr>
          <p:cNvSpPr txBox="1"/>
          <p:nvPr/>
        </p:nvSpPr>
        <p:spPr bwMode="auto">
          <a:xfrm>
            <a:off x="5256562" y="6675730"/>
            <a:ext cx="1384437" cy="416094"/>
          </a:xfrm>
          <a:prstGeom prst="rect">
            <a:avLst/>
          </a:prstGeom>
          <a:noFill/>
          <a:ln w="3175">
            <a:noFill/>
            <a:prstDash val="solid"/>
            <a:miter lim="800000"/>
            <a:headEnd/>
            <a:tailEnd/>
          </a:ln>
        </p:spPr>
        <p:txBody>
          <a:bodyPr wrap="square" lIns="107269" tIns="53635" rIns="107269" bIns="53635" rtlCol="0" anchor="t">
            <a:spAutoFit/>
          </a:bodyPr>
          <a:lstStyle/>
          <a:p>
            <a:pPr algn="ctr" fontAlgn="b">
              <a:buNone/>
            </a:pPr>
            <a:r>
              <a:rPr lang="es-MX" sz="2000" dirty="0">
                <a:solidFill>
                  <a:srgbClr val="000000"/>
                </a:solidFill>
                <a:latin typeface="Roboto Light" panose="02000000000000000000" pitchFamily="2" charset="0"/>
                <a:ea typeface="Roboto Light" panose="02000000000000000000" pitchFamily="2" charset="0"/>
              </a:rPr>
              <a:t>Media</a:t>
            </a:r>
          </a:p>
        </p:txBody>
      </p:sp>
      <p:sp>
        <p:nvSpPr>
          <p:cNvPr id="31" name="CuadroTexto 30">
            <a:extLst>
              <a:ext uri="{FF2B5EF4-FFF2-40B4-BE49-F238E27FC236}">
                <a16:creationId xmlns:a16="http://schemas.microsoft.com/office/drawing/2014/main" id="{F0B34E52-4370-726D-1F8D-E11D6DB4B20E}"/>
              </a:ext>
            </a:extLst>
          </p:cNvPr>
          <p:cNvSpPr txBox="1"/>
          <p:nvPr/>
        </p:nvSpPr>
        <p:spPr bwMode="auto">
          <a:xfrm>
            <a:off x="6961087" y="6659097"/>
            <a:ext cx="1500482" cy="416094"/>
          </a:xfrm>
          <a:prstGeom prst="rect">
            <a:avLst/>
          </a:prstGeom>
          <a:noFill/>
          <a:ln w="3175">
            <a:noFill/>
            <a:prstDash val="solid"/>
            <a:miter lim="800000"/>
            <a:headEnd/>
            <a:tailEnd/>
          </a:ln>
        </p:spPr>
        <p:txBody>
          <a:bodyPr wrap="square" lIns="107269" tIns="53635" rIns="107269" bIns="53635" rtlCol="0" anchor="t">
            <a:spAutoFit/>
          </a:bodyPr>
          <a:lstStyle/>
          <a:p>
            <a:pPr algn="ctr" fontAlgn="b">
              <a:buNone/>
            </a:pPr>
            <a:r>
              <a:rPr lang="es-MX" sz="2000" dirty="0">
                <a:solidFill>
                  <a:srgbClr val="000000"/>
                </a:solidFill>
                <a:latin typeface="Roboto Light" panose="02000000000000000000" pitchFamily="2" charset="0"/>
                <a:ea typeface="Roboto Light" panose="02000000000000000000" pitchFamily="2" charset="0"/>
              </a:rPr>
              <a:t>Media alta</a:t>
            </a:r>
          </a:p>
        </p:txBody>
      </p:sp>
      <p:sp>
        <p:nvSpPr>
          <p:cNvPr id="32" name="CuadroTexto 31">
            <a:extLst>
              <a:ext uri="{FF2B5EF4-FFF2-40B4-BE49-F238E27FC236}">
                <a16:creationId xmlns:a16="http://schemas.microsoft.com/office/drawing/2014/main" id="{3EAAD540-72E4-B4AF-6E9E-640E6CF59846}"/>
              </a:ext>
            </a:extLst>
          </p:cNvPr>
          <p:cNvSpPr txBox="1"/>
          <p:nvPr/>
        </p:nvSpPr>
        <p:spPr bwMode="auto">
          <a:xfrm>
            <a:off x="8781657" y="6659097"/>
            <a:ext cx="1384437" cy="416094"/>
          </a:xfrm>
          <a:prstGeom prst="rect">
            <a:avLst/>
          </a:prstGeom>
          <a:noFill/>
          <a:ln w="3175">
            <a:noFill/>
            <a:prstDash val="solid"/>
            <a:miter lim="800000"/>
            <a:headEnd/>
            <a:tailEnd/>
          </a:ln>
        </p:spPr>
        <p:txBody>
          <a:bodyPr wrap="square" lIns="107269" tIns="53635" rIns="107269" bIns="53635" rtlCol="0" anchor="t">
            <a:spAutoFit/>
          </a:bodyPr>
          <a:lstStyle/>
          <a:p>
            <a:pPr algn="ctr" fontAlgn="b">
              <a:buNone/>
            </a:pPr>
            <a:r>
              <a:rPr lang="es-MX" sz="2000" dirty="0">
                <a:solidFill>
                  <a:srgbClr val="000000"/>
                </a:solidFill>
                <a:latin typeface="Roboto Light" panose="02000000000000000000" pitchFamily="2" charset="0"/>
                <a:ea typeface="Roboto Light" panose="02000000000000000000" pitchFamily="2" charset="0"/>
              </a:rPr>
              <a:t>Alta</a:t>
            </a:r>
          </a:p>
        </p:txBody>
      </p:sp>
      <p:sp>
        <p:nvSpPr>
          <p:cNvPr id="7" name="CuadroTexto 21">
            <a:extLst>
              <a:ext uri="{FF2B5EF4-FFF2-40B4-BE49-F238E27FC236}">
                <a16:creationId xmlns:a16="http://schemas.microsoft.com/office/drawing/2014/main" id="{8C884495-6A12-8009-FD2E-D0819E082510}"/>
              </a:ext>
            </a:extLst>
          </p:cNvPr>
          <p:cNvSpPr txBox="1">
            <a:spLocks noChangeArrowheads="1"/>
          </p:cNvSpPr>
          <p:nvPr/>
        </p:nvSpPr>
        <p:spPr bwMode="auto">
          <a:xfrm>
            <a:off x="1534026" y="2088722"/>
            <a:ext cx="933719" cy="374154"/>
          </a:xfrm>
          <a:prstGeom prst="rect">
            <a:avLst/>
          </a:prstGeom>
          <a:solidFill>
            <a:schemeClr val="bg1"/>
          </a:solidFill>
          <a:ln w="19050">
            <a:solidFill>
              <a:schemeClr val="bg1">
                <a:lumMod val="75000"/>
              </a:schemeClr>
            </a:solidFill>
            <a:prstDash val="solid"/>
            <a:miter lim="800000"/>
            <a:headEnd/>
            <a:tailEnd/>
          </a:ln>
        </p:spPr>
        <p:txBody>
          <a:bodyPr wrap="square" lIns="121571" tIns="60786" rIns="121571" bIns="60786" anchor="t">
            <a:spAutoFit/>
          </a:bodyPr>
          <a:lstStyle>
            <a:defPPr>
              <a:defRPr lang="es-MX"/>
            </a:defPPr>
            <a:lvl1pPr marL="0" indent="0" algn="l" defTabSz="914400" rtl="0" eaLnBrk="0" latinLnBrk="0" hangingPunct="0">
              <a:defRPr sz="2400" kern="1200">
                <a:solidFill>
                  <a:schemeClr val="tx1"/>
                </a:solidFill>
                <a:latin typeface="Apple Garamond" charset="0"/>
                <a:ea typeface="ＭＳ Ｐゴシック" charset="0"/>
                <a:cs typeface="ＭＳ Ｐゴシック" charset="0"/>
              </a:defRPr>
            </a:lvl1pPr>
            <a:lvl2pPr marL="742950" indent="-285750" algn="l" defTabSz="914400" rtl="0" eaLnBrk="0" latinLnBrk="0" hangingPunct="0">
              <a:defRPr sz="2400" kern="1200">
                <a:solidFill>
                  <a:schemeClr val="tx1"/>
                </a:solidFill>
                <a:latin typeface="Apple Garamond" charset="0"/>
                <a:ea typeface="ＭＳ Ｐゴシック" charset="0"/>
                <a:cs typeface="+mn-cs"/>
              </a:defRPr>
            </a:lvl2pPr>
            <a:lvl3pPr marL="1143000" indent="-228600" algn="l" defTabSz="914400" rtl="0" eaLnBrk="0" latinLnBrk="0" hangingPunct="0">
              <a:defRPr sz="2400" kern="1200">
                <a:solidFill>
                  <a:schemeClr val="tx1"/>
                </a:solidFill>
                <a:latin typeface="Apple Garamond" charset="0"/>
                <a:ea typeface="ＭＳ Ｐゴシック" charset="0"/>
                <a:cs typeface="+mn-cs"/>
              </a:defRPr>
            </a:lvl3pPr>
            <a:lvl4pPr marL="1600200" indent="-228600" algn="l" defTabSz="914400" rtl="0" eaLnBrk="0" latinLnBrk="0" hangingPunct="0">
              <a:defRPr sz="2400" kern="1200">
                <a:solidFill>
                  <a:schemeClr val="tx1"/>
                </a:solidFill>
                <a:latin typeface="Apple Garamond" charset="0"/>
                <a:ea typeface="ＭＳ Ｐゴシック" charset="0"/>
                <a:cs typeface="+mn-cs"/>
              </a:defRPr>
            </a:lvl4pPr>
            <a:lvl5pPr marL="2057400" indent="-228600" algn="l" defTabSz="914400" rtl="0" eaLnBrk="0" latinLnBrk="0" hangingPunct="0">
              <a:defRPr sz="2400" kern="1200">
                <a:solidFill>
                  <a:schemeClr val="tx1"/>
                </a:solidFill>
                <a:latin typeface="Apple Garamond"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9pPr>
          </a:lstStyle>
          <a:p>
            <a:pPr algn="ctr" defTabSz="889571" eaLnBrk="1" hangingPunct="1">
              <a:defRPr/>
            </a:pPr>
            <a:r>
              <a:rPr lang="es-MX" sz="1556" b="1" dirty="0">
                <a:solidFill>
                  <a:srgbClr val="000000"/>
                </a:solidFill>
                <a:latin typeface="Roboto" panose="02000000000000000000" pitchFamily="2" charset="0"/>
                <a:ea typeface="Roboto" panose="02000000000000000000" pitchFamily="2" charset="0"/>
                <a:cs typeface="+mn-cs"/>
              </a:rPr>
              <a:t>+30%</a:t>
            </a:r>
            <a:endParaRPr lang="es-MX" sz="1556" dirty="0">
              <a:latin typeface="Roboto" panose="02000000000000000000" pitchFamily="2" charset="0"/>
              <a:ea typeface="Roboto" panose="02000000000000000000" pitchFamily="2" charset="0"/>
            </a:endParaRPr>
          </a:p>
        </p:txBody>
      </p:sp>
      <p:sp>
        <p:nvSpPr>
          <p:cNvPr id="8" name="CuadroTexto 21">
            <a:extLst>
              <a:ext uri="{FF2B5EF4-FFF2-40B4-BE49-F238E27FC236}">
                <a16:creationId xmlns:a16="http://schemas.microsoft.com/office/drawing/2014/main" id="{F8BE6F37-FA9B-773E-C835-1CFD49AF4E48}"/>
              </a:ext>
            </a:extLst>
          </p:cNvPr>
          <p:cNvSpPr txBox="1">
            <a:spLocks noChangeArrowheads="1"/>
          </p:cNvSpPr>
          <p:nvPr/>
        </p:nvSpPr>
        <p:spPr bwMode="auto">
          <a:xfrm>
            <a:off x="3813562" y="4303658"/>
            <a:ext cx="803165" cy="374154"/>
          </a:xfrm>
          <a:prstGeom prst="rect">
            <a:avLst/>
          </a:prstGeom>
          <a:solidFill>
            <a:schemeClr val="bg1"/>
          </a:solidFill>
          <a:ln w="19050">
            <a:solidFill>
              <a:schemeClr val="bg1">
                <a:lumMod val="75000"/>
              </a:schemeClr>
            </a:solidFill>
            <a:prstDash val="solid"/>
            <a:miter lim="800000"/>
            <a:headEnd/>
            <a:tailEnd/>
          </a:ln>
        </p:spPr>
        <p:txBody>
          <a:bodyPr wrap="square" lIns="121571" tIns="60786" rIns="121571" bIns="60786" anchor="t">
            <a:spAutoFit/>
          </a:bodyPr>
          <a:lstStyle>
            <a:defPPr>
              <a:defRPr lang="es-MX"/>
            </a:defPPr>
            <a:lvl1pPr marL="0" indent="0" algn="l" defTabSz="914400" rtl="0" eaLnBrk="0" latinLnBrk="0" hangingPunct="0">
              <a:defRPr sz="2400" kern="1200">
                <a:solidFill>
                  <a:schemeClr val="tx1"/>
                </a:solidFill>
                <a:latin typeface="Apple Garamond" charset="0"/>
                <a:ea typeface="ＭＳ Ｐゴシック" charset="0"/>
                <a:cs typeface="ＭＳ Ｐゴシック" charset="0"/>
              </a:defRPr>
            </a:lvl1pPr>
            <a:lvl2pPr marL="742950" indent="-285750" algn="l" defTabSz="914400" rtl="0" eaLnBrk="0" latinLnBrk="0" hangingPunct="0">
              <a:defRPr sz="2400" kern="1200">
                <a:solidFill>
                  <a:schemeClr val="tx1"/>
                </a:solidFill>
                <a:latin typeface="Apple Garamond" charset="0"/>
                <a:ea typeface="ＭＳ Ｐゴシック" charset="0"/>
                <a:cs typeface="+mn-cs"/>
              </a:defRPr>
            </a:lvl2pPr>
            <a:lvl3pPr marL="1143000" indent="-228600" algn="l" defTabSz="914400" rtl="0" eaLnBrk="0" latinLnBrk="0" hangingPunct="0">
              <a:defRPr sz="2400" kern="1200">
                <a:solidFill>
                  <a:schemeClr val="tx1"/>
                </a:solidFill>
                <a:latin typeface="Apple Garamond" charset="0"/>
                <a:ea typeface="ＭＳ Ｐゴシック" charset="0"/>
                <a:cs typeface="+mn-cs"/>
              </a:defRPr>
            </a:lvl3pPr>
            <a:lvl4pPr marL="1600200" indent="-228600" algn="l" defTabSz="914400" rtl="0" eaLnBrk="0" latinLnBrk="0" hangingPunct="0">
              <a:defRPr sz="2400" kern="1200">
                <a:solidFill>
                  <a:schemeClr val="tx1"/>
                </a:solidFill>
                <a:latin typeface="Apple Garamond" charset="0"/>
                <a:ea typeface="ＭＳ Ｐゴシック" charset="0"/>
                <a:cs typeface="+mn-cs"/>
              </a:defRPr>
            </a:lvl4pPr>
            <a:lvl5pPr marL="2057400" indent="-228600" algn="l" defTabSz="914400" rtl="0" eaLnBrk="0" latinLnBrk="0" hangingPunct="0">
              <a:defRPr sz="2400" kern="1200">
                <a:solidFill>
                  <a:schemeClr val="tx1"/>
                </a:solidFill>
                <a:latin typeface="Apple Garamond"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9pPr>
          </a:lstStyle>
          <a:p>
            <a:pPr algn="ctr" defTabSz="889571" eaLnBrk="1" hangingPunct="1">
              <a:defRPr/>
            </a:pPr>
            <a:r>
              <a:rPr lang="es-MX" sz="1556" b="1" dirty="0">
                <a:solidFill>
                  <a:srgbClr val="000000"/>
                </a:solidFill>
                <a:latin typeface="Roboto" panose="02000000000000000000" pitchFamily="2" charset="0"/>
                <a:ea typeface="Roboto" panose="02000000000000000000" pitchFamily="2" charset="0"/>
                <a:cs typeface="+mn-cs"/>
              </a:rPr>
              <a:t>-13%</a:t>
            </a:r>
            <a:endParaRPr lang="es-MX" sz="1556" dirty="0">
              <a:latin typeface="Roboto" panose="02000000000000000000" pitchFamily="2" charset="0"/>
              <a:ea typeface="Roboto" panose="02000000000000000000" pitchFamily="2" charset="0"/>
            </a:endParaRPr>
          </a:p>
        </p:txBody>
      </p:sp>
      <p:sp>
        <p:nvSpPr>
          <p:cNvPr id="9" name="CuadroTexto 21">
            <a:extLst>
              <a:ext uri="{FF2B5EF4-FFF2-40B4-BE49-F238E27FC236}">
                <a16:creationId xmlns:a16="http://schemas.microsoft.com/office/drawing/2014/main" id="{E582FE23-A0FA-90CE-0C82-7C0BAF51F927}"/>
              </a:ext>
            </a:extLst>
          </p:cNvPr>
          <p:cNvSpPr txBox="1">
            <a:spLocks noChangeArrowheads="1"/>
          </p:cNvSpPr>
          <p:nvPr/>
        </p:nvSpPr>
        <p:spPr bwMode="auto">
          <a:xfrm>
            <a:off x="7220085" y="5355844"/>
            <a:ext cx="982485" cy="362184"/>
          </a:xfrm>
          <a:prstGeom prst="rect">
            <a:avLst/>
          </a:prstGeom>
          <a:solidFill>
            <a:schemeClr val="bg1"/>
          </a:solidFill>
          <a:ln w="19050">
            <a:solidFill>
              <a:schemeClr val="bg1">
                <a:lumMod val="75000"/>
              </a:schemeClr>
            </a:solidFill>
            <a:prstDash val="solid"/>
            <a:miter lim="800000"/>
            <a:headEnd/>
            <a:tailEnd/>
          </a:ln>
        </p:spPr>
        <p:txBody>
          <a:bodyPr wrap="square" lIns="121571" tIns="60786" rIns="121571" bIns="60786" anchor="t">
            <a:spAutoFit/>
          </a:bodyPr>
          <a:lstStyle>
            <a:defPPr>
              <a:defRPr lang="es-MX"/>
            </a:defPPr>
            <a:lvl1pPr marL="0" indent="0" algn="l" defTabSz="914400" rtl="0" eaLnBrk="0" latinLnBrk="0" hangingPunct="0">
              <a:defRPr sz="2400" kern="1200">
                <a:solidFill>
                  <a:schemeClr val="tx1"/>
                </a:solidFill>
                <a:latin typeface="Apple Garamond" charset="0"/>
                <a:ea typeface="ＭＳ Ｐゴシック" charset="0"/>
                <a:cs typeface="ＭＳ Ｐゴシック" charset="0"/>
              </a:defRPr>
            </a:lvl1pPr>
            <a:lvl2pPr marL="742950" indent="-285750" algn="l" defTabSz="914400" rtl="0" eaLnBrk="0" latinLnBrk="0" hangingPunct="0">
              <a:defRPr sz="2400" kern="1200">
                <a:solidFill>
                  <a:schemeClr val="tx1"/>
                </a:solidFill>
                <a:latin typeface="Apple Garamond" charset="0"/>
                <a:ea typeface="ＭＳ Ｐゴシック" charset="0"/>
                <a:cs typeface="+mn-cs"/>
              </a:defRPr>
            </a:lvl2pPr>
            <a:lvl3pPr marL="1143000" indent="-228600" algn="l" defTabSz="914400" rtl="0" eaLnBrk="0" latinLnBrk="0" hangingPunct="0">
              <a:defRPr sz="2400" kern="1200">
                <a:solidFill>
                  <a:schemeClr val="tx1"/>
                </a:solidFill>
                <a:latin typeface="Apple Garamond" charset="0"/>
                <a:ea typeface="ＭＳ Ｐゴシック" charset="0"/>
                <a:cs typeface="+mn-cs"/>
              </a:defRPr>
            </a:lvl3pPr>
            <a:lvl4pPr marL="1600200" indent="-228600" algn="l" defTabSz="914400" rtl="0" eaLnBrk="0" latinLnBrk="0" hangingPunct="0">
              <a:defRPr sz="2400" kern="1200">
                <a:solidFill>
                  <a:schemeClr val="tx1"/>
                </a:solidFill>
                <a:latin typeface="Apple Garamond" charset="0"/>
                <a:ea typeface="ＭＳ Ｐゴシック" charset="0"/>
                <a:cs typeface="+mn-cs"/>
              </a:defRPr>
            </a:lvl4pPr>
            <a:lvl5pPr marL="2057400" indent="-228600" algn="l" defTabSz="914400" rtl="0" eaLnBrk="0" latinLnBrk="0" hangingPunct="0">
              <a:defRPr sz="2400" kern="1200">
                <a:solidFill>
                  <a:schemeClr val="tx1"/>
                </a:solidFill>
                <a:latin typeface="Apple Garamond"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9pPr>
          </a:lstStyle>
          <a:p>
            <a:pPr algn="ctr" defTabSz="889571" eaLnBrk="1" hangingPunct="1">
              <a:defRPr/>
            </a:pPr>
            <a:r>
              <a:rPr lang="es-MX" sz="1556" b="1" dirty="0">
                <a:solidFill>
                  <a:srgbClr val="000000"/>
                </a:solidFill>
                <a:latin typeface="Roboto" panose="02000000000000000000" pitchFamily="2" charset="0"/>
                <a:ea typeface="Roboto" panose="02000000000000000000" pitchFamily="2" charset="0"/>
                <a:cs typeface="+mn-cs"/>
              </a:rPr>
              <a:t>-147%</a:t>
            </a:r>
            <a:endParaRPr lang="es-MX" sz="1556" dirty="0">
              <a:latin typeface="Roboto" panose="02000000000000000000" pitchFamily="2" charset="0"/>
              <a:ea typeface="Roboto" panose="02000000000000000000" pitchFamily="2" charset="0"/>
            </a:endParaRPr>
          </a:p>
        </p:txBody>
      </p:sp>
      <p:sp>
        <p:nvSpPr>
          <p:cNvPr id="10" name="CuadroTexto 21">
            <a:extLst>
              <a:ext uri="{FF2B5EF4-FFF2-40B4-BE49-F238E27FC236}">
                <a16:creationId xmlns:a16="http://schemas.microsoft.com/office/drawing/2014/main" id="{A0700AD1-BD1E-4F33-1E20-B51E5E775E9C}"/>
              </a:ext>
            </a:extLst>
          </p:cNvPr>
          <p:cNvSpPr txBox="1">
            <a:spLocks noChangeArrowheads="1"/>
          </p:cNvSpPr>
          <p:nvPr/>
        </p:nvSpPr>
        <p:spPr bwMode="auto">
          <a:xfrm>
            <a:off x="5428177" y="4677812"/>
            <a:ext cx="1041206" cy="362184"/>
          </a:xfrm>
          <a:prstGeom prst="rect">
            <a:avLst/>
          </a:prstGeom>
          <a:solidFill>
            <a:schemeClr val="bg1"/>
          </a:solidFill>
          <a:ln w="19050">
            <a:solidFill>
              <a:schemeClr val="bg1">
                <a:lumMod val="75000"/>
              </a:schemeClr>
            </a:solidFill>
            <a:prstDash val="solid"/>
            <a:miter lim="800000"/>
            <a:headEnd/>
            <a:tailEnd/>
          </a:ln>
        </p:spPr>
        <p:txBody>
          <a:bodyPr wrap="square" lIns="121571" tIns="60786" rIns="121571" bIns="60786" anchor="t">
            <a:spAutoFit/>
          </a:bodyPr>
          <a:lstStyle>
            <a:defPPr>
              <a:defRPr lang="es-MX"/>
            </a:defPPr>
            <a:lvl1pPr marL="0" indent="0" algn="l" defTabSz="914400" rtl="0" eaLnBrk="0" latinLnBrk="0" hangingPunct="0">
              <a:defRPr sz="2400" kern="1200">
                <a:solidFill>
                  <a:schemeClr val="tx1"/>
                </a:solidFill>
                <a:latin typeface="Apple Garamond" charset="0"/>
                <a:ea typeface="ＭＳ Ｐゴシック" charset="0"/>
                <a:cs typeface="ＭＳ Ｐゴシック" charset="0"/>
              </a:defRPr>
            </a:lvl1pPr>
            <a:lvl2pPr marL="742950" indent="-285750" algn="l" defTabSz="914400" rtl="0" eaLnBrk="0" latinLnBrk="0" hangingPunct="0">
              <a:defRPr sz="2400" kern="1200">
                <a:solidFill>
                  <a:schemeClr val="tx1"/>
                </a:solidFill>
                <a:latin typeface="Apple Garamond" charset="0"/>
                <a:ea typeface="ＭＳ Ｐゴシック" charset="0"/>
                <a:cs typeface="+mn-cs"/>
              </a:defRPr>
            </a:lvl2pPr>
            <a:lvl3pPr marL="1143000" indent="-228600" algn="l" defTabSz="914400" rtl="0" eaLnBrk="0" latinLnBrk="0" hangingPunct="0">
              <a:defRPr sz="2400" kern="1200">
                <a:solidFill>
                  <a:schemeClr val="tx1"/>
                </a:solidFill>
                <a:latin typeface="Apple Garamond" charset="0"/>
                <a:ea typeface="ＭＳ Ｐゴシック" charset="0"/>
                <a:cs typeface="+mn-cs"/>
              </a:defRPr>
            </a:lvl3pPr>
            <a:lvl4pPr marL="1600200" indent="-228600" algn="l" defTabSz="914400" rtl="0" eaLnBrk="0" latinLnBrk="0" hangingPunct="0">
              <a:defRPr sz="2400" kern="1200">
                <a:solidFill>
                  <a:schemeClr val="tx1"/>
                </a:solidFill>
                <a:latin typeface="Apple Garamond" charset="0"/>
                <a:ea typeface="ＭＳ Ｐゴシック" charset="0"/>
                <a:cs typeface="+mn-cs"/>
              </a:defRPr>
            </a:lvl4pPr>
            <a:lvl5pPr marL="2057400" indent="-228600" algn="l" defTabSz="914400" rtl="0" eaLnBrk="0" latinLnBrk="0" hangingPunct="0">
              <a:defRPr sz="2400" kern="1200">
                <a:solidFill>
                  <a:schemeClr val="tx1"/>
                </a:solidFill>
                <a:latin typeface="Apple Garamond"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9pPr>
          </a:lstStyle>
          <a:p>
            <a:pPr algn="ctr" defTabSz="889571" eaLnBrk="1" hangingPunct="1">
              <a:defRPr/>
            </a:pPr>
            <a:r>
              <a:rPr lang="es-MX" sz="1556" b="1" dirty="0">
                <a:solidFill>
                  <a:srgbClr val="000000"/>
                </a:solidFill>
                <a:latin typeface="Roboto" panose="02000000000000000000" pitchFamily="2" charset="0"/>
                <a:ea typeface="Roboto" panose="02000000000000000000" pitchFamily="2" charset="0"/>
                <a:cs typeface="+mn-cs"/>
              </a:rPr>
              <a:t>-1721%</a:t>
            </a:r>
            <a:endParaRPr lang="es-MX" sz="1556" dirty="0">
              <a:latin typeface="Roboto" panose="02000000000000000000" pitchFamily="2" charset="0"/>
              <a:ea typeface="Roboto" panose="02000000000000000000" pitchFamily="2" charset="0"/>
            </a:endParaRPr>
          </a:p>
        </p:txBody>
      </p:sp>
      <p:sp>
        <p:nvSpPr>
          <p:cNvPr id="11" name="CuadroTexto 21">
            <a:extLst>
              <a:ext uri="{FF2B5EF4-FFF2-40B4-BE49-F238E27FC236}">
                <a16:creationId xmlns:a16="http://schemas.microsoft.com/office/drawing/2014/main" id="{543715F3-AA6E-5660-DE63-FBAC5BD45A55}"/>
              </a:ext>
            </a:extLst>
          </p:cNvPr>
          <p:cNvSpPr txBox="1">
            <a:spLocks noChangeArrowheads="1"/>
          </p:cNvSpPr>
          <p:nvPr/>
        </p:nvSpPr>
        <p:spPr bwMode="auto">
          <a:xfrm>
            <a:off x="9072292" y="5365446"/>
            <a:ext cx="860848" cy="362184"/>
          </a:xfrm>
          <a:prstGeom prst="rect">
            <a:avLst/>
          </a:prstGeom>
          <a:solidFill>
            <a:schemeClr val="bg1"/>
          </a:solidFill>
          <a:ln w="19050">
            <a:solidFill>
              <a:schemeClr val="bg1">
                <a:lumMod val="75000"/>
              </a:schemeClr>
            </a:solidFill>
            <a:prstDash val="solid"/>
            <a:miter lim="800000"/>
            <a:headEnd/>
            <a:tailEnd/>
          </a:ln>
        </p:spPr>
        <p:txBody>
          <a:bodyPr wrap="square" lIns="121571" tIns="60786" rIns="121571" bIns="60786" anchor="t">
            <a:spAutoFit/>
          </a:bodyPr>
          <a:lstStyle>
            <a:defPPr>
              <a:defRPr lang="es-MX"/>
            </a:defPPr>
            <a:lvl1pPr marL="0" indent="0" algn="l" defTabSz="914400" rtl="0" eaLnBrk="0" latinLnBrk="0" hangingPunct="0">
              <a:defRPr sz="2400" kern="1200">
                <a:solidFill>
                  <a:schemeClr val="tx1"/>
                </a:solidFill>
                <a:latin typeface="Apple Garamond" charset="0"/>
                <a:ea typeface="ＭＳ Ｐゴシック" charset="0"/>
                <a:cs typeface="ＭＳ Ｐゴシック" charset="0"/>
              </a:defRPr>
            </a:lvl1pPr>
            <a:lvl2pPr marL="742950" indent="-285750" algn="l" defTabSz="914400" rtl="0" eaLnBrk="0" latinLnBrk="0" hangingPunct="0">
              <a:defRPr sz="2400" kern="1200">
                <a:solidFill>
                  <a:schemeClr val="tx1"/>
                </a:solidFill>
                <a:latin typeface="Apple Garamond" charset="0"/>
                <a:ea typeface="ＭＳ Ｐゴシック" charset="0"/>
                <a:cs typeface="+mn-cs"/>
              </a:defRPr>
            </a:lvl2pPr>
            <a:lvl3pPr marL="1143000" indent="-228600" algn="l" defTabSz="914400" rtl="0" eaLnBrk="0" latinLnBrk="0" hangingPunct="0">
              <a:defRPr sz="2400" kern="1200">
                <a:solidFill>
                  <a:schemeClr val="tx1"/>
                </a:solidFill>
                <a:latin typeface="Apple Garamond" charset="0"/>
                <a:ea typeface="ＭＳ Ｐゴシック" charset="0"/>
                <a:cs typeface="+mn-cs"/>
              </a:defRPr>
            </a:lvl3pPr>
            <a:lvl4pPr marL="1600200" indent="-228600" algn="l" defTabSz="914400" rtl="0" eaLnBrk="0" latinLnBrk="0" hangingPunct="0">
              <a:defRPr sz="2400" kern="1200">
                <a:solidFill>
                  <a:schemeClr val="tx1"/>
                </a:solidFill>
                <a:latin typeface="Apple Garamond" charset="0"/>
                <a:ea typeface="ＭＳ Ｐゴシック" charset="0"/>
                <a:cs typeface="+mn-cs"/>
              </a:defRPr>
            </a:lvl4pPr>
            <a:lvl5pPr marL="2057400" indent="-228600" algn="l" defTabSz="914400" rtl="0" eaLnBrk="0" latinLnBrk="0" hangingPunct="0">
              <a:defRPr sz="2400" kern="1200">
                <a:solidFill>
                  <a:schemeClr val="tx1"/>
                </a:solidFill>
                <a:latin typeface="Apple Garamond"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9pPr>
          </a:lstStyle>
          <a:p>
            <a:pPr algn="ctr" defTabSz="889571" eaLnBrk="1" hangingPunct="1">
              <a:defRPr/>
            </a:pPr>
            <a:r>
              <a:rPr lang="es-MX" sz="1556" b="1" dirty="0">
                <a:solidFill>
                  <a:srgbClr val="000000"/>
                </a:solidFill>
                <a:latin typeface="Roboto" panose="02000000000000000000" pitchFamily="2" charset="0"/>
                <a:ea typeface="Roboto" panose="02000000000000000000" pitchFamily="2" charset="0"/>
                <a:cs typeface="+mn-cs"/>
              </a:rPr>
              <a:t>-108%</a:t>
            </a:r>
            <a:endParaRPr lang="es-MX" sz="1556"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351249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DE64C-823E-04CB-9D97-F58C56601F45}"/>
            </a:ext>
          </a:extLst>
        </p:cNvPr>
        <p:cNvGrpSpPr/>
        <p:nvPr/>
      </p:nvGrpSpPr>
      <p:grpSpPr>
        <a:xfrm>
          <a:off x="0" y="0"/>
          <a:ext cx="0" cy="0"/>
          <a:chOff x="0" y="0"/>
          <a:chExt cx="0" cy="0"/>
        </a:xfrm>
      </p:grpSpPr>
      <p:sp>
        <p:nvSpPr>
          <p:cNvPr id="18" name="CuadroTexto 17">
            <a:extLst>
              <a:ext uri="{FF2B5EF4-FFF2-40B4-BE49-F238E27FC236}">
                <a16:creationId xmlns:a16="http://schemas.microsoft.com/office/drawing/2014/main" id="{5FABA55A-2D67-6C15-BD56-3273AD605227}"/>
              </a:ext>
            </a:extLst>
          </p:cNvPr>
          <p:cNvSpPr txBox="1"/>
          <p:nvPr/>
        </p:nvSpPr>
        <p:spPr bwMode="auto">
          <a:xfrm>
            <a:off x="8405256" y="1951860"/>
            <a:ext cx="1898169" cy="793042"/>
          </a:xfrm>
          <a:prstGeom prst="rect">
            <a:avLst/>
          </a:prstGeom>
          <a:noFill/>
          <a:ln w="6350">
            <a:solidFill>
              <a:schemeClr val="bg1">
                <a:lumMod val="85000"/>
              </a:schemeClr>
            </a:solidFill>
            <a:prstDash val="solid"/>
            <a:miter lim="800000"/>
            <a:headEnd/>
            <a:tailEnd/>
          </a:ln>
        </p:spPr>
        <p:txBody>
          <a:bodyPr wrap="square" lIns="124971" tIns="62486" rIns="124971" bIns="62486" rtlCol="0" anchor="t">
            <a:spAutoFit/>
          </a:bodyPr>
          <a:lstStyle/>
          <a:p>
            <a:pPr marL="720725" indent="-708025" algn="ctr">
              <a:spcAft>
                <a:spcPts val="400"/>
              </a:spcAft>
            </a:pPr>
            <a:r>
              <a:rPr lang="es-MX" sz="2400" dirty="0">
                <a:latin typeface="Roboto" panose="02000000000000000000" pitchFamily="2" charset="0"/>
                <a:ea typeface="Roboto" panose="02000000000000000000" pitchFamily="2" charset="0"/>
              </a:rPr>
              <a:t>2035</a:t>
            </a:r>
          </a:p>
          <a:p>
            <a:pPr marL="720725" indent="-708025" algn="ctr">
              <a:spcAft>
                <a:spcPts val="400"/>
              </a:spcAft>
            </a:pPr>
            <a:r>
              <a:rPr lang="es-MX" sz="1600" i="1" dirty="0">
                <a:latin typeface="Playfair Display" panose="00000500000000000000" pitchFamily="50" charset="0"/>
                <a:ea typeface="Roboto Light" panose="02000000000000000000" pitchFamily="2" charset="0"/>
              </a:rPr>
              <a:t>42,872 viviendas</a:t>
            </a:r>
          </a:p>
        </p:txBody>
      </p:sp>
      <p:sp>
        <p:nvSpPr>
          <p:cNvPr id="17" name="CuadroTexto 16">
            <a:extLst>
              <a:ext uri="{FF2B5EF4-FFF2-40B4-BE49-F238E27FC236}">
                <a16:creationId xmlns:a16="http://schemas.microsoft.com/office/drawing/2014/main" id="{EC91E74F-EDE6-3239-900F-BB518596461F}"/>
              </a:ext>
            </a:extLst>
          </p:cNvPr>
          <p:cNvSpPr txBox="1"/>
          <p:nvPr/>
        </p:nvSpPr>
        <p:spPr bwMode="auto">
          <a:xfrm>
            <a:off x="5235952" y="1951860"/>
            <a:ext cx="1898169" cy="793042"/>
          </a:xfrm>
          <a:prstGeom prst="rect">
            <a:avLst/>
          </a:prstGeom>
          <a:noFill/>
          <a:ln w="6350">
            <a:solidFill>
              <a:schemeClr val="bg1">
                <a:lumMod val="85000"/>
              </a:schemeClr>
            </a:solidFill>
            <a:prstDash val="solid"/>
            <a:miter lim="800000"/>
            <a:headEnd/>
            <a:tailEnd/>
          </a:ln>
        </p:spPr>
        <p:txBody>
          <a:bodyPr wrap="square" lIns="124971" tIns="62486" rIns="124971" bIns="62486" rtlCol="0" anchor="t">
            <a:spAutoFit/>
          </a:bodyPr>
          <a:lstStyle/>
          <a:p>
            <a:pPr marL="720725" indent="-708025" algn="ctr">
              <a:spcAft>
                <a:spcPts val="400"/>
              </a:spcAft>
            </a:pPr>
            <a:r>
              <a:rPr lang="es-MX" sz="2400" dirty="0">
                <a:latin typeface="Roboto" panose="02000000000000000000" pitchFamily="2" charset="0"/>
                <a:ea typeface="Roboto" panose="02000000000000000000" pitchFamily="2" charset="0"/>
              </a:rPr>
              <a:t>2030</a:t>
            </a:r>
          </a:p>
          <a:p>
            <a:pPr marL="720725" indent="-708025" algn="ctr">
              <a:spcAft>
                <a:spcPts val="400"/>
              </a:spcAft>
            </a:pPr>
            <a:r>
              <a:rPr lang="es-MX" sz="1600" i="1" dirty="0">
                <a:latin typeface="Playfair Display" panose="00000500000000000000" pitchFamily="50" charset="0"/>
                <a:ea typeface="Roboto Light" panose="02000000000000000000" pitchFamily="2" charset="0"/>
              </a:rPr>
              <a:t>42,816 viviendas</a:t>
            </a:r>
          </a:p>
        </p:txBody>
      </p:sp>
      <p:sp>
        <p:nvSpPr>
          <p:cNvPr id="3" name="Marcador de número de diapositiva 11">
            <a:extLst>
              <a:ext uri="{FF2B5EF4-FFF2-40B4-BE49-F238E27FC236}">
                <a16:creationId xmlns:a16="http://schemas.microsoft.com/office/drawing/2014/main" id="{36F5369D-6178-D142-23E2-4C7E4F18C624}"/>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solidFill>
                  <a:schemeClr val="bg1">
                    <a:lumMod val="65000"/>
                  </a:schemeClr>
                </a:solidFill>
                <a:ea typeface="Roboto Lt" panose="02000000000000000000" pitchFamily="2" charset="0"/>
              </a:rPr>
              <a:pPr/>
              <a:t>35</a:t>
            </a:fld>
            <a:endParaRPr lang="en-US" sz="1431" dirty="0">
              <a:solidFill>
                <a:schemeClr val="bg1">
                  <a:lumMod val="65000"/>
                </a:schemeClr>
              </a:solidFill>
              <a:ea typeface="Roboto Lt" panose="02000000000000000000" pitchFamily="2" charset="0"/>
            </a:endParaRPr>
          </a:p>
        </p:txBody>
      </p:sp>
      <p:sp>
        <p:nvSpPr>
          <p:cNvPr id="5" name="CuadroTexto 4">
            <a:extLst>
              <a:ext uri="{FF2B5EF4-FFF2-40B4-BE49-F238E27FC236}">
                <a16:creationId xmlns:a16="http://schemas.microsoft.com/office/drawing/2014/main" id="{F0BF0CAD-1B4E-CA3A-8B45-611C859668A5}"/>
              </a:ext>
            </a:extLst>
          </p:cNvPr>
          <p:cNvSpPr txBox="1"/>
          <p:nvPr/>
        </p:nvSpPr>
        <p:spPr>
          <a:xfrm>
            <a:off x="1872166" y="7320610"/>
            <a:ext cx="8986760" cy="451790"/>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168" dirty="0">
                <a:ea typeface="Roboto Th" panose="02000000000000000000" pitchFamily="2" charset="0"/>
              </a:rPr>
              <a:t>Fuente: </a:t>
            </a:r>
            <a:r>
              <a:rPr lang="es-AR" sz="1168" dirty="0">
                <a:ea typeface="Roboto Th" panose="02000000000000000000" pitchFamily="2" charset="0"/>
              </a:rPr>
              <a:t>INEGI. Censos y Conteos de Población y Vivienda; </a:t>
            </a:r>
            <a:r>
              <a:rPr lang="es-ES" sz="1168" dirty="0">
                <a:ea typeface="Roboto Th" panose="02000000000000000000" pitchFamily="2" charset="0"/>
              </a:rPr>
              <a:t>Nota: Las proyecciones para los años 2025, 2030 y 2035 fueron elaboradas por Ideas Frescas con base en datos históricos y tendencias poblacionales.</a:t>
            </a:r>
            <a:endParaRPr lang="es-ES_tradnl" sz="1201" dirty="0"/>
          </a:p>
        </p:txBody>
      </p:sp>
      <p:sp>
        <p:nvSpPr>
          <p:cNvPr id="2" name="CuadroTexto 1">
            <a:extLst>
              <a:ext uri="{FF2B5EF4-FFF2-40B4-BE49-F238E27FC236}">
                <a16:creationId xmlns:a16="http://schemas.microsoft.com/office/drawing/2014/main" id="{8A096B44-CE6B-66E7-02BD-AA5BBBD01290}"/>
              </a:ext>
            </a:extLst>
          </p:cNvPr>
          <p:cNvSpPr txBox="1"/>
          <p:nvPr/>
        </p:nvSpPr>
        <p:spPr bwMode="auto">
          <a:xfrm>
            <a:off x="889339" y="931096"/>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873" algn="ctr" defTabSz="727278">
              <a:defRPr/>
            </a:pPr>
            <a:r>
              <a:rPr lang="es-ES" sz="3778" dirty="0">
                <a:solidFill>
                  <a:prstClr val="black"/>
                </a:solidFill>
                <a:latin typeface="Lato Light" panose="020F0302020204030203" pitchFamily="34" charset="0"/>
              </a:rPr>
              <a:t>DÉFICIT</a:t>
            </a:r>
          </a:p>
        </p:txBody>
      </p:sp>
      <p:sp>
        <p:nvSpPr>
          <p:cNvPr id="4" name="CuadroTexto 3">
            <a:extLst>
              <a:ext uri="{FF2B5EF4-FFF2-40B4-BE49-F238E27FC236}">
                <a16:creationId xmlns:a16="http://schemas.microsoft.com/office/drawing/2014/main" id="{0DF00975-8A0D-4BCA-4CA3-CE7365806F5C}"/>
              </a:ext>
            </a:extLst>
          </p:cNvPr>
          <p:cNvSpPr txBox="1"/>
          <p:nvPr/>
        </p:nvSpPr>
        <p:spPr bwMode="auto">
          <a:xfrm>
            <a:off x="174138" y="1471155"/>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MX" sz="2335" i="1" dirty="0">
                <a:solidFill>
                  <a:srgbClr val="FF0000"/>
                </a:solidFill>
                <a:latin typeface="Playfair Display" panose="00000500000000000000" pitchFamily="2" charset="0"/>
                <a:ea typeface="Roboto Th" pitchFamily="2" charset="0"/>
              </a:rPr>
              <a:t>Por nivel socioeconómico Mazatlán</a:t>
            </a:r>
          </a:p>
        </p:txBody>
      </p:sp>
      <p:graphicFrame>
        <p:nvGraphicFramePr>
          <p:cNvPr id="8" name="Gráfico 7">
            <a:extLst>
              <a:ext uri="{FF2B5EF4-FFF2-40B4-BE49-F238E27FC236}">
                <a16:creationId xmlns:a16="http://schemas.microsoft.com/office/drawing/2014/main" id="{9C982432-9427-B3AA-02A4-55ABFB42A714}"/>
              </a:ext>
            </a:extLst>
          </p:cNvPr>
          <p:cNvGraphicFramePr>
            <a:graphicFrameLocks/>
          </p:cNvGraphicFramePr>
          <p:nvPr>
            <p:extLst>
              <p:ext uri="{D42A27DB-BD31-4B8C-83A1-F6EECF244321}">
                <p14:modId xmlns:p14="http://schemas.microsoft.com/office/powerpoint/2010/main" val="2170222719"/>
              </p:ext>
            </p:extLst>
          </p:nvPr>
        </p:nvGraphicFramePr>
        <p:xfrm>
          <a:off x="1186035" y="2775424"/>
          <a:ext cx="9548916" cy="454518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a:extLst>
              <a:ext uri="{FF2B5EF4-FFF2-40B4-BE49-F238E27FC236}">
                <a16:creationId xmlns:a16="http://schemas.microsoft.com/office/drawing/2014/main" id="{8AD399CC-DC2F-2602-4CEB-63F2C97ABF57}"/>
              </a:ext>
            </a:extLst>
          </p:cNvPr>
          <p:cNvSpPr/>
          <p:nvPr/>
        </p:nvSpPr>
        <p:spPr>
          <a:xfrm>
            <a:off x="10735690" y="3647687"/>
            <a:ext cx="247950" cy="247950"/>
          </a:xfrm>
          <a:prstGeom prst="rect">
            <a:avLst/>
          </a:prstGeom>
          <a:solidFill>
            <a:srgbClr val="D29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94" dirty="0"/>
          </a:p>
        </p:txBody>
      </p:sp>
      <p:sp>
        <p:nvSpPr>
          <p:cNvPr id="9" name="Rectángulo 8">
            <a:extLst>
              <a:ext uri="{FF2B5EF4-FFF2-40B4-BE49-F238E27FC236}">
                <a16:creationId xmlns:a16="http://schemas.microsoft.com/office/drawing/2014/main" id="{7DA811E4-1689-90C0-8537-CE4562E2215B}"/>
              </a:ext>
            </a:extLst>
          </p:cNvPr>
          <p:cNvSpPr/>
          <p:nvPr/>
        </p:nvSpPr>
        <p:spPr>
          <a:xfrm>
            <a:off x="10734951" y="4243831"/>
            <a:ext cx="247950" cy="247950"/>
          </a:xfrm>
          <a:prstGeom prst="rect">
            <a:avLst/>
          </a:prstGeom>
          <a:solidFill>
            <a:srgbClr val="E69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94" dirty="0"/>
          </a:p>
        </p:txBody>
      </p:sp>
      <p:sp>
        <p:nvSpPr>
          <p:cNvPr id="10" name="Rectángulo 9">
            <a:extLst>
              <a:ext uri="{FF2B5EF4-FFF2-40B4-BE49-F238E27FC236}">
                <a16:creationId xmlns:a16="http://schemas.microsoft.com/office/drawing/2014/main" id="{0B0E196D-5627-47B5-139C-C626CD55B4CA}"/>
              </a:ext>
            </a:extLst>
          </p:cNvPr>
          <p:cNvSpPr/>
          <p:nvPr/>
        </p:nvSpPr>
        <p:spPr>
          <a:xfrm>
            <a:off x="10734951" y="4839975"/>
            <a:ext cx="247950" cy="247950"/>
          </a:xfrm>
          <a:prstGeom prst="rect">
            <a:avLst/>
          </a:prstGeom>
          <a:solidFill>
            <a:srgbClr val="FFB4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94" dirty="0"/>
          </a:p>
        </p:txBody>
      </p:sp>
      <p:sp>
        <p:nvSpPr>
          <p:cNvPr id="11" name="Rectángulo 10">
            <a:extLst>
              <a:ext uri="{FF2B5EF4-FFF2-40B4-BE49-F238E27FC236}">
                <a16:creationId xmlns:a16="http://schemas.microsoft.com/office/drawing/2014/main" id="{D0C6BD17-B8F5-88D3-4A77-CC01F60A23F5}"/>
              </a:ext>
            </a:extLst>
          </p:cNvPr>
          <p:cNvSpPr/>
          <p:nvPr/>
        </p:nvSpPr>
        <p:spPr>
          <a:xfrm>
            <a:off x="10734951" y="5436119"/>
            <a:ext cx="247950" cy="24795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94" dirty="0"/>
          </a:p>
        </p:txBody>
      </p:sp>
      <p:sp>
        <p:nvSpPr>
          <p:cNvPr id="12" name="Rectángulo 11">
            <a:extLst>
              <a:ext uri="{FF2B5EF4-FFF2-40B4-BE49-F238E27FC236}">
                <a16:creationId xmlns:a16="http://schemas.microsoft.com/office/drawing/2014/main" id="{4F045759-64D6-A656-10AA-DF27B410CEF2}"/>
              </a:ext>
            </a:extLst>
          </p:cNvPr>
          <p:cNvSpPr/>
          <p:nvPr/>
        </p:nvSpPr>
        <p:spPr>
          <a:xfrm>
            <a:off x="10734951" y="5940584"/>
            <a:ext cx="247950" cy="247950"/>
          </a:xfrm>
          <a:prstGeom prst="rect">
            <a:avLst/>
          </a:prstGeom>
          <a:solidFill>
            <a:srgbClr val="FFDA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94" dirty="0"/>
          </a:p>
        </p:txBody>
      </p:sp>
      <p:graphicFrame>
        <p:nvGraphicFramePr>
          <p:cNvPr id="13" name="Tabla 12">
            <a:extLst>
              <a:ext uri="{FF2B5EF4-FFF2-40B4-BE49-F238E27FC236}">
                <a16:creationId xmlns:a16="http://schemas.microsoft.com/office/drawing/2014/main" id="{86B5CCAC-9855-4482-FD0A-9D312F68B9B3}"/>
              </a:ext>
            </a:extLst>
          </p:cNvPr>
          <p:cNvGraphicFramePr>
            <a:graphicFrameLocks noGrp="1"/>
          </p:cNvGraphicFramePr>
          <p:nvPr>
            <p:extLst>
              <p:ext uri="{D42A27DB-BD31-4B8C-83A1-F6EECF244321}">
                <p14:modId xmlns:p14="http://schemas.microsoft.com/office/powerpoint/2010/main" val="1590929626"/>
              </p:ext>
            </p:extLst>
          </p:nvPr>
        </p:nvGraphicFramePr>
        <p:xfrm>
          <a:off x="11170620" y="3647687"/>
          <a:ext cx="1588284" cy="2913160"/>
        </p:xfrm>
        <a:graphic>
          <a:graphicData uri="http://schemas.openxmlformats.org/drawingml/2006/table">
            <a:tbl>
              <a:tblPr/>
              <a:tblGrid>
                <a:gridCol w="1588284">
                  <a:extLst>
                    <a:ext uri="{9D8B030D-6E8A-4147-A177-3AD203B41FA5}">
                      <a16:colId xmlns:a16="http://schemas.microsoft.com/office/drawing/2014/main" val="4243788953"/>
                    </a:ext>
                  </a:extLst>
                </a:gridCol>
              </a:tblGrid>
              <a:tr h="556147">
                <a:tc>
                  <a:txBody>
                    <a:bodyPr/>
                    <a:lstStyle/>
                    <a:p>
                      <a:pPr algn="l" rtl="0" fontAlgn="b"/>
                      <a:r>
                        <a:rPr lang="es-MX" sz="1300" b="0" i="0" u="none" strike="noStrike" dirty="0">
                          <a:solidFill>
                            <a:srgbClr val="BC8C00"/>
                          </a:solidFill>
                          <a:effectLst/>
                          <a:latin typeface="Lato" panose="020F0502020204030203" pitchFamily="34" charset="0"/>
                        </a:rPr>
                        <a:t>Interés social</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s-ES" sz="1200" b="0" i="1" u="none" strike="noStrike" kern="1200" cap="none" spc="0" normalizeH="0" baseline="0" noProof="0" dirty="0">
                          <a:ln>
                            <a:noFill/>
                          </a:ln>
                          <a:solidFill>
                            <a:schemeClr val="bg1">
                              <a:lumMod val="65000"/>
                            </a:schemeClr>
                          </a:solidFill>
                          <a:effectLst/>
                          <a:uLnTx/>
                          <a:uFillTx/>
                          <a:latin typeface="Playfair Display" panose="00000500000000000000" pitchFamily="50" charset="0"/>
                          <a:ea typeface="+mn-ea"/>
                          <a:cs typeface="+mn-cs"/>
                        </a:rPr>
                        <a:t>$160,000 – $545,000 </a:t>
                      </a:r>
                    </a:p>
                    <a:p>
                      <a:pPr algn="l" rtl="0" fontAlgn="b"/>
                      <a:endParaRPr lang="es-MX" sz="1300" b="0" i="0" u="none" strike="noStrike" dirty="0">
                        <a:solidFill>
                          <a:srgbClr val="BC8C00"/>
                        </a:solidFill>
                        <a:effectLst/>
                        <a:latin typeface="Lato" panose="020F0502020204030203" pitchFamily="34" charset="0"/>
                      </a:endParaRPr>
                    </a:p>
                  </a:txBody>
                  <a:tcPr marL="3512" marR="3512" marT="351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3062395"/>
                  </a:ext>
                </a:extLst>
              </a:tr>
              <a:tr h="556147">
                <a:tc>
                  <a:txBody>
                    <a:bodyPr/>
                    <a:lstStyle/>
                    <a:p>
                      <a:pPr algn="l" rtl="0" fontAlgn="b"/>
                      <a:r>
                        <a:rPr lang="es-ES" sz="1300" b="0" i="0" u="none" strike="noStrike" dirty="0">
                          <a:solidFill>
                            <a:srgbClr val="BC8C00"/>
                          </a:solidFill>
                          <a:effectLst/>
                          <a:latin typeface="Lato" panose="020F0502020204030203" pitchFamily="34" charset="0"/>
                        </a:rPr>
                        <a:t>Económica</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pt-BR" sz="1200" b="0" i="1" u="none" strike="noStrike" kern="1200" cap="none" spc="0" normalizeH="0" baseline="0" noProof="0" dirty="0">
                          <a:ln>
                            <a:noFill/>
                          </a:ln>
                          <a:solidFill>
                            <a:schemeClr val="bg1">
                              <a:lumMod val="65000"/>
                            </a:schemeClr>
                          </a:solidFill>
                          <a:effectLst/>
                          <a:uLnTx/>
                          <a:uFillTx/>
                          <a:latin typeface="Playfair Display" panose="00000500000000000000" pitchFamily="50" charset="0"/>
                          <a:ea typeface="+mn-ea"/>
                          <a:cs typeface="+mn-cs"/>
                        </a:rPr>
                        <a:t>$545,000 – $720,000 </a:t>
                      </a:r>
                    </a:p>
                    <a:p>
                      <a:pPr algn="l" rtl="0" fontAlgn="b"/>
                      <a:endParaRPr lang="es-MX" sz="1300" b="0" i="0" u="none" strike="noStrike" dirty="0">
                        <a:solidFill>
                          <a:srgbClr val="BC8C00"/>
                        </a:solidFill>
                        <a:effectLst/>
                        <a:latin typeface="Lato" panose="020F0502020204030203" pitchFamily="34" charset="0"/>
                      </a:endParaRPr>
                    </a:p>
                  </a:txBody>
                  <a:tcPr marL="3512" marR="3512" marT="351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314514"/>
                  </a:ext>
                </a:extLst>
              </a:tr>
              <a:tr h="556147">
                <a:tc>
                  <a:txBody>
                    <a:bodyPr/>
                    <a:lstStyle/>
                    <a:p>
                      <a:pPr algn="l" rtl="0" fontAlgn="b"/>
                      <a:r>
                        <a:rPr lang="es-ES" sz="1300" b="0" i="0" u="none" strike="noStrike" dirty="0">
                          <a:solidFill>
                            <a:srgbClr val="BC8C00"/>
                          </a:solidFill>
                          <a:effectLst/>
                          <a:latin typeface="Lato" panose="020F0502020204030203" pitchFamily="34" charset="0"/>
                        </a:rPr>
                        <a:t>M</a:t>
                      </a:r>
                      <a:r>
                        <a:rPr lang="es-MX" sz="1300" b="0" i="0" u="none" strike="noStrike" dirty="0">
                          <a:solidFill>
                            <a:srgbClr val="BC8C00"/>
                          </a:solidFill>
                          <a:effectLst/>
                          <a:latin typeface="Lato" panose="020F0502020204030203" pitchFamily="34" charset="0"/>
                        </a:rPr>
                        <a:t>edia</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s-ES" sz="1200" b="0" i="1" u="none" strike="noStrike" kern="1200" cap="none" spc="0" normalizeH="0" baseline="0" noProof="0" dirty="0">
                          <a:ln>
                            <a:noFill/>
                          </a:ln>
                          <a:solidFill>
                            <a:schemeClr val="bg1">
                              <a:lumMod val="65000"/>
                            </a:schemeClr>
                          </a:solidFill>
                          <a:effectLst/>
                          <a:uLnTx/>
                          <a:uFillTx/>
                          <a:latin typeface="Playfair Display" panose="00000500000000000000" pitchFamily="50" charset="0"/>
                          <a:ea typeface="+mn-ea"/>
                          <a:cs typeface="+mn-cs"/>
                        </a:rPr>
                        <a:t>$720,000 – $960,000 </a:t>
                      </a:r>
                    </a:p>
                    <a:p>
                      <a:pPr algn="l" rtl="0" fontAlgn="b"/>
                      <a:endParaRPr lang="es-MX" sz="1300" b="0" i="0" u="none" strike="noStrike" dirty="0">
                        <a:solidFill>
                          <a:srgbClr val="BC8C00"/>
                        </a:solidFill>
                        <a:effectLst/>
                        <a:latin typeface="Lato" panose="020F0502020204030203" pitchFamily="34" charset="0"/>
                      </a:endParaRPr>
                    </a:p>
                  </a:txBody>
                  <a:tcPr marL="3512" marR="3512" marT="351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0510945"/>
                  </a:ext>
                </a:extLst>
              </a:tr>
              <a:tr h="556147">
                <a:tc>
                  <a:txBody>
                    <a:bodyPr/>
                    <a:lstStyle/>
                    <a:p>
                      <a:pPr algn="l" rtl="0" fontAlgn="b"/>
                      <a:r>
                        <a:rPr lang="es-ES" sz="1300" b="0" i="0" u="none" strike="noStrike" dirty="0">
                          <a:solidFill>
                            <a:srgbClr val="BC8C00"/>
                          </a:solidFill>
                          <a:effectLst/>
                          <a:latin typeface="Lato" panose="020F0502020204030203" pitchFamily="34" charset="0"/>
                        </a:rPr>
                        <a:t>M</a:t>
                      </a:r>
                      <a:r>
                        <a:rPr lang="es-MX" sz="1300" b="0" i="0" u="none" strike="noStrike" dirty="0">
                          <a:solidFill>
                            <a:srgbClr val="BC8C00"/>
                          </a:solidFill>
                          <a:effectLst/>
                          <a:latin typeface="Lato" panose="020F0502020204030203" pitchFamily="34" charset="0"/>
                        </a:rPr>
                        <a:t>edia alta</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s-ES" sz="1200" b="0" i="1" u="none" strike="noStrike" kern="1200" cap="none" spc="0" normalizeH="0" baseline="0" noProof="0" dirty="0">
                          <a:ln>
                            <a:noFill/>
                          </a:ln>
                          <a:solidFill>
                            <a:schemeClr val="bg1">
                              <a:lumMod val="65000"/>
                            </a:schemeClr>
                          </a:solidFill>
                          <a:effectLst/>
                          <a:uLnTx/>
                          <a:uFillTx/>
                          <a:latin typeface="Playfair Display" panose="00000500000000000000" pitchFamily="50" charset="0"/>
                          <a:ea typeface="+mn-ea"/>
                          <a:cs typeface="+mn-cs"/>
                        </a:rPr>
                        <a:t>$960,000 – $3,100,000</a:t>
                      </a:r>
                    </a:p>
                    <a:p>
                      <a:pPr algn="l" rtl="0" fontAlgn="b"/>
                      <a:endParaRPr lang="es-MX" sz="1300" b="0" i="0" u="none" strike="noStrike" dirty="0">
                        <a:solidFill>
                          <a:srgbClr val="BC8C00"/>
                        </a:solidFill>
                        <a:effectLst/>
                        <a:latin typeface="Lato" panose="020F0502020204030203" pitchFamily="34" charset="0"/>
                      </a:endParaRPr>
                    </a:p>
                  </a:txBody>
                  <a:tcPr marL="3512" marR="3512" marT="351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0272334"/>
                  </a:ext>
                </a:extLst>
              </a:tr>
              <a:tr h="556147">
                <a:tc>
                  <a:txBody>
                    <a:bodyPr/>
                    <a:lstStyle/>
                    <a:p>
                      <a:pPr algn="l" rtl="0" fontAlgn="b"/>
                      <a:r>
                        <a:rPr lang="es-MX" sz="1300" b="0" i="0" u="none" strike="noStrike" dirty="0">
                          <a:solidFill>
                            <a:srgbClr val="BC8C00"/>
                          </a:solidFill>
                          <a:effectLst/>
                          <a:latin typeface="Lato" panose="020F0502020204030203" pitchFamily="34" charset="0"/>
                        </a:rPr>
                        <a:t>Alta</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s-ES" sz="1200" b="0" i="1" u="none" strike="noStrike" kern="1200" cap="none" spc="0" normalizeH="0" baseline="0" noProof="0" dirty="0">
                          <a:ln>
                            <a:noFill/>
                          </a:ln>
                          <a:solidFill>
                            <a:schemeClr val="bg1">
                              <a:lumMod val="65000"/>
                            </a:schemeClr>
                          </a:solidFill>
                          <a:effectLst/>
                          <a:uLnTx/>
                          <a:uFillTx/>
                          <a:latin typeface="Playfair Display" panose="00000500000000000000" pitchFamily="50" charset="0"/>
                          <a:ea typeface="+mn-ea"/>
                          <a:cs typeface="+mn-cs"/>
                        </a:rPr>
                        <a:t>+ $3,100,000</a:t>
                      </a:r>
                    </a:p>
                    <a:p>
                      <a:pPr algn="l" rtl="0" fontAlgn="b"/>
                      <a:endParaRPr lang="es-MX" sz="1300" b="0" i="0" u="none" strike="noStrike" dirty="0">
                        <a:solidFill>
                          <a:srgbClr val="BC8C00"/>
                        </a:solidFill>
                        <a:effectLst/>
                        <a:latin typeface="Lato" panose="020F0502020204030203" pitchFamily="34" charset="0"/>
                      </a:endParaRPr>
                    </a:p>
                  </a:txBody>
                  <a:tcPr marL="3512" marR="3512" marT="351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4711864"/>
                  </a:ext>
                </a:extLst>
              </a:tr>
            </a:tbl>
          </a:graphicData>
        </a:graphic>
      </p:graphicFrame>
      <p:sp>
        <p:nvSpPr>
          <p:cNvPr id="14" name="CuadroTexto 13">
            <a:extLst>
              <a:ext uri="{FF2B5EF4-FFF2-40B4-BE49-F238E27FC236}">
                <a16:creationId xmlns:a16="http://schemas.microsoft.com/office/drawing/2014/main" id="{1C12CBD0-B92D-503F-08FC-29E61BE107B7}"/>
              </a:ext>
            </a:extLst>
          </p:cNvPr>
          <p:cNvSpPr txBox="1"/>
          <p:nvPr/>
        </p:nvSpPr>
        <p:spPr bwMode="auto">
          <a:xfrm>
            <a:off x="2066649" y="1952600"/>
            <a:ext cx="1898169" cy="793042"/>
          </a:xfrm>
          <a:prstGeom prst="rect">
            <a:avLst/>
          </a:prstGeom>
          <a:noFill/>
          <a:ln w="6350">
            <a:solidFill>
              <a:schemeClr val="bg1">
                <a:lumMod val="85000"/>
              </a:schemeClr>
            </a:solidFill>
            <a:prstDash val="solid"/>
            <a:miter lim="800000"/>
            <a:headEnd/>
            <a:tailEnd/>
          </a:ln>
        </p:spPr>
        <p:txBody>
          <a:bodyPr wrap="square" lIns="124971" tIns="62486" rIns="124971" bIns="62486" rtlCol="0" anchor="t">
            <a:spAutoFit/>
          </a:bodyPr>
          <a:lstStyle/>
          <a:p>
            <a:pPr marL="720725" indent="-708025" algn="ctr">
              <a:spcAft>
                <a:spcPts val="400"/>
              </a:spcAft>
            </a:pPr>
            <a:r>
              <a:rPr lang="es-MX" sz="2400" dirty="0">
                <a:latin typeface="Roboto" panose="02000000000000000000" pitchFamily="2" charset="0"/>
                <a:ea typeface="Roboto" panose="02000000000000000000" pitchFamily="2" charset="0"/>
              </a:rPr>
              <a:t>2025</a:t>
            </a:r>
          </a:p>
          <a:p>
            <a:pPr marL="720725" indent="-708025" algn="ctr">
              <a:spcAft>
                <a:spcPts val="400"/>
              </a:spcAft>
            </a:pPr>
            <a:r>
              <a:rPr lang="es-MX" sz="1600" i="1" dirty="0">
                <a:latin typeface="Playfair Display" panose="00000500000000000000" pitchFamily="50" charset="0"/>
                <a:ea typeface="Roboto Light" panose="02000000000000000000" pitchFamily="2" charset="0"/>
              </a:rPr>
              <a:t>46,887 viviendas</a:t>
            </a:r>
          </a:p>
        </p:txBody>
      </p:sp>
    </p:spTree>
    <p:extLst>
      <p:ext uri="{BB962C8B-B14F-4D97-AF65-F5344CB8AC3E}">
        <p14:creationId xmlns:p14="http://schemas.microsoft.com/office/powerpoint/2010/main" val="2494079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0EA0A-D772-6224-3AC0-0AF8832B8B79}"/>
            </a:ext>
          </a:extLst>
        </p:cNvPr>
        <p:cNvGrpSpPr/>
        <p:nvPr/>
      </p:nvGrpSpPr>
      <p:grpSpPr>
        <a:xfrm>
          <a:off x="0" y="0"/>
          <a:ext cx="0" cy="0"/>
          <a:chOff x="0" y="0"/>
          <a:chExt cx="0" cy="0"/>
        </a:xfrm>
      </p:grpSpPr>
      <p:sp>
        <p:nvSpPr>
          <p:cNvPr id="6" name="Marcador de número de diapositiva 1">
            <a:extLst>
              <a:ext uri="{FF2B5EF4-FFF2-40B4-BE49-F238E27FC236}">
                <a16:creationId xmlns:a16="http://schemas.microsoft.com/office/drawing/2014/main" id="{AF25AC0D-1F30-3017-7B9D-621A4D1A8CE7}"/>
              </a:ext>
            </a:extLst>
          </p:cNvPr>
          <p:cNvSpPr>
            <a:spLocks noGrp="1"/>
          </p:cNvSpPr>
          <p:nvPr>
            <p:ph type="sldNum" sz="quarter" idx="12"/>
          </p:nvPr>
        </p:nvSpPr>
        <p:spPr>
          <a:prstGeom prst="rect">
            <a:avLst/>
          </a:prstGeom>
        </p:spPr>
        <p:txBody>
          <a:bodyPr vert="horz" lIns="100048" tIns="20009" rIns="84708" bIns="43353" rtlCol="0" anchor="ctr" anchorCtr="1"/>
          <a:lstStyle>
            <a:defPPr>
              <a:defRPr lang="en-US"/>
            </a:defPPr>
            <a:lvl1pPr marL="0" algn="ctr" defTabSz="544568" rtl="0" eaLnBrk="1" latinLnBrk="0" hangingPunct="1">
              <a:defRPr sz="1483" kern="1200">
                <a:solidFill>
                  <a:schemeClr val="bg1">
                    <a:lumMod val="50000"/>
                  </a:schemeClr>
                </a:solidFill>
                <a:latin typeface="Stajn Pro Light"/>
                <a:ea typeface="+mn-ea"/>
                <a:cs typeface="Stajn Pro Light"/>
              </a:defRPr>
            </a:lvl1pPr>
            <a:lvl2pPr marL="544568" algn="l" defTabSz="544568" rtl="0" eaLnBrk="1" latinLnBrk="0" hangingPunct="1">
              <a:defRPr sz="2132" kern="1200">
                <a:solidFill>
                  <a:schemeClr val="tx1"/>
                </a:solidFill>
                <a:latin typeface="+mn-lt"/>
                <a:ea typeface="+mn-ea"/>
                <a:cs typeface="+mn-cs"/>
              </a:defRPr>
            </a:lvl2pPr>
            <a:lvl3pPr marL="1089137" algn="l" defTabSz="544568" rtl="0" eaLnBrk="1" latinLnBrk="0" hangingPunct="1">
              <a:defRPr sz="2132" kern="1200">
                <a:solidFill>
                  <a:schemeClr val="tx1"/>
                </a:solidFill>
                <a:latin typeface="+mn-lt"/>
                <a:ea typeface="+mn-ea"/>
                <a:cs typeface="+mn-cs"/>
              </a:defRPr>
            </a:lvl3pPr>
            <a:lvl4pPr marL="1633706" algn="l" defTabSz="544568" rtl="0" eaLnBrk="1" latinLnBrk="0" hangingPunct="1">
              <a:defRPr sz="2132" kern="1200">
                <a:solidFill>
                  <a:schemeClr val="tx1"/>
                </a:solidFill>
                <a:latin typeface="+mn-lt"/>
                <a:ea typeface="+mn-ea"/>
                <a:cs typeface="+mn-cs"/>
              </a:defRPr>
            </a:lvl4pPr>
            <a:lvl5pPr marL="2178273" algn="l" defTabSz="544568" rtl="0" eaLnBrk="1" latinLnBrk="0" hangingPunct="1">
              <a:defRPr sz="2132" kern="1200">
                <a:solidFill>
                  <a:schemeClr val="tx1"/>
                </a:solidFill>
                <a:latin typeface="+mn-lt"/>
                <a:ea typeface="+mn-ea"/>
                <a:cs typeface="+mn-cs"/>
              </a:defRPr>
            </a:lvl5pPr>
            <a:lvl6pPr marL="2722842" algn="l" defTabSz="544568" rtl="0" eaLnBrk="1" latinLnBrk="0" hangingPunct="1">
              <a:defRPr sz="2132" kern="1200">
                <a:solidFill>
                  <a:schemeClr val="tx1"/>
                </a:solidFill>
                <a:latin typeface="+mn-lt"/>
                <a:ea typeface="+mn-ea"/>
                <a:cs typeface="+mn-cs"/>
              </a:defRPr>
            </a:lvl6pPr>
            <a:lvl7pPr marL="3267410" algn="l" defTabSz="544568" rtl="0" eaLnBrk="1" latinLnBrk="0" hangingPunct="1">
              <a:defRPr sz="2132" kern="1200">
                <a:solidFill>
                  <a:schemeClr val="tx1"/>
                </a:solidFill>
                <a:latin typeface="+mn-lt"/>
                <a:ea typeface="+mn-ea"/>
                <a:cs typeface="+mn-cs"/>
              </a:defRPr>
            </a:lvl7pPr>
            <a:lvl8pPr marL="3811979" algn="l" defTabSz="544568" rtl="0" eaLnBrk="1" latinLnBrk="0" hangingPunct="1">
              <a:defRPr sz="2132" kern="1200">
                <a:solidFill>
                  <a:schemeClr val="tx1"/>
                </a:solidFill>
                <a:latin typeface="+mn-lt"/>
                <a:ea typeface="+mn-ea"/>
                <a:cs typeface="+mn-cs"/>
              </a:defRPr>
            </a:lvl8pPr>
            <a:lvl9pPr marL="4356547" algn="l" defTabSz="544568" rtl="0" eaLnBrk="1" latinLnBrk="0" hangingPunct="1">
              <a:defRPr sz="2132" kern="1200">
                <a:solidFill>
                  <a:schemeClr val="tx1"/>
                </a:solidFill>
                <a:latin typeface="+mn-lt"/>
                <a:ea typeface="+mn-ea"/>
                <a:cs typeface="+mn-cs"/>
              </a:defRPr>
            </a:lvl9pPr>
          </a:lstStyle>
          <a:p>
            <a:fld id="{67DDEA5E-EAF7-8246-8A62-7FF7613ECEAE}" type="slidenum">
              <a:rPr lang="es-ES_tradnl" noProof="0" smtClean="0"/>
              <a:pPr/>
              <a:t>4</a:t>
            </a:fld>
            <a:endParaRPr lang="es-ES_tradnl" noProof="0" dirty="0"/>
          </a:p>
        </p:txBody>
      </p:sp>
      <p:sp>
        <p:nvSpPr>
          <p:cNvPr id="2" name="CuadroTexto 1">
            <a:extLst>
              <a:ext uri="{FF2B5EF4-FFF2-40B4-BE49-F238E27FC236}">
                <a16:creationId xmlns:a16="http://schemas.microsoft.com/office/drawing/2014/main" id="{77AFC357-3DB3-444E-0F10-B186F97737D6}"/>
              </a:ext>
            </a:extLst>
          </p:cNvPr>
          <p:cNvSpPr txBox="1"/>
          <p:nvPr/>
        </p:nvSpPr>
        <p:spPr bwMode="auto">
          <a:xfrm>
            <a:off x="915849" y="790184"/>
            <a:ext cx="10969905" cy="549144"/>
          </a:xfrm>
          <a:prstGeom prst="rect">
            <a:avLst/>
          </a:prstGeom>
          <a:noFill/>
          <a:ln w="9525">
            <a:noFill/>
            <a:prstDash val="dot"/>
            <a:miter lim="800000"/>
            <a:headEnd/>
            <a:tailEnd/>
          </a:ln>
        </p:spPr>
        <p:txBody>
          <a:bodyPr wrap="square" lIns="107269" tIns="53635" rIns="107269" bIns="53635" rtlCol="0" anchor="t">
            <a:spAutoFit/>
          </a:bodyPr>
          <a:lstStyle/>
          <a:p>
            <a:pPr indent="-606434" algn="ctr" defTabSz="784957">
              <a:lnSpc>
                <a:spcPct val="70000"/>
              </a:lnSpc>
              <a:defRPr/>
            </a:pPr>
            <a:r>
              <a:rPr lang="es-ES_tradnl" sz="4077" dirty="0">
                <a:solidFill>
                  <a:prstClr val="black"/>
                </a:solidFill>
                <a:latin typeface="Lato Light" panose="020F0302020204030203" pitchFamily="34" charset="0"/>
              </a:rPr>
              <a:t>DISTRIBUCIÓN DE LA POBLACIÓN</a:t>
            </a:r>
            <a:endParaRPr lang="es-ES_tradnl" sz="4077" baseline="30000" dirty="0">
              <a:solidFill>
                <a:srgbClr val="FF0000"/>
              </a:solidFill>
              <a:latin typeface="Lato Light" panose="020F0302020204030203" pitchFamily="34" charset="0"/>
            </a:endParaRPr>
          </a:p>
        </p:txBody>
      </p:sp>
      <p:sp>
        <p:nvSpPr>
          <p:cNvPr id="3" name="CuadroTexto 2">
            <a:extLst>
              <a:ext uri="{FF2B5EF4-FFF2-40B4-BE49-F238E27FC236}">
                <a16:creationId xmlns:a16="http://schemas.microsoft.com/office/drawing/2014/main" id="{C55D6CE4-2F22-CC5A-CFD9-95F96314A956}"/>
              </a:ext>
            </a:extLst>
          </p:cNvPr>
          <p:cNvSpPr txBox="1"/>
          <p:nvPr/>
        </p:nvSpPr>
        <p:spPr bwMode="auto">
          <a:xfrm>
            <a:off x="0" y="1221014"/>
            <a:ext cx="12801600" cy="480131"/>
          </a:xfrm>
          <a:prstGeom prst="rect">
            <a:avLst/>
          </a:prstGeom>
          <a:noFill/>
          <a:ln w="9525">
            <a:noFill/>
            <a:prstDash val="dot"/>
            <a:miter lim="800000"/>
            <a:headEnd/>
            <a:tailEnd/>
          </a:ln>
        </p:spPr>
        <p:txBody>
          <a:bodyPr wrap="square">
            <a:spAutoFit/>
          </a:bodyPr>
          <a:lstStyle/>
          <a:p>
            <a:pPr marL="756761" indent="-743426" algn="ctr">
              <a:spcAft>
                <a:spcPts val="420"/>
              </a:spcAft>
            </a:pPr>
            <a:r>
              <a:rPr lang="es-ES_tradnl" sz="2520" i="1" dirty="0">
                <a:solidFill>
                  <a:srgbClr val="FF0000"/>
                </a:solidFill>
                <a:latin typeface="Playfair Display" panose="00000500000000000000" pitchFamily="2" charset="0"/>
                <a:ea typeface="Roboto Th" pitchFamily="2" charset="0"/>
              </a:rPr>
              <a:t>Estructura poblacional 2025 Mazatlán</a:t>
            </a:r>
          </a:p>
        </p:txBody>
      </p:sp>
      <p:sp>
        <p:nvSpPr>
          <p:cNvPr id="9" name="CuadroTexto 8">
            <a:extLst>
              <a:ext uri="{FF2B5EF4-FFF2-40B4-BE49-F238E27FC236}">
                <a16:creationId xmlns:a16="http://schemas.microsoft.com/office/drawing/2014/main" id="{0B292610-6340-AD75-6A7C-7743630C38B4}"/>
              </a:ext>
            </a:extLst>
          </p:cNvPr>
          <p:cNvSpPr txBox="1"/>
          <p:nvPr/>
        </p:nvSpPr>
        <p:spPr bwMode="auto">
          <a:xfrm>
            <a:off x="11427769" y="1959952"/>
            <a:ext cx="1373831" cy="471826"/>
          </a:xfrm>
          <a:prstGeom prst="rect">
            <a:avLst/>
          </a:prstGeom>
          <a:noFill/>
          <a:ln w="9525">
            <a:noFill/>
            <a:prstDash val="dot"/>
            <a:miter lim="800000"/>
            <a:headEnd/>
            <a:tailEnd/>
          </a:ln>
        </p:spPr>
        <p:txBody>
          <a:bodyPr wrap="square" lIns="0" tIns="65610" rIns="131220" bIns="65610" rtlCol="0" anchor="t">
            <a:spAutoFit/>
          </a:bodyPr>
          <a:lstStyle/>
          <a:p>
            <a:pPr marL="756761" indent="-743426">
              <a:spcAft>
                <a:spcPts val="420"/>
              </a:spcAft>
            </a:pPr>
            <a:r>
              <a:rPr lang="es-ES_tradnl" sz="2100" b="1" cap="all" dirty="0">
                <a:solidFill>
                  <a:schemeClr val="tx2">
                    <a:lumMod val="40000"/>
                    <a:lumOff val="60000"/>
                  </a:schemeClr>
                </a:solidFill>
                <a:latin typeface="Lato" panose="020F0502020204030203" pitchFamily="34" charset="77"/>
              </a:rPr>
              <a:t>Hombre</a:t>
            </a:r>
          </a:p>
        </p:txBody>
      </p:sp>
      <p:sp>
        <p:nvSpPr>
          <p:cNvPr id="10" name="CuadroTexto 9">
            <a:extLst>
              <a:ext uri="{FF2B5EF4-FFF2-40B4-BE49-F238E27FC236}">
                <a16:creationId xmlns:a16="http://schemas.microsoft.com/office/drawing/2014/main" id="{17A183DF-7774-EE2F-CF4F-C0B445ADA985}"/>
              </a:ext>
            </a:extLst>
          </p:cNvPr>
          <p:cNvSpPr txBox="1"/>
          <p:nvPr/>
        </p:nvSpPr>
        <p:spPr bwMode="auto">
          <a:xfrm>
            <a:off x="11427769" y="2452365"/>
            <a:ext cx="1373831" cy="471826"/>
          </a:xfrm>
          <a:prstGeom prst="rect">
            <a:avLst/>
          </a:prstGeom>
          <a:noFill/>
          <a:ln w="9525">
            <a:noFill/>
            <a:prstDash val="dot"/>
            <a:miter lim="800000"/>
            <a:headEnd/>
            <a:tailEnd/>
          </a:ln>
        </p:spPr>
        <p:txBody>
          <a:bodyPr wrap="square" lIns="0" tIns="65610" rIns="131220" bIns="65610" rtlCol="0" anchor="t">
            <a:spAutoFit/>
          </a:bodyPr>
          <a:lstStyle/>
          <a:p>
            <a:pPr marL="756761" indent="-743426">
              <a:spcAft>
                <a:spcPts val="420"/>
              </a:spcAft>
            </a:pPr>
            <a:r>
              <a:rPr lang="es-ES_tradnl" sz="2100" b="1" cap="all" dirty="0">
                <a:solidFill>
                  <a:srgbClr val="FFC000"/>
                </a:solidFill>
                <a:latin typeface="Lato" panose="020F0502020204030203" pitchFamily="34" charset="77"/>
              </a:rPr>
              <a:t>Mujer</a:t>
            </a:r>
          </a:p>
        </p:txBody>
      </p:sp>
      <p:sp>
        <p:nvSpPr>
          <p:cNvPr id="11" name="CuadroTexto 10">
            <a:extLst>
              <a:ext uri="{FF2B5EF4-FFF2-40B4-BE49-F238E27FC236}">
                <a16:creationId xmlns:a16="http://schemas.microsoft.com/office/drawing/2014/main" id="{8AAAAD1A-E4FE-8828-63B3-CE2D5DB4A122}"/>
              </a:ext>
            </a:extLst>
          </p:cNvPr>
          <p:cNvSpPr txBox="1"/>
          <p:nvPr/>
        </p:nvSpPr>
        <p:spPr>
          <a:xfrm>
            <a:off x="716209" y="7087952"/>
            <a:ext cx="11784803" cy="480131"/>
          </a:xfrm>
          <a:prstGeom prst="rect">
            <a:avLst/>
          </a:prstGeom>
          <a:solidFill>
            <a:schemeClr val="bg1"/>
          </a:solidFill>
          <a:ln>
            <a:solidFill>
              <a:schemeClr val="bg1">
                <a:lumMod val="85000"/>
              </a:schemeClr>
            </a:solidFill>
          </a:ln>
        </p:spPr>
        <p:txBody>
          <a:bodyPr wrap="square" rtlCol="0">
            <a:spAutoFit/>
          </a:bodyPr>
          <a:lstStyle/>
          <a:p>
            <a:pPr defTabSz="504553">
              <a:defRPr/>
            </a:pPr>
            <a:r>
              <a:rPr lang="es-ES_tradnl" sz="1260" i="1" dirty="0">
                <a:solidFill>
                  <a:schemeClr val="bg1">
                    <a:lumMod val="75000"/>
                  </a:schemeClr>
                </a:solidFill>
                <a:latin typeface="Playfair Display" pitchFamily="2" charset="77"/>
                <a:ea typeface="Roboto Th" panose="02000000000000000000" pitchFamily="2" charset="0"/>
                <a:cs typeface="Roboto Lt" panose="02000000000000000000" pitchFamily="2" charset="0"/>
              </a:rPr>
              <a:t>Fuente: Censo de Población y Vivienda 2020 - Cuestionario Básico. </a:t>
            </a:r>
          </a:p>
          <a:p>
            <a:pPr defTabSz="504553">
              <a:defRPr/>
            </a:pPr>
            <a:r>
              <a:rPr lang="es-ES_tradnl" sz="1260" i="1" dirty="0">
                <a:solidFill>
                  <a:schemeClr val="bg1">
                    <a:lumMod val="75000"/>
                  </a:schemeClr>
                </a:solidFill>
                <a:latin typeface="Playfair Display" pitchFamily="2" charset="77"/>
                <a:ea typeface="Roboto Th" panose="02000000000000000000" pitchFamily="2" charset="0"/>
              </a:rPr>
              <a:t>Las proyecciones para los años 2025, 2030 fueron elaboradas por Ideas Frescas con base en datos históricos y tendencias poblacionales.</a:t>
            </a:r>
            <a:endParaRPr lang="es-ES_tradnl" sz="1260" i="1" dirty="0">
              <a:solidFill>
                <a:schemeClr val="bg1">
                  <a:lumMod val="75000"/>
                </a:schemeClr>
              </a:solidFill>
              <a:latin typeface="Playfair Display" pitchFamily="2" charset="77"/>
              <a:ea typeface="Roboto Th" panose="02000000000000000000" pitchFamily="2" charset="0"/>
              <a:cs typeface="Roboto Lt" panose="02000000000000000000" pitchFamily="2" charset="0"/>
            </a:endParaRPr>
          </a:p>
        </p:txBody>
      </p:sp>
      <p:graphicFrame>
        <p:nvGraphicFramePr>
          <p:cNvPr id="4" name="Gráfico 3">
            <a:extLst>
              <a:ext uri="{FF2B5EF4-FFF2-40B4-BE49-F238E27FC236}">
                <a16:creationId xmlns:a16="http://schemas.microsoft.com/office/drawing/2014/main" id="{604C228E-6AEF-6F05-9BF1-BA16073BC5AC}"/>
              </a:ext>
            </a:extLst>
          </p:cNvPr>
          <p:cNvGraphicFramePr>
            <a:graphicFrameLocks/>
          </p:cNvGraphicFramePr>
          <p:nvPr>
            <p:extLst>
              <p:ext uri="{D42A27DB-BD31-4B8C-83A1-F6EECF244321}">
                <p14:modId xmlns:p14="http://schemas.microsoft.com/office/powerpoint/2010/main" val="3553358007"/>
              </p:ext>
            </p:extLst>
          </p:nvPr>
        </p:nvGraphicFramePr>
        <p:xfrm>
          <a:off x="1100868" y="1986077"/>
          <a:ext cx="9699764" cy="5081774"/>
        </p:xfrm>
        <a:graphic>
          <a:graphicData uri="http://schemas.openxmlformats.org/drawingml/2006/chart">
            <c:chart xmlns:c="http://schemas.openxmlformats.org/drawingml/2006/chart" xmlns:r="http://schemas.openxmlformats.org/officeDocument/2006/relationships" r:id="rId3"/>
          </a:graphicData>
        </a:graphic>
      </p:graphicFrame>
      <p:sp>
        <p:nvSpPr>
          <p:cNvPr id="14" name="Cerrar llave 5">
            <a:extLst>
              <a:ext uri="{FF2B5EF4-FFF2-40B4-BE49-F238E27FC236}">
                <a16:creationId xmlns:a16="http://schemas.microsoft.com/office/drawing/2014/main" id="{99B4D139-DA54-0039-2F6E-FA50D635879E}"/>
              </a:ext>
            </a:extLst>
          </p:cNvPr>
          <p:cNvSpPr/>
          <p:nvPr/>
        </p:nvSpPr>
        <p:spPr>
          <a:xfrm rot="10800000" flipH="1">
            <a:off x="10527304" y="4676647"/>
            <a:ext cx="273328" cy="1051353"/>
          </a:xfrm>
          <a:custGeom>
            <a:avLst/>
            <a:gdLst>
              <a:gd name="connsiteX0" fmla="*/ 0 w 325145"/>
              <a:gd name="connsiteY0" fmla="*/ 0 h 10918713"/>
              <a:gd name="connsiteX1" fmla="*/ 162573 w 325145"/>
              <a:gd name="connsiteY1" fmla="*/ 71610 h 10918713"/>
              <a:gd name="connsiteX2" fmla="*/ 162573 w 325145"/>
              <a:gd name="connsiteY2" fmla="*/ 5387747 h 10918713"/>
              <a:gd name="connsiteX3" fmla="*/ 325146 w 325145"/>
              <a:gd name="connsiteY3" fmla="*/ 5459357 h 10918713"/>
              <a:gd name="connsiteX4" fmla="*/ 162573 w 325145"/>
              <a:gd name="connsiteY4" fmla="*/ 5530967 h 10918713"/>
              <a:gd name="connsiteX5" fmla="*/ 162573 w 325145"/>
              <a:gd name="connsiteY5" fmla="*/ 10847103 h 10918713"/>
              <a:gd name="connsiteX6" fmla="*/ 0 w 325145"/>
              <a:gd name="connsiteY6" fmla="*/ 10918713 h 10918713"/>
              <a:gd name="connsiteX7" fmla="*/ 0 w 325145"/>
              <a:gd name="connsiteY7" fmla="*/ 0 h 10918713"/>
              <a:gd name="connsiteX0" fmla="*/ 0 w 325145"/>
              <a:gd name="connsiteY0" fmla="*/ 0 h 10918713"/>
              <a:gd name="connsiteX1" fmla="*/ 162573 w 325145"/>
              <a:gd name="connsiteY1" fmla="*/ 71610 h 10918713"/>
              <a:gd name="connsiteX2" fmla="*/ 162573 w 325145"/>
              <a:gd name="connsiteY2" fmla="*/ 5387747 h 10918713"/>
              <a:gd name="connsiteX3" fmla="*/ 325146 w 325145"/>
              <a:gd name="connsiteY3" fmla="*/ 5459357 h 10918713"/>
              <a:gd name="connsiteX4" fmla="*/ 162573 w 325145"/>
              <a:gd name="connsiteY4" fmla="*/ 5530967 h 10918713"/>
              <a:gd name="connsiteX5" fmla="*/ 162573 w 325145"/>
              <a:gd name="connsiteY5" fmla="*/ 10847103 h 10918713"/>
              <a:gd name="connsiteX6" fmla="*/ 0 w 325145"/>
              <a:gd name="connsiteY6" fmla="*/ 10918713 h 10918713"/>
              <a:gd name="connsiteX0" fmla="*/ 0 w 344462"/>
              <a:gd name="connsiteY0" fmla="*/ 0 h 10918713"/>
              <a:gd name="connsiteX1" fmla="*/ 162573 w 344462"/>
              <a:gd name="connsiteY1" fmla="*/ 71610 h 10918713"/>
              <a:gd name="connsiteX2" fmla="*/ 162573 w 344462"/>
              <a:gd name="connsiteY2" fmla="*/ 5387747 h 10918713"/>
              <a:gd name="connsiteX3" fmla="*/ 325146 w 344462"/>
              <a:gd name="connsiteY3" fmla="*/ 5459357 h 10918713"/>
              <a:gd name="connsiteX4" fmla="*/ 162573 w 344462"/>
              <a:gd name="connsiteY4" fmla="*/ 5530967 h 10918713"/>
              <a:gd name="connsiteX5" fmla="*/ 162573 w 344462"/>
              <a:gd name="connsiteY5" fmla="*/ 10847103 h 10918713"/>
              <a:gd name="connsiteX6" fmla="*/ 0 w 344462"/>
              <a:gd name="connsiteY6" fmla="*/ 10918713 h 10918713"/>
              <a:gd name="connsiteX7" fmla="*/ 0 w 344462"/>
              <a:gd name="connsiteY7" fmla="*/ 0 h 10918713"/>
              <a:gd name="connsiteX0" fmla="*/ 0 w 344462"/>
              <a:gd name="connsiteY0" fmla="*/ 0 h 10918713"/>
              <a:gd name="connsiteX1" fmla="*/ 162573 w 344462"/>
              <a:gd name="connsiteY1" fmla="*/ 71610 h 10918713"/>
              <a:gd name="connsiteX2" fmla="*/ 162573 w 344462"/>
              <a:gd name="connsiteY2" fmla="*/ 5387747 h 10918713"/>
              <a:gd name="connsiteX3" fmla="*/ 162573 w 344462"/>
              <a:gd name="connsiteY3" fmla="*/ 5530967 h 10918713"/>
              <a:gd name="connsiteX4" fmla="*/ 162573 w 344462"/>
              <a:gd name="connsiteY4" fmla="*/ 10847103 h 10918713"/>
              <a:gd name="connsiteX5" fmla="*/ 0 w 344462"/>
              <a:gd name="connsiteY5" fmla="*/ 10918713 h 10918713"/>
              <a:gd name="connsiteX0" fmla="*/ 0 w 344462"/>
              <a:gd name="connsiteY0" fmla="*/ 0 h 10918713"/>
              <a:gd name="connsiteX1" fmla="*/ 162573 w 344462"/>
              <a:gd name="connsiteY1" fmla="*/ 71610 h 10918713"/>
              <a:gd name="connsiteX2" fmla="*/ 162573 w 344462"/>
              <a:gd name="connsiteY2" fmla="*/ 5387747 h 10918713"/>
              <a:gd name="connsiteX3" fmla="*/ 325146 w 344462"/>
              <a:gd name="connsiteY3" fmla="*/ 5459357 h 10918713"/>
              <a:gd name="connsiteX4" fmla="*/ 162573 w 344462"/>
              <a:gd name="connsiteY4" fmla="*/ 5530967 h 10918713"/>
              <a:gd name="connsiteX5" fmla="*/ 162573 w 344462"/>
              <a:gd name="connsiteY5" fmla="*/ 10847103 h 10918713"/>
              <a:gd name="connsiteX6" fmla="*/ 0 w 344462"/>
              <a:gd name="connsiteY6" fmla="*/ 10918713 h 10918713"/>
              <a:gd name="connsiteX7" fmla="*/ 0 w 344462"/>
              <a:gd name="connsiteY7" fmla="*/ 0 h 10918713"/>
              <a:gd name="connsiteX0" fmla="*/ 0 w 344462"/>
              <a:gd name="connsiteY0" fmla="*/ 0 h 10918713"/>
              <a:gd name="connsiteX1" fmla="*/ 162573 w 344462"/>
              <a:gd name="connsiteY1" fmla="*/ 71610 h 10918713"/>
              <a:gd name="connsiteX2" fmla="*/ 162573 w 344462"/>
              <a:gd name="connsiteY2" fmla="*/ 5530967 h 10918713"/>
              <a:gd name="connsiteX3" fmla="*/ 162573 w 344462"/>
              <a:gd name="connsiteY3" fmla="*/ 10847103 h 10918713"/>
              <a:gd name="connsiteX4" fmla="*/ 0 w 344462"/>
              <a:gd name="connsiteY4" fmla="*/ 10918713 h 10918713"/>
              <a:gd name="connsiteX0" fmla="*/ 0 w 344462"/>
              <a:gd name="connsiteY0" fmla="*/ 0 h 10918713"/>
              <a:gd name="connsiteX1" fmla="*/ 162573 w 344462"/>
              <a:gd name="connsiteY1" fmla="*/ 71610 h 10918713"/>
              <a:gd name="connsiteX2" fmla="*/ 162573 w 344462"/>
              <a:gd name="connsiteY2" fmla="*/ 5387747 h 10918713"/>
              <a:gd name="connsiteX3" fmla="*/ 325146 w 344462"/>
              <a:gd name="connsiteY3" fmla="*/ 5459357 h 10918713"/>
              <a:gd name="connsiteX4" fmla="*/ 162573 w 344462"/>
              <a:gd name="connsiteY4" fmla="*/ 5530967 h 10918713"/>
              <a:gd name="connsiteX5" fmla="*/ 162573 w 344462"/>
              <a:gd name="connsiteY5" fmla="*/ 10847103 h 10918713"/>
              <a:gd name="connsiteX6" fmla="*/ 0 w 344462"/>
              <a:gd name="connsiteY6" fmla="*/ 10918713 h 10918713"/>
              <a:gd name="connsiteX7" fmla="*/ 0 w 344462"/>
              <a:gd name="connsiteY7" fmla="*/ 0 h 10918713"/>
              <a:gd name="connsiteX0" fmla="*/ 0 w 344462"/>
              <a:gd name="connsiteY0" fmla="*/ 0 h 10918713"/>
              <a:gd name="connsiteX1" fmla="*/ 162573 w 344462"/>
              <a:gd name="connsiteY1" fmla="*/ 71610 h 10918713"/>
              <a:gd name="connsiteX2" fmla="*/ 162573 w 344462"/>
              <a:gd name="connsiteY2" fmla="*/ 10847103 h 10918713"/>
              <a:gd name="connsiteX3" fmla="*/ 0 w 344462"/>
              <a:gd name="connsiteY3" fmla="*/ 10918713 h 10918713"/>
              <a:gd name="connsiteX0" fmla="*/ 0 w 344462"/>
              <a:gd name="connsiteY0" fmla="*/ 0 h 10918713"/>
              <a:gd name="connsiteX1" fmla="*/ 162573 w 344462"/>
              <a:gd name="connsiteY1" fmla="*/ 71610 h 10918713"/>
              <a:gd name="connsiteX2" fmla="*/ 325146 w 344462"/>
              <a:gd name="connsiteY2" fmla="*/ 5459357 h 10918713"/>
              <a:gd name="connsiteX3" fmla="*/ 162573 w 344462"/>
              <a:gd name="connsiteY3" fmla="*/ 5530967 h 10918713"/>
              <a:gd name="connsiteX4" fmla="*/ 162573 w 344462"/>
              <a:gd name="connsiteY4" fmla="*/ 10847103 h 10918713"/>
              <a:gd name="connsiteX5" fmla="*/ 0 w 344462"/>
              <a:gd name="connsiteY5" fmla="*/ 10918713 h 10918713"/>
              <a:gd name="connsiteX6" fmla="*/ 0 w 344462"/>
              <a:gd name="connsiteY6" fmla="*/ 0 h 10918713"/>
              <a:gd name="connsiteX0" fmla="*/ 0 w 344462"/>
              <a:gd name="connsiteY0" fmla="*/ 0 h 10918713"/>
              <a:gd name="connsiteX1" fmla="*/ 162573 w 344462"/>
              <a:gd name="connsiteY1" fmla="*/ 71610 h 10918713"/>
              <a:gd name="connsiteX2" fmla="*/ 162573 w 344462"/>
              <a:gd name="connsiteY2" fmla="*/ 10847103 h 10918713"/>
              <a:gd name="connsiteX3" fmla="*/ 0 w 344462"/>
              <a:gd name="connsiteY3" fmla="*/ 10918713 h 10918713"/>
              <a:gd name="connsiteX0" fmla="*/ 0 w 162573"/>
              <a:gd name="connsiteY0" fmla="*/ 0 h 10918713"/>
              <a:gd name="connsiteX1" fmla="*/ 162573 w 162573"/>
              <a:gd name="connsiteY1" fmla="*/ 71610 h 10918713"/>
              <a:gd name="connsiteX2" fmla="*/ 162573 w 162573"/>
              <a:gd name="connsiteY2" fmla="*/ 5530967 h 10918713"/>
              <a:gd name="connsiteX3" fmla="*/ 162573 w 162573"/>
              <a:gd name="connsiteY3" fmla="*/ 10847103 h 10918713"/>
              <a:gd name="connsiteX4" fmla="*/ 0 w 162573"/>
              <a:gd name="connsiteY4" fmla="*/ 10918713 h 10918713"/>
              <a:gd name="connsiteX5" fmla="*/ 0 w 162573"/>
              <a:gd name="connsiteY5" fmla="*/ 0 h 10918713"/>
              <a:gd name="connsiteX0" fmla="*/ 0 w 162573"/>
              <a:gd name="connsiteY0" fmla="*/ 0 h 10918713"/>
              <a:gd name="connsiteX1" fmla="*/ 162573 w 162573"/>
              <a:gd name="connsiteY1" fmla="*/ 71610 h 10918713"/>
              <a:gd name="connsiteX2" fmla="*/ 162573 w 162573"/>
              <a:gd name="connsiteY2" fmla="*/ 10847103 h 10918713"/>
              <a:gd name="connsiteX3" fmla="*/ 0 w 162573"/>
              <a:gd name="connsiteY3" fmla="*/ 10918713 h 10918713"/>
            </a:gdLst>
            <a:ahLst/>
            <a:cxnLst>
              <a:cxn ang="0">
                <a:pos x="connsiteX0" y="connsiteY0"/>
              </a:cxn>
              <a:cxn ang="0">
                <a:pos x="connsiteX1" y="connsiteY1"/>
              </a:cxn>
              <a:cxn ang="0">
                <a:pos x="connsiteX2" y="connsiteY2"/>
              </a:cxn>
              <a:cxn ang="0">
                <a:pos x="connsiteX3" y="connsiteY3"/>
              </a:cxn>
            </a:cxnLst>
            <a:rect l="l" t="t" r="r" b="b"/>
            <a:pathLst>
              <a:path w="162573" h="10918713" stroke="0" extrusionOk="0">
                <a:moveTo>
                  <a:pt x="0" y="0"/>
                </a:moveTo>
                <a:cubicBezTo>
                  <a:pt x="89787" y="0"/>
                  <a:pt x="162573" y="32061"/>
                  <a:pt x="162573" y="71610"/>
                </a:cubicBezTo>
                <a:lnTo>
                  <a:pt x="162573" y="5530967"/>
                </a:lnTo>
                <a:lnTo>
                  <a:pt x="162573" y="10847103"/>
                </a:lnTo>
                <a:cubicBezTo>
                  <a:pt x="162573" y="10886652"/>
                  <a:pt x="89787" y="10918713"/>
                  <a:pt x="0" y="10918713"/>
                </a:cubicBezTo>
                <a:lnTo>
                  <a:pt x="0" y="0"/>
                </a:lnTo>
                <a:close/>
              </a:path>
              <a:path w="162573" h="10918713" fill="none">
                <a:moveTo>
                  <a:pt x="0" y="0"/>
                </a:moveTo>
                <a:cubicBezTo>
                  <a:pt x="89787" y="0"/>
                  <a:pt x="162573" y="32061"/>
                  <a:pt x="162573" y="71610"/>
                </a:cubicBezTo>
                <a:lnTo>
                  <a:pt x="162573" y="10847103"/>
                </a:lnTo>
                <a:cubicBezTo>
                  <a:pt x="162573" y="10886652"/>
                  <a:pt x="89787" y="10918713"/>
                  <a:pt x="0" y="10918713"/>
                </a:cubicBezTo>
              </a:path>
            </a:pathLst>
          </a:custGeom>
          <a:noFill/>
          <a:ln w="38100">
            <a:solidFill>
              <a:srgbClr val="FF0000"/>
            </a:solidFill>
          </a:ln>
          <a:effectLst/>
        </p:spPr>
        <p:style>
          <a:lnRef idx="2">
            <a:schemeClr val="accent1"/>
          </a:lnRef>
          <a:fillRef idx="0">
            <a:schemeClr val="accent1"/>
          </a:fillRef>
          <a:effectRef idx="1">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defTabSz="617144">
              <a:defRPr/>
            </a:pPr>
            <a:endParaRPr lang="es-ES_tradnl" sz="4200" dirty="0">
              <a:solidFill>
                <a:schemeClr val="bg1">
                  <a:lumMod val="65000"/>
                </a:schemeClr>
              </a:solidFill>
              <a:latin typeface="Calibri"/>
            </a:endParaRPr>
          </a:p>
        </p:txBody>
      </p:sp>
      <p:sp>
        <p:nvSpPr>
          <p:cNvPr id="7" name="10 Rectángulo">
            <a:extLst>
              <a:ext uri="{FF2B5EF4-FFF2-40B4-BE49-F238E27FC236}">
                <a16:creationId xmlns:a16="http://schemas.microsoft.com/office/drawing/2014/main" id="{A3130B8E-D033-08EF-3574-D85851370C60}"/>
              </a:ext>
            </a:extLst>
          </p:cNvPr>
          <p:cNvSpPr/>
          <p:nvPr/>
        </p:nvSpPr>
        <p:spPr>
          <a:xfrm>
            <a:off x="10950895" y="2029714"/>
            <a:ext cx="378000" cy="377999"/>
          </a:xfrm>
          <a:prstGeom prst="rect">
            <a:avLst/>
          </a:prstGeom>
          <a:solidFill>
            <a:schemeClr val="tx2">
              <a:lumMod val="40000"/>
              <a:lumOff val="60000"/>
            </a:schemeClr>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80060">
              <a:defRPr/>
            </a:pPr>
            <a:endParaRPr lang="es-ES_tradnl" sz="3360" dirty="0">
              <a:solidFill>
                <a:schemeClr val="tx2">
                  <a:lumMod val="40000"/>
                  <a:lumOff val="60000"/>
                </a:schemeClr>
              </a:solidFill>
              <a:latin typeface="Roboto Light" panose="02000000000000000000" pitchFamily="2" charset="0"/>
              <a:ea typeface="Roboto Light" panose="02000000000000000000" pitchFamily="2" charset="0"/>
              <a:cs typeface="Calibri"/>
            </a:endParaRPr>
          </a:p>
        </p:txBody>
      </p:sp>
      <p:sp>
        <p:nvSpPr>
          <p:cNvPr id="8" name="10 Rectángulo">
            <a:extLst>
              <a:ext uri="{FF2B5EF4-FFF2-40B4-BE49-F238E27FC236}">
                <a16:creationId xmlns:a16="http://schemas.microsoft.com/office/drawing/2014/main" id="{5EDF9E56-C63D-AD46-1442-D856C9A4EDD9}"/>
              </a:ext>
            </a:extLst>
          </p:cNvPr>
          <p:cNvSpPr/>
          <p:nvPr/>
        </p:nvSpPr>
        <p:spPr>
          <a:xfrm>
            <a:off x="10950895" y="2493698"/>
            <a:ext cx="378000" cy="377999"/>
          </a:xfrm>
          <a:prstGeom prst="rect">
            <a:avLst/>
          </a:prstGeom>
          <a:solidFill>
            <a:srgbClr val="FFC000"/>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80060">
              <a:defRPr/>
            </a:pPr>
            <a:endParaRPr lang="es-ES_tradnl" sz="3360" dirty="0">
              <a:solidFill>
                <a:schemeClr val="tx1"/>
              </a:solidFill>
              <a:latin typeface="Roboto Light" panose="02000000000000000000" pitchFamily="2" charset="0"/>
              <a:ea typeface="Roboto Light" panose="02000000000000000000" pitchFamily="2" charset="0"/>
              <a:cs typeface="Calibri"/>
            </a:endParaRPr>
          </a:p>
        </p:txBody>
      </p:sp>
      <p:sp>
        <p:nvSpPr>
          <p:cNvPr id="12" name="CuadroTexto 21">
            <a:extLst>
              <a:ext uri="{FF2B5EF4-FFF2-40B4-BE49-F238E27FC236}">
                <a16:creationId xmlns:a16="http://schemas.microsoft.com/office/drawing/2014/main" id="{A5F56AD3-269B-7F06-48AA-960EFDF11862}"/>
              </a:ext>
            </a:extLst>
          </p:cNvPr>
          <p:cNvSpPr txBox="1">
            <a:spLocks noChangeArrowheads="1"/>
          </p:cNvSpPr>
          <p:nvPr/>
        </p:nvSpPr>
        <p:spPr bwMode="auto">
          <a:xfrm>
            <a:off x="10875531" y="4489743"/>
            <a:ext cx="1836251" cy="1425163"/>
          </a:xfrm>
          <a:prstGeom prst="rect">
            <a:avLst/>
          </a:prstGeom>
          <a:solidFill>
            <a:schemeClr val="bg1"/>
          </a:solidFill>
          <a:ln w="19050">
            <a:solidFill>
              <a:schemeClr val="bg1">
                <a:lumMod val="75000"/>
              </a:schemeClr>
            </a:solidFill>
            <a:prstDash val="solid"/>
            <a:miter lim="800000"/>
            <a:headEnd/>
            <a:tailEnd/>
          </a:ln>
        </p:spPr>
        <p:txBody>
          <a:bodyPr wrap="square" lIns="131220" tIns="65610" rIns="131220" bIns="65610"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defTabSz="960120" eaLnBrk="1" hangingPunct="1">
              <a:defRPr/>
            </a:pPr>
            <a:r>
              <a:rPr lang="es-MX" sz="3360" b="1" dirty="0">
                <a:solidFill>
                  <a:srgbClr val="000000"/>
                </a:solidFill>
                <a:latin typeface="Roboto" panose="02000000000000000000" pitchFamily="2" charset="0"/>
                <a:ea typeface="Roboto" panose="02000000000000000000" pitchFamily="2" charset="0"/>
                <a:cs typeface="+mn-cs"/>
              </a:rPr>
              <a:t>28%</a:t>
            </a:r>
            <a:endParaRPr lang="es-MX" sz="3360" dirty="0">
              <a:solidFill>
                <a:prstClr val="black"/>
              </a:solidFill>
              <a:latin typeface="Roboto" panose="02000000000000000000" pitchFamily="2" charset="0"/>
              <a:ea typeface="Roboto" panose="02000000000000000000" pitchFamily="2" charset="0"/>
              <a:cs typeface="+mn-cs"/>
            </a:endParaRPr>
          </a:p>
          <a:p>
            <a:pPr defTabSz="960120" eaLnBrk="1" hangingPunct="1">
              <a:defRPr/>
            </a:pPr>
            <a:r>
              <a:rPr lang="es-MX" sz="1680" dirty="0">
                <a:solidFill>
                  <a:srgbClr val="666666"/>
                </a:solidFill>
                <a:latin typeface="Roboto" panose="02000000000000000000" pitchFamily="2" charset="0"/>
                <a:ea typeface="Roboto" panose="02000000000000000000" pitchFamily="2" charset="0"/>
                <a:cs typeface="+mn-cs"/>
              </a:rPr>
              <a:t>de la población tiene entre 20 a 45 años</a:t>
            </a:r>
            <a:endParaRPr lang="es-MX" sz="1680" dirty="0">
              <a:solidFill>
                <a:prstClr val="black"/>
              </a:solidFill>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1668798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29E6B-137A-06D8-5D56-EE0A1691DB8F}"/>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53414FD4-2D71-7904-9976-744F0448DB25}"/>
              </a:ext>
            </a:extLst>
          </p:cNvPr>
          <p:cNvSpPr txBox="1"/>
          <p:nvPr/>
        </p:nvSpPr>
        <p:spPr bwMode="auto">
          <a:xfrm>
            <a:off x="531741" y="1007450"/>
            <a:ext cx="11738121" cy="682050"/>
          </a:xfrm>
          <a:prstGeom prst="rect">
            <a:avLst/>
          </a:prstGeom>
          <a:noFill/>
          <a:ln w="9525">
            <a:noFill/>
            <a:prstDash val="dot"/>
            <a:miter lim="800000"/>
            <a:headEnd/>
            <a:tailEnd/>
          </a:ln>
        </p:spPr>
        <p:txBody>
          <a:bodyPr wrap="square" lIns="99381" tIns="49691" rIns="99381" bIns="49691" rtlCol="0" anchor="t">
            <a:spAutoFit/>
          </a:bodyPr>
          <a:lstStyle/>
          <a:p>
            <a:pPr algn="ctr" defTabSz="544568">
              <a:defRPr/>
            </a:pPr>
            <a:r>
              <a:rPr lang="es-ES_tradnl" sz="3780" dirty="0">
                <a:solidFill>
                  <a:prstClr val="black"/>
                </a:solidFill>
                <a:latin typeface="Lato Light" panose="020F0302020204030203" pitchFamily="34" charset="0"/>
                <a:cs typeface="Stajn Pro Medium"/>
              </a:rPr>
              <a:t>EMPLEOS REGISTRADOS EN EL IMSS EN MAZATLÁN</a:t>
            </a:r>
          </a:p>
        </p:txBody>
      </p:sp>
      <p:sp>
        <p:nvSpPr>
          <p:cNvPr id="7" name="CuadroTexto 6">
            <a:extLst>
              <a:ext uri="{FF2B5EF4-FFF2-40B4-BE49-F238E27FC236}">
                <a16:creationId xmlns:a16="http://schemas.microsoft.com/office/drawing/2014/main" id="{F8FA22EC-040B-E8E9-D50F-C1F5DE68992D}"/>
              </a:ext>
            </a:extLst>
          </p:cNvPr>
          <p:cNvSpPr txBox="1"/>
          <p:nvPr/>
        </p:nvSpPr>
        <p:spPr bwMode="auto">
          <a:xfrm>
            <a:off x="174140" y="1522310"/>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ES" sz="2335" i="1" dirty="0">
                <a:solidFill>
                  <a:srgbClr val="FF0000"/>
                </a:solidFill>
                <a:latin typeface="Playfair Display" panose="00000500000000000000" pitchFamily="2" charset="0"/>
                <a:ea typeface="Roboto Th" pitchFamily="2" charset="0"/>
              </a:rPr>
              <a:t>Respecto a la población en zona urbana- Empleos totales</a:t>
            </a:r>
          </a:p>
        </p:txBody>
      </p:sp>
      <p:sp>
        <p:nvSpPr>
          <p:cNvPr id="9" name="CuadroTexto 8">
            <a:extLst>
              <a:ext uri="{FF2B5EF4-FFF2-40B4-BE49-F238E27FC236}">
                <a16:creationId xmlns:a16="http://schemas.microsoft.com/office/drawing/2014/main" id="{94D0F11C-2008-A5A4-1184-71F2DF43801A}"/>
              </a:ext>
            </a:extLst>
          </p:cNvPr>
          <p:cNvSpPr txBox="1"/>
          <p:nvPr/>
        </p:nvSpPr>
        <p:spPr bwMode="auto">
          <a:xfrm>
            <a:off x="11175368" y="5236112"/>
            <a:ext cx="1103344" cy="388373"/>
          </a:xfrm>
          <a:prstGeom prst="rect">
            <a:avLst/>
          </a:prstGeom>
          <a:noFill/>
          <a:ln w="9525">
            <a:noFill/>
            <a:prstDash val="dot"/>
            <a:miter lim="800000"/>
            <a:headEnd/>
            <a:tailEnd/>
          </a:ln>
        </p:spPr>
        <p:txBody>
          <a:bodyPr wrap="none" lIns="115782" tIns="57892" rIns="115782" bIns="57892" rtlCol="0" anchor="t">
            <a:spAutoFit/>
          </a:bodyPr>
          <a:lstStyle/>
          <a:p>
            <a:pPr marL="667766" indent="-655999"/>
            <a:r>
              <a:rPr lang="es-ES_tradnl" sz="1680" b="1" dirty="0">
                <a:solidFill>
                  <a:schemeClr val="accent1"/>
                </a:solidFill>
                <a:latin typeface="Lato" panose="020F0502020204030203" pitchFamily="34" charset="77"/>
              </a:rPr>
              <a:t>Empleos</a:t>
            </a:r>
          </a:p>
        </p:txBody>
      </p:sp>
      <p:sp>
        <p:nvSpPr>
          <p:cNvPr id="10" name="CuadroTexto 9">
            <a:extLst>
              <a:ext uri="{FF2B5EF4-FFF2-40B4-BE49-F238E27FC236}">
                <a16:creationId xmlns:a16="http://schemas.microsoft.com/office/drawing/2014/main" id="{FFA82806-7618-B80A-8D19-77C51105F793}"/>
              </a:ext>
            </a:extLst>
          </p:cNvPr>
          <p:cNvSpPr txBox="1"/>
          <p:nvPr/>
        </p:nvSpPr>
        <p:spPr bwMode="auto">
          <a:xfrm>
            <a:off x="11175368" y="2646263"/>
            <a:ext cx="1196589" cy="375447"/>
          </a:xfrm>
          <a:prstGeom prst="rect">
            <a:avLst/>
          </a:prstGeom>
          <a:noFill/>
          <a:ln w="9525">
            <a:noFill/>
            <a:prstDash val="dot"/>
            <a:miter lim="800000"/>
            <a:headEnd/>
            <a:tailEnd/>
          </a:ln>
        </p:spPr>
        <p:txBody>
          <a:bodyPr wrap="none" lIns="115782" tIns="57892" rIns="115782" bIns="57892" rtlCol="0" anchor="t">
            <a:spAutoFit/>
          </a:bodyPr>
          <a:lstStyle/>
          <a:p>
            <a:pPr marL="667766" indent="-655999"/>
            <a:r>
              <a:rPr lang="es-ES_tradnl" sz="1680" b="1" dirty="0">
                <a:solidFill>
                  <a:srgbClr val="FFC000"/>
                </a:solidFill>
                <a:latin typeface="Lato" panose="020F0502020204030203" pitchFamily="34" charset="77"/>
              </a:rPr>
              <a:t>Población</a:t>
            </a:r>
          </a:p>
        </p:txBody>
      </p:sp>
      <p:sp>
        <p:nvSpPr>
          <p:cNvPr id="13" name="CuadroTexto 12">
            <a:extLst>
              <a:ext uri="{FF2B5EF4-FFF2-40B4-BE49-F238E27FC236}">
                <a16:creationId xmlns:a16="http://schemas.microsoft.com/office/drawing/2014/main" id="{E1F88D88-B109-3E78-134B-62357AE6FBDB}"/>
              </a:ext>
            </a:extLst>
          </p:cNvPr>
          <p:cNvSpPr txBox="1"/>
          <p:nvPr/>
        </p:nvSpPr>
        <p:spPr bwMode="auto">
          <a:xfrm>
            <a:off x="11175368" y="3908871"/>
            <a:ext cx="1641725" cy="675420"/>
          </a:xfrm>
          <a:prstGeom prst="rect">
            <a:avLst/>
          </a:prstGeom>
          <a:noFill/>
          <a:ln w="9525">
            <a:noFill/>
            <a:prstDash val="dot"/>
            <a:miter lim="800000"/>
            <a:headEnd/>
            <a:tailEnd/>
          </a:ln>
        </p:spPr>
        <p:txBody>
          <a:bodyPr wrap="square" lIns="0" tIns="65610" rIns="131220" bIns="65610" rtlCol="0" anchor="t">
            <a:spAutoFit/>
          </a:bodyPr>
          <a:lstStyle/>
          <a:p>
            <a:pPr marL="18336" indent="-5001">
              <a:spcAft>
                <a:spcPts val="420"/>
              </a:spcAft>
            </a:pPr>
            <a:r>
              <a:rPr lang="es-ES_tradnl" sz="1680" i="1" dirty="0">
                <a:solidFill>
                  <a:schemeClr val="bg1">
                    <a:lumMod val="65000"/>
                  </a:schemeClr>
                </a:solidFill>
                <a:latin typeface="Playfair Display" panose="00000500000000000000" pitchFamily="2" charset="0"/>
              </a:rPr>
              <a:t>% de población registrada</a:t>
            </a:r>
            <a:endParaRPr lang="es-ES_tradnl" sz="1680" i="1" baseline="30000" dirty="0">
              <a:solidFill>
                <a:schemeClr val="bg1">
                  <a:lumMod val="65000"/>
                </a:schemeClr>
              </a:solidFill>
              <a:latin typeface="Playfair Display" panose="00000500000000000000" pitchFamily="2" charset="0"/>
            </a:endParaRPr>
          </a:p>
        </p:txBody>
      </p:sp>
      <p:sp>
        <p:nvSpPr>
          <p:cNvPr id="14" name="CuadroTexto 3">
            <a:extLst>
              <a:ext uri="{FF2B5EF4-FFF2-40B4-BE49-F238E27FC236}">
                <a16:creationId xmlns:a16="http://schemas.microsoft.com/office/drawing/2014/main" id="{194FF5D4-F5E6-7046-6924-AE4C988FAF24}"/>
              </a:ext>
            </a:extLst>
          </p:cNvPr>
          <p:cNvSpPr txBox="1"/>
          <p:nvPr/>
        </p:nvSpPr>
        <p:spPr>
          <a:xfrm>
            <a:off x="1010328" y="7008611"/>
            <a:ext cx="10796270" cy="291939"/>
          </a:xfrm>
          <a:prstGeom prst="rect">
            <a:avLst/>
          </a:prstGeom>
          <a:noFill/>
          <a:ln>
            <a:solidFill>
              <a:schemeClr val="bg1">
                <a:lumMod val="85000"/>
              </a:schemeClr>
            </a:solidFill>
            <a:prstDash val="solid"/>
          </a:ln>
        </p:spPr>
        <p:txBody>
          <a:bodyPr wrap="square" rtlCol="0" anchor="ctr">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r>
              <a:rPr lang="es-ES_tradnl" sz="1297" dirty="0"/>
              <a:t>Fuente: SNIIV, IMSS. Datos al 31 de mayo de 2025.</a:t>
            </a:r>
          </a:p>
        </p:txBody>
      </p:sp>
      <p:graphicFrame>
        <p:nvGraphicFramePr>
          <p:cNvPr id="2" name="Gráfico 1">
            <a:extLst>
              <a:ext uri="{FF2B5EF4-FFF2-40B4-BE49-F238E27FC236}">
                <a16:creationId xmlns:a16="http://schemas.microsoft.com/office/drawing/2014/main" id="{03826725-8239-533D-821B-F71B0194160B}"/>
              </a:ext>
            </a:extLst>
          </p:cNvPr>
          <p:cNvGraphicFramePr>
            <a:graphicFrameLocks/>
          </p:cNvGraphicFramePr>
          <p:nvPr>
            <p:extLst>
              <p:ext uri="{D42A27DB-BD31-4B8C-83A1-F6EECF244321}">
                <p14:modId xmlns:p14="http://schemas.microsoft.com/office/powerpoint/2010/main" val="415298756"/>
              </p:ext>
            </p:extLst>
          </p:nvPr>
        </p:nvGraphicFramePr>
        <p:xfrm>
          <a:off x="342900" y="2204360"/>
          <a:ext cx="11463698" cy="48042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7846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51743-183F-AE94-22F6-B0D6BC37F0D8}"/>
            </a:ext>
          </a:extLst>
        </p:cNvPr>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C22E78C9-5576-E20F-69F4-F30F0F6611B8}"/>
              </a:ext>
            </a:extLst>
          </p:cNvPr>
          <p:cNvGraphicFramePr>
            <a:graphicFrameLocks/>
          </p:cNvGraphicFramePr>
          <p:nvPr>
            <p:extLst>
              <p:ext uri="{D42A27DB-BD31-4B8C-83A1-F6EECF244321}">
                <p14:modId xmlns:p14="http://schemas.microsoft.com/office/powerpoint/2010/main" val="1324238096"/>
              </p:ext>
            </p:extLst>
          </p:nvPr>
        </p:nvGraphicFramePr>
        <p:xfrm>
          <a:off x="81260" y="3983972"/>
          <a:ext cx="11249107" cy="2419799"/>
        </p:xfrm>
        <a:graphic>
          <a:graphicData uri="http://schemas.openxmlformats.org/drawingml/2006/chart">
            <c:chart xmlns:c="http://schemas.openxmlformats.org/drawingml/2006/chart" xmlns:r="http://schemas.openxmlformats.org/officeDocument/2006/relationships" r:id="rId2"/>
          </a:graphicData>
        </a:graphic>
      </p:graphicFrame>
      <p:sp>
        <p:nvSpPr>
          <p:cNvPr id="6" name="Marcador de número de diapositiva 1">
            <a:extLst>
              <a:ext uri="{FF2B5EF4-FFF2-40B4-BE49-F238E27FC236}">
                <a16:creationId xmlns:a16="http://schemas.microsoft.com/office/drawing/2014/main" id="{78BEDD80-F676-BD32-E6F6-E89B9FE1393C}"/>
              </a:ext>
            </a:extLst>
          </p:cNvPr>
          <p:cNvSpPr>
            <a:spLocks noGrp="1"/>
          </p:cNvSpPr>
          <p:nvPr>
            <p:ph type="sldNum" sz="quarter" idx="12"/>
          </p:nvPr>
        </p:nvSpPr>
        <p:spPr>
          <a:prstGeom prst="rect">
            <a:avLst/>
          </a:prstGeom>
        </p:spPr>
        <p:txBody>
          <a:bodyPr vert="horz" lIns="100048" tIns="20009" rIns="84708" bIns="43353" rtlCol="0" anchor="ctr" anchorCtr="1"/>
          <a:lstStyle>
            <a:defPPr>
              <a:defRPr lang="en-US"/>
            </a:defPPr>
            <a:lvl1pPr marL="0" algn="ctr" defTabSz="544568" rtl="0" eaLnBrk="1" latinLnBrk="0" hangingPunct="1">
              <a:defRPr sz="1483" kern="1200">
                <a:solidFill>
                  <a:schemeClr val="bg1">
                    <a:lumMod val="50000"/>
                  </a:schemeClr>
                </a:solidFill>
                <a:latin typeface="Stajn Pro Light"/>
                <a:ea typeface="+mn-ea"/>
                <a:cs typeface="Stajn Pro Light"/>
              </a:defRPr>
            </a:lvl1pPr>
            <a:lvl2pPr marL="544568" algn="l" defTabSz="544568" rtl="0" eaLnBrk="1" latinLnBrk="0" hangingPunct="1">
              <a:defRPr sz="2132" kern="1200">
                <a:solidFill>
                  <a:schemeClr val="tx1"/>
                </a:solidFill>
                <a:latin typeface="+mn-lt"/>
                <a:ea typeface="+mn-ea"/>
                <a:cs typeface="+mn-cs"/>
              </a:defRPr>
            </a:lvl2pPr>
            <a:lvl3pPr marL="1089137" algn="l" defTabSz="544568" rtl="0" eaLnBrk="1" latinLnBrk="0" hangingPunct="1">
              <a:defRPr sz="2132" kern="1200">
                <a:solidFill>
                  <a:schemeClr val="tx1"/>
                </a:solidFill>
                <a:latin typeface="+mn-lt"/>
                <a:ea typeface="+mn-ea"/>
                <a:cs typeface="+mn-cs"/>
              </a:defRPr>
            </a:lvl3pPr>
            <a:lvl4pPr marL="1633706" algn="l" defTabSz="544568" rtl="0" eaLnBrk="1" latinLnBrk="0" hangingPunct="1">
              <a:defRPr sz="2132" kern="1200">
                <a:solidFill>
                  <a:schemeClr val="tx1"/>
                </a:solidFill>
                <a:latin typeface="+mn-lt"/>
                <a:ea typeface="+mn-ea"/>
                <a:cs typeface="+mn-cs"/>
              </a:defRPr>
            </a:lvl4pPr>
            <a:lvl5pPr marL="2178273" algn="l" defTabSz="544568" rtl="0" eaLnBrk="1" latinLnBrk="0" hangingPunct="1">
              <a:defRPr sz="2132" kern="1200">
                <a:solidFill>
                  <a:schemeClr val="tx1"/>
                </a:solidFill>
                <a:latin typeface="+mn-lt"/>
                <a:ea typeface="+mn-ea"/>
                <a:cs typeface="+mn-cs"/>
              </a:defRPr>
            </a:lvl5pPr>
            <a:lvl6pPr marL="2722842" algn="l" defTabSz="544568" rtl="0" eaLnBrk="1" latinLnBrk="0" hangingPunct="1">
              <a:defRPr sz="2132" kern="1200">
                <a:solidFill>
                  <a:schemeClr val="tx1"/>
                </a:solidFill>
                <a:latin typeface="+mn-lt"/>
                <a:ea typeface="+mn-ea"/>
                <a:cs typeface="+mn-cs"/>
              </a:defRPr>
            </a:lvl6pPr>
            <a:lvl7pPr marL="3267410" algn="l" defTabSz="544568" rtl="0" eaLnBrk="1" latinLnBrk="0" hangingPunct="1">
              <a:defRPr sz="2132" kern="1200">
                <a:solidFill>
                  <a:schemeClr val="tx1"/>
                </a:solidFill>
                <a:latin typeface="+mn-lt"/>
                <a:ea typeface="+mn-ea"/>
                <a:cs typeface="+mn-cs"/>
              </a:defRPr>
            </a:lvl7pPr>
            <a:lvl8pPr marL="3811979" algn="l" defTabSz="544568" rtl="0" eaLnBrk="1" latinLnBrk="0" hangingPunct="1">
              <a:defRPr sz="2132" kern="1200">
                <a:solidFill>
                  <a:schemeClr val="tx1"/>
                </a:solidFill>
                <a:latin typeface="+mn-lt"/>
                <a:ea typeface="+mn-ea"/>
                <a:cs typeface="+mn-cs"/>
              </a:defRPr>
            </a:lvl8pPr>
            <a:lvl9pPr marL="4356547" algn="l" defTabSz="544568" rtl="0" eaLnBrk="1" latinLnBrk="0" hangingPunct="1">
              <a:defRPr sz="2132" kern="1200">
                <a:solidFill>
                  <a:schemeClr val="tx1"/>
                </a:solidFill>
                <a:latin typeface="+mn-lt"/>
                <a:ea typeface="+mn-ea"/>
                <a:cs typeface="+mn-cs"/>
              </a:defRPr>
            </a:lvl9pPr>
          </a:lstStyle>
          <a:p>
            <a:fld id="{67DDEA5E-EAF7-8246-8A62-7FF7613ECEAE}" type="slidenum">
              <a:rPr lang="en-US" smtClean="0"/>
              <a:pPr/>
              <a:t>6</a:t>
            </a:fld>
            <a:endParaRPr lang="en-US" dirty="0"/>
          </a:p>
        </p:txBody>
      </p:sp>
      <p:sp>
        <p:nvSpPr>
          <p:cNvPr id="2" name="CuadroTexto 1">
            <a:extLst>
              <a:ext uri="{FF2B5EF4-FFF2-40B4-BE49-F238E27FC236}">
                <a16:creationId xmlns:a16="http://schemas.microsoft.com/office/drawing/2014/main" id="{7C60E20E-B3CD-7CC3-FA58-74008916D50F}"/>
              </a:ext>
            </a:extLst>
          </p:cNvPr>
          <p:cNvSpPr txBox="1"/>
          <p:nvPr/>
        </p:nvSpPr>
        <p:spPr bwMode="auto">
          <a:xfrm>
            <a:off x="915849" y="790184"/>
            <a:ext cx="10969905" cy="735733"/>
          </a:xfrm>
          <a:prstGeom prst="rect">
            <a:avLst/>
          </a:prstGeom>
          <a:noFill/>
          <a:ln w="9525">
            <a:noFill/>
            <a:prstDash val="dot"/>
            <a:miter lim="800000"/>
            <a:headEnd/>
            <a:tailEnd/>
          </a:ln>
        </p:spPr>
        <p:txBody>
          <a:bodyPr wrap="square" lIns="107269" tIns="53635" rIns="107269" bIns="53635" rtlCol="0" anchor="t">
            <a:spAutoFit/>
          </a:bodyPr>
          <a:lstStyle/>
          <a:p>
            <a:pPr indent="-606434" algn="ctr" defTabSz="784957">
              <a:defRPr/>
            </a:pPr>
            <a:r>
              <a:rPr lang="es-ES_tradnl" sz="4077" dirty="0">
                <a:solidFill>
                  <a:prstClr val="black"/>
                </a:solidFill>
                <a:latin typeface="Lato Light" panose="020F0302020204030203" pitchFamily="34" charset="77"/>
              </a:rPr>
              <a:t>SALARIOS</a:t>
            </a:r>
            <a:endParaRPr lang="es-ES_tradnl" sz="4077" baseline="30000" dirty="0">
              <a:solidFill>
                <a:srgbClr val="FF0000"/>
              </a:solidFill>
              <a:latin typeface="Lato Light" panose="020F0302020204030203" pitchFamily="34" charset="77"/>
            </a:endParaRPr>
          </a:p>
        </p:txBody>
      </p:sp>
      <p:sp>
        <p:nvSpPr>
          <p:cNvPr id="3" name="CuadroTexto 2">
            <a:extLst>
              <a:ext uri="{FF2B5EF4-FFF2-40B4-BE49-F238E27FC236}">
                <a16:creationId xmlns:a16="http://schemas.microsoft.com/office/drawing/2014/main" id="{D5083E57-C6B3-9677-C2C3-01787D5E09C2}"/>
              </a:ext>
            </a:extLst>
          </p:cNvPr>
          <p:cNvSpPr txBox="1"/>
          <p:nvPr/>
        </p:nvSpPr>
        <p:spPr bwMode="auto">
          <a:xfrm>
            <a:off x="0" y="1368629"/>
            <a:ext cx="12801600" cy="480131"/>
          </a:xfrm>
          <a:prstGeom prst="rect">
            <a:avLst/>
          </a:prstGeom>
          <a:noFill/>
          <a:ln w="9525">
            <a:noFill/>
            <a:prstDash val="dot"/>
            <a:miter lim="800000"/>
            <a:headEnd/>
            <a:tailEnd/>
          </a:ln>
        </p:spPr>
        <p:txBody>
          <a:bodyPr wrap="square">
            <a:spAutoFit/>
          </a:bodyPr>
          <a:lstStyle/>
          <a:p>
            <a:pPr marL="756761" indent="-743426" algn="ctr">
              <a:spcAft>
                <a:spcPts val="420"/>
              </a:spcAft>
            </a:pPr>
            <a:r>
              <a:rPr lang="es-MX" sz="2520" i="1" dirty="0">
                <a:solidFill>
                  <a:srgbClr val="FF0000"/>
                </a:solidFill>
                <a:latin typeface="Playfair Display" panose="00000500000000000000" pitchFamily="2" charset="0"/>
                <a:ea typeface="Roboto Th" pitchFamily="2" charset="0"/>
              </a:rPr>
              <a:t>Sinaloa</a:t>
            </a:r>
          </a:p>
        </p:txBody>
      </p:sp>
      <p:sp>
        <p:nvSpPr>
          <p:cNvPr id="7" name="CuadroTexto 6">
            <a:extLst>
              <a:ext uri="{FF2B5EF4-FFF2-40B4-BE49-F238E27FC236}">
                <a16:creationId xmlns:a16="http://schemas.microsoft.com/office/drawing/2014/main" id="{4A860208-D62E-DBB0-5144-A98D5587D697}"/>
              </a:ext>
            </a:extLst>
          </p:cNvPr>
          <p:cNvSpPr txBox="1"/>
          <p:nvPr/>
        </p:nvSpPr>
        <p:spPr>
          <a:xfrm>
            <a:off x="630299" y="7153723"/>
            <a:ext cx="10430838" cy="491545"/>
          </a:xfrm>
          <a:prstGeom prst="rect">
            <a:avLst/>
          </a:prstGeom>
          <a:solidFill>
            <a:schemeClr val="bg1"/>
          </a:solidFill>
          <a:ln>
            <a:solidFill>
              <a:schemeClr val="bg1">
                <a:lumMod val="85000"/>
              </a:schemeClr>
            </a:solidFill>
          </a:ln>
        </p:spPr>
        <p:txBody>
          <a:bodyPr wrap="square" rtlCol="0">
            <a:spAutoFit/>
          </a:bodyPr>
          <a:lstStyle/>
          <a:p>
            <a:r>
              <a:rPr lang="es-ES" sz="1297" i="1" dirty="0">
                <a:solidFill>
                  <a:schemeClr val="bg1">
                    <a:lumMod val="75000"/>
                  </a:schemeClr>
                </a:solidFill>
                <a:latin typeface="Playfair Display" panose="00000500000000000000" pitchFamily="50" charset="0"/>
              </a:rPr>
              <a:t>Fuente: Encuesta Nacional de Ocupación y Empleo (ENOE).  La grafica muestra salario promedio de empleos formales e informales en México y en Sinaloa.</a:t>
            </a:r>
          </a:p>
        </p:txBody>
      </p:sp>
      <p:graphicFrame>
        <p:nvGraphicFramePr>
          <p:cNvPr id="11" name="Gráfico 10">
            <a:extLst>
              <a:ext uri="{FF2B5EF4-FFF2-40B4-BE49-F238E27FC236}">
                <a16:creationId xmlns:a16="http://schemas.microsoft.com/office/drawing/2014/main" id="{2D87A6FD-7930-84F6-9223-35E1AA95D30C}"/>
              </a:ext>
            </a:extLst>
          </p:cNvPr>
          <p:cNvGraphicFramePr>
            <a:graphicFrameLocks/>
          </p:cNvGraphicFramePr>
          <p:nvPr>
            <p:extLst>
              <p:ext uri="{D42A27DB-BD31-4B8C-83A1-F6EECF244321}">
                <p14:modId xmlns:p14="http://schemas.microsoft.com/office/powerpoint/2010/main" val="4160140939"/>
              </p:ext>
            </p:extLst>
          </p:nvPr>
        </p:nvGraphicFramePr>
        <p:xfrm>
          <a:off x="40630" y="1674393"/>
          <a:ext cx="11249107" cy="5301760"/>
        </p:xfrm>
        <a:graphic>
          <a:graphicData uri="http://schemas.openxmlformats.org/drawingml/2006/chart">
            <c:chart xmlns:c="http://schemas.openxmlformats.org/drawingml/2006/chart" xmlns:r="http://schemas.openxmlformats.org/officeDocument/2006/relationships" r:id="rId3"/>
          </a:graphicData>
        </a:graphic>
      </p:graphicFrame>
      <p:sp>
        <p:nvSpPr>
          <p:cNvPr id="12" name="CuadroTexto 11">
            <a:extLst>
              <a:ext uri="{FF2B5EF4-FFF2-40B4-BE49-F238E27FC236}">
                <a16:creationId xmlns:a16="http://schemas.microsoft.com/office/drawing/2014/main" id="{58E8BA3C-2E40-5BF1-0E28-28B3AD6D12FD}"/>
              </a:ext>
            </a:extLst>
          </p:cNvPr>
          <p:cNvSpPr txBox="1"/>
          <p:nvPr/>
        </p:nvSpPr>
        <p:spPr bwMode="auto">
          <a:xfrm>
            <a:off x="11241467" y="1848760"/>
            <a:ext cx="1643808" cy="593956"/>
          </a:xfrm>
          <a:prstGeom prst="rect">
            <a:avLst/>
          </a:prstGeom>
          <a:noFill/>
          <a:ln w="9525">
            <a:noFill/>
            <a:prstDash val="dot"/>
            <a:miter lim="800000"/>
            <a:headEnd/>
            <a:tailEnd/>
          </a:ln>
        </p:spPr>
        <p:txBody>
          <a:bodyPr wrap="square" lIns="0" tIns="65610" rIns="131220" bIns="65610" rtlCol="0" anchor="t">
            <a:spAutoFit/>
          </a:bodyPr>
          <a:lstStyle/>
          <a:p>
            <a:pPr marL="13335">
              <a:lnSpc>
                <a:spcPct val="85000"/>
              </a:lnSpc>
            </a:pPr>
            <a:r>
              <a:rPr lang="es-ES_tradnl" sz="1680" b="1" dirty="0">
                <a:solidFill>
                  <a:srgbClr val="6BA6E0"/>
                </a:solidFill>
                <a:latin typeface="Lato" panose="020F0502020204030203" pitchFamily="34" charset="77"/>
              </a:rPr>
              <a:t>Sinaloa empleo formal</a:t>
            </a:r>
          </a:p>
        </p:txBody>
      </p:sp>
      <p:sp>
        <p:nvSpPr>
          <p:cNvPr id="9" name="CuadroTexto 8">
            <a:extLst>
              <a:ext uri="{FF2B5EF4-FFF2-40B4-BE49-F238E27FC236}">
                <a16:creationId xmlns:a16="http://schemas.microsoft.com/office/drawing/2014/main" id="{9B7C33A1-A0A9-1354-E92E-730718D84999}"/>
              </a:ext>
            </a:extLst>
          </p:cNvPr>
          <p:cNvSpPr txBox="1"/>
          <p:nvPr/>
        </p:nvSpPr>
        <p:spPr bwMode="auto">
          <a:xfrm>
            <a:off x="11241467" y="3390016"/>
            <a:ext cx="1666298" cy="593956"/>
          </a:xfrm>
          <a:prstGeom prst="rect">
            <a:avLst/>
          </a:prstGeom>
          <a:noFill/>
          <a:ln w="9525">
            <a:noFill/>
            <a:prstDash val="dot"/>
            <a:miter lim="800000"/>
            <a:headEnd/>
            <a:tailEnd/>
          </a:ln>
        </p:spPr>
        <p:txBody>
          <a:bodyPr wrap="square" lIns="0" tIns="65610" rIns="131220" bIns="65610" rtlCol="0" anchor="t">
            <a:spAutoFit/>
          </a:bodyPr>
          <a:lstStyle/>
          <a:p>
            <a:pPr marL="13335">
              <a:lnSpc>
                <a:spcPct val="85000"/>
              </a:lnSpc>
            </a:pPr>
            <a:r>
              <a:rPr lang="es-ES_tradnl" sz="1680" b="1" dirty="0">
                <a:solidFill>
                  <a:srgbClr val="6BA6E0"/>
                </a:solidFill>
                <a:latin typeface="Lato" panose="020F0502020204030203" pitchFamily="34" charset="77"/>
              </a:rPr>
              <a:t>Sinaloa empleo informal</a:t>
            </a:r>
          </a:p>
        </p:txBody>
      </p:sp>
      <p:sp>
        <p:nvSpPr>
          <p:cNvPr id="5" name="CuadroTexto 4">
            <a:extLst>
              <a:ext uri="{FF2B5EF4-FFF2-40B4-BE49-F238E27FC236}">
                <a16:creationId xmlns:a16="http://schemas.microsoft.com/office/drawing/2014/main" id="{9882E053-E5AE-0874-2ED5-AEFD1AEB483B}"/>
              </a:ext>
            </a:extLst>
          </p:cNvPr>
          <p:cNvSpPr txBox="1"/>
          <p:nvPr/>
        </p:nvSpPr>
        <p:spPr bwMode="auto">
          <a:xfrm>
            <a:off x="11241467" y="4100717"/>
            <a:ext cx="1641725" cy="477211"/>
          </a:xfrm>
          <a:prstGeom prst="rect">
            <a:avLst/>
          </a:prstGeom>
          <a:noFill/>
          <a:ln w="9525">
            <a:noFill/>
            <a:prstDash val="dot"/>
            <a:miter lim="800000"/>
            <a:headEnd/>
            <a:tailEnd/>
          </a:ln>
        </p:spPr>
        <p:txBody>
          <a:bodyPr wrap="square" lIns="0" tIns="65610" rIns="131220" bIns="65610" rtlCol="0" anchor="t">
            <a:spAutoFit/>
          </a:bodyPr>
          <a:lstStyle/>
          <a:p>
            <a:pPr marL="18336" indent="-5001">
              <a:spcAft>
                <a:spcPts val="420"/>
              </a:spcAft>
            </a:pPr>
            <a:r>
              <a:rPr lang="es-ES_tradnl" sz="1680" i="1" baseline="30000" dirty="0">
                <a:solidFill>
                  <a:schemeClr val="bg1">
                    <a:lumMod val="85000"/>
                  </a:schemeClr>
                </a:solidFill>
                <a:latin typeface="Playfair Display" panose="00000500000000000000" pitchFamily="2" charset="0"/>
              </a:rPr>
              <a:t>Incremento salario informal</a:t>
            </a:r>
          </a:p>
        </p:txBody>
      </p:sp>
      <p:sp>
        <p:nvSpPr>
          <p:cNvPr id="8" name="CuadroTexto 7">
            <a:extLst>
              <a:ext uri="{FF2B5EF4-FFF2-40B4-BE49-F238E27FC236}">
                <a16:creationId xmlns:a16="http://schemas.microsoft.com/office/drawing/2014/main" id="{BFDC4C57-30A2-FAFF-0736-7CB5D8B04D2D}"/>
              </a:ext>
            </a:extLst>
          </p:cNvPr>
          <p:cNvSpPr txBox="1"/>
          <p:nvPr/>
        </p:nvSpPr>
        <p:spPr bwMode="auto">
          <a:xfrm>
            <a:off x="11241467" y="4726404"/>
            <a:ext cx="1641725" cy="477211"/>
          </a:xfrm>
          <a:prstGeom prst="rect">
            <a:avLst/>
          </a:prstGeom>
          <a:noFill/>
          <a:ln w="9525">
            <a:noFill/>
            <a:prstDash val="dot"/>
            <a:miter lim="800000"/>
            <a:headEnd/>
            <a:tailEnd/>
          </a:ln>
        </p:spPr>
        <p:txBody>
          <a:bodyPr wrap="square" lIns="0" tIns="65610" rIns="131220" bIns="65610" rtlCol="0" anchor="t">
            <a:spAutoFit/>
          </a:bodyPr>
          <a:lstStyle/>
          <a:p>
            <a:pPr marL="18336" indent="-5001">
              <a:spcAft>
                <a:spcPts val="420"/>
              </a:spcAft>
            </a:pPr>
            <a:r>
              <a:rPr lang="es-ES_tradnl" sz="1680" i="1" baseline="30000" dirty="0">
                <a:solidFill>
                  <a:schemeClr val="bg1">
                    <a:lumMod val="65000"/>
                  </a:schemeClr>
                </a:solidFill>
                <a:latin typeface="Playfair Display" panose="00000500000000000000" pitchFamily="2" charset="0"/>
              </a:rPr>
              <a:t>Incremento salario formal</a:t>
            </a:r>
          </a:p>
        </p:txBody>
      </p:sp>
    </p:spTree>
    <p:extLst>
      <p:ext uri="{BB962C8B-B14F-4D97-AF65-F5344CB8AC3E}">
        <p14:creationId xmlns:p14="http://schemas.microsoft.com/office/powerpoint/2010/main" val="2913978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5E4F5-C31C-609D-C635-5441378990EC}"/>
            </a:ext>
          </a:extLst>
        </p:cNvPr>
        <p:cNvGrpSpPr/>
        <p:nvPr/>
      </p:nvGrpSpPr>
      <p:grpSpPr>
        <a:xfrm>
          <a:off x="0" y="0"/>
          <a:ext cx="0" cy="0"/>
          <a:chOff x="0" y="0"/>
          <a:chExt cx="0" cy="0"/>
        </a:xfrm>
      </p:grpSpPr>
      <p:sp>
        <p:nvSpPr>
          <p:cNvPr id="6" name="Marcador de número de diapositiva 1">
            <a:extLst>
              <a:ext uri="{FF2B5EF4-FFF2-40B4-BE49-F238E27FC236}">
                <a16:creationId xmlns:a16="http://schemas.microsoft.com/office/drawing/2014/main" id="{734D5775-6B3F-5001-CCA4-6F136AE13F40}"/>
              </a:ext>
            </a:extLst>
          </p:cNvPr>
          <p:cNvSpPr>
            <a:spLocks noGrp="1"/>
          </p:cNvSpPr>
          <p:nvPr>
            <p:ph type="sldNum" sz="quarter" idx="12"/>
          </p:nvPr>
        </p:nvSpPr>
        <p:spPr>
          <a:prstGeom prst="rect">
            <a:avLst/>
          </a:prstGeom>
        </p:spPr>
        <p:txBody>
          <a:bodyPr vert="horz" lIns="100048" tIns="20009" rIns="84708" bIns="43353" rtlCol="0" anchor="ctr" anchorCtr="1"/>
          <a:lstStyle>
            <a:defPPr>
              <a:defRPr lang="en-US"/>
            </a:defPPr>
            <a:lvl1pPr marL="0" algn="ctr" defTabSz="544568" rtl="0" eaLnBrk="1" latinLnBrk="0" hangingPunct="1">
              <a:defRPr sz="1483" kern="1200">
                <a:solidFill>
                  <a:schemeClr val="bg1">
                    <a:lumMod val="50000"/>
                  </a:schemeClr>
                </a:solidFill>
                <a:latin typeface="Stajn Pro Light"/>
                <a:ea typeface="+mn-ea"/>
                <a:cs typeface="Stajn Pro Light"/>
              </a:defRPr>
            </a:lvl1pPr>
            <a:lvl2pPr marL="544568" algn="l" defTabSz="544568" rtl="0" eaLnBrk="1" latinLnBrk="0" hangingPunct="1">
              <a:defRPr sz="2132" kern="1200">
                <a:solidFill>
                  <a:schemeClr val="tx1"/>
                </a:solidFill>
                <a:latin typeface="+mn-lt"/>
                <a:ea typeface="+mn-ea"/>
                <a:cs typeface="+mn-cs"/>
              </a:defRPr>
            </a:lvl2pPr>
            <a:lvl3pPr marL="1089137" algn="l" defTabSz="544568" rtl="0" eaLnBrk="1" latinLnBrk="0" hangingPunct="1">
              <a:defRPr sz="2132" kern="1200">
                <a:solidFill>
                  <a:schemeClr val="tx1"/>
                </a:solidFill>
                <a:latin typeface="+mn-lt"/>
                <a:ea typeface="+mn-ea"/>
                <a:cs typeface="+mn-cs"/>
              </a:defRPr>
            </a:lvl3pPr>
            <a:lvl4pPr marL="1633706" algn="l" defTabSz="544568" rtl="0" eaLnBrk="1" latinLnBrk="0" hangingPunct="1">
              <a:defRPr sz="2132" kern="1200">
                <a:solidFill>
                  <a:schemeClr val="tx1"/>
                </a:solidFill>
                <a:latin typeface="+mn-lt"/>
                <a:ea typeface="+mn-ea"/>
                <a:cs typeface="+mn-cs"/>
              </a:defRPr>
            </a:lvl4pPr>
            <a:lvl5pPr marL="2178273" algn="l" defTabSz="544568" rtl="0" eaLnBrk="1" latinLnBrk="0" hangingPunct="1">
              <a:defRPr sz="2132" kern="1200">
                <a:solidFill>
                  <a:schemeClr val="tx1"/>
                </a:solidFill>
                <a:latin typeface="+mn-lt"/>
                <a:ea typeface="+mn-ea"/>
                <a:cs typeface="+mn-cs"/>
              </a:defRPr>
            </a:lvl5pPr>
            <a:lvl6pPr marL="2722842" algn="l" defTabSz="544568" rtl="0" eaLnBrk="1" latinLnBrk="0" hangingPunct="1">
              <a:defRPr sz="2132" kern="1200">
                <a:solidFill>
                  <a:schemeClr val="tx1"/>
                </a:solidFill>
                <a:latin typeface="+mn-lt"/>
                <a:ea typeface="+mn-ea"/>
                <a:cs typeface="+mn-cs"/>
              </a:defRPr>
            </a:lvl6pPr>
            <a:lvl7pPr marL="3267410" algn="l" defTabSz="544568" rtl="0" eaLnBrk="1" latinLnBrk="0" hangingPunct="1">
              <a:defRPr sz="2132" kern="1200">
                <a:solidFill>
                  <a:schemeClr val="tx1"/>
                </a:solidFill>
                <a:latin typeface="+mn-lt"/>
                <a:ea typeface="+mn-ea"/>
                <a:cs typeface="+mn-cs"/>
              </a:defRPr>
            </a:lvl7pPr>
            <a:lvl8pPr marL="3811979" algn="l" defTabSz="544568" rtl="0" eaLnBrk="1" latinLnBrk="0" hangingPunct="1">
              <a:defRPr sz="2132" kern="1200">
                <a:solidFill>
                  <a:schemeClr val="tx1"/>
                </a:solidFill>
                <a:latin typeface="+mn-lt"/>
                <a:ea typeface="+mn-ea"/>
                <a:cs typeface="+mn-cs"/>
              </a:defRPr>
            </a:lvl8pPr>
            <a:lvl9pPr marL="4356547" algn="l" defTabSz="544568" rtl="0" eaLnBrk="1" latinLnBrk="0" hangingPunct="1">
              <a:defRPr sz="2132" kern="1200">
                <a:solidFill>
                  <a:schemeClr val="tx1"/>
                </a:solidFill>
                <a:latin typeface="+mn-lt"/>
                <a:ea typeface="+mn-ea"/>
                <a:cs typeface="+mn-cs"/>
              </a:defRPr>
            </a:lvl9pPr>
          </a:lstStyle>
          <a:p>
            <a:fld id="{67DDEA5E-EAF7-8246-8A62-7FF7613ECEAE}" type="slidenum">
              <a:rPr lang="en-US" smtClean="0"/>
              <a:pPr/>
              <a:t>7</a:t>
            </a:fld>
            <a:endParaRPr lang="en-US" dirty="0"/>
          </a:p>
        </p:txBody>
      </p:sp>
      <p:sp>
        <p:nvSpPr>
          <p:cNvPr id="2" name="CuadroTexto 1">
            <a:extLst>
              <a:ext uri="{FF2B5EF4-FFF2-40B4-BE49-F238E27FC236}">
                <a16:creationId xmlns:a16="http://schemas.microsoft.com/office/drawing/2014/main" id="{10A234BF-62A9-6660-7357-73262974DB9A}"/>
              </a:ext>
            </a:extLst>
          </p:cNvPr>
          <p:cNvSpPr txBox="1"/>
          <p:nvPr/>
        </p:nvSpPr>
        <p:spPr bwMode="auto">
          <a:xfrm>
            <a:off x="915849" y="790184"/>
            <a:ext cx="10969905" cy="735733"/>
          </a:xfrm>
          <a:prstGeom prst="rect">
            <a:avLst/>
          </a:prstGeom>
          <a:noFill/>
          <a:ln w="9525">
            <a:noFill/>
            <a:prstDash val="dot"/>
            <a:miter lim="800000"/>
            <a:headEnd/>
            <a:tailEnd/>
          </a:ln>
        </p:spPr>
        <p:txBody>
          <a:bodyPr wrap="square" lIns="107269" tIns="53635" rIns="107269" bIns="53635" rtlCol="0" anchor="t">
            <a:spAutoFit/>
          </a:bodyPr>
          <a:lstStyle/>
          <a:p>
            <a:pPr indent="-606434" algn="ctr" defTabSz="784957">
              <a:defRPr/>
            </a:pPr>
            <a:r>
              <a:rPr lang="es-ES_tradnl" sz="4077" dirty="0">
                <a:solidFill>
                  <a:prstClr val="black"/>
                </a:solidFill>
                <a:latin typeface="Lato Light" panose="020F0302020204030203" pitchFamily="34" charset="77"/>
              </a:rPr>
              <a:t>SALARIOS</a:t>
            </a:r>
            <a:endParaRPr lang="es-ES_tradnl" sz="4077" baseline="30000" dirty="0">
              <a:solidFill>
                <a:srgbClr val="FF0000"/>
              </a:solidFill>
              <a:latin typeface="Lato Light" panose="020F0302020204030203" pitchFamily="34" charset="77"/>
            </a:endParaRPr>
          </a:p>
        </p:txBody>
      </p:sp>
      <p:sp>
        <p:nvSpPr>
          <p:cNvPr id="3" name="CuadroTexto 2">
            <a:extLst>
              <a:ext uri="{FF2B5EF4-FFF2-40B4-BE49-F238E27FC236}">
                <a16:creationId xmlns:a16="http://schemas.microsoft.com/office/drawing/2014/main" id="{8339FB63-285A-9BB1-7E38-84D17F00EB77}"/>
              </a:ext>
            </a:extLst>
          </p:cNvPr>
          <p:cNvSpPr txBox="1"/>
          <p:nvPr/>
        </p:nvSpPr>
        <p:spPr bwMode="auto">
          <a:xfrm>
            <a:off x="0" y="1368629"/>
            <a:ext cx="12801600" cy="480131"/>
          </a:xfrm>
          <a:prstGeom prst="rect">
            <a:avLst/>
          </a:prstGeom>
          <a:noFill/>
          <a:ln w="9525">
            <a:noFill/>
            <a:prstDash val="dot"/>
            <a:miter lim="800000"/>
            <a:headEnd/>
            <a:tailEnd/>
          </a:ln>
        </p:spPr>
        <p:txBody>
          <a:bodyPr wrap="square">
            <a:spAutoFit/>
          </a:bodyPr>
          <a:lstStyle/>
          <a:p>
            <a:pPr marL="756761" indent="-743426" algn="ctr">
              <a:spcAft>
                <a:spcPts val="420"/>
              </a:spcAft>
            </a:pPr>
            <a:r>
              <a:rPr lang="es-MX" sz="2520" i="1" dirty="0">
                <a:solidFill>
                  <a:srgbClr val="FF0000"/>
                </a:solidFill>
                <a:latin typeface="Playfair Display" panose="00000500000000000000" pitchFamily="2" charset="0"/>
                <a:ea typeface="Roboto Th" pitchFamily="2" charset="0"/>
              </a:rPr>
              <a:t>Sinaloa vs México</a:t>
            </a:r>
          </a:p>
        </p:txBody>
      </p:sp>
      <p:sp>
        <p:nvSpPr>
          <p:cNvPr id="7" name="CuadroTexto 6">
            <a:extLst>
              <a:ext uri="{FF2B5EF4-FFF2-40B4-BE49-F238E27FC236}">
                <a16:creationId xmlns:a16="http://schemas.microsoft.com/office/drawing/2014/main" id="{8270FFDE-5E3C-FE44-147A-D9759A8FA3C8}"/>
              </a:ext>
            </a:extLst>
          </p:cNvPr>
          <p:cNvSpPr txBox="1"/>
          <p:nvPr/>
        </p:nvSpPr>
        <p:spPr>
          <a:xfrm>
            <a:off x="875575" y="6976153"/>
            <a:ext cx="10430838" cy="491545"/>
          </a:xfrm>
          <a:prstGeom prst="rect">
            <a:avLst/>
          </a:prstGeom>
          <a:solidFill>
            <a:schemeClr val="bg1"/>
          </a:solidFill>
          <a:ln>
            <a:solidFill>
              <a:schemeClr val="bg1">
                <a:lumMod val="85000"/>
              </a:schemeClr>
            </a:solidFill>
          </a:ln>
        </p:spPr>
        <p:txBody>
          <a:bodyPr wrap="square" rtlCol="0">
            <a:spAutoFit/>
          </a:bodyPr>
          <a:lstStyle/>
          <a:p>
            <a:r>
              <a:rPr lang="es-ES" sz="1297" i="1" dirty="0">
                <a:solidFill>
                  <a:schemeClr val="bg1">
                    <a:lumMod val="75000"/>
                  </a:schemeClr>
                </a:solidFill>
                <a:latin typeface="Playfair Display" panose="00000500000000000000" pitchFamily="50" charset="0"/>
              </a:rPr>
              <a:t>Fuente: Encuesta Nacional de Ocupación y Empleo (ENOE).  La grafica muestra salario promedio de empleos formales e informales en México y en Sinaloa.</a:t>
            </a:r>
          </a:p>
        </p:txBody>
      </p:sp>
      <p:graphicFrame>
        <p:nvGraphicFramePr>
          <p:cNvPr id="11" name="Gráfico 10">
            <a:extLst>
              <a:ext uri="{FF2B5EF4-FFF2-40B4-BE49-F238E27FC236}">
                <a16:creationId xmlns:a16="http://schemas.microsoft.com/office/drawing/2014/main" id="{1E50A4FB-C9CC-8DEB-D230-BE019D792DDE}"/>
              </a:ext>
            </a:extLst>
          </p:cNvPr>
          <p:cNvGraphicFramePr>
            <a:graphicFrameLocks/>
          </p:cNvGraphicFramePr>
          <p:nvPr>
            <p:extLst>
              <p:ext uri="{D42A27DB-BD31-4B8C-83A1-F6EECF244321}">
                <p14:modId xmlns:p14="http://schemas.microsoft.com/office/powerpoint/2010/main" val="1986402502"/>
              </p:ext>
            </p:extLst>
          </p:nvPr>
        </p:nvGraphicFramePr>
        <p:xfrm>
          <a:off x="180893" y="1674393"/>
          <a:ext cx="11249107" cy="5301760"/>
        </p:xfrm>
        <a:graphic>
          <a:graphicData uri="http://schemas.openxmlformats.org/drawingml/2006/chart">
            <c:chart xmlns:c="http://schemas.openxmlformats.org/drawingml/2006/chart" xmlns:r="http://schemas.openxmlformats.org/officeDocument/2006/relationships" r:id="rId2"/>
          </a:graphicData>
        </a:graphic>
      </p:graphicFrame>
      <p:sp>
        <p:nvSpPr>
          <p:cNvPr id="12" name="CuadroTexto 11">
            <a:extLst>
              <a:ext uri="{FF2B5EF4-FFF2-40B4-BE49-F238E27FC236}">
                <a16:creationId xmlns:a16="http://schemas.microsoft.com/office/drawing/2014/main" id="{1BC9A615-1890-93E7-4BE2-ECA51D1244D6}"/>
              </a:ext>
            </a:extLst>
          </p:cNvPr>
          <p:cNvSpPr txBox="1"/>
          <p:nvPr/>
        </p:nvSpPr>
        <p:spPr bwMode="auto">
          <a:xfrm>
            <a:off x="11251331" y="2111773"/>
            <a:ext cx="1643808" cy="593956"/>
          </a:xfrm>
          <a:prstGeom prst="rect">
            <a:avLst/>
          </a:prstGeom>
          <a:noFill/>
          <a:ln w="9525">
            <a:noFill/>
            <a:prstDash val="dot"/>
            <a:miter lim="800000"/>
            <a:headEnd/>
            <a:tailEnd/>
          </a:ln>
        </p:spPr>
        <p:txBody>
          <a:bodyPr wrap="square" lIns="0" tIns="65610" rIns="131220" bIns="65610" rtlCol="0" anchor="t">
            <a:spAutoFit/>
          </a:bodyPr>
          <a:lstStyle/>
          <a:p>
            <a:pPr marL="13335">
              <a:lnSpc>
                <a:spcPct val="85000"/>
              </a:lnSpc>
            </a:pPr>
            <a:r>
              <a:rPr lang="es-ES_tradnl" sz="1680" b="1" dirty="0">
                <a:solidFill>
                  <a:srgbClr val="6BA6E0"/>
                </a:solidFill>
                <a:latin typeface="Lato" panose="020F0502020204030203" pitchFamily="34" charset="77"/>
              </a:rPr>
              <a:t>Sinaloa empleo formal</a:t>
            </a:r>
          </a:p>
        </p:txBody>
      </p:sp>
      <p:sp>
        <p:nvSpPr>
          <p:cNvPr id="14" name="CuadroTexto 13">
            <a:extLst>
              <a:ext uri="{FF2B5EF4-FFF2-40B4-BE49-F238E27FC236}">
                <a16:creationId xmlns:a16="http://schemas.microsoft.com/office/drawing/2014/main" id="{544E5B37-1971-9FDA-BE7E-446077947CDA}"/>
              </a:ext>
            </a:extLst>
          </p:cNvPr>
          <p:cNvSpPr txBox="1"/>
          <p:nvPr/>
        </p:nvSpPr>
        <p:spPr bwMode="auto">
          <a:xfrm>
            <a:off x="11245497" y="3083312"/>
            <a:ext cx="1666296" cy="593956"/>
          </a:xfrm>
          <a:prstGeom prst="rect">
            <a:avLst/>
          </a:prstGeom>
          <a:noFill/>
          <a:ln w="9525">
            <a:noFill/>
            <a:prstDash val="dot"/>
            <a:miter lim="800000"/>
            <a:headEnd/>
            <a:tailEnd/>
          </a:ln>
        </p:spPr>
        <p:txBody>
          <a:bodyPr wrap="square" lIns="0" tIns="65610" rIns="131220" bIns="65610" rtlCol="0" anchor="t">
            <a:spAutoFit/>
          </a:bodyPr>
          <a:lstStyle/>
          <a:p>
            <a:pPr marL="13335">
              <a:lnSpc>
                <a:spcPct val="85000"/>
              </a:lnSpc>
            </a:pPr>
            <a:r>
              <a:rPr lang="es-ES_tradnl" sz="1680" b="1" dirty="0">
                <a:solidFill>
                  <a:srgbClr val="FFC000"/>
                </a:solidFill>
                <a:latin typeface="Lato" panose="020F0502020204030203" pitchFamily="34" charset="77"/>
              </a:rPr>
              <a:t>México empleo formal</a:t>
            </a:r>
          </a:p>
        </p:txBody>
      </p:sp>
      <p:sp>
        <p:nvSpPr>
          <p:cNvPr id="8" name="CuadroTexto 21">
            <a:extLst>
              <a:ext uri="{FF2B5EF4-FFF2-40B4-BE49-F238E27FC236}">
                <a16:creationId xmlns:a16="http://schemas.microsoft.com/office/drawing/2014/main" id="{5866724B-8855-02C0-2C5D-BE8BA5F9EF34}"/>
              </a:ext>
            </a:extLst>
          </p:cNvPr>
          <p:cNvSpPr txBox="1">
            <a:spLocks noChangeArrowheads="1"/>
          </p:cNvSpPr>
          <p:nvPr/>
        </p:nvSpPr>
        <p:spPr bwMode="auto">
          <a:xfrm>
            <a:off x="1497359" y="2058125"/>
            <a:ext cx="2898716" cy="1005048"/>
          </a:xfrm>
          <a:prstGeom prst="rect">
            <a:avLst/>
          </a:prstGeom>
          <a:noFill/>
          <a:ln w="19050">
            <a:solidFill>
              <a:schemeClr val="bg1">
                <a:lumMod val="75000"/>
              </a:schemeClr>
            </a:solidFill>
            <a:prstDash val="solid"/>
            <a:miter lim="800000"/>
            <a:headEnd/>
            <a:tailEnd/>
          </a:ln>
        </p:spPr>
        <p:txBody>
          <a:bodyPr wrap="square" lIns="131220" tIns="65610" rIns="131220" bIns="65610"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marL="0" lvl="1" indent="0" defTabSz="617144" eaLnBrk="1" hangingPunct="1">
              <a:spcAft>
                <a:spcPts val="1680"/>
              </a:spcAft>
              <a:defRPr/>
            </a:pPr>
            <a:r>
              <a:rPr lang="es-ES" sz="1890" dirty="0">
                <a:latin typeface="Roboto Light" panose="02000000000000000000" pitchFamily="2" charset="0"/>
                <a:ea typeface="Roboto Light" panose="02000000000000000000" pitchFamily="2" charset="0"/>
                <a:cs typeface="Roboto Light" panose="02000000000000000000" pitchFamily="2" charset="0"/>
              </a:rPr>
              <a:t>Sinaloa paga </a:t>
            </a:r>
            <a:r>
              <a:rPr lang="es-ES" sz="1890" b="1" dirty="0">
                <a:latin typeface="Roboto" panose="02000000000000000000" pitchFamily="2" charset="0"/>
                <a:ea typeface="Roboto" panose="02000000000000000000" pitchFamily="2" charset="0"/>
                <a:cs typeface="Roboto Light" panose="02000000000000000000" pitchFamily="2" charset="0"/>
              </a:rPr>
              <a:t>35%</a:t>
            </a:r>
            <a:r>
              <a:rPr lang="es-ES" sz="1890" dirty="0">
                <a:latin typeface="Roboto Light" panose="02000000000000000000" pitchFamily="2" charset="0"/>
                <a:ea typeface="Roboto Light" panose="02000000000000000000" pitchFamily="2" charset="0"/>
                <a:cs typeface="Roboto Light" panose="02000000000000000000" pitchFamily="2" charset="0"/>
              </a:rPr>
              <a:t> más por encima del promedio nacional formal.</a:t>
            </a:r>
          </a:p>
        </p:txBody>
      </p:sp>
      <p:sp>
        <p:nvSpPr>
          <p:cNvPr id="9" name="CuadroTexto 8">
            <a:extLst>
              <a:ext uri="{FF2B5EF4-FFF2-40B4-BE49-F238E27FC236}">
                <a16:creationId xmlns:a16="http://schemas.microsoft.com/office/drawing/2014/main" id="{FC0D398A-7D0D-23EA-A5BD-2479574030F1}"/>
              </a:ext>
            </a:extLst>
          </p:cNvPr>
          <p:cNvSpPr txBox="1"/>
          <p:nvPr/>
        </p:nvSpPr>
        <p:spPr bwMode="auto">
          <a:xfrm>
            <a:off x="11228840" y="3582499"/>
            <a:ext cx="1666298" cy="593956"/>
          </a:xfrm>
          <a:prstGeom prst="rect">
            <a:avLst/>
          </a:prstGeom>
          <a:noFill/>
          <a:ln w="9525">
            <a:noFill/>
            <a:prstDash val="dot"/>
            <a:miter lim="800000"/>
            <a:headEnd/>
            <a:tailEnd/>
          </a:ln>
        </p:spPr>
        <p:txBody>
          <a:bodyPr wrap="square" lIns="0" tIns="65610" rIns="131220" bIns="65610" rtlCol="0" anchor="t">
            <a:spAutoFit/>
          </a:bodyPr>
          <a:lstStyle/>
          <a:p>
            <a:pPr marL="13335">
              <a:lnSpc>
                <a:spcPct val="85000"/>
              </a:lnSpc>
            </a:pPr>
            <a:r>
              <a:rPr lang="es-ES_tradnl" sz="1680" b="1" dirty="0">
                <a:solidFill>
                  <a:srgbClr val="6BA6E0"/>
                </a:solidFill>
                <a:latin typeface="Lato" panose="020F0502020204030203" pitchFamily="34" charset="77"/>
              </a:rPr>
              <a:t>Sinaloa empleo informal</a:t>
            </a:r>
          </a:p>
        </p:txBody>
      </p:sp>
      <p:sp>
        <p:nvSpPr>
          <p:cNvPr id="10" name="CuadroTexto 9">
            <a:extLst>
              <a:ext uri="{FF2B5EF4-FFF2-40B4-BE49-F238E27FC236}">
                <a16:creationId xmlns:a16="http://schemas.microsoft.com/office/drawing/2014/main" id="{BAEAB2AB-94D7-17A4-6550-1449859801F4}"/>
              </a:ext>
            </a:extLst>
          </p:cNvPr>
          <p:cNvSpPr txBox="1"/>
          <p:nvPr/>
        </p:nvSpPr>
        <p:spPr bwMode="auto">
          <a:xfrm>
            <a:off x="11245497" y="4866886"/>
            <a:ext cx="1666296" cy="571981"/>
          </a:xfrm>
          <a:prstGeom prst="rect">
            <a:avLst/>
          </a:prstGeom>
          <a:noFill/>
          <a:ln w="9525">
            <a:noFill/>
            <a:prstDash val="dot"/>
            <a:miter lim="800000"/>
            <a:headEnd/>
            <a:tailEnd/>
          </a:ln>
        </p:spPr>
        <p:txBody>
          <a:bodyPr wrap="square" lIns="0" tIns="65610" rIns="131220" bIns="65610" rtlCol="0" anchor="t">
            <a:spAutoFit/>
          </a:bodyPr>
          <a:lstStyle/>
          <a:p>
            <a:pPr marL="13335">
              <a:lnSpc>
                <a:spcPct val="85000"/>
              </a:lnSpc>
            </a:pPr>
            <a:r>
              <a:rPr lang="es-ES_tradnl" sz="1680" b="1" dirty="0">
                <a:solidFill>
                  <a:srgbClr val="FFC000"/>
                </a:solidFill>
                <a:latin typeface="Lato" panose="020F0502020204030203" pitchFamily="34" charset="77"/>
              </a:rPr>
              <a:t>México empleo informal</a:t>
            </a:r>
          </a:p>
        </p:txBody>
      </p:sp>
    </p:spTree>
    <p:extLst>
      <p:ext uri="{BB962C8B-B14F-4D97-AF65-F5344CB8AC3E}">
        <p14:creationId xmlns:p14="http://schemas.microsoft.com/office/powerpoint/2010/main" val="1534296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3AC64-0186-B525-BE3C-6515770EE483}"/>
            </a:ext>
          </a:extLst>
        </p:cNvPr>
        <p:cNvGrpSpPr/>
        <p:nvPr/>
      </p:nvGrpSpPr>
      <p:grpSpPr>
        <a:xfrm>
          <a:off x="0" y="0"/>
          <a:ext cx="0" cy="0"/>
          <a:chOff x="0" y="0"/>
          <a:chExt cx="0" cy="0"/>
        </a:xfrm>
      </p:grpSpPr>
      <p:sp>
        <p:nvSpPr>
          <p:cNvPr id="6" name="Marcador de número de diapositiva 1">
            <a:extLst>
              <a:ext uri="{FF2B5EF4-FFF2-40B4-BE49-F238E27FC236}">
                <a16:creationId xmlns:a16="http://schemas.microsoft.com/office/drawing/2014/main" id="{A484DDA7-96B1-9CF8-01EE-7F0EC4B676F4}"/>
              </a:ext>
            </a:extLst>
          </p:cNvPr>
          <p:cNvSpPr>
            <a:spLocks noGrp="1"/>
          </p:cNvSpPr>
          <p:nvPr>
            <p:ph type="sldNum" sz="quarter" idx="12"/>
          </p:nvPr>
        </p:nvSpPr>
        <p:spPr>
          <a:prstGeom prst="rect">
            <a:avLst/>
          </a:prstGeom>
        </p:spPr>
        <p:txBody>
          <a:bodyPr vert="horz" lIns="100048" tIns="20009" rIns="84708" bIns="43353" rtlCol="0" anchor="ctr" anchorCtr="1"/>
          <a:lstStyle>
            <a:defPPr>
              <a:defRPr lang="en-US"/>
            </a:defPPr>
            <a:lvl1pPr marL="0" algn="ctr" defTabSz="544568" rtl="0" eaLnBrk="1" latinLnBrk="0" hangingPunct="1">
              <a:defRPr sz="1483" kern="1200">
                <a:solidFill>
                  <a:schemeClr val="bg1">
                    <a:lumMod val="50000"/>
                  </a:schemeClr>
                </a:solidFill>
                <a:latin typeface="Stajn Pro Light"/>
                <a:ea typeface="+mn-ea"/>
                <a:cs typeface="Stajn Pro Light"/>
              </a:defRPr>
            </a:lvl1pPr>
            <a:lvl2pPr marL="544568" algn="l" defTabSz="544568" rtl="0" eaLnBrk="1" latinLnBrk="0" hangingPunct="1">
              <a:defRPr sz="2132" kern="1200">
                <a:solidFill>
                  <a:schemeClr val="tx1"/>
                </a:solidFill>
                <a:latin typeface="+mn-lt"/>
                <a:ea typeface="+mn-ea"/>
                <a:cs typeface="+mn-cs"/>
              </a:defRPr>
            </a:lvl2pPr>
            <a:lvl3pPr marL="1089137" algn="l" defTabSz="544568" rtl="0" eaLnBrk="1" latinLnBrk="0" hangingPunct="1">
              <a:defRPr sz="2132" kern="1200">
                <a:solidFill>
                  <a:schemeClr val="tx1"/>
                </a:solidFill>
                <a:latin typeface="+mn-lt"/>
                <a:ea typeface="+mn-ea"/>
                <a:cs typeface="+mn-cs"/>
              </a:defRPr>
            </a:lvl3pPr>
            <a:lvl4pPr marL="1633706" algn="l" defTabSz="544568" rtl="0" eaLnBrk="1" latinLnBrk="0" hangingPunct="1">
              <a:defRPr sz="2132" kern="1200">
                <a:solidFill>
                  <a:schemeClr val="tx1"/>
                </a:solidFill>
                <a:latin typeface="+mn-lt"/>
                <a:ea typeface="+mn-ea"/>
                <a:cs typeface="+mn-cs"/>
              </a:defRPr>
            </a:lvl4pPr>
            <a:lvl5pPr marL="2178273" algn="l" defTabSz="544568" rtl="0" eaLnBrk="1" latinLnBrk="0" hangingPunct="1">
              <a:defRPr sz="2132" kern="1200">
                <a:solidFill>
                  <a:schemeClr val="tx1"/>
                </a:solidFill>
                <a:latin typeface="+mn-lt"/>
                <a:ea typeface="+mn-ea"/>
                <a:cs typeface="+mn-cs"/>
              </a:defRPr>
            </a:lvl5pPr>
            <a:lvl6pPr marL="2722842" algn="l" defTabSz="544568" rtl="0" eaLnBrk="1" latinLnBrk="0" hangingPunct="1">
              <a:defRPr sz="2132" kern="1200">
                <a:solidFill>
                  <a:schemeClr val="tx1"/>
                </a:solidFill>
                <a:latin typeface="+mn-lt"/>
                <a:ea typeface="+mn-ea"/>
                <a:cs typeface="+mn-cs"/>
              </a:defRPr>
            </a:lvl6pPr>
            <a:lvl7pPr marL="3267410" algn="l" defTabSz="544568" rtl="0" eaLnBrk="1" latinLnBrk="0" hangingPunct="1">
              <a:defRPr sz="2132" kern="1200">
                <a:solidFill>
                  <a:schemeClr val="tx1"/>
                </a:solidFill>
                <a:latin typeface="+mn-lt"/>
                <a:ea typeface="+mn-ea"/>
                <a:cs typeface="+mn-cs"/>
              </a:defRPr>
            </a:lvl7pPr>
            <a:lvl8pPr marL="3811979" algn="l" defTabSz="544568" rtl="0" eaLnBrk="1" latinLnBrk="0" hangingPunct="1">
              <a:defRPr sz="2132" kern="1200">
                <a:solidFill>
                  <a:schemeClr val="tx1"/>
                </a:solidFill>
                <a:latin typeface="+mn-lt"/>
                <a:ea typeface="+mn-ea"/>
                <a:cs typeface="+mn-cs"/>
              </a:defRPr>
            </a:lvl8pPr>
            <a:lvl9pPr marL="4356547" algn="l" defTabSz="544568" rtl="0" eaLnBrk="1" latinLnBrk="0" hangingPunct="1">
              <a:defRPr sz="2132" kern="1200">
                <a:solidFill>
                  <a:schemeClr val="tx1"/>
                </a:solidFill>
                <a:latin typeface="+mn-lt"/>
                <a:ea typeface="+mn-ea"/>
                <a:cs typeface="+mn-cs"/>
              </a:defRPr>
            </a:lvl9pPr>
          </a:lstStyle>
          <a:p>
            <a:fld id="{67DDEA5E-EAF7-8246-8A62-7FF7613ECEAE}" type="slidenum">
              <a:rPr lang="en-US" smtClean="0"/>
              <a:pPr/>
              <a:t>8</a:t>
            </a:fld>
            <a:endParaRPr lang="en-US" dirty="0"/>
          </a:p>
        </p:txBody>
      </p:sp>
      <p:sp>
        <p:nvSpPr>
          <p:cNvPr id="2" name="CuadroTexto 1">
            <a:extLst>
              <a:ext uri="{FF2B5EF4-FFF2-40B4-BE49-F238E27FC236}">
                <a16:creationId xmlns:a16="http://schemas.microsoft.com/office/drawing/2014/main" id="{DAC8AEAD-5391-6238-B268-84F6030E15B7}"/>
              </a:ext>
            </a:extLst>
          </p:cNvPr>
          <p:cNvSpPr txBox="1"/>
          <p:nvPr/>
        </p:nvSpPr>
        <p:spPr bwMode="auto">
          <a:xfrm>
            <a:off x="927849" y="790184"/>
            <a:ext cx="10969905" cy="735733"/>
          </a:xfrm>
          <a:prstGeom prst="rect">
            <a:avLst/>
          </a:prstGeom>
          <a:noFill/>
          <a:ln w="9525">
            <a:noFill/>
            <a:prstDash val="dot"/>
            <a:miter lim="800000"/>
            <a:headEnd/>
            <a:tailEnd/>
          </a:ln>
        </p:spPr>
        <p:txBody>
          <a:bodyPr wrap="square" lIns="107269" tIns="53635" rIns="107269" bIns="53635" rtlCol="0" anchor="t">
            <a:spAutoFit/>
          </a:bodyPr>
          <a:lstStyle/>
          <a:p>
            <a:pPr indent="-606434" algn="ctr" defTabSz="784957">
              <a:defRPr/>
            </a:pPr>
            <a:r>
              <a:rPr lang="es-ES_tradnl" sz="4077" dirty="0">
                <a:solidFill>
                  <a:prstClr val="black"/>
                </a:solidFill>
                <a:latin typeface="Lato Light" panose="020F0302020204030203" pitchFamily="34" charset="77"/>
              </a:rPr>
              <a:t>INGRESO POR HOGAR</a:t>
            </a:r>
            <a:endParaRPr lang="es-ES_tradnl" sz="4077" baseline="30000" dirty="0">
              <a:solidFill>
                <a:srgbClr val="FF0000"/>
              </a:solidFill>
              <a:latin typeface="Lato Light" panose="020F0302020204030203" pitchFamily="34" charset="77"/>
            </a:endParaRPr>
          </a:p>
        </p:txBody>
      </p:sp>
      <p:sp>
        <p:nvSpPr>
          <p:cNvPr id="3" name="CuadroTexto 2">
            <a:extLst>
              <a:ext uri="{FF2B5EF4-FFF2-40B4-BE49-F238E27FC236}">
                <a16:creationId xmlns:a16="http://schemas.microsoft.com/office/drawing/2014/main" id="{787DDA0C-BAB2-5B95-6E26-411D12690FCF}"/>
              </a:ext>
            </a:extLst>
          </p:cNvPr>
          <p:cNvSpPr txBox="1"/>
          <p:nvPr/>
        </p:nvSpPr>
        <p:spPr bwMode="auto">
          <a:xfrm>
            <a:off x="410486" y="1366719"/>
            <a:ext cx="11980628" cy="480131"/>
          </a:xfrm>
          <a:prstGeom prst="rect">
            <a:avLst/>
          </a:prstGeom>
          <a:noFill/>
          <a:ln w="9525">
            <a:noFill/>
            <a:prstDash val="dot"/>
            <a:miter lim="800000"/>
            <a:headEnd/>
            <a:tailEnd/>
          </a:ln>
        </p:spPr>
        <p:txBody>
          <a:bodyPr wrap="square">
            <a:spAutoFit/>
          </a:bodyPr>
          <a:lstStyle/>
          <a:p>
            <a:pPr marL="756761" indent="-743426" algn="ctr">
              <a:spcAft>
                <a:spcPts val="420"/>
              </a:spcAft>
            </a:pPr>
            <a:r>
              <a:rPr lang="es-MX" sz="2520" i="1" dirty="0">
                <a:solidFill>
                  <a:srgbClr val="FF0000"/>
                </a:solidFill>
                <a:latin typeface="Playfair Display" panose="00000500000000000000" pitchFamily="2" charset="0"/>
                <a:ea typeface="Roboto Th" pitchFamily="2" charset="0"/>
              </a:rPr>
              <a:t>Sinaloa</a:t>
            </a:r>
          </a:p>
        </p:txBody>
      </p:sp>
      <p:sp>
        <p:nvSpPr>
          <p:cNvPr id="7" name="CuadroTexto 6">
            <a:extLst>
              <a:ext uri="{FF2B5EF4-FFF2-40B4-BE49-F238E27FC236}">
                <a16:creationId xmlns:a16="http://schemas.microsoft.com/office/drawing/2014/main" id="{B60FD0DD-76C8-48D4-3CE8-458898EAA5A0}"/>
              </a:ext>
            </a:extLst>
          </p:cNvPr>
          <p:cNvSpPr txBox="1"/>
          <p:nvPr/>
        </p:nvSpPr>
        <p:spPr>
          <a:xfrm>
            <a:off x="8604885" y="2139417"/>
            <a:ext cx="3932915" cy="2198038"/>
          </a:xfrm>
          <a:prstGeom prst="rect">
            <a:avLst/>
          </a:prstGeom>
          <a:noFill/>
        </p:spPr>
        <p:txBody>
          <a:bodyPr wrap="square" rtlCol="0">
            <a:spAutoFit/>
          </a:bodyPr>
          <a:lstStyle/>
          <a:p>
            <a:pPr marL="300038" indent="-300038">
              <a:spcAft>
                <a:spcPts val="1260"/>
              </a:spcAft>
              <a:buFont typeface="Arial" panose="020B0604020202020204" pitchFamily="34" charset="0"/>
              <a:buChar char="•"/>
            </a:pPr>
            <a:r>
              <a:rPr lang="es-ES" sz="2100" dirty="0">
                <a:latin typeface="Roboto Thin" panose="02000000000000000000" pitchFamily="2" charset="0"/>
                <a:ea typeface="Roboto Thin" panose="02000000000000000000" pitchFamily="2" charset="0"/>
              </a:rPr>
              <a:t>En el 2024 Sinaloa tuvo un ingreso corriente promedio mensual por hogar de </a:t>
            </a:r>
            <a:r>
              <a:rPr lang="es-ES" sz="2100" b="1" dirty="0">
                <a:latin typeface="Roboto" panose="02000000000000000000" pitchFamily="2" charset="0"/>
                <a:ea typeface="Roboto" panose="02000000000000000000" pitchFamily="2" charset="0"/>
              </a:rPr>
              <a:t>$27,612.</a:t>
            </a:r>
          </a:p>
          <a:p>
            <a:pPr marL="300038" indent="-300038">
              <a:spcAft>
                <a:spcPts val="1260"/>
              </a:spcAft>
              <a:buFont typeface="Arial" panose="020B0604020202020204" pitchFamily="34" charset="0"/>
              <a:buChar char="•"/>
            </a:pPr>
            <a:r>
              <a:rPr lang="es-ES" sz="2100" dirty="0">
                <a:latin typeface="Roboto Thin" panose="02000000000000000000" pitchFamily="2" charset="0"/>
                <a:ea typeface="Roboto Thin" panose="02000000000000000000" pitchFamily="2" charset="0"/>
              </a:rPr>
              <a:t>Mientras que a nivel nacional el ingreso fue de </a:t>
            </a:r>
            <a:r>
              <a:rPr lang="es-ES" sz="2100" b="1" dirty="0">
                <a:latin typeface="Roboto" panose="02000000000000000000" pitchFamily="2" charset="0"/>
                <a:ea typeface="Roboto" panose="02000000000000000000" pitchFamily="2" charset="0"/>
              </a:rPr>
              <a:t>$25,948.</a:t>
            </a:r>
            <a:endParaRPr lang="es-MX" sz="2100" b="1" dirty="0">
              <a:latin typeface="Roboto" panose="02000000000000000000" pitchFamily="2" charset="0"/>
              <a:ea typeface="Roboto" panose="02000000000000000000" pitchFamily="2" charset="0"/>
            </a:endParaRPr>
          </a:p>
        </p:txBody>
      </p:sp>
      <p:sp>
        <p:nvSpPr>
          <p:cNvPr id="11" name="CuadroTexto 10">
            <a:extLst>
              <a:ext uri="{FF2B5EF4-FFF2-40B4-BE49-F238E27FC236}">
                <a16:creationId xmlns:a16="http://schemas.microsoft.com/office/drawing/2014/main" id="{D7D0536B-17E9-F4F6-0355-AF7E465F7CD9}"/>
              </a:ext>
            </a:extLst>
          </p:cNvPr>
          <p:cNvSpPr txBox="1"/>
          <p:nvPr/>
        </p:nvSpPr>
        <p:spPr>
          <a:xfrm>
            <a:off x="1326995" y="6675893"/>
            <a:ext cx="10147610" cy="491545"/>
          </a:xfrm>
          <a:prstGeom prst="rect">
            <a:avLst/>
          </a:prstGeom>
          <a:solidFill>
            <a:schemeClr val="bg1"/>
          </a:solidFill>
          <a:ln>
            <a:solidFill>
              <a:schemeClr val="bg1">
                <a:lumMod val="85000"/>
              </a:schemeClr>
            </a:solidFill>
          </a:ln>
        </p:spPr>
        <p:txBody>
          <a:bodyPr wrap="square" rtlCol="0">
            <a:spAutoFit/>
          </a:bodyPr>
          <a:lstStyle/>
          <a:p>
            <a:r>
              <a:rPr lang="es-ES" sz="1297" i="1" dirty="0">
                <a:solidFill>
                  <a:schemeClr val="bg1">
                    <a:lumMod val="75000"/>
                  </a:schemeClr>
                </a:solidFill>
                <a:latin typeface="Playfair Display" panose="00000500000000000000" pitchFamily="50" charset="0"/>
              </a:rPr>
              <a:t>Fuente: INEGI, ENIGH 2024, Información proporcionada por el CODESIN.</a:t>
            </a:r>
            <a:br>
              <a:rPr lang="es-ES" sz="1297" i="1" dirty="0">
                <a:solidFill>
                  <a:schemeClr val="bg1">
                    <a:lumMod val="75000"/>
                  </a:schemeClr>
                </a:solidFill>
                <a:latin typeface="Playfair Display" panose="00000500000000000000" pitchFamily="50" charset="0"/>
              </a:rPr>
            </a:br>
            <a:r>
              <a:rPr lang="es-ES" sz="1297" i="1" dirty="0">
                <a:solidFill>
                  <a:schemeClr val="bg1">
                    <a:lumMod val="75000"/>
                  </a:schemeClr>
                </a:solidFill>
                <a:latin typeface="Playfair Display" panose="00000500000000000000" pitchFamily="50" charset="0"/>
              </a:rPr>
              <a:t>Los datos muestran la entidad federativa de Sinaloa, dado que no hay representatividad a nivel de municipio</a:t>
            </a:r>
            <a:r>
              <a:rPr lang="es-ES" sz="1297" i="1" dirty="0">
                <a:solidFill>
                  <a:schemeClr val="bg1">
                    <a:lumMod val="65000"/>
                  </a:schemeClr>
                </a:solidFill>
                <a:latin typeface="Playfair Display" panose="00000500000000000000" pitchFamily="50" charset="0"/>
              </a:rPr>
              <a:t>.</a:t>
            </a:r>
          </a:p>
        </p:txBody>
      </p:sp>
      <p:graphicFrame>
        <p:nvGraphicFramePr>
          <p:cNvPr id="12" name="Gráfico 11">
            <a:extLst>
              <a:ext uri="{FF2B5EF4-FFF2-40B4-BE49-F238E27FC236}">
                <a16:creationId xmlns:a16="http://schemas.microsoft.com/office/drawing/2014/main" id="{238275C3-3D94-EC07-2F88-E493EF4CE9AF}"/>
              </a:ext>
            </a:extLst>
          </p:cNvPr>
          <p:cNvGraphicFramePr>
            <a:graphicFrameLocks/>
          </p:cNvGraphicFramePr>
          <p:nvPr>
            <p:extLst>
              <p:ext uri="{D42A27DB-BD31-4B8C-83A1-F6EECF244321}">
                <p14:modId xmlns:p14="http://schemas.microsoft.com/office/powerpoint/2010/main" val="1330024059"/>
              </p:ext>
            </p:extLst>
          </p:nvPr>
        </p:nvGraphicFramePr>
        <p:xfrm>
          <a:off x="3610826" y="2035157"/>
          <a:ext cx="5579948" cy="4269938"/>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3">
            <a:extLst>
              <a:ext uri="{FF2B5EF4-FFF2-40B4-BE49-F238E27FC236}">
                <a16:creationId xmlns:a16="http://schemas.microsoft.com/office/drawing/2014/main" id="{B7563D24-01A3-98FD-785F-4E6992F16313}"/>
              </a:ext>
            </a:extLst>
          </p:cNvPr>
          <p:cNvSpPr txBox="1"/>
          <p:nvPr/>
        </p:nvSpPr>
        <p:spPr>
          <a:xfrm>
            <a:off x="6034244" y="4441202"/>
            <a:ext cx="3572461" cy="986104"/>
          </a:xfrm>
          <a:prstGeom prst="rect">
            <a:avLst/>
          </a:prstGeom>
          <a:noFill/>
        </p:spPr>
        <p:txBody>
          <a:bodyPr wrap="square" rtlCol="0">
            <a:spAutoFit/>
          </a:bodyPr>
          <a:lstStyle/>
          <a:p>
            <a:pPr algn="ctr">
              <a:lnSpc>
                <a:spcPct val="81000"/>
              </a:lnSpc>
            </a:pPr>
            <a:r>
              <a:rPr lang="es-ES" sz="2940" dirty="0">
                <a:latin typeface="Roboto Light" panose="02000000000000000000" pitchFamily="2" charset="0"/>
                <a:ea typeface="Roboto Light" panose="02000000000000000000" pitchFamily="2" charset="0"/>
              </a:rPr>
              <a:t>Ingreso x trabajo</a:t>
            </a:r>
          </a:p>
          <a:p>
            <a:pPr algn="ctr">
              <a:lnSpc>
                <a:spcPct val="81000"/>
              </a:lnSpc>
            </a:pPr>
            <a:r>
              <a:rPr lang="es-ES" sz="4200" b="1" dirty="0">
                <a:solidFill>
                  <a:srgbClr val="000000"/>
                </a:solidFill>
                <a:latin typeface="Roboto" panose="02000000000000000000" pitchFamily="2" charset="0"/>
                <a:ea typeface="Roboto" panose="02000000000000000000" pitchFamily="2" charset="0"/>
                <a:cs typeface="Roboto" panose="02000000000000000000" pitchFamily="2" charset="0"/>
              </a:rPr>
              <a:t>60%</a:t>
            </a:r>
            <a:endParaRPr lang="es-ES" sz="6300" b="1"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8" name="CuadroTexto 7">
            <a:extLst>
              <a:ext uri="{FF2B5EF4-FFF2-40B4-BE49-F238E27FC236}">
                <a16:creationId xmlns:a16="http://schemas.microsoft.com/office/drawing/2014/main" id="{ED0905D1-E99A-4B89-065B-1150566BB51B}"/>
              </a:ext>
            </a:extLst>
          </p:cNvPr>
          <p:cNvSpPr txBox="1"/>
          <p:nvPr/>
        </p:nvSpPr>
        <p:spPr>
          <a:xfrm>
            <a:off x="2488043" y="3619713"/>
            <a:ext cx="3572461" cy="986104"/>
          </a:xfrm>
          <a:prstGeom prst="rect">
            <a:avLst/>
          </a:prstGeom>
          <a:noFill/>
        </p:spPr>
        <p:txBody>
          <a:bodyPr wrap="square" rtlCol="0">
            <a:spAutoFit/>
          </a:bodyPr>
          <a:lstStyle/>
          <a:p>
            <a:pPr algn="ctr">
              <a:lnSpc>
                <a:spcPct val="81000"/>
              </a:lnSpc>
            </a:pPr>
            <a:r>
              <a:rPr lang="es-ES" sz="2940" dirty="0">
                <a:latin typeface="Roboto Light" panose="02000000000000000000" pitchFamily="2" charset="0"/>
                <a:ea typeface="Roboto Light" panose="02000000000000000000" pitchFamily="2" charset="0"/>
              </a:rPr>
              <a:t>Transferencias</a:t>
            </a:r>
          </a:p>
          <a:p>
            <a:pPr algn="ctr">
              <a:lnSpc>
                <a:spcPct val="81000"/>
              </a:lnSpc>
            </a:pPr>
            <a:r>
              <a:rPr lang="es-ES" sz="4200" b="1" dirty="0">
                <a:solidFill>
                  <a:srgbClr val="000000"/>
                </a:solidFill>
                <a:latin typeface="Roboto" panose="02000000000000000000" pitchFamily="2" charset="0"/>
                <a:ea typeface="Roboto" panose="02000000000000000000" pitchFamily="2" charset="0"/>
                <a:cs typeface="Roboto" panose="02000000000000000000" pitchFamily="2" charset="0"/>
              </a:rPr>
              <a:t>23%</a:t>
            </a:r>
            <a:endParaRPr lang="es-ES" sz="6300" b="1"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17" name="CuadroTexto 16">
            <a:extLst>
              <a:ext uri="{FF2B5EF4-FFF2-40B4-BE49-F238E27FC236}">
                <a16:creationId xmlns:a16="http://schemas.microsoft.com/office/drawing/2014/main" id="{78706460-2D5F-1156-7B3D-531051DA6828}"/>
              </a:ext>
            </a:extLst>
          </p:cNvPr>
          <p:cNvSpPr txBox="1"/>
          <p:nvPr/>
        </p:nvSpPr>
        <p:spPr>
          <a:xfrm>
            <a:off x="2774577" y="5162065"/>
            <a:ext cx="3572461" cy="986104"/>
          </a:xfrm>
          <a:prstGeom prst="rect">
            <a:avLst/>
          </a:prstGeom>
          <a:noFill/>
        </p:spPr>
        <p:txBody>
          <a:bodyPr wrap="square" rtlCol="0">
            <a:spAutoFit/>
          </a:bodyPr>
          <a:lstStyle/>
          <a:p>
            <a:pPr algn="ctr">
              <a:lnSpc>
                <a:spcPct val="81000"/>
              </a:lnSpc>
            </a:pPr>
            <a:r>
              <a:rPr lang="es-ES" sz="2940" dirty="0">
                <a:latin typeface="Roboto Light" panose="02000000000000000000" pitchFamily="2" charset="0"/>
                <a:ea typeface="Roboto Light" panose="02000000000000000000" pitchFamily="2" charset="0"/>
              </a:rPr>
              <a:t>Renta propiedad</a:t>
            </a:r>
          </a:p>
          <a:p>
            <a:pPr algn="ctr">
              <a:lnSpc>
                <a:spcPct val="81000"/>
              </a:lnSpc>
            </a:pPr>
            <a:r>
              <a:rPr lang="es-ES" sz="4200" b="1" dirty="0">
                <a:solidFill>
                  <a:srgbClr val="000000"/>
                </a:solidFill>
                <a:latin typeface="Roboto" panose="02000000000000000000" pitchFamily="2" charset="0"/>
                <a:ea typeface="Roboto" panose="02000000000000000000" pitchFamily="2" charset="0"/>
                <a:cs typeface="Roboto" panose="02000000000000000000" pitchFamily="2" charset="0"/>
              </a:rPr>
              <a:t>6%</a:t>
            </a:r>
            <a:endParaRPr lang="es-ES" sz="6300" b="1"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18" name="CuadroTexto 17">
            <a:extLst>
              <a:ext uri="{FF2B5EF4-FFF2-40B4-BE49-F238E27FC236}">
                <a16:creationId xmlns:a16="http://schemas.microsoft.com/office/drawing/2014/main" id="{0E701718-7317-6EA5-22A8-A8C05E50B407}"/>
              </a:ext>
            </a:extLst>
          </p:cNvPr>
          <p:cNvSpPr txBox="1"/>
          <p:nvPr/>
        </p:nvSpPr>
        <p:spPr>
          <a:xfrm>
            <a:off x="3869340" y="2067368"/>
            <a:ext cx="3572461" cy="986104"/>
          </a:xfrm>
          <a:prstGeom prst="rect">
            <a:avLst/>
          </a:prstGeom>
          <a:noFill/>
        </p:spPr>
        <p:txBody>
          <a:bodyPr wrap="square" rtlCol="0">
            <a:spAutoFit/>
          </a:bodyPr>
          <a:lstStyle/>
          <a:p>
            <a:pPr algn="ctr">
              <a:lnSpc>
                <a:spcPct val="81000"/>
              </a:lnSpc>
            </a:pPr>
            <a:r>
              <a:rPr lang="es-ES" sz="2940" dirty="0">
                <a:latin typeface="Roboto Light" panose="02000000000000000000" pitchFamily="2" charset="0"/>
                <a:ea typeface="Roboto Light" panose="02000000000000000000" pitchFamily="2" charset="0"/>
              </a:rPr>
              <a:t>Alquiler de vivienda</a:t>
            </a:r>
          </a:p>
          <a:p>
            <a:pPr algn="ctr">
              <a:lnSpc>
                <a:spcPct val="81000"/>
              </a:lnSpc>
            </a:pPr>
            <a:r>
              <a:rPr lang="es-ES" sz="4200" b="1" dirty="0">
                <a:solidFill>
                  <a:srgbClr val="000000"/>
                </a:solidFill>
                <a:latin typeface="Roboto" panose="02000000000000000000" pitchFamily="2" charset="0"/>
                <a:ea typeface="Roboto" panose="02000000000000000000" pitchFamily="2" charset="0"/>
                <a:cs typeface="Roboto" panose="02000000000000000000" pitchFamily="2" charset="0"/>
              </a:rPr>
              <a:t>11%</a:t>
            </a:r>
            <a:endParaRPr lang="es-ES" sz="6300" b="1"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315061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9881F-91C6-FD5F-0F75-D5B55EBF4B7F}"/>
            </a:ext>
          </a:extLst>
        </p:cNvPr>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589837A5-5F3B-6632-C471-6A00E7BBB51B}"/>
              </a:ext>
            </a:extLst>
          </p:cNvPr>
          <p:cNvGraphicFramePr>
            <a:graphicFrameLocks/>
          </p:cNvGraphicFramePr>
          <p:nvPr>
            <p:extLst>
              <p:ext uri="{D42A27DB-BD31-4B8C-83A1-F6EECF244321}">
                <p14:modId xmlns:p14="http://schemas.microsoft.com/office/powerpoint/2010/main" val="1555856183"/>
              </p:ext>
            </p:extLst>
          </p:nvPr>
        </p:nvGraphicFramePr>
        <p:xfrm>
          <a:off x="2940271" y="1663943"/>
          <a:ext cx="6921058" cy="4842739"/>
        </p:xfrm>
        <a:graphic>
          <a:graphicData uri="http://schemas.openxmlformats.org/drawingml/2006/chart">
            <c:chart xmlns:c="http://schemas.openxmlformats.org/drawingml/2006/chart" xmlns:r="http://schemas.openxmlformats.org/officeDocument/2006/relationships" r:id="rId2"/>
          </a:graphicData>
        </a:graphic>
      </p:graphicFrame>
      <p:sp>
        <p:nvSpPr>
          <p:cNvPr id="12" name="CuadroTexto 11">
            <a:extLst>
              <a:ext uri="{FF2B5EF4-FFF2-40B4-BE49-F238E27FC236}">
                <a16:creationId xmlns:a16="http://schemas.microsoft.com/office/drawing/2014/main" id="{4D0DDF02-F130-1077-5B74-A344EB3BDC38}"/>
              </a:ext>
            </a:extLst>
          </p:cNvPr>
          <p:cNvSpPr txBox="1"/>
          <p:nvPr/>
        </p:nvSpPr>
        <p:spPr>
          <a:xfrm>
            <a:off x="5507478" y="5283435"/>
            <a:ext cx="3572461" cy="881010"/>
          </a:xfrm>
          <a:prstGeom prst="rect">
            <a:avLst/>
          </a:prstGeom>
          <a:noFill/>
        </p:spPr>
        <p:txBody>
          <a:bodyPr wrap="square" rtlCol="0">
            <a:spAutoFit/>
          </a:bodyPr>
          <a:lstStyle/>
          <a:p>
            <a:pPr algn="ctr">
              <a:lnSpc>
                <a:spcPct val="81000"/>
              </a:lnSpc>
            </a:pPr>
            <a:r>
              <a:rPr lang="es-ES" sz="2520" dirty="0">
                <a:latin typeface="Roboto Light" panose="02000000000000000000" pitchFamily="2" charset="0"/>
                <a:ea typeface="Roboto Light" panose="02000000000000000000" pitchFamily="2" charset="0"/>
              </a:rPr>
              <a:t>Otros</a:t>
            </a:r>
          </a:p>
          <a:p>
            <a:pPr algn="ctr">
              <a:lnSpc>
                <a:spcPct val="81000"/>
              </a:lnSpc>
            </a:pPr>
            <a:r>
              <a:rPr lang="es-ES" sz="3780" b="1" dirty="0">
                <a:solidFill>
                  <a:srgbClr val="000000"/>
                </a:solidFill>
                <a:latin typeface="Roboto" panose="02000000000000000000" pitchFamily="2" charset="0"/>
                <a:ea typeface="Roboto" panose="02000000000000000000" pitchFamily="2" charset="0"/>
                <a:cs typeface="Roboto" panose="02000000000000000000" pitchFamily="2" charset="0"/>
              </a:rPr>
              <a:t>17%</a:t>
            </a:r>
            <a:endParaRPr lang="es-ES" sz="5670" b="1"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6" name="Marcador de número de diapositiva 1">
            <a:extLst>
              <a:ext uri="{FF2B5EF4-FFF2-40B4-BE49-F238E27FC236}">
                <a16:creationId xmlns:a16="http://schemas.microsoft.com/office/drawing/2014/main" id="{01A6363A-E136-A4E7-6848-D02619D543FC}"/>
              </a:ext>
            </a:extLst>
          </p:cNvPr>
          <p:cNvSpPr>
            <a:spLocks noGrp="1"/>
          </p:cNvSpPr>
          <p:nvPr>
            <p:ph type="sldNum" sz="quarter" idx="12"/>
          </p:nvPr>
        </p:nvSpPr>
        <p:spPr>
          <a:prstGeom prst="rect">
            <a:avLst/>
          </a:prstGeom>
        </p:spPr>
        <p:txBody>
          <a:bodyPr vert="horz" lIns="100048" tIns="20009" rIns="84708" bIns="43353" rtlCol="0" anchor="ctr" anchorCtr="1"/>
          <a:lstStyle>
            <a:defPPr>
              <a:defRPr lang="en-US"/>
            </a:defPPr>
            <a:lvl1pPr marL="0" algn="ctr" defTabSz="544568" rtl="0" eaLnBrk="1" latinLnBrk="0" hangingPunct="1">
              <a:defRPr sz="1483" kern="1200">
                <a:solidFill>
                  <a:schemeClr val="bg1">
                    <a:lumMod val="50000"/>
                  </a:schemeClr>
                </a:solidFill>
                <a:latin typeface="Stajn Pro Light"/>
                <a:ea typeface="+mn-ea"/>
                <a:cs typeface="Stajn Pro Light"/>
              </a:defRPr>
            </a:lvl1pPr>
            <a:lvl2pPr marL="544568" algn="l" defTabSz="544568" rtl="0" eaLnBrk="1" latinLnBrk="0" hangingPunct="1">
              <a:defRPr sz="2132" kern="1200">
                <a:solidFill>
                  <a:schemeClr val="tx1"/>
                </a:solidFill>
                <a:latin typeface="+mn-lt"/>
                <a:ea typeface="+mn-ea"/>
                <a:cs typeface="+mn-cs"/>
              </a:defRPr>
            </a:lvl2pPr>
            <a:lvl3pPr marL="1089137" algn="l" defTabSz="544568" rtl="0" eaLnBrk="1" latinLnBrk="0" hangingPunct="1">
              <a:defRPr sz="2132" kern="1200">
                <a:solidFill>
                  <a:schemeClr val="tx1"/>
                </a:solidFill>
                <a:latin typeface="+mn-lt"/>
                <a:ea typeface="+mn-ea"/>
                <a:cs typeface="+mn-cs"/>
              </a:defRPr>
            </a:lvl3pPr>
            <a:lvl4pPr marL="1633706" algn="l" defTabSz="544568" rtl="0" eaLnBrk="1" latinLnBrk="0" hangingPunct="1">
              <a:defRPr sz="2132" kern="1200">
                <a:solidFill>
                  <a:schemeClr val="tx1"/>
                </a:solidFill>
                <a:latin typeface="+mn-lt"/>
                <a:ea typeface="+mn-ea"/>
                <a:cs typeface="+mn-cs"/>
              </a:defRPr>
            </a:lvl4pPr>
            <a:lvl5pPr marL="2178273" algn="l" defTabSz="544568" rtl="0" eaLnBrk="1" latinLnBrk="0" hangingPunct="1">
              <a:defRPr sz="2132" kern="1200">
                <a:solidFill>
                  <a:schemeClr val="tx1"/>
                </a:solidFill>
                <a:latin typeface="+mn-lt"/>
                <a:ea typeface="+mn-ea"/>
                <a:cs typeface="+mn-cs"/>
              </a:defRPr>
            </a:lvl5pPr>
            <a:lvl6pPr marL="2722842" algn="l" defTabSz="544568" rtl="0" eaLnBrk="1" latinLnBrk="0" hangingPunct="1">
              <a:defRPr sz="2132" kern="1200">
                <a:solidFill>
                  <a:schemeClr val="tx1"/>
                </a:solidFill>
                <a:latin typeface="+mn-lt"/>
                <a:ea typeface="+mn-ea"/>
                <a:cs typeface="+mn-cs"/>
              </a:defRPr>
            </a:lvl6pPr>
            <a:lvl7pPr marL="3267410" algn="l" defTabSz="544568" rtl="0" eaLnBrk="1" latinLnBrk="0" hangingPunct="1">
              <a:defRPr sz="2132" kern="1200">
                <a:solidFill>
                  <a:schemeClr val="tx1"/>
                </a:solidFill>
                <a:latin typeface="+mn-lt"/>
                <a:ea typeface="+mn-ea"/>
                <a:cs typeface="+mn-cs"/>
              </a:defRPr>
            </a:lvl7pPr>
            <a:lvl8pPr marL="3811979" algn="l" defTabSz="544568" rtl="0" eaLnBrk="1" latinLnBrk="0" hangingPunct="1">
              <a:defRPr sz="2132" kern="1200">
                <a:solidFill>
                  <a:schemeClr val="tx1"/>
                </a:solidFill>
                <a:latin typeface="+mn-lt"/>
                <a:ea typeface="+mn-ea"/>
                <a:cs typeface="+mn-cs"/>
              </a:defRPr>
            </a:lvl8pPr>
            <a:lvl9pPr marL="4356547" algn="l" defTabSz="544568" rtl="0" eaLnBrk="1" latinLnBrk="0" hangingPunct="1">
              <a:defRPr sz="2132" kern="1200">
                <a:solidFill>
                  <a:schemeClr val="tx1"/>
                </a:solidFill>
                <a:latin typeface="+mn-lt"/>
                <a:ea typeface="+mn-ea"/>
                <a:cs typeface="+mn-cs"/>
              </a:defRPr>
            </a:lvl9pPr>
          </a:lstStyle>
          <a:p>
            <a:fld id="{67DDEA5E-EAF7-8246-8A62-7FF7613ECEAE}" type="slidenum">
              <a:rPr lang="en-US" smtClean="0"/>
              <a:pPr/>
              <a:t>9</a:t>
            </a:fld>
            <a:endParaRPr lang="en-US" dirty="0"/>
          </a:p>
        </p:txBody>
      </p:sp>
      <p:sp>
        <p:nvSpPr>
          <p:cNvPr id="2" name="CuadroTexto 1">
            <a:extLst>
              <a:ext uri="{FF2B5EF4-FFF2-40B4-BE49-F238E27FC236}">
                <a16:creationId xmlns:a16="http://schemas.microsoft.com/office/drawing/2014/main" id="{BBA50760-E3C1-2FC5-A85D-4211276EB3CA}"/>
              </a:ext>
            </a:extLst>
          </p:cNvPr>
          <p:cNvSpPr txBox="1"/>
          <p:nvPr/>
        </p:nvSpPr>
        <p:spPr bwMode="auto">
          <a:xfrm>
            <a:off x="927849" y="790184"/>
            <a:ext cx="10969905" cy="735733"/>
          </a:xfrm>
          <a:prstGeom prst="rect">
            <a:avLst/>
          </a:prstGeom>
          <a:noFill/>
          <a:ln w="9525">
            <a:noFill/>
            <a:prstDash val="dot"/>
            <a:miter lim="800000"/>
            <a:headEnd/>
            <a:tailEnd/>
          </a:ln>
        </p:spPr>
        <p:txBody>
          <a:bodyPr wrap="square" lIns="107269" tIns="53635" rIns="107269" bIns="53635" rtlCol="0" anchor="t">
            <a:spAutoFit/>
          </a:bodyPr>
          <a:lstStyle/>
          <a:p>
            <a:pPr indent="-606434" algn="ctr" defTabSz="784957">
              <a:defRPr/>
            </a:pPr>
            <a:r>
              <a:rPr lang="es-ES_tradnl" sz="4077" dirty="0">
                <a:solidFill>
                  <a:prstClr val="black"/>
                </a:solidFill>
                <a:latin typeface="Lato Light" panose="020F0302020204030203" pitchFamily="34" charset="0"/>
              </a:rPr>
              <a:t>GASTO POR HOGARES</a:t>
            </a:r>
            <a:endParaRPr lang="es-ES_tradnl" sz="4077" baseline="30000" dirty="0">
              <a:solidFill>
                <a:srgbClr val="FF0000"/>
              </a:solidFill>
              <a:latin typeface="Lato Light" panose="020F0302020204030203" pitchFamily="34" charset="0"/>
            </a:endParaRPr>
          </a:p>
        </p:txBody>
      </p:sp>
      <p:sp>
        <p:nvSpPr>
          <p:cNvPr id="3" name="CuadroTexto 2">
            <a:extLst>
              <a:ext uri="{FF2B5EF4-FFF2-40B4-BE49-F238E27FC236}">
                <a16:creationId xmlns:a16="http://schemas.microsoft.com/office/drawing/2014/main" id="{C3DD0D29-FF9F-1E6F-FA8F-82F75C48976B}"/>
              </a:ext>
            </a:extLst>
          </p:cNvPr>
          <p:cNvSpPr txBox="1"/>
          <p:nvPr/>
        </p:nvSpPr>
        <p:spPr bwMode="auto">
          <a:xfrm>
            <a:off x="0" y="1353384"/>
            <a:ext cx="12801600" cy="480131"/>
          </a:xfrm>
          <a:prstGeom prst="rect">
            <a:avLst/>
          </a:prstGeom>
          <a:noFill/>
          <a:ln w="9525">
            <a:noFill/>
            <a:prstDash val="dot"/>
            <a:miter lim="800000"/>
            <a:headEnd/>
            <a:tailEnd/>
          </a:ln>
        </p:spPr>
        <p:txBody>
          <a:bodyPr wrap="square">
            <a:spAutoFit/>
          </a:bodyPr>
          <a:lstStyle/>
          <a:p>
            <a:pPr marL="756761" indent="-743426" algn="ctr">
              <a:spcAft>
                <a:spcPts val="420"/>
              </a:spcAft>
            </a:pPr>
            <a:r>
              <a:rPr lang="es-MX" sz="2520" i="1" dirty="0">
                <a:solidFill>
                  <a:srgbClr val="FF0000"/>
                </a:solidFill>
                <a:latin typeface="Playfair Display" panose="00000500000000000000" pitchFamily="2" charset="0"/>
                <a:ea typeface="Roboto Th" pitchFamily="2" charset="0"/>
              </a:rPr>
              <a:t>Sinaloa</a:t>
            </a:r>
          </a:p>
        </p:txBody>
      </p:sp>
      <p:sp>
        <p:nvSpPr>
          <p:cNvPr id="7" name="CuadroTexto 6">
            <a:extLst>
              <a:ext uri="{FF2B5EF4-FFF2-40B4-BE49-F238E27FC236}">
                <a16:creationId xmlns:a16="http://schemas.microsoft.com/office/drawing/2014/main" id="{6E28115F-164A-1B25-1567-8154D2A2F7D6}"/>
              </a:ext>
            </a:extLst>
          </p:cNvPr>
          <p:cNvSpPr txBox="1"/>
          <p:nvPr/>
        </p:nvSpPr>
        <p:spPr>
          <a:xfrm>
            <a:off x="58721" y="1974329"/>
            <a:ext cx="3932915" cy="1255728"/>
          </a:xfrm>
          <a:prstGeom prst="rect">
            <a:avLst/>
          </a:prstGeom>
          <a:noFill/>
        </p:spPr>
        <p:txBody>
          <a:bodyPr wrap="square" rtlCol="0">
            <a:spAutoFit/>
          </a:bodyPr>
          <a:lstStyle/>
          <a:p>
            <a:r>
              <a:rPr lang="es-ES" sz="1890" dirty="0">
                <a:latin typeface="Roboto Light" panose="02000000000000000000" pitchFamily="2" charset="0"/>
                <a:ea typeface="Roboto Light" panose="02000000000000000000" pitchFamily="2" charset="0"/>
              </a:rPr>
              <a:t>En 2024 Sinaloa tiene un gasto corriente promedio mensual por hogar de </a:t>
            </a:r>
            <a:r>
              <a:rPr lang="es-ES" sz="1890" b="1" dirty="0">
                <a:latin typeface="Roboto" panose="02000000000000000000" pitchFamily="2" charset="0"/>
                <a:ea typeface="Roboto" panose="02000000000000000000" pitchFamily="2" charset="0"/>
              </a:rPr>
              <a:t>$16 mil 185 pesos </a:t>
            </a:r>
            <a:endParaRPr lang="es-ES" sz="1890" dirty="0">
              <a:latin typeface="Roboto Thin" panose="02000000000000000000" pitchFamily="2" charset="0"/>
              <a:ea typeface="Roboto Thin" panose="02000000000000000000" pitchFamily="2" charset="0"/>
            </a:endParaRPr>
          </a:p>
          <a:p>
            <a:r>
              <a:rPr lang="es-ES" sz="1890" dirty="0">
                <a:latin typeface="Roboto Light" panose="02000000000000000000" pitchFamily="2" charset="0"/>
                <a:ea typeface="Roboto Light" panose="02000000000000000000" pitchFamily="2" charset="0"/>
              </a:rPr>
              <a:t>equivalente al </a:t>
            </a:r>
            <a:r>
              <a:rPr lang="es-ES" sz="1890" b="1" dirty="0">
                <a:latin typeface="Roboto" panose="02000000000000000000" pitchFamily="2" charset="0"/>
                <a:ea typeface="Roboto" panose="02000000000000000000" pitchFamily="2" charset="0"/>
              </a:rPr>
              <a:t>58%</a:t>
            </a:r>
            <a:r>
              <a:rPr lang="es-ES" sz="1890" dirty="0">
                <a:latin typeface="Roboto Thin" panose="02000000000000000000" pitchFamily="2" charset="0"/>
                <a:ea typeface="Roboto Thin" panose="02000000000000000000" pitchFamily="2" charset="0"/>
              </a:rPr>
              <a:t> </a:t>
            </a:r>
            <a:r>
              <a:rPr lang="es-ES" sz="1890" dirty="0">
                <a:latin typeface="Roboto Light" panose="02000000000000000000" pitchFamily="2" charset="0"/>
                <a:ea typeface="Roboto Light" panose="02000000000000000000" pitchFamily="2" charset="0"/>
              </a:rPr>
              <a:t>de los ingresos </a:t>
            </a:r>
            <a:endParaRPr lang="es-MX" sz="1890" dirty="0">
              <a:latin typeface="Roboto Light" panose="02000000000000000000" pitchFamily="2" charset="0"/>
              <a:ea typeface="Roboto Light" panose="02000000000000000000" pitchFamily="2" charset="0"/>
            </a:endParaRPr>
          </a:p>
        </p:txBody>
      </p:sp>
      <p:sp>
        <p:nvSpPr>
          <p:cNvPr id="11" name="CuadroTexto 10">
            <a:extLst>
              <a:ext uri="{FF2B5EF4-FFF2-40B4-BE49-F238E27FC236}">
                <a16:creationId xmlns:a16="http://schemas.microsoft.com/office/drawing/2014/main" id="{3CA3920D-217C-D456-4B9F-BC6AA04894C6}"/>
              </a:ext>
            </a:extLst>
          </p:cNvPr>
          <p:cNvSpPr txBox="1"/>
          <p:nvPr/>
        </p:nvSpPr>
        <p:spPr>
          <a:xfrm>
            <a:off x="1635936" y="6765904"/>
            <a:ext cx="9529728" cy="491545"/>
          </a:xfrm>
          <a:prstGeom prst="rect">
            <a:avLst/>
          </a:prstGeom>
          <a:solidFill>
            <a:schemeClr val="bg1"/>
          </a:solidFill>
          <a:ln>
            <a:solidFill>
              <a:schemeClr val="bg1">
                <a:lumMod val="85000"/>
              </a:schemeClr>
            </a:solidFill>
          </a:ln>
        </p:spPr>
        <p:txBody>
          <a:bodyPr wrap="square" rtlCol="0">
            <a:spAutoFit/>
          </a:bodyPr>
          <a:lstStyle/>
          <a:p>
            <a:r>
              <a:rPr lang="es-ES" sz="1297" i="1" dirty="0">
                <a:solidFill>
                  <a:schemeClr val="bg1">
                    <a:lumMod val="75000"/>
                  </a:schemeClr>
                </a:solidFill>
                <a:latin typeface="Playfair Display" panose="00000500000000000000" pitchFamily="50" charset="0"/>
              </a:rPr>
              <a:t>Fuente: INEGI, ENIGH 2024, Información proporcionada por el CODESIN.</a:t>
            </a:r>
            <a:br>
              <a:rPr lang="es-ES" sz="1297" i="1" dirty="0">
                <a:solidFill>
                  <a:schemeClr val="bg1">
                    <a:lumMod val="75000"/>
                  </a:schemeClr>
                </a:solidFill>
                <a:latin typeface="Playfair Display" panose="00000500000000000000" pitchFamily="50" charset="0"/>
              </a:rPr>
            </a:br>
            <a:r>
              <a:rPr lang="es-ES" sz="1297" i="1" dirty="0">
                <a:solidFill>
                  <a:schemeClr val="bg1">
                    <a:lumMod val="75000"/>
                  </a:schemeClr>
                </a:solidFill>
                <a:latin typeface="Playfair Display" panose="00000500000000000000" pitchFamily="50" charset="0"/>
              </a:rPr>
              <a:t>Los datos muestran la entidad federativa de Sinaloa, dado que no hay representatividad a nivel de municipio.</a:t>
            </a:r>
          </a:p>
        </p:txBody>
      </p:sp>
      <p:sp>
        <p:nvSpPr>
          <p:cNvPr id="9" name="CuadroTexto 8">
            <a:extLst>
              <a:ext uri="{FF2B5EF4-FFF2-40B4-BE49-F238E27FC236}">
                <a16:creationId xmlns:a16="http://schemas.microsoft.com/office/drawing/2014/main" id="{4CF90747-049C-5BA9-163C-0A78F214949F}"/>
              </a:ext>
            </a:extLst>
          </p:cNvPr>
          <p:cNvSpPr txBox="1"/>
          <p:nvPr/>
        </p:nvSpPr>
        <p:spPr>
          <a:xfrm>
            <a:off x="6286648" y="3117658"/>
            <a:ext cx="3572461" cy="881010"/>
          </a:xfrm>
          <a:prstGeom prst="rect">
            <a:avLst/>
          </a:prstGeom>
          <a:noFill/>
        </p:spPr>
        <p:txBody>
          <a:bodyPr wrap="square" rtlCol="0">
            <a:spAutoFit/>
          </a:bodyPr>
          <a:lstStyle/>
          <a:p>
            <a:pPr algn="ctr">
              <a:lnSpc>
                <a:spcPct val="81000"/>
              </a:lnSpc>
            </a:pPr>
            <a:r>
              <a:rPr lang="es-ES" sz="2520" dirty="0">
                <a:latin typeface="Roboto Light" panose="02000000000000000000" pitchFamily="2" charset="0"/>
                <a:ea typeface="Roboto Light" panose="02000000000000000000" pitchFamily="2" charset="0"/>
              </a:rPr>
              <a:t>Alimentos, bebidas</a:t>
            </a:r>
          </a:p>
          <a:p>
            <a:pPr algn="ctr">
              <a:lnSpc>
                <a:spcPct val="81000"/>
              </a:lnSpc>
            </a:pPr>
            <a:r>
              <a:rPr lang="es-ES" sz="3780" b="1" dirty="0">
                <a:solidFill>
                  <a:srgbClr val="000000"/>
                </a:solidFill>
                <a:latin typeface="Roboto" panose="02000000000000000000" pitchFamily="2" charset="0"/>
                <a:ea typeface="Roboto" panose="02000000000000000000" pitchFamily="2" charset="0"/>
                <a:cs typeface="Roboto" panose="02000000000000000000" pitchFamily="2" charset="0"/>
              </a:rPr>
              <a:t>35%</a:t>
            </a:r>
            <a:endParaRPr lang="es-ES" sz="5670" b="1"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13" name="CuadroTexto 12">
            <a:extLst>
              <a:ext uri="{FF2B5EF4-FFF2-40B4-BE49-F238E27FC236}">
                <a16:creationId xmlns:a16="http://schemas.microsoft.com/office/drawing/2014/main" id="{AABBB600-CE39-9F95-BDC5-7553D3C01849}"/>
              </a:ext>
            </a:extLst>
          </p:cNvPr>
          <p:cNvSpPr txBox="1"/>
          <p:nvPr/>
        </p:nvSpPr>
        <p:spPr>
          <a:xfrm>
            <a:off x="2714187" y="6007856"/>
            <a:ext cx="3572461" cy="881010"/>
          </a:xfrm>
          <a:prstGeom prst="rect">
            <a:avLst/>
          </a:prstGeom>
          <a:noFill/>
        </p:spPr>
        <p:txBody>
          <a:bodyPr wrap="square" rtlCol="0">
            <a:spAutoFit/>
          </a:bodyPr>
          <a:lstStyle/>
          <a:p>
            <a:pPr algn="ctr">
              <a:lnSpc>
                <a:spcPct val="81000"/>
              </a:lnSpc>
            </a:pPr>
            <a:r>
              <a:rPr lang="es-ES" sz="2520" dirty="0">
                <a:latin typeface="Roboto Light" panose="02000000000000000000" pitchFamily="2" charset="0"/>
                <a:ea typeface="Roboto Light" panose="02000000000000000000" pitchFamily="2" charset="0"/>
              </a:rPr>
              <a:t>Cuidado personal</a:t>
            </a:r>
          </a:p>
          <a:p>
            <a:pPr algn="ctr">
              <a:lnSpc>
                <a:spcPct val="81000"/>
              </a:lnSpc>
            </a:pPr>
            <a:r>
              <a:rPr lang="es-ES" sz="3780" b="1" dirty="0">
                <a:solidFill>
                  <a:srgbClr val="000000"/>
                </a:solidFill>
                <a:latin typeface="Roboto" panose="02000000000000000000" pitchFamily="2" charset="0"/>
                <a:ea typeface="Roboto" panose="02000000000000000000" pitchFamily="2" charset="0"/>
                <a:cs typeface="Roboto" panose="02000000000000000000" pitchFamily="2" charset="0"/>
              </a:rPr>
              <a:t>9%</a:t>
            </a:r>
            <a:endParaRPr lang="es-ES" sz="5670" b="1"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14" name="CuadroTexto 13">
            <a:extLst>
              <a:ext uri="{FF2B5EF4-FFF2-40B4-BE49-F238E27FC236}">
                <a16:creationId xmlns:a16="http://schemas.microsoft.com/office/drawing/2014/main" id="{335B8127-0938-B7CB-68A7-EDB381814A36}"/>
              </a:ext>
            </a:extLst>
          </p:cNvPr>
          <p:cNvSpPr txBox="1"/>
          <p:nvPr/>
        </p:nvSpPr>
        <p:spPr>
          <a:xfrm>
            <a:off x="2071402" y="5112932"/>
            <a:ext cx="3572461" cy="881010"/>
          </a:xfrm>
          <a:prstGeom prst="rect">
            <a:avLst/>
          </a:prstGeom>
          <a:noFill/>
        </p:spPr>
        <p:txBody>
          <a:bodyPr wrap="square" rtlCol="0">
            <a:spAutoFit/>
          </a:bodyPr>
          <a:lstStyle/>
          <a:p>
            <a:pPr algn="ctr">
              <a:lnSpc>
                <a:spcPct val="81000"/>
              </a:lnSpc>
            </a:pPr>
            <a:r>
              <a:rPr lang="es-ES" sz="2520" dirty="0">
                <a:latin typeface="Roboto Light" panose="02000000000000000000" pitchFamily="2" charset="0"/>
                <a:ea typeface="Roboto Light" panose="02000000000000000000" pitchFamily="2" charset="0"/>
              </a:rPr>
              <a:t>Servicios educación</a:t>
            </a:r>
          </a:p>
          <a:p>
            <a:pPr algn="ctr">
              <a:lnSpc>
                <a:spcPct val="81000"/>
              </a:lnSpc>
            </a:pPr>
            <a:r>
              <a:rPr lang="es-ES" sz="3780" b="1" dirty="0">
                <a:solidFill>
                  <a:srgbClr val="000000"/>
                </a:solidFill>
                <a:latin typeface="Roboto" panose="02000000000000000000" pitchFamily="2" charset="0"/>
                <a:ea typeface="Roboto" panose="02000000000000000000" pitchFamily="2" charset="0"/>
                <a:cs typeface="Roboto" panose="02000000000000000000" pitchFamily="2" charset="0"/>
              </a:rPr>
              <a:t>8%</a:t>
            </a:r>
            <a:endParaRPr lang="es-ES" sz="5670" b="1"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15" name="CuadroTexto 14">
            <a:extLst>
              <a:ext uri="{FF2B5EF4-FFF2-40B4-BE49-F238E27FC236}">
                <a16:creationId xmlns:a16="http://schemas.microsoft.com/office/drawing/2014/main" id="{E25E1451-E113-4CFC-A252-C6ADB4EC1AAB}"/>
              </a:ext>
            </a:extLst>
          </p:cNvPr>
          <p:cNvSpPr txBox="1"/>
          <p:nvPr/>
        </p:nvSpPr>
        <p:spPr>
          <a:xfrm>
            <a:off x="2162683" y="3848440"/>
            <a:ext cx="3572461" cy="881010"/>
          </a:xfrm>
          <a:prstGeom prst="rect">
            <a:avLst/>
          </a:prstGeom>
          <a:noFill/>
        </p:spPr>
        <p:txBody>
          <a:bodyPr wrap="square" rtlCol="0">
            <a:spAutoFit/>
          </a:bodyPr>
          <a:lstStyle/>
          <a:p>
            <a:pPr algn="ctr">
              <a:lnSpc>
                <a:spcPct val="81000"/>
              </a:lnSpc>
            </a:pPr>
            <a:r>
              <a:rPr lang="es-ES" sz="2520" dirty="0">
                <a:latin typeface="Roboto Light" panose="02000000000000000000" pitchFamily="2" charset="0"/>
                <a:ea typeface="Roboto Light" panose="02000000000000000000" pitchFamily="2" charset="0"/>
              </a:rPr>
              <a:t>Vivienda</a:t>
            </a:r>
          </a:p>
          <a:p>
            <a:pPr algn="ctr">
              <a:lnSpc>
                <a:spcPct val="81000"/>
              </a:lnSpc>
            </a:pPr>
            <a:r>
              <a:rPr lang="es-ES" sz="3780" b="1" dirty="0">
                <a:solidFill>
                  <a:srgbClr val="000000"/>
                </a:solidFill>
                <a:latin typeface="Roboto" panose="02000000000000000000" pitchFamily="2" charset="0"/>
                <a:ea typeface="Roboto" panose="02000000000000000000" pitchFamily="2" charset="0"/>
                <a:cs typeface="Roboto" panose="02000000000000000000" pitchFamily="2" charset="0"/>
              </a:rPr>
              <a:t>10%</a:t>
            </a:r>
            <a:endParaRPr lang="es-ES" sz="5670" b="1"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16" name="CuadroTexto 15">
            <a:extLst>
              <a:ext uri="{FF2B5EF4-FFF2-40B4-BE49-F238E27FC236}">
                <a16:creationId xmlns:a16="http://schemas.microsoft.com/office/drawing/2014/main" id="{F96B0107-1F53-F92C-F530-8B242E2B21F3}"/>
              </a:ext>
            </a:extLst>
          </p:cNvPr>
          <p:cNvSpPr txBox="1"/>
          <p:nvPr/>
        </p:nvSpPr>
        <p:spPr>
          <a:xfrm>
            <a:off x="3173794" y="2329258"/>
            <a:ext cx="3572461" cy="881010"/>
          </a:xfrm>
          <a:prstGeom prst="rect">
            <a:avLst/>
          </a:prstGeom>
          <a:noFill/>
        </p:spPr>
        <p:txBody>
          <a:bodyPr wrap="square" rtlCol="0">
            <a:spAutoFit/>
          </a:bodyPr>
          <a:lstStyle/>
          <a:p>
            <a:pPr algn="ctr">
              <a:lnSpc>
                <a:spcPct val="81000"/>
              </a:lnSpc>
            </a:pPr>
            <a:r>
              <a:rPr lang="es-ES" sz="2520" dirty="0">
                <a:latin typeface="Roboto Light" panose="02000000000000000000" pitchFamily="2" charset="0"/>
                <a:ea typeface="Roboto Light" panose="02000000000000000000" pitchFamily="2" charset="0"/>
              </a:rPr>
              <a:t>Transporte</a:t>
            </a:r>
          </a:p>
          <a:p>
            <a:pPr algn="ctr">
              <a:lnSpc>
                <a:spcPct val="81000"/>
              </a:lnSpc>
            </a:pPr>
            <a:r>
              <a:rPr lang="es-ES" sz="3780" b="1" dirty="0">
                <a:solidFill>
                  <a:srgbClr val="000000"/>
                </a:solidFill>
                <a:latin typeface="Roboto" panose="02000000000000000000" pitchFamily="2" charset="0"/>
                <a:ea typeface="Roboto" panose="02000000000000000000" pitchFamily="2" charset="0"/>
                <a:cs typeface="Roboto" panose="02000000000000000000" pitchFamily="2" charset="0"/>
              </a:rPr>
              <a:t>22%</a:t>
            </a:r>
            <a:endParaRPr lang="es-ES" sz="5670" b="1"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8" name="CuadroTexto 21">
            <a:extLst>
              <a:ext uri="{FF2B5EF4-FFF2-40B4-BE49-F238E27FC236}">
                <a16:creationId xmlns:a16="http://schemas.microsoft.com/office/drawing/2014/main" id="{F1EA6FA5-F238-04E0-BD58-97817E34ECBE}"/>
              </a:ext>
            </a:extLst>
          </p:cNvPr>
          <p:cNvSpPr txBox="1">
            <a:spLocks noChangeArrowheads="1"/>
          </p:cNvSpPr>
          <p:nvPr/>
        </p:nvSpPr>
        <p:spPr bwMode="auto">
          <a:xfrm>
            <a:off x="9007464" y="5416220"/>
            <a:ext cx="3072791" cy="1037365"/>
          </a:xfrm>
          <a:prstGeom prst="rect">
            <a:avLst/>
          </a:prstGeom>
          <a:solidFill>
            <a:schemeClr val="bg1"/>
          </a:solidFill>
          <a:ln w="19050">
            <a:solidFill>
              <a:schemeClr val="bg1">
                <a:lumMod val="75000"/>
              </a:schemeClr>
            </a:solidFill>
            <a:prstDash val="solid"/>
            <a:miter lim="800000"/>
            <a:headEnd/>
            <a:tailEnd/>
          </a:ln>
        </p:spPr>
        <p:txBody>
          <a:bodyPr wrap="square" lIns="131220" tIns="65610" rIns="131220" bIns="65610"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defTabSz="960120" eaLnBrk="1" hangingPunct="1">
              <a:defRPr/>
            </a:pPr>
            <a:r>
              <a:rPr lang="es-MX" sz="2940" b="1" dirty="0">
                <a:solidFill>
                  <a:srgbClr val="000000"/>
                </a:solidFill>
                <a:latin typeface="Roboto" panose="02000000000000000000" pitchFamily="2" charset="0"/>
                <a:ea typeface="Roboto" panose="02000000000000000000" pitchFamily="2" charset="0"/>
                <a:cs typeface="+mn-cs"/>
              </a:rPr>
              <a:t>$11,426 </a:t>
            </a:r>
            <a:r>
              <a:rPr lang="es-MX" sz="1890" b="1" dirty="0">
                <a:solidFill>
                  <a:srgbClr val="000000"/>
                </a:solidFill>
                <a:latin typeface="Roboto" panose="02000000000000000000" pitchFamily="2" charset="0"/>
                <a:ea typeface="Roboto" panose="02000000000000000000" pitchFamily="2" charset="0"/>
                <a:cs typeface="+mn-cs"/>
              </a:rPr>
              <a:t>pesos</a:t>
            </a:r>
            <a:endParaRPr lang="es-MX" sz="2940" dirty="0">
              <a:solidFill>
                <a:prstClr val="black"/>
              </a:solidFill>
              <a:latin typeface="Roboto" panose="02000000000000000000" pitchFamily="2" charset="0"/>
              <a:ea typeface="Roboto" panose="02000000000000000000" pitchFamily="2" charset="0"/>
              <a:cs typeface="+mn-cs"/>
            </a:endParaRPr>
          </a:p>
          <a:p>
            <a:pPr defTabSz="960120" eaLnBrk="1" hangingPunct="1">
              <a:defRPr/>
            </a:pPr>
            <a:r>
              <a:rPr lang="es-MX" sz="1470" dirty="0">
                <a:solidFill>
                  <a:srgbClr val="666666"/>
                </a:solidFill>
                <a:latin typeface="Roboto" panose="02000000000000000000" pitchFamily="2" charset="0"/>
                <a:ea typeface="Roboto" panose="02000000000000000000" pitchFamily="2" charset="0"/>
                <a:cs typeface="+mn-cs"/>
              </a:rPr>
              <a:t>Es el ingreso disponible por hogar según el ENIGH</a:t>
            </a:r>
            <a:endParaRPr lang="es-MX" sz="1470" dirty="0">
              <a:solidFill>
                <a:prstClr val="black"/>
              </a:solidFill>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1546770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prstDash val="dot"/>
          <a:miter lim="800000"/>
          <a:headEnd/>
          <a:tailEnd/>
        </a:ln>
      </a:spPr>
      <a:bodyPr wrap="square" lIns="124971" tIns="62486" rIns="124971" bIns="62486" anchor="t">
        <a:spAutoFit/>
      </a:bodyPr>
      <a:lstStyle>
        <a:defPPr marL="720725" indent="-708025">
          <a:spcAft>
            <a:spcPts val="400"/>
          </a:spcAft>
          <a:defRPr sz="2000" dirty="0">
            <a:latin typeface="Stajn Pro Light" pitchFamily="2" charset="77"/>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142816</TotalTime>
  <Words>2384</Words>
  <Application>Microsoft Office PowerPoint</Application>
  <PresentationFormat>Personalizado</PresentationFormat>
  <Paragraphs>449</Paragraphs>
  <Slides>35</Slides>
  <Notes>26</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35</vt:i4>
      </vt:variant>
    </vt:vector>
  </HeadingPairs>
  <TitlesOfParts>
    <vt:vector size="47" baseType="lpstr">
      <vt:lpstr>Arial</vt:lpstr>
      <vt:lpstr>Calibri</vt:lpstr>
      <vt:lpstr>Lato</vt:lpstr>
      <vt:lpstr>Lato Hairline</vt:lpstr>
      <vt:lpstr>Lato Light</vt:lpstr>
      <vt:lpstr>Playfair Display</vt:lpstr>
      <vt:lpstr>Roboto</vt:lpstr>
      <vt:lpstr>Roboto Light</vt:lpstr>
      <vt:lpstr>Roboto Lt</vt:lpstr>
      <vt:lpstr>Roboto Th</vt:lpstr>
      <vt:lpstr>Roboto Thin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Analítica de datos para el sector inmobiliario</dc:title>
  <dc:creator>Lizzette Cota</dc:creator>
  <cp:lastModifiedBy>julio olaf gonzalez guzman</cp:lastModifiedBy>
  <cp:revision>2345</cp:revision>
  <cp:lastPrinted>2025-10-07T17:43:26Z</cp:lastPrinted>
  <dcterms:created xsi:type="dcterms:W3CDTF">2020-07-27T22:31:02Z</dcterms:created>
  <dcterms:modified xsi:type="dcterms:W3CDTF">2025-11-21T00:03:21Z</dcterms:modified>
</cp:coreProperties>
</file>