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5664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0"/>
  </p:normalViewPr>
  <p:slideViewPr>
    <p:cSldViewPr snapToGrid="0" showGuides="1">
      <p:cViewPr varScale="1">
        <p:scale>
          <a:sx n="90" d="100"/>
          <a:sy n="90" d="100"/>
        </p:scale>
        <p:origin x="1160" y="184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44909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DF712-2A91-2104-0711-6FCF34C8E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796B1A2-4F16-F4F0-D213-0981F241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67" b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667" b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329F5C7-C66B-58AD-A251-FB90C930C64E}"/>
              </a:ext>
            </a:extLst>
          </p:cNvPr>
          <p:cNvGraphicFramePr>
            <a:graphicFrameLocks noGrp="1"/>
          </p:cNvGraphicFramePr>
          <p:nvPr/>
        </p:nvGraphicFramePr>
        <p:xfrm>
          <a:off x="196939" y="486402"/>
          <a:ext cx="12407723" cy="6871599"/>
        </p:xfrm>
        <a:graphic>
          <a:graphicData uri="http://schemas.openxmlformats.org/drawingml/2006/table">
            <a:tbl>
              <a:tblPr/>
              <a:tblGrid>
                <a:gridCol w="820106">
                  <a:extLst>
                    <a:ext uri="{9D8B030D-6E8A-4147-A177-3AD203B41FA5}">
                      <a16:colId xmlns:a16="http://schemas.microsoft.com/office/drawing/2014/main" val="713377162"/>
                    </a:ext>
                  </a:extLst>
                </a:gridCol>
                <a:gridCol w="638879">
                  <a:extLst>
                    <a:ext uri="{9D8B030D-6E8A-4147-A177-3AD203B41FA5}">
                      <a16:colId xmlns:a16="http://schemas.microsoft.com/office/drawing/2014/main" val="2765911652"/>
                    </a:ext>
                  </a:extLst>
                </a:gridCol>
                <a:gridCol w="638879">
                  <a:extLst>
                    <a:ext uri="{9D8B030D-6E8A-4147-A177-3AD203B41FA5}">
                      <a16:colId xmlns:a16="http://schemas.microsoft.com/office/drawing/2014/main" val="692954298"/>
                    </a:ext>
                  </a:extLst>
                </a:gridCol>
                <a:gridCol w="1673365">
                  <a:extLst>
                    <a:ext uri="{9D8B030D-6E8A-4147-A177-3AD203B41FA5}">
                      <a16:colId xmlns:a16="http://schemas.microsoft.com/office/drawing/2014/main" val="1751165356"/>
                    </a:ext>
                  </a:extLst>
                </a:gridCol>
                <a:gridCol w="1241477">
                  <a:extLst>
                    <a:ext uri="{9D8B030D-6E8A-4147-A177-3AD203B41FA5}">
                      <a16:colId xmlns:a16="http://schemas.microsoft.com/office/drawing/2014/main" val="908151241"/>
                    </a:ext>
                  </a:extLst>
                </a:gridCol>
                <a:gridCol w="1241477">
                  <a:extLst>
                    <a:ext uri="{9D8B030D-6E8A-4147-A177-3AD203B41FA5}">
                      <a16:colId xmlns:a16="http://schemas.microsoft.com/office/drawing/2014/main" val="3587733587"/>
                    </a:ext>
                  </a:extLst>
                </a:gridCol>
                <a:gridCol w="1241477">
                  <a:extLst>
                    <a:ext uri="{9D8B030D-6E8A-4147-A177-3AD203B41FA5}">
                      <a16:colId xmlns:a16="http://schemas.microsoft.com/office/drawing/2014/main" val="307615850"/>
                    </a:ext>
                  </a:extLst>
                </a:gridCol>
                <a:gridCol w="1241477">
                  <a:extLst>
                    <a:ext uri="{9D8B030D-6E8A-4147-A177-3AD203B41FA5}">
                      <a16:colId xmlns:a16="http://schemas.microsoft.com/office/drawing/2014/main" val="2080708731"/>
                    </a:ext>
                  </a:extLst>
                </a:gridCol>
                <a:gridCol w="1241477">
                  <a:extLst>
                    <a:ext uri="{9D8B030D-6E8A-4147-A177-3AD203B41FA5}">
                      <a16:colId xmlns:a16="http://schemas.microsoft.com/office/drawing/2014/main" val="437008554"/>
                    </a:ext>
                  </a:extLst>
                </a:gridCol>
                <a:gridCol w="764405">
                  <a:extLst>
                    <a:ext uri="{9D8B030D-6E8A-4147-A177-3AD203B41FA5}">
                      <a16:colId xmlns:a16="http://schemas.microsoft.com/office/drawing/2014/main" val="632254363"/>
                    </a:ext>
                  </a:extLst>
                </a:gridCol>
                <a:gridCol w="764405">
                  <a:extLst>
                    <a:ext uri="{9D8B030D-6E8A-4147-A177-3AD203B41FA5}">
                      <a16:colId xmlns:a16="http://schemas.microsoft.com/office/drawing/2014/main" val="903749845"/>
                    </a:ext>
                  </a:extLst>
                </a:gridCol>
                <a:gridCol w="900299">
                  <a:extLst>
                    <a:ext uri="{9D8B030D-6E8A-4147-A177-3AD203B41FA5}">
                      <a16:colId xmlns:a16="http://schemas.microsoft.com/office/drawing/2014/main" val="2751963227"/>
                    </a:ext>
                  </a:extLst>
                </a:gridCol>
              </a:tblGrid>
              <a:tr h="1905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Desarrollo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Precio de preventa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% enganche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Descuentos/ promociones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Créditos - Vertical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Plazo para pago </a:t>
                      </a:r>
                      <a:b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</a:br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 enganche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Plazo para pago de enganche (días)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Importe </a:t>
                      </a:r>
                      <a:b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</a:br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 apartado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217010"/>
                  </a:ext>
                </a:extLst>
              </a:tr>
              <a:tr h="190533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1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2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3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4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5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153225"/>
                  </a:ext>
                </a:extLst>
              </a:tr>
              <a:tr h="190533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meses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días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6116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Amatista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Precios preventa y si pagas de contado te dan el 5% de descuento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35% enganche y el 65% a 18 meses sin intereses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 enganche, 25% al tercer mes, 25% al sexto mes y 20% al firmar escrituras.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90% enganche y 10% al escriturar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 eng y 70% a la firma</a:t>
                      </a:r>
                    </a:p>
                  </a:txBody>
                  <a:tcPr marL="8313" marR="8313" marT="8313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$50,000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92897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Montemar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Precios preventa. Si pagas de contado recibes un 8% de descuento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 a la firma y el resto 16 mensualidades sin intereses, propuestas de pago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50% a la firma y resto a 12 meses sin intereses con 3% de descuento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70% ala firma y 30% contra entrega con un 5% de descuento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$50,000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59358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Puerto Banús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24 meses sin intereses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Puedes hacer propuesta de pago solo que sea dentro del tiempo que dura la construcción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$100,000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4730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Qabu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 Boutique Living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8% en pago de contado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 de enganche y el resto contra entrega. financiamientos hasta 18 meses.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50% eng, 30% pagos </a:t>
                      </a:r>
                      <a:r>
                        <a:rPr lang="es-MX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diferidosy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 20% entrega</a:t>
                      </a:r>
                    </a:p>
                  </a:txBody>
                  <a:tcPr marL="8313" marR="8313" marT="8313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90% eng y 10% entrega</a:t>
                      </a:r>
                    </a:p>
                  </a:txBody>
                  <a:tcPr marL="8313" marR="8313" marT="8313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30% eng y 70% a la firma</a:t>
                      </a:r>
                    </a:p>
                  </a:txBody>
                  <a:tcPr marL="8313" marR="8313" marT="8313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20 eng , 70 a 15 </a:t>
                      </a:r>
                      <a:r>
                        <a:rPr lang="es-MX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msi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 y 10 </a:t>
                      </a:r>
                      <a:r>
                        <a:rPr lang="es-MX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ent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8313" marR="8313" marT="8313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Con el enganche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71192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Punta Sábalo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10-70%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38279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Luxor Condominios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  <a:p>
                      <a:pPr algn="ctr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ZapfDingbats" panose="020B7200000000000000" pitchFamily="34" charset="0"/>
                        <a:ea typeface="Roboto Th" pitchFamily="2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Precio preventa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Enganche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37954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Sevilla Mía Torre 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ZapfDingbats" panose="020B7200000000000000" pitchFamily="34" charset="0"/>
                          <a:ea typeface="Roboto Th" pitchFamily="2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35-90%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Precios de preventa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12 Y 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t" panose="02000000000000000000" pitchFamily="2" charset="0"/>
                        <a:ea typeface="Roboto Lt" panose="02000000000000000000" pitchFamily="2" charset="0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t" panose="02000000000000000000" pitchFamily="2" charset="0"/>
                          <a:ea typeface="Roboto Lt" panose="02000000000000000000" pitchFamily="2" charset="0"/>
                          <a:cs typeface="+mn-cs"/>
                        </a:rPr>
                        <a:t>$100,000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4441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212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299</Words>
  <Application>Microsoft Macintosh PowerPoint</Application>
  <PresentationFormat>Personalizado</PresentationFormat>
  <Paragraphs>67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Playfair Display</vt:lpstr>
      <vt:lpstr>Roboto Bold</vt:lpstr>
      <vt:lpstr>Roboto Lt</vt:lpstr>
      <vt:lpstr>ZapfDingbats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Kevin Cansino Tortoledo</cp:lastModifiedBy>
  <cp:revision>2</cp:revision>
  <dcterms:created xsi:type="dcterms:W3CDTF">2024-08-19T18:58:59Z</dcterms:created>
  <dcterms:modified xsi:type="dcterms:W3CDTF">2025-12-11T20:46:34Z</dcterms:modified>
</cp:coreProperties>
</file>