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8112" r:id="rId2"/>
    <p:sldId id="8113" r:id="rId3"/>
    <p:sldId id="8108" r:id="rId4"/>
    <p:sldId id="8109" r:id="rId5"/>
    <p:sldId id="8110" r:id="rId6"/>
    <p:sldId id="8111" r:id="rId7"/>
  </p:sldIdLst>
  <p:sldSz cx="128016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68" userDrawn="1">
          <p15:clr>
            <a:srgbClr val="A4A3A4"/>
          </p15:clr>
        </p15:guide>
        <p15:guide id="2" pos="6572" userDrawn="1">
          <p15:clr>
            <a:srgbClr val="A4A3A4"/>
          </p15:clr>
        </p15:guide>
        <p15:guide id="3" orient="horz" pos="543" userDrawn="1">
          <p15:clr>
            <a:srgbClr val="A4A3A4"/>
          </p15:clr>
        </p15:guide>
        <p15:guide id="4" pos="880" userDrawn="1">
          <p15:clr>
            <a:srgbClr val="A4A3A4"/>
          </p15:clr>
        </p15:guide>
        <p15:guide id="5" pos="791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79"/>
    <a:srgbClr val="FFEBA6"/>
    <a:srgbClr val="FFF4BA"/>
    <a:srgbClr val="FFEEA8"/>
    <a:srgbClr val="FFF364"/>
    <a:srgbClr val="FFEF3E"/>
    <a:srgbClr val="8EB4E3"/>
    <a:srgbClr val="DCE6F2"/>
    <a:srgbClr val="CCC1DA"/>
    <a:srgbClr val="E6B9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64"/>
    <p:restoredTop sz="96197"/>
  </p:normalViewPr>
  <p:slideViewPr>
    <p:cSldViewPr snapToGrid="0" showGuides="1">
      <p:cViewPr>
        <p:scale>
          <a:sx n="90" d="100"/>
          <a:sy n="90" d="100"/>
        </p:scale>
        <p:origin x="664" y="568"/>
      </p:cViewPr>
      <p:guideLst>
        <p:guide orient="horz" pos="1768"/>
        <p:guide pos="6572"/>
        <p:guide orient="horz" pos="543"/>
        <p:guide pos="880"/>
        <p:guide pos="791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3" d="100"/>
        <a:sy n="8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patty/Library/Containers/com.microsoft.Excel/Data/Library/Application%20Support/Microsoft/Acuario-%20SIM-%20Mayo%202025%20(version%201).xlsb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patty/Library/Containers/com.microsoft.Excel/Data/Library/Application%20Support/Microsoft/Acuario-%20SIM-%20Mayo%202025%20(version%201).xlsb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patty/Downloads/Resultado_clusters%20(1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424697186811404"/>
          <c:y val="0.14952334032659817"/>
          <c:w val="0.34547993862625553"/>
          <c:h val="0.72615401953392267"/>
        </c:manualLayout>
      </c:layout>
      <c:radarChart>
        <c:radarStyle val="marker"/>
        <c:varyColors val="0"/>
        <c:ser>
          <c:idx val="0"/>
          <c:order val="0"/>
          <c:spPr>
            <a:ln w="38100" cap="rnd">
              <a:solidFill>
                <a:srgbClr val="FFD579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6"/>
              </a:solidFill>
              <a:ln w="25400">
                <a:solidFill>
                  <a:srgbClr val="FFD579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1.7168426317710438E-2"/>
                  <c:y val="2.6586734336069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4E4-A14E-8803-FC2A3610146D}"/>
                </c:ext>
              </c:extLst>
            </c:dLbl>
            <c:dLbl>
              <c:idx val="1"/>
              <c:layout>
                <c:manualLayout>
                  <c:x val="3.7555932569991755E-2"/>
                  <c:y val="6.42512746455014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4E4-A14E-8803-FC2A3610146D}"/>
                </c:ext>
              </c:extLst>
            </c:dLbl>
            <c:dLbl>
              <c:idx val="4"/>
              <c:layout>
                <c:manualLayout>
                  <c:x val="-2.6825666121422682E-2"/>
                  <c:y val="-2.43711731413971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4E4-A14E-8803-FC2A3610146D}"/>
                </c:ext>
              </c:extLst>
            </c:dLbl>
            <c:dLbl>
              <c:idx val="5"/>
              <c:layout>
                <c:manualLayout>
                  <c:x val="-6.4381598691414434E-3"/>
                  <c:y val="-8.86224477868986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4E4-A14E-8803-FC2A3610146D}"/>
                </c:ext>
              </c:extLst>
            </c:dLbl>
            <c:dLbl>
              <c:idx val="6"/>
              <c:layout>
                <c:manualLayout>
                  <c:x val="2.8971719411136496E-2"/>
                  <c:y val="-5.98201522561565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4E4-A14E-8803-FC2A3610146D}"/>
                </c:ext>
              </c:extLst>
            </c:dLbl>
            <c:dLbl>
              <c:idx val="7"/>
              <c:layout>
                <c:manualLayout>
                  <c:x val="4.5067119083990102E-2"/>
                  <c:y val="-4.43112238934493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4E4-A14E-8803-FC2A361014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itchFamily="2" charset="0"/>
                    <a:ea typeface="Roboto Light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araña!$L$5:$L$12</c:f>
              <c:strCache>
                <c:ptCount val="8"/>
                <c:pt idx="0">
                  <c:v>Observar especies que no ven habitualmente</c:v>
                </c:pt>
                <c:pt idx="1">
                  <c:v>Entretenimiento familiar</c:v>
                </c:pt>
                <c:pt idx="2">
                  <c:v>Desconexión y relajación</c:v>
                </c:pt>
                <c:pt idx="3">
                  <c:v>Creación de recuerdos especiales</c:v>
                </c:pt>
                <c:pt idx="4">
                  <c:v>Ofrecer a los niños una experiencia educativa</c:v>
                </c:pt>
                <c:pt idx="5">
                  <c:v>Costo de la entrada y relación valor-precio</c:v>
                </c:pt>
                <c:pt idx="6">
                  <c:v>Ubicación y accesibilidad del lugar</c:v>
                </c:pt>
                <c:pt idx="7">
                  <c:v>Mostrar y compartir fotos en redes sociales</c:v>
                </c:pt>
              </c:strCache>
            </c:strRef>
          </c:cat>
          <c:val>
            <c:numRef>
              <c:f>araña!$M$5:$M$12</c:f>
              <c:numCache>
                <c:formatCode>0.0</c:formatCode>
                <c:ptCount val="8"/>
                <c:pt idx="0">
                  <c:v>3.01</c:v>
                </c:pt>
                <c:pt idx="1">
                  <c:v>2.3199999999999998</c:v>
                </c:pt>
                <c:pt idx="2">
                  <c:v>4.01</c:v>
                </c:pt>
                <c:pt idx="3">
                  <c:v>4.46</c:v>
                </c:pt>
                <c:pt idx="4">
                  <c:v>2.73</c:v>
                </c:pt>
                <c:pt idx="5">
                  <c:v>6.15</c:v>
                </c:pt>
                <c:pt idx="6">
                  <c:v>6.41</c:v>
                </c:pt>
                <c:pt idx="7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4E4-A14E-8803-FC2A361014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8735279"/>
        <c:axId val="208333967"/>
      </c:radarChart>
      <c:catAx>
        <c:axId val="10873527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Roboto Light" pitchFamily="2" charset="0"/>
                <a:ea typeface="Roboto Light" pitchFamily="2" charset="0"/>
                <a:cs typeface="+mn-cs"/>
              </a:defRPr>
            </a:pPr>
            <a:endParaRPr lang="es-MX"/>
          </a:p>
        </c:txPr>
        <c:crossAx val="208333967"/>
        <c:crosses val="autoZero"/>
        <c:auto val="1"/>
        <c:lblAlgn val="ctr"/>
        <c:lblOffset val="100"/>
        <c:noMultiLvlLbl val="0"/>
      </c:catAx>
      <c:valAx>
        <c:axId val="2083339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Roboto Light" pitchFamily="2" charset="0"/>
                <a:ea typeface="Roboto Light" pitchFamily="2" charset="0"/>
                <a:cs typeface="+mn-cs"/>
              </a:defRPr>
            </a:pPr>
            <a:endParaRPr lang="es-MX"/>
          </a:p>
        </c:txPr>
        <c:crossAx val="1087352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Light" pitchFamily="2" charset="0"/>
          <a:ea typeface="Roboto Light" pitchFamily="2" charset="0"/>
        </a:defRPr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424697186811404"/>
          <c:y val="0.14952334032659817"/>
          <c:w val="0.34547993862625553"/>
          <c:h val="0.72615401953392267"/>
        </c:manualLayout>
      </c:layout>
      <c:radarChart>
        <c:radarStyle val="marker"/>
        <c:varyColors val="0"/>
        <c:ser>
          <c:idx val="0"/>
          <c:order val="0"/>
          <c:spPr>
            <a:ln w="38100" cap="rnd">
              <a:solidFill>
                <a:srgbClr val="FFD579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6"/>
              </a:solidFill>
              <a:ln w="25400">
                <a:solidFill>
                  <a:srgbClr val="FFD579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1.7168426317710438E-2"/>
                  <c:y val="2.6586734336069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4E4-A14E-8803-FC2A3610146D}"/>
                </c:ext>
              </c:extLst>
            </c:dLbl>
            <c:dLbl>
              <c:idx val="1"/>
              <c:layout>
                <c:manualLayout>
                  <c:x val="3.7555932569991755E-2"/>
                  <c:y val="6.42512746455014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4E4-A14E-8803-FC2A3610146D}"/>
                </c:ext>
              </c:extLst>
            </c:dLbl>
            <c:dLbl>
              <c:idx val="4"/>
              <c:layout>
                <c:manualLayout>
                  <c:x val="-2.6825666121422682E-2"/>
                  <c:y val="-2.43711731413971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4E4-A14E-8803-FC2A3610146D}"/>
                </c:ext>
              </c:extLst>
            </c:dLbl>
            <c:dLbl>
              <c:idx val="5"/>
              <c:layout>
                <c:manualLayout>
                  <c:x val="-6.4381598691414434E-3"/>
                  <c:y val="-8.86224477868986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4E4-A14E-8803-FC2A3610146D}"/>
                </c:ext>
              </c:extLst>
            </c:dLbl>
            <c:dLbl>
              <c:idx val="6"/>
              <c:layout>
                <c:manualLayout>
                  <c:x val="2.8971719411136496E-2"/>
                  <c:y val="-5.98201522561565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4E4-A14E-8803-FC2A3610146D}"/>
                </c:ext>
              </c:extLst>
            </c:dLbl>
            <c:dLbl>
              <c:idx val="7"/>
              <c:layout>
                <c:manualLayout>
                  <c:x val="4.5067119083990102E-2"/>
                  <c:y val="-4.43112238934493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4E4-A14E-8803-FC2A361014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itchFamily="2" charset="0"/>
                    <a:ea typeface="Roboto Light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araña!$L$5:$L$12</c:f>
              <c:strCache>
                <c:ptCount val="8"/>
                <c:pt idx="0">
                  <c:v>Observar especies que no ven habitualmente</c:v>
                </c:pt>
                <c:pt idx="1">
                  <c:v>Entretenimiento familiar</c:v>
                </c:pt>
                <c:pt idx="2">
                  <c:v>Desconexión y relajación</c:v>
                </c:pt>
                <c:pt idx="3">
                  <c:v>Creación de recuerdos especiales</c:v>
                </c:pt>
                <c:pt idx="4">
                  <c:v>Ofrecer a los niños una experiencia educativa</c:v>
                </c:pt>
                <c:pt idx="5">
                  <c:v>Costo de la entrada y relación valor-precio</c:v>
                </c:pt>
                <c:pt idx="6">
                  <c:v>Ubicación y accesibilidad del lugar</c:v>
                </c:pt>
                <c:pt idx="7">
                  <c:v>Mostrar y compartir fotos en redes sociales</c:v>
                </c:pt>
              </c:strCache>
            </c:strRef>
          </c:cat>
          <c:val>
            <c:numRef>
              <c:f>araña!$M$5:$M$12</c:f>
              <c:numCache>
                <c:formatCode>0.0</c:formatCode>
                <c:ptCount val="8"/>
                <c:pt idx="0">
                  <c:v>3.01</c:v>
                </c:pt>
                <c:pt idx="1">
                  <c:v>2.3199999999999998</c:v>
                </c:pt>
                <c:pt idx="2">
                  <c:v>4.01</c:v>
                </c:pt>
                <c:pt idx="3">
                  <c:v>4.46</c:v>
                </c:pt>
                <c:pt idx="4">
                  <c:v>2.73</c:v>
                </c:pt>
                <c:pt idx="5">
                  <c:v>6.15</c:v>
                </c:pt>
                <c:pt idx="6">
                  <c:v>6.41</c:v>
                </c:pt>
                <c:pt idx="7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4E4-A14E-8803-FC2A361014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8735279"/>
        <c:axId val="208333967"/>
      </c:radarChart>
      <c:catAx>
        <c:axId val="10873527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Roboto Light" pitchFamily="2" charset="0"/>
                <a:ea typeface="Roboto Light" pitchFamily="2" charset="0"/>
                <a:cs typeface="+mn-cs"/>
              </a:defRPr>
            </a:pPr>
            <a:endParaRPr lang="es-MX"/>
          </a:p>
        </c:txPr>
        <c:crossAx val="208333967"/>
        <c:crosses val="autoZero"/>
        <c:auto val="1"/>
        <c:lblAlgn val="ctr"/>
        <c:lblOffset val="100"/>
        <c:noMultiLvlLbl val="0"/>
      </c:catAx>
      <c:valAx>
        <c:axId val="2083339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Roboto Light" pitchFamily="2" charset="0"/>
                <a:ea typeface="Roboto Light" pitchFamily="2" charset="0"/>
                <a:cs typeface="+mn-cs"/>
              </a:defRPr>
            </a:pPr>
            <a:endParaRPr lang="es-MX"/>
          </a:p>
        </c:txPr>
        <c:crossAx val="1087352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Light" pitchFamily="2" charset="0"/>
          <a:ea typeface="Roboto Light" pitchFamily="2" charset="0"/>
        </a:defRPr>
      </a:pPr>
      <a:endParaRPr lang="es-MX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239893271869467"/>
          <c:y val="0.11924551593093172"/>
          <c:w val="0.3865884185468087"/>
          <c:h val="0.76963324401209443"/>
        </c:manualLayout>
      </c:layout>
      <c:radarChart>
        <c:radarStyle val="marker"/>
        <c:varyColors val="0"/>
        <c:ser>
          <c:idx val="0"/>
          <c:order val="0"/>
          <c:tx>
            <c:strRef>
              <c:f>Hoja2!$C$7</c:f>
              <c:strCache>
                <c:ptCount val="1"/>
                <c:pt idx="0">
                  <c:v>Exploradores</c:v>
                </c:pt>
              </c:strCache>
            </c:strRef>
          </c:tx>
          <c:spPr>
            <a:ln w="57150" cap="rnd">
              <a:solidFill>
                <a:schemeClr val="tx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chemeClr val="tx2">
                  <a:lumMod val="40000"/>
                  <a:lumOff val="60000"/>
                </a:schemeClr>
              </a:solidFill>
              <a:ln w="57150">
                <a:noFill/>
              </a:ln>
              <a:effectLst/>
            </c:spPr>
          </c:marker>
          <c:cat>
            <c:strRef>
              <c:f>Hoja2!$B$8:$B$15</c:f>
              <c:strCache>
                <c:ptCount val="8"/>
                <c:pt idx="0">
                  <c:v>Observar especies que no ven habitualmente</c:v>
                </c:pt>
                <c:pt idx="1">
                  <c:v>Entretenimiento familiar</c:v>
                </c:pt>
                <c:pt idx="2">
                  <c:v>Desconexión y relajación</c:v>
                </c:pt>
                <c:pt idx="3">
                  <c:v>Creación de recuerdos especiales</c:v>
                </c:pt>
                <c:pt idx="4">
                  <c:v>Ofrecer a los niños una experiencia educativa</c:v>
                </c:pt>
                <c:pt idx="5">
                  <c:v>Costo de la entrada y relación valor-precio</c:v>
                </c:pt>
                <c:pt idx="6">
                  <c:v>Ubicación y accesibilidad del lugar</c:v>
                </c:pt>
                <c:pt idx="7">
                  <c:v>Mostrar y compartir fotos en redes sociales</c:v>
                </c:pt>
              </c:strCache>
            </c:strRef>
          </c:cat>
          <c:val>
            <c:numRef>
              <c:f>Hoja2!$C$8:$C$15</c:f>
              <c:numCache>
                <c:formatCode>General</c:formatCode>
                <c:ptCount val="8"/>
                <c:pt idx="0">
                  <c:v>2.4209999999999998</c:v>
                </c:pt>
                <c:pt idx="1">
                  <c:v>6.6319999999999997</c:v>
                </c:pt>
                <c:pt idx="2">
                  <c:v>3.7890000000000001</c:v>
                </c:pt>
                <c:pt idx="3">
                  <c:v>3.5790000000000002</c:v>
                </c:pt>
                <c:pt idx="4">
                  <c:v>3.3690000000000002</c:v>
                </c:pt>
                <c:pt idx="5">
                  <c:v>5.8419999999999996</c:v>
                </c:pt>
                <c:pt idx="6">
                  <c:v>4.8949999999999996</c:v>
                </c:pt>
                <c:pt idx="7">
                  <c:v>5.4740000000000002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02-0745-AB60-9911787D584F}"/>
            </c:ext>
          </c:extLst>
        </c:ser>
        <c:ser>
          <c:idx val="1"/>
          <c:order val="1"/>
          <c:tx>
            <c:strRef>
              <c:f>Hoja2!$D$7</c:f>
              <c:strCache>
                <c:ptCount val="1"/>
                <c:pt idx="0">
                  <c:v> Familias ahorarradores</c:v>
                </c:pt>
              </c:strCache>
            </c:strRef>
          </c:tx>
          <c:spPr>
            <a:ln w="57150" cap="rnd">
              <a:solidFill>
                <a:srgbClr val="FFD57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57150">
                <a:solidFill>
                  <a:srgbClr val="FFD579"/>
                </a:solidFill>
              </a:ln>
              <a:effectLst/>
            </c:spPr>
          </c:marker>
          <c:cat>
            <c:strRef>
              <c:f>Hoja2!$B$8:$B$15</c:f>
              <c:strCache>
                <c:ptCount val="8"/>
                <c:pt idx="0">
                  <c:v>Observar especies que no ven habitualmente</c:v>
                </c:pt>
                <c:pt idx="1">
                  <c:v>Entretenimiento familiar</c:v>
                </c:pt>
                <c:pt idx="2">
                  <c:v>Desconexión y relajación</c:v>
                </c:pt>
                <c:pt idx="3">
                  <c:v>Creación de recuerdos especiales</c:v>
                </c:pt>
                <c:pt idx="4">
                  <c:v>Ofrecer a los niños una experiencia educativa</c:v>
                </c:pt>
                <c:pt idx="5">
                  <c:v>Costo de la entrada y relación valor-precio</c:v>
                </c:pt>
                <c:pt idx="6">
                  <c:v>Ubicación y accesibilidad del lugar</c:v>
                </c:pt>
                <c:pt idx="7">
                  <c:v>Mostrar y compartir fotos en redes sociales</c:v>
                </c:pt>
              </c:strCache>
            </c:strRef>
          </c:cat>
          <c:val>
            <c:numRef>
              <c:f>Hoja2!$D$8:$D$15</c:f>
              <c:numCache>
                <c:formatCode>General</c:formatCode>
                <c:ptCount val="8"/>
                <c:pt idx="0">
                  <c:v>3.7229999999999999</c:v>
                </c:pt>
                <c:pt idx="1">
                  <c:v>2.4260000000000002</c:v>
                </c:pt>
                <c:pt idx="2">
                  <c:v>5.4889999999999999</c:v>
                </c:pt>
                <c:pt idx="3">
                  <c:v>4.4889999999999999</c:v>
                </c:pt>
                <c:pt idx="4">
                  <c:v>3.1059999999999999</c:v>
                </c:pt>
                <c:pt idx="5">
                  <c:v>6.7869999999999999</c:v>
                </c:pt>
                <c:pt idx="6">
                  <c:v>5.851</c:v>
                </c:pt>
                <c:pt idx="7">
                  <c:v>4.1280000000000001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02-0745-AB60-9911787D584F}"/>
            </c:ext>
          </c:extLst>
        </c:ser>
        <c:ser>
          <c:idx val="2"/>
          <c:order val="2"/>
          <c:tx>
            <c:strRef>
              <c:f>Hoja2!$E$7</c:f>
              <c:strCache>
                <c:ptCount val="1"/>
                <c:pt idx="0">
                  <c:v>Familia de mayor gasto</c:v>
                </c:pt>
              </c:strCache>
            </c:strRef>
          </c:tx>
          <c:spPr>
            <a:ln w="57150" cap="rnd">
              <a:solidFill>
                <a:schemeClr val="accent3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57150">
                <a:solidFill>
                  <a:schemeClr val="accent3">
                    <a:lumMod val="60000"/>
                    <a:lumOff val="40000"/>
                  </a:schemeClr>
                </a:solidFill>
              </a:ln>
              <a:effectLst/>
            </c:spPr>
          </c:marker>
          <c:cat>
            <c:strRef>
              <c:f>Hoja2!$B$8:$B$15</c:f>
              <c:strCache>
                <c:ptCount val="8"/>
                <c:pt idx="0">
                  <c:v>Observar especies que no ven habitualmente</c:v>
                </c:pt>
                <c:pt idx="1">
                  <c:v>Entretenimiento familiar</c:v>
                </c:pt>
                <c:pt idx="2">
                  <c:v>Desconexión y relajación</c:v>
                </c:pt>
                <c:pt idx="3">
                  <c:v>Creación de recuerdos especiales</c:v>
                </c:pt>
                <c:pt idx="4">
                  <c:v>Ofrecer a los niños una experiencia educativa</c:v>
                </c:pt>
                <c:pt idx="5">
                  <c:v>Costo de la entrada y relación valor-precio</c:v>
                </c:pt>
                <c:pt idx="6">
                  <c:v>Ubicación y accesibilidad del lugar</c:v>
                </c:pt>
                <c:pt idx="7">
                  <c:v>Mostrar y compartir fotos en redes sociales</c:v>
                </c:pt>
              </c:strCache>
            </c:strRef>
          </c:cat>
          <c:val>
            <c:numRef>
              <c:f>Hoja2!$E$8:$E$15</c:f>
              <c:numCache>
                <c:formatCode>General</c:formatCode>
                <c:ptCount val="8"/>
                <c:pt idx="0">
                  <c:v>2.976</c:v>
                </c:pt>
                <c:pt idx="1">
                  <c:v>1.522</c:v>
                </c:pt>
                <c:pt idx="2">
                  <c:v>3.7509999999999999</c:v>
                </c:pt>
                <c:pt idx="3">
                  <c:v>4.6360000000000001</c:v>
                </c:pt>
                <c:pt idx="4">
                  <c:v>2.5310000000000001</c:v>
                </c:pt>
                <c:pt idx="5">
                  <c:v>6.0670000000000002</c:v>
                </c:pt>
                <c:pt idx="6">
                  <c:v>6.8179999999999996</c:v>
                </c:pt>
                <c:pt idx="7">
                  <c:v>7.6989999999999998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02-0745-AB60-9911787D58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8735279"/>
        <c:axId val="208333967"/>
      </c:radarChart>
      <c:catAx>
        <c:axId val="10873527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Roboto Light" pitchFamily="2" charset="0"/>
                <a:ea typeface="Roboto Light" pitchFamily="2" charset="0"/>
                <a:cs typeface="+mn-cs"/>
              </a:defRPr>
            </a:pPr>
            <a:endParaRPr lang="es-MX"/>
          </a:p>
        </c:txPr>
        <c:crossAx val="208333967"/>
        <c:crosses val="autoZero"/>
        <c:auto val="1"/>
        <c:lblAlgn val="ctr"/>
        <c:lblOffset val="100"/>
        <c:noMultiLvlLbl val="0"/>
      </c:catAx>
      <c:valAx>
        <c:axId val="2083339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Roboto Light" pitchFamily="2" charset="0"/>
                <a:ea typeface="Roboto Light" pitchFamily="2" charset="0"/>
                <a:cs typeface="+mn-cs"/>
              </a:defRPr>
            </a:pPr>
            <a:endParaRPr lang="es-MX"/>
          </a:p>
        </c:txPr>
        <c:crossAx val="1087352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Light" pitchFamily="2" charset="0"/>
          <a:ea typeface="Roboto Light" pitchFamily="2" charset="0"/>
        </a:defRPr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20B40-B241-478D-A0BB-7B2BF4B57CEC}" type="datetimeFigureOut">
              <a:rPr lang="es-MX" smtClean="0"/>
              <a:t>23/10/25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143000"/>
            <a:ext cx="5083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C946DA-4E56-44FA-AE69-42626E6CB3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5456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7">
            <a:extLst>
              <a:ext uri="{FF2B5EF4-FFF2-40B4-BE49-F238E27FC236}">
                <a16:creationId xmlns:a16="http://schemas.microsoft.com/office/drawing/2014/main" id="{BA9BB977-E331-B49E-F95E-5B138967B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50750" y="7354183"/>
            <a:ext cx="900100" cy="234000"/>
          </a:xfrm>
          <a:prstGeom prst="rect">
            <a:avLst/>
          </a:prstGeom>
          <a:noFill/>
        </p:spPr>
        <p:txBody>
          <a:bodyPr lIns="107989" tIns="21597" rIns="91430" bIns="46794" anchor="ctr" anchorCtr="1"/>
          <a:lstStyle>
            <a:lvl1pPr algn="ctr">
              <a:defRPr sz="16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</a:t>
            </a:r>
            <a:fld id="{67DDEA5E-EAF7-8246-8A62-7FF7613ECEAE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6C5D5921-D6C1-927C-36DB-FB2F4378B323}"/>
              </a:ext>
            </a:extLst>
          </p:cNvPr>
          <p:cNvCxnSpPr>
            <a:cxnSpLocks/>
          </p:cNvCxnSpPr>
          <p:nvPr userDrawn="1"/>
        </p:nvCxnSpPr>
        <p:spPr>
          <a:xfrm>
            <a:off x="5397498" y="7486600"/>
            <a:ext cx="56411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9CA0A5E5-EED7-4042-A153-F2667CAE75D6}"/>
              </a:ext>
            </a:extLst>
          </p:cNvPr>
          <p:cNvCxnSpPr>
            <a:cxnSpLocks/>
          </p:cNvCxnSpPr>
          <p:nvPr userDrawn="1"/>
        </p:nvCxnSpPr>
        <p:spPr>
          <a:xfrm>
            <a:off x="6844794" y="7486600"/>
            <a:ext cx="56411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3815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BC300587-0677-5D45-9D24-130713677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50750" y="7354183"/>
            <a:ext cx="900100" cy="234000"/>
          </a:xfrm>
          <a:prstGeom prst="rect">
            <a:avLst/>
          </a:prstGeom>
          <a:noFill/>
        </p:spPr>
        <p:txBody>
          <a:bodyPr lIns="107989" tIns="21597" rIns="91430" bIns="46794" anchor="ctr" anchorCtr="1"/>
          <a:lstStyle>
            <a:lvl1pPr algn="ctr">
              <a:defRPr sz="16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</a:t>
            </a:r>
            <a:fld id="{67DDEA5E-EAF7-8246-8A62-7FF7613ECEAE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2" name="Conector recto 1">
            <a:extLst>
              <a:ext uri="{FF2B5EF4-FFF2-40B4-BE49-F238E27FC236}">
                <a16:creationId xmlns:a16="http://schemas.microsoft.com/office/drawing/2014/main" id="{07B6743E-BA28-B388-E415-BA2D9DAFD5B6}"/>
              </a:ext>
            </a:extLst>
          </p:cNvPr>
          <p:cNvCxnSpPr>
            <a:cxnSpLocks/>
          </p:cNvCxnSpPr>
          <p:nvPr userDrawn="1"/>
        </p:nvCxnSpPr>
        <p:spPr>
          <a:xfrm>
            <a:off x="5397498" y="7486600"/>
            <a:ext cx="56411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0A1D6482-33F7-F103-AF5F-EE59B69BCC9B}"/>
              </a:ext>
            </a:extLst>
          </p:cNvPr>
          <p:cNvCxnSpPr>
            <a:cxnSpLocks/>
          </p:cNvCxnSpPr>
          <p:nvPr userDrawn="1"/>
        </p:nvCxnSpPr>
        <p:spPr>
          <a:xfrm>
            <a:off x="6844794" y="7486600"/>
            <a:ext cx="56411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Picture 5">
            <a:extLst>
              <a:ext uri="{FF2B5EF4-FFF2-40B4-BE49-F238E27FC236}">
                <a16:creationId xmlns:a16="http://schemas.microsoft.com/office/drawing/2014/main" id="{2367C860-7ABA-AD1E-7012-6C9421DAC4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407"/>
          <a:stretch/>
        </p:blipFill>
        <p:spPr>
          <a:xfrm>
            <a:off x="352128" y="3651518"/>
            <a:ext cx="1224136" cy="46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557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>
            <a:extLst>
              <a:ext uri="{FF2B5EF4-FFF2-40B4-BE49-F238E27FC236}">
                <a16:creationId xmlns:a16="http://schemas.microsoft.com/office/drawing/2014/main" id="{CA442A77-5D25-FCB6-852D-18D5200DE3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407"/>
          <a:stretch/>
        </p:blipFill>
        <p:spPr>
          <a:xfrm>
            <a:off x="5788732" y="7236500"/>
            <a:ext cx="1224136" cy="46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972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791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8D730F-56F8-1A9E-4004-9E7D64139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5E0E462-78C7-50E5-ADC2-875071A9A50F}"/>
              </a:ext>
            </a:extLst>
          </p:cNvPr>
          <p:cNvSpPr txBox="1"/>
          <p:nvPr/>
        </p:nvSpPr>
        <p:spPr>
          <a:xfrm>
            <a:off x="2008093" y="7434928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7D40B0B1-D2C7-86E0-1D07-06DE1B680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152CE28B-5E58-2AD2-A485-F2ABA4F70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293553"/>
            <a:ext cx="12801600" cy="914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s-ES_tradnl" sz="3200" dirty="0">
                <a:latin typeface="Lato Light" panose="020F0302020204030203" pitchFamily="34" charset="77"/>
              </a:rPr>
              <a:t>EN ORDEN DE IMPORTANCIA SEÑALE QUE FUE MÁS IMPORTANTE </a:t>
            </a:r>
          </a:p>
          <a:p>
            <a:pPr algn="ctr" eaLnBrk="1" hangingPunct="1">
              <a:lnSpc>
                <a:spcPct val="80000"/>
              </a:lnSpc>
            </a:pPr>
            <a:r>
              <a:rPr lang="es-ES_tradnl" sz="3200" dirty="0">
                <a:latin typeface="Lato Light" panose="020F0302020204030203" pitchFamily="34" charset="77"/>
              </a:rPr>
              <a:t>AL MOMENTO DE DECIDIR IR AL ACUARIO: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5A34B101-E272-B64C-A312-EEFD7D1C6E4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9331327"/>
              </p:ext>
            </p:extLst>
          </p:nvPr>
        </p:nvGraphicFramePr>
        <p:xfrm>
          <a:off x="-92556" y="1016000"/>
          <a:ext cx="12986713" cy="6670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C1DE6780-E55B-E141-DA80-CD6A5446060F}"/>
              </a:ext>
            </a:extLst>
          </p:cNvPr>
          <p:cNvSpPr txBox="1"/>
          <p:nvPr/>
        </p:nvSpPr>
        <p:spPr>
          <a:xfrm>
            <a:off x="-36177" y="1078065"/>
            <a:ext cx="1280159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ES_tradnl" sz="2200" i="1" dirty="0">
                <a:solidFill>
                  <a:srgbClr val="FF0000"/>
                </a:solidFill>
                <a:latin typeface="Playfair Display" pitchFamily="2" charset="77"/>
              </a:rPr>
              <a:t>1 es lo más importante y 8 lo menos</a:t>
            </a:r>
          </a:p>
        </p:txBody>
      </p:sp>
    </p:spTree>
    <p:extLst>
      <p:ext uri="{BB962C8B-B14F-4D97-AF65-F5344CB8AC3E}">
        <p14:creationId xmlns:p14="http://schemas.microsoft.com/office/powerpoint/2010/main" val="1106712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E487F8-F5A9-303F-F0A6-92809926E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1739190C-C274-E440-B3F3-CD29E9E337AD}"/>
              </a:ext>
            </a:extLst>
          </p:cNvPr>
          <p:cNvSpPr txBox="1"/>
          <p:nvPr/>
        </p:nvSpPr>
        <p:spPr>
          <a:xfrm>
            <a:off x="2008093" y="7434928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FD66C04A-94B6-EAC8-E07D-82508D2C9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FE0F92F0-B0DE-2996-B45B-9049586A93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293553"/>
            <a:ext cx="12801600" cy="914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s-ES_tradnl" sz="3200" dirty="0">
                <a:latin typeface="Lato Light" panose="020F0302020204030203" pitchFamily="34" charset="77"/>
              </a:rPr>
              <a:t>EN ORDEN DE IMPORTANCIA SEÑALE QUE FUE MÁS IMPORTANTE </a:t>
            </a:r>
          </a:p>
          <a:p>
            <a:pPr algn="ctr" eaLnBrk="1" hangingPunct="1">
              <a:lnSpc>
                <a:spcPct val="80000"/>
              </a:lnSpc>
            </a:pPr>
            <a:r>
              <a:rPr lang="es-ES_tradnl" sz="3200" dirty="0">
                <a:latin typeface="Lato Light" panose="020F0302020204030203" pitchFamily="34" charset="77"/>
              </a:rPr>
              <a:t>AL MOMENTO DE DECIDIR IR AL ACUARIO: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FBAA491C-5219-91FE-9F6A-23B725172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4163489"/>
              </p:ext>
            </p:extLst>
          </p:nvPr>
        </p:nvGraphicFramePr>
        <p:xfrm>
          <a:off x="-92556" y="1016000"/>
          <a:ext cx="12986713" cy="6670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78009092-39EE-8966-C58E-07B4CA93B360}"/>
              </a:ext>
            </a:extLst>
          </p:cNvPr>
          <p:cNvSpPr txBox="1"/>
          <p:nvPr/>
        </p:nvSpPr>
        <p:spPr>
          <a:xfrm>
            <a:off x="-36177" y="1078065"/>
            <a:ext cx="1280159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ES_tradnl" sz="2200" i="1" dirty="0">
                <a:solidFill>
                  <a:srgbClr val="FF0000"/>
                </a:solidFill>
                <a:latin typeface="Playfair Display" pitchFamily="2" charset="77"/>
              </a:rPr>
              <a:t>1 es lo más importante y 8 lo menos importante</a:t>
            </a:r>
            <a:endParaRPr lang="es-MX" sz="2200" i="1" dirty="0">
              <a:solidFill>
                <a:srgbClr val="FF0000"/>
              </a:solidFill>
              <a:latin typeface="Playfair Display" pitchFamily="2" charset="77"/>
            </a:endParaRPr>
          </a:p>
        </p:txBody>
      </p:sp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5273056D-A037-6A35-62E0-D2077F57BD5F}"/>
              </a:ext>
            </a:extLst>
          </p:cNvPr>
          <p:cNvCxnSpPr>
            <a:cxnSpLocks/>
          </p:cNvCxnSpPr>
          <p:nvPr/>
        </p:nvCxnSpPr>
        <p:spPr>
          <a:xfrm flipH="1">
            <a:off x="6931769" y="2590431"/>
            <a:ext cx="815917" cy="128546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5F9AF579-3145-1190-52D0-B718461462B6}"/>
              </a:ext>
            </a:extLst>
          </p:cNvPr>
          <p:cNvSpPr txBox="1"/>
          <p:nvPr/>
        </p:nvSpPr>
        <p:spPr>
          <a:xfrm>
            <a:off x="7588150" y="2159544"/>
            <a:ext cx="4167112" cy="430887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ES_tradnl" sz="2200" i="1" dirty="0">
                <a:solidFill>
                  <a:schemeClr val="bg1"/>
                </a:solidFill>
                <a:latin typeface="Playfair Display" pitchFamily="2" charset="77"/>
              </a:rPr>
              <a:t>Característica más importante</a:t>
            </a:r>
            <a:endParaRPr lang="es-MX" sz="2200" i="1" dirty="0">
              <a:solidFill>
                <a:schemeClr val="bg1"/>
              </a:solidFill>
              <a:latin typeface="Playfair Display" pitchFamily="2" charset="77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F4F38D50-9724-96F2-BE18-E2E692BD0E35}"/>
              </a:ext>
            </a:extLst>
          </p:cNvPr>
          <p:cNvCxnSpPr>
            <a:cxnSpLocks/>
          </p:cNvCxnSpPr>
          <p:nvPr/>
        </p:nvCxnSpPr>
        <p:spPr>
          <a:xfrm flipV="1">
            <a:off x="6347565" y="5443528"/>
            <a:ext cx="53234" cy="113276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F9DCD7DC-832F-D959-1A8D-739988C4A588}"/>
              </a:ext>
            </a:extLst>
          </p:cNvPr>
          <p:cNvSpPr txBox="1"/>
          <p:nvPr/>
        </p:nvSpPr>
        <p:spPr>
          <a:xfrm>
            <a:off x="4093579" y="7255614"/>
            <a:ext cx="4167112" cy="430887"/>
          </a:xfrm>
          <a:prstGeom prst="rect">
            <a:avLst/>
          </a:prstGeom>
          <a:solidFill>
            <a:srgbClr val="FFD579"/>
          </a:solidFill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ES_tradnl" sz="2200" i="1" dirty="0">
                <a:solidFill>
                  <a:srgbClr val="FF0000"/>
                </a:solidFill>
                <a:latin typeface="Playfair Display" pitchFamily="2" charset="77"/>
              </a:rPr>
              <a:t>2da en importancia</a:t>
            </a:r>
            <a:endParaRPr lang="es-MX" sz="2200" i="1" dirty="0">
              <a:solidFill>
                <a:srgbClr val="FF0000"/>
              </a:solidFill>
              <a:latin typeface="Playfair Display" pitchFamily="2" charset="77"/>
            </a:endParaRP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CB4D4F3E-7422-00BA-B7BC-53B81154D669}"/>
              </a:ext>
            </a:extLst>
          </p:cNvPr>
          <p:cNvCxnSpPr>
            <a:cxnSpLocks/>
          </p:cNvCxnSpPr>
          <p:nvPr/>
        </p:nvCxnSpPr>
        <p:spPr>
          <a:xfrm flipV="1">
            <a:off x="4468761" y="5190995"/>
            <a:ext cx="781665" cy="25253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F102B9B-F0A6-9990-5D78-733CB90EF5F0}"/>
              </a:ext>
            </a:extLst>
          </p:cNvPr>
          <p:cNvSpPr txBox="1"/>
          <p:nvPr/>
        </p:nvSpPr>
        <p:spPr>
          <a:xfrm>
            <a:off x="4878660" y="1078064"/>
            <a:ext cx="2964426" cy="430887"/>
          </a:xfrm>
          <a:prstGeom prst="rect">
            <a:avLst/>
          </a:prstGeom>
          <a:solidFill>
            <a:srgbClr val="FFD579"/>
          </a:solidFill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ES_tradnl" sz="2200" i="1" dirty="0">
                <a:solidFill>
                  <a:srgbClr val="FF0000"/>
                </a:solidFill>
                <a:latin typeface="Playfair Display" pitchFamily="2" charset="77"/>
              </a:rPr>
              <a:t>3ra en importancia</a:t>
            </a:r>
            <a:endParaRPr lang="es-MX" sz="2200" i="1" dirty="0">
              <a:solidFill>
                <a:srgbClr val="FF0000"/>
              </a:solidFill>
              <a:latin typeface="Playfair Display" pitchFamily="2" charset="77"/>
            </a:endParaRPr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4615C73F-886F-6431-2046-E8E78D74D46A}"/>
              </a:ext>
            </a:extLst>
          </p:cNvPr>
          <p:cNvCxnSpPr>
            <a:cxnSpLocks/>
          </p:cNvCxnSpPr>
          <p:nvPr/>
        </p:nvCxnSpPr>
        <p:spPr>
          <a:xfrm flipH="1">
            <a:off x="6347565" y="2231399"/>
            <a:ext cx="26617" cy="111857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7112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8D730F-56F8-1A9E-4004-9E7D64139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5E0E462-78C7-50E5-ADC2-875071A9A50F}"/>
              </a:ext>
            </a:extLst>
          </p:cNvPr>
          <p:cNvSpPr txBox="1"/>
          <p:nvPr/>
        </p:nvSpPr>
        <p:spPr>
          <a:xfrm>
            <a:off x="2025702" y="7410693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7D40B0B1-D2C7-86E0-1D07-06DE1B680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152CE28B-5E58-2AD2-A485-F2ABA4F70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393559"/>
            <a:ext cx="12801600" cy="569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s-ES_tradnl" sz="3600" dirty="0">
                <a:latin typeface="Lato Light" panose="020F0302020204030203" pitchFamily="34" charset="77"/>
              </a:rPr>
              <a:t>SEGMENTOS EXISTENTES</a:t>
            </a:r>
            <a:endParaRPr lang="es-ES_tradnl" sz="54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1DE6780-E55B-E141-DA80-CD6A5446060F}"/>
              </a:ext>
            </a:extLst>
          </p:cNvPr>
          <p:cNvSpPr txBox="1"/>
          <p:nvPr/>
        </p:nvSpPr>
        <p:spPr>
          <a:xfrm>
            <a:off x="-36177" y="815097"/>
            <a:ext cx="1280159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ES_tradnl" sz="2200" i="1" dirty="0">
                <a:solidFill>
                  <a:srgbClr val="FF0000"/>
                </a:solidFill>
                <a:latin typeface="Playfair Display" pitchFamily="2" charset="77"/>
              </a:rPr>
              <a:t>1 es lo más importante y 8 lo menos importante</a:t>
            </a:r>
            <a:endParaRPr lang="es-MX" sz="2200" i="1" dirty="0">
              <a:solidFill>
                <a:srgbClr val="FF0000"/>
              </a:solidFill>
              <a:latin typeface="Playfair Display" pitchFamily="2" charset="77"/>
            </a:endParaRPr>
          </a:p>
        </p:txBody>
      </p:sp>
      <p:grpSp>
        <p:nvGrpSpPr>
          <p:cNvPr id="5" name="26 Grupo">
            <a:extLst>
              <a:ext uri="{FF2B5EF4-FFF2-40B4-BE49-F238E27FC236}">
                <a16:creationId xmlns:a16="http://schemas.microsoft.com/office/drawing/2014/main" id="{D90C2835-5D10-F9B8-2F04-13D5A8AD37CA}"/>
              </a:ext>
            </a:extLst>
          </p:cNvPr>
          <p:cNvGrpSpPr/>
          <p:nvPr/>
        </p:nvGrpSpPr>
        <p:grpSpPr>
          <a:xfrm>
            <a:off x="10403616" y="455383"/>
            <a:ext cx="2883546" cy="415498"/>
            <a:chOff x="6652350" y="1361237"/>
            <a:chExt cx="1593924" cy="229675"/>
          </a:xfrm>
        </p:grpSpPr>
        <p:sp>
          <p:nvSpPr>
            <p:cNvPr id="9" name="9 CuadroTexto">
              <a:extLst>
                <a:ext uri="{FF2B5EF4-FFF2-40B4-BE49-F238E27FC236}">
                  <a16:creationId xmlns:a16="http://schemas.microsoft.com/office/drawing/2014/main" id="{8A99A1AA-5BEC-F752-343F-9BAC447576E6}"/>
                </a:ext>
              </a:extLst>
            </p:cNvPr>
            <p:cNvSpPr txBox="1"/>
            <p:nvPr/>
          </p:nvSpPr>
          <p:spPr>
            <a:xfrm>
              <a:off x="6796359" y="1361237"/>
              <a:ext cx="1449915" cy="229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100" dirty="0">
                  <a:latin typeface="Roboto Light" pitchFamily="2" charset="0"/>
                  <a:ea typeface="Roboto Light" pitchFamily="2" charset="0"/>
                  <a:cs typeface="Calibri"/>
                </a:rPr>
                <a:t>Intrépidos</a:t>
              </a:r>
            </a:p>
          </p:txBody>
        </p:sp>
        <p:sp>
          <p:nvSpPr>
            <p:cNvPr id="10" name="10 Rectángulo">
              <a:extLst>
                <a:ext uri="{FF2B5EF4-FFF2-40B4-BE49-F238E27FC236}">
                  <a16:creationId xmlns:a16="http://schemas.microsoft.com/office/drawing/2014/main" id="{CA18265B-97BC-17EE-21F2-0105C08F7D31}"/>
                </a:ext>
              </a:extLst>
            </p:cNvPr>
            <p:cNvSpPr/>
            <p:nvPr/>
          </p:nvSpPr>
          <p:spPr>
            <a:xfrm>
              <a:off x="6652350" y="1399330"/>
              <a:ext cx="146262" cy="146262"/>
            </a:xfrm>
            <a:prstGeom prst="rect">
              <a:avLst/>
            </a:prstGeom>
            <a:solidFill>
              <a:srgbClr val="C6D8A0"/>
            </a:solidFill>
            <a:ln w="28575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000" dirty="0">
                <a:solidFill>
                  <a:schemeClr val="tx1"/>
                </a:solidFill>
                <a:latin typeface="Roboto Light" pitchFamily="2" charset="0"/>
                <a:ea typeface="Roboto Light" pitchFamily="2" charset="0"/>
                <a:cs typeface="Calibri"/>
              </a:endParaRPr>
            </a:p>
          </p:txBody>
        </p:sp>
      </p:grpSp>
      <p:grpSp>
        <p:nvGrpSpPr>
          <p:cNvPr id="11" name="26 Grupo">
            <a:extLst>
              <a:ext uri="{FF2B5EF4-FFF2-40B4-BE49-F238E27FC236}">
                <a16:creationId xmlns:a16="http://schemas.microsoft.com/office/drawing/2014/main" id="{8E53F75E-53D4-2D43-3C25-61DCE329E583}"/>
              </a:ext>
            </a:extLst>
          </p:cNvPr>
          <p:cNvGrpSpPr/>
          <p:nvPr/>
        </p:nvGrpSpPr>
        <p:grpSpPr>
          <a:xfrm>
            <a:off x="10402254" y="884371"/>
            <a:ext cx="2884904" cy="415498"/>
            <a:chOff x="6652350" y="1361237"/>
            <a:chExt cx="1594676" cy="229675"/>
          </a:xfrm>
        </p:grpSpPr>
        <p:sp>
          <p:nvSpPr>
            <p:cNvPr id="12" name="15 CuadroTexto">
              <a:extLst>
                <a:ext uri="{FF2B5EF4-FFF2-40B4-BE49-F238E27FC236}">
                  <a16:creationId xmlns:a16="http://schemas.microsoft.com/office/drawing/2014/main" id="{5CFB399E-AF59-6FD3-76A0-8A5C58521210}"/>
                </a:ext>
              </a:extLst>
            </p:cNvPr>
            <p:cNvSpPr txBox="1"/>
            <p:nvPr/>
          </p:nvSpPr>
          <p:spPr>
            <a:xfrm>
              <a:off x="6796359" y="1361237"/>
              <a:ext cx="1450667" cy="229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100" dirty="0">
                  <a:latin typeface="Roboto Light" pitchFamily="2" charset="0"/>
                  <a:ea typeface="Roboto Light" pitchFamily="2" charset="0"/>
                  <a:cs typeface="Calibri"/>
                </a:rPr>
                <a:t>Exploradores</a:t>
              </a:r>
            </a:p>
          </p:txBody>
        </p:sp>
        <p:sp>
          <p:nvSpPr>
            <p:cNvPr id="13" name="16 Rectángulo">
              <a:extLst>
                <a:ext uri="{FF2B5EF4-FFF2-40B4-BE49-F238E27FC236}">
                  <a16:creationId xmlns:a16="http://schemas.microsoft.com/office/drawing/2014/main" id="{9D7CB586-D865-0898-288C-060650A5E6E0}"/>
                </a:ext>
              </a:extLst>
            </p:cNvPr>
            <p:cNvSpPr/>
            <p:nvPr/>
          </p:nvSpPr>
          <p:spPr>
            <a:xfrm>
              <a:off x="6652350" y="1399330"/>
              <a:ext cx="146262" cy="14626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28575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100" dirty="0">
                <a:solidFill>
                  <a:schemeClr val="tx1"/>
                </a:solidFill>
                <a:latin typeface="Roboto Light" pitchFamily="2" charset="0"/>
                <a:ea typeface="Roboto Light" pitchFamily="2" charset="0"/>
                <a:cs typeface="Calibri"/>
              </a:endParaRPr>
            </a:p>
          </p:txBody>
        </p:sp>
      </p:grpSp>
      <p:grpSp>
        <p:nvGrpSpPr>
          <p:cNvPr id="14" name="24 Grupo">
            <a:extLst>
              <a:ext uri="{FF2B5EF4-FFF2-40B4-BE49-F238E27FC236}">
                <a16:creationId xmlns:a16="http://schemas.microsoft.com/office/drawing/2014/main" id="{03DDD51A-0B91-8CA8-9713-077FD09F8386}"/>
              </a:ext>
            </a:extLst>
          </p:cNvPr>
          <p:cNvGrpSpPr/>
          <p:nvPr/>
        </p:nvGrpSpPr>
        <p:grpSpPr>
          <a:xfrm>
            <a:off x="10401636" y="1338021"/>
            <a:ext cx="2881436" cy="415499"/>
            <a:chOff x="7092280" y="980838"/>
            <a:chExt cx="1592761" cy="229674"/>
          </a:xfrm>
        </p:grpSpPr>
        <p:sp>
          <p:nvSpPr>
            <p:cNvPr id="15" name="30 Rectángulo">
              <a:extLst>
                <a:ext uri="{FF2B5EF4-FFF2-40B4-BE49-F238E27FC236}">
                  <a16:creationId xmlns:a16="http://schemas.microsoft.com/office/drawing/2014/main" id="{34C89B48-B7CC-5EA3-7B6A-E675BAB47C99}"/>
                </a:ext>
              </a:extLst>
            </p:cNvPr>
            <p:cNvSpPr/>
            <p:nvPr/>
          </p:nvSpPr>
          <p:spPr>
            <a:xfrm>
              <a:off x="7092280" y="1010981"/>
              <a:ext cx="146262" cy="146262"/>
            </a:xfrm>
            <a:prstGeom prst="rect">
              <a:avLst/>
            </a:prstGeom>
            <a:solidFill>
              <a:srgbClr val="FFD579"/>
            </a:solidFill>
            <a:ln w="190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100" dirty="0">
                <a:solidFill>
                  <a:schemeClr val="tx1"/>
                </a:solidFill>
                <a:latin typeface="Roboto Light" pitchFamily="2" charset="0"/>
                <a:ea typeface="Roboto Light" pitchFamily="2" charset="0"/>
                <a:cs typeface="Calibri"/>
              </a:endParaRPr>
            </a:p>
          </p:txBody>
        </p:sp>
        <p:sp>
          <p:nvSpPr>
            <p:cNvPr id="16" name="31 CuadroTexto">
              <a:extLst>
                <a:ext uri="{FF2B5EF4-FFF2-40B4-BE49-F238E27FC236}">
                  <a16:creationId xmlns:a16="http://schemas.microsoft.com/office/drawing/2014/main" id="{B8BEAF3C-1B9F-8957-FE6B-9507A498956B}"/>
                </a:ext>
              </a:extLst>
            </p:cNvPr>
            <p:cNvSpPr txBox="1"/>
            <p:nvPr/>
          </p:nvSpPr>
          <p:spPr>
            <a:xfrm>
              <a:off x="7236295" y="980838"/>
              <a:ext cx="1448746" cy="2296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100" dirty="0">
                  <a:latin typeface="Roboto Light" pitchFamily="2" charset="0"/>
                  <a:ea typeface="Roboto Light" pitchFamily="2" charset="0"/>
                  <a:cs typeface="Calibri"/>
                </a:rPr>
                <a:t>Educativos</a:t>
              </a:r>
            </a:p>
          </p:txBody>
        </p:sp>
      </p:grp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5A34B101-E272-B64C-A312-EEFD7D1C6E4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9165362"/>
              </p:ext>
            </p:extLst>
          </p:nvPr>
        </p:nvGraphicFramePr>
        <p:xfrm>
          <a:off x="54148" y="1178514"/>
          <a:ext cx="12693305" cy="6223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641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C32D2F5-FDFB-3DC9-118C-423B3604B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</a:t>
            </a:fld>
            <a:endParaRPr lang="en-US" sz="1400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F876FEFC-0AD7-E56A-F074-51AD8D6283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879923"/>
              </p:ext>
            </p:extLst>
          </p:nvPr>
        </p:nvGraphicFramePr>
        <p:xfrm>
          <a:off x="751026" y="1569288"/>
          <a:ext cx="11329527" cy="4171945"/>
        </p:xfrm>
        <a:graphic>
          <a:graphicData uri="http://schemas.openxmlformats.org/drawingml/2006/table">
            <a:tbl>
              <a:tblPr/>
              <a:tblGrid>
                <a:gridCol w="2095629">
                  <a:extLst>
                    <a:ext uri="{9D8B030D-6E8A-4147-A177-3AD203B41FA5}">
                      <a16:colId xmlns:a16="http://schemas.microsoft.com/office/drawing/2014/main" val="3749134218"/>
                    </a:ext>
                  </a:extLst>
                </a:gridCol>
                <a:gridCol w="1538983">
                  <a:extLst>
                    <a:ext uri="{9D8B030D-6E8A-4147-A177-3AD203B41FA5}">
                      <a16:colId xmlns:a16="http://schemas.microsoft.com/office/drawing/2014/main" val="2144235427"/>
                    </a:ext>
                  </a:extLst>
                </a:gridCol>
                <a:gridCol w="1538983">
                  <a:extLst>
                    <a:ext uri="{9D8B030D-6E8A-4147-A177-3AD203B41FA5}">
                      <a16:colId xmlns:a16="http://schemas.microsoft.com/office/drawing/2014/main" val="3722097209"/>
                    </a:ext>
                  </a:extLst>
                </a:gridCol>
                <a:gridCol w="1538983">
                  <a:extLst>
                    <a:ext uri="{9D8B030D-6E8A-4147-A177-3AD203B41FA5}">
                      <a16:colId xmlns:a16="http://schemas.microsoft.com/office/drawing/2014/main" val="1240939159"/>
                    </a:ext>
                  </a:extLst>
                </a:gridCol>
                <a:gridCol w="1538983">
                  <a:extLst>
                    <a:ext uri="{9D8B030D-6E8A-4147-A177-3AD203B41FA5}">
                      <a16:colId xmlns:a16="http://schemas.microsoft.com/office/drawing/2014/main" val="1136352276"/>
                    </a:ext>
                  </a:extLst>
                </a:gridCol>
                <a:gridCol w="1538983">
                  <a:extLst>
                    <a:ext uri="{9D8B030D-6E8A-4147-A177-3AD203B41FA5}">
                      <a16:colId xmlns:a16="http://schemas.microsoft.com/office/drawing/2014/main" val="4290520782"/>
                    </a:ext>
                  </a:extLst>
                </a:gridCol>
                <a:gridCol w="1538983">
                  <a:extLst>
                    <a:ext uri="{9D8B030D-6E8A-4147-A177-3AD203B41FA5}">
                      <a16:colId xmlns:a16="http://schemas.microsoft.com/office/drawing/2014/main" val="1479399100"/>
                    </a:ext>
                  </a:extLst>
                </a:gridCol>
              </a:tblGrid>
              <a:tr h="762436">
                <a:tc row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Tipo de cliente</a:t>
                      </a:r>
                    </a:p>
                  </a:txBody>
                  <a:tcPr marL="72000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Edad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6321223"/>
                  </a:ext>
                </a:extLst>
              </a:tr>
              <a:tr h="762436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091" marR="9091" marT="90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18 a 24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25 a 39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40 a 55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56 a 70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Más de 70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Total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8519528"/>
                  </a:ext>
                </a:extLst>
              </a:tr>
              <a:tr h="76243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Exploradores</a:t>
                      </a:r>
                    </a:p>
                  </a:txBody>
                  <a:tcPr marL="72000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11%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29%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42%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18%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100%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6952949"/>
                  </a:ext>
                </a:extLst>
              </a:tr>
              <a:tr h="76243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Educativos</a:t>
                      </a:r>
                    </a:p>
                  </a:txBody>
                  <a:tcPr marL="72000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2%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38%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47%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13%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100%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6716260"/>
                  </a:ext>
                </a:extLst>
              </a:tr>
              <a:tr h="76243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Intrépidos</a:t>
                      </a:r>
                    </a:p>
                  </a:txBody>
                  <a:tcPr marL="72000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6%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47%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28%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18%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2%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100%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5497593"/>
                  </a:ext>
                </a:extLst>
              </a:tr>
              <a:tr h="359765">
                <a:tc gridSpan="7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Playfair Display" pitchFamily="2" charset="77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Base: Estos resultados están presentados en frecuencias simples y representan al 100% de los entrevistados.</a:t>
                      </a:r>
                      <a:endParaRPr kumimoji="0" lang="es-ES_tradnl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Playfair Display" pitchFamily="2" charset="77"/>
                        <a:ea typeface="+mn-ea"/>
                        <a:cs typeface="+mn-cs"/>
                      </a:endParaRPr>
                    </a:p>
                  </a:txBody>
                  <a:tcPr marL="72000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12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6331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7719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596A8-7E74-C702-7ADD-43B0EE148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3138DE1-C662-106F-150D-959A21D7C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5</a:t>
            </a:fld>
            <a:endParaRPr lang="en-US" sz="1400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F7A7551C-0E5E-7B27-CC61-5BA5297198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137471"/>
              </p:ext>
            </p:extLst>
          </p:nvPr>
        </p:nvGraphicFramePr>
        <p:xfrm>
          <a:off x="1297407" y="1509328"/>
          <a:ext cx="10206784" cy="4231905"/>
        </p:xfrm>
        <a:graphic>
          <a:graphicData uri="http://schemas.openxmlformats.org/drawingml/2006/table">
            <a:tbl>
              <a:tblPr/>
              <a:tblGrid>
                <a:gridCol w="2551696">
                  <a:extLst>
                    <a:ext uri="{9D8B030D-6E8A-4147-A177-3AD203B41FA5}">
                      <a16:colId xmlns:a16="http://schemas.microsoft.com/office/drawing/2014/main" val="3749134218"/>
                    </a:ext>
                  </a:extLst>
                </a:gridCol>
                <a:gridCol w="2551696">
                  <a:extLst>
                    <a:ext uri="{9D8B030D-6E8A-4147-A177-3AD203B41FA5}">
                      <a16:colId xmlns:a16="http://schemas.microsoft.com/office/drawing/2014/main" val="2144235427"/>
                    </a:ext>
                  </a:extLst>
                </a:gridCol>
                <a:gridCol w="2551696">
                  <a:extLst>
                    <a:ext uri="{9D8B030D-6E8A-4147-A177-3AD203B41FA5}">
                      <a16:colId xmlns:a16="http://schemas.microsoft.com/office/drawing/2014/main" val="3722097209"/>
                    </a:ext>
                  </a:extLst>
                </a:gridCol>
                <a:gridCol w="2551696">
                  <a:extLst>
                    <a:ext uri="{9D8B030D-6E8A-4147-A177-3AD203B41FA5}">
                      <a16:colId xmlns:a16="http://schemas.microsoft.com/office/drawing/2014/main" val="1479399100"/>
                    </a:ext>
                  </a:extLst>
                </a:gridCol>
              </a:tblGrid>
              <a:tr h="762436">
                <a:tc row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Tipo de cliente</a:t>
                      </a:r>
                    </a:p>
                  </a:txBody>
                  <a:tcPr marL="72000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Sexo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6321223"/>
                  </a:ext>
                </a:extLst>
              </a:tr>
              <a:tr h="762436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091" marR="9091" marT="90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Masculino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Femenino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Total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8519528"/>
                  </a:ext>
                </a:extLst>
              </a:tr>
              <a:tr h="76243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Exploradores</a:t>
                      </a:r>
                    </a:p>
                  </a:txBody>
                  <a:tcPr marL="72000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63%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2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37%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100%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6952949"/>
                  </a:ext>
                </a:extLst>
              </a:tr>
              <a:tr h="76243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Educativos</a:t>
                      </a:r>
                    </a:p>
                  </a:txBody>
                  <a:tcPr marL="72000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2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2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100%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6716260"/>
                  </a:ext>
                </a:extLst>
              </a:tr>
              <a:tr h="76243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Intrépidos</a:t>
                      </a:r>
                    </a:p>
                  </a:txBody>
                  <a:tcPr marL="72000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100%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5497593"/>
                  </a:ext>
                </a:extLst>
              </a:tr>
              <a:tr h="419725">
                <a:tc gridSpan="4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Playfair Display" pitchFamily="2" charset="77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Base: Estos resultados están presentados en frecuencias simples y representan al 100% de los entrevistados.</a:t>
                      </a:r>
                      <a:endParaRPr kumimoji="0" lang="es-ES_tradnl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Playfair Display" pitchFamily="2" charset="77"/>
                        <a:ea typeface="+mn-ea"/>
                        <a:cs typeface="+mn-cs"/>
                      </a:endParaRPr>
                    </a:p>
                  </a:txBody>
                  <a:tcPr marL="72000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12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0071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6045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32F39D-F462-87D6-B336-8F819290F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85286120-C052-C012-17FC-114515334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6</a:t>
            </a:fld>
            <a:endParaRPr lang="en-US" sz="1400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47964DC0-6EC2-FB61-D66F-23CE4BA60F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224847"/>
              </p:ext>
            </p:extLst>
          </p:nvPr>
        </p:nvGraphicFramePr>
        <p:xfrm>
          <a:off x="525414" y="1584278"/>
          <a:ext cx="11780751" cy="4171945"/>
        </p:xfrm>
        <a:graphic>
          <a:graphicData uri="http://schemas.openxmlformats.org/drawingml/2006/table">
            <a:tbl>
              <a:tblPr/>
              <a:tblGrid>
                <a:gridCol w="2095629">
                  <a:extLst>
                    <a:ext uri="{9D8B030D-6E8A-4147-A177-3AD203B41FA5}">
                      <a16:colId xmlns:a16="http://schemas.microsoft.com/office/drawing/2014/main" val="3749134218"/>
                    </a:ext>
                  </a:extLst>
                </a:gridCol>
                <a:gridCol w="1614187">
                  <a:extLst>
                    <a:ext uri="{9D8B030D-6E8A-4147-A177-3AD203B41FA5}">
                      <a16:colId xmlns:a16="http://schemas.microsoft.com/office/drawing/2014/main" val="2144235427"/>
                    </a:ext>
                  </a:extLst>
                </a:gridCol>
                <a:gridCol w="1614187">
                  <a:extLst>
                    <a:ext uri="{9D8B030D-6E8A-4147-A177-3AD203B41FA5}">
                      <a16:colId xmlns:a16="http://schemas.microsoft.com/office/drawing/2014/main" val="3722097209"/>
                    </a:ext>
                  </a:extLst>
                </a:gridCol>
                <a:gridCol w="1614187">
                  <a:extLst>
                    <a:ext uri="{9D8B030D-6E8A-4147-A177-3AD203B41FA5}">
                      <a16:colId xmlns:a16="http://schemas.microsoft.com/office/drawing/2014/main" val="1240939159"/>
                    </a:ext>
                  </a:extLst>
                </a:gridCol>
                <a:gridCol w="1614187">
                  <a:extLst>
                    <a:ext uri="{9D8B030D-6E8A-4147-A177-3AD203B41FA5}">
                      <a16:colId xmlns:a16="http://schemas.microsoft.com/office/drawing/2014/main" val="1136352276"/>
                    </a:ext>
                  </a:extLst>
                </a:gridCol>
                <a:gridCol w="1614187">
                  <a:extLst>
                    <a:ext uri="{9D8B030D-6E8A-4147-A177-3AD203B41FA5}">
                      <a16:colId xmlns:a16="http://schemas.microsoft.com/office/drawing/2014/main" val="4290520782"/>
                    </a:ext>
                  </a:extLst>
                </a:gridCol>
                <a:gridCol w="1614187">
                  <a:extLst>
                    <a:ext uri="{9D8B030D-6E8A-4147-A177-3AD203B41FA5}">
                      <a16:colId xmlns:a16="http://schemas.microsoft.com/office/drawing/2014/main" val="1479399100"/>
                    </a:ext>
                  </a:extLst>
                </a:gridCol>
              </a:tblGrid>
              <a:tr h="762436">
                <a:tc row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Tipo de cliente</a:t>
                      </a:r>
                    </a:p>
                  </a:txBody>
                  <a:tcPr marL="72000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Ingreso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6321223"/>
                  </a:ext>
                </a:extLst>
              </a:tr>
              <a:tr h="762436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091" marR="9091" marT="90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 $9.1/ $28.9 </a:t>
                      </a:r>
                    </a:p>
                    <a:p>
                      <a:pPr algn="ctr" fontAlgn="ctr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mil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$29/$34.9 mil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$35/$60 mil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$61/$84.9 mil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No quiso contestar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Total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8519528"/>
                  </a:ext>
                </a:extLst>
              </a:tr>
              <a:tr h="76243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Exploradores</a:t>
                      </a:r>
                    </a:p>
                  </a:txBody>
                  <a:tcPr marL="72000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2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37%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2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55%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2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100%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6952949"/>
                  </a:ext>
                </a:extLst>
              </a:tr>
              <a:tr h="76243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Educativos</a:t>
                      </a:r>
                    </a:p>
                  </a:txBody>
                  <a:tcPr marL="72000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2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2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55%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2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38%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100%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6716260"/>
                  </a:ext>
                </a:extLst>
              </a:tr>
              <a:tr h="76243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Intrépidos</a:t>
                      </a:r>
                    </a:p>
                  </a:txBody>
                  <a:tcPr marL="72000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2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2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24%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2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23%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2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22%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100%</a:t>
                      </a: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5497593"/>
                  </a:ext>
                </a:extLst>
              </a:tr>
              <a:tr h="359765">
                <a:tc gridSpan="7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Playfair Display" pitchFamily="2" charset="77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Base: Estos resultados están presentados en frecuencias simples y representan al 100% de los entrevistados.</a:t>
                      </a:r>
                      <a:endParaRPr kumimoji="0" lang="es-ES_tradnl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Playfair Display" pitchFamily="2" charset="77"/>
                        <a:ea typeface="+mn-ea"/>
                        <a:cs typeface="+mn-cs"/>
                      </a:endParaRPr>
                    </a:p>
                  </a:txBody>
                  <a:tcPr marL="72000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12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9091" marR="9091" marT="9091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6331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48536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30869</TotalTime>
  <Words>349</Words>
  <Application>Microsoft Macintosh PowerPoint</Application>
  <PresentationFormat>Personalizado</PresentationFormat>
  <Paragraphs>109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Calibri</vt:lpstr>
      <vt:lpstr>Lato Light</vt:lpstr>
      <vt:lpstr>Playfair Display</vt:lpstr>
      <vt:lpstr>Roboto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Patricia Acosta</dc:creator>
  <cp:lastModifiedBy>Fernando Fuentevilla</cp:lastModifiedBy>
  <cp:revision>591</cp:revision>
  <dcterms:created xsi:type="dcterms:W3CDTF">2024-08-19T18:58:59Z</dcterms:created>
  <dcterms:modified xsi:type="dcterms:W3CDTF">2025-10-24T16:30:13Z</dcterms:modified>
</cp:coreProperties>
</file>