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8230" r:id="rId2"/>
  </p:sldIdLst>
  <p:sldSz cx="12801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68" userDrawn="1">
          <p15:clr>
            <a:srgbClr val="A4A3A4"/>
          </p15:clr>
        </p15:guide>
        <p15:guide id="3" orient="horz" pos="543" userDrawn="1">
          <p15:clr>
            <a:srgbClr val="A4A3A4"/>
          </p15:clr>
        </p15:guide>
        <p15:guide id="4" pos="880" userDrawn="1">
          <p15:clr>
            <a:srgbClr val="A4A3A4"/>
          </p15:clr>
        </p15:guide>
        <p15:guide id="5" pos="793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79"/>
    <a:srgbClr val="8EB4E3"/>
    <a:srgbClr val="DCE6F2"/>
    <a:srgbClr val="FFEBA6"/>
    <a:srgbClr val="FFF4BA"/>
    <a:srgbClr val="FFEEA8"/>
    <a:srgbClr val="FFF364"/>
    <a:srgbClr val="FFEF3E"/>
    <a:srgbClr val="CCC1DA"/>
    <a:srgbClr val="E6B9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71" autoAdjust="0"/>
    <p:restoredTop sz="96197"/>
  </p:normalViewPr>
  <p:slideViewPr>
    <p:cSldViewPr snapToGrid="0" showGuides="1">
      <p:cViewPr varScale="1">
        <p:scale>
          <a:sx n="96" d="100"/>
          <a:sy n="96" d="100"/>
        </p:scale>
        <p:origin x="728" y="168"/>
      </p:cViewPr>
      <p:guideLst>
        <p:guide orient="horz" pos="1768"/>
        <p:guide orient="horz" pos="543"/>
        <p:guide pos="880"/>
        <p:guide pos="793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3" d="100"/>
        <a:sy n="83" d="100"/>
      </p:scale>
      <p:origin x="0" y="-1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patty/Downloads/Resultado_clusters%20(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8196626049103E-2"/>
          <c:y val="2.6102059988774434E-2"/>
          <c:w val="0.96446421334980026"/>
          <c:h val="0.86956892177005229"/>
        </c:manualLayout>
      </c:layout>
      <c:lineChart>
        <c:grouping val="standard"/>
        <c:varyColors val="0"/>
        <c:ser>
          <c:idx val="0"/>
          <c:order val="0"/>
          <c:tx>
            <c:strRef>
              <c:f>Hoja2!$C$7</c:f>
              <c:strCache>
                <c:ptCount val="1"/>
                <c:pt idx="0">
                  <c:v>Exploradores</c:v>
                </c:pt>
              </c:strCache>
            </c:strRef>
          </c:tx>
          <c:spPr>
            <a:ln w="57150" cap="rnd">
              <a:solidFill>
                <a:schemeClr val="tx2">
                  <a:lumMod val="20000"/>
                  <a:lumOff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7150">
                <a:solidFill>
                  <a:schemeClr val="tx2">
                    <a:lumMod val="20000"/>
                    <a:lumOff val="80000"/>
                  </a:schemeClr>
                </a:solidFill>
              </a:ln>
              <a:effectLst/>
            </c:spPr>
          </c:marker>
          <c:cat>
            <c:strRef>
              <c:f>Hoja2!$B$8:$B$15</c:f>
              <c:strCache>
                <c:ptCount val="8"/>
                <c:pt idx="0">
                  <c:v>Especies exóticas</c:v>
                </c:pt>
                <c:pt idx="1">
                  <c:v>Entretenimiento familiar</c:v>
                </c:pt>
                <c:pt idx="2">
                  <c:v>Desconexión/            recuerdos</c:v>
                </c:pt>
                <c:pt idx="3">
                  <c:v>Educación</c:v>
                </c:pt>
                <c:pt idx="4">
                  <c:v>Costo</c:v>
                </c:pt>
                <c:pt idx="5">
                  <c:v>Tiempo disponible</c:v>
                </c:pt>
                <c:pt idx="6">
                  <c:v>Ubicación</c:v>
                </c:pt>
                <c:pt idx="7">
                  <c:v>Redes sociales</c:v>
                </c:pt>
              </c:strCache>
            </c:strRef>
          </c:cat>
          <c:val>
            <c:numRef>
              <c:f>Hoja2!$C$8:$C$15</c:f>
              <c:numCache>
                <c:formatCode>General</c:formatCode>
                <c:ptCount val="8"/>
                <c:pt idx="0">
                  <c:v>2.4209999999999998</c:v>
                </c:pt>
                <c:pt idx="1">
                  <c:v>6.6319999999999997</c:v>
                </c:pt>
                <c:pt idx="2">
                  <c:v>3.7890000000000001</c:v>
                </c:pt>
                <c:pt idx="3">
                  <c:v>3.5790000000000002</c:v>
                </c:pt>
                <c:pt idx="4">
                  <c:v>3.3690000000000002</c:v>
                </c:pt>
                <c:pt idx="5">
                  <c:v>5.8419999999999996</c:v>
                </c:pt>
                <c:pt idx="6">
                  <c:v>4.8949999999999996</c:v>
                </c:pt>
                <c:pt idx="7">
                  <c:v>5.4740000000000002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47A-9646-A205-82B498668428}"/>
            </c:ext>
          </c:extLst>
        </c:ser>
        <c:ser>
          <c:idx val="1"/>
          <c:order val="1"/>
          <c:tx>
            <c:strRef>
              <c:f>Hoja2!$D$7</c:f>
              <c:strCache>
                <c:ptCount val="1"/>
                <c:pt idx="0">
                  <c:v> Familias ahorarradores</c:v>
                </c:pt>
              </c:strCache>
            </c:strRef>
          </c:tx>
          <c:spPr>
            <a:ln w="57150" cap="rnd">
              <a:solidFill>
                <a:srgbClr val="FFD57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57150">
                <a:solidFill>
                  <a:srgbClr val="FFD579"/>
                </a:solidFill>
              </a:ln>
              <a:effectLst/>
            </c:spPr>
          </c:marker>
          <c:cat>
            <c:strRef>
              <c:f>Hoja2!$B$8:$B$15</c:f>
              <c:strCache>
                <c:ptCount val="8"/>
                <c:pt idx="0">
                  <c:v>Especies exóticas</c:v>
                </c:pt>
                <c:pt idx="1">
                  <c:v>Entretenimiento familiar</c:v>
                </c:pt>
                <c:pt idx="2">
                  <c:v>Desconexión/            recuerdos</c:v>
                </c:pt>
                <c:pt idx="3">
                  <c:v>Educación</c:v>
                </c:pt>
                <c:pt idx="4">
                  <c:v>Costo</c:v>
                </c:pt>
                <c:pt idx="5">
                  <c:v>Tiempo disponible</c:v>
                </c:pt>
                <c:pt idx="6">
                  <c:v>Ubicación</c:v>
                </c:pt>
                <c:pt idx="7">
                  <c:v>Redes sociales</c:v>
                </c:pt>
              </c:strCache>
            </c:strRef>
          </c:cat>
          <c:val>
            <c:numRef>
              <c:f>Hoja2!$D$8:$D$15</c:f>
              <c:numCache>
                <c:formatCode>General</c:formatCode>
                <c:ptCount val="8"/>
                <c:pt idx="0">
                  <c:v>3.7229999999999999</c:v>
                </c:pt>
                <c:pt idx="1">
                  <c:v>2.4260000000000002</c:v>
                </c:pt>
                <c:pt idx="2">
                  <c:v>5.4889999999999999</c:v>
                </c:pt>
                <c:pt idx="3">
                  <c:v>4.4889999999999999</c:v>
                </c:pt>
                <c:pt idx="4">
                  <c:v>3.1059999999999999</c:v>
                </c:pt>
                <c:pt idx="5">
                  <c:v>6.7869999999999999</c:v>
                </c:pt>
                <c:pt idx="6">
                  <c:v>5.851</c:v>
                </c:pt>
                <c:pt idx="7">
                  <c:v>4.1280000000000001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47A-9646-A205-82B498668428}"/>
            </c:ext>
          </c:extLst>
        </c:ser>
        <c:ser>
          <c:idx val="2"/>
          <c:order val="2"/>
          <c:tx>
            <c:strRef>
              <c:f>Hoja2!$E$7</c:f>
              <c:strCache>
                <c:ptCount val="1"/>
                <c:pt idx="0">
                  <c:v>Familia de mayor gasto</c:v>
                </c:pt>
              </c:strCache>
            </c:strRef>
          </c:tx>
          <c:spPr>
            <a:ln w="57150" cap="rnd">
              <a:solidFill>
                <a:schemeClr val="accent3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57150">
                <a:solidFill>
                  <a:schemeClr val="accent3">
                    <a:lumMod val="60000"/>
                    <a:lumOff val="40000"/>
                  </a:schemeClr>
                </a:solidFill>
              </a:ln>
              <a:effectLst/>
            </c:spPr>
          </c:marker>
          <c:cat>
            <c:strRef>
              <c:f>Hoja2!$B$8:$B$15</c:f>
              <c:strCache>
                <c:ptCount val="8"/>
                <c:pt idx="0">
                  <c:v>Especies exóticas</c:v>
                </c:pt>
                <c:pt idx="1">
                  <c:v>Entretenimiento familiar</c:v>
                </c:pt>
                <c:pt idx="2">
                  <c:v>Desconexión/            recuerdos</c:v>
                </c:pt>
                <c:pt idx="3">
                  <c:v>Educación</c:v>
                </c:pt>
                <c:pt idx="4">
                  <c:v>Costo</c:v>
                </c:pt>
                <c:pt idx="5">
                  <c:v>Tiempo disponible</c:v>
                </c:pt>
                <c:pt idx="6">
                  <c:v>Ubicación</c:v>
                </c:pt>
                <c:pt idx="7">
                  <c:v>Redes sociales</c:v>
                </c:pt>
              </c:strCache>
            </c:strRef>
          </c:cat>
          <c:val>
            <c:numRef>
              <c:f>Hoja2!$E$8:$E$15</c:f>
              <c:numCache>
                <c:formatCode>General</c:formatCode>
                <c:ptCount val="8"/>
                <c:pt idx="0">
                  <c:v>2.976</c:v>
                </c:pt>
                <c:pt idx="1">
                  <c:v>1.522</c:v>
                </c:pt>
                <c:pt idx="2">
                  <c:v>3.7509999999999999</c:v>
                </c:pt>
                <c:pt idx="3">
                  <c:v>4.6360000000000001</c:v>
                </c:pt>
                <c:pt idx="4">
                  <c:v>2.5310000000000001</c:v>
                </c:pt>
                <c:pt idx="5">
                  <c:v>6.0670000000000002</c:v>
                </c:pt>
                <c:pt idx="6">
                  <c:v>6.8179999999999996</c:v>
                </c:pt>
                <c:pt idx="7">
                  <c:v>7.6989999999999998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47A-9646-A205-82B4986684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66484111"/>
        <c:axId val="1867258591"/>
      </c:lineChart>
      <c:catAx>
        <c:axId val="18664841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s-MX"/>
          </a:p>
        </c:txPr>
        <c:crossAx val="1867258591"/>
        <c:crosses val="autoZero"/>
        <c:auto val="1"/>
        <c:lblAlgn val="ctr"/>
        <c:lblOffset val="100"/>
        <c:noMultiLvlLbl val="0"/>
      </c:catAx>
      <c:valAx>
        <c:axId val="1867258591"/>
        <c:scaling>
          <c:orientation val="minMax"/>
          <c:max val="8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s-MX"/>
          </a:p>
        </c:txPr>
        <c:crossAx val="1866484111"/>
        <c:crosses val="autoZero"/>
        <c:crossBetween val="between"/>
      </c:valAx>
      <c:spPr>
        <a:noFill/>
        <a:ln>
          <a:solidFill>
            <a:schemeClr val="bg1">
              <a:lumMod val="75000"/>
            </a:schemeClr>
          </a:solidFill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Light" panose="02000000000000000000" pitchFamily="2" charset="0"/>
          <a:ea typeface="Roboto Light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20B40-B241-478D-A0BB-7B2BF4B57CEC}" type="datetimeFigureOut">
              <a:rPr lang="es-MX" smtClean="0"/>
              <a:t>22/10/25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946DA-4E56-44FA-AE69-42626E6CB3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5456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F0429AA0-3452-AC8A-01C5-78E87A4EC8C1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Slide Number Placeholder 17">
            <a:extLst>
              <a:ext uri="{FF2B5EF4-FFF2-40B4-BE49-F238E27FC236}">
                <a16:creationId xmlns:a16="http://schemas.microsoft.com/office/drawing/2014/main" id="{058A9DE3-DDDC-3062-1265-6E0BF6CBE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43815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BC300587-0677-5D45-9D24-130713677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50750" y="7354183"/>
            <a:ext cx="900100" cy="234000"/>
          </a:xfrm>
          <a:prstGeom prst="rect">
            <a:avLst/>
          </a:prstGeom>
          <a:noFill/>
        </p:spPr>
        <p:txBody>
          <a:bodyPr lIns="107989" tIns="21597" rIns="91430" bIns="46794" anchor="ctr" anchorCtr="1"/>
          <a:lstStyle>
            <a:lvl1pPr algn="ctr">
              <a:defRPr sz="16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</a:t>
            </a:r>
            <a:fld id="{67DDEA5E-EAF7-8246-8A62-7FF7613ECEAE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2" name="Conector recto 1">
            <a:extLst>
              <a:ext uri="{FF2B5EF4-FFF2-40B4-BE49-F238E27FC236}">
                <a16:creationId xmlns:a16="http://schemas.microsoft.com/office/drawing/2014/main" id="{07B6743E-BA28-B388-E415-BA2D9DAFD5B6}"/>
              </a:ext>
            </a:extLst>
          </p:cNvPr>
          <p:cNvCxnSpPr>
            <a:cxnSpLocks/>
          </p:cNvCxnSpPr>
          <p:nvPr userDrawn="1"/>
        </p:nvCxnSpPr>
        <p:spPr>
          <a:xfrm>
            <a:off x="5397498" y="7486600"/>
            <a:ext cx="56411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0A1D6482-33F7-F103-AF5F-EE59B69BCC9B}"/>
              </a:ext>
            </a:extLst>
          </p:cNvPr>
          <p:cNvCxnSpPr>
            <a:cxnSpLocks/>
          </p:cNvCxnSpPr>
          <p:nvPr userDrawn="1"/>
        </p:nvCxnSpPr>
        <p:spPr>
          <a:xfrm>
            <a:off x="6844794" y="7486600"/>
            <a:ext cx="56411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Picture 5">
            <a:extLst>
              <a:ext uri="{FF2B5EF4-FFF2-40B4-BE49-F238E27FC236}">
                <a16:creationId xmlns:a16="http://schemas.microsoft.com/office/drawing/2014/main" id="{2367C860-7ABA-AD1E-7012-6C9421DAC4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407"/>
          <a:stretch/>
        </p:blipFill>
        <p:spPr>
          <a:xfrm>
            <a:off x="352128" y="3651518"/>
            <a:ext cx="1224136" cy="46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557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>
            <a:extLst>
              <a:ext uri="{FF2B5EF4-FFF2-40B4-BE49-F238E27FC236}">
                <a16:creationId xmlns:a16="http://schemas.microsoft.com/office/drawing/2014/main" id="{CA442A77-5D25-FCB6-852D-18D5200DE3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407"/>
          <a:stretch/>
        </p:blipFill>
        <p:spPr>
          <a:xfrm>
            <a:off x="5788732" y="7236500"/>
            <a:ext cx="1224136" cy="46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972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791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33668-FD20-EBC6-801A-B2859085D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1">
            <a:extLst>
              <a:ext uri="{FF2B5EF4-FFF2-40B4-BE49-F238E27FC236}">
                <a16:creationId xmlns:a16="http://schemas.microsoft.com/office/drawing/2014/main" id="{34E733CA-0749-0237-81E3-755447EC8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DEA5E-EAF7-8246-8A62-7FF7613ECEAE}" type="slidenum">
              <a:rPr lang="en-US" smtClean="0"/>
              <a:pPr/>
              <a:t>1</a:t>
            </a:fld>
            <a:endParaRPr lang="en-US" sz="1400" dirty="0"/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D5502803-3164-02C9-65C0-13176D3E65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293553"/>
            <a:ext cx="12801600" cy="914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s-ES_tradnl" sz="3200" dirty="0">
                <a:latin typeface="Lato Light" panose="020F0302020204030203" pitchFamily="34" charset="77"/>
              </a:rPr>
              <a:t>EN ORDEN DE IMPORTANCIA SEÑALE QUE FUE MÁS IMPORTANTE </a:t>
            </a:r>
          </a:p>
          <a:p>
            <a:pPr algn="ctr" eaLnBrk="1" hangingPunct="1">
              <a:lnSpc>
                <a:spcPct val="80000"/>
              </a:lnSpc>
            </a:pPr>
            <a:r>
              <a:rPr lang="es-ES_tradnl" sz="3200" dirty="0">
                <a:latin typeface="Lato Light" panose="020F0302020204030203" pitchFamily="34" charset="77"/>
              </a:rPr>
              <a:t>AL MOMENTO DE DECIDIR IR AL ACUARIO: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A933CA8-168E-5C8F-6ECD-693F9A5E5441}"/>
              </a:ext>
            </a:extLst>
          </p:cNvPr>
          <p:cNvSpPr txBox="1"/>
          <p:nvPr/>
        </p:nvSpPr>
        <p:spPr>
          <a:xfrm>
            <a:off x="-36177" y="1078065"/>
            <a:ext cx="1280159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ES_tradnl" sz="2200" i="1" dirty="0">
                <a:solidFill>
                  <a:srgbClr val="FF0000"/>
                </a:solidFill>
                <a:latin typeface="Playfair Display" pitchFamily="2" charset="77"/>
              </a:rPr>
              <a:t>1 es lo más importante y 8 lo menos importante. No se pueden repetir números.</a:t>
            </a:r>
            <a:endParaRPr lang="es-MX" sz="2200" i="1" dirty="0">
              <a:solidFill>
                <a:srgbClr val="FF0000"/>
              </a:solidFill>
              <a:latin typeface="Playfair Display" pitchFamily="2" charset="77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2A26DC6-1B7A-B348-2C17-0CC312D2656A}"/>
              </a:ext>
            </a:extLst>
          </p:cNvPr>
          <p:cNvSpPr txBox="1"/>
          <p:nvPr/>
        </p:nvSpPr>
        <p:spPr>
          <a:xfrm>
            <a:off x="647475" y="7068080"/>
            <a:ext cx="10577115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5022C4DB-73B1-8A84-156D-EF03E57D71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1490136"/>
              </p:ext>
            </p:extLst>
          </p:nvPr>
        </p:nvGraphicFramePr>
        <p:xfrm>
          <a:off x="397565" y="1669775"/>
          <a:ext cx="10986052" cy="5352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2" name="CuadroTexto 21">
            <a:extLst>
              <a:ext uri="{FF2B5EF4-FFF2-40B4-BE49-F238E27FC236}">
                <a16:creationId xmlns:a16="http://schemas.microsoft.com/office/drawing/2014/main" id="{8640ED02-D440-C0E9-D63D-AFE000608D54}"/>
              </a:ext>
            </a:extLst>
          </p:cNvPr>
          <p:cNvSpPr txBox="1"/>
          <p:nvPr/>
        </p:nvSpPr>
        <p:spPr bwMode="auto">
          <a:xfrm>
            <a:off x="10622865" y="3296888"/>
            <a:ext cx="2258247" cy="3689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EXPLORADORES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CE1F7070-61C8-6EC0-9B92-FB7ED8A75314}"/>
              </a:ext>
            </a:extLst>
          </p:cNvPr>
          <p:cNvSpPr txBox="1"/>
          <p:nvPr/>
        </p:nvSpPr>
        <p:spPr bwMode="auto">
          <a:xfrm>
            <a:off x="10622864" y="1697051"/>
            <a:ext cx="2079032" cy="615202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FAMILIA </a:t>
            </a:r>
          </a:p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MAYOR GASTO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0AF4EACA-A437-D706-92A5-4C94D574F390}"/>
              </a:ext>
            </a:extLst>
          </p:cNvPr>
          <p:cNvSpPr txBox="1"/>
          <p:nvPr/>
        </p:nvSpPr>
        <p:spPr bwMode="auto">
          <a:xfrm>
            <a:off x="10622864" y="4064713"/>
            <a:ext cx="2233240" cy="615202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rgbClr val="FFC000"/>
                </a:solidFill>
                <a:latin typeface="Lato" panose="020F0502020204030203" pitchFamily="34" charset="77"/>
                <a:ea typeface="Roboto Th" pitchFamily="2" charset="0"/>
              </a:rPr>
              <a:t>FAMILIA </a:t>
            </a:r>
          </a:p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rgbClr val="FFC000"/>
                </a:solidFill>
                <a:latin typeface="Lato" panose="020F0502020204030203" pitchFamily="34" charset="77"/>
                <a:ea typeface="Roboto Th" pitchFamily="2" charset="0"/>
              </a:rPr>
              <a:t>AHORRADORAS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59AD76C9-39FF-89E8-F3EE-3E34804CA3D7}"/>
              </a:ext>
            </a:extLst>
          </p:cNvPr>
          <p:cNvSpPr txBox="1"/>
          <p:nvPr/>
        </p:nvSpPr>
        <p:spPr>
          <a:xfrm>
            <a:off x="56587" y="6048004"/>
            <a:ext cx="4363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 dirty="0">
                <a:latin typeface="Roboto" panose="02000000000000000000" pitchFamily="2" charset="0"/>
                <a:ea typeface="Roboto" panose="02000000000000000000" pitchFamily="2" charset="0"/>
              </a:rPr>
              <a:t>+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46AD48CA-B498-8F87-EEE8-F81DBB1B38E0}"/>
              </a:ext>
            </a:extLst>
          </p:cNvPr>
          <p:cNvSpPr txBox="1"/>
          <p:nvPr/>
        </p:nvSpPr>
        <p:spPr>
          <a:xfrm>
            <a:off x="53008" y="1508952"/>
            <a:ext cx="364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3600" b="1" dirty="0">
                <a:latin typeface="Roboto" panose="02000000000000000000" pitchFamily="2" charset="0"/>
                <a:ea typeface="Roboto" panose="02000000000000000000" pitchFamily="2" charset="0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11630241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29794</TotalTime>
  <Words>61</Words>
  <Application>Microsoft Macintosh PowerPoint</Application>
  <PresentationFormat>Personalizado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Lato</vt:lpstr>
      <vt:lpstr>Lato Light</vt:lpstr>
      <vt:lpstr>Playfair Display</vt:lpstr>
      <vt:lpstr>Roboto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Patricia Acosta</dc:creator>
  <cp:lastModifiedBy>Patricia Acosta</cp:lastModifiedBy>
  <cp:revision>595</cp:revision>
  <dcterms:created xsi:type="dcterms:W3CDTF">2024-08-19T18:58:59Z</dcterms:created>
  <dcterms:modified xsi:type="dcterms:W3CDTF">2025-10-22T16:00:44Z</dcterms:modified>
</cp:coreProperties>
</file>