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4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8109" r:id="rId2"/>
    <p:sldId id="8108" r:id="rId3"/>
    <p:sldId id="8117" r:id="rId4"/>
    <p:sldId id="8115" r:id="rId5"/>
    <p:sldId id="8116" r:id="rId6"/>
    <p:sldId id="8110" r:id="rId7"/>
    <p:sldId id="8118" r:id="rId8"/>
    <p:sldId id="8119" r:id="rId9"/>
    <p:sldId id="8114" r:id="rId10"/>
  </p:sldIdLst>
  <p:sldSz cx="12801600" cy="77724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8A0"/>
    <a:srgbClr val="FFD579"/>
    <a:srgbClr val="8EB4E3"/>
    <a:srgbClr val="FFEBA6"/>
    <a:srgbClr val="FFF4BA"/>
    <a:srgbClr val="FFEEA8"/>
    <a:srgbClr val="FFF364"/>
    <a:srgbClr val="FFEF3E"/>
    <a:srgbClr val="DCE6F2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310"/>
    <p:restoredTop sz="96197"/>
  </p:normalViewPr>
  <p:slideViewPr>
    <p:cSldViewPr snapToGrid="0" showGuides="1">
      <p:cViewPr varScale="1">
        <p:scale>
          <a:sx n="54" d="100"/>
          <a:sy n="54" d="100"/>
        </p:scale>
        <p:origin x="308" y="264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3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6D8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6-40FD-A24C-61BF8581BC55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6-40FD-A24C-61BF8581BC55}"/>
              </c:ext>
            </c:extLst>
          </c:dPt>
          <c:dPt>
            <c:idx val="2"/>
            <c:bubble3D val="0"/>
            <c:spPr>
              <a:solidFill>
                <a:srgbClr val="8EB4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6-40FD-A24C-61BF8581BC55}"/>
              </c:ext>
            </c:extLst>
          </c:dPt>
          <c:val>
            <c:numRef>
              <c:f>Hoja1!$I$21:$I$23</c:f>
              <c:numCache>
                <c:formatCode>0%</c:formatCode>
                <c:ptCount val="3"/>
                <c:pt idx="0">
                  <c:v>0.71</c:v>
                </c:pt>
                <c:pt idx="1">
                  <c:v>0.16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6-40FD-A24C-61BF858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8EC-499C-AED7-E575F7F7C516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8EC-499C-AED7-E575F7F7C516}"/>
              </c:ext>
            </c:extLst>
          </c:dPt>
          <c:xVal>
            <c:numRef>
              <c:f>Hoja1!$J$22:$J$31</c:f>
              <c:numCache>
                <c:formatCode>General</c:formatCode>
                <c:ptCount val="10"/>
                <c:pt idx="0">
                  <c:v>1</c:v>
                </c:pt>
                <c:pt idx="1">
                  <c:v>2.4209999999999998</c:v>
                </c:pt>
                <c:pt idx="2">
                  <c:v>3.3690000000000002</c:v>
                </c:pt>
                <c:pt idx="3">
                  <c:v>3.5790000000000002</c:v>
                </c:pt>
                <c:pt idx="4">
                  <c:v>3.7890000000000001</c:v>
                </c:pt>
                <c:pt idx="5">
                  <c:v>4.8949999999999996</c:v>
                </c:pt>
                <c:pt idx="6">
                  <c:v>5.4740000000000002</c:v>
                </c:pt>
                <c:pt idx="7">
                  <c:v>5.8419999999999996</c:v>
                </c:pt>
                <c:pt idx="8">
                  <c:v>6.6319999999999997</c:v>
                </c:pt>
                <c:pt idx="9">
                  <c:v>8</c:v>
                </c:pt>
              </c:numCache>
            </c:numRef>
          </c:xVal>
          <c:yVal>
            <c:numRef>
              <c:f>Hoja1!$K$22:$K$31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53A-4497-B1E3-0FF8235D0CB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3A-4497-B1E3-0FF8235D0CB2}"/>
              </c:ext>
            </c:extLst>
          </c:dPt>
          <c:xVal>
            <c:numRef>
              <c:f>Hoja1!$J$42:$J$51</c:f>
              <c:numCache>
                <c:formatCode>General</c:formatCode>
                <c:ptCount val="10"/>
                <c:pt idx="0">
                  <c:v>1</c:v>
                </c:pt>
                <c:pt idx="1">
                  <c:v>1.522</c:v>
                </c:pt>
                <c:pt idx="2">
                  <c:v>2.5310000000000001</c:v>
                </c:pt>
                <c:pt idx="3">
                  <c:v>2.976</c:v>
                </c:pt>
                <c:pt idx="4">
                  <c:v>3.7509999999999999</c:v>
                </c:pt>
                <c:pt idx="5">
                  <c:v>4.6360000000000001</c:v>
                </c:pt>
                <c:pt idx="6">
                  <c:v>6.0670000000000002</c:v>
                </c:pt>
                <c:pt idx="7">
                  <c:v>6.8179999999999996</c:v>
                </c:pt>
                <c:pt idx="8">
                  <c:v>7.6989999999999998</c:v>
                </c:pt>
                <c:pt idx="9">
                  <c:v>8</c:v>
                </c:pt>
              </c:numCache>
            </c:numRef>
          </c:xVal>
          <c:yVal>
            <c:numRef>
              <c:f>Hoja1!$K$42:$K$51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743-4BCE-8B23-BF99B2110A3D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743-4BCE-8B23-BF99B2110A3D}"/>
              </c:ext>
            </c:extLst>
          </c:dPt>
          <c:xVal>
            <c:numRef>
              <c:f>Hoja1!$J$32:$J$41</c:f>
              <c:numCache>
                <c:formatCode>General</c:formatCode>
                <c:ptCount val="10"/>
                <c:pt idx="0">
                  <c:v>1</c:v>
                </c:pt>
                <c:pt idx="1">
                  <c:v>2.4260000000000002</c:v>
                </c:pt>
                <c:pt idx="2">
                  <c:v>3.1059999999999999</c:v>
                </c:pt>
                <c:pt idx="3">
                  <c:v>3.7229999999999999</c:v>
                </c:pt>
                <c:pt idx="4">
                  <c:v>4.1280000000000001</c:v>
                </c:pt>
                <c:pt idx="5">
                  <c:v>4.4889999999999999</c:v>
                </c:pt>
                <c:pt idx="6">
                  <c:v>5.4889999999999999</c:v>
                </c:pt>
                <c:pt idx="7">
                  <c:v>5.851</c:v>
                </c:pt>
                <c:pt idx="8">
                  <c:v>6.7869999999999999</c:v>
                </c:pt>
                <c:pt idx="9">
                  <c:v>8</c:v>
                </c:pt>
              </c:numCache>
            </c:numRef>
          </c:xVal>
          <c:yVal>
            <c:numRef>
              <c:f>Hoja1!$K$32:$K$41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8EC-499C-AED7-E575F7F7C516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8EC-499C-AED7-E575F7F7C516}"/>
              </c:ext>
            </c:extLst>
          </c:dPt>
          <c:xVal>
            <c:numRef>
              <c:f>Hoja1!$J$22:$J$31</c:f>
              <c:numCache>
                <c:formatCode>General</c:formatCode>
                <c:ptCount val="10"/>
                <c:pt idx="0">
                  <c:v>1</c:v>
                </c:pt>
                <c:pt idx="1">
                  <c:v>2.4209999999999998</c:v>
                </c:pt>
                <c:pt idx="2">
                  <c:v>3.3690000000000002</c:v>
                </c:pt>
                <c:pt idx="3">
                  <c:v>3.5790000000000002</c:v>
                </c:pt>
                <c:pt idx="4">
                  <c:v>3.7890000000000001</c:v>
                </c:pt>
                <c:pt idx="5">
                  <c:v>4.8949999999999996</c:v>
                </c:pt>
                <c:pt idx="6">
                  <c:v>5.4740000000000002</c:v>
                </c:pt>
                <c:pt idx="7">
                  <c:v>5.8419999999999996</c:v>
                </c:pt>
                <c:pt idx="8">
                  <c:v>6.6319999999999997</c:v>
                </c:pt>
                <c:pt idx="9">
                  <c:v>8</c:v>
                </c:pt>
              </c:numCache>
            </c:numRef>
          </c:xVal>
          <c:yVal>
            <c:numRef>
              <c:f>Hoja1!$K$22:$K$31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53A-4497-B1E3-0FF8235D0CB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3A-4497-B1E3-0FF8235D0CB2}"/>
              </c:ext>
            </c:extLst>
          </c:dPt>
          <c:xVal>
            <c:numRef>
              <c:f>Hoja1!$J$42:$J$51</c:f>
              <c:numCache>
                <c:formatCode>General</c:formatCode>
                <c:ptCount val="10"/>
                <c:pt idx="0">
                  <c:v>1</c:v>
                </c:pt>
                <c:pt idx="1">
                  <c:v>1.522</c:v>
                </c:pt>
                <c:pt idx="2">
                  <c:v>2.5310000000000001</c:v>
                </c:pt>
                <c:pt idx="3">
                  <c:v>2.976</c:v>
                </c:pt>
                <c:pt idx="4">
                  <c:v>3.7509999999999999</c:v>
                </c:pt>
                <c:pt idx="5">
                  <c:v>4.6360000000000001</c:v>
                </c:pt>
                <c:pt idx="6">
                  <c:v>6.0670000000000002</c:v>
                </c:pt>
                <c:pt idx="7">
                  <c:v>6.8179999999999996</c:v>
                </c:pt>
                <c:pt idx="8">
                  <c:v>7.6989999999999998</c:v>
                </c:pt>
                <c:pt idx="9">
                  <c:v>8</c:v>
                </c:pt>
              </c:numCache>
            </c:numRef>
          </c:xVal>
          <c:yVal>
            <c:numRef>
              <c:f>Hoja1!$K$42:$K$51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743-4BCE-8B23-BF99B2110A3D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743-4BCE-8B23-BF99B2110A3D}"/>
              </c:ext>
            </c:extLst>
          </c:dPt>
          <c:xVal>
            <c:numRef>
              <c:f>Hoja1!$J$32:$J$41</c:f>
              <c:numCache>
                <c:formatCode>General</c:formatCode>
                <c:ptCount val="10"/>
                <c:pt idx="0">
                  <c:v>1</c:v>
                </c:pt>
                <c:pt idx="1">
                  <c:v>2.4260000000000002</c:v>
                </c:pt>
                <c:pt idx="2">
                  <c:v>3.1059999999999999</c:v>
                </c:pt>
                <c:pt idx="3">
                  <c:v>3.7229999999999999</c:v>
                </c:pt>
                <c:pt idx="4">
                  <c:v>4.1280000000000001</c:v>
                </c:pt>
                <c:pt idx="5">
                  <c:v>4.4889999999999999</c:v>
                </c:pt>
                <c:pt idx="6">
                  <c:v>5.4889999999999999</c:v>
                </c:pt>
                <c:pt idx="7">
                  <c:v>5.851</c:v>
                </c:pt>
                <c:pt idx="8">
                  <c:v>6.7869999999999999</c:v>
                </c:pt>
                <c:pt idx="9">
                  <c:v>8</c:v>
                </c:pt>
              </c:numCache>
            </c:numRef>
          </c:xVal>
          <c:yVal>
            <c:numRef>
              <c:f>Hoja1!$K$32:$K$41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8EC-499C-AED7-E575F7F7C516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8EC-499C-AED7-E575F7F7C516}"/>
              </c:ext>
            </c:extLst>
          </c:dPt>
          <c:xVal>
            <c:numRef>
              <c:f>Hoja1!$J$22:$J$31</c:f>
              <c:numCache>
                <c:formatCode>General</c:formatCode>
                <c:ptCount val="10"/>
                <c:pt idx="0">
                  <c:v>1</c:v>
                </c:pt>
                <c:pt idx="1">
                  <c:v>2.4209999999999998</c:v>
                </c:pt>
                <c:pt idx="2">
                  <c:v>3.3690000000000002</c:v>
                </c:pt>
                <c:pt idx="3">
                  <c:v>3.5790000000000002</c:v>
                </c:pt>
                <c:pt idx="4">
                  <c:v>3.7890000000000001</c:v>
                </c:pt>
                <c:pt idx="5">
                  <c:v>4.8949999999999996</c:v>
                </c:pt>
                <c:pt idx="6">
                  <c:v>5.4740000000000002</c:v>
                </c:pt>
                <c:pt idx="7">
                  <c:v>5.8419999999999996</c:v>
                </c:pt>
                <c:pt idx="8">
                  <c:v>6.6319999999999997</c:v>
                </c:pt>
                <c:pt idx="9">
                  <c:v>8</c:v>
                </c:pt>
              </c:numCache>
            </c:numRef>
          </c:xVal>
          <c:yVal>
            <c:numRef>
              <c:f>Hoja1!$K$22:$K$31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53A-4497-B1E3-0FF8235D0CB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3A-4497-B1E3-0FF8235D0CB2}"/>
              </c:ext>
            </c:extLst>
          </c:dPt>
          <c:xVal>
            <c:numRef>
              <c:f>Hoja1!$J$42:$J$51</c:f>
              <c:numCache>
                <c:formatCode>General</c:formatCode>
                <c:ptCount val="10"/>
                <c:pt idx="0">
                  <c:v>1</c:v>
                </c:pt>
                <c:pt idx="1">
                  <c:v>1.522</c:v>
                </c:pt>
                <c:pt idx="2">
                  <c:v>2.5310000000000001</c:v>
                </c:pt>
                <c:pt idx="3">
                  <c:v>2.976</c:v>
                </c:pt>
                <c:pt idx="4">
                  <c:v>3.7509999999999999</c:v>
                </c:pt>
                <c:pt idx="5">
                  <c:v>4.6360000000000001</c:v>
                </c:pt>
                <c:pt idx="6">
                  <c:v>6.0670000000000002</c:v>
                </c:pt>
                <c:pt idx="7">
                  <c:v>6.8179999999999996</c:v>
                </c:pt>
                <c:pt idx="8">
                  <c:v>7.6989999999999998</c:v>
                </c:pt>
                <c:pt idx="9">
                  <c:v>8</c:v>
                </c:pt>
              </c:numCache>
            </c:numRef>
          </c:xVal>
          <c:yVal>
            <c:numRef>
              <c:f>Hoja1!$K$42:$K$51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743-4BCE-8B23-BF99B2110A3D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743-4BCE-8B23-BF99B2110A3D}"/>
              </c:ext>
            </c:extLst>
          </c:dPt>
          <c:xVal>
            <c:numRef>
              <c:f>Hoja1!$J$32:$J$41</c:f>
              <c:numCache>
                <c:formatCode>General</c:formatCode>
                <c:ptCount val="10"/>
                <c:pt idx="0">
                  <c:v>1</c:v>
                </c:pt>
                <c:pt idx="1">
                  <c:v>2.4260000000000002</c:v>
                </c:pt>
                <c:pt idx="2">
                  <c:v>3.1059999999999999</c:v>
                </c:pt>
                <c:pt idx="3">
                  <c:v>3.7229999999999999</c:v>
                </c:pt>
                <c:pt idx="4">
                  <c:v>4.1280000000000001</c:v>
                </c:pt>
                <c:pt idx="5">
                  <c:v>4.4889999999999999</c:v>
                </c:pt>
                <c:pt idx="6">
                  <c:v>5.4889999999999999</c:v>
                </c:pt>
                <c:pt idx="7">
                  <c:v>5.851</c:v>
                </c:pt>
                <c:pt idx="8">
                  <c:v>6.7869999999999999</c:v>
                </c:pt>
                <c:pt idx="9">
                  <c:v>8</c:v>
                </c:pt>
              </c:numCache>
            </c:numRef>
          </c:xVal>
          <c:yVal>
            <c:numRef>
              <c:f>Hoja1!$K$32:$K$41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8EC-499C-AED7-E575F7F7C516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8EC-499C-AED7-E575F7F7C516}"/>
              </c:ext>
            </c:extLst>
          </c:dPt>
          <c:xVal>
            <c:numRef>
              <c:f>Hoja1!$J$22:$J$31</c:f>
              <c:numCache>
                <c:formatCode>General</c:formatCode>
                <c:ptCount val="10"/>
                <c:pt idx="0">
                  <c:v>1</c:v>
                </c:pt>
                <c:pt idx="1">
                  <c:v>2.4209999999999998</c:v>
                </c:pt>
                <c:pt idx="2">
                  <c:v>3.3690000000000002</c:v>
                </c:pt>
                <c:pt idx="3">
                  <c:v>3.5790000000000002</c:v>
                </c:pt>
                <c:pt idx="4">
                  <c:v>3.7890000000000001</c:v>
                </c:pt>
                <c:pt idx="5">
                  <c:v>4.8949999999999996</c:v>
                </c:pt>
                <c:pt idx="6">
                  <c:v>5.4740000000000002</c:v>
                </c:pt>
                <c:pt idx="7">
                  <c:v>5.8419999999999996</c:v>
                </c:pt>
                <c:pt idx="8">
                  <c:v>6.6319999999999997</c:v>
                </c:pt>
                <c:pt idx="9">
                  <c:v>8</c:v>
                </c:pt>
              </c:numCache>
            </c:numRef>
          </c:xVal>
          <c:yVal>
            <c:numRef>
              <c:f>Hoja1!$K$22:$K$31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53A-4497-B1E3-0FF8235D0CB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3A-4497-B1E3-0FF8235D0CB2}"/>
              </c:ext>
            </c:extLst>
          </c:dPt>
          <c:xVal>
            <c:numRef>
              <c:f>Hoja1!$J$42:$J$51</c:f>
              <c:numCache>
                <c:formatCode>General</c:formatCode>
                <c:ptCount val="10"/>
                <c:pt idx="0">
                  <c:v>1</c:v>
                </c:pt>
                <c:pt idx="1">
                  <c:v>1.522</c:v>
                </c:pt>
                <c:pt idx="2">
                  <c:v>2.5310000000000001</c:v>
                </c:pt>
                <c:pt idx="3">
                  <c:v>2.976</c:v>
                </c:pt>
                <c:pt idx="4">
                  <c:v>3.7509999999999999</c:v>
                </c:pt>
                <c:pt idx="5">
                  <c:v>4.6360000000000001</c:v>
                </c:pt>
                <c:pt idx="6">
                  <c:v>6.0670000000000002</c:v>
                </c:pt>
                <c:pt idx="7">
                  <c:v>6.8179999999999996</c:v>
                </c:pt>
                <c:pt idx="8">
                  <c:v>7.6989999999999998</c:v>
                </c:pt>
                <c:pt idx="9">
                  <c:v>8</c:v>
                </c:pt>
              </c:numCache>
            </c:numRef>
          </c:xVal>
          <c:yVal>
            <c:numRef>
              <c:f>Hoja1!$K$42:$K$51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743-4BCE-8B23-BF99B2110A3D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743-4BCE-8B23-BF99B2110A3D}"/>
              </c:ext>
            </c:extLst>
          </c:dPt>
          <c:xVal>
            <c:numRef>
              <c:f>Hoja1!$J$32:$J$41</c:f>
              <c:numCache>
                <c:formatCode>General</c:formatCode>
                <c:ptCount val="10"/>
                <c:pt idx="0">
                  <c:v>1</c:v>
                </c:pt>
                <c:pt idx="1">
                  <c:v>2.4260000000000002</c:v>
                </c:pt>
                <c:pt idx="2">
                  <c:v>3.1059999999999999</c:v>
                </c:pt>
                <c:pt idx="3">
                  <c:v>3.7229999999999999</c:v>
                </c:pt>
                <c:pt idx="4">
                  <c:v>4.1280000000000001</c:v>
                </c:pt>
                <c:pt idx="5">
                  <c:v>4.4889999999999999</c:v>
                </c:pt>
                <c:pt idx="6">
                  <c:v>5.4889999999999999</c:v>
                </c:pt>
                <c:pt idx="7">
                  <c:v>5.851</c:v>
                </c:pt>
                <c:pt idx="8">
                  <c:v>6.7869999999999999</c:v>
                </c:pt>
                <c:pt idx="9">
                  <c:v>8</c:v>
                </c:pt>
              </c:numCache>
            </c:numRef>
          </c:xVal>
          <c:yVal>
            <c:numRef>
              <c:f>Hoja1!$K$32:$K$41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1233488"/>
            <a:ext cx="54864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7DC6-E5B0-B9C9-FA7D-7C216E2E8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6C8A21E-EEDA-D1F4-8BF4-AD1825E1035B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D9D4721-4976-A540-5438-F8DE0002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1E067DF-2F7E-AD3B-4386-655DFB2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</a:t>
            </a:r>
            <a:r>
              <a:rPr lang="es-ES" sz="3200" dirty="0">
                <a:latin typeface="Lato Light" panose="020F0302020204030203" pitchFamily="34" charset="77"/>
              </a:rPr>
              <a:t>DISTRIBUCIÓN DE LOS ENCUESTADOS POR CLÚSTER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FD5162DA-F56D-0271-AAFF-FA582784C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003957"/>
              </p:ext>
            </p:extLst>
          </p:nvPr>
        </p:nvGraphicFramePr>
        <p:xfrm>
          <a:off x="2063958" y="1638903"/>
          <a:ext cx="8673684" cy="51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AC7CBCDE-9B13-27CB-BE76-F32AAC584E6C}"/>
              </a:ext>
            </a:extLst>
          </p:cNvPr>
          <p:cNvSpPr txBox="1"/>
          <p:nvPr/>
        </p:nvSpPr>
        <p:spPr>
          <a:xfrm>
            <a:off x="5948782" y="5324853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Intrépidos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71%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4826D32-5550-AB88-B663-8D5EFF2D3A8B}"/>
              </a:ext>
            </a:extLst>
          </p:cNvPr>
          <p:cNvSpPr txBox="1"/>
          <p:nvPr/>
        </p:nvSpPr>
        <p:spPr>
          <a:xfrm>
            <a:off x="2757217" y="3321869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Educativos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933D7-10D2-2678-7A16-1F913AB48298}"/>
              </a:ext>
            </a:extLst>
          </p:cNvPr>
          <p:cNvSpPr txBox="1"/>
          <p:nvPr/>
        </p:nvSpPr>
        <p:spPr>
          <a:xfrm>
            <a:off x="3865869" y="1908531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Exploradores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3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066A4054-8F8D-FC3F-8F64-0C18A5503E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30951"/>
              </p:ext>
            </p:extLst>
          </p:nvPr>
        </p:nvGraphicFramePr>
        <p:xfrm>
          <a:off x="1073825" y="2419372"/>
          <a:ext cx="10803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1157F4E7-05CB-1BEF-6E9E-B4DCA8E63D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7470172"/>
              </p:ext>
            </p:extLst>
          </p:nvPr>
        </p:nvGraphicFramePr>
        <p:xfrm>
          <a:off x="1138033" y="2615666"/>
          <a:ext cx="10675280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1CF8023B-92A9-AEF3-6523-9A063489E1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760220"/>
              </p:ext>
            </p:extLst>
          </p:nvPr>
        </p:nvGraphicFramePr>
        <p:xfrm>
          <a:off x="1049963" y="3481698"/>
          <a:ext cx="10803696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QUE FUE MÁS IMPORTANTE AL MOMENTO DE DECIDIR IR AL ACUARIO POR SEGMENTO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E24FB1-7A74-B989-DC23-AB22AE855301}"/>
              </a:ext>
            </a:extLst>
          </p:cNvPr>
          <p:cNvSpPr txBox="1"/>
          <p:nvPr/>
        </p:nvSpPr>
        <p:spPr>
          <a:xfrm rot="16200000">
            <a:off x="2565884" y="5212982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57E9104-E9AB-EB7A-0102-8B286A64C1F2}"/>
              </a:ext>
            </a:extLst>
          </p:cNvPr>
          <p:cNvSpPr txBox="1"/>
          <p:nvPr/>
        </p:nvSpPr>
        <p:spPr>
          <a:xfrm rot="16200000">
            <a:off x="4099646" y="5502326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D88AB0A-BA84-18F6-64A3-79D76DE9A37E}"/>
              </a:ext>
            </a:extLst>
          </p:cNvPr>
          <p:cNvSpPr txBox="1"/>
          <p:nvPr/>
        </p:nvSpPr>
        <p:spPr>
          <a:xfrm rot="16200000">
            <a:off x="4480528" y="5263898"/>
            <a:ext cx="1251802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112B18-80B2-3028-2297-CF214918965A}"/>
              </a:ext>
            </a:extLst>
          </p:cNvPr>
          <p:cNvSpPr txBox="1"/>
          <p:nvPr/>
        </p:nvSpPr>
        <p:spPr>
          <a:xfrm rot="16200000">
            <a:off x="4942101" y="5342493"/>
            <a:ext cx="12518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B48CC9-0F1B-6D97-81A8-4E46BD0E150F}"/>
              </a:ext>
            </a:extLst>
          </p:cNvPr>
          <p:cNvSpPr txBox="1"/>
          <p:nvPr/>
        </p:nvSpPr>
        <p:spPr>
          <a:xfrm rot="16200000">
            <a:off x="6517414" y="5442019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A9546C0-6B20-FC7B-9988-3F18A57A08C5}"/>
              </a:ext>
            </a:extLst>
          </p:cNvPr>
          <p:cNvSpPr txBox="1"/>
          <p:nvPr/>
        </p:nvSpPr>
        <p:spPr>
          <a:xfrm rot="16200000">
            <a:off x="7791330" y="5326831"/>
            <a:ext cx="129486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319D2FA-0A21-7C3D-8037-78A52CB93E69}"/>
              </a:ext>
            </a:extLst>
          </p:cNvPr>
          <p:cNvSpPr txBox="1"/>
          <p:nvPr/>
        </p:nvSpPr>
        <p:spPr>
          <a:xfrm rot="16200000">
            <a:off x="7169335" y="5231112"/>
            <a:ext cx="151962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B1F3885-F246-453F-A3CB-118B3D33127C}"/>
              </a:ext>
            </a:extLst>
          </p:cNvPr>
          <p:cNvSpPr txBox="1"/>
          <p:nvPr/>
        </p:nvSpPr>
        <p:spPr>
          <a:xfrm rot="16200000">
            <a:off x="8979155" y="5234060"/>
            <a:ext cx="129486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C15B385-7057-B425-F62B-301B5A530913}"/>
              </a:ext>
            </a:extLst>
          </p:cNvPr>
          <p:cNvSpPr txBox="1"/>
          <p:nvPr/>
        </p:nvSpPr>
        <p:spPr>
          <a:xfrm rot="16237519">
            <a:off x="2779721" y="3660472"/>
            <a:ext cx="137099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0C7BA52-583C-E3C7-7249-B9BEA8526120}"/>
              </a:ext>
            </a:extLst>
          </p:cNvPr>
          <p:cNvSpPr txBox="1"/>
          <p:nvPr/>
        </p:nvSpPr>
        <p:spPr>
          <a:xfrm rot="16237519">
            <a:off x="3981516" y="3976718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DF4F4E2-B116-166E-2BCA-B58A54097C7F}"/>
              </a:ext>
            </a:extLst>
          </p:cNvPr>
          <p:cNvSpPr txBox="1"/>
          <p:nvPr/>
        </p:nvSpPr>
        <p:spPr>
          <a:xfrm rot="16237519">
            <a:off x="4560105" y="36760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94C5E4A-AD2E-87DA-BF61-4B1401BEFE52}"/>
              </a:ext>
            </a:extLst>
          </p:cNvPr>
          <p:cNvSpPr txBox="1"/>
          <p:nvPr/>
        </p:nvSpPr>
        <p:spPr>
          <a:xfrm rot="16237519">
            <a:off x="5301351" y="3771973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FDD8D7B-43C1-4F97-1C74-2D7E3C925D30}"/>
              </a:ext>
            </a:extLst>
          </p:cNvPr>
          <p:cNvSpPr txBox="1"/>
          <p:nvPr/>
        </p:nvSpPr>
        <p:spPr>
          <a:xfrm rot="16237519">
            <a:off x="5752873" y="3586222"/>
            <a:ext cx="151657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DAD536E-C22B-8199-5DEE-35F8003964A0}"/>
              </a:ext>
            </a:extLst>
          </p:cNvPr>
          <p:cNvSpPr txBox="1"/>
          <p:nvPr/>
        </p:nvSpPr>
        <p:spPr>
          <a:xfrm rot="16237519">
            <a:off x="7349078" y="3868986"/>
            <a:ext cx="1136566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7066A4C3-1E19-81C0-9FB3-75692E590A68}"/>
              </a:ext>
            </a:extLst>
          </p:cNvPr>
          <p:cNvSpPr txBox="1"/>
          <p:nvPr/>
        </p:nvSpPr>
        <p:spPr>
          <a:xfrm rot="16237519">
            <a:off x="7985335" y="3903941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354817-493C-6A2D-7B70-BC3630776E37}"/>
              </a:ext>
            </a:extLst>
          </p:cNvPr>
          <p:cNvSpPr txBox="1"/>
          <p:nvPr/>
        </p:nvSpPr>
        <p:spPr>
          <a:xfrm rot="16237519">
            <a:off x="9551061" y="4034791"/>
            <a:ext cx="76859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655A7A9-5817-A836-3D7F-E14F26763D13}"/>
              </a:ext>
            </a:extLst>
          </p:cNvPr>
          <p:cNvSpPr txBox="1"/>
          <p:nvPr/>
        </p:nvSpPr>
        <p:spPr>
          <a:xfrm rot="16214421">
            <a:off x="1384586" y="1968912"/>
            <a:ext cx="1366547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E5A4E6-9830-48F0-683E-C4AFB090CB85}"/>
              </a:ext>
            </a:extLst>
          </p:cNvPr>
          <p:cNvSpPr txBox="1"/>
          <p:nvPr/>
        </p:nvSpPr>
        <p:spPr>
          <a:xfrm rot="16214421">
            <a:off x="3052387" y="2285079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AEC1424-9E52-6932-832B-3CDCAC8D77DD}"/>
              </a:ext>
            </a:extLst>
          </p:cNvPr>
          <p:cNvSpPr txBox="1"/>
          <p:nvPr/>
        </p:nvSpPr>
        <p:spPr>
          <a:xfrm rot="16214421">
            <a:off x="3449609" y="19835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0A46865-D327-57C5-68BA-12D49BCD4B98}"/>
              </a:ext>
            </a:extLst>
          </p:cNvPr>
          <p:cNvSpPr txBox="1"/>
          <p:nvPr/>
        </p:nvSpPr>
        <p:spPr>
          <a:xfrm rot="16214421">
            <a:off x="4718213" y="2105720"/>
            <a:ext cx="127811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8E7340-849A-754E-0BBB-9BAE5A639375}"/>
              </a:ext>
            </a:extLst>
          </p:cNvPr>
          <p:cNvSpPr txBox="1"/>
          <p:nvPr/>
        </p:nvSpPr>
        <p:spPr>
          <a:xfrm rot="16214421">
            <a:off x="6139416" y="2056165"/>
            <a:ext cx="120364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3059E852-F45B-CDEB-7F43-319F39BAD2F0}"/>
              </a:ext>
            </a:extLst>
          </p:cNvPr>
          <p:cNvSpPr txBox="1"/>
          <p:nvPr/>
        </p:nvSpPr>
        <p:spPr>
          <a:xfrm rot="16214421">
            <a:off x="8475894" y="2318518"/>
            <a:ext cx="829156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0B388869-7129-093B-1A7D-FE5A9939BDF3}"/>
              </a:ext>
            </a:extLst>
          </p:cNvPr>
          <p:cNvSpPr txBox="1"/>
          <p:nvPr/>
        </p:nvSpPr>
        <p:spPr>
          <a:xfrm rot="16214421">
            <a:off x="9441264" y="2217820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6107246-C4AB-0161-E209-FCED95E2CCB8}"/>
              </a:ext>
            </a:extLst>
          </p:cNvPr>
          <p:cNvSpPr txBox="1"/>
          <p:nvPr/>
        </p:nvSpPr>
        <p:spPr>
          <a:xfrm rot="16214421">
            <a:off x="10634633" y="2087745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1303892" y="7279360"/>
            <a:ext cx="1044774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2" name="Signo más 1">
            <a:extLst>
              <a:ext uri="{FF2B5EF4-FFF2-40B4-BE49-F238E27FC236}">
                <a16:creationId xmlns:a16="http://schemas.microsoft.com/office/drawing/2014/main" id="{9EF951F5-7FC0-877D-E4F0-2B4A15C87F67}"/>
              </a:ext>
            </a:extLst>
          </p:cNvPr>
          <p:cNvSpPr/>
          <p:nvPr/>
        </p:nvSpPr>
        <p:spPr>
          <a:xfrm>
            <a:off x="403835" y="4357469"/>
            <a:ext cx="423599" cy="385207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Signo menos 2">
            <a:extLst>
              <a:ext uri="{FF2B5EF4-FFF2-40B4-BE49-F238E27FC236}">
                <a16:creationId xmlns:a16="http://schemas.microsoft.com/office/drawing/2014/main" id="{CA151E41-AAC6-9220-1308-0CB37990339A}"/>
              </a:ext>
            </a:extLst>
          </p:cNvPr>
          <p:cNvSpPr/>
          <p:nvPr/>
        </p:nvSpPr>
        <p:spPr>
          <a:xfrm>
            <a:off x="11833647" y="4332191"/>
            <a:ext cx="535725" cy="410485"/>
          </a:xfrm>
          <a:prstGeom prst="mathMin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E2E2F-C749-B8A1-FF89-2F30F4B87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D21417EB-6637-C09D-95D4-CBDC68948CC0}"/>
              </a:ext>
            </a:extLst>
          </p:cNvPr>
          <p:cNvGraphicFramePr>
            <a:graphicFrameLocks/>
          </p:cNvGraphicFramePr>
          <p:nvPr/>
        </p:nvGraphicFramePr>
        <p:xfrm>
          <a:off x="1073825" y="2419372"/>
          <a:ext cx="10803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B901D3E1-CAB8-1FD7-8538-CCB9DE960DF9}"/>
              </a:ext>
            </a:extLst>
          </p:cNvPr>
          <p:cNvGraphicFramePr>
            <a:graphicFrameLocks/>
          </p:cNvGraphicFramePr>
          <p:nvPr/>
        </p:nvGraphicFramePr>
        <p:xfrm>
          <a:off x="1138033" y="2615666"/>
          <a:ext cx="10675280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501E8536-3928-7CD8-9BA9-9C795CAA9BF0}"/>
              </a:ext>
            </a:extLst>
          </p:cNvPr>
          <p:cNvGraphicFramePr>
            <a:graphicFrameLocks/>
          </p:cNvGraphicFramePr>
          <p:nvPr/>
        </p:nvGraphicFramePr>
        <p:xfrm>
          <a:off x="1049963" y="3481698"/>
          <a:ext cx="10803696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A7AF345B-CC26-FEF0-5C9B-40889521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54BB675-4994-D848-7968-36B3D76FE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QUE FUE MÁS IMPORTANTE AL MOMENTO DE DECIDIR IR AL ACUARIO POR SEGMENTO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C6BEDD2-5338-FC5F-2D06-C30FB406A738}"/>
              </a:ext>
            </a:extLst>
          </p:cNvPr>
          <p:cNvSpPr txBox="1"/>
          <p:nvPr/>
        </p:nvSpPr>
        <p:spPr>
          <a:xfrm rot="16200000">
            <a:off x="2565884" y="5212982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205CE08-D10A-647B-10FE-E531A4DB5758}"/>
              </a:ext>
            </a:extLst>
          </p:cNvPr>
          <p:cNvSpPr txBox="1"/>
          <p:nvPr/>
        </p:nvSpPr>
        <p:spPr>
          <a:xfrm rot="16200000">
            <a:off x="4099646" y="5502326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2EB6EFB-6842-8951-1B0B-0F106FB2E75C}"/>
              </a:ext>
            </a:extLst>
          </p:cNvPr>
          <p:cNvSpPr txBox="1"/>
          <p:nvPr/>
        </p:nvSpPr>
        <p:spPr>
          <a:xfrm rot="16200000">
            <a:off x="4480528" y="5263898"/>
            <a:ext cx="1251802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C353282-5C96-174A-8AA4-254765EB6F1E}"/>
              </a:ext>
            </a:extLst>
          </p:cNvPr>
          <p:cNvSpPr txBox="1"/>
          <p:nvPr/>
        </p:nvSpPr>
        <p:spPr>
          <a:xfrm rot="16200000">
            <a:off x="4942101" y="5342493"/>
            <a:ext cx="12518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AC6CC90-BE32-7B46-DCF8-47594EE7DDE3}"/>
              </a:ext>
            </a:extLst>
          </p:cNvPr>
          <p:cNvSpPr txBox="1"/>
          <p:nvPr/>
        </p:nvSpPr>
        <p:spPr>
          <a:xfrm rot="16200000">
            <a:off x="6517414" y="5442019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EF67739-3B21-C38E-512D-59B947FC51AE}"/>
              </a:ext>
            </a:extLst>
          </p:cNvPr>
          <p:cNvSpPr txBox="1"/>
          <p:nvPr/>
        </p:nvSpPr>
        <p:spPr>
          <a:xfrm rot="16200000">
            <a:off x="7791330" y="5326831"/>
            <a:ext cx="129486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C618515E-2AFE-4C72-AD1A-2EBE838888CF}"/>
              </a:ext>
            </a:extLst>
          </p:cNvPr>
          <p:cNvSpPr txBox="1"/>
          <p:nvPr/>
        </p:nvSpPr>
        <p:spPr>
          <a:xfrm rot="16200000">
            <a:off x="7169335" y="5231112"/>
            <a:ext cx="151962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6FF9715-F86A-2C95-1932-E0279C219C67}"/>
              </a:ext>
            </a:extLst>
          </p:cNvPr>
          <p:cNvSpPr txBox="1"/>
          <p:nvPr/>
        </p:nvSpPr>
        <p:spPr>
          <a:xfrm rot="16200000">
            <a:off x="8979155" y="5234060"/>
            <a:ext cx="1294863" cy="6175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82A4425-0B30-E177-DC43-0F48707EA518}"/>
              </a:ext>
            </a:extLst>
          </p:cNvPr>
          <p:cNvSpPr txBox="1"/>
          <p:nvPr/>
        </p:nvSpPr>
        <p:spPr>
          <a:xfrm rot="16237519">
            <a:off x="2779721" y="3660472"/>
            <a:ext cx="1370993" cy="6175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F2729F8-3BAC-467B-4A7D-466BA34D0D01}"/>
              </a:ext>
            </a:extLst>
          </p:cNvPr>
          <p:cNvSpPr txBox="1"/>
          <p:nvPr/>
        </p:nvSpPr>
        <p:spPr>
          <a:xfrm rot="16237519">
            <a:off x="3981516" y="3976718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7AA3221-11F2-C0D2-370E-84709BF76D0B}"/>
              </a:ext>
            </a:extLst>
          </p:cNvPr>
          <p:cNvSpPr txBox="1"/>
          <p:nvPr/>
        </p:nvSpPr>
        <p:spPr>
          <a:xfrm rot="16237519">
            <a:off x="4560105" y="36760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8E9FE31-5A9F-0D7B-C663-E144C24A1A8D}"/>
              </a:ext>
            </a:extLst>
          </p:cNvPr>
          <p:cNvSpPr txBox="1"/>
          <p:nvPr/>
        </p:nvSpPr>
        <p:spPr>
          <a:xfrm rot="16237519">
            <a:off x="5301351" y="3771973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1C423996-CBBC-FC6E-1936-B349C466798E}"/>
              </a:ext>
            </a:extLst>
          </p:cNvPr>
          <p:cNvSpPr txBox="1"/>
          <p:nvPr/>
        </p:nvSpPr>
        <p:spPr>
          <a:xfrm rot="16237519">
            <a:off x="5752873" y="3586222"/>
            <a:ext cx="151657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B4F320F-9DCF-66DF-2399-36EB5AB85879}"/>
              </a:ext>
            </a:extLst>
          </p:cNvPr>
          <p:cNvSpPr txBox="1"/>
          <p:nvPr/>
        </p:nvSpPr>
        <p:spPr>
          <a:xfrm rot="16237519">
            <a:off x="7349078" y="3868986"/>
            <a:ext cx="1136566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D187F3C-F892-22E3-3FBC-9ADBB71B7600}"/>
              </a:ext>
            </a:extLst>
          </p:cNvPr>
          <p:cNvSpPr txBox="1"/>
          <p:nvPr/>
        </p:nvSpPr>
        <p:spPr>
          <a:xfrm rot="16237519">
            <a:off x="7985335" y="3903941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2E81304-5321-27CB-A469-52874B835218}"/>
              </a:ext>
            </a:extLst>
          </p:cNvPr>
          <p:cNvSpPr txBox="1"/>
          <p:nvPr/>
        </p:nvSpPr>
        <p:spPr>
          <a:xfrm rot="16237519">
            <a:off x="9551061" y="4034791"/>
            <a:ext cx="76859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814ACF79-CD68-9906-AA4C-624006FE024B}"/>
              </a:ext>
            </a:extLst>
          </p:cNvPr>
          <p:cNvSpPr txBox="1"/>
          <p:nvPr/>
        </p:nvSpPr>
        <p:spPr>
          <a:xfrm rot="16214421">
            <a:off x="1384586" y="1968912"/>
            <a:ext cx="1366547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07270CA-415E-2DF9-CC0E-6CF6B7832DC6}"/>
              </a:ext>
            </a:extLst>
          </p:cNvPr>
          <p:cNvSpPr txBox="1"/>
          <p:nvPr/>
        </p:nvSpPr>
        <p:spPr>
          <a:xfrm rot="16214421">
            <a:off x="3052387" y="2285079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7C1B6A08-F00A-882A-3217-FBD6CD9A3504}"/>
              </a:ext>
            </a:extLst>
          </p:cNvPr>
          <p:cNvSpPr txBox="1"/>
          <p:nvPr/>
        </p:nvSpPr>
        <p:spPr>
          <a:xfrm rot="16214421">
            <a:off x="3449609" y="19835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4DEEAD18-C0D4-31AF-78A0-9A9DDF925D28}"/>
              </a:ext>
            </a:extLst>
          </p:cNvPr>
          <p:cNvSpPr txBox="1"/>
          <p:nvPr/>
        </p:nvSpPr>
        <p:spPr>
          <a:xfrm rot="16214421">
            <a:off x="4718213" y="2105720"/>
            <a:ext cx="127811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DBFE0D8E-ED88-B7C0-2B69-B087854EFC3A}"/>
              </a:ext>
            </a:extLst>
          </p:cNvPr>
          <p:cNvSpPr txBox="1"/>
          <p:nvPr/>
        </p:nvSpPr>
        <p:spPr>
          <a:xfrm rot="16214421">
            <a:off x="6139416" y="2056165"/>
            <a:ext cx="120364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8BAFE31-BB9F-E059-3317-7ECE946C719F}"/>
              </a:ext>
            </a:extLst>
          </p:cNvPr>
          <p:cNvSpPr txBox="1"/>
          <p:nvPr/>
        </p:nvSpPr>
        <p:spPr>
          <a:xfrm rot="16214421">
            <a:off x="8475894" y="2318518"/>
            <a:ext cx="829156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9BF1D48B-3BC5-AD84-68DC-33D4011BCE8C}"/>
              </a:ext>
            </a:extLst>
          </p:cNvPr>
          <p:cNvSpPr txBox="1"/>
          <p:nvPr/>
        </p:nvSpPr>
        <p:spPr>
          <a:xfrm rot="16214421">
            <a:off x="9441264" y="2217820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9274760E-F859-1C36-C34D-4643FD226B2E}"/>
              </a:ext>
            </a:extLst>
          </p:cNvPr>
          <p:cNvSpPr txBox="1"/>
          <p:nvPr/>
        </p:nvSpPr>
        <p:spPr>
          <a:xfrm rot="16214421">
            <a:off x="10634633" y="2087745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6DCFC21-CB6E-BBCA-0DD5-99E6433DB8A8}"/>
              </a:ext>
            </a:extLst>
          </p:cNvPr>
          <p:cNvSpPr txBox="1"/>
          <p:nvPr/>
        </p:nvSpPr>
        <p:spPr>
          <a:xfrm>
            <a:off x="1303892" y="7279360"/>
            <a:ext cx="1044774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2" name="Signo más 1">
            <a:extLst>
              <a:ext uri="{FF2B5EF4-FFF2-40B4-BE49-F238E27FC236}">
                <a16:creationId xmlns:a16="http://schemas.microsoft.com/office/drawing/2014/main" id="{1271901C-D448-FF1F-1115-CEF374D2EA26}"/>
              </a:ext>
            </a:extLst>
          </p:cNvPr>
          <p:cNvSpPr/>
          <p:nvPr/>
        </p:nvSpPr>
        <p:spPr>
          <a:xfrm>
            <a:off x="403835" y="4357469"/>
            <a:ext cx="423599" cy="385207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Signo menos 2">
            <a:extLst>
              <a:ext uri="{FF2B5EF4-FFF2-40B4-BE49-F238E27FC236}">
                <a16:creationId xmlns:a16="http://schemas.microsoft.com/office/drawing/2014/main" id="{C6BF8BBA-42DA-DAE8-521B-3A3B5D7E1917}"/>
              </a:ext>
            </a:extLst>
          </p:cNvPr>
          <p:cNvSpPr/>
          <p:nvPr/>
        </p:nvSpPr>
        <p:spPr>
          <a:xfrm>
            <a:off x="11833647" y="4332191"/>
            <a:ext cx="535725" cy="410485"/>
          </a:xfrm>
          <a:prstGeom prst="mathMin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4DDDE-6BB0-D664-833F-B8E72C4AE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B64B57BE-5B5E-AB1D-4310-D788651FA6C7}"/>
              </a:ext>
            </a:extLst>
          </p:cNvPr>
          <p:cNvGraphicFramePr>
            <a:graphicFrameLocks/>
          </p:cNvGraphicFramePr>
          <p:nvPr/>
        </p:nvGraphicFramePr>
        <p:xfrm>
          <a:off x="1073825" y="2419372"/>
          <a:ext cx="10803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586266B3-DDD5-3602-734E-5DBEF6C2C6EE}"/>
              </a:ext>
            </a:extLst>
          </p:cNvPr>
          <p:cNvGraphicFramePr>
            <a:graphicFrameLocks/>
          </p:cNvGraphicFramePr>
          <p:nvPr/>
        </p:nvGraphicFramePr>
        <p:xfrm>
          <a:off x="1138033" y="2615666"/>
          <a:ext cx="10675280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E3150F68-3F91-1400-869A-413371E58D43}"/>
              </a:ext>
            </a:extLst>
          </p:cNvPr>
          <p:cNvGraphicFramePr>
            <a:graphicFrameLocks/>
          </p:cNvGraphicFramePr>
          <p:nvPr/>
        </p:nvGraphicFramePr>
        <p:xfrm>
          <a:off x="1049963" y="3481698"/>
          <a:ext cx="10803696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C2F29929-1B0E-90EF-17EE-A09EC1D4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6EA5C27C-189E-9DEE-5BFB-CC85EA5CE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QUE FUE MÁS IMPORTANTE AL MOMENTO DE DECIDIR IR AL ACUARIO POR SEGMENTO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44196A-01BD-CBAA-1C63-4DE4D2E01671}"/>
              </a:ext>
            </a:extLst>
          </p:cNvPr>
          <p:cNvSpPr txBox="1"/>
          <p:nvPr/>
        </p:nvSpPr>
        <p:spPr>
          <a:xfrm rot="16200000">
            <a:off x="2565884" y="5212982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109B62-4A11-1AE7-E61C-0A681D4593E7}"/>
              </a:ext>
            </a:extLst>
          </p:cNvPr>
          <p:cNvSpPr txBox="1"/>
          <p:nvPr/>
        </p:nvSpPr>
        <p:spPr>
          <a:xfrm rot="16200000">
            <a:off x="4099646" y="5502326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4DA2854-1488-0020-DA4B-20DFB83707C1}"/>
              </a:ext>
            </a:extLst>
          </p:cNvPr>
          <p:cNvSpPr txBox="1"/>
          <p:nvPr/>
        </p:nvSpPr>
        <p:spPr>
          <a:xfrm rot="16200000">
            <a:off x="4480528" y="5263898"/>
            <a:ext cx="1251802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7A5EF5D1-6FC5-3123-C350-8D5135564F5D}"/>
              </a:ext>
            </a:extLst>
          </p:cNvPr>
          <p:cNvSpPr txBox="1"/>
          <p:nvPr/>
        </p:nvSpPr>
        <p:spPr>
          <a:xfrm rot="16200000">
            <a:off x="4942101" y="5342493"/>
            <a:ext cx="12518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D58B41B-8A7A-52CC-FA4D-5E1FBB7E5D2F}"/>
              </a:ext>
            </a:extLst>
          </p:cNvPr>
          <p:cNvSpPr txBox="1"/>
          <p:nvPr/>
        </p:nvSpPr>
        <p:spPr>
          <a:xfrm rot="16200000">
            <a:off x="6517414" y="5442019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68447B2-167E-1C15-8E61-F05019A8AEEE}"/>
              </a:ext>
            </a:extLst>
          </p:cNvPr>
          <p:cNvSpPr txBox="1"/>
          <p:nvPr/>
        </p:nvSpPr>
        <p:spPr>
          <a:xfrm rot="16200000">
            <a:off x="7791330" y="5326831"/>
            <a:ext cx="129486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D202FBD-A97B-E3B9-FDA9-1B31087918B9}"/>
              </a:ext>
            </a:extLst>
          </p:cNvPr>
          <p:cNvSpPr txBox="1"/>
          <p:nvPr/>
        </p:nvSpPr>
        <p:spPr>
          <a:xfrm rot="16200000">
            <a:off x="7169335" y="5231112"/>
            <a:ext cx="151962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AA373A0-4148-F321-1E95-08004DBEBEE8}"/>
              </a:ext>
            </a:extLst>
          </p:cNvPr>
          <p:cNvSpPr txBox="1"/>
          <p:nvPr/>
        </p:nvSpPr>
        <p:spPr>
          <a:xfrm rot="16200000">
            <a:off x="8979155" y="5234060"/>
            <a:ext cx="1294863" cy="6175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A6EA54A-54BF-ADCA-3478-1ABD5063481D}"/>
              </a:ext>
            </a:extLst>
          </p:cNvPr>
          <p:cNvSpPr txBox="1"/>
          <p:nvPr/>
        </p:nvSpPr>
        <p:spPr>
          <a:xfrm rot="16237519">
            <a:off x="2779721" y="3660472"/>
            <a:ext cx="137099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A1DDB65-D7DE-5920-F216-670B644654BC}"/>
              </a:ext>
            </a:extLst>
          </p:cNvPr>
          <p:cNvSpPr txBox="1"/>
          <p:nvPr/>
        </p:nvSpPr>
        <p:spPr>
          <a:xfrm rot="16237519">
            <a:off x="3981516" y="3976718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9D26B27-100F-A0A0-DFA3-EA6FF7792CAC}"/>
              </a:ext>
            </a:extLst>
          </p:cNvPr>
          <p:cNvSpPr txBox="1"/>
          <p:nvPr/>
        </p:nvSpPr>
        <p:spPr>
          <a:xfrm rot="16237519">
            <a:off x="4560105" y="36760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C025D57-2A12-1E81-2C65-1B19F341674F}"/>
              </a:ext>
            </a:extLst>
          </p:cNvPr>
          <p:cNvSpPr txBox="1"/>
          <p:nvPr/>
        </p:nvSpPr>
        <p:spPr>
          <a:xfrm rot="16237519">
            <a:off x="5301351" y="3771973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DF6E0CE-E4D8-2992-82D8-862CDD8BA94D}"/>
              </a:ext>
            </a:extLst>
          </p:cNvPr>
          <p:cNvSpPr txBox="1"/>
          <p:nvPr/>
        </p:nvSpPr>
        <p:spPr>
          <a:xfrm rot="16237519">
            <a:off x="5752873" y="3586222"/>
            <a:ext cx="151657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CDD140D-53D0-2964-9BC6-73375FA58E0A}"/>
              </a:ext>
            </a:extLst>
          </p:cNvPr>
          <p:cNvSpPr txBox="1"/>
          <p:nvPr/>
        </p:nvSpPr>
        <p:spPr>
          <a:xfrm rot="16237519">
            <a:off x="7349078" y="3868986"/>
            <a:ext cx="1136566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85F81B1-40B5-7644-2B44-0E0F349CC886}"/>
              </a:ext>
            </a:extLst>
          </p:cNvPr>
          <p:cNvSpPr txBox="1"/>
          <p:nvPr/>
        </p:nvSpPr>
        <p:spPr>
          <a:xfrm rot="16237519">
            <a:off x="7985335" y="3903941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157AFDB-47B0-9D86-0766-1D8ACC2238A7}"/>
              </a:ext>
            </a:extLst>
          </p:cNvPr>
          <p:cNvSpPr txBox="1"/>
          <p:nvPr/>
        </p:nvSpPr>
        <p:spPr>
          <a:xfrm rot="16237519">
            <a:off x="9551061" y="4034791"/>
            <a:ext cx="76859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8C29DE25-C037-BE14-5877-6B6D066DB8E8}"/>
              </a:ext>
            </a:extLst>
          </p:cNvPr>
          <p:cNvSpPr txBox="1"/>
          <p:nvPr/>
        </p:nvSpPr>
        <p:spPr>
          <a:xfrm rot="16214421">
            <a:off x="1384586" y="1968912"/>
            <a:ext cx="1366547" cy="6175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2F7EC59-8CBA-FD02-0025-92CC9D56D932}"/>
              </a:ext>
            </a:extLst>
          </p:cNvPr>
          <p:cNvSpPr txBox="1"/>
          <p:nvPr/>
        </p:nvSpPr>
        <p:spPr>
          <a:xfrm rot="16214421">
            <a:off x="3052387" y="2285079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F835A771-E407-FF1B-6EF9-54FC2CBD49F6}"/>
              </a:ext>
            </a:extLst>
          </p:cNvPr>
          <p:cNvSpPr txBox="1"/>
          <p:nvPr/>
        </p:nvSpPr>
        <p:spPr>
          <a:xfrm rot="16214421">
            <a:off x="3449609" y="19835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03FF47F-E14D-9DC7-719B-05C3E5681A9D}"/>
              </a:ext>
            </a:extLst>
          </p:cNvPr>
          <p:cNvSpPr txBox="1"/>
          <p:nvPr/>
        </p:nvSpPr>
        <p:spPr>
          <a:xfrm rot="16214421">
            <a:off x="4718213" y="2105720"/>
            <a:ext cx="127811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C259D786-3D08-D618-182D-DC1FEB6C1830}"/>
              </a:ext>
            </a:extLst>
          </p:cNvPr>
          <p:cNvSpPr txBox="1"/>
          <p:nvPr/>
        </p:nvSpPr>
        <p:spPr>
          <a:xfrm rot="16214421">
            <a:off x="6139416" y="2056165"/>
            <a:ext cx="120364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13FA1AF5-375A-25B4-52C8-BA1144A7A967}"/>
              </a:ext>
            </a:extLst>
          </p:cNvPr>
          <p:cNvSpPr txBox="1"/>
          <p:nvPr/>
        </p:nvSpPr>
        <p:spPr>
          <a:xfrm rot="16214421">
            <a:off x="8475894" y="2318518"/>
            <a:ext cx="829156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818751CB-E52D-4300-5580-B2874B43CDCA}"/>
              </a:ext>
            </a:extLst>
          </p:cNvPr>
          <p:cNvSpPr txBox="1"/>
          <p:nvPr/>
        </p:nvSpPr>
        <p:spPr>
          <a:xfrm rot="16214421">
            <a:off x="9441264" y="2217820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9012E4E4-86D8-BF4B-B632-1DD6B722DEEE}"/>
              </a:ext>
            </a:extLst>
          </p:cNvPr>
          <p:cNvSpPr txBox="1"/>
          <p:nvPr/>
        </p:nvSpPr>
        <p:spPr>
          <a:xfrm rot="16214421">
            <a:off x="10634633" y="2087745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5E34DA2-3255-F5F7-1CCB-B6DC1214134A}"/>
              </a:ext>
            </a:extLst>
          </p:cNvPr>
          <p:cNvSpPr txBox="1"/>
          <p:nvPr/>
        </p:nvSpPr>
        <p:spPr>
          <a:xfrm>
            <a:off x="1303892" y="7279360"/>
            <a:ext cx="1044774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2" name="Signo más 1">
            <a:extLst>
              <a:ext uri="{FF2B5EF4-FFF2-40B4-BE49-F238E27FC236}">
                <a16:creationId xmlns:a16="http://schemas.microsoft.com/office/drawing/2014/main" id="{8D0B3093-F400-EDC2-6D6A-9E13A8E5EEC0}"/>
              </a:ext>
            </a:extLst>
          </p:cNvPr>
          <p:cNvSpPr/>
          <p:nvPr/>
        </p:nvSpPr>
        <p:spPr>
          <a:xfrm>
            <a:off x="403835" y="4357469"/>
            <a:ext cx="423599" cy="385207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Signo menos 2">
            <a:extLst>
              <a:ext uri="{FF2B5EF4-FFF2-40B4-BE49-F238E27FC236}">
                <a16:creationId xmlns:a16="http://schemas.microsoft.com/office/drawing/2014/main" id="{6F206F05-412E-BFD8-C77B-730422CF3AF4}"/>
              </a:ext>
            </a:extLst>
          </p:cNvPr>
          <p:cNvSpPr/>
          <p:nvPr/>
        </p:nvSpPr>
        <p:spPr>
          <a:xfrm>
            <a:off x="11833647" y="4332191"/>
            <a:ext cx="535725" cy="410485"/>
          </a:xfrm>
          <a:prstGeom prst="mathMin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0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4CB34-515B-8BA2-9FA2-383436042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B0189ED6-314E-A281-9FD9-1451D7F857F0}"/>
              </a:ext>
            </a:extLst>
          </p:cNvPr>
          <p:cNvGraphicFramePr>
            <a:graphicFrameLocks/>
          </p:cNvGraphicFramePr>
          <p:nvPr/>
        </p:nvGraphicFramePr>
        <p:xfrm>
          <a:off x="1073825" y="2419372"/>
          <a:ext cx="10803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9387FF1E-EA3C-15F8-FAA4-C122322F6B6D}"/>
              </a:ext>
            </a:extLst>
          </p:cNvPr>
          <p:cNvGraphicFramePr>
            <a:graphicFrameLocks/>
          </p:cNvGraphicFramePr>
          <p:nvPr/>
        </p:nvGraphicFramePr>
        <p:xfrm>
          <a:off x="1138033" y="2615666"/>
          <a:ext cx="10675280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EB16EEBF-5F1D-7E34-3385-5B23256E9AAC}"/>
              </a:ext>
            </a:extLst>
          </p:cNvPr>
          <p:cNvGraphicFramePr>
            <a:graphicFrameLocks/>
          </p:cNvGraphicFramePr>
          <p:nvPr/>
        </p:nvGraphicFramePr>
        <p:xfrm>
          <a:off x="1049963" y="3481698"/>
          <a:ext cx="10803696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8724E0D0-F3AE-03F3-3AB5-E4209BD2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C2670D08-5596-0119-FEE8-9DB82133E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QUE FUE MÁS IMPORTANTE AL MOMENTO DE DECIDIR IR AL ACUARIO POR SEGMENTO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0E16DAB-FDEE-526F-C7AC-C64946258530}"/>
              </a:ext>
            </a:extLst>
          </p:cNvPr>
          <p:cNvSpPr txBox="1"/>
          <p:nvPr/>
        </p:nvSpPr>
        <p:spPr>
          <a:xfrm rot="16200000">
            <a:off x="2565884" y="5212982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01D7D8B-DE3A-80C6-49DE-534F05051063}"/>
              </a:ext>
            </a:extLst>
          </p:cNvPr>
          <p:cNvSpPr txBox="1"/>
          <p:nvPr/>
        </p:nvSpPr>
        <p:spPr>
          <a:xfrm rot="16200000">
            <a:off x="4099646" y="5502326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83054E0-580C-0205-1E3C-7C12524AD04E}"/>
              </a:ext>
            </a:extLst>
          </p:cNvPr>
          <p:cNvSpPr txBox="1"/>
          <p:nvPr/>
        </p:nvSpPr>
        <p:spPr>
          <a:xfrm rot="16200000">
            <a:off x="4480528" y="5263898"/>
            <a:ext cx="1251802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C7D9E9F-A699-AFBA-F02C-D1F87A060A7D}"/>
              </a:ext>
            </a:extLst>
          </p:cNvPr>
          <p:cNvSpPr txBox="1"/>
          <p:nvPr/>
        </p:nvSpPr>
        <p:spPr>
          <a:xfrm rot="16200000">
            <a:off x="4942101" y="5342493"/>
            <a:ext cx="12518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D57D390-6D54-6FF9-FF0A-C6DA7885A6A8}"/>
              </a:ext>
            </a:extLst>
          </p:cNvPr>
          <p:cNvSpPr txBox="1"/>
          <p:nvPr/>
        </p:nvSpPr>
        <p:spPr>
          <a:xfrm rot="16200000">
            <a:off x="6517414" y="5442019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78A1776-2B71-FAF5-05DA-CA2F1DFAA34A}"/>
              </a:ext>
            </a:extLst>
          </p:cNvPr>
          <p:cNvSpPr txBox="1"/>
          <p:nvPr/>
        </p:nvSpPr>
        <p:spPr>
          <a:xfrm rot="16200000">
            <a:off x="7791330" y="5326831"/>
            <a:ext cx="129486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9DCD74A-82BF-325C-C1EF-9E542382BBC3}"/>
              </a:ext>
            </a:extLst>
          </p:cNvPr>
          <p:cNvSpPr txBox="1"/>
          <p:nvPr/>
        </p:nvSpPr>
        <p:spPr>
          <a:xfrm rot="16200000">
            <a:off x="7169335" y="5231112"/>
            <a:ext cx="151962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ED07D8E-3983-820C-7D18-26090843173B}"/>
              </a:ext>
            </a:extLst>
          </p:cNvPr>
          <p:cNvSpPr txBox="1"/>
          <p:nvPr/>
        </p:nvSpPr>
        <p:spPr>
          <a:xfrm rot="16200000">
            <a:off x="8979155" y="5234060"/>
            <a:ext cx="129486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219FDAE-8945-98DD-2CED-08DD177CD317}"/>
              </a:ext>
            </a:extLst>
          </p:cNvPr>
          <p:cNvSpPr txBox="1"/>
          <p:nvPr/>
        </p:nvSpPr>
        <p:spPr>
          <a:xfrm rot="16237519">
            <a:off x="2779721" y="3660472"/>
            <a:ext cx="137099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FA23131-D2C5-FAB1-819E-2596784B6084}"/>
              </a:ext>
            </a:extLst>
          </p:cNvPr>
          <p:cNvSpPr txBox="1"/>
          <p:nvPr/>
        </p:nvSpPr>
        <p:spPr>
          <a:xfrm rot="16237519">
            <a:off x="3981516" y="3976718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638567A-59F8-D52A-C2F9-C8B26F09468F}"/>
              </a:ext>
            </a:extLst>
          </p:cNvPr>
          <p:cNvSpPr txBox="1"/>
          <p:nvPr/>
        </p:nvSpPr>
        <p:spPr>
          <a:xfrm rot="16237519">
            <a:off x="4560105" y="36760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B168CD4C-D4B0-7234-59B5-0C9213C90464}"/>
              </a:ext>
            </a:extLst>
          </p:cNvPr>
          <p:cNvSpPr txBox="1"/>
          <p:nvPr/>
        </p:nvSpPr>
        <p:spPr>
          <a:xfrm rot="16237519">
            <a:off x="5301351" y="3771973"/>
            <a:ext cx="1294861" cy="4679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1303BB83-AB2C-7423-6862-C21CFB296249}"/>
              </a:ext>
            </a:extLst>
          </p:cNvPr>
          <p:cNvSpPr txBox="1"/>
          <p:nvPr/>
        </p:nvSpPr>
        <p:spPr>
          <a:xfrm rot="16237519">
            <a:off x="5752873" y="3586222"/>
            <a:ext cx="151657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042168C-1859-99D8-B11B-1C576444481A}"/>
              </a:ext>
            </a:extLst>
          </p:cNvPr>
          <p:cNvSpPr txBox="1"/>
          <p:nvPr/>
        </p:nvSpPr>
        <p:spPr>
          <a:xfrm rot="16237519">
            <a:off x="7349078" y="3868986"/>
            <a:ext cx="1136566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3368551F-3DD9-1FFC-854B-B77B8E30126F}"/>
              </a:ext>
            </a:extLst>
          </p:cNvPr>
          <p:cNvSpPr txBox="1"/>
          <p:nvPr/>
        </p:nvSpPr>
        <p:spPr>
          <a:xfrm rot="16237519">
            <a:off x="7985335" y="3903941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C7D52A7-3AAA-0C20-BE4F-E4CEDD786422}"/>
              </a:ext>
            </a:extLst>
          </p:cNvPr>
          <p:cNvSpPr txBox="1"/>
          <p:nvPr/>
        </p:nvSpPr>
        <p:spPr>
          <a:xfrm rot="16237519">
            <a:off x="9551061" y="4034791"/>
            <a:ext cx="76859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D0A01F7-205B-EDCF-3BE1-BA2AF7012676}"/>
              </a:ext>
            </a:extLst>
          </p:cNvPr>
          <p:cNvSpPr txBox="1"/>
          <p:nvPr/>
        </p:nvSpPr>
        <p:spPr>
          <a:xfrm rot="16214421">
            <a:off x="1384586" y="1968912"/>
            <a:ext cx="1366547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132BD6B-7C10-E0FD-2B81-4BB2AC273102}"/>
              </a:ext>
            </a:extLst>
          </p:cNvPr>
          <p:cNvSpPr txBox="1"/>
          <p:nvPr/>
        </p:nvSpPr>
        <p:spPr>
          <a:xfrm rot="16214421">
            <a:off x="3052387" y="2285079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48DA8058-D4E9-49F5-801E-0B99C47560E5}"/>
              </a:ext>
            </a:extLst>
          </p:cNvPr>
          <p:cNvSpPr txBox="1"/>
          <p:nvPr/>
        </p:nvSpPr>
        <p:spPr>
          <a:xfrm rot="16214421">
            <a:off x="3449609" y="19835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95B29CD0-0A45-F5FB-A20C-D9201910EA9E}"/>
              </a:ext>
            </a:extLst>
          </p:cNvPr>
          <p:cNvSpPr txBox="1"/>
          <p:nvPr/>
        </p:nvSpPr>
        <p:spPr>
          <a:xfrm rot="16214421">
            <a:off x="4718213" y="2105720"/>
            <a:ext cx="127811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C6C081A7-0DD7-4226-6863-B7C829D940BF}"/>
              </a:ext>
            </a:extLst>
          </p:cNvPr>
          <p:cNvSpPr txBox="1"/>
          <p:nvPr/>
        </p:nvSpPr>
        <p:spPr>
          <a:xfrm rot="16214421">
            <a:off x="6139416" y="2056165"/>
            <a:ext cx="120364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8FE94EE-00E0-F0F4-EC1A-2AA411E32EB8}"/>
              </a:ext>
            </a:extLst>
          </p:cNvPr>
          <p:cNvSpPr txBox="1"/>
          <p:nvPr/>
        </p:nvSpPr>
        <p:spPr>
          <a:xfrm rot="16214421">
            <a:off x="8475894" y="2318518"/>
            <a:ext cx="829156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64F6DE34-0229-793C-A32E-4A1C88DB011D}"/>
              </a:ext>
            </a:extLst>
          </p:cNvPr>
          <p:cNvSpPr txBox="1"/>
          <p:nvPr/>
        </p:nvSpPr>
        <p:spPr>
          <a:xfrm rot="16214421">
            <a:off x="9441264" y="2217820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82AE5A7F-A8C5-4C09-A63F-1D4849F61A1E}"/>
              </a:ext>
            </a:extLst>
          </p:cNvPr>
          <p:cNvSpPr txBox="1"/>
          <p:nvPr/>
        </p:nvSpPr>
        <p:spPr>
          <a:xfrm rot="16214421">
            <a:off x="10634633" y="2087745"/>
            <a:ext cx="1294861" cy="4679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8B2517A-1A96-7967-5AC5-F51C6FDE3423}"/>
              </a:ext>
            </a:extLst>
          </p:cNvPr>
          <p:cNvSpPr txBox="1"/>
          <p:nvPr/>
        </p:nvSpPr>
        <p:spPr>
          <a:xfrm>
            <a:off x="1303892" y="7279360"/>
            <a:ext cx="1044774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2" name="Signo más 1">
            <a:extLst>
              <a:ext uri="{FF2B5EF4-FFF2-40B4-BE49-F238E27FC236}">
                <a16:creationId xmlns:a16="http://schemas.microsoft.com/office/drawing/2014/main" id="{4189E7B3-EBA5-63EE-F37A-1CDC322A8EBA}"/>
              </a:ext>
            </a:extLst>
          </p:cNvPr>
          <p:cNvSpPr/>
          <p:nvPr/>
        </p:nvSpPr>
        <p:spPr>
          <a:xfrm>
            <a:off x="403835" y="4357469"/>
            <a:ext cx="423599" cy="385207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Signo menos 2">
            <a:extLst>
              <a:ext uri="{FF2B5EF4-FFF2-40B4-BE49-F238E27FC236}">
                <a16:creationId xmlns:a16="http://schemas.microsoft.com/office/drawing/2014/main" id="{2B574B36-F7EB-02F3-220A-FB45D91F58CD}"/>
              </a:ext>
            </a:extLst>
          </p:cNvPr>
          <p:cNvSpPr/>
          <p:nvPr/>
        </p:nvSpPr>
        <p:spPr>
          <a:xfrm>
            <a:off x="11833647" y="4332191"/>
            <a:ext cx="535725" cy="410485"/>
          </a:xfrm>
          <a:prstGeom prst="mathMin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9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7A62-5923-A4AB-7997-4C6199ED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179B1B-C83A-2E94-DD2D-45C48557F964}"/>
              </a:ext>
            </a:extLst>
          </p:cNvPr>
          <p:cNvSpPr txBox="1"/>
          <p:nvPr/>
        </p:nvSpPr>
        <p:spPr>
          <a:xfrm>
            <a:off x="2025702" y="745872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CFBAA0D-C2F6-8DA7-3374-DADBAF0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5273C2C-CD14-3DA8-C9B7-43550EAE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1- “”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3047834C-6B75-DC34-A743-87C9531F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" y="1249768"/>
            <a:ext cx="12492287" cy="605143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6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 1 – (13% / n=38)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Priorizan ver especies </a:t>
            </a:r>
            <a:r>
              <a:rPr lang="es-ES" sz="1600" dirty="0">
                <a:latin typeface="Roboto" panose="02000000000000000000" pitchFamily="2" charset="0"/>
                <a:ea typeface="Roboto" panose="02000000000000000000" pitchFamily="2" charset="0"/>
              </a:rPr>
              <a:t>exóticas (2.42), aprender (3.37)</a:t>
            </a: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 y crear </a:t>
            </a:r>
            <a:r>
              <a:rPr lang="es-ES" sz="1600" dirty="0">
                <a:latin typeface="Roboto" panose="02000000000000000000" pitchFamily="2" charset="0"/>
                <a:ea typeface="Roboto" panose="02000000000000000000" pitchFamily="2" charset="0"/>
              </a:rPr>
              <a:t>recuerdos (3.58).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Menor interés en entretenimiento familiar (6.63) → buscan experiencias personales o educativas.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Composición familiar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55% familia nuclear, 29% extendida, 11% pareja.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Tamaño promedio del grupo: </a:t>
            </a:r>
            <a:r>
              <a:rPr lang="es-ES" sz="1600" dirty="0">
                <a:latin typeface="Roboto" panose="02000000000000000000" pitchFamily="2" charset="0"/>
                <a:ea typeface="Roboto" panose="02000000000000000000" pitchFamily="2" charset="0"/>
              </a:rPr>
              <a:t>4.3 personas</a:t>
            </a: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Forma de viaje y hospedaje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47% llegan en carro propio, 29% en camión.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84% se hospedan en hoteles, 16% rentan departamento.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Pago promedio por noche: $2,876.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económico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Gasto diario promedio: $1,864.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Precio “barato”: $289; “caro”: $525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en el acuario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47% ha visitado 2 veces, 27% solo 1.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Compran en la taquilla (68%), adquiriendo 3–5 boletos.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63% afirmó que probablemente regresaría. (4-5 Definitivamente Si vuelvo)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Procedencia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Principalmente de Sinaloa (18%), Chihuahua (18%), y Coahuila (11%).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</a:t>
            </a:r>
          </a:p>
          <a:p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Los visitantes buscan experiencias tranquilas y significativas, buscan aprender o explorar más que divertirse en grupo.</a:t>
            </a:r>
          </a:p>
          <a:p>
            <a:endParaRPr lang="es-ES" sz="16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6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600" dirty="0">
                <a:latin typeface="Roboto Light" panose="02000000000000000000" pitchFamily="2" charset="0"/>
                <a:ea typeface="Roboto Light" panose="02000000000000000000" pitchFamily="2" charset="0"/>
              </a:rPr>
              <a:t> discriminado por: Bajo interés en entretenimiento familiar y alto en educación 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y especies exóticas.</a:t>
            </a:r>
          </a:p>
        </p:txBody>
      </p:sp>
    </p:spTree>
    <p:extLst>
      <p:ext uri="{BB962C8B-B14F-4D97-AF65-F5344CB8AC3E}">
        <p14:creationId xmlns:p14="http://schemas.microsoft.com/office/powerpoint/2010/main" val="2767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F74E3-1722-EE4C-AEE6-D1A13809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6055482-EA9A-BFAA-5EF1-F6C4192799C1}"/>
              </a:ext>
            </a:extLst>
          </p:cNvPr>
          <p:cNvSpPr txBox="1"/>
          <p:nvPr/>
        </p:nvSpPr>
        <p:spPr>
          <a:xfrm>
            <a:off x="2025702" y="745872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49AAEAB7-F6FC-5576-2787-6BC1A206A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7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8D7FCE4-8547-8D11-0AD7-7CFC9DD44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2- “”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512D5874-1FF4-199D-CECF-7497243D2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" y="1249768"/>
            <a:ext cx="12492287" cy="620532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2 – (16% / n=47)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</a:t>
            </a:r>
            <a:r>
              <a:rPr lang="es-ES" sz="1400" dirty="0">
                <a:latin typeface="Roboto" panose="02000000000000000000" pitchFamily="2" charset="0"/>
                <a:ea typeface="Roboto" panose="02000000000000000000" pitchFamily="2" charset="0"/>
              </a:rPr>
              <a:t>familiar (2.43) y educación (3.11)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son lo más importante.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Valoran </a:t>
            </a:r>
            <a:r>
              <a:rPr lang="es-ES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 (4.13).</a:t>
            </a:r>
            <a:endParaRPr lang="es-ES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Menor importancia al costo (6.79) ) y ubicación (5.85).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Composición familiar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64% familia nuclear, 34% extendida.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Tamaño promedio del grupo: </a:t>
            </a:r>
            <a:r>
              <a:rPr lang="es-ES" sz="1400" b="1" dirty="0">
                <a:latin typeface="Roboto Light" panose="02000000000000000000" pitchFamily="2" charset="0"/>
                <a:ea typeface="Roboto Light" panose="02000000000000000000" pitchFamily="2" charset="0"/>
              </a:rPr>
              <a:t>4.3 personas.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Forma de viaje y hospedaje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53% viajan en carro, 15% en camión o </a:t>
            </a:r>
            <a:r>
              <a:rPr lang="es-ES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charter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87% se hospedan en hoteles, gasto promedio por noche $3,022.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económico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Gasto diario promedio: $2,110.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Precio “barato”: $287; “caro”: $614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en el acuario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60% lo ha visitado 3 veces o más.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30% compró boletos en la página oficial del acuario.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62% compró su boleto en la taquilla del acuario.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Adquieren 2–5 boletos en promedio.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88% considera volver a visitar. (3-13%,4-57%,5-28%)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Procedencia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Predominan Chihuahua (15%), Nuevo León (13%), y CDMX (11%).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Familias que planean sus viajes y cuidan el gasto, buscan experiencias completas, seguras y educativas. Son tecnológicamente activos (compran en línea) y representan el público más fiel y repetitivo (60% lo han visitado 3 o más veces)</a:t>
            </a:r>
          </a:p>
          <a:p>
            <a:endParaRPr lang="es-ES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discriminado por: Alta valoración del entretenimiento familiar y compra digital frecuente.</a:t>
            </a: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92919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ACF6A-16ED-30D1-4417-C43E79D2B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C7D5567-C92C-6A96-0FE7-3C0DB875D4FE}"/>
              </a:ext>
            </a:extLst>
          </p:cNvPr>
          <p:cNvSpPr txBox="1"/>
          <p:nvPr/>
        </p:nvSpPr>
        <p:spPr>
          <a:xfrm>
            <a:off x="2025702" y="745872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198EB5C2-1492-12FF-0C64-29452ED8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020031FE-1FA0-8394-627F-6F877403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3- “”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871E8729-BD12-B544-2CB6-2769C1185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" y="1249768"/>
            <a:ext cx="12492287" cy="57744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3 – (71% / n=209)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" panose="02000000000000000000" pitchFamily="2" charset="0"/>
                <a:ea typeface="Roboto" panose="02000000000000000000" pitchFamily="2" charset="0"/>
              </a:rPr>
              <a:t>Entretenimiento familiar (1.52) y educación (2.53)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son las más importantes.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 6.82 y se preocupan poco por el costo (6.07).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Mínimo interés en redes sociales (7.70) → disfrutan la vivencia, no la publicación.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Composición familiar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48% familia nuclear, 42% extendida.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Tamaño promedio del grupo: </a:t>
            </a:r>
            <a:r>
              <a:rPr lang="es-ES" sz="1400" dirty="0">
                <a:latin typeface="Roboto" panose="02000000000000000000" pitchFamily="2" charset="0"/>
                <a:ea typeface="Roboto" panose="02000000000000000000" pitchFamily="2" charset="0"/>
              </a:rPr>
              <a:t>6.8 personas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Forma de viaje y hospedaje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" panose="02000000000000000000" pitchFamily="2" charset="0"/>
                <a:ea typeface="Roboto" panose="02000000000000000000" pitchFamily="2" charset="0"/>
              </a:rPr>
              <a:t>53% viajan en carro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, 31% en camión.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" panose="02000000000000000000" pitchFamily="2" charset="0"/>
                <a:ea typeface="Roboto" panose="02000000000000000000" pitchFamily="2" charset="0"/>
              </a:rPr>
              <a:t>71% se hospedan en hoteles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, 22% rentan casas/departamentos.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Gasto por noche $3,543, el más alto de los tres grupos.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económico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Gasto diario promedio: $1,866, pero rango de precio tolerado más amplio ($347–$770) 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en el acuario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56% lo ha visitado 3 veces o más.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Compran 4–6 boletos, hotel 14% o 7% en agencias, 54% en la taquilla del acuario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definitivamente regresaría. (5-80%)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Procedencia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Amplia dispersión: destacan Sinaloa (17%), Coahuila (17%), y Chihuahua (17%).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</a:t>
            </a:r>
          </a:p>
          <a:p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Representan a las familias consolidadas y de mayor poder adquisitivo. Su foco está en disfrutar experiencias completas, cómodas y memorables. No son sensibles al precio, sino a la calidad del servicio.</a:t>
            </a:r>
          </a:p>
          <a:p>
            <a:endParaRPr lang="es-ES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4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Cluster</a:t>
            </a:r>
            <a:r>
              <a:rPr lang="es-ES" sz="1400" dirty="0">
                <a:latin typeface="Roboto Light" panose="02000000000000000000" pitchFamily="2" charset="0"/>
                <a:ea typeface="Roboto Light" panose="02000000000000000000" pitchFamily="2" charset="0"/>
              </a:rPr>
              <a:t> discriminado por: </a:t>
            </a:r>
            <a:r>
              <a:rPr lang="es-ES" sz="1400" i="1" dirty="0">
                <a:latin typeface="Roboto Light" panose="02000000000000000000" pitchFamily="2" charset="0"/>
                <a:ea typeface="Roboto Light" panose="02000000000000000000" pitchFamily="2" charset="0"/>
              </a:rPr>
              <a:t>Alta disposición al gasto, baja sensibilidad al precio y alta lealtad.</a:t>
            </a:r>
            <a:endParaRPr lang="es-ES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8794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CFAC-5C9C-9358-EA9B-8C0674ED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0701AA-BD84-55CB-272F-56959E50A640}"/>
              </a:ext>
            </a:extLst>
          </p:cNvPr>
          <p:cNvSpPr txBox="1"/>
          <p:nvPr/>
        </p:nvSpPr>
        <p:spPr>
          <a:xfrm>
            <a:off x="774700" y="6883142"/>
            <a:ext cx="11252199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3BFF4EC9-8FD4-6BF7-2FA5-FFE6D7D9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 sz="14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01133A-0002-FE8B-D538-E80678217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955114"/>
              </p:ext>
            </p:extLst>
          </p:nvPr>
        </p:nvGraphicFramePr>
        <p:xfrm>
          <a:off x="576470" y="1320801"/>
          <a:ext cx="11887200" cy="5562341"/>
        </p:xfrm>
        <a:graphic>
          <a:graphicData uri="http://schemas.openxmlformats.org/drawingml/2006/table">
            <a:tbl>
              <a:tblPr/>
              <a:tblGrid>
                <a:gridCol w="1396561">
                  <a:extLst>
                    <a:ext uri="{9D8B030D-6E8A-4147-A177-3AD203B41FA5}">
                      <a16:colId xmlns:a16="http://schemas.microsoft.com/office/drawing/2014/main" val="4178124017"/>
                    </a:ext>
                  </a:extLst>
                </a:gridCol>
                <a:gridCol w="1139195">
                  <a:extLst>
                    <a:ext uri="{9D8B030D-6E8A-4147-A177-3AD203B41FA5}">
                      <a16:colId xmlns:a16="http://schemas.microsoft.com/office/drawing/2014/main" val="1792093611"/>
                    </a:ext>
                  </a:extLst>
                </a:gridCol>
                <a:gridCol w="1478630">
                  <a:extLst>
                    <a:ext uri="{9D8B030D-6E8A-4147-A177-3AD203B41FA5}">
                      <a16:colId xmlns:a16="http://schemas.microsoft.com/office/drawing/2014/main" val="1103055422"/>
                    </a:ext>
                  </a:extLst>
                </a:gridCol>
                <a:gridCol w="1308912">
                  <a:extLst>
                    <a:ext uri="{9D8B030D-6E8A-4147-A177-3AD203B41FA5}">
                      <a16:colId xmlns:a16="http://schemas.microsoft.com/office/drawing/2014/main" val="749197765"/>
                    </a:ext>
                  </a:extLst>
                </a:gridCol>
                <a:gridCol w="1308912">
                  <a:extLst>
                    <a:ext uri="{9D8B030D-6E8A-4147-A177-3AD203B41FA5}">
                      <a16:colId xmlns:a16="http://schemas.microsoft.com/office/drawing/2014/main" val="1145064882"/>
                    </a:ext>
                  </a:extLst>
                </a:gridCol>
                <a:gridCol w="1308912">
                  <a:extLst>
                    <a:ext uri="{9D8B030D-6E8A-4147-A177-3AD203B41FA5}">
                      <a16:colId xmlns:a16="http://schemas.microsoft.com/office/drawing/2014/main" val="2773338897"/>
                    </a:ext>
                  </a:extLst>
                </a:gridCol>
                <a:gridCol w="1308912">
                  <a:extLst>
                    <a:ext uri="{9D8B030D-6E8A-4147-A177-3AD203B41FA5}">
                      <a16:colId xmlns:a16="http://schemas.microsoft.com/office/drawing/2014/main" val="478812768"/>
                    </a:ext>
                  </a:extLst>
                </a:gridCol>
                <a:gridCol w="1308912">
                  <a:extLst>
                    <a:ext uri="{9D8B030D-6E8A-4147-A177-3AD203B41FA5}">
                      <a16:colId xmlns:a16="http://schemas.microsoft.com/office/drawing/2014/main" val="4071016535"/>
                    </a:ext>
                  </a:extLst>
                </a:gridCol>
                <a:gridCol w="1328254">
                  <a:extLst>
                    <a:ext uri="{9D8B030D-6E8A-4147-A177-3AD203B41FA5}">
                      <a16:colId xmlns:a16="http://schemas.microsoft.com/office/drawing/2014/main" val="1540505382"/>
                    </a:ext>
                  </a:extLst>
                </a:gridCol>
              </a:tblGrid>
              <a:tr h="1091557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6869"/>
                  </a:ext>
                </a:extLst>
              </a:tr>
              <a:tr h="1196113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 lo compran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Caro, pero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Tan caro que no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diario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hospedaje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Rango de tolerancia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21920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$418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$525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$2,876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Alta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649149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marR="0" lvl="0" indent="0" algn="l" defTabSz="960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$441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$614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$1,651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$3,022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$327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Media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357884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marR="0" lvl="0" indent="0" algn="l" defTabSz="960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$347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$579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$770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$3,543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$423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Baja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92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02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29927</TotalTime>
  <Words>1336</Words>
  <Application>Microsoft Office PowerPoint</Application>
  <PresentationFormat>Personalizado</PresentationFormat>
  <Paragraphs>361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Lato Light</vt:lpstr>
      <vt:lpstr>Playfair Display</vt:lpstr>
      <vt:lpstr>Roboto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593</cp:revision>
  <cp:lastPrinted>2025-10-24T23:06:38Z</cp:lastPrinted>
  <dcterms:created xsi:type="dcterms:W3CDTF">2024-08-19T18:58:59Z</dcterms:created>
  <dcterms:modified xsi:type="dcterms:W3CDTF">2025-10-28T00:26:35Z</dcterms:modified>
</cp:coreProperties>
</file>