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8109" r:id="rId2"/>
    <p:sldId id="8108" r:id="rId3"/>
    <p:sldId id="8115" r:id="rId4"/>
    <p:sldId id="8120" r:id="rId5"/>
    <p:sldId id="8123" r:id="rId6"/>
    <p:sldId id="8121" r:id="rId7"/>
    <p:sldId id="8122" r:id="rId8"/>
    <p:sldId id="8124" r:id="rId9"/>
    <p:sldId id="8125" r:id="rId10"/>
    <p:sldId id="8126" r:id="rId11"/>
    <p:sldId id="8127" r:id="rId12"/>
    <p:sldId id="8128" r:id="rId13"/>
    <p:sldId id="8131" r:id="rId14"/>
    <p:sldId id="8129" r:id="rId15"/>
    <p:sldId id="8133" r:id="rId16"/>
    <p:sldId id="8132" r:id="rId17"/>
    <p:sldId id="8135" r:id="rId18"/>
    <p:sldId id="8134" r:id="rId19"/>
    <p:sldId id="8114" r:id="rId20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8" userDrawn="1">
          <p15:clr>
            <a:srgbClr val="A4A3A4"/>
          </p15:clr>
        </p15:guide>
        <p15:guide id="2" pos="6572" userDrawn="1">
          <p15:clr>
            <a:srgbClr val="A4A3A4"/>
          </p15:clr>
        </p15:guide>
        <p15:guide id="3" orient="horz" pos="543" userDrawn="1">
          <p15:clr>
            <a:srgbClr val="A4A3A4"/>
          </p15:clr>
        </p15:guide>
        <p15:guide id="4" pos="880" userDrawn="1">
          <p15:clr>
            <a:srgbClr val="A4A3A4"/>
          </p15:clr>
        </p15:guide>
        <p15:guide id="5" pos="7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8ED973"/>
    <a:srgbClr val="196B24"/>
    <a:srgbClr val="A6CAEC"/>
    <a:srgbClr val="4E95D9"/>
    <a:srgbClr val="61CBF4"/>
    <a:srgbClr val="FFFFFF"/>
    <a:srgbClr val="C6D8A0"/>
    <a:srgbClr val="FFD579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079" autoAdjust="0"/>
    <p:restoredTop sz="96197"/>
  </p:normalViewPr>
  <p:slideViewPr>
    <p:cSldViewPr snapToGrid="0" showGuides="1">
      <p:cViewPr varScale="1">
        <p:scale>
          <a:sx n="60" d="100"/>
          <a:sy n="60" d="100"/>
        </p:scale>
        <p:origin x="72" y="316"/>
      </p:cViewPr>
      <p:guideLst>
        <p:guide orient="horz" pos="1768"/>
        <p:guide pos="6572"/>
        <p:guide orient="horz" pos="543"/>
        <p:guide pos="880"/>
        <p:guide pos="7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6D8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36-40FD-A24C-61BF8581BC55}"/>
              </c:ext>
            </c:extLst>
          </c:dPt>
          <c:dPt>
            <c:idx val="1"/>
            <c:bubble3D val="0"/>
            <c:spPr>
              <a:solidFill>
                <a:srgbClr val="FFD5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6-40FD-A24C-61BF8581BC55}"/>
              </c:ext>
            </c:extLst>
          </c:dPt>
          <c:dPt>
            <c:idx val="2"/>
            <c:bubble3D val="0"/>
            <c:spPr>
              <a:solidFill>
                <a:srgbClr val="8EB4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36-40FD-A24C-61BF8581BC55}"/>
              </c:ext>
            </c:extLst>
          </c:dPt>
          <c:val>
            <c:numRef>
              <c:f>Hoja1!$I$21:$I$23</c:f>
              <c:numCache>
                <c:formatCode>0%</c:formatCode>
                <c:ptCount val="3"/>
                <c:pt idx="0">
                  <c:v>0.71</c:v>
                </c:pt>
                <c:pt idx="1">
                  <c:v>0.16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6-40FD-A24C-61BF8581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792659104810058E-2"/>
          <c:y val="4.4001040460702356E-2"/>
          <c:w val="0.96501049270545936"/>
          <c:h val="0.85386590849489252"/>
        </c:manualLayout>
      </c:layout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20B40-B241-478D-A0BB-7B2BF4B57CEC}" type="datetimeFigureOut">
              <a:rPr lang="es-MX" smtClean="0"/>
              <a:t>31/10/2025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946DA-4E56-44FA-AE69-42626E6CB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45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2367C860-7ABA-AD1E-7012-6C9421DAC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352128" y="3651518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A442A77-5D25-FCB6-852D-18D5200D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5788732" y="7236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7DC6-E5B0-B9C9-FA7D-7C216E2E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C8A21E-EEDA-D1F4-8BF4-AD1825E1035B}"/>
              </a:ext>
            </a:extLst>
          </p:cNvPr>
          <p:cNvSpPr txBox="1"/>
          <p:nvPr/>
        </p:nvSpPr>
        <p:spPr>
          <a:xfrm>
            <a:off x="2025702" y="7021843"/>
            <a:ext cx="8785413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D9D4721-4976-A540-5438-F8DE0002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E067DF-2F7E-AD3B-4386-655DFB22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DISTRIBUCIÓN DE LOS ENCUESTADOS POR CLÚSTER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D5162DA-F56D-0271-AAFF-FA582784C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03957"/>
              </p:ext>
            </p:extLst>
          </p:nvPr>
        </p:nvGraphicFramePr>
        <p:xfrm>
          <a:off x="2063958" y="1638903"/>
          <a:ext cx="8673684" cy="514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AC7CBCDE-9B13-27CB-BE76-F32AAC584E6C}"/>
              </a:ext>
            </a:extLst>
          </p:cNvPr>
          <p:cNvSpPr txBox="1"/>
          <p:nvPr/>
        </p:nvSpPr>
        <p:spPr>
          <a:xfrm>
            <a:off x="5948782" y="5324853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Intrépidos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826D32-5550-AB88-B663-8D5EFF2D3A8B}"/>
              </a:ext>
            </a:extLst>
          </p:cNvPr>
          <p:cNvSpPr txBox="1"/>
          <p:nvPr/>
        </p:nvSpPr>
        <p:spPr>
          <a:xfrm>
            <a:off x="2757217" y="3321869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Educativos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E933D7-10D2-2678-7A16-1F913AB48298}"/>
              </a:ext>
            </a:extLst>
          </p:cNvPr>
          <p:cNvSpPr txBox="1"/>
          <p:nvPr/>
        </p:nvSpPr>
        <p:spPr>
          <a:xfrm>
            <a:off x="3865869" y="1908531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Exploradores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2C86-A678-9DCF-DC7E-BE88914C7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641B10-2175-D404-2B13-0D76F3A5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821702-1FEE-D35C-8C75-56BB7493960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4E5634-F2DE-4268-0097-C469347D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72302"/>
              </p:ext>
            </p:extLst>
          </p:nvPr>
        </p:nvGraphicFramePr>
        <p:xfrm>
          <a:off x="483920" y="1056904"/>
          <a:ext cx="11833762" cy="5854934"/>
        </p:xfrm>
        <a:graphic>
          <a:graphicData uri="http://schemas.openxmlformats.org/drawingml/2006/table">
            <a:tbl>
              <a:tblPr/>
              <a:tblGrid>
                <a:gridCol w="2876797">
                  <a:extLst>
                    <a:ext uri="{9D8B030D-6E8A-4147-A177-3AD203B41FA5}">
                      <a16:colId xmlns:a16="http://schemas.microsoft.com/office/drawing/2014/main" val="2188524994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2879107421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3900283720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445686076"/>
                    </a:ext>
                  </a:extLst>
                </a:gridCol>
              </a:tblGrid>
              <a:tr h="992362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VECES QUE HA VISITADO EL ACUARIO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92260"/>
                  </a:ext>
                </a:extLst>
              </a:tr>
              <a:tr h="1215643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veces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 o más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44059"/>
                  </a:ext>
                </a:extLst>
              </a:tr>
              <a:tr h="121564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94461"/>
                  </a:ext>
                </a:extLst>
              </a:tr>
              <a:tr h="121564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542390"/>
                  </a:ext>
                </a:extLst>
              </a:tr>
              <a:tr h="121564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92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8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C1C6F-8B83-DE87-ED81-67E52E55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B2D44A2-84CA-F950-637E-CE52A716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677FD3-8A96-555B-BB1E-B22A04AF9C12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9D930D-AF06-28FC-5C33-966B9567F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26210"/>
              </p:ext>
            </p:extLst>
          </p:nvPr>
        </p:nvGraphicFramePr>
        <p:xfrm>
          <a:off x="483920" y="1092530"/>
          <a:ext cx="11833758" cy="5819310"/>
        </p:xfrm>
        <a:graphic>
          <a:graphicData uri="http://schemas.openxmlformats.org/drawingml/2006/table">
            <a:tbl>
              <a:tblPr/>
              <a:tblGrid>
                <a:gridCol w="1024246">
                  <a:extLst>
                    <a:ext uri="{9D8B030D-6E8A-4147-A177-3AD203B41FA5}">
                      <a16:colId xmlns:a16="http://schemas.microsoft.com/office/drawing/2014/main" val="4041045720"/>
                    </a:ext>
                  </a:extLst>
                </a:gridCol>
                <a:gridCol w="1544216">
                  <a:extLst>
                    <a:ext uri="{9D8B030D-6E8A-4147-A177-3AD203B41FA5}">
                      <a16:colId xmlns:a16="http://schemas.microsoft.com/office/drawing/2014/main" val="2155111584"/>
                    </a:ext>
                  </a:extLst>
                </a:gridCol>
                <a:gridCol w="1544216">
                  <a:extLst>
                    <a:ext uri="{9D8B030D-6E8A-4147-A177-3AD203B41FA5}">
                      <a16:colId xmlns:a16="http://schemas.microsoft.com/office/drawing/2014/main" val="997205366"/>
                    </a:ext>
                  </a:extLst>
                </a:gridCol>
                <a:gridCol w="1544216">
                  <a:extLst>
                    <a:ext uri="{9D8B030D-6E8A-4147-A177-3AD203B41FA5}">
                      <a16:colId xmlns:a16="http://schemas.microsoft.com/office/drawing/2014/main" val="4108994914"/>
                    </a:ext>
                  </a:extLst>
                </a:gridCol>
                <a:gridCol w="1544216">
                  <a:extLst>
                    <a:ext uri="{9D8B030D-6E8A-4147-A177-3AD203B41FA5}">
                      <a16:colId xmlns:a16="http://schemas.microsoft.com/office/drawing/2014/main" val="393812327"/>
                    </a:ext>
                  </a:extLst>
                </a:gridCol>
                <a:gridCol w="1544216">
                  <a:extLst>
                    <a:ext uri="{9D8B030D-6E8A-4147-A177-3AD203B41FA5}">
                      <a16:colId xmlns:a16="http://schemas.microsoft.com/office/drawing/2014/main" val="818909415"/>
                    </a:ext>
                  </a:extLst>
                </a:gridCol>
                <a:gridCol w="1544216">
                  <a:extLst>
                    <a:ext uri="{9D8B030D-6E8A-4147-A177-3AD203B41FA5}">
                      <a16:colId xmlns:a16="http://schemas.microsoft.com/office/drawing/2014/main" val="4174156089"/>
                    </a:ext>
                  </a:extLst>
                </a:gridCol>
                <a:gridCol w="1544216">
                  <a:extLst>
                    <a:ext uri="{9D8B030D-6E8A-4147-A177-3AD203B41FA5}">
                      <a16:colId xmlns:a16="http://schemas.microsoft.com/office/drawing/2014/main" val="3566251084"/>
                    </a:ext>
                  </a:extLst>
                </a:gridCol>
              </a:tblGrid>
              <a:tr h="1163862">
                <a:tc gridSpan="8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DÓNDE AQUIRIÓ EL BOLETO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737991"/>
                  </a:ext>
                </a:extLst>
              </a:tr>
              <a:tr h="116386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Taquilla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del acuario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Página de internet del ACUARIO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Concierge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del hotel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Recepción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del hotel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Página de internet, aplicación o app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Agencias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 viaje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Organizador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del viaje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59726"/>
                  </a:ext>
                </a:extLst>
              </a:tr>
              <a:tr h="116386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68%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16%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553508"/>
                  </a:ext>
                </a:extLst>
              </a:tr>
              <a:tr h="116386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62%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30%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915575"/>
                  </a:ext>
                </a:extLst>
              </a:tr>
              <a:tr h="116386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5956" marR="5956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54%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25%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14%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5956" marR="71473" marT="595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09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51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DB8E5-8C9A-F0C0-25DB-331E6287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CD99797-A476-1E6C-BA0B-347F3A4F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B0C2D7-9F5B-5C14-6043-99F6A6B8657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CF4B91-6BF1-DE17-BC0B-44C7EA85F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70289"/>
              </p:ext>
            </p:extLst>
          </p:nvPr>
        </p:nvGraphicFramePr>
        <p:xfrm>
          <a:off x="483920" y="1128156"/>
          <a:ext cx="11833760" cy="5783685"/>
        </p:xfrm>
        <a:graphic>
          <a:graphicData uri="http://schemas.openxmlformats.org/drawingml/2006/table">
            <a:tbl>
              <a:tblPr/>
              <a:tblGrid>
                <a:gridCol w="1511135">
                  <a:extLst>
                    <a:ext uri="{9D8B030D-6E8A-4147-A177-3AD203B41FA5}">
                      <a16:colId xmlns:a16="http://schemas.microsoft.com/office/drawing/2014/main" val="684480178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4602809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14247591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035266686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8715919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253613786"/>
                    </a:ext>
                  </a:extLst>
                </a:gridCol>
              </a:tblGrid>
              <a:tr h="1156737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QUÉ TAN PROBABLE ES QUE VUELVA AL ACUARIO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942462"/>
                  </a:ext>
                </a:extLst>
              </a:tr>
              <a:tr h="1156737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NO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SI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425523"/>
                  </a:ext>
                </a:extLst>
              </a:tr>
              <a:tr h="1156737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8530"/>
                  </a:ext>
                </a:extLst>
              </a:tr>
              <a:tr h="1156737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997691"/>
                  </a:ext>
                </a:extLst>
              </a:tr>
              <a:tr h="1156737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51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6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E9AA-CE08-5481-51B4-C5DBC2035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FFA863-532D-A512-8A78-E8A76B3E092D}"/>
              </a:ext>
            </a:extLst>
          </p:cNvPr>
          <p:cNvGraphicFramePr>
            <a:graphicFrameLocks/>
          </p:cNvGraphicFramePr>
          <p:nvPr/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D9FCCDB-AE37-4E06-26C0-3442B6A9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16B7833-B205-7B55-FC09-9CFE4F17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F3A88BF-B665-4002-2702-2B6DE99B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9690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C489-0CA9-4FFF-DB65-30AE61C6E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FF306C2-E626-7555-60EE-6B31FD06AB1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131272" y="4937497"/>
            <a:ext cx="7766" cy="1764208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2A467C-5219-27CA-EEC1-019588C3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BE23226-0911-B072-5F17-07B990E1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712E2AD-6B48-F97A-BCD2-3C88D522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9E8CB6-642F-7B02-8765-AE33ED89D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990707"/>
              </p:ext>
            </p:extLst>
          </p:nvPr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562420F-9ACC-CCAC-2B37-BFEE992CE17C}"/>
              </a:ext>
            </a:extLst>
          </p:cNvPr>
          <p:cNvSpPr txBox="1"/>
          <p:nvPr/>
        </p:nvSpPr>
        <p:spPr bwMode="auto">
          <a:xfrm>
            <a:off x="5533929" y="4394573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F81DF3-47A4-4D0E-0023-9AA3C808A26A}"/>
              </a:ext>
            </a:extLst>
          </p:cNvPr>
          <p:cNvSpPr txBox="1"/>
          <p:nvPr/>
        </p:nvSpPr>
        <p:spPr bwMode="auto">
          <a:xfrm>
            <a:off x="4475833" y="497901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CD8B78-A308-DC5A-5F5F-C77A3D2DBBC5}"/>
              </a:ext>
            </a:extLst>
          </p:cNvPr>
          <p:cNvSpPr txBox="1"/>
          <p:nvPr/>
        </p:nvSpPr>
        <p:spPr bwMode="auto">
          <a:xfrm>
            <a:off x="6400799" y="3312445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A0BF49-669C-A476-232C-CC05EFFD0850}"/>
              </a:ext>
            </a:extLst>
          </p:cNvPr>
          <p:cNvSpPr txBox="1"/>
          <p:nvPr/>
        </p:nvSpPr>
        <p:spPr bwMode="auto">
          <a:xfrm>
            <a:off x="5217528" y="3999098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</p:spTree>
    <p:extLst>
      <p:ext uri="{BB962C8B-B14F-4D97-AF65-F5344CB8AC3E}">
        <p14:creationId xmlns:p14="http://schemas.microsoft.com/office/powerpoint/2010/main" val="335213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4D66-CB66-04F8-DDFA-12871BB9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ED2A757-04B2-711B-CF4F-E7B4EFA6B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13485"/>
              </p:ext>
            </p:extLst>
          </p:nvPr>
        </p:nvGraphicFramePr>
        <p:xfrm>
          <a:off x="330807" y="2144104"/>
          <a:ext cx="12139986" cy="492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F4FDA1B-33A9-9D14-A505-C8E9A75B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C9402D-B489-65E5-6C6C-3ABCADF8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9CEE8F-7192-7637-69A4-FAEDF70C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44EFDE-50E1-00C8-6D8F-FF712300180D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4D363F-26F0-C37F-711E-86AC70EDF783}"/>
              </a:ext>
            </a:extLst>
          </p:cNvPr>
          <p:cNvSpPr txBox="1"/>
          <p:nvPr/>
        </p:nvSpPr>
        <p:spPr bwMode="auto">
          <a:xfrm>
            <a:off x="7418569" y="419979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A4DEDBF-DE99-3166-2BAA-59C73A435BC1}"/>
              </a:ext>
            </a:extLst>
          </p:cNvPr>
          <p:cNvCxnSpPr/>
          <p:nvPr/>
        </p:nvCxnSpPr>
        <p:spPr>
          <a:xfrm>
            <a:off x="6530321" y="599329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C755916-7CB7-89C2-B4B8-458C7AA5A44A}"/>
              </a:ext>
            </a:extLst>
          </p:cNvPr>
          <p:cNvCxnSpPr>
            <a:cxnSpLocks/>
          </p:cNvCxnSpPr>
          <p:nvPr/>
        </p:nvCxnSpPr>
        <p:spPr>
          <a:xfrm>
            <a:off x="8015912" y="474261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B7A39B-25DB-8892-FB91-9957D983DA9B}"/>
              </a:ext>
            </a:extLst>
          </p:cNvPr>
          <p:cNvSpPr txBox="1"/>
          <p:nvPr/>
        </p:nvSpPr>
        <p:spPr bwMode="auto">
          <a:xfrm>
            <a:off x="5925212" y="5450466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58DF1BBA-4C48-D9A4-497C-59B83CC03EB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2A5045EF-A3A3-2844-E70E-30DC128A493B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95C5DCA-CF20-AD45-152F-61F815971BCB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53607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11A2-0927-086D-BCAB-FA7C6526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C05CEE9-00AB-4551-B662-8335374A1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353882"/>
              </p:ext>
            </p:extLst>
          </p:nvPr>
        </p:nvGraphicFramePr>
        <p:xfrm>
          <a:off x="330807" y="2159192"/>
          <a:ext cx="12139986" cy="490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CE92AFA-DC41-4ED5-786D-948CF31E609A}"/>
              </a:ext>
            </a:extLst>
          </p:cNvPr>
          <p:cNvCxnSpPr>
            <a:cxnSpLocks/>
          </p:cNvCxnSpPr>
          <p:nvPr/>
        </p:nvCxnSpPr>
        <p:spPr>
          <a:xfrm>
            <a:off x="7099927" y="3644900"/>
            <a:ext cx="0" cy="2878563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3518415-1839-DC76-85A7-D5C954EE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939847-1B4B-8A93-D9CD-06B9E5B2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697BE9F-0E33-B706-84FF-44284B53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8A9CBC-2170-906B-C46C-DBC71D5E302B}"/>
              </a:ext>
            </a:extLst>
          </p:cNvPr>
          <p:cNvSpPr txBox="1"/>
          <p:nvPr/>
        </p:nvSpPr>
        <p:spPr bwMode="auto">
          <a:xfrm>
            <a:off x="6505792" y="3235132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4117E-AC54-B10F-6D92-BD52B573BFC2}"/>
              </a:ext>
            </a:extLst>
          </p:cNvPr>
          <p:cNvSpPr txBox="1"/>
          <p:nvPr/>
        </p:nvSpPr>
        <p:spPr bwMode="auto">
          <a:xfrm>
            <a:off x="5398443" y="5012664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711706-194F-D902-0795-847FCD1740FA}"/>
              </a:ext>
            </a:extLst>
          </p:cNvPr>
          <p:cNvSpPr txBox="1"/>
          <p:nvPr/>
        </p:nvSpPr>
        <p:spPr bwMode="auto">
          <a:xfrm>
            <a:off x="7095369" y="3809133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04DEDA-D817-DE40-B9F8-3B1AAA66F5F1}"/>
              </a:ext>
            </a:extLst>
          </p:cNvPr>
          <p:cNvSpPr txBox="1"/>
          <p:nvPr/>
        </p:nvSpPr>
        <p:spPr bwMode="auto">
          <a:xfrm>
            <a:off x="6321053" y="2824126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10A0A9-4766-E62F-4B06-D4B7747AC18B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694A22-0DCA-45A5-8FD5-D6E2A6B46CE1}"/>
              </a:ext>
            </a:extLst>
          </p:cNvPr>
          <p:cNvSpPr txBox="1"/>
          <p:nvPr/>
        </p:nvSpPr>
        <p:spPr bwMode="auto">
          <a:xfrm>
            <a:off x="7405869" y="420614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FA0640D-0697-AA66-B68E-851DAD3A998B}"/>
              </a:ext>
            </a:extLst>
          </p:cNvPr>
          <p:cNvCxnSpPr/>
          <p:nvPr/>
        </p:nvCxnSpPr>
        <p:spPr>
          <a:xfrm>
            <a:off x="6505792" y="5978203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EE8E9C-EDB3-8ABD-8ABB-D7ED42F1CBAE}"/>
              </a:ext>
            </a:extLst>
          </p:cNvPr>
          <p:cNvCxnSpPr>
            <a:cxnSpLocks/>
          </p:cNvCxnSpPr>
          <p:nvPr/>
        </p:nvCxnSpPr>
        <p:spPr>
          <a:xfrm>
            <a:off x="8003212" y="474896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077BEF6-D1DB-FAC8-458E-040EFF3EE131}"/>
              </a:ext>
            </a:extLst>
          </p:cNvPr>
          <p:cNvSpPr txBox="1"/>
          <p:nvPr/>
        </p:nvSpPr>
        <p:spPr bwMode="auto">
          <a:xfrm>
            <a:off x="5900683" y="543537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2FB30A17-3DDF-C5D0-9106-5A4E8E3F616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754A8AC4-1C41-D03B-9DDD-B82F187715DC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693AA55E-D578-9789-40CB-4B465EA20989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95515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193B8-297F-6542-33E2-BF4899D3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2FDB8CD-7F81-E8E0-825A-C4870828F0C3}"/>
              </a:ext>
            </a:extLst>
          </p:cNvPr>
          <p:cNvGraphicFramePr>
            <a:graphicFrameLocks/>
          </p:cNvGraphicFramePr>
          <p:nvPr/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B18122B-A07B-D57F-3572-348C034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17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B9CC6A-8D93-96FA-A0AE-BD695AD3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E92941B-C644-EC65-0D52-5D6E5932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D23375-D882-5223-007F-9C59BC5BBFDD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F207D4-EED2-7AE4-108B-B0A17D9E8FED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02CED8-A773-6342-7C6D-44A3645039F5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93F6367-6BF0-020B-B1DB-1BBDADF18BC8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9ECBE9-8D72-9ACD-9071-AE91A8721CDE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384AB-1A2B-D786-48C5-6A292B6381A3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A84B0C3-F7A2-06B5-EF7C-05BB167752B5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F772DEC9-D7AD-C7C1-4571-2E44558B9495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07559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29E6-C8D2-7B32-D2C8-A995307DB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42382CC-662E-4A18-B05C-68057CBA2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0705"/>
              </p:ext>
            </p:extLst>
          </p:nvPr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79E5B79-F5B4-71A7-DAA5-99C5ADB0680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802657" y="3898495"/>
            <a:ext cx="0" cy="2546530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93267E2-9A70-A828-07D2-64E0CDE7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18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304DF78-6735-C492-E8D8-0BCFA009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AE5B0D1-FDAE-1BEB-605C-636B8353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4228C4-960A-6F91-CFC9-16B898001A3E}"/>
              </a:ext>
            </a:extLst>
          </p:cNvPr>
          <p:cNvSpPr txBox="1"/>
          <p:nvPr/>
        </p:nvSpPr>
        <p:spPr bwMode="auto">
          <a:xfrm>
            <a:off x="6205314" y="3355571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716FD-B5CC-49F9-3D51-0EBE14707C39}"/>
              </a:ext>
            </a:extLst>
          </p:cNvPr>
          <p:cNvSpPr txBox="1"/>
          <p:nvPr/>
        </p:nvSpPr>
        <p:spPr bwMode="auto">
          <a:xfrm>
            <a:off x="4204861" y="502892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0F912A-8A2A-A358-26BC-1FFA9D16271D}"/>
              </a:ext>
            </a:extLst>
          </p:cNvPr>
          <p:cNvSpPr txBox="1"/>
          <p:nvPr/>
        </p:nvSpPr>
        <p:spPr bwMode="auto">
          <a:xfrm>
            <a:off x="7152519" y="3968368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F1C5E3-EA69-87AF-5F97-DFED39C3FD4E}"/>
              </a:ext>
            </a:extLst>
          </p:cNvPr>
          <p:cNvSpPr txBox="1"/>
          <p:nvPr/>
        </p:nvSpPr>
        <p:spPr bwMode="auto">
          <a:xfrm>
            <a:off x="6035173" y="2963307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25B039-2005-A851-645E-2EDB69CF42C3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7B6971-1F7A-83FB-4404-5404A1E9D2CA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6FF4C51-7CCB-212B-E5D7-783198B66838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9B05CE7-9372-A42E-44EB-427AE6202CCB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CC5ABD-A2E6-C073-CF90-3DE0A10B831D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98EDC-EDE0-3072-F08F-C9CB514183F4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E5854E0-BF84-2AB7-8872-5140FD5BE75F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016298D-8550-21DF-68DC-6D9CD8C4EC2E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213026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CFAC-5C9C-9358-EA9B-8C0674EDF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40701AA-BD84-55CB-272F-56959E50A640}"/>
              </a:ext>
            </a:extLst>
          </p:cNvPr>
          <p:cNvSpPr txBox="1"/>
          <p:nvPr/>
        </p:nvSpPr>
        <p:spPr>
          <a:xfrm>
            <a:off x="576470" y="6883142"/>
            <a:ext cx="11887200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BFF4EC9-8FD4-6BF7-2FA5-FFE6D7D9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19</a:t>
            </a:fld>
            <a:endParaRPr lang="en-US" sz="1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01133A-0002-FE8B-D538-E80678217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13631"/>
              </p:ext>
            </p:extLst>
          </p:nvPr>
        </p:nvGraphicFramePr>
        <p:xfrm>
          <a:off x="576470" y="1211283"/>
          <a:ext cx="11887200" cy="5671859"/>
        </p:xfrm>
        <a:graphic>
          <a:graphicData uri="http://schemas.openxmlformats.org/drawingml/2006/table">
            <a:tbl>
              <a:tblPr/>
              <a:tblGrid>
                <a:gridCol w="1396561">
                  <a:extLst>
                    <a:ext uri="{9D8B030D-6E8A-4147-A177-3AD203B41FA5}">
                      <a16:colId xmlns:a16="http://schemas.microsoft.com/office/drawing/2014/main" val="4178124017"/>
                    </a:ext>
                  </a:extLst>
                </a:gridCol>
                <a:gridCol w="1139195">
                  <a:extLst>
                    <a:ext uri="{9D8B030D-6E8A-4147-A177-3AD203B41FA5}">
                      <a16:colId xmlns:a16="http://schemas.microsoft.com/office/drawing/2014/main" val="1792093611"/>
                    </a:ext>
                  </a:extLst>
                </a:gridCol>
                <a:gridCol w="1478630">
                  <a:extLst>
                    <a:ext uri="{9D8B030D-6E8A-4147-A177-3AD203B41FA5}">
                      <a16:colId xmlns:a16="http://schemas.microsoft.com/office/drawing/2014/main" val="110305542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749197765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114506488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2773338897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78812768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071016535"/>
                    </a:ext>
                  </a:extLst>
                </a:gridCol>
                <a:gridCol w="1328254">
                  <a:extLst>
                    <a:ext uri="{9D8B030D-6E8A-4147-A177-3AD203B41FA5}">
                      <a16:colId xmlns:a16="http://schemas.microsoft.com/office/drawing/2014/main" val="1540505382"/>
                    </a:ext>
                  </a:extLst>
                </a:gridCol>
              </a:tblGrid>
              <a:tr h="1113049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06869"/>
                  </a:ext>
                </a:extLst>
              </a:tr>
              <a:tr h="1219663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lo compran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Caro, pero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Tan caro que no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diario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hospedaje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Rango de tolerancia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1920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$418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$525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$2,196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$2,876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$236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Alta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649149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$157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$441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$614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$1,651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$3,022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$327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Media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357884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$347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$579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$770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$2,596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$3,543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$423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Baja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2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80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730F-56F8-1A9E-4004-9E7D64139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066A4054-8F8D-FC3F-8F64-0C18A5503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0951"/>
              </p:ext>
            </p:extLst>
          </p:nvPr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1157F4E7-05CB-1BEF-6E9E-B4DCA8E63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470172"/>
              </p:ext>
            </p:extLst>
          </p:nvPr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CF8023B-92A9-AEF3-6523-9A063489E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60220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D40B0B1-D2C7-86E0-1D07-06DE1B68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52CE28B-5E58-2AD2-A485-F2ABA4F7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E24FB1-7A74-B989-DC23-AB22AE85530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7E9104-E9AB-EB7A-0102-8B286A64C1F2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D88AB0A-BA84-18F6-64A3-79D76DE9A37E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5112B18-80B2-3028-2297-CF214918965A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7B48CC9-0F1B-6D97-81A8-4E46BD0E150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9546C0-6B20-FC7B-9988-3F18A57A08C5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19D2FA-0A21-7C3D-8037-78A52CB93E6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1F3885-F246-453F-A3CB-118B3D33127C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15B385-7057-B425-F62B-301B5A530913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0C7BA52-583C-E3C7-7249-B9BEA8526120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DF4F4E2-B116-166E-2BCA-B58A54097C7F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4C5E4A-AD2E-87DA-BF61-4B1401BEFE52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DD8D7B-43C1-4F97-1C74-2D7E3C925D30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DAD536E-C22B-8199-5DEE-35F8003964A0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066A4C3-1E19-81C0-9FB3-75692E590A68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5354817-493C-6A2D-7B70-BC3630776E3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655A7A9-5817-A836-3D7F-E14F26763D13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BE5A4E6-9830-48F0-683E-C4AFB090CB85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AEC1424-9E52-6932-832B-3CDCAC8D77DD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0A46865-D327-57C5-68BA-12D49BCD4B98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A8E7340-849A-754E-0BBB-9BAE5A639375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59E852-F45B-CDEB-7F43-319F39BAD2F0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B388869-7129-093B-1A7D-FE5A9939BDF3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6107246-C4AB-0161-E209-FCED95E2CCB8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0E462-78C7-50E5-ADC2-875071A9A50F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9EF951F5-7FC0-877D-E4F0-2B4A15C87F67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CA151E41-AAC6-9220-1308-0CB37990339A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DDDE-6BB0-D664-833F-B8E72C4A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B64B57BE-5B5E-AB1D-4310-D788651FA6C7}"/>
              </a:ext>
            </a:extLst>
          </p:cNvPr>
          <p:cNvGraphicFramePr>
            <a:graphicFrameLocks/>
          </p:cNvGraphicFramePr>
          <p:nvPr/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586266B3-DDD5-3602-734E-5DBEF6C2C6EE}"/>
              </a:ext>
            </a:extLst>
          </p:cNvPr>
          <p:cNvGraphicFramePr>
            <a:graphicFrameLocks/>
          </p:cNvGraphicFramePr>
          <p:nvPr/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3150F68-3F91-1400-869A-413371E58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332202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2F29929-1B0E-90EF-17EE-A09EC1D4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EA5C27C-189E-9DEE-5BFB-CC85EA5C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44196A-01BD-CBAA-1C63-4DE4D2E0167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8109B62-4A11-1AE7-E61C-0A681D4593E7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4DA2854-1488-0020-DA4B-20DFB83707C1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5EF5D1-6FC5-3123-C350-8D5135564F5D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58B41B-8A7A-52CC-FA4D-5E1FBB7E5D2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8447B2-167E-1C15-8E61-F05019A8AEEE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D202FBD-A97B-E3B9-FDA9-1B31087918B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A373A0-4148-F321-1E95-08004DBEBEE8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6EA54A-54BF-ADCA-3478-1ABD5063481D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A1DDB65-D7DE-5920-F216-670B644654BC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9D26B27-100F-A0A0-DFA3-EA6FF7792CAC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C025D57-2A12-1E81-2C65-1B19F341674F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DF6E0CE-E4D8-2992-82D8-862CDD8BA94D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CDD140D-53D0-2964-9BC6-73375FA58E0A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85F81B1-40B5-7644-2B44-0E0F349CC886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57AFDB-47B0-9D86-0766-1D8ACC2238A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C29DE25-C037-BE14-5877-6B6D066DB8E8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2F7EC59-8CBA-FD02-0025-92CC9D56D932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835A771-E407-FF1B-6EF9-54FC2CBD49F6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03FF47F-E14D-9DC7-719B-05C3E5681A9D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59D786-3D08-D618-182D-DC1FEB6C1830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3FA1AF5-375A-25B4-52C8-BA1144A7A967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18751CB-E52D-4300-5580-B2874B43CDCA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012E4E4-86D8-BF4B-B632-1DD6B722DEEE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E34DA2-3255-F5F7-1CCB-B6DC1214134A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8D0B3093-F400-EDC2-6D6A-9E13A8E5EEC0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6F206F05-412E-BFD8-C77B-730422CF3AF4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E0A72-DCA4-3859-821B-EBEBEAB9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9D654E1-7053-B95A-8275-6E541F0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9F375B-B1D8-964B-2662-579820F1B2A5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728481-DFED-B204-B2C0-10D2FA0D6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275006"/>
              </p:ext>
            </p:extLst>
          </p:nvPr>
        </p:nvGraphicFramePr>
        <p:xfrm>
          <a:off x="385948" y="1306285"/>
          <a:ext cx="12029703" cy="5522027"/>
        </p:xfrm>
        <a:graphic>
          <a:graphicData uri="http://schemas.openxmlformats.org/drawingml/2006/table">
            <a:tbl>
              <a:tblPr/>
              <a:tblGrid>
                <a:gridCol w="1074717">
                  <a:extLst>
                    <a:ext uri="{9D8B030D-6E8A-4147-A177-3AD203B41FA5}">
                      <a16:colId xmlns:a16="http://schemas.microsoft.com/office/drawing/2014/main" val="1707873819"/>
                    </a:ext>
                  </a:extLst>
                </a:gridCol>
                <a:gridCol w="1733797">
                  <a:extLst>
                    <a:ext uri="{9D8B030D-6E8A-4147-A177-3AD203B41FA5}">
                      <a16:colId xmlns:a16="http://schemas.microsoft.com/office/drawing/2014/main" val="340932580"/>
                    </a:ext>
                  </a:extLst>
                </a:gridCol>
                <a:gridCol w="2576946">
                  <a:extLst>
                    <a:ext uri="{9D8B030D-6E8A-4147-A177-3AD203B41FA5}">
                      <a16:colId xmlns:a16="http://schemas.microsoft.com/office/drawing/2014/main" val="3466968270"/>
                    </a:ext>
                  </a:extLst>
                </a:gridCol>
                <a:gridCol w="1754579">
                  <a:extLst>
                    <a:ext uri="{9D8B030D-6E8A-4147-A177-3AD203B41FA5}">
                      <a16:colId xmlns:a16="http://schemas.microsoft.com/office/drawing/2014/main" val="3907278442"/>
                    </a:ext>
                  </a:extLst>
                </a:gridCol>
                <a:gridCol w="2021774">
                  <a:extLst>
                    <a:ext uri="{9D8B030D-6E8A-4147-A177-3AD203B41FA5}">
                      <a16:colId xmlns:a16="http://schemas.microsoft.com/office/drawing/2014/main" val="3371057927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3903741264"/>
                    </a:ext>
                  </a:extLst>
                </a:gridCol>
                <a:gridCol w="1433945">
                  <a:extLst>
                    <a:ext uri="{9D8B030D-6E8A-4147-A177-3AD203B41FA5}">
                      <a16:colId xmlns:a16="http://schemas.microsoft.com/office/drawing/2014/main" val="3750298207"/>
                    </a:ext>
                  </a:extLst>
                </a:gridCol>
              </a:tblGrid>
              <a:tr h="1009403">
                <a:tc gridSpan="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GRUPO DE FAMILIA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0979"/>
                  </a:ext>
                </a:extLst>
              </a:tr>
              <a:tr h="112815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nuclear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 e hijos)</a:t>
                      </a:r>
                      <a:endParaRPr lang="es-MX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extendida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(papás, hijos, + abuelos, hermanos, tíos)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Amigos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(solo amigos, misma edad)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Profesionistas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(viaje de trabajo, convenciones)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Pareja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(dos personas)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Solo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203"/>
                  </a:ext>
                </a:extLst>
              </a:tr>
              <a:tr h="112815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590335"/>
                  </a:ext>
                </a:extLst>
              </a:tr>
              <a:tr h="112815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06604"/>
                  </a:ext>
                </a:extLst>
              </a:tr>
              <a:tr h="112815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746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8D08-76A6-E20C-AB0B-ED3D002C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0391B285-9746-B969-F6A8-67BD0862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5C1262-3E86-4F5B-8431-5940CE8A7DF8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27E8119-C6D9-7A7F-F262-209BA60F8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51254"/>
              </p:ext>
            </p:extLst>
          </p:nvPr>
        </p:nvGraphicFramePr>
        <p:xfrm>
          <a:off x="385947" y="1199408"/>
          <a:ext cx="12029699" cy="5628905"/>
        </p:xfrm>
        <a:graphic>
          <a:graphicData uri="http://schemas.openxmlformats.org/drawingml/2006/table">
            <a:tbl>
              <a:tblPr/>
              <a:tblGrid>
                <a:gridCol w="1620983">
                  <a:extLst>
                    <a:ext uri="{9D8B030D-6E8A-4147-A177-3AD203B41FA5}">
                      <a16:colId xmlns:a16="http://schemas.microsoft.com/office/drawing/2014/main" val="2184012325"/>
                    </a:ext>
                  </a:extLst>
                </a:gridCol>
                <a:gridCol w="3469572">
                  <a:extLst>
                    <a:ext uri="{9D8B030D-6E8A-4147-A177-3AD203B41FA5}">
                      <a16:colId xmlns:a16="http://schemas.microsoft.com/office/drawing/2014/main" val="1946130098"/>
                    </a:ext>
                  </a:extLst>
                </a:gridCol>
                <a:gridCol w="3469572">
                  <a:extLst>
                    <a:ext uri="{9D8B030D-6E8A-4147-A177-3AD203B41FA5}">
                      <a16:colId xmlns:a16="http://schemas.microsoft.com/office/drawing/2014/main" val="2387538272"/>
                    </a:ext>
                  </a:extLst>
                </a:gridCol>
                <a:gridCol w="3469572">
                  <a:extLst>
                    <a:ext uri="{9D8B030D-6E8A-4147-A177-3AD203B41FA5}">
                      <a16:colId xmlns:a16="http://schemas.microsoft.com/office/drawing/2014/main" val="1450619388"/>
                    </a:ext>
                  </a:extLst>
                </a:gridCol>
              </a:tblGrid>
              <a:tr h="1125781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NÚMERO DE PERSONAS EN EL GRUPO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43189"/>
                  </a:ext>
                </a:extLst>
              </a:tr>
              <a:tr h="112578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Clusters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Promedio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Mínimo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Máximo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200651"/>
                  </a:ext>
                </a:extLst>
              </a:tr>
              <a:tr h="112578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4.3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14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921844"/>
                  </a:ext>
                </a:extLst>
              </a:tr>
              <a:tr h="112578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4.3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06689"/>
                  </a:ext>
                </a:extLst>
              </a:tr>
              <a:tr h="112578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6.8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60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711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26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BB0B-CAD9-17B3-5185-E1E4B9C4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45422A73-E63C-0E9F-DB04-8DAEB973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329363-89D4-E0CC-EB7E-00E37A4E1099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6BB7AC-B985-4425-1B59-D13820FA7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42049"/>
              </p:ext>
            </p:extLst>
          </p:nvPr>
        </p:nvGraphicFramePr>
        <p:xfrm>
          <a:off x="483920" y="1246909"/>
          <a:ext cx="11833760" cy="5664930"/>
        </p:xfrm>
        <a:graphic>
          <a:graphicData uri="http://schemas.openxmlformats.org/drawingml/2006/table">
            <a:tbl>
              <a:tblPr/>
              <a:tblGrid>
                <a:gridCol w="1185808">
                  <a:extLst>
                    <a:ext uri="{9D8B030D-6E8A-4147-A177-3AD203B41FA5}">
                      <a16:colId xmlns:a16="http://schemas.microsoft.com/office/drawing/2014/main" val="2597047185"/>
                    </a:ext>
                  </a:extLst>
                </a:gridCol>
                <a:gridCol w="1422970">
                  <a:extLst>
                    <a:ext uri="{9D8B030D-6E8A-4147-A177-3AD203B41FA5}">
                      <a16:colId xmlns:a16="http://schemas.microsoft.com/office/drawing/2014/main" val="2137443730"/>
                    </a:ext>
                  </a:extLst>
                </a:gridCol>
                <a:gridCol w="3074994">
                  <a:extLst>
                    <a:ext uri="{9D8B030D-6E8A-4147-A177-3AD203B41FA5}">
                      <a16:colId xmlns:a16="http://schemas.microsoft.com/office/drawing/2014/main" val="173619853"/>
                    </a:ext>
                  </a:extLst>
                </a:gridCol>
                <a:gridCol w="3074994">
                  <a:extLst>
                    <a:ext uri="{9D8B030D-6E8A-4147-A177-3AD203B41FA5}">
                      <a16:colId xmlns:a16="http://schemas.microsoft.com/office/drawing/2014/main" val="1486074225"/>
                    </a:ext>
                  </a:extLst>
                </a:gridCol>
                <a:gridCol w="3074994">
                  <a:extLst>
                    <a:ext uri="{9D8B030D-6E8A-4147-A177-3AD203B41FA5}">
                      <a16:colId xmlns:a16="http://schemas.microsoft.com/office/drawing/2014/main" val="2040981611"/>
                    </a:ext>
                  </a:extLst>
                </a:gridCol>
              </a:tblGrid>
              <a:tr h="941242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4800" b="0" i="0" u="none" strike="noStrike" spc="-30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DONDE SE HOSPEDO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698482"/>
                  </a:ext>
                </a:extLst>
              </a:tr>
              <a:tr h="118092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Hotel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Llego a casa de familiares o amigos, no pagó por la estancia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Llegó a casa o departamento propio- dueño de la propiedad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Rentó casa, departamento o habitación en Mazatlán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23009"/>
                  </a:ext>
                </a:extLst>
              </a:tr>
              <a:tr h="118092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558933"/>
                  </a:ext>
                </a:extLst>
              </a:tr>
              <a:tr h="118092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491150"/>
                  </a:ext>
                </a:extLst>
              </a:tr>
              <a:tr h="118092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63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05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9DD5-F6A2-41DD-3B0C-C9902A4A3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2EBECCFB-25FF-FF3F-C9D9-DDA6C1B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0CDB93-68A4-5F04-D3A1-8AE5D30567E4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C8B581-0D8E-1579-3599-B87A0F4E1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92237"/>
              </p:ext>
            </p:extLst>
          </p:nvPr>
        </p:nvGraphicFramePr>
        <p:xfrm>
          <a:off x="483920" y="1175657"/>
          <a:ext cx="11833762" cy="5736180"/>
        </p:xfrm>
        <a:graphic>
          <a:graphicData uri="http://schemas.openxmlformats.org/drawingml/2006/table">
            <a:tbl>
              <a:tblPr/>
              <a:tblGrid>
                <a:gridCol w="1582386">
                  <a:extLst>
                    <a:ext uri="{9D8B030D-6E8A-4147-A177-3AD203B41FA5}">
                      <a16:colId xmlns:a16="http://schemas.microsoft.com/office/drawing/2014/main" val="1215317767"/>
                    </a:ext>
                  </a:extLst>
                </a:gridCol>
                <a:gridCol w="2398816">
                  <a:extLst>
                    <a:ext uri="{9D8B030D-6E8A-4147-A177-3AD203B41FA5}">
                      <a16:colId xmlns:a16="http://schemas.microsoft.com/office/drawing/2014/main" val="1026812859"/>
                    </a:ext>
                  </a:extLst>
                </a:gridCol>
                <a:gridCol w="2303813">
                  <a:extLst>
                    <a:ext uri="{9D8B030D-6E8A-4147-A177-3AD203B41FA5}">
                      <a16:colId xmlns:a16="http://schemas.microsoft.com/office/drawing/2014/main" val="748709605"/>
                    </a:ext>
                  </a:extLst>
                </a:gridCol>
                <a:gridCol w="2802577">
                  <a:extLst>
                    <a:ext uri="{9D8B030D-6E8A-4147-A177-3AD203B41FA5}">
                      <a16:colId xmlns:a16="http://schemas.microsoft.com/office/drawing/2014/main" val="2334164723"/>
                    </a:ext>
                  </a:extLst>
                </a:gridCol>
                <a:gridCol w="2746170">
                  <a:extLst>
                    <a:ext uri="{9D8B030D-6E8A-4147-A177-3AD203B41FA5}">
                      <a16:colId xmlns:a16="http://schemas.microsoft.com/office/drawing/2014/main" val="3965190496"/>
                    </a:ext>
                  </a:extLst>
                </a:gridCol>
              </a:tblGrid>
              <a:tr h="1147236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FORMA DE VIAJAR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57707"/>
                  </a:ext>
                </a:extLst>
              </a:tr>
              <a:tr h="114723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Avión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 organizado (</a:t>
                      </a: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charter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Carro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875557"/>
                  </a:ext>
                </a:extLst>
              </a:tr>
              <a:tr h="114723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502339"/>
                  </a:ext>
                </a:extLst>
              </a:tr>
              <a:tr h="114723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733220"/>
                  </a:ext>
                </a:extLst>
              </a:tr>
              <a:tr h="114723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636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0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8C845-8B17-DF4D-4ED5-1CA639A2F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01DE2D64-6014-4C78-ACBB-D32C6AF0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497DC6-EDE1-77CB-E536-DED5B0AA48E3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27150C-7AF0-1020-C527-A33BBA2B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47078"/>
              </p:ext>
            </p:extLst>
          </p:nvPr>
        </p:nvGraphicFramePr>
        <p:xfrm>
          <a:off x="483920" y="1092530"/>
          <a:ext cx="11833761" cy="5819305"/>
        </p:xfrm>
        <a:graphic>
          <a:graphicData uri="http://schemas.openxmlformats.org/drawingml/2006/table">
            <a:tbl>
              <a:tblPr/>
              <a:tblGrid>
                <a:gridCol w="1950522">
                  <a:extLst>
                    <a:ext uri="{9D8B030D-6E8A-4147-A177-3AD203B41FA5}">
                      <a16:colId xmlns:a16="http://schemas.microsoft.com/office/drawing/2014/main" val="3727787364"/>
                    </a:ext>
                  </a:extLst>
                </a:gridCol>
                <a:gridCol w="3294413">
                  <a:extLst>
                    <a:ext uri="{9D8B030D-6E8A-4147-A177-3AD203B41FA5}">
                      <a16:colId xmlns:a16="http://schemas.microsoft.com/office/drawing/2014/main" val="290316064"/>
                    </a:ext>
                  </a:extLst>
                </a:gridCol>
                <a:gridCol w="3294413">
                  <a:extLst>
                    <a:ext uri="{9D8B030D-6E8A-4147-A177-3AD203B41FA5}">
                      <a16:colId xmlns:a16="http://schemas.microsoft.com/office/drawing/2014/main" val="3877874199"/>
                    </a:ext>
                  </a:extLst>
                </a:gridCol>
                <a:gridCol w="3294413">
                  <a:extLst>
                    <a:ext uri="{9D8B030D-6E8A-4147-A177-3AD203B41FA5}">
                      <a16:colId xmlns:a16="http://schemas.microsoft.com/office/drawing/2014/main" val="3071082405"/>
                    </a:ext>
                  </a:extLst>
                </a:gridCol>
              </a:tblGrid>
              <a:tr h="1163861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DÍAS QUE ESTÁN EN MAZATLÁN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987028"/>
                  </a:ext>
                </a:extLst>
              </a:tr>
              <a:tr h="116386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Clusters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Días promedio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Minimo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Maximo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425210"/>
                  </a:ext>
                </a:extLst>
              </a:tr>
              <a:tr h="116386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4.4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799092"/>
                  </a:ext>
                </a:extLst>
              </a:tr>
              <a:tr h="116386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4.7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111665"/>
                  </a:ext>
                </a:extLst>
              </a:tr>
              <a:tr h="116386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5.1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30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03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20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03A9D-50AC-FF0C-EDAB-1A28F6A4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82F12A8-E5E7-E5FE-1E51-809076F4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200BF0-F8C1-9BB4-5BCF-4DA4058AB217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F37FD5-E00E-BAF0-7CCB-DD0D7FD01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633241"/>
              </p:ext>
            </p:extLst>
          </p:nvPr>
        </p:nvGraphicFramePr>
        <p:xfrm>
          <a:off x="483919" y="1175657"/>
          <a:ext cx="11833760" cy="5736185"/>
        </p:xfrm>
        <a:graphic>
          <a:graphicData uri="http://schemas.openxmlformats.org/drawingml/2006/table">
            <a:tbl>
              <a:tblPr/>
              <a:tblGrid>
                <a:gridCol w="1407971">
                  <a:extLst>
                    <a:ext uri="{9D8B030D-6E8A-4147-A177-3AD203B41FA5}">
                      <a16:colId xmlns:a16="http://schemas.microsoft.com/office/drawing/2014/main" val="2304982207"/>
                    </a:ext>
                  </a:extLst>
                </a:gridCol>
                <a:gridCol w="1781843">
                  <a:extLst>
                    <a:ext uri="{9D8B030D-6E8A-4147-A177-3AD203B41FA5}">
                      <a16:colId xmlns:a16="http://schemas.microsoft.com/office/drawing/2014/main" val="796724544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751000177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2214660129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61177373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97582647"/>
                    </a:ext>
                  </a:extLst>
                </a:gridCol>
              </a:tblGrid>
              <a:tr h="1147237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ÚLTIMA VEZ QUE VISITÓ MAZATLÁN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86642"/>
                  </a:ext>
                </a:extLst>
              </a:tr>
              <a:tr h="1147237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Primera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Menos de 6 meses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</a:t>
                      </a: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(entran hasta cinco meses)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 meses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(aquí entra la respuesta de 6 meses, hasta 11 meses)</a:t>
                      </a:r>
                      <a:endParaRPr lang="es-E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año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años o más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238669"/>
                  </a:ext>
                </a:extLst>
              </a:tr>
              <a:tr h="1147237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27845"/>
                  </a:ext>
                </a:extLst>
              </a:tr>
              <a:tr h="1147237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831285"/>
                  </a:ext>
                </a:extLst>
              </a:tr>
              <a:tr h="1147237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08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225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31218</TotalTime>
  <Words>1243</Words>
  <Application>Microsoft Office PowerPoint</Application>
  <PresentationFormat>Personalizado</PresentationFormat>
  <Paragraphs>475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Lato</vt:lpstr>
      <vt:lpstr>Lato Light</vt:lpstr>
      <vt:lpstr>Playfair Display</vt:lpstr>
      <vt:lpstr>Roboto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597</cp:revision>
  <cp:lastPrinted>2025-10-24T23:06:38Z</cp:lastPrinted>
  <dcterms:created xsi:type="dcterms:W3CDTF">2024-08-19T18:58:59Z</dcterms:created>
  <dcterms:modified xsi:type="dcterms:W3CDTF">2025-10-31T18:26:08Z</dcterms:modified>
</cp:coreProperties>
</file>