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8109" r:id="rId2"/>
    <p:sldId id="8110" r:id="rId3"/>
    <p:sldId id="8112" r:id="rId4"/>
    <p:sldId id="8113" r:id="rId5"/>
    <p:sldId id="8114" r:id="rId6"/>
  </p:sldIdLst>
  <p:sldSz cx="12801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68" userDrawn="1">
          <p15:clr>
            <a:srgbClr val="A4A3A4"/>
          </p15:clr>
        </p15:guide>
        <p15:guide id="2" pos="6572" userDrawn="1">
          <p15:clr>
            <a:srgbClr val="A4A3A4"/>
          </p15:clr>
        </p15:guide>
        <p15:guide id="3" orient="horz" pos="543" userDrawn="1">
          <p15:clr>
            <a:srgbClr val="A4A3A4"/>
          </p15:clr>
        </p15:guide>
        <p15:guide id="4" pos="880" userDrawn="1">
          <p15:clr>
            <a:srgbClr val="A4A3A4"/>
          </p15:clr>
        </p15:guide>
        <p15:guide id="5" pos="791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8A0"/>
    <a:srgbClr val="8EB4E3"/>
    <a:srgbClr val="FFD579"/>
    <a:srgbClr val="FFEBA6"/>
    <a:srgbClr val="FFF4BA"/>
    <a:srgbClr val="FFEEA8"/>
    <a:srgbClr val="FFF364"/>
    <a:srgbClr val="FFEF3E"/>
    <a:srgbClr val="DCE6F2"/>
    <a:srgbClr val="CCC1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310"/>
    <p:restoredTop sz="96197"/>
  </p:normalViewPr>
  <p:slideViewPr>
    <p:cSldViewPr snapToGrid="0" showGuides="1">
      <p:cViewPr varScale="1">
        <p:scale>
          <a:sx n="96" d="100"/>
          <a:sy n="96" d="100"/>
        </p:scale>
        <p:origin x="96" y="312"/>
      </p:cViewPr>
      <p:guideLst>
        <p:guide orient="horz" pos="1768"/>
        <p:guide pos="6572"/>
        <p:guide orient="horz" pos="543"/>
        <p:guide pos="880"/>
        <p:guide pos="791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3" d="100"/>
        <a:sy n="8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C6D8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136-40FD-A24C-61BF8581BC55}"/>
              </c:ext>
            </c:extLst>
          </c:dPt>
          <c:dPt>
            <c:idx val="1"/>
            <c:bubble3D val="0"/>
            <c:spPr>
              <a:solidFill>
                <a:srgbClr val="FFD57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136-40FD-A24C-61BF8581BC55}"/>
              </c:ext>
            </c:extLst>
          </c:dPt>
          <c:dPt>
            <c:idx val="2"/>
            <c:bubble3D val="0"/>
            <c:spPr>
              <a:solidFill>
                <a:srgbClr val="8EB4E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136-40FD-A24C-61BF8581BC55}"/>
              </c:ext>
            </c:extLst>
          </c:dPt>
          <c:val>
            <c:numRef>
              <c:f>Hoja1!$I$21:$I$23</c:f>
              <c:numCache>
                <c:formatCode>0%</c:formatCode>
                <c:ptCount val="3"/>
                <c:pt idx="0">
                  <c:v>0.71</c:v>
                </c:pt>
                <c:pt idx="1">
                  <c:v>0.16</c:v>
                </c:pt>
                <c:pt idx="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136-40FD-A24C-61BF8581BC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1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20B40-B241-478D-A0BB-7B2BF4B57CEC}" type="datetimeFigureOut">
              <a:rPr lang="es-MX" smtClean="0"/>
              <a:t>23/10/2025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946DA-4E56-44FA-AE69-42626E6CB3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5456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F0429AA0-3452-AC8A-01C5-78E87A4EC8C1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Slide Number Placeholder 17">
            <a:extLst>
              <a:ext uri="{FF2B5EF4-FFF2-40B4-BE49-F238E27FC236}">
                <a16:creationId xmlns:a16="http://schemas.microsoft.com/office/drawing/2014/main" id="{058A9DE3-DDDC-3062-1265-6E0BF6CBE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43815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BC300587-0677-5D45-9D24-130713677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50750" y="7354183"/>
            <a:ext cx="900100" cy="234000"/>
          </a:xfrm>
          <a:prstGeom prst="rect">
            <a:avLst/>
          </a:prstGeom>
          <a:noFill/>
        </p:spPr>
        <p:txBody>
          <a:bodyPr lIns="107989" tIns="21597" rIns="91430" bIns="46794" anchor="ctr" anchorCtr="1"/>
          <a:lstStyle>
            <a:lvl1pPr algn="ctr">
              <a:defRPr sz="16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</a:t>
            </a:r>
            <a:fld id="{67DDEA5E-EAF7-8246-8A62-7FF7613ECEAE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2" name="Conector recto 1">
            <a:extLst>
              <a:ext uri="{FF2B5EF4-FFF2-40B4-BE49-F238E27FC236}">
                <a16:creationId xmlns:a16="http://schemas.microsoft.com/office/drawing/2014/main" id="{07B6743E-BA28-B388-E415-BA2D9DAFD5B6}"/>
              </a:ext>
            </a:extLst>
          </p:cNvPr>
          <p:cNvCxnSpPr>
            <a:cxnSpLocks/>
          </p:cNvCxnSpPr>
          <p:nvPr userDrawn="1"/>
        </p:nvCxnSpPr>
        <p:spPr>
          <a:xfrm>
            <a:off x="5397498" y="7486600"/>
            <a:ext cx="56411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0A1D6482-33F7-F103-AF5F-EE59B69BCC9B}"/>
              </a:ext>
            </a:extLst>
          </p:cNvPr>
          <p:cNvCxnSpPr>
            <a:cxnSpLocks/>
          </p:cNvCxnSpPr>
          <p:nvPr userDrawn="1"/>
        </p:nvCxnSpPr>
        <p:spPr>
          <a:xfrm>
            <a:off x="6844794" y="7486600"/>
            <a:ext cx="56411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Picture 5">
            <a:extLst>
              <a:ext uri="{FF2B5EF4-FFF2-40B4-BE49-F238E27FC236}">
                <a16:creationId xmlns:a16="http://schemas.microsoft.com/office/drawing/2014/main" id="{2367C860-7ABA-AD1E-7012-6C9421DAC4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407"/>
          <a:stretch/>
        </p:blipFill>
        <p:spPr>
          <a:xfrm>
            <a:off x="352128" y="3651518"/>
            <a:ext cx="1224136" cy="46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557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>
            <a:extLst>
              <a:ext uri="{FF2B5EF4-FFF2-40B4-BE49-F238E27FC236}">
                <a16:creationId xmlns:a16="http://schemas.microsoft.com/office/drawing/2014/main" id="{CA442A77-5D25-FCB6-852D-18D5200DE3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407"/>
          <a:stretch/>
        </p:blipFill>
        <p:spPr>
          <a:xfrm>
            <a:off x="5788732" y="7236500"/>
            <a:ext cx="1224136" cy="46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97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91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27DC6-E5B0-B9C9-FA7D-7C216E2E8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6C8A21E-EEDA-D1F4-8BF4-AD1825E1035B}"/>
              </a:ext>
            </a:extLst>
          </p:cNvPr>
          <p:cNvSpPr txBox="1"/>
          <p:nvPr/>
        </p:nvSpPr>
        <p:spPr>
          <a:xfrm>
            <a:off x="2025702" y="702184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ED9D4721-4976-A540-5438-F8DE0002A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1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A1E067DF-2F7E-AD3B-4386-655DFB22A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51928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 </a:t>
            </a:r>
            <a:r>
              <a:rPr lang="es-ES" sz="3200" dirty="0">
                <a:latin typeface="Lato Light" panose="020F0302020204030203" pitchFamily="34" charset="77"/>
              </a:rPr>
              <a:t>DISTRIBUCIÓN DE LOS ENCUESTADOS POR CLÚSTER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id="{FD5162DA-F56D-0271-AAFF-FA582784C2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4003957"/>
              </p:ext>
            </p:extLst>
          </p:nvPr>
        </p:nvGraphicFramePr>
        <p:xfrm>
          <a:off x="2063958" y="1638903"/>
          <a:ext cx="8673684" cy="5147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CuadroTexto 17">
            <a:extLst>
              <a:ext uri="{FF2B5EF4-FFF2-40B4-BE49-F238E27FC236}">
                <a16:creationId xmlns:a16="http://schemas.microsoft.com/office/drawing/2014/main" id="{AC7CBCDE-9B13-27CB-BE76-F32AAC584E6C}"/>
              </a:ext>
            </a:extLst>
          </p:cNvPr>
          <p:cNvSpPr txBox="1"/>
          <p:nvPr/>
        </p:nvSpPr>
        <p:spPr>
          <a:xfrm>
            <a:off x="5948782" y="5324853"/>
            <a:ext cx="3402344" cy="1143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3600" dirty="0">
                <a:latin typeface="Roboto Light" panose="02000000000000000000" pitchFamily="2" charset="0"/>
                <a:ea typeface="Roboto Light" panose="02000000000000000000" pitchFamily="2" charset="0"/>
              </a:rPr>
              <a:t>Intrépidos</a:t>
            </a:r>
          </a:p>
          <a:p>
            <a:pPr algn="ctr">
              <a:lnSpc>
                <a:spcPct val="81000"/>
              </a:lnSpc>
            </a:pPr>
            <a:r>
              <a:rPr lang="es-ES" sz="4800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71%</a:t>
            </a:r>
            <a:endParaRPr lang="es-ES" sz="7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4826D32-5550-AB88-B663-8D5EFF2D3A8B}"/>
              </a:ext>
            </a:extLst>
          </p:cNvPr>
          <p:cNvSpPr txBox="1"/>
          <p:nvPr/>
        </p:nvSpPr>
        <p:spPr>
          <a:xfrm>
            <a:off x="2757217" y="3321869"/>
            <a:ext cx="3402344" cy="1143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3600" dirty="0">
                <a:latin typeface="Roboto Light" panose="02000000000000000000" pitchFamily="2" charset="0"/>
                <a:ea typeface="Roboto Light" panose="02000000000000000000" pitchFamily="2" charset="0"/>
              </a:rPr>
              <a:t>Educativos</a:t>
            </a:r>
          </a:p>
          <a:p>
            <a:pPr algn="ctr">
              <a:lnSpc>
                <a:spcPct val="81000"/>
              </a:lnSpc>
            </a:pPr>
            <a:r>
              <a:rPr lang="es-ES" sz="4800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16%</a:t>
            </a:r>
            <a:endParaRPr lang="es-ES" sz="7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9E933D7-10D2-2678-7A16-1F913AB48298}"/>
              </a:ext>
            </a:extLst>
          </p:cNvPr>
          <p:cNvSpPr txBox="1"/>
          <p:nvPr/>
        </p:nvSpPr>
        <p:spPr>
          <a:xfrm>
            <a:off x="3865869" y="1908531"/>
            <a:ext cx="3402344" cy="1143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3600" dirty="0">
                <a:latin typeface="Roboto Light" panose="02000000000000000000" pitchFamily="2" charset="0"/>
                <a:ea typeface="Roboto Light" panose="02000000000000000000" pitchFamily="2" charset="0"/>
              </a:rPr>
              <a:t>Exploradores</a:t>
            </a:r>
          </a:p>
          <a:p>
            <a:pPr algn="ctr">
              <a:lnSpc>
                <a:spcPct val="81000"/>
              </a:lnSpc>
            </a:pPr>
            <a:r>
              <a:rPr lang="es-ES" sz="4800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13%</a:t>
            </a:r>
            <a:endParaRPr lang="es-ES" sz="7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737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707A62-5923-A4AB-7997-4C6199ED3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9179B1B-C83A-2E94-DD2D-45C48557F964}"/>
              </a:ext>
            </a:extLst>
          </p:cNvPr>
          <p:cNvSpPr txBox="1"/>
          <p:nvPr/>
        </p:nvSpPr>
        <p:spPr>
          <a:xfrm>
            <a:off x="2025702" y="702184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7CFBAA0D-C2F6-8DA7-3374-DADBAF027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2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D5273C2C-CD14-3DA8-C9B7-43550EAE5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51928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 BUYER CLUSTER 1- “EXPLORADORES”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2" name="CuadroTexto 21">
            <a:extLst>
              <a:ext uri="{FF2B5EF4-FFF2-40B4-BE49-F238E27FC236}">
                <a16:creationId xmlns:a16="http://schemas.microsoft.com/office/drawing/2014/main" id="{3047834C-6B75-DC34-A743-87C9531F7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914" y="2063023"/>
            <a:ext cx="11959771" cy="3989332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0269" tIns="55135" rIns="110269" bIns="55135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Perfil general: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Adultos entre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40 y 55 años (42%)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principalmente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hombres (63%)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con nivel socioeconómico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medio-alto (C+)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que visitan el 1–2 veces cada 2 años.</a:t>
            </a:r>
          </a:p>
          <a:p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Motivaciones principales: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Les interesa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conocer especies exóticas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</a:t>
            </a:r>
            <a:r>
              <a:rPr lang="es-ES" sz="1800" dirty="0" err="1">
                <a:latin typeface="Roboto Light" panose="02000000000000000000" pitchFamily="2" charset="0"/>
                <a:ea typeface="Roboto Light" panose="02000000000000000000" pitchFamily="2" charset="0"/>
              </a:rPr>
              <a:t>prom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 2.4).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Buscan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aprender algo nuevo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(Educación = 3.3).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Quieren una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actividad diferente para desconectarse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y crear recuerdos.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No les importa pagar un poco más si sienten que la experiencia vale la pena.</a:t>
            </a:r>
          </a:p>
          <a:p>
            <a:endParaRPr lang="es-ES" sz="18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Comportamiento de gasto: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Gastan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$2,196 por día por persona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y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$882 por noche de hospedaje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Consideran que un precio “barato” ronda los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$289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pero un precio “caro” ya es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$525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Siguen dispuestos a pagar hasta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$418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si la experiencia los convence.</a:t>
            </a:r>
          </a:p>
        </p:txBody>
      </p:sp>
    </p:spTree>
    <p:extLst>
      <p:ext uri="{BB962C8B-B14F-4D97-AF65-F5344CB8AC3E}">
        <p14:creationId xmlns:p14="http://schemas.microsoft.com/office/powerpoint/2010/main" val="27677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0B2929-04BD-7638-BB4C-3DD379992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94BCD67-395B-6D90-492A-F38D1A3132FD}"/>
              </a:ext>
            </a:extLst>
          </p:cNvPr>
          <p:cNvSpPr txBox="1"/>
          <p:nvPr/>
        </p:nvSpPr>
        <p:spPr>
          <a:xfrm>
            <a:off x="2025702" y="702184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AA521861-80DE-B321-4C9A-7D8C37721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3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E895B9C9-699C-E4FF-01E2-31E9F15FD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51928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 BUYER CLUSTER 2- “EDUCATIVOS”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2" name="CuadroTexto 21">
            <a:extLst>
              <a:ext uri="{FF2B5EF4-FFF2-40B4-BE49-F238E27FC236}">
                <a16:creationId xmlns:a16="http://schemas.microsoft.com/office/drawing/2014/main" id="{1BE1877C-6160-E1C6-CCC2-B3DC3F3E9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914" y="2063023"/>
            <a:ext cx="11959771" cy="3989332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0269" tIns="55135" rIns="110269" bIns="55135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>
              <a:buNone/>
            </a:pP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Perfil general: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Predominan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adultos de 40-55 años (47%)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con mayoría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femenina (60%)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Tienen un nivel socioeconómico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medio (C y C+)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y suelen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planear sus visitas familiares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pPr>
              <a:buNone/>
            </a:pPr>
            <a:endParaRPr lang="es-ES" sz="18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>
              <a:buNone/>
            </a:pP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Motivaciones principales: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Buscan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 familiar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</a:t>
            </a:r>
            <a:r>
              <a:rPr lang="es-ES" sz="1800" dirty="0" err="1">
                <a:latin typeface="Roboto Light" panose="02000000000000000000" pitchFamily="2" charset="0"/>
                <a:ea typeface="Roboto Light" panose="02000000000000000000" pitchFamily="2" charset="0"/>
              </a:rPr>
              <a:t>prom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 2.4).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Desean que sus hijos aprendan (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 = 3.1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Ven las redes sociales como apoyo para planear la visita (4.1).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Tienen poco tiempo libre, por lo que buscan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experiencias cómodas y cercanas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(Ubicación = 5.8).</a:t>
            </a:r>
          </a:p>
          <a:p>
            <a:pPr>
              <a:buNone/>
            </a:pPr>
            <a:endParaRPr lang="es-ES" sz="18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>
              <a:buNone/>
            </a:pP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Comportamiento de gasto: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Son los de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menor gasto promedio diario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($1,651) y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hospedaje más bajo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($299).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Consideran “barato”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$287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y “caro”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$614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Pagarían hasta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$441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si la experiencia es muy buena.</a:t>
            </a:r>
          </a:p>
        </p:txBody>
      </p:sp>
    </p:spTree>
    <p:extLst>
      <p:ext uri="{BB962C8B-B14F-4D97-AF65-F5344CB8AC3E}">
        <p14:creationId xmlns:p14="http://schemas.microsoft.com/office/powerpoint/2010/main" val="4066414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DB079-7F46-B2AF-844A-082B496A1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7B4D580-0B50-E605-5062-810C9C6A1891}"/>
              </a:ext>
            </a:extLst>
          </p:cNvPr>
          <p:cNvSpPr txBox="1"/>
          <p:nvPr/>
        </p:nvSpPr>
        <p:spPr>
          <a:xfrm>
            <a:off x="2025702" y="702184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513ABCDC-6F91-48AE-F859-CCF63980D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4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3DCA16B2-28CC-2CA8-0250-7C6808C85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51928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 BUYER CLUSTER 3- “INTRÉPIDOS”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2" name="CuadroTexto 21">
            <a:extLst>
              <a:ext uri="{FF2B5EF4-FFF2-40B4-BE49-F238E27FC236}">
                <a16:creationId xmlns:a16="http://schemas.microsoft.com/office/drawing/2014/main" id="{45410A47-0937-6CED-757A-5F2FFCAEE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914" y="2063023"/>
            <a:ext cx="11959771" cy="426633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0269" tIns="55135" rIns="110269" bIns="55135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Perfil general: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Grupo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más numeroso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con edades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25-39 años (47%)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Equilibrio entre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hombres y mujeres (50/50)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Nivel socioeconómico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más alto (40% gana más de $29 mil al mes)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Son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visitantes frecuentes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(2 veces cada 2 años).</a:t>
            </a:r>
          </a:p>
          <a:p>
            <a:endParaRPr lang="es-ES" sz="18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Motivaciones principales: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Buscan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 familiar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pero sin preocuparse por el costo (1.5).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Quieren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 accesible y confort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(6.8).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Valoran menos la educación y más la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experiencia total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Son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muy activos en redes sociales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(7.7).</a:t>
            </a:r>
          </a:p>
          <a:p>
            <a:endParaRPr lang="es-ES" sz="18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Comportamiento de gasto: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Gastan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$2,596 diarios por persona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y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$1,268 por noche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Consideran “barato”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$347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“caro”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$770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pero pueden seguir pagando hasta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$579</a:t>
            </a:r>
            <a:r>
              <a:rPr lang="es-E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4406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ECFAC-5C9C-9358-EA9B-8C0674EDF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40701AA-BD84-55CB-272F-56959E50A640}"/>
              </a:ext>
            </a:extLst>
          </p:cNvPr>
          <p:cNvSpPr txBox="1"/>
          <p:nvPr/>
        </p:nvSpPr>
        <p:spPr>
          <a:xfrm>
            <a:off x="774700" y="6883142"/>
            <a:ext cx="11252199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3BFF4EC9-8FD4-6BF7-2FA5-FFE6D7D97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5</a:t>
            </a:fld>
            <a:endParaRPr lang="en-US" sz="1400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F201133A-0002-FE8B-D538-E806782174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316003"/>
              </p:ext>
            </p:extLst>
          </p:nvPr>
        </p:nvGraphicFramePr>
        <p:xfrm>
          <a:off x="774701" y="1320801"/>
          <a:ext cx="11252202" cy="5562341"/>
        </p:xfrm>
        <a:graphic>
          <a:graphicData uri="http://schemas.openxmlformats.org/drawingml/2006/table">
            <a:tbl>
              <a:tblPr/>
              <a:tblGrid>
                <a:gridCol w="1321958">
                  <a:extLst>
                    <a:ext uri="{9D8B030D-6E8A-4147-A177-3AD203B41FA5}">
                      <a16:colId xmlns:a16="http://schemas.microsoft.com/office/drawing/2014/main" val="4178124017"/>
                    </a:ext>
                  </a:extLst>
                </a:gridCol>
                <a:gridCol w="1078341">
                  <a:extLst>
                    <a:ext uri="{9D8B030D-6E8A-4147-A177-3AD203B41FA5}">
                      <a16:colId xmlns:a16="http://schemas.microsoft.com/office/drawing/2014/main" val="1792093611"/>
                    </a:ext>
                  </a:extLst>
                </a:gridCol>
                <a:gridCol w="1399643">
                  <a:extLst>
                    <a:ext uri="{9D8B030D-6E8A-4147-A177-3AD203B41FA5}">
                      <a16:colId xmlns:a16="http://schemas.microsoft.com/office/drawing/2014/main" val="1103055422"/>
                    </a:ext>
                  </a:extLst>
                </a:gridCol>
                <a:gridCol w="1238992">
                  <a:extLst>
                    <a:ext uri="{9D8B030D-6E8A-4147-A177-3AD203B41FA5}">
                      <a16:colId xmlns:a16="http://schemas.microsoft.com/office/drawing/2014/main" val="749197765"/>
                    </a:ext>
                  </a:extLst>
                </a:gridCol>
                <a:gridCol w="1238992">
                  <a:extLst>
                    <a:ext uri="{9D8B030D-6E8A-4147-A177-3AD203B41FA5}">
                      <a16:colId xmlns:a16="http://schemas.microsoft.com/office/drawing/2014/main" val="1145064882"/>
                    </a:ext>
                  </a:extLst>
                </a:gridCol>
                <a:gridCol w="1238992">
                  <a:extLst>
                    <a:ext uri="{9D8B030D-6E8A-4147-A177-3AD203B41FA5}">
                      <a16:colId xmlns:a16="http://schemas.microsoft.com/office/drawing/2014/main" val="2773338897"/>
                    </a:ext>
                  </a:extLst>
                </a:gridCol>
                <a:gridCol w="1238992">
                  <a:extLst>
                    <a:ext uri="{9D8B030D-6E8A-4147-A177-3AD203B41FA5}">
                      <a16:colId xmlns:a16="http://schemas.microsoft.com/office/drawing/2014/main" val="478812768"/>
                    </a:ext>
                  </a:extLst>
                </a:gridCol>
                <a:gridCol w="1238992">
                  <a:extLst>
                    <a:ext uri="{9D8B030D-6E8A-4147-A177-3AD203B41FA5}">
                      <a16:colId xmlns:a16="http://schemas.microsoft.com/office/drawing/2014/main" val="4071016535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1540505382"/>
                    </a:ext>
                  </a:extLst>
                </a:gridCol>
              </a:tblGrid>
              <a:tr h="1091557">
                <a:tc gridSpan="9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4400" b="1" i="0" u="none" strike="noStrike" dirty="0">
                          <a:solidFill>
                            <a:srgbClr val="000000"/>
                          </a:solidFill>
                          <a:effectLst/>
                          <a:latin typeface="Lato Light" panose="020F0302020204030203" pitchFamily="34" charset="0"/>
                          <a:ea typeface="Roboto Light" panose="02000000000000000000" pitchFamily="2" charset="0"/>
                        </a:rPr>
                        <a:t>SENSIBILIDAD AL PRECIO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7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3606869"/>
                  </a:ext>
                </a:extLst>
              </a:tr>
              <a:tr h="1196113">
                <a:tc>
                  <a:txBody>
                    <a:bodyPr/>
                    <a:lstStyle/>
                    <a:p>
                      <a:pPr marL="36000" algn="l" fontAlgn="ctr">
                        <a:buNone/>
                      </a:pP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Cluster</a:t>
                      </a:r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Barato, </a:t>
                      </a:r>
                    </a:p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no lo compran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Barato, </a:t>
                      </a:r>
                    </a:p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lo pagan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Caro, pero lo pagan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Tan caro que no lo pagan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Gasto </a:t>
                      </a: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prom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. diario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Gasto </a:t>
                      </a: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prom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. hospedaje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Rango de tolerancia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Sensibilidad al precio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421920"/>
                  </a:ext>
                </a:extLst>
              </a:tr>
              <a:tr h="1091557">
                <a:tc>
                  <a:txBody>
                    <a:bodyPr/>
                    <a:lstStyle/>
                    <a:p>
                      <a:pPr marL="36000" algn="l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Exploradores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$168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$289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$418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$525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$2,196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$882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$236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Media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2649149"/>
                  </a:ext>
                </a:extLst>
              </a:tr>
              <a:tr h="1091557">
                <a:tc>
                  <a:txBody>
                    <a:bodyPr/>
                    <a:lstStyle/>
                    <a:p>
                      <a:pPr marL="36000" algn="l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Educativos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$157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$287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$441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$614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$1,651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$299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$327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Alta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9357884"/>
                  </a:ext>
                </a:extLst>
              </a:tr>
              <a:tr h="1091557">
                <a:tc>
                  <a:txBody>
                    <a:bodyPr/>
                    <a:lstStyle/>
                    <a:p>
                      <a:pPr marL="36000" algn="l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Intrépidos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$160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$347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$579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$770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$2,596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$1,268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$423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Baja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1921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08021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29577</TotalTime>
  <Words>620</Words>
  <Application>Microsoft Office PowerPoint</Application>
  <PresentationFormat>Personalizado</PresentationFormat>
  <Paragraphs>94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Calibri</vt:lpstr>
      <vt:lpstr>Lato Light</vt:lpstr>
      <vt:lpstr>Playfair Display</vt:lpstr>
      <vt:lpstr>Roboto</vt:lpstr>
      <vt:lpstr>Roboto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 Acosta</dc:creator>
  <cp:lastModifiedBy>julio olaf gonzalez guzman</cp:lastModifiedBy>
  <cp:revision>588</cp:revision>
  <dcterms:created xsi:type="dcterms:W3CDTF">2024-08-19T18:58:59Z</dcterms:created>
  <dcterms:modified xsi:type="dcterms:W3CDTF">2025-10-23T23:20:18Z</dcterms:modified>
</cp:coreProperties>
</file>