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8109" r:id="rId2"/>
    <p:sldId id="8108" r:id="rId3"/>
    <p:sldId id="8110" r:id="rId4"/>
    <p:sldId id="8112" r:id="rId5"/>
    <p:sldId id="8113" r:id="rId6"/>
    <p:sldId id="8114" r:id="rId7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68" userDrawn="1">
          <p15:clr>
            <a:srgbClr val="A4A3A4"/>
          </p15:clr>
        </p15:guide>
        <p15:guide id="2" pos="6572" userDrawn="1">
          <p15:clr>
            <a:srgbClr val="A4A3A4"/>
          </p15:clr>
        </p15:guide>
        <p15:guide id="3" orient="horz" pos="543" userDrawn="1">
          <p15:clr>
            <a:srgbClr val="A4A3A4"/>
          </p15:clr>
        </p15:guide>
        <p15:guide id="4" pos="880" userDrawn="1">
          <p15:clr>
            <a:srgbClr val="A4A3A4"/>
          </p15:clr>
        </p15:guide>
        <p15:guide id="5" pos="79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8A0"/>
    <a:srgbClr val="FFD579"/>
    <a:srgbClr val="8EB4E3"/>
    <a:srgbClr val="FFEBA6"/>
    <a:srgbClr val="FFF4BA"/>
    <a:srgbClr val="FFEEA8"/>
    <a:srgbClr val="FFF364"/>
    <a:srgbClr val="FFEF3E"/>
    <a:srgbClr val="DCE6F2"/>
    <a:srgbClr val="CCC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310"/>
    <p:restoredTop sz="96197"/>
  </p:normalViewPr>
  <p:slideViewPr>
    <p:cSldViewPr snapToGrid="0" showGuides="1">
      <p:cViewPr>
        <p:scale>
          <a:sx n="66" d="100"/>
          <a:sy n="66" d="100"/>
        </p:scale>
        <p:origin x="516" y="1014"/>
      </p:cViewPr>
      <p:guideLst>
        <p:guide orient="horz" pos="1768"/>
        <p:guide pos="6572"/>
        <p:guide orient="horz" pos="543"/>
        <p:guide pos="880"/>
        <p:guide pos="791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3" d="100"/>
        <a:sy n="8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Gran%20Acuario\Resultado_cluster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rgbClr val="C6D8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36-40FD-A24C-61BF8581BC55}"/>
              </c:ext>
            </c:extLst>
          </c:dPt>
          <c:dPt>
            <c:idx val="1"/>
            <c:bubble3D val="0"/>
            <c:spPr>
              <a:solidFill>
                <a:srgbClr val="FFD57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36-40FD-A24C-61BF8581BC55}"/>
              </c:ext>
            </c:extLst>
          </c:dPt>
          <c:dPt>
            <c:idx val="2"/>
            <c:bubble3D val="0"/>
            <c:spPr>
              <a:solidFill>
                <a:srgbClr val="8EB4E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36-40FD-A24C-61BF8581BC55}"/>
              </c:ext>
            </c:extLst>
          </c:dPt>
          <c:val>
            <c:numRef>
              <c:f>Hoja1!$I$21:$I$23</c:f>
              <c:numCache>
                <c:formatCode>0%</c:formatCode>
                <c:ptCount val="3"/>
                <c:pt idx="0">
                  <c:v>0.71</c:v>
                </c:pt>
                <c:pt idx="1">
                  <c:v>0.16</c:v>
                </c:pt>
                <c:pt idx="2">
                  <c:v>0.13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36-40FD-A24C-61BF858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C6D8A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6D8A0"/>
              </a:solidFill>
              <a:ln w="57150">
                <a:solidFill>
                  <a:srgbClr val="C6D8A0"/>
                </a:solidFill>
              </a:ln>
              <a:effectLst/>
            </c:spPr>
          </c:marker>
          <c:xVal>
            <c:numRef>
              <c:f>Hoja1!$J$43:$J$50</c:f>
              <c:numCache>
                <c:formatCode>General</c:formatCode>
                <c:ptCount val="8"/>
                <c:pt idx="0">
                  <c:v>1.522</c:v>
                </c:pt>
                <c:pt idx="1">
                  <c:v>2.5310000000000001</c:v>
                </c:pt>
                <c:pt idx="2">
                  <c:v>2.976</c:v>
                </c:pt>
                <c:pt idx="3">
                  <c:v>3.7509999999999999</c:v>
                </c:pt>
                <c:pt idx="4">
                  <c:v>4.6360000000000001</c:v>
                </c:pt>
                <c:pt idx="5">
                  <c:v>6.0670000000000002</c:v>
                </c:pt>
                <c:pt idx="6">
                  <c:v>6.8179999999999996</c:v>
                </c:pt>
                <c:pt idx="7">
                  <c:v>7.6989999999999998</c:v>
                </c:pt>
              </c:numCache>
            </c:numRef>
          </c:xVal>
          <c:yVal>
            <c:numRef>
              <c:f>Hoja1!$K$43:$K$50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395-4216-BAF4-9BD1717DBC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3872"/>
        <c:axId val="405925440"/>
      </c:scatterChart>
      <c:valAx>
        <c:axId val="405933872"/>
        <c:scaling>
          <c:orientation val="minMax"/>
          <c:max val="8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440"/>
        <c:crosses val="autoZero"/>
        <c:crossBetween val="midCat"/>
      </c:valAx>
      <c:valAx>
        <c:axId val="405925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38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FFD57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579"/>
              </a:solidFill>
              <a:ln w="57150">
                <a:solidFill>
                  <a:srgbClr val="FFD579"/>
                </a:solidFill>
              </a:ln>
              <a:effectLst/>
            </c:spPr>
          </c:marker>
          <c:xVal>
            <c:numRef>
              <c:f>Hoja1!$J$33:$J$40</c:f>
              <c:numCache>
                <c:formatCode>General</c:formatCode>
                <c:ptCount val="8"/>
                <c:pt idx="0">
                  <c:v>2.4260000000000002</c:v>
                </c:pt>
                <c:pt idx="1">
                  <c:v>3.1059999999999999</c:v>
                </c:pt>
                <c:pt idx="2">
                  <c:v>3.7229999999999999</c:v>
                </c:pt>
                <c:pt idx="3">
                  <c:v>4.1280000000000001</c:v>
                </c:pt>
                <c:pt idx="4">
                  <c:v>4.4889999999999999</c:v>
                </c:pt>
                <c:pt idx="5">
                  <c:v>5.4889999999999999</c:v>
                </c:pt>
                <c:pt idx="6">
                  <c:v>5.851</c:v>
                </c:pt>
                <c:pt idx="7">
                  <c:v>6.7869999999999999</c:v>
                </c:pt>
              </c:numCache>
            </c:numRef>
          </c:xVal>
          <c:yVal>
            <c:numRef>
              <c:f>Hoja1!$K$33:$K$40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B84-4243-99DF-7C57536AC5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30400"/>
        <c:axId val="405925936"/>
      </c:scatterChart>
      <c:valAx>
        <c:axId val="405930400"/>
        <c:scaling>
          <c:orientation val="minMax"/>
          <c:min val="1"/>
        </c:scaling>
        <c:delete val="1"/>
        <c:axPos val="b"/>
        <c:numFmt formatCode="General" sourceLinked="1"/>
        <c:majorTickMark val="none"/>
        <c:minorTickMark val="none"/>
        <c:tickLblPos val="nextTo"/>
        <c:crossAx val="405925936"/>
        <c:crosses val="autoZero"/>
        <c:crossBetween val="midCat"/>
      </c:valAx>
      <c:valAx>
        <c:axId val="405925936"/>
        <c:scaling>
          <c:orientation val="minMax"/>
          <c:max val="2"/>
        </c:scaling>
        <c:delete val="1"/>
        <c:axPos val="l"/>
        <c:numFmt formatCode="General" sourceLinked="1"/>
        <c:majorTickMark val="none"/>
        <c:minorTickMark val="none"/>
        <c:tickLblPos val="nextTo"/>
        <c:crossAx val="4059304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57150" cap="rnd">
              <a:solidFill>
                <a:srgbClr val="1F497D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8EB4E3"/>
              </a:solidFill>
              <a:ln w="57150">
                <a:solidFill>
                  <a:srgbClr val="8EB4E3"/>
                </a:solidFill>
              </a:ln>
              <a:effectLst/>
            </c:spPr>
          </c:marker>
          <c:xVal>
            <c:numRef>
              <c:f>Hoja1!$J$23:$J$30</c:f>
              <c:numCache>
                <c:formatCode>General</c:formatCode>
                <c:ptCount val="8"/>
                <c:pt idx="0">
                  <c:v>2.4209999999999998</c:v>
                </c:pt>
                <c:pt idx="1">
                  <c:v>3.3690000000000002</c:v>
                </c:pt>
                <c:pt idx="2">
                  <c:v>3.5790000000000002</c:v>
                </c:pt>
                <c:pt idx="3">
                  <c:v>3.7890000000000001</c:v>
                </c:pt>
                <c:pt idx="4">
                  <c:v>4.8949999999999996</c:v>
                </c:pt>
                <c:pt idx="5">
                  <c:v>5.4740000000000002</c:v>
                </c:pt>
                <c:pt idx="6">
                  <c:v>5.8419999999999996</c:v>
                </c:pt>
                <c:pt idx="7">
                  <c:v>6.6319999999999997</c:v>
                </c:pt>
              </c:numCache>
            </c:numRef>
          </c:xVal>
          <c:yVal>
            <c:numRef>
              <c:f>Hoja1!$K$23:$K$30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6CD-497D-855D-0E437B1DF3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5940320"/>
        <c:axId val="405927920"/>
      </c:scatterChart>
      <c:valAx>
        <c:axId val="405940320"/>
        <c:scaling>
          <c:orientation val="minMax"/>
          <c:max val="8"/>
          <c:min val="1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405927920"/>
        <c:crosses val="autoZero"/>
        <c:crossBetween val="midCat"/>
      </c:valAx>
      <c:valAx>
        <c:axId val="405927920"/>
        <c:scaling>
          <c:orientation val="minMax"/>
          <c:max val="2"/>
          <c:min val="0.75000000000000011"/>
        </c:scaling>
        <c:delete val="1"/>
        <c:axPos val="l"/>
        <c:numFmt formatCode="General" sourceLinked="1"/>
        <c:majorTickMark val="out"/>
        <c:minorTickMark val="none"/>
        <c:tickLblPos val="nextTo"/>
        <c:crossAx val="405940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20B40-B241-478D-A0BB-7B2BF4B57CEC}" type="datetimeFigureOut">
              <a:rPr lang="es-MX" smtClean="0"/>
              <a:t>24/10/2025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946DA-4E56-44FA-AE69-42626E6CB32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545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BC300587-0677-5D45-9D24-130713677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0750" y="7354183"/>
            <a:ext cx="900100" cy="234000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" name="Conector recto 1">
            <a:extLst>
              <a:ext uri="{FF2B5EF4-FFF2-40B4-BE49-F238E27FC236}">
                <a16:creationId xmlns:a16="http://schemas.microsoft.com/office/drawing/2014/main" id="{07B6743E-BA28-B388-E415-BA2D9DAFD5B6}"/>
              </a:ext>
            </a:extLst>
          </p:cNvPr>
          <p:cNvCxnSpPr>
            <a:cxnSpLocks/>
          </p:cNvCxnSpPr>
          <p:nvPr userDrawn="1"/>
        </p:nvCxnSpPr>
        <p:spPr>
          <a:xfrm>
            <a:off x="5397498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0A1D6482-33F7-F103-AF5F-EE59B69BCC9B}"/>
              </a:ext>
            </a:extLst>
          </p:cNvPr>
          <p:cNvCxnSpPr>
            <a:cxnSpLocks/>
          </p:cNvCxnSpPr>
          <p:nvPr userDrawn="1"/>
        </p:nvCxnSpPr>
        <p:spPr>
          <a:xfrm>
            <a:off x="6844794" y="7486600"/>
            <a:ext cx="564118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Picture 5">
            <a:extLst>
              <a:ext uri="{FF2B5EF4-FFF2-40B4-BE49-F238E27FC236}">
                <a16:creationId xmlns:a16="http://schemas.microsoft.com/office/drawing/2014/main" id="{2367C860-7ABA-AD1E-7012-6C9421DAC47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52128" y="3651518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557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5788732" y="7236500"/>
            <a:ext cx="1224136" cy="469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97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27DC6-E5B0-B9C9-FA7D-7C216E2E8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6C8A21E-EEDA-D1F4-8BF4-AD1825E1035B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ED9D4721-4976-A540-5438-F8DE0002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A1E067DF-2F7E-AD3B-4386-655DFB22A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</a:t>
            </a:r>
            <a:r>
              <a:rPr lang="es-ES" sz="3200" dirty="0">
                <a:latin typeface="Lato Light" panose="020F0302020204030203" pitchFamily="34" charset="77"/>
              </a:rPr>
              <a:t>DISTRIBUCIÓN DE LOS ENCUESTADOS POR CLÚSTER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FD5162DA-F56D-0271-AAFF-FA582784C2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003957"/>
              </p:ext>
            </p:extLst>
          </p:nvPr>
        </p:nvGraphicFramePr>
        <p:xfrm>
          <a:off x="2063958" y="1638903"/>
          <a:ext cx="8673684" cy="5147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CuadroTexto 17">
            <a:extLst>
              <a:ext uri="{FF2B5EF4-FFF2-40B4-BE49-F238E27FC236}">
                <a16:creationId xmlns:a16="http://schemas.microsoft.com/office/drawing/2014/main" id="{AC7CBCDE-9B13-27CB-BE76-F32AAC584E6C}"/>
              </a:ext>
            </a:extLst>
          </p:cNvPr>
          <p:cNvSpPr txBox="1"/>
          <p:nvPr/>
        </p:nvSpPr>
        <p:spPr>
          <a:xfrm>
            <a:off x="5948782" y="5324853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Intrépidos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71%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4826D32-5550-AB88-B663-8D5EFF2D3A8B}"/>
              </a:ext>
            </a:extLst>
          </p:cNvPr>
          <p:cNvSpPr txBox="1"/>
          <p:nvPr/>
        </p:nvSpPr>
        <p:spPr>
          <a:xfrm>
            <a:off x="2757217" y="3321869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Educativos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16%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9E933D7-10D2-2678-7A16-1F913AB48298}"/>
              </a:ext>
            </a:extLst>
          </p:cNvPr>
          <p:cNvSpPr txBox="1"/>
          <p:nvPr/>
        </p:nvSpPr>
        <p:spPr>
          <a:xfrm>
            <a:off x="3865869" y="1908531"/>
            <a:ext cx="3402344" cy="1143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3600" dirty="0">
                <a:latin typeface="Roboto Light" panose="02000000000000000000" pitchFamily="2" charset="0"/>
                <a:ea typeface="Roboto Light" panose="02000000000000000000" pitchFamily="2" charset="0"/>
              </a:rPr>
              <a:t>Exploradores</a:t>
            </a:r>
          </a:p>
          <a:p>
            <a:pPr algn="ctr">
              <a:lnSpc>
                <a:spcPct val="81000"/>
              </a:lnSpc>
            </a:pPr>
            <a:r>
              <a:rPr lang="es-ES" sz="4800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13%</a:t>
            </a:r>
            <a:endParaRPr lang="es-ES" sz="7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3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D730F-56F8-1A9E-4004-9E7D641397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Gráfico 35">
            <a:extLst>
              <a:ext uri="{FF2B5EF4-FFF2-40B4-BE49-F238E27FC236}">
                <a16:creationId xmlns:a16="http://schemas.microsoft.com/office/drawing/2014/main" id="{066A4054-8F8D-FC3F-8F64-0C18A5503E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462483"/>
              </p:ext>
            </p:extLst>
          </p:nvPr>
        </p:nvGraphicFramePr>
        <p:xfrm>
          <a:off x="333212" y="2829334"/>
          <a:ext cx="1156079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Gráfico 25">
            <a:extLst>
              <a:ext uri="{FF2B5EF4-FFF2-40B4-BE49-F238E27FC236}">
                <a16:creationId xmlns:a16="http://schemas.microsoft.com/office/drawing/2014/main" id="{1157F4E7-05CB-1BEF-6E9E-B4DCA8E63D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872603"/>
              </p:ext>
            </p:extLst>
          </p:nvPr>
        </p:nvGraphicFramePr>
        <p:xfrm>
          <a:off x="315604" y="2702750"/>
          <a:ext cx="11552546" cy="4084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Gráfico 16">
            <a:extLst>
              <a:ext uri="{FF2B5EF4-FFF2-40B4-BE49-F238E27FC236}">
                <a16:creationId xmlns:a16="http://schemas.microsoft.com/office/drawing/2014/main" id="{1CF8023B-92A9-AEF3-6523-9A063489E1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3640981"/>
              </p:ext>
            </p:extLst>
          </p:nvPr>
        </p:nvGraphicFramePr>
        <p:xfrm>
          <a:off x="323850" y="3318431"/>
          <a:ext cx="11544300" cy="3752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D40B0B1-D2C7-86E0-1D07-06DE1B68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152CE28B-5E58-2AD2-A485-F2ABA4F70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74519"/>
            <a:ext cx="12801600" cy="1012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es-ES_tradnl" sz="3200" dirty="0">
                <a:latin typeface="Lato Light" panose="020F0302020204030203" pitchFamily="34" charset="77"/>
              </a:rPr>
              <a:t>EN ORDEN DE IMPORTANCIA SEÑALE QUE FUE MÁS IMPORTANTE </a:t>
            </a:r>
          </a:p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AL MOMENTO DE DECIDIR IR AL ACUARIO: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DE6780-E55B-E141-DA80-CD6A5446060F}"/>
              </a:ext>
            </a:extLst>
          </p:cNvPr>
          <p:cNvSpPr txBox="1"/>
          <p:nvPr/>
        </p:nvSpPr>
        <p:spPr>
          <a:xfrm>
            <a:off x="1" y="1658172"/>
            <a:ext cx="1280159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s-ES_tradnl" sz="2200" i="1" dirty="0">
                <a:solidFill>
                  <a:srgbClr val="FF0000"/>
                </a:solidFill>
                <a:latin typeface="Playfair Display" pitchFamily="2" charset="77"/>
              </a:rPr>
              <a:t>1 es lo más importante y 8 lo menos importante. No se pueden repetir números.</a:t>
            </a:r>
            <a:endParaRPr lang="es-MX" sz="2200" i="1" dirty="0">
              <a:solidFill>
                <a:srgbClr val="FF0000"/>
              </a:solidFill>
              <a:latin typeface="Playfair Display" pitchFamily="2" charset="77"/>
            </a:endParaRPr>
          </a:p>
        </p:txBody>
      </p:sp>
      <p:sp>
        <p:nvSpPr>
          <p:cNvPr id="9" name="9 CuadroTexto">
            <a:extLst>
              <a:ext uri="{FF2B5EF4-FFF2-40B4-BE49-F238E27FC236}">
                <a16:creationId xmlns:a16="http://schemas.microsoft.com/office/drawing/2014/main" id="{8A99A1AA-5BEC-F752-343F-9BAC447576E6}"/>
              </a:ext>
            </a:extLst>
          </p:cNvPr>
          <p:cNvSpPr txBox="1"/>
          <p:nvPr/>
        </p:nvSpPr>
        <p:spPr>
          <a:xfrm>
            <a:off x="11392338" y="3178521"/>
            <a:ext cx="14328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100" dirty="0">
                <a:solidFill>
                  <a:srgbClr val="C6D8A0"/>
                </a:solidFill>
                <a:latin typeface="Lato" panose="020F0502020204030203" pitchFamily="34" charset="0"/>
                <a:ea typeface="Roboto Light" pitchFamily="2" charset="0"/>
                <a:cs typeface="Calibri"/>
              </a:rPr>
              <a:t>Intrépidos</a:t>
            </a:r>
          </a:p>
        </p:txBody>
      </p:sp>
      <p:sp>
        <p:nvSpPr>
          <p:cNvPr id="12" name="15 CuadroTexto">
            <a:extLst>
              <a:ext uri="{FF2B5EF4-FFF2-40B4-BE49-F238E27FC236}">
                <a16:creationId xmlns:a16="http://schemas.microsoft.com/office/drawing/2014/main" id="{5CFB399E-AF59-6FD3-76A0-8A5C58521210}"/>
              </a:ext>
            </a:extLst>
          </p:cNvPr>
          <p:cNvSpPr txBox="1"/>
          <p:nvPr/>
        </p:nvSpPr>
        <p:spPr>
          <a:xfrm>
            <a:off x="9702873" y="5763085"/>
            <a:ext cx="17813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100" dirty="0">
                <a:solidFill>
                  <a:srgbClr val="8EB4E3"/>
                </a:solidFill>
                <a:latin typeface="Lato" panose="020F0502020204030203" pitchFamily="34" charset="0"/>
                <a:ea typeface="Roboto Light" pitchFamily="2" charset="0"/>
                <a:cs typeface="Calibri"/>
              </a:rPr>
              <a:t>Exploradores</a:t>
            </a:r>
          </a:p>
        </p:txBody>
      </p:sp>
      <p:sp>
        <p:nvSpPr>
          <p:cNvPr id="16" name="31 CuadroTexto">
            <a:extLst>
              <a:ext uri="{FF2B5EF4-FFF2-40B4-BE49-F238E27FC236}">
                <a16:creationId xmlns:a16="http://schemas.microsoft.com/office/drawing/2014/main" id="{B8BEAF3C-1B9F-8957-FE6B-9507A498956B}"/>
              </a:ext>
            </a:extLst>
          </p:cNvPr>
          <p:cNvSpPr txBox="1"/>
          <p:nvPr/>
        </p:nvSpPr>
        <p:spPr>
          <a:xfrm>
            <a:off x="9892623" y="4537402"/>
            <a:ext cx="1466067" cy="415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100" dirty="0">
                <a:solidFill>
                  <a:srgbClr val="FFD579"/>
                </a:solidFill>
                <a:latin typeface="Lato" panose="020F0502020204030203" pitchFamily="34" charset="0"/>
                <a:ea typeface="Roboto Light" pitchFamily="2" charset="0"/>
                <a:cs typeface="Calibri"/>
              </a:rPr>
              <a:t>Educativos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1E24FB1-7A74-B989-DC23-AB22AE855301}"/>
              </a:ext>
            </a:extLst>
          </p:cNvPr>
          <p:cNvSpPr txBox="1"/>
          <p:nvPr/>
        </p:nvSpPr>
        <p:spPr>
          <a:xfrm>
            <a:off x="1992042" y="5521443"/>
            <a:ext cx="1522559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F57E9104-E9AB-EB7A-0102-8B286A64C1F2}"/>
              </a:ext>
            </a:extLst>
          </p:cNvPr>
          <p:cNvSpPr txBox="1"/>
          <p:nvPr/>
        </p:nvSpPr>
        <p:spPr>
          <a:xfrm>
            <a:off x="3687492" y="6170841"/>
            <a:ext cx="93213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3.3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BD88AB0A-BA84-18F6-64A3-79D76DE9A37E}"/>
              </a:ext>
            </a:extLst>
          </p:cNvPr>
          <p:cNvSpPr txBox="1"/>
          <p:nvPr/>
        </p:nvSpPr>
        <p:spPr>
          <a:xfrm>
            <a:off x="3686681" y="5521442"/>
            <a:ext cx="178130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de recuerdos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5112B18-80B2-3028-2297-CF214918965A}"/>
              </a:ext>
            </a:extLst>
          </p:cNvPr>
          <p:cNvSpPr txBox="1"/>
          <p:nvPr/>
        </p:nvSpPr>
        <p:spPr>
          <a:xfrm>
            <a:off x="4572780" y="6178583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67B48CC9-0F1B-6D97-81A8-4E46BD0E150F}"/>
              </a:ext>
            </a:extLst>
          </p:cNvPr>
          <p:cNvSpPr txBox="1"/>
          <p:nvPr/>
        </p:nvSpPr>
        <p:spPr>
          <a:xfrm>
            <a:off x="6190695" y="5521441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A9546C0-6B20-FC7B-9988-3F18A57A08C5}"/>
              </a:ext>
            </a:extLst>
          </p:cNvPr>
          <p:cNvSpPr txBox="1"/>
          <p:nvPr/>
        </p:nvSpPr>
        <p:spPr>
          <a:xfrm>
            <a:off x="7574051" y="5520084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1319D2FA-0A21-7C3D-8037-78A52CB93E69}"/>
              </a:ext>
            </a:extLst>
          </p:cNvPr>
          <p:cNvSpPr txBox="1"/>
          <p:nvPr/>
        </p:nvSpPr>
        <p:spPr>
          <a:xfrm>
            <a:off x="6949026" y="6170840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B1F3885-F246-453F-A3CB-118B3D33127C}"/>
              </a:ext>
            </a:extLst>
          </p:cNvPr>
          <p:cNvSpPr txBox="1"/>
          <p:nvPr/>
        </p:nvSpPr>
        <p:spPr>
          <a:xfrm>
            <a:off x="8560436" y="5520083"/>
            <a:ext cx="193399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2C15B385-7057-B425-F62B-301B5A530913}"/>
              </a:ext>
            </a:extLst>
          </p:cNvPr>
          <p:cNvSpPr txBox="1"/>
          <p:nvPr/>
        </p:nvSpPr>
        <p:spPr>
          <a:xfrm>
            <a:off x="1752691" y="4239478"/>
            <a:ext cx="193399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2.4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70C7BA52-583C-E3C7-7249-B9BEA8526120}"/>
              </a:ext>
            </a:extLst>
          </p:cNvPr>
          <p:cNvSpPr txBox="1"/>
          <p:nvPr/>
        </p:nvSpPr>
        <p:spPr>
          <a:xfrm>
            <a:off x="3382692" y="4819760"/>
            <a:ext cx="93213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DF4F4E2-B116-166E-2BCA-B58A54097C7F}"/>
              </a:ext>
            </a:extLst>
          </p:cNvPr>
          <p:cNvSpPr txBox="1"/>
          <p:nvPr/>
        </p:nvSpPr>
        <p:spPr>
          <a:xfrm>
            <a:off x="3733501" y="4235351"/>
            <a:ext cx="1522559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194C5E4A-AD2E-87DA-BF61-4B1401BEFE52}"/>
              </a:ext>
            </a:extLst>
          </p:cNvPr>
          <p:cNvSpPr txBox="1"/>
          <p:nvPr/>
        </p:nvSpPr>
        <p:spPr>
          <a:xfrm>
            <a:off x="4895834" y="4816005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4.1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FDD8D7B-43C1-4F97-1C74-2D7E3C925D30}"/>
              </a:ext>
            </a:extLst>
          </p:cNvPr>
          <p:cNvSpPr txBox="1"/>
          <p:nvPr/>
        </p:nvSpPr>
        <p:spPr>
          <a:xfrm>
            <a:off x="5302880" y="4235350"/>
            <a:ext cx="178130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de recuerdos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DAD536E-C22B-8199-5DEE-35F8003964A0}"/>
              </a:ext>
            </a:extLst>
          </p:cNvPr>
          <p:cNvSpPr txBox="1"/>
          <p:nvPr/>
        </p:nvSpPr>
        <p:spPr>
          <a:xfrm>
            <a:off x="7064426" y="4235350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7066A4C3-1E19-81C0-9FB3-75692E590A68}"/>
              </a:ext>
            </a:extLst>
          </p:cNvPr>
          <p:cNvSpPr txBox="1"/>
          <p:nvPr/>
        </p:nvSpPr>
        <p:spPr>
          <a:xfrm>
            <a:off x="7737096" y="4818702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95354817-493C-6A2D-7B70-BC3630776E37}"/>
              </a:ext>
            </a:extLst>
          </p:cNvPr>
          <p:cNvSpPr txBox="1"/>
          <p:nvPr/>
        </p:nvSpPr>
        <p:spPr>
          <a:xfrm>
            <a:off x="9087417" y="4235352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3655A7A9-5817-A836-3D7F-E14F26763D13}"/>
              </a:ext>
            </a:extLst>
          </p:cNvPr>
          <p:cNvSpPr txBox="1"/>
          <p:nvPr/>
        </p:nvSpPr>
        <p:spPr>
          <a:xfrm>
            <a:off x="370442" y="2906422"/>
            <a:ext cx="193399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E5A4E6-9830-48F0-683E-C4AFB090CB85}"/>
              </a:ext>
            </a:extLst>
          </p:cNvPr>
          <p:cNvSpPr txBox="1"/>
          <p:nvPr/>
        </p:nvSpPr>
        <p:spPr>
          <a:xfrm>
            <a:off x="2450559" y="2901119"/>
            <a:ext cx="932133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2.5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CAEC1424-9E52-6932-832B-3CDCAC8D77DD}"/>
              </a:ext>
            </a:extLst>
          </p:cNvPr>
          <p:cNvSpPr txBox="1"/>
          <p:nvPr/>
        </p:nvSpPr>
        <p:spPr>
          <a:xfrm>
            <a:off x="2916625" y="3573070"/>
            <a:ext cx="1522559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Especies exóticas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2.9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30A46865-D327-57C5-68BA-12D49BCD4B98}"/>
              </a:ext>
            </a:extLst>
          </p:cNvPr>
          <p:cNvSpPr txBox="1"/>
          <p:nvPr/>
        </p:nvSpPr>
        <p:spPr>
          <a:xfrm>
            <a:off x="4362508" y="2901119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Desconexión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A8E7340-849A-754E-0BBB-9BAE5A639375}"/>
              </a:ext>
            </a:extLst>
          </p:cNvPr>
          <p:cNvSpPr txBox="1"/>
          <p:nvPr/>
        </p:nvSpPr>
        <p:spPr>
          <a:xfrm>
            <a:off x="5429159" y="2905789"/>
            <a:ext cx="1781300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Creación de recuerdos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4.6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3059E852-F45B-CDEB-7F43-319F39BAD2F0}"/>
              </a:ext>
            </a:extLst>
          </p:cNvPr>
          <p:cNvSpPr txBox="1"/>
          <p:nvPr/>
        </p:nvSpPr>
        <p:spPr>
          <a:xfrm>
            <a:off x="7989529" y="2897452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Costo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6.0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0B388869-7129-093B-1A7D-FE5A9939BDF3}"/>
              </a:ext>
            </a:extLst>
          </p:cNvPr>
          <p:cNvSpPr txBox="1"/>
          <p:nvPr/>
        </p:nvSpPr>
        <p:spPr>
          <a:xfrm>
            <a:off x="9284390" y="2901119"/>
            <a:ext cx="106665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6.8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26107246-C4AB-0161-E209-FCED95E2CCB8}"/>
              </a:ext>
            </a:extLst>
          </p:cNvPr>
          <p:cNvSpPr txBox="1"/>
          <p:nvPr/>
        </p:nvSpPr>
        <p:spPr>
          <a:xfrm>
            <a:off x="10593523" y="2896363"/>
            <a:ext cx="1294861" cy="46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1000"/>
              </a:lnSpc>
            </a:pPr>
            <a:r>
              <a:rPr lang="es-ES" sz="1200" dirty="0">
                <a:latin typeface="Roboto Light" panose="02000000000000000000" pitchFamily="2" charset="0"/>
                <a:ea typeface="Roboto Light" panose="02000000000000000000" pitchFamily="2" charset="0"/>
              </a:rPr>
              <a:t>Redes Sociales</a:t>
            </a:r>
          </a:p>
          <a:p>
            <a:pPr algn="ctr">
              <a:lnSpc>
                <a:spcPct val="81000"/>
              </a:lnSpc>
            </a:pPr>
            <a:r>
              <a:rPr lang="es-ES" b="1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7.7</a:t>
            </a:r>
            <a:endParaRPr lang="es-ES" sz="3200" b="1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5E0E462-78C7-50E5-ADC2-875071A9A50F}"/>
              </a:ext>
            </a:extLst>
          </p:cNvPr>
          <p:cNvSpPr txBox="1"/>
          <p:nvPr/>
        </p:nvSpPr>
        <p:spPr>
          <a:xfrm>
            <a:off x="370442" y="7256805"/>
            <a:ext cx="11497708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4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707A62-5923-A4AB-7997-4C6199ED3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59179B1B-C83A-2E94-DD2D-45C48557F964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7CFBAA0D-C2F6-8DA7-3374-DADBAF0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D5273C2C-CD14-3DA8-C9B7-43550EAE5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1- “EXPLORADORES”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3047834C-6B75-DC34-A743-87C9531F7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Adultos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40 y 55 años (42%)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principalmente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(63%)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medio-alto (C+)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que visitan el 1–2 veces cada 2 años.</a:t>
            </a:r>
          </a:p>
          <a:p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Les interesa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conocer especies exóticas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aprender algo nuevo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(Educación = 3.3).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una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actividad diferente para desconectarse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crear recuerdos.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No les importa pagar un poco más si sienten que la experiencia vale la pena.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$2,196 por día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$882 por noche de hospedaje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que un precio “barato” ronda los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$289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un precio “caro” ya 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$525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Siguen dispuestos a pagar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$418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los convence.</a:t>
            </a:r>
          </a:p>
        </p:txBody>
      </p:sp>
    </p:spTree>
    <p:extLst>
      <p:ext uri="{BB962C8B-B14F-4D97-AF65-F5344CB8AC3E}">
        <p14:creationId xmlns:p14="http://schemas.microsoft.com/office/powerpoint/2010/main" val="27677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B2929-04BD-7638-BB4C-3DD379992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94BCD67-395B-6D90-492A-F38D1A3132FD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AA521861-80DE-B321-4C9A-7D8C37721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E895B9C9-699C-E4FF-01E2-31E9F15FD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2- “EDUCATIVOS”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1BE1877C-6160-E1C6-CCC2-B3DC3F3E9C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3989332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Predominan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adultos de 40-55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mayoría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femenina (60%)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un 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medio (C y C+)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suelen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planear sus visitas familiares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</a:t>
            </a:r>
            <a:r>
              <a:rPr lang="es-ES" sz="1800" dirty="0" err="1">
                <a:latin typeface="Roboto Light" panose="02000000000000000000" pitchFamily="2" charset="0"/>
                <a:ea typeface="Roboto Light" panose="02000000000000000000" pitchFamily="2" charset="0"/>
              </a:rPr>
              <a:t>prom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 2.4).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Desean que sus hijos aprendan (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Educación = 3.1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Ven las redes sociales como apoyo para planear la visita (4.1).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Tienen poco tiempo libre, por lo que 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experiencias cómodas y cercanas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(Ubicación = 5.8).</a:t>
            </a:r>
          </a:p>
          <a:p>
            <a:pPr>
              <a:buNone/>
            </a:pPr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pPr>
              <a:buNone/>
            </a:pP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los de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menor gasto promedio diario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($1,651)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hospedaje más bajo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($299).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$287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$614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Pagarían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$441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si la experiencia es muy buena.</a:t>
            </a:r>
          </a:p>
        </p:txBody>
      </p:sp>
    </p:spTree>
    <p:extLst>
      <p:ext uri="{BB962C8B-B14F-4D97-AF65-F5344CB8AC3E}">
        <p14:creationId xmlns:p14="http://schemas.microsoft.com/office/powerpoint/2010/main" val="406641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DB079-7F46-B2AF-844A-082B496A1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7B4D580-0B50-E605-5062-810C9C6A1891}"/>
              </a:ext>
            </a:extLst>
          </p:cNvPr>
          <p:cNvSpPr txBox="1"/>
          <p:nvPr/>
        </p:nvSpPr>
        <p:spPr>
          <a:xfrm>
            <a:off x="2025702" y="7021843"/>
            <a:ext cx="8785413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513ABCDC-6F91-48AE-F859-CCF63980D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 sz="1400" dirty="0"/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3DCA16B2-28CC-2CA8-0250-7C6808C85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51928"/>
            <a:ext cx="12801600" cy="618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4943" tIns="62471" rIns="124943" bIns="6247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s-ES_tradnl" sz="3200" dirty="0">
                <a:latin typeface="Lato Light" panose="020F0302020204030203" pitchFamily="34" charset="77"/>
              </a:rPr>
              <a:t> BUYER CLUSTER 3- “INTRÉPIDOS”</a:t>
            </a:r>
            <a:endParaRPr lang="es-ES_tradnl" sz="4800" dirty="0">
              <a:latin typeface="Lato Light" panose="020F0302020204030203" pitchFamily="34" charset="77"/>
              <a:ea typeface="Roboto Th" pitchFamily="2" charset="0"/>
              <a:cs typeface="Stajn Pro Medium"/>
            </a:endParaRPr>
          </a:p>
        </p:txBody>
      </p:sp>
      <p:sp>
        <p:nvSpPr>
          <p:cNvPr id="2" name="CuadroTexto 21">
            <a:extLst>
              <a:ext uri="{FF2B5EF4-FFF2-40B4-BE49-F238E27FC236}">
                <a16:creationId xmlns:a16="http://schemas.microsoft.com/office/drawing/2014/main" id="{45410A47-0937-6CED-757A-5F2FFCAEE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914" y="2063023"/>
            <a:ext cx="11959771" cy="426633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0269" tIns="55135" rIns="110269" bIns="55135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pple Garamond" charset="0"/>
                <a:ea typeface="ＭＳ Ｐゴシック" charset="0"/>
              </a:defRPr>
            </a:lvl9pPr>
          </a:lstStyle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Perfil general: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Grupo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numeroso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con edades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25-39 años (47%)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Equilibrio entre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hombres y mujeres (50/50)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Nivel socioeconómico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más alto (40% gana más de $29 mil al mes)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  <a:b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visitantes frecuentes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(2 veces cada 2 años).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Motivaciones principales: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Buscan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entretenimiento familiar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sin preocuparse por el costo (1.5).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Quieren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ubicación accesible y confort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(6.8).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Valoran menos la educación y más la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experiencia total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Son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muy activos en redes sociales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(7.7).</a:t>
            </a:r>
          </a:p>
          <a:p>
            <a:endParaRPr lang="es-ES" sz="1800" b="1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Comportamiento de gasto:</a:t>
            </a:r>
            <a:endParaRPr lang="es-ES" sz="1800" dirty="0">
              <a:latin typeface="Roboto Light" panose="02000000000000000000" pitchFamily="2" charset="0"/>
              <a:ea typeface="Roboto Light" panose="02000000000000000000" pitchFamily="2" charset="0"/>
            </a:endParaRP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Gastan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$2,596 diarios por persona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 y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$1,268 por noche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.</a:t>
            </a:r>
          </a:p>
          <a:p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Consideran “barato”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$347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“caro”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$770</a:t>
            </a:r>
            <a:r>
              <a:rPr lang="es-ES" sz="1800" dirty="0">
                <a:latin typeface="Roboto Light" panose="02000000000000000000" pitchFamily="2" charset="0"/>
                <a:ea typeface="Roboto Light" panose="02000000000000000000" pitchFamily="2" charset="0"/>
              </a:rPr>
              <a:t>, pero pueden seguir pagando hasta </a:t>
            </a:r>
            <a:r>
              <a:rPr lang="es-ES" sz="1800" b="1" dirty="0">
                <a:latin typeface="Roboto Light" panose="02000000000000000000" pitchFamily="2" charset="0"/>
                <a:ea typeface="Roboto Light" panose="02000000000000000000" pitchFamily="2" charset="0"/>
              </a:rPr>
              <a:t>$579</a:t>
            </a:r>
            <a:r>
              <a:rPr lang="es-E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440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ECFAC-5C9C-9358-EA9B-8C0674EDF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40701AA-BD84-55CB-272F-56959E50A640}"/>
              </a:ext>
            </a:extLst>
          </p:cNvPr>
          <p:cNvSpPr txBox="1"/>
          <p:nvPr/>
        </p:nvSpPr>
        <p:spPr>
          <a:xfrm>
            <a:off x="774700" y="6883142"/>
            <a:ext cx="11252199" cy="30777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olid"/>
          </a:ln>
        </p:spPr>
        <p:txBody>
          <a:bodyPr wrap="square" rtlCol="0" anchor="b">
            <a:spAutoFit/>
          </a:bodyPr>
          <a:lstStyle>
            <a:defPPr>
              <a:defRPr lang="en-US"/>
            </a:defPPr>
            <a:lvl1pPr marR="0" lvl="0" indent="0" algn="ctr" defTabSz="587756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i="1" u="none" strike="noStrike" cap="none" spc="0" normalizeH="0" baseline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Playfair Display" pitchFamily="2" charset="77"/>
                <a:cs typeface="Calibri"/>
              </a:defRPr>
            </a:lvl1pPr>
          </a:lstStyle>
          <a:p>
            <a:r>
              <a:rPr lang="es-MX" dirty="0">
                <a:latin typeface="Playfair Display" panose="00000500000000000000" pitchFamily="50" charset="0"/>
                <a:ea typeface="Roboto Light" panose="02000000000000000000" pitchFamily="2" charset="0"/>
                <a:cs typeface="Roboto Light" panose="02000000000000000000" pitchFamily="2" charset="0"/>
              </a:rPr>
              <a:t>Base: Estos resultados están presentados en promedios simples y representan al 100% de los entrevistados.</a:t>
            </a:r>
            <a:endParaRPr lang="es-ES_tradnl" dirty="0">
              <a:latin typeface="Playfair Display" panose="00000500000000000000" pitchFamily="50" charset="0"/>
            </a:endParaRPr>
          </a:p>
        </p:txBody>
      </p:sp>
      <p:sp>
        <p:nvSpPr>
          <p:cNvPr id="8" name="Marcador de número de diapositiva 1">
            <a:extLst>
              <a:ext uri="{FF2B5EF4-FFF2-40B4-BE49-F238E27FC236}">
                <a16:creationId xmlns:a16="http://schemas.microsoft.com/office/drawing/2014/main" id="{3BFF4EC9-8FD4-6BF7-2FA5-FFE6D7D9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 sz="140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201133A-0002-FE8B-D538-E806782174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316003"/>
              </p:ext>
            </p:extLst>
          </p:nvPr>
        </p:nvGraphicFramePr>
        <p:xfrm>
          <a:off x="774701" y="1320801"/>
          <a:ext cx="11252202" cy="5562341"/>
        </p:xfrm>
        <a:graphic>
          <a:graphicData uri="http://schemas.openxmlformats.org/drawingml/2006/table">
            <a:tbl>
              <a:tblPr/>
              <a:tblGrid>
                <a:gridCol w="1321958">
                  <a:extLst>
                    <a:ext uri="{9D8B030D-6E8A-4147-A177-3AD203B41FA5}">
                      <a16:colId xmlns:a16="http://schemas.microsoft.com/office/drawing/2014/main" val="4178124017"/>
                    </a:ext>
                  </a:extLst>
                </a:gridCol>
                <a:gridCol w="1078341">
                  <a:extLst>
                    <a:ext uri="{9D8B030D-6E8A-4147-A177-3AD203B41FA5}">
                      <a16:colId xmlns:a16="http://schemas.microsoft.com/office/drawing/2014/main" val="1792093611"/>
                    </a:ext>
                  </a:extLst>
                </a:gridCol>
                <a:gridCol w="1399643">
                  <a:extLst>
                    <a:ext uri="{9D8B030D-6E8A-4147-A177-3AD203B41FA5}">
                      <a16:colId xmlns:a16="http://schemas.microsoft.com/office/drawing/2014/main" val="110305542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749197765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1145064882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2773338897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78812768"/>
                    </a:ext>
                  </a:extLst>
                </a:gridCol>
                <a:gridCol w="1238992">
                  <a:extLst>
                    <a:ext uri="{9D8B030D-6E8A-4147-A177-3AD203B41FA5}">
                      <a16:colId xmlns:a16="http://schemas.microsoft.com/office/drawing/2014/main" val="4071016535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540505382"/>
                    </a:ext>
                  </a:extLst>
                </a:gridCol>
              </a:tblGrid>
              <a:tr h="1091557">
                <a:tc gridSpan="9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4400" b="1" i="0" u="none" strike="noStrike" dirty="0">
                          <a:solidFill>
                            <a:srgbClr val="000000"/>
                          </a:solidFill>
                          <a:effectLst/>
                          <a:latin typeface="Lato Light" panose="020F0302020204030203" pitchFamily="34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ES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s-MX" sz="7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919" marR="3919" marT="391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606869"/>
                  </a:ext>
                </a:extLst>
              </a:tr>
              <a:tr h="1196113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Cluster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 lo compran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Barato, </a:t>
                      </a:r>
                    </a:p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Caro, pero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Tan caro que no lo pagan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diario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Gasto </a:t>
                      </a:r>
                      <a:r>
                        <a:rPr lang="es-MX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prom</a:t>
                      </a: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. hospedaje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Rango de tolerancia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Sensibilidad al precio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421920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Exploradores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$418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$525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$882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Media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2649149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Educativos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$287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$441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$614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$1,651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$299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$327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Alta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357884"/>
                  </a:ext>
                </a:extLst>
              </a:tr>
              <a:tr h="1091557">
                <a:tc>
                  <a:txBody>
                    <a:bodyPr/>
                    <a:lstStyle/>
                    <a:p>
                      <a:pPr marL="36000" algn="l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Intrépidos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$347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$579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$770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$2,596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$1,268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$423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 algn="ctr" fontAlgn="ctr">
                        <a:buNone/>
                      </a:pPr>
                      <a:r>
                        <a:rPr lang="es-MX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Baja</a:t>
                      </a:r>
                    </a:p>
                  </a:txBody>
                  <a:tcPr marL="3919" marR="3919" marT="3919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921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0802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29617</TotalTime>
  <Words>739</Words>
  <Application>Microsoft Office PowerPoint</Application>
  <PresentationFormat>Personalizado</PresentationFormat>
  <Paragraphs>150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Arial</vt:lpstr>
      <vt:lpstr>Calibri</vt:lpstr>
      <vt:lpstr>Lato</vt:lpstr>
      <vt:lpstr>Lato Light</vt:lpstr>
      <vt:lpstr>Playfair Display</vt:lpstr>
      <vt:lpstr>Roboto</vt:lpstr>
      <vt:lpstr>Roboto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589</cp:revision>
  <dcterms:created xsi:type="dcterms:W3CDTF">2024-08-19T18:58:59Z</dcterms:created>
  <dcterms:modified xsi:type="dcterms:W3CDTF">2025-10-24T22:40:03Z</dcterms:modified>
</cp:coreProperties>
</file>