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8109" r:id="rId2"/>
    <p:sldId id="8108" r:id="rId3"/>
    <p:sldId id="8110" r:id="rId4"/>
    <p:sldId id="8112" r:id="rId5"/>
    <p:sldId id="8113" r:id="rId6"/>
    <p:sldId id="8114" r:id="rId7"/>
  </p:sldIdLst>
  <p:sldSz cx="12801600" cy="77724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8A0"/>
    <a:srgbClr val="FFD579"/>
    <a:srgbClr val="8EB4E3"/>
    <a:srgbClr val="FFEBA6"/>
    <a:srgbClr val="FFF4BA"/>
    <a:srgbClr val="FFEEA8"/>
    <a:srgbClr val="FFF364"/>
    <a:srgbClr val="FFEF3E"/>
    <a:srgbClr val="DCE6F2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310"/>
    <p:restoredTop sz="96197"/>
  </p:normalViewPr>
  <p:slideViewPr>
    <p:cSldViewPr snapToGrid="0" showGuides="1">
      <p:cViewPr>
        <p:scale>
          <a:sx n="66" d="100"/>
          <a:sy n="66" d="100"/>
        </p:scale>
        <p:origin x="186" y="1014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6D8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6-40FD-A24C-61BF8581BC55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36-40FD-A24C-61BF8581BC55}"/>
              </c:ext>
            </c:extLst>
          </c:dPt>
          <c:dPt>
            <c:idx val="2"/>
            <c:bubble3D val="0"/>
            <c:spPr>
              <a:solidFill>
                <a:srgbClr val="8EB4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36-40FD-A24C-61BF8581BC55}"/>
              </c:ext>
            </c:extLst>
          </c:dPt>
          <c:val>
            <c:numRef>
              <c:f>Hoja1!$I$21:$I$23</c:f>
              <c:numCache>
                <c:formatCode>0%</c:formatCode>
                <c:ptCount val="3"/>
                <c:pt idx="0">
                  <c:v>0.71</c:v>
                </c:pt>
                <c:pt idx="1">
                  <c:v>0.16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36-40FD-A24C-61BF8581BC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1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57150">
                <a:solidFill>
                  <a:srgbClr val="FFD579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8743-4BCE-8B23-BF99B2110A3D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FFD579"/>
                </a:solidFill>
                <a:ln w="0">
                  <a:solidFill>
                    <a:srgbClr val="FFD579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8743-4BCE-8B23-BF99B2110A3D}"/>
              </c:ext>
            </c:extLst>
          </c:dPt>
          <c:xVal>
            <c:numRef>
              <c:f>Hoja1!$J$32:$J$41</c:f>
              <c:numCache>
                <c:formatCode>General</c:formatCode>
                <c:ptCount val="10"/>
                <c:pt idx="0">
                  <c:v>1</c:v>
                </c:pt>
                <c:pt idx="1">
                  <c:v>2.4260000000000002</c:v>
                </c:pt>
                <c:pt idx="2">
                  <c:v>3.1059999999999999</c:v>
                </c:pt>
                <c:pt idx="3">
                  <c:v>3.7229999999999999</c:v>
                </c:pt>
                <c:pt idx="4">
                  <c:v>4.1280000000000001</c:v>
                </c:pt>
                <c:pt idx="5">
                  <c:v>4.4889999999999999</c:v>
                </c:pt>
                <c:pt idx="6">
                  <c:v>5.4889999999999999</c:v>
                </c:pt>
                <c:pt idx="7">
                  <c:v>5.851</c:v>
                </c:pt>
                <c:pt idx="8">
                  <c:v>6.7869999999999999</c:v>
                </c:pt>
                <c:pt idx="9">
                  <c:v>8</c:v>
                </c:pt>
              </c:numCache>
            </c:numRef>
          </c:xVal>
          <c:yVal>
            <c:numRef>
              <c:f>Hoja1!$K$32:$K$41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B84-4243-99DF-7C57536A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0400"/>
        <c:axId val="405925936"/>
      </c:scatterChart>
      <c:valAx>
        <c:axId val="405930400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out"/>
        <c:minorTickMark val="none"/>
        <c:tickLblPos val="nextTo"/>
        <c:crossAx val="405925936"/>
        <c:crosses val="autoZero"/>
        <c:crossBetween val="midCat"/>
      </c:valAx>
      <c:valAx>
        <c:axId val="405925936"/>
        <c:scaling>
          <c:orientation val="minMax"/>
          <c:max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0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1F497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EB4E3"/>
              </a:solidFill>
              <a:ln w="57150">
                <a:solidFill>
                  <a:srgbClr val="8EB4E3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B8EC-499C-AED7-E575F7F7C516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8EB4E3"/>
                </a:solidFill>
                <a:ln w="0">
                  <a:solidFill>
                    <a:srgbClr val="8EB4E3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B8EC-499C-AED7-E575F7F7C516}"/>
              </c:ext>
            </c:extLst>
          </c:dPt>
          <c:xVal>
            <c:numRef>
              <c:f>Hoja1!$J$22:$J$31</c:f>
              <c:numCache>
                <c:formatCode>General</c:formatCode>
                <c:ptCount val="10"/>
                <c:pt idx="0">
                  <c:v>1</c:v>
                </c:pt>
                <c:pt idx="1">
                  <c:v>2.4209999999999998</c:v>
                </c:pt>
                <c:pt idx="2">
                  <c:v>3.3690000000000002</c:v>
                </c:pt>
                <c:pt idx="3">
                  <c:v>3.5790000000000002</c:v>
                </c:pt>
                <c:pt idx="4">
                  <c:v>3.7890000000000001</c:v>
                </c:pt>
                <c:pt idx="5">
                  <c:v>4.8949999999999996</c:v>
                </c:pt>
                <c:pt idx="6">
                  <c:v>5.4740000000000002</c:v>
                </c:pt>
                <c:pt idx="7">
                  <c:v>5.8419999999999996</c:v>
                </c:pt>
                <c:pt idx="8">
                  <c:v>6.6319999999999997</c:v>
                </c:pt>
                <c:pt idx="9">
                  <c:v>8</c:v>
                </c:pt>
              </c:numCache>
            </c:numRef>
          </c:xVal>
          <c:yVal>
            <c:numRef>
              <c:f>Hoja1!$K$22:$K$31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CD-497D-855D-0E437B1D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40320"/>
        <c:axId val="405927920"/>
      </c:scatterChart>
      <c:valAx>
        <c:axId val="405940320"/>
        <c:scaling>
          <c:orientation val="minMax"/>
          <c:max val="8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405927920"/>
        <c:crosses val="autoZero"/>
        <c:crossBetween val="midCat"/>
      </c:valAx>
      <c:valAx>
        <c:axId val="405927920"/>
        <c:scaling>
          <c:orientation val="minMax"/>
          <c:max val="2"/>
          <c:min val="0.75000000000000011"/>
        </c:scaling>
        <c:delete val="1"/>
        <c:axPos val="l"/>
        <c:numFmt formatCode="General" sourceLinked="1"/>
        <c:majorTickMark val="out"/>
        <c:minorTickMark val="none"/>
        <c:tickLblPos val="nextTo"/>
        <c:crossAx val="40594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C6D8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D8A0"/>
              </a:solidFill>
              <a:ln w="57150">
                <a:solidFill>
                  <a:srgbClr val="C6D8A0"/>
                </a:solidFill>
              </a:ln>
              <a:effectLst/>
            </c:spPr>
          </c:marker>
          <c:dPt>
            <c:idx val="0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653A-4497-B1E3-0FF8235D0CB2}"/>
              </c:ext>
            </c:extLst>
          </c:dPt>
          <c:dPt>
            <c:idx val="9"/>
            <c:marker>
              <c:symbol val="circle"/>
              <c:size val="5"/>
              <c:spPr>
                <a:solidFill>
                  <a:srgbClr val="C6D8A0"/>
                </a:solidFill>
                <a:ln w="0">
                  <a:solidFill>
                    <a:srgbClr val="C6D8A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53A-4497-B1E3-0FF8235D0CB2}"/>
              </c:ext>
            </c:extLst>
          </c:dPt>
          <c:xVal>
            <c:numRef>
              <c:f>Hoja1!$J$42:$J$51</c:f>
              <c:numCache>
                <c:formatCode>General</c:formatCode>
                <c:ptCount val="10"/>
                <c:pt idx="0">
                  <c:v>1</c:v>
                </c:pt>
                <c:pt idx="1">
                  <c:v>1.522</c:v>
                </c:pt>
                <c:pt idx="2">
                  <c:v>2.5310000000000001</c:v>
                </c:pt>
                <c:pt idx="3">
                  <c:v>2.976</c:v>
                </c:pt>
                <c:pt idx="4">
                  <c:v>3.7509999999999999</c:v>
                </c:pt>
                <c:pt idx="5">
                  <c:v>4.6360000000000001</c:v>
                </c:pt>
                <c:pt idx="6">
                  <c:v>6.0670000000000002</c:v>
                </c:pt>
                <c:pt idx="7">
                  <c:v>6.8179999999999996</c:v>
                </c:pt>
                <c:pt idx="8">
                  <c:v>7.6989999999999998</c:v>
                </c:pt>
                <c:pt idx="9">
                  <c:v>8</c:v>
                </c:pt>
              </c:numCache>
            </c:numRef>
          </c:xVal>
          <c:yVal>
            <c:numRef>
              <c:f>Hoja1!$K$42:$K$51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95-4216-BAF4-9BD1717DB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3872"/>
        <c:axId val="405925440"/>
      </c:scatterChart>
      <c:valAx>
        <c:axId val="405933872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440"/>
        <c:crosses val="autoZero"/>
        <c:crossBetween val="midCat"/>
      </c:valAx>
      <c:valAx>
        <c:axId val="4059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3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55638" y="1233488"/>
            <a:ext cx="54864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27DC6-E5B0-B9C9-FA7D-7C216E2E8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6C8A21E-EEDA-D1F4-8BF4-AD1825E1035B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ED9D4721-4976-A540-5438-F8DE0002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1E067DF-2F7E-AD3B-4386-655DFB22A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</a:t>
            </a:r>
            <a:r>
              <a:rPr lang="es-ES" sz="3200" dirty="0">
                <a:latin typeface="Lato Light" panose="020F0302020204030203" pitchFamily="34" charset="77"/>
              </a:rPr>
              <a:t>DISTRIBUCIÓN DE LOS ENCUESTADOS POR CLÚSTER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FD5162DA-F56D-0271-AAFF-FA582784C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003957"/>
              </p:ext>
            </p:extLst>
          </p:nvPr>
        </p:nvGraphicFramePr>
        <p:xfrm>
          <a:off x="2063958" y="1638903"/>
          <a:ext cx="8673684" cy="514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AC7CBCDE-9B13-27CB-BE76-F32AAC584E6C}"/>
              </a:ext>
            </a:extLst>
          </p:cNvPr>
          <p:cNvSpPr txBox="1"/>
          <p:nvPr/>
        </p:nvSpPr>
        <p:spPr>
          <a:xfrm>
            <a:off x="5948782" y="5324853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Intrépidos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71%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4826D32-5550-AB88-B663-8D5EFF2D3A8B}"/>
              </a:ext>
            </a:extLst>
          </p:cNvPr>
          <p:cNvSpPr txBox="1"/>
          <p:nvPr/>
        </p:nvSpPr>
        <p:spPr>
          <a:xfrm>
            <a:off x="2757217" y="3321869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Educativos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16%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9E933D7-10D2-2678-7A16-1F913AB48298}"/>
              </a:ext>
            </a:extLst>
          </p:cNvPr>
          <p:cNvSpPr txBox="1"/>
          <p:nvPr/>
        </p:nvSpPr>
        <p:spPr>
          <a:xfrm>
            <a:off x="3865869" y="1908531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Exploradores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13%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3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D730F-56F8-1A9E-4004-9E7D6413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1157F4E7-05CB-1BEF-6E9E-B4DCA8E63D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6921247"/>
              </p:ext>
            </p:extLst>
          </p:nvPr>
        </p:nvGraphicFramePr>
        <p:xfrm>
          <a:off x="1138033" y="2702750"/>
          <a:ext cx="10675280" cy="4084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1CF8023B-92A9-AEF3-6523-9A063489E1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0760220"/>
              </p:ext>
            </p:extLst>
          </p:nvPr>
        </p:nvGraphicFramePr>
        <p:xfrm>
          <a:off x="1049963" y="3481698"/>
          <a:ext cx="10803696" cy="3752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6" name="Gráfico 35">
            <a:extLst>
              <a:ext uri="{FF2B5EF4-FFF2-40B4-BE49-F238E27FC236}">
                <a16:creationId xmlns:a16="http://schemas.microsoft.com/office/drawing/2014/main" id="{066A4054-8F8D-FC3F-8F64-0C18A5503E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9680679"/>
              </p:ext>
            </p:extLst>
          </p:nvPr>
        </p:nvGraphicFramePr>
        <p:xfrm>
          <a:off x="1073825" y="2419372"/>
          <a:ext cx="108036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D40B0B1-D2C7-86E0-1D07-06DE1B68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2CE28B-5E58-2AD2-A485-F2ABA4F7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519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QUE FUE MÁS IMPORTANTE AL MOMENTO DE DECIDIR IR AL ACUARIO POR SEGMENTO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DE6780-E55B-E141-DA80-CD6A5446060F}"/>
              </a:ext>
            </a:extLst>
          </p:cNvPr>
          <p:cNvSpPr txBox="1"/>
          <p:nvPr/>
        </p:nvSpPr>
        <p:spPr>
          <a:xfrm>
            <a:off x="1" y="473359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 importante.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E24FB1-7A74-B989-DC23-AB22AE855301}"/>
              </a:ext>
            </a:extLst>
          </p:cNvPr>
          <p:cNvSpPr txBox="1"/>
          <p:nvPr/>
        </p:nvSpPr>
        <p:spPr>
          <a:xfrm rot="16200000">
            <a:off x="2565884" y="5212982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57E9104-E9AB-EB7A-0102-8B286A64C1F2}"/>
              </a:ext>
            </a:extLst>
          </p:cNvPr>
          <p:cNvSpPr txBox="1"/>
          <p:nvPr/>
        </p:nvSpPr>
        <p:spPr>
          <a:xfrm rot="16200000">
            <a:off x="4099646" y="5502326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3.3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D88AB0A-BA84-18F6-64A3-79D76DE9A37E}"/>
              </a:ext>
            </a:extLst>
          </p:cNvPr>
          <p:cNvSpPr txBox="1"/>
          <p:nvPr/>
        </p:nvSpPr>
        <p:spPr>
          <a:xfrm rot="16200000">
            <a:off x="4480528" y="5263898"/>
            <a:ext cx="1251802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112B18-80B2-3028-2297-CF214918965A}"/>
              </a:ext>
            </a:extLst>
          </p:cNvPr>
          <p:cNvSpPr txBox="1"/>
          <p:nvPr/>
        </p:nvSpPr>
        <p:spPr>
          <a:xfrm rot="16200000">
            <a:off x="4942101" y="5342493"/>
            <a:ext cx="1251800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7B48CC9-0F1B-6D97-81A8-4E46BD0E150F}"/>
              </a:ext>
            </a:extLst>
          </p:cNvPr>
          <p:cNvSpPr txBox="1"/>
          <p:nvPr/>
        </p:nvSpPr>
        <p:spPr>
          <a:xfrm rot="16200000">
            <a:off x="6517414" y="5442019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A9546C0-6B20-FC7B-9988-3F18A57A08C5}"/>
              </a:ext>
            </a:extLst>
          </p:cNvPr>
          <p:cNvSpPr txBox="1"/>
          <p:nvPr/>
        </p:nvSpPr>
        <p:spPr>
          <a:xfrm rot="16200000">
            <a:off x="7791330" y="5326831"/>
            <a:ext cx="129486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319D2FA-0A21-7C3D-8037-78A52CB93E69}"/>
              </a:ext>
            </a:extLst>
          </p:cNvPr>
          <p:cNvSpPr txBox="1"/>
          <p:nvPr/>
        </p:nvSpPr>
        <p:spPr>
          <a:xfrm rot="16200000">
            <a:off x="7169335" y="5231112"/>
            <a:ext cx="151962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B1F3885-F246-453F-A3CB-118B3D33127C}"/>
              </a:ext>
            </a:extLst>
          </p:cNvPr>
          <p:cNvSpPr txBox="1"/>
          <p:nvPr/>
        </p:nvSpPr>
        <p:spPr>
          <a:xfrm rot="16200000">
            <a:off x="8979155" y="5234060"/>
            <a:ext cx="129486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C15B385-7057-B425-F62B-301B5A530913}"/>
              </a:ext>
            </a:extLst>
          </p:cNvPr>
          <p:cNvSpPr txBox="1"/>
          <p:nvPr/>
        </p:nvSpPr>
        <p:spPr>
          <a:xfrm rot="16237519">
            <a:off x="2779721" y="3747556"/>
            <a:ext cx="1370993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0C7BA52-583C-E3C7-7249-B9BEA8526120}"/>
              </a:ext>
            </a:extLst>
          </p:cNvPr>
          <p:cNvSpPr txBox="1"/>
          <p:nvPr/>
        </p:nvSpPr>
        <p:spPr>
          <a:xfrm rot="16237519">
            <a:off x="3981516" y="4063802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DF4F4E2-B116-166E-2BCA-B58A54097C7F}"/>
              </a:ext>
            </a:extLst>
          </p:cNvPr>
          <p:cNvSpPr txBox="1"/>
          <p:nvPr/>
        </p:nvSpPr>
        <p:spPr>
          <a:xfrm rot="16237519">
            <a:off x="4560105" y="3763085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94C5E4A-AD2E-87DA-BF61-4B1401BEFE52}"/>
              </a:ext>
            </a:extLst>
          </p:cNvPr>
          <p:cNvSpPr txBox="1"/>
          <p:nvPr/>
        </p:nvSpPr>
        <p:spPr>
          <a:xfrm rot="16237519">
            <a:off x="5301351" y="3859057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FDD8D7B-43C1-4F97-1C74-2D7E3C925D30}"/>
              </a:ext>
            </a:extLst>
          </p:cNvPr>
          <p:cNvSpPr txBox="1"/>
          <p:nvPr/>
        </p:nvSpPr>
        <p:spPr>
          <a:xfrm rot="16237519">
            <a:off x="5752873" y="3673306"/>
            <a:ext cx="151657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DAD536E-C22B-8199-5DEE-35F8003964A0}"/>
              </a:ext>
            </a:extLst>
          </p:cNvPr>
          <p:cNvSpPr txBox="1"/>
          <p:nvPr/>
        </p:nvSpPr>
        <p:spPr>
          <a:xfrm rot="16237519">
            <a:off x="7349078" y="3956070"/>
            <a:ext cx="1136566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7066A4C3-1E19-81C0-9FB3-75692E590A68}"/>
              </a:ext>
            </a:extLst>
          </p:cNvPr>
          <p:cNvSpPr txBox="1"/>
          <p:nvPr/>
        </p:nvSpPr>
        <p:spPr>
          <a:xfrm rot="16237519">
            <a:off x="7985335" y="3991025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354817-493C-6A2D-7B70-BC3630776E37}"/>
              </a:ext>
            </a:extLst>
          </p:cNvPr>
          <p:cNvSpPr txBox="1"/>
          <p:nvPr/>
        </p:nvSpPr>
        <p:spPr>
          <a:xfrm rot="16237519">
            <a:off x="9551061" y="4121875"/>
            <a:ext cx="76859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655A7A9-5817-A836-3D7F-E14F26763D13}"/>
              </a:ext>
            </a:extLst>
          </p:cNvPr>
          <p:cNvSpPr txBox="1"/>
          <p:nvPr/>
        </p:nvSpPr>
        <p:spPr>
          <a:xfrm rot="16214421">
            <a:off x="1384586" y="1968912"/>
            <a:ext cx="1366547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 familiar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E5A4E6-9830-48F0-683E-C4AFB090CB85}"/>
              </a:ext>
            </a:extLst>
          </p:cNvPr>
          <p:cNvSpPr txBox="1"/>
          <p:nvPr/>
        </p:nvSpPr>
        <p:spPr>
          <a:xfrm rot="16214421">
            <a:off x="3052387" y="2285079"/>
            <a:ext cx="932133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AEC1424-9E52-6932-832B-3CDCAC8D77DD}"/>
              </a:ext>
            </a:extLst>
          </p:cNvPr>
          <p:cNvSpPr txBox="1"/>
          <p:nvPr/>
        </p:nvSpPr>
        <p:spPr>
          <a:xfrm rot="16214421">
            <a:off x="3449609" y="1983501"/>
            <a:ext cx="152255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0A46865-D327-57C5-68BA-12D49BCD4B98}"/>
              </a:ext>
            </a:extLst>
          </p:cNvPr>
          <p:cNvSpPr txBox="1"/>
          <p:nvPr/>
        </p:nvSpPr>
        <p:spPr>
          <a:xfrm rot="16214421">
            <a:off x="4718213" y="2105720"/>
            <a:ext cx="1278119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A8E7340-849A-754E-0BBB-9BAE5A639375}"/>
              </a:ext>
            </a:extLst>
          </p:cNvPr>
          <p:cNvSpPr txBox="1"/>
          <p:nvPr/>
        </p:nvSpPr>
        <p:spPr>
          <a:xfrm rot="16214421">
            <a:off x="6139416" y="2056165"/>
            <a:ext cx="1203645" cy="61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</a:t>
            </a:r>
          </a:p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 recuerdos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3059E852-F45B-CDEB-7F43-319F39BAD2F0}"/>
              </a:ext>
            </a:extLst>
          </p:cNvPr>
          <p:cNvSpPr txBox="1"/>
          <p:nvPr/>
        </p:nvSpPr>
        <p:spPr>
          <a:xfrm rot="16214421">
            <a:off x="8475894" y="2318518"/>
            <a:ext cx="829156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6.0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0B388869-7129-093B-1A7D-FE5A9939BDF3}"/>
              </a:ext>
            </a:extLst>
          </p:cNvPr>
          <p:cNvSpPr txBox="1"/>
          <p:nvPr/>
        </p:nvSpPr>
        <p:spPr>
          <a:xfrm rot="16214421">
            <a:off x="9441264" y="2217820"/>
            <a:ext cx="1066651" cy="43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26107246-C4AB-0161-E209-FCED95E2CCB8}"/>
              </a:ext>
            </a:extLst>
          </p:cNvPr>
          <p:cNvSpPr txBox="1"/>
          <p:nvPr/>
        </p:nvSpPr>
        <p:spPr>
          <a:xfrm rot="16214421">
            <a:off x="10634633" y="2087745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marL="36000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5E0E462-78C7-50E5-ADC2-875071A9A50F}"/>
              </a:ext>
            </a:extLst>
          </p:cNvPr>
          <p:cNvSpPr txBox="1"/>
          <p:nvPr/>
        </p:nvSpPr>
        <p:spPr>
          <a:xfrm>
            <a:off x="1303892" y="7279360"/>
            <a:ext cx="1044774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07A62-5923-A4AB-7997-4C6199ED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179B1B-C83A-2E94-DD2D-45C48557F964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CFBAA0D-C2F6-8DA7-3374-DADBAF02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5273C2C-CD14-3DA8-C9B7-43550EAE5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1- “EXPLORADORES”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3047834C-6B75-DC34-A743-87C9531F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Adultos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40 y 55 años (42%)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principalmente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(63%)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medio-alto (C+)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que visitan el 1–2 veces cada 2 años.</a:t>
            </a:r>
          </a:p>
          <a:p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Les interesa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conocer especies exóticas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aprender algo nuevo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(Educación = 3.3).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una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actividad diferente para desconectarse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crear recuerdos.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No les importa pagar un poco más si sienten que la experiencia vale la pena.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$2,196 por día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$882 por noche de hospedaje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que un precio “barato” ronda los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$289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un precio “caro” ya 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$525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Siguen dispuestos a pagar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$418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los convence.</a:t>
            </a:r>
          </a:p>
        </p:txBody>
      </p:sp>
    </p:spTree>
    <p:extLst>
      <p:ext uri="{BB962C8B-B14F-4D97-AF65-F5344CB8AC3E}">
        <p14:creationId xmlns:p14="http://schemas.microsoft.com/office/powerpoint/2010/main" val="2767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B2929-04BD-7638-BB4C-3DD37999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94BCD67-395B-6D90-492A-F38D1A3132FD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AA521861-80DE-B321-4C9A-7D8C3772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895B9C9-699C-E4FF-01E2-31E9F15FD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2- “EDUCATIVOS”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1BE1877C-6160-E1C6-CCC2-B3DC3F3E9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Predominan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adultos de 40-55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mayoría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femenina (60%)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un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 (C y 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suelen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planear sus visitas familiares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Desean que sus hijos aprendan (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 = 3.1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Ven las redes sociales como apoyo para planear la visita (4.1).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poco tiempo libre, por lo que 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experiencias cómodas y cercanas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(Ubicación = 5.8).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los de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menor gasto promedio diario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($1,651)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hospedaje más bajo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($299).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$614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Pagarían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$441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es muy buena.</a:t>
            </a:r>
          </a:p>
        </p:txBody>
      </p:sp>
    </p:spTree>
    <p:extLst>
      <p:ext uri="{BB962C8B-B14F-4D97-AF65-F5344CB8AC3E}">
        <p14:creationId xmlns:p14="http://schemas.microsoft.com/office/powerpoint/2010/main" val="406641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DB079-7F46-B2AF-844A-082B496A1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7B4D580-0B50-E605-5062-810C9C6A1891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513ABCDC-6F91-48AE-F859-CCF63980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DCA16B2-28CC-2CA8-0250-7C6808C85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3- “INTRÉPIDOS”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45410A47-0937-6CED-757A-5F2FFCAEE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426633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Grupo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numeroso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edades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25-39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Equilibrio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y mujeres (50/50)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alto (40% gana más de $29 mil al mes)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visitantes frecuentes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(2 veces cada 2 años).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sin preocuparse por el costo (1.5).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 accesible y confort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(6.8).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Valoran menos la educación y más la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 total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muy activos en redes sociales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(7.7).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$2,596 diarios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$1,268 por noche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$347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$770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pueden seguir pagando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$579</a:t>
            </a:r>
            <a:r>
              <a:rPr lang="es-E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40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CFAC-5C9C-9358-EA9B-8C0674ED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0701AA-BD84-55CB-272F-56959E50A640}"/>
              </a:ext>
            </a:extLst>
          </p:cNvPr>
          <p:cNvSpPr txBox="1"/>
          <p:nvPr/>
        </p:nvSpPr>
        <p:spPr>
          <a:xfrm>
            <a:off x="774700" y="6883142"/>
            <a:ext cx="11252199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3BFF4EC9-8FD4-6BF7-2FA5-FFE6D7D9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 sz="14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201133A-0002-FE8B-D538-E80678217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316003"/>
              </p:ext>
            </p:extLst>
          </p:nvPr>
        </p:nvGraphicFramePr>
        <p:xfrm>
          <a:off x="774701" y="1320801"/>
          <a:ext cx="11252202" cy="5562341"/>
        </p:xfrm>
        <a:graphic>
          <a:graphicData uri="http://schemas.openxmlformats.org/drawingml/2006/table">
            <a:tbl>
              <a:tblPr/>
              <a:tblGrid>
                <a:gridCol w="1321958">
                  <a:extLst>
                    <a:ext uri="{9D8B030D-6E8A-4147-A177-3AD203B41FA5}">
                      <a16:colId xmlns:a16="http://schemas.microsoft.com/office/drawing/2014/main" val="4178124017"/>
                    </a:ext>
                  </a:extLst>
                </a:gridCol>
                <a:gridCol w="1078341">
                  <a:extLst>
                    <a:ext uri="{9D8B030D-6E8A-4147-A177-3AD203B41FA5}">
                      <a16:colId xmlns:a16="http://schemas.microsoft.com/office/drawing/2014/main" val="1792093611"/>
                    </a:ext>
                  </a:extLst>
                </a:gridCol>
                <a:gridCol w="1399643">
                  <a:extLst>
                    <a:ext uri="{9D8B030D-6E8A-4147-A177-3AD203B41FA5}">
                      <a16:colId xmlns:a16="http://schemas.microsoft.com/office/drawing/2014/main" val="110305542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749197765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114506488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2773338897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78812768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07101653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540505382"/>
                    </a:ext>
                  </a:extLst>
                </a:gridCol>
              </a:tblGrid>
              <a:tr h="1091557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06869"/>
                  </a:ext>
                </a:extLst>
              </a:tr>
              <a:tr h="1196113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 lo compran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Caro, pero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Tan caro que no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diario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hospedaje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Rango de tolerancia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21920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$418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$525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$882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Media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649149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$157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$441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$614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$1,651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$299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$327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Alta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357884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$347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$579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$770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$2,596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$1,268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$423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Baja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921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802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29650</TotalTime>
  <Words>730</Words>
  <Application>Microsoft Office PowerPoint</Application>
  <PresentationFormat>Personalizado</PresentationFormat>
  <Paragraphs>152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Lato Light</vt:lpstr>
      <vt:lpstr>Playfair Display</vt:lpstr>
      <vt:lpstr>Roboto</vt:lpstr>
      <vt:lpstr>Roboto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591</cp:revision>
  <cp:lastPrinted>2025-10-24T23:06:38Z</cp:lastPrinted>
  <dcterms:created xsi:type="dcterms:W3CDTF">2024-08-19T18:58:59Z</dcterms:created>
  <dcterms:modified xsi:type="dcterms:W3CDTF">2025-10-24T23:20:17Z</dcterms:modified>
</cp:coreProperties>
</file>