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8108" r:id="rId2"/>
  </p:sldIdLst>
  <p:sldSz cx="128016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68" userDrawn="1">
          <p15:clr>
            <a:srgbClr val="A4A3A4"/>
          </p15:clr>
        </p15:guide>
        <p15:guide id="2" pos="6572" userDrawn="1">
          <p15:clr>
            <a:srgbClr val="A4A3A4"/>
          </p15:clr>
        </p15:guide>
        <p15:guide id="3" orient="horz" pos="543" userDrawn="1">
          <p15:clr>
            <a:srgbClr val="A4A3A4"/>
          </p15:clr>
        </p15:guide>
        <p15:guide id="4" pos="880" userDrawn="1">
          <p15:clr>
            <a:srgbClr val="A4A3A4"/>
          </p15:clr>
        </p15:guide>
        <p15:guide id="5" pos="791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79"/>
    <a:srgbClr val="FFEBA6"/>
    <a:srgbClr val="FFF4BA"/>
    <a:srgbClr val="FFEEA8"/>
    <a:srgbClr val="FFF364"/>
    <a:srgbClr val="FFEF3E"/>
    <a:srgbClr val="8EB4E3"/>
    <a:srgbClr val="DCE6F2"/>
    <a:srgbClr val="CCC1DA"/>
    <a:srgbClr val="E6B9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310"/>
    <p:restoredTop sz="96197"/>
  </p:normalViewPr>
  <p:slideViewPr>
    <p:cSldViewPr snapToGrid="0" showGuides="1">
      <p:cViewPr varScale="1">
        <p:scale>
          <a:sx n="87" d="100"/>
          <a:sy n="87" d="100"/>
        </p:scale>
        <p:origin x="184" y="408"/>
      </p:cViewPr>
      <p:guideLst>
        <p:guide orient="horz" pos="1768"/>
        <p:guide pos="6572"/>
        <p:guide orient="horz" pos="543"/>
        <p:guide pos="880"/>
        <p:guide pos="791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3" d="100"/>
        <a:sy n="8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patty/Downloads/Resultado_clusters%20(1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239893271869467"/>
          <c:y val="0.11924551593093172"/>
          <c:w val="0.39646306760574807"/>
          <c:h val="0.81860799255850569"/>
        </c:manualLayout>
      </c:layout>
      <c:radarChart>
        <c:radarStyle val="marker"/>
        <c:varyColors val="0"/>
        <c:ser>
          <c:idx val="0"/>
          <c:order val="0"/>
          <c:tx>
            <c:strRef>
              <c:f>Hoja2!$C$7</c:f>
              <c:strCache>
                <c:ptCount val="1"/>
                <c:pt idx="0">
                  <c:v>Exploradores</c:v>
                </c:pt>
              </c:strCache>
            </c:strRef>
          </c:tx>
          <c:spPr>
            <a:ln w="57150" cap="rnd">
              <a:solidFill>
                <a:schemeClr val="tx2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chemeClr val="tx2">
                  <a:lumMod val="40000"/>
                  <a:lumOff val="60000"/>
                </a:schemeClr>
              </a:solidFill>
              <a:ln w="57150">
                <a:noFill/>
              </a:ln>
              <a:effectLst/>
            </c:spPr>
          </c:marker>
          <c:cat>
            <c:strRef>
              <c:f>Hoja2!$B$8:$B$15</c:f>
              <c:strCache>
                <c:ptCount val="8"/>
                <c:pt idx="0">
                  <c:v>Especies exóticas</c:v>
                </c:pt>
                <c:pt idx="1">
                  <c:v>Entretenimiento familiar</c:v>
                </c:pt>
                <c:pt idx="2">
                  <c:v>Desconexión/recuerdos</c:v>
                </c:pt>
                <c:pt idx="3">
                  <c:v>Educación</c:v>
                </c:pt>
                <c:pt idx="4">
                  <c:v>Costo</c:v>
                </c:pt>
                <c:pt idx="5">
                  <c:v>Tiempo disponible</c:v>
                </c:pt>
                <c:pt idx="6">
                  <c:v>Ubicación</c:v>
                </c:pt>
                <c:pt idx="7">
                  <c:v>Redes sociales</c:v>
                </c:pt>
              </c:strCache>
            </c:strRef>
          </c:cat>
          <c:val>
            <c:numRef>
              <c:f>Hoja2!$C$8:$C$15</c:f>
              <c:numCache>
                <c:formatCode>General</c:formatCode>
                <c:ptCount val="8"/>
                <c:pt idx="0">
                  <c:v>2.4209999999999998</c:v>
                </c:pt>
                <c:pt idx="1">
                  <c:v>6.6319999999999997</c:v>
                </c:pt>
                <c:pt idx="2">
                  <c:v>3.7890000000000001</c:v>
                </c:pt>
                <c:pt idx="3">
                  <c:v>3.5790000000000002</c:v>
                </c:pt>
                <c:pt idx="4">
                  <c:v>3.3690000000000002</c:v>
                </c:pt>
                <c:pt idx="5">
                  <c:v>5.8419999999999996</c:v>
                </c:pt>
                <c:pt idx="6">
                  <c:v>4.8949999999999996</c:v>
                </c:pt>
                <c:pt idx="7">
                  <c:v>5.4740000000000002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B4-614C-8CB6-3BB1A227560A}"/>
            </c:ext>
          </c:extLst>
        </c:ser>
        <c:ser>
          <c:idx val="1"/>
          <c:order val="1"/>
          <c:tx>
            <c:strRef>
              <c:f>Hoja2!$D$7</c:f>
              <c:strCache>
                <c:ptCount val="1"/>
                <c:pt idx="0">
                  <c:v> Familias ahorarradores</c:v>
                </c:pt>
              </c:strCache>
            </c:strRef>
          </c:tx>
          <c:spPr>
            <a:ln w="57150" cap="rnd">
              <a:solidFill>
                <a:srgbClr val="FFD579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57150">
                <a:solidFill>
                  <a:srgbClr val="FFD579"/>
                </a:solidFill>
              </a:ln>
              <a:effectLst/>
            </c:spPr>
          </c:marker>
          <c:cat>
            <c:strRef>
              <c:f>Hoja2!$B$8:$B$15</c:f>
              <c:strCache>
                <c:ptCount val="8"/>
                <c:pt idx="0">
                  <c:v>Especies exóticas</c:v>
                </c:pt>
                <c:pt idx="1">
                  <c:v>Entretenimiento familiar</c:v>
                </c:pt>
                <c:pt idx="2">
                  <c:v>Desconexión/recuerdos</c:v>
                </c:pt>
                <c:pt idx="3">
                  <c:v>Educación</c:v>
                </c:pt>
                <c:pt idx="4">
                  <c:v>Costo</c:v>
                </c:pt>
                <c:pt idx="5">
                  <c:v>Tiempo disponible</c:v>
                </c:pt>
                <c:pt idx="6">
                  <c:v>Ubicación</c:v>
                </c:pt>
                <c:pt idx="7">
                  <c:v>Redes sociales</c:v>
                </c:pt>
              </c:strCache>
            </c:strRef>
          </c:cat>
          <c:val>
            <c:numRef>
              <c:f>Hoja2!$D$8:$D$15</c:f>
              <c:numCache>
                <c:formatCode>General</c:formatCode>
                <c:ptCount val="8"/>
                <c:pt idx="0">
                  <c:v>3.7229999999999999</c:v>
                </c:pt>
                <c:pt idx="1">
                  <c:v>2.4260000000000002</c:v>
                </c:pt>
                <c:pt idx="2">
                  <c:v>5.4889999999999999</c:v>
                </c:pt>
                <c:pt idx="3">
                  <c:v>4.4889999999999999</c:v>
                </c:pt>
                <c:pt idx="4">
                  <c:v>3.1059999999999999</c:v>
                </c:pt>
                <c:pt idx="5">
                  <c:v>6.7869999999999999</c:v>
                </c:pt>
                <c:pt idx="6">
                  <c:v>5.851</c:v>
                </c:pt>
                <c:pt idx="7">
                  <c:v>4.1280000000000001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B4-614C-8CB6-3BB1A227560A}"/>
            </c:ext>
          </c:extLst>
        </c:ser>
        <c:ser>
          <c:idx val="2"/>
          <c:order val="2"/>
          <c:tx>
            <c:strRef>
              <c:f>Hoja2!$E$7</c:f>
              <c:strCache>
                <c:ptCount val="1"/>
                <c:pt idx="0">
                  <c:v>Familia de mayor gasto</c:v>
                </c:pt>
              </c:strCache>
            </c:strRef>
          </c:tx>
          <c:spPr>
            <a:ln w="57150" cap="rnd">
              <a:solidFill>
                <a:schemeClr val="accent3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57150">
                <a:solidFill>
                  <a:schemeClr val="accent3">
                    <a:lumMod val="60000"/>
                    <a:lumOff val="40000"/>
                  </a:schemeClr>
                </a:solidFill>
              </a:ln>
              <a:effectLst/>
            </c:spPr>
          </c:marker>
          <c:cat>
            <c:strRef>
              <c:f>Hoja2!$B$8:$B$15</c:f>
              <c:strCache>
                <c:ptCount val="8"/>
                <c:pt idx="0">
                  <c:v>Especies exóticas</c:v>
                </c:pt>
                <c:pt idx="1">
                  <c:v>Entretenimiento familiar</c:v>
                </c:pt>
                <c:pt idx="2">
                  <c:v>Desconexión/recuerdos</c:v>
                </c:pt>
                <c:pt idx="3">
                  <c:v>Educación</c:v>
                </c:pt>
                <c:pt idx="4">
                  <c:v>Costo</c:v>
                </c:pt>
                <c:pt idx="5">
                  <c:v>Tiempo disponible</c:v>
                </c:pt>
                <c:pt idx="6">
                  <c:v>Ubicación</c:v>
                </c:pt>
                <c:pt idx="7">
                  <c:v>Redes sociales</c:v>
                </c:pt>
              </c:strCache>
            </c:strRef>
          </c:cat>
          <c:val>
            <c:numRef>
              <c:f>Hoja2!$E$8:$E$15</c:f>
              <c:numCache>
                <c:formatCode>General</c:formatCode>
                <c:ptCount val="8"/>
                <c:pt idx="0">
                  <c:v>2.976</c:v>
                </c:pt>
                <c:pt idx="1">
                  <c:v>1.522</c:v>
                </c:pt>
                <c:pt idx="2">
                  <c:v>3.7509999999999999</c:v>
                </c:pt>
                <c:pt idx="3">
                  <c:v>4.6360000000000001</c:v>
                </c:pt>
                <c:pt idx="4">
                  <c:v>2.5310000000000001</c:v>
                </c:pt>
                <c:pt idx="5">
                  <c:v>6.0670000000000002</c:v>
                </c:pt>
                <c:pt idx="6">
                  <c:v>6.8179999999999996</c:v>
                </c:pt>
                <c:pt idx="7">
                  <c:v>7.6989999999999998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B4-614C-8CB6-3BB1A22756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8735279"/>
        <c:axId val="208333967"/>
      </c:radarChart>
      <c:catAx>
        <c:axId val="10873527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Roboto Light" pitchFamily="2" charset="0"/>
                <a:ea typeface="Roboto Light" pitchFamily="2" charset="0"/>
                <a:cs typeface="+mn-cs"/>
              </a:defRPr>
            </a:pPr>
            <a:endParaRPr lang="es-MX"/>
          </a:p>
        </c:txPr>
        <c:crossAx val="208333967"/>
        <c:crosses val="autoZero"/>
        <c:auto val="1"/>
        <c:lblAlgn val="ctr"/>
        <c:lblOffset val="100"/>
        <c:noMultiLvlLbl val="0"/>
      </c:catAx>
      <c:valAx>
        <c:axId val="2083339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7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Roboto Light" pitchFamily="2" charset="0"/>
                <a:ea typeface="Roboto Light" pitchFamily="2" charset="0"/>
                <a:cs typeface="+mn-cs"/>
              </a:defRPr>
            </a:pPr>
            <a:endParaRPr lang="es-MX"/>
          </a:p>
        </c:txPr>
        <c:crossAx val="1087352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Light" pitchFamily="2" charset="0"/>
          <a:ea typeface="Roboto Light" pitchFamily="2" charset="0"/>
        </a:defRPr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520B40-B241-478D-A0BB-7B2BF4B57CEC}" type="datetimeFigureOut">
              <a:rPr lang="es-MX" smtClean="0"/>
              <a:t>22/10/25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87413" y="1143000"/>
            <a:ext cx="50831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C946DA-4E56-44FA-AE69-42626E6CB3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5456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F0429AA0-3452-AC8A-01C5-78E87A4EC8C1}"/>
              </a:ext>
            </a:extLst>
          </p:cNvPr>
          <p:cNvCxnSpPr>
            <a:cxnSpLocks/>
          </p:cNvCxnSpPr>
          <p:nvPr userDrawn="1"/>
        </p:nvCxnSpPr>
        <p:spPr>
          <a:xfrm>
            <a:off x="5219205" y="7445829"/>
            <a:ext cx="23631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" name="Slide Number Placeholder 17">
            <a:extLst>
              <a:ext uri="{FF2B5EF4-FFF2-40B4-BE49-F238E27FC236}">
                <a16:creationId xmlns:a16="http://schemas.microsoft.com/office/drawing/2014/main" id="{058A9DE3-DDDC-3062-1265-6E0BF6CBE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lvl1pPr 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cs typeface="Playfair Display" pitchFamily="2" charset="77"/>
              </a:defRPr>
            </a:lvl1pPr>
          </a:lstStyle>
          <a:p>
            <a:fld id="{67DDEA5E-EAF7-8246-8A62-7FF7613ECEAE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43815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BC300587-0677-5D45-9D24-130713677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50750" y="7354183"/>
            <a:ext cx="900100" cy="234000"/>
          </a:xfrm>
          <a:prstGeom prst="rect">
            <a:avLst/>
          </a:prstGeom>
          <a:noFill/>
        </p:spPr>
        <p:txBody>
          <a:bodyPr lIns="107989" tIns="21597" rIns="91430" bIns="46794" anchor="ctr" anchorCtr="1"/>
          <a:lstStyle>
            <a:lvl1pPr algn="ctr">
              <a:defRPr sz="1600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 dirty="0"/>
              <a:t>#</a:t>
            </a:r>
            <a:fld id="{67DDEA5E-EAF7-8246-8A62-7FF7613ECEAE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2" name="Conector recto 1">
            <a:extLst>
              <a:ext uri="{FF2B5EF4-FFF2-40B4-BE49-F238E27FC236}">
                <a16:creationId xmlns:a16="http://schemas.microsoft.com/office/drawing/2014/main" id="{07B6743E-BA28-B388-E415-BA2D9DAFD5B6}"/>
              </a:ext>
            </a:extLst>
          </p:cNvPr>
          <p:cNvCxnSpPr>
            <a:cxnSpLocks/>
          </p:cNvCxnSpPr>
          <p:nvPr userDrawn="1"/>
        </p:nvCxnSpPr>
        <p:spPr>
          <a:xfrm>
            <a:off x="5397498" y="7486600"/>
            <a:ext cx="564118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0A1D6482-33F7-F103-AF5F-EE59B69BCC9B}"/>
              </a:ext>
            </a:extLst>
          </p:cNvPr>
          <p:cNvCxnSpPr>
            <a:cxnSpLocks/>
          </p:cNvCxnSpPr>
          <p:nvPr userDrawn="1"/>
        </p:nvCxnSpPr>
        <p:spPr>
          <a:xfrm>
            <a:off x="6844794" y="7486600"/>
            <a:ext cx="564118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Picture 5">
            <a:extLst>
              <a:ext uri="{FF2B5EF4-FFF2-40B4-BE49-F238E27FC236}">
                <a16:creationId xmlns:a16="http://schemas.microsoft.com/office/drawing/2014/main" id="{2367C860-7ABA-AD1E-7012-6C9421DAC4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2407"/>
          <a:stretch/>
        </p:blipFill>
        <p:spPr>
          <a:xfrm>
            <a:off x="352128" y="3651518"/>
            <a:ext cx="1224136" cy="469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557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>
            <a:extLst>
              <a:ext uri="{FF2B5EF4-FFF2-40B4-BE49-F238E27FC236}">
                <a16:creationId xmlns:a16="http://schemas.microsoft.com/office/drawing/2014/main" id="{CA442A77-5D25-FCB6-852D-18D5200DE3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2407"/>
          <a:stretch/>
        </p:blipFill>
        <p:spPr>
          <a:xfrm>
            <a:off x="5788732" y="7236500"/>
            <a:ext cx="1224136" cy="469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972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791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8D730F-56F8-1A9E-4004-9E7D641397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25E0E462-78C7-50E5-ADC2-875071A9A50F}"/>
              </a:ext>
            </a:extLst>
          </p:cNvPr>
          <p:cNvSpPr txBox="1"/>
          <p:nvPr/>
        </p:nvSpPr>
        <p:spPr>
          <a:xfrm>
            <a:off x="2025702" y="7021843"/>
            <a:ext cx="8785413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7D40B0B1-D2C7-86E0-1D07-06DE1B680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fld id="{67DDEA5E-EAF7-8246-8A62-7FF7613ECEAE}" type="slidenum">
              <a:rPr lang="en-US" smtClean="0"/>
              <a:pPr/>
              <a:t>1</a:t>
            </a:fld>
            <a:endParaRPr lang="en-US" sz="140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152CE28B-5E58-2AD2-A485-F2ABA4F70A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293553"/>
            <a:ext cx="12801600" cy="914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s-ES_tradnl" sz="3200" dirty="0">
                <a:latin typeface="Lato Light" panose="020F0302020204030203" pitchFamily="34" charset="77"/>
              </a:rPr>
              <a:t>EN ORDEN DE IMPORTANCIA SEÑALE QUE FUE MÁS IMPORTANTE </a:t>
            </a:r>
          </a:p>
          <a:p>
            <a:pPr algn="ctr" eaLnBrk="1" hangingPunct="1">
              <a:lnSpc>
                <a:spcPct val="80000"/>
              </a:lnSpc>
            </a:pPr>
            <a:r>
              <a:rPr lang="es-ES_tradnl" sz="3200" dirty="0">
                <a:latin typeface="Lato Light" panose="020F0302020204030203" pitchFamily="34" charset="77"/>
              </a:rPr>
              <a:t>AL MOMENTO DE DECIDIR IR AL ACUARIO:</a:t>
            </a:r>
            <a:endParaRPr lang="es-ES_tradnl" sz="4800" dirty="0">
              <a:latin typeface="Lato Light" panose="020F0302020204030203" pitchFamily="34" charset="77"/>
              <a:ea typeface="Roboto Th" pitchFamily="2" charset="0"/>
              <a:cs typeface="Stajn Pro Medium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1DE6780-E55B-E141-DA80-CD6A5446060F}"/>
              </a:ext>
            </a:extLst>
          </p:cNvPr>
          <p:cNvSpPr txBox="1"/>
          <p:nvPr/>
        </p:nvSpPr>
        <p:spPr>
          <a:xfrm>
            <a:off x="-36177" y="1078065"/>
            <a:ext cx="1280159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s-ES_tradnl" sz="2200" i="1" dirty="0">
                <a:solidFill>
                  <a:srgbClr val="FF0000"/>
                </a:solidFill>
                <a:latin typeface="Playfair Display" pitchFamily="2" charset="77"/>
              </a:rPr>
              <a:t>1 es lo más importante y 8 lo menos importante. No se pueden repetir números.</a:t>
            </a:r>
            <a:endParaRPr lang="es-MX" sz="2200" i="1" dirty="0">
              <a:solidFill>
                <a:srgbClr val="FF0000"/>
              </a:solidFill>
              <a:latin typeface="Playfair Display" pitchFamily="2" charset="77"/>
            </a:endParaRP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5A34B101-E272-B64C-A312-EEFD7D1C6E4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1939081"/>
              </p:ext>
            </p:extLst>
          </p:nvPr>
        </p:nvGraphicFramePr>
        <p:xfrm>
          <a:off x="-534676" y="1207623"/>
          <a:ext cx="11835680" cy="57321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5" name="26 Grupo">
            <a:extLst>
              <a:ext uri="{FF2B5EF4-FFF2-40B4-BE49-F238E27FC236}">
                <a16:creationId xmlns:a16="http://schemas.microsoft.com/office/drawing/2014/main" id="{D90C2835-5D10-F9B8-2F04-13D5A8AD37CA}"/>
              </a:ext>
            </a:extLst>
          </p:cNvPr>
          <p:cNvGrpSpPr/>
          <p:nvPr/>
        </p:nvGrpSpPr>
        <p:grpSpPr>
          <a:xfrm>
            <a:off x="9918055" y="1638902"/>
            <a:ext cx="2883546" cy="415498"/>
            <a:chOff x="6652350" y="1361237"/>
            <a:chExt cx="1593924" cy="229675"/>
          </a:xfrm>
        </p:grpSpPr>
        <p:sp>
          <p:nvSpPr>
            <p:cNvPr id="9" name="9 CuadroTexto">
              <a:extLst>
                <a:ext uri="{FF2B5EF4-FFF2-40B4-BE49-F238E27FC236}">
                  <a16:creationId xmlns:a16="http://schemas.microsoft.com/office/drawing/2014/main" id="{8A99A1AA-5BEC-F752-343F-9BAC447576E6}"/>
                </a:ext>
              </a:extLst>
            </p:cNvPr>
            <p:cNvSpPr txBox="1"/>
            <p:nvPr/>
          </p:nvSpPr>
          <p:spPr>
            <a:xfrm>
              <a:off x="6796359" y="1361237"/>
              <a:ext cx="1449915" cy="2296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100" dirty="0">
                  <a:latin typeface="Roboto Light" pitchFamily="2" charset="0"/>
                  <a:ea typeface="Roboto Light" pitchFamily="2" charset="0"/>
                  <a:cs typeface="Calibri"/>
                </a:rPr>
                <a:t>Familia mayor gasto</a:t>
              </a:r>
            </a:p>
          </p:txBody>
        </p:sp>
        <p:sp>
          <p:nvSpPr>
            <p:cNvPr id="10" name="10 Rectángulo">
              <a:extLst>
                <a:ext uri="{FF2B5EF4-FFF2-40B4-BE49-F238E27FC236}">
                  <a16:creationId xmlns:a16="http://schemas.microsoft.com/office/drawing/2014/main" id="{CA18265B-97BC-17EE-21F2-0105C08F7D31}"/>
                </a:ext>
              </a:extLst>
            </p:cNvPr>
            <p:cNvSpPr/>
            <p:nvPr/>
          </p:nvSpPr>
          <p:spPr>
            <a:xfrm>
              <a:off x="6652350" y="1399330"/>
              <a:ext cx="146262" cy="146262"/>
            </a:xfrm>
            <a:prstGeom prst="rect">
              <a:avLst/>
            </a:prstGeom>
            <a:solidFill>
              <a:srgbClr val="C6D8A0"/>
            </a:solidFill>
            <a:ln w="28575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2000" dirty="0">
                <a:solidFill>
                  <a:schemeClr val="tx1"/>
                </a:solidFill>
                <a:latin typeface="Roboto Light" pitchFamily="2" charset="0"/>
                <a:ea typeface="Roboto Light" pitchFamily="2" charset="0"/>
                <a:cs typeface="Calibri"/>
              </a:endParaRPr>
            </a:p>
          </p:txBody>
        </p:sp>
      </p:grpSp>
      <p:grpSp>
        <p:nvGrpSpPr>
          <p:cNvPr id="11" name="26 Grupo">
            <a:extLst>
              <a:ext uri="{FF2B5EF4-FFF2-40B4-BE49-F238E27FC236}">
                <a16:creationId xmlns:a16="http://schemas.microsoft.com/office/drawing/2014/main" id="{8E53F75E-53D4-2D43-3C25-61DCE329E583}"/>
              </a:ext>
            </a:extLst>
          </p:cNvPr>
          <p:cNvGrpSpPr/>
          <p:nvPr/>
        </p:nvGrpSpPr>
        <p:grpSpPr>
          <a:xfrm>
            <a:off x="9916693" y="2067890"/>
            <a:ext cx="2884904" cy="415498"/>
            <a:chOff x="6652350" y="1361237"/>
            <a:chExt cx="1594676" cy="229675"/>
          </a:xfrm>
        </p:grpSpPr>
        <p:sp>
          <p:nvSpPr>
            <p:cNvPr id="12" name="15 CuadroTexto">
              <a:extLst>
                <a:ext uri="{FF2B5EF4-FFF2-40B4-BE49-F238E27FC236}">
                  <a16:creationId xmlns:a16="http://schemas.microsoft.com/office/drawing/2014/main" id="{5CFB399E-AF59-6FD3-76A0-8A5C58521210}"/>
                </a:ext>
              </a:extLst>
            </p:cNvPr>
            <p:cNvSpPr txBox="1"/>
            <p:nvPr/>
          </p:nvSpPr>
          <p:spPr>
            <a:xfrm>
              <a:off x="6796359" y="1361237"/>
              <a:ext cx="1450667" cy="2296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100" dirty="0">
                  <a:latin typeface="Roboto Light" pitchFamily="2" charset="0"/>
                  <a:ea typeface="Roboto Light" pitchFamily="2" charset="0"/>
                  <a:cs typeface="Calibri"/>
                </a:rPr>
                <a:t>Exploradores</a:t>
              </a:r>
            </a:p>
          </p:txBody>
        </p:sp>
        <p:sp>
          <p:nvSpPr>
            <p:cNvPr id="13" name="16 Rectángulo">
              <a:extLst>
                <a:ext uri="{FF2B5EF4-FFF2-40B4-BE49-F238E27FC236}">
                  <a16:creationId xmlns:a16="http://schemas.microsoft.com/office/drawing/2014/main" id="{9D7CB586-D865-0898-288C-060650A5E6E0}"/>
                </a:ext>
              </a:extLst>
            </p:cNvPr>
            <p:cNvSpPr/>
            <p:nvPr/>
          </p:nvSpPr>
          <p:spPr>
            <a:xfrm>
              <a:off x="6652350" y="1399330"/>
              <a:ext cx="146262" cy="146262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28575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2100" dirty="0">
                <a:solidFill>
                  <a:schemeClr val="tx1"/>
                </a:solidFill>
                <a:latin typeface="Roboto Light" pitchFamily="2" charset="0"/>
                <a:ea typeface="Roboto Light" pitchFamily="2" charset="0"/>
                <a:cs typeface="Calibri"/>
              </a:endParaRPr>
            </a:p>
          </p:txBody>
        </p:sp>
      </p:grpSp>
      <p:grpSp>
        <p:nvGrpSpPr>
          <p:cNvPr id="14" name="24 Grupo">
            <a:extLst>
              <a:ext uri="{FF2B5EF4-FFF2-40B4-BE49-F238E27FC236}">
                <a16:creationId xmlns:a16="http://schemas.microsoft.com/office/drawing/2014/main" id="{03DDD51A-0B91-8CA8-9713-077FD09F8386}"/>
              </a:ext>
            </a:extLst>
          </p:cNvPr>
          <p:cNvGrpSpPr/>
          <p:nvPr/>
        </p:nvGrpSpPr>
        <p:grpSpPr>
          <a:xfrm>
            <a:off x="9916075" y="2521540"/>
            <a:ext cx="2881436" cy="415499"/>
            <a:chOff x="7092280" y="980838"/>
            <a:chExt cx="1592761" cy="229674"/>
          </a:xfrm>
        </p:grpSpPr>
        <p:sp>
          <p:nvSpPr>
            <p:cNvPr id="15" name="30 Rectángulo">
              <a:extLst>
                <a:ext uri="{FF2B5EF4-FFF2-40B4-BE49-F238E27FC236}">
                  <a16:creationId xmlns:a16="http://schemas.microsoft.com/office/drawing/2014/main" id="{34C89B48-B7CC-5EA3-7B6A-E675BAB47C99}"/>
                </a:ext>
              </a:extLst>
            </p:cNvPr>
            <p:cNvSpPr/>
            <p:nvPr/>
          </p:nvSpPr>
          <p:spPr>
            <a:xfrm>
              <a:off x="7092280" y="1010981"/>
              <a:ext cx="146262" cy="146262"/>
            </a:xfrm>
            <a:prstGeom prst="rect">
              <a:avLst/>
            </a:prstGeom>
            <a:solidFill>
              <a:srgbClr val="FFD579"/>
            </a:solidFill>
            <a:ln w="190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2100" dirty="0">
                <a:solidFill>
                  <a:schemeClr val="tx1"/>
                </a:solidFill>
                <a:latin typeface="Roboto Light" pitchFamily="2" charset="0"/>
                <a:ea typeface="Roboto Light" pitchFamily="2" charset="0"/>
                <a:cs typeface="Calibri"/>
              </a:endParaRPr>
            </a:p>
          </p:txBody>
        </p:sp>
        <p:sp>
          <p:nvSpPr>
            <p:cNvPr id="16" name="31 CuadroTexto">
              <a:extLst>
                <a:ext uri="{FF2B5EF4-FFF2-40B4-BE49-F238E27FC236}">
                  <a16:creationId xmlns:a16="http://schemas.microsoft.com/office/drawing/2014/main" id="{B8BEAF3C-1B9F-8957-FE6B-9507A498956B}"/>
                </a:ext>
              </a:extLst>
            </p:cNvPr>
            <p:cNvSpPr txBox="1"/>
            <p:nvPr/>
          </p:nvSpPr>
          <p:spPr>
            <a:xfrm>
              <a:off x="7236295" y="980838"/>
              <a:ext cx="1448746" cy="2296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100" dirty="0">
                  <a:latin typeface="Roboto Light" pitchFamily="2" charset="0"/>
                  <a:ea typeface="Roboto Light" pitchFamily="2" charset="0"/>
                  <a:cs typeface="Calibri"/>
                </a:rPr>
                <a:t>Familia ahorradoras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66412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29516</TotalTime>
  <Words>59</Words>
  <Application>Microsoft Macintosh PowerPoint</Application>
  <PresentationFormat>Personalizado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Lato Light</vt:lpstr>
      <vt:lpstr>Playfair Display</vt:lpstr>
      <vt:lpstr>Roboto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Patricia Acosta</dc:creator>
  <cp:lastModifiedBy>Patricia Acosta</cp:lastModifiedBy>
  <cp:revision>585</cp:revision>
  <dcterms:created xsi:type="dcterms:W3CDTF">2024-08-19T18:58:59Z</dcterms:created>
  <dcterms:modified xsi:type="dcterms:W3CDTF">2025-10-22T16:13:17Z</dcterms:modified>
</cp:coreProperties>
</file>