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8109" r:id="rId2"/>
    <p:sldId id="8110" r:id="rId3"/>
    <p:sldId id="8112" r:id="rId4"/>
    <p:sldId id="8113" r:id="rId5"/>
    <p:sldId id="8114" r:id="rId6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8A0"/>
    <a:srgbClr val="8EB4E3"/>
    <a:srgbClr val="FFD579"/>
    <a:srgbClr val="FFEBA6"/>
    <a:srgbClr val="FFF4BA"/>
    <a:srgbClr val="FFEEA8"/>
    <a:srgbClr val="FFF364"/>
    <a:srgbClr val="FFEF3E"/>
    <a:srgbClr val="DCE6F2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310"/>
    <p:restoredTop sz="96197"/>
  </p:normalViewPr>
  <p:slideViewPr>
    <p:cSldViewPr snapToGrid="0" showGuides="1">
      <p:cViewPr>
        <p:scale>
          <a:sx n="75" d="100"/>
          <a:sy n="75" d="100"/>
        </p:scale>
        <p:origin x="138" y="786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6D8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6-40FD-A24C-61BF8581BC55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6-40FD-A24C-61BF8581BC55}"/>
              </c:ext>
            </c:extLst>
          </c:dPt>
          <c:dPt>
            <c:idx val="2"/>
            <c:bubble3D val="0"/>
            <c:spPr>
              <a:solidFill>
                <a:srgbClr val="8EB4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6-40FD-A24C-61BF8581BC55}"/>
              </c:ext>
            </c:extLst>
          </c:dPt>
          <c:val>
            <c:numRef>
              <c:f>Hoja1!$I$21:$I$23</c:f>
              <c:numCache>
                <c:formatCode>0%</c:formatCode>
                <c:ptCount val="3"/>
                <c:pt idx="0">
                  <c:v>0.71</c:v>
                </c:pt>
                <c:pt idx="1">
                  <c:v>0.16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6-40FD-A24C-61BF858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23/10/2025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7DC6-E5B0-B9C9-FA7D-7C216E2E8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6C8A21E-EEDA-D1F4-8BF4-AD1825E1035B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D9D4721-4976-A540-5438-F8DE0002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1E067DF-2F7E-AD3B-4386-655DFB2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DISTRIBUCIÓN DE LOS ENCUENTADOS POR CLÚSTER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FD5162DA-F56D-0271-AAFF-FA582784C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003957"/>
              </p:ext>
            </p:extLst>
          </p:nvPr>
        </p:nvGraphicFramePr>
        <p:xfrm>
          <a:off x="2063958" y="1638903"/>
          <a:ext cx="8673684" cy="51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AC7CBCDE-9B13-27CB-BE76-F32AAC584E6C}"/>
              </a:ext>
            </a:extLst>
          </p:cNvPr>
          <p:cNvSpPr txBox="1"/>
          <p:nvPr/>
        </p:nvSpPr>
        <p:spPr>
          <a:xfrm>
            <a:off x="5948782" y="5324853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Intrépidos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71%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4826D32-5550-AB88-B663-8D5EFF2D3A8B}"/>
              </a:ext>
            </a:extLst>
          </p:cNvPr>
          <p:cNvSpPr txBox="1"/>
          <p:nvPr/>
        </p:nvSpPr>
        <p:spPr>
          <a:xfrm>
            <a:off x="2757217" y="3321869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Educativos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933D7-10D2-2678-7A16-1F913AB48298}"/>
              </a:ext>
            </a:extLst>
          </p:cNvPr>
          <p:cNvSpPr txBox="1"/>
          <p:nvPr/>
        </p:nvSpPr>
        <p:spPr>
          <a:xfrm>
            <a:off x="3865869" y="1908531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Exploradores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3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7A62-5923-A4AB-7997-4C6199ED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179B1B-C83A-2E94-DD2D-45C48557F964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CFBAA0D-C2F6-8DA7-3374-DADBAF0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5273C2C-CD14-3DA8-C9B7-43550EAE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1- “EXPLORADORES”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3047834C-6B75-DC34-A743-87C9531F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Adultos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40 y 55 años (42%)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principalmente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(63%)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medio-alto (C+)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que visitan el 1–2 veces cada 2 años.</a:t>
            </a:r>
          </a:p>
          <a:p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Les interesa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conocer especies exóticas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aprender algo nuevo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(Educación = 3.3).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una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actividad diferente para desconectarse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crear recuerdos.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No les importa pagar un poco más si sienten que la experiencia vale la pena.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$2,196 por día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$882 por noche de hospedaje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que un precio “barato” ronda los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$289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un precio “caro” ya 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$525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Siguen dispuestos a pagar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$418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los convence.</a:t>
            </a:r>
          </a:p>
        </p:txBody>
      </p:sp>
    </p:spTree>
    <p:extLst>
      <p:ext uri="{BB962C8B-B14F-4D97-AF65-F5344CB8AC3E}">
        <p14:creationId xmlns:p14="http://schemas.microsoft.com/office/powerpoint/2010/main" val="2767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B2929-04BD-7638-BB4C-3DD37999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4BCD67-395B-6D90-492A-F38D1A3132FD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AA521861-80DE-B321-4C9A-7D8C3772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895B9C9-699C-E4FF-01E2-31E9F15FD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2- “EDUCATIVOS”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1BE1877C-6160-E1C6-CCC2-B3DC3F3E9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Predominan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adultos de 40–55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mayoría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femenina (60%)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un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 (C y 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suelen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planear sus visitas familiares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Desean que sus hijos aprendan (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 = 3.1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Ven las redes sociales como apoyo para planear la visita (4.1).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poco tiempo libre, por lo que 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experiencias cómodas y cercanas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(Ubicación = 5.8).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los de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menor gasto promedio diario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($1,651)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hospedaje más bajo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($299).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$614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Pagarían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$441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es muy buena.</a:t>
            </a:r>
          </a:p>
        </p:txBody>
      </p:sp>
    </p:spTree>
    <p:extLst>
      <p:ext uri="{BB962C8B-B14F-4D97-AF65-F5344CB8AC3E}">
        <p14:creationId xmlns:p14="http://schemas.microsoft.com/office/powerpoint/2010/main" val="406641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B079-7F46-B2AF-844A-082B496A1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7B4D580-0B50-E605-5062-810C9C6A1891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513ABCDC-6F91-48AE-F859-CCF63980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DCA16B2-28CC-2CA8-0250-7C6808C85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3- “INTREPIDOS”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45410A47-0937-6CED-757A-5F2FFCAEE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426633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Grupo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numeroso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edades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25–39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Equilibrio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y mujeres (50/50)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alto (40% gana más de $29 mil al mes)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visitantes frecuentes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(2 veces cada 2 años).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sin preocuparse por el costo (1.5).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 accesible y confort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(6.8).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Valoran menos la educación y más la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 total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muy activos en redes sociales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(7.7).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$2,596 diarios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$1,268 por noche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$347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$770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pueden seguir pagando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$579</a:t>
            </a:r>
            <a:r>
              <a:rPr lang="es-E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406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CFAC-5C9C-9358-EA9B-8C0674ED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0701AA-BD84-55CB-272F-56959E50A640}"/>
              </a:ext>
            </a:extLst>
          </p:cNvPr>
          <p:cNvSpPr txBox="1"/>
          <p:nvPr/>
        </p:nvSpPr>
        <p:spPr>
          <a:xfrm>
            <a:off x="774700" y="6883142"/>
            <a:ext cx="11252199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3BFF4EC9-8FD4-6BF7-2FA5-FFE6D7D9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01133A-0002-FE8B-D538-E80678217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53278"/>
              </p:ext>
            </p:extLst>
          </p:nvPr>
        </p:nvGraphicFramePr>
        <p:xfrm>
          <a:off x="774701" y="1320801"/>
          <a:ext cx="11252202" cy="5562341"/>
        </p:xfrm>
        <a:graphic>
          <a:graphicData uri="http://schemas.openxmlformats.org/drawingml/2006/table">
            <a:tbl>
              <a:tblPr/>
              <a:tblGrid>
                <a:gridCol w="1321958">
                  <a:extLst>
                    <a:ext uri="{9D8B030D-6E8A-4147-A177-3AD203B41FA5}">
                      <a16:colId xmlns:a16="http://schemas.microsoft.com/office/drawing/2014/main" val="4178124017"/>
                    </a:ext>
                  </a:extLst>
                </a:gridCol>
                <a:gridCol w="1078341">
                  <a:extLst>
                    <a:ext uri="{9D8B030D-6E8A-4147-A177-3AD203B41FA5}">
                      <a16:colId xmlns:a16="http://schemas.microsoft.com/office/drawing/2014/main" val="1792093611"/>
                    </a:ext>
                  </a:extLst>
                </a:gridCol>
                <a:gridCol w="1399643">
                  <a:extLst>
                    <a:ext uri="{9D8B030D-6E8A-4147-A177-3AD203B41FA5}">
                      <a16:colId xmlns:a16="http://schemas.microsoft.com/office/drawing/2014/main" val="110305542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749197765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114506488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2773338897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78812768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07101653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540505382"/>
                    </a:ext>
                  </a:extLst>
                </a:gridCol>
              </a:tblGrid>
              <a:tr h="1091557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Roboto Light" panose="02000000000000000000" pitchFamily="2" charset="0"/>
                        </a:rPr>
                        <a:t>SENSIBILIA AL PERCIOD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6869"/>
                  </a:ext>
                </a:extLst>
              </a:tr>
              <a:tr h="1196113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 lo compran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Caro, pero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Tan caro que no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diario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hospedaje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Rango de tolerancia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21920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$418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$525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$882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Media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649149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$441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$614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$1,651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$299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$327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Alta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357884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$347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$579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$770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$1,268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$423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Baja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92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02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29574</TotalTime>
  <Words>620</Words>
  <Application>Microsoft Office PowerPoint</Application>
  <PresentationFormat>Personalizado</PresentationFormat>
  <Paragraphs>94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Lato Light</vt:lpstr>
      <vt:lpstr>Playfair Display</vt:lpstr>
      <vt:lpstr>Roboto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587</cp:revision>
  <dcterms:created xsi:type="dcterms:W3CDTF">2024-08-19T18:58:59Z</dcterms:created>
  <dcterms:modified xsi:type="dcterms:W3CDTF">2025-10-23T23:08:44Z</dcterms:modified>
</cp:coreProperties>
</file>