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8109" r:id="rId2"/>
    <p:sldId id="8147" r:id="rId3"/>
    <p:sldId id="8108" r:id="rId4"/>
    <p:sldId id="8115" r:id="rId5"/>
    <p:sldId id="8120" r:id="rId6"/>
    <p:sldId id="8123" r:id="rId7"/>
    <p:sldId id="8121" r:id="rId8"/>
    <p:sldId id="8122" r:id="rId9"/>
    <p:sldId id="8144" r:id="rId10"/>
    <p:sldId id="8125" r:id="rId11"/>
    <p:sldId id="8126" r:id="rId12"/>
    <p:sldId id="8128" r:id="rId13"/>
    <p:sldId id="8136" r:id="rId14"/>
    <p:sldId id="8141" r:id="rId15"/>
    <p:sldId id="8137" r:id="rId16"/>
    <p:sldId id="8138" r:id="rId17"/>
    <p:sldId id="8140" r:id="rId18"/>
    <p:sldId id="8142" r:id="rId19"/>
    <p:sldId id="8145" r:id="rId20"/>
    <p:sldId id="8143" r:id="rId21"/>
    <p:sldId id="8146" r:id="rId22"/>
    <p:sldId id="8131" r:id="rId23"/>
    <p:sldId id="8129" r:id="rId24"/>
    <p:sldId id="8133" r:id="rId25"/>
    <p:sldId id="8132" r:id="rId26"/>
    <p:sldId id="8135" r:id="rId27"/>
    <p:sldId id="8134" r:id="rId28"/>
    <p:sldId id="8114" r:id="rId29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8" userDrawn="1">
          <p15:clr>
            <a:srgbClr val="A4A3A4"/>
          </p15:clr>
        </p15:guide>
        <p15:guide id="2" pos="6572" userDrawn="1">
          <p15:clr>
            <a:srgbClr val="A4A3A4"/>
          </p15:clr>
        </p15:guide>
        <p15:guide id="3" orient="horz" pos="543" userDrawn="1">
          <p15:clr>
            <a:srgbClr val="A4A3A4"/>
          </p15:clr>
        </p15:guide>
        <p15:guide id="4" pos="880" userDrawn="1">
          <p15:clr>
            <a:srgbClr val="A4A3A4"/>
          </p15:clr>
        </p15:guide>
        <p15:guide id="5" pos="7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8A0"/>
    <a:srgbClr val="FFD579"/>
    <a:srgbClr val="8EB4E3"/>
    <a:srgbClr val="8ED973"/>
    <a:srgbClr val="A6CAEC"/>
    <a:srgbClr val="FAC090"/>
    <a:srgbClr val="196B24"/>
    <a:srgbClr val="4E95D9"/>
    <a:srgbClr val="61CB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9" autoAdjust="0"/>
    <p:restoredTop sz="96197"/>
  </p:normalViewPr>
  <p:slideViewPr>
    <p:cSldViewPr snapToGrid="0" showGuides="1">
      <p:cViewPr>
        <p:scale>
          <a:sx n="50" d="100"/>
          <a:sy n="50" d="100"/>
        </p:scale>
        <p:origin x="464" y="264"/>
      </p:cViewPr>
      <p:guideLst>
        <p:guide orient="horz" pos="1768"/>
        <p:guide pos="6572"/>
        <p:guide orient="horz" pos="543"/>
        <p:guide pos="880"/>
        <p:guide pos="7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6D8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6-40FD-A24C-61BF8581BC55}"/>
              </c:ext>
            </c:extLst>
          </c:dPt>
          <c:dPt>
            <c:idx val="1"/>
            <c:bubble3D val="0"/>
            <c:spPr>
              <a:solidFill>
                <a:srgbClr val="FFD5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6-40FD-A24C-61BF8581BC55}"/>
              </c:ext>
            </c:extLst>
          </c:dPt>
          <c:dPt>
            <c:idx val="2"/>
            <c:bubble3D val="0"/>
            <c:spPr>
              <a:solidFill>
                <a:srgbClr val="8EB4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6-40FD-A24C-61BF8581BC55}"/>
              </c:ext>
            </c:extLst>
          </c:dPt>
          <c:val>
            <c:numRef>
              <c:f>Hoja1!$I$21:$I$23</c:f>
              <c:numCache>
                <c:formatCode>0%</c:formatCode>
                <c:ptCount val="3"/>
                <c:pt idx="0">
                  <c:v>0.71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6-40FD-A24C-61BF8581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Hoja2!$A$18:$A$20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Hoja2!$B$18:$B$20</c:f>
              <c:numCache>
                <c:formatCode>0.0</c:formatCode>
                <c:ptCount val="3"/>
                <c:pt idx="0">
                  <c:v>4.3949999999999996</c:v>
                </c:pt>
                <c:pt idx="1">
                  <c:v>4.681</c:v>
                </c:pt>
                <c:pt idx="2">
                  <c:v>5.1479999999999997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1-4D8B-AE58-1B851CC90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81088"/>
        <c:axId val="1475280608"/>
      </c:barChart>
      <c:catAx>
        <c:axId val="14752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0608"/>
        <c:crosses val="autoZero"/>
        <c:auto val="1"/>
        <c:lblAlgn val="ctr"/>
        <c:lblOffset val="100"/>
        <c:noMultiLvlLbl val="0"/>
      </c:catAx>
      <c:valAx>
        <c:axId val="14752806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Hoja2!$L$15</c:f>
              <c:strCache>
                <c:ptCount val="1"/>
                <c:pt idx="0">
                  <c:v>Cluster 1</c:v>
                </c:pt>
              </c:strCache>
            </c:strRef>
          </c:tx>
          <c:spPr>
            <a:ln w="28575" cap="rnd">
              <a:solidFill>
                <a:srgbClr val="8EB4E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12700">
                <a:solidFill>
                  <a:srgbClr val="8EB4E3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Creación de recuerdos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Hoja2!$L$16:$L$23</c:f>
              <c:numCache>
                <c:formatCode>0.00</c:formatCode>
                <c:ptCount val="8"/>
                <c:pt idx="0">
                  <c:v>2.4209999999999998</c:v>
                </c:pt>
                <c:pt idx="1">
                  <c:v>6.6319999999999997</c:v>
                </c:pt>
                <c:pt idx="2">
                  <c:v>3.7890000000000001</c:v>
                </c:pt>
                <c:pt idx="3">
                  <c:v>3.5790000000000002</c:v>
                </c:pt>
                <c:pt idx="4">
                  <c:v>3.3690000000000002</c:v>
                </c:pt>
                <c:pt idx="5">
                  <c:v>5.8419999999999996</c:v>
                </c:pt>
                <c:pt idx="6">
                  <c:v>4.8949999999999996</c:v>
                </c:pt>
                <c:pt idx="7">
                  <c:v>5.4740000000000002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6-4CAE-AED4-81FCC05B6C9D}"/>
            </c:ext>
          </c:extLst>
        </c:ser>
        <c:ser>
          <c:idx val="1"/>
          <c:order val="1"/>
          <c:tx>
            <c:strRef>
              <c:f>Hoja2!$M$15</c:f>
              <c:strCache>
                <c:ptCount val="1"/>
                <c:pt idx="0">
                  <c:v>Cluster 2</c:v>
                </c:pt>
              </c:strCache>
            </c:strRef>
          </c:tx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Creación de recuerdos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Hoja2!$M$16:$M$23</c:f>
              <c:numCache>
                <c:formatCode>0.00</c:formatCode>
                <c:ptCount val="8"/>
                <c:pt idx="0">
                  <c:v>3.7229999999999999</c:v>
                </c:pt>
                <c:pt idx="1">
                  <c:v>2.4260000000000002</c:v>
                </c:pt>
                <c:pt idx="2">
                  <c:v>5.4889999999999999</c:v>
                </c:pt>
                <c:pt idx="3">
                  <c:v>4.4889999999999999</c:v>
                </c:pt>
                <c:pt idx="4">
                  <c:v>3.1059999999999999</c:v>
                </c:pt>
                <c:pt idx="5">
                  <c:v>6.7869999999999999</c:v>
                </c:pt>
                <c:pt idx="6">
                  <c:v>5.851</c:v>
                </c:pt>
                <c:pt idx="7">
                  <c:v>4.1280000000000001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6-4CAE-AED4-81FCC05B6C9D}"/>
            </c:ext>
          </c:extLst>
        </c:ser>
        <c:ser>
          <c:idx val="2"/>
          <c:order val="2"/>
          <c:tx>
            <c:strRef>
              <c:f>Hoja2!$N$15</c:f>
              <c:strCache>
                <c:ptCount val="1"/>
                <c:pt idx="0">
                  <c:v>Cluster 3</c:v>
                </c:pt>
              </c:strCache>
            </c:strRef>
          </c:tx>
          <c:spPr>
            <a:ln w="28575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12700">
                <a:solidFill>
                  <a:srgbClr val="C6D8A0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Creación de recuerdos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Hoja2!$N$16:$N$23</c:f>
              <c:numCache>
                <c:formatCode>0.00</c:formatCode>
                <c:ptCount val="8"/>
                <c:pt idx="0">
                  <c:v>2.976</c:v>
                </c:pt>
                <c:pt idx="1">
                  <c:v>1.522</c:v>
                </c:pt>
                <c:pt idx="2">
                  <c:v>3.7509999999999999</c:v>
                </c:pt>
                <c:pt idx="3">
                  <c:v>4.6360000000000001</c:v>
                </c:pt>
                <c:pt idx="4">
                  <c:v>2.5310000000000001</c:v>
                </c:pt>
                <c:pt idx="5">
                  <c:v>6.0670000000000002</c:v>
                </c:pt>
                <c:pt idx="6">
                  <c:v>6.8179999999999996</c:v>
                </c:pt>
                <c:pt idx="7">
                  <c:v>7.6989999999999998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6-4CAE-AED4-81FCC05B6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237888"/>
        <c:axId val="1475254688"/>
      </c:radarChart>
      <c:catAx>
        <c:axId val="147523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1475254688"/>
        <c:crosses val="autoZero"/>
        <c:auto val="1"/>
        <c:lblAlgn val="ctr"/>
        <c:lblOffset val="100"/>
        <c:noMultiLvlLbl val="0"/>
      </c:catAx>
      <c:valAx>
        <c:axId val="14752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3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92659104810058E-2"/>
          <c:y val="4.4001040460702356E-2"/>
          <c:w val="0.96501049270545936"/>
          <c:h val="0.85386590849489252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Hoja2!$A$24:$A$26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Hoja2!$B$24:$B$26</c:f>
              <c:numCache>
                <c:formatCode>0.0</c:formatCode>
                <c:ptCount val="3"/>
                <c:pt idx="0">
                  <c:v>4.3159999999999998</c:v>
                </c:pt>
                <c:pt idx="1">
                  <c:v>4.2549999999999999</c:v>
                </c:pt>
                <c:pt idx="2">
                  <c:v>6.8179999999999996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C-4788-9EF5-1A9B7BC03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75808"/>
        <c:axId val="1475270528"/>
      </c:barChart>
      <c:catAx>
        <c:axId val="14752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0528"/>
        <c:crosses val="autoZero"/>
        <c:auto val="1"/>
        <c:lblAlgn val="ctr"/>
        <c:lblOffset val="100"/>
        <c:noMultiLvlLbl val="0"/>
      </c:catAx>
      <c:valAx>
        <c:axId val="14752705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0.45645</cdr:x>
      <cdr:y>0.41534</cdr:y>
    </cdr:from>
    <cdr:to>
      <cdr:x>0.54355</cdr:x>
      <cdr:y>0.58466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1C8304F-5096-C00E-0047-1F426D3730BF}"/>
            </a:ext>
          </a:extLst>
        </cdr:cNvPr>
        <cdr:cNvSpPr txBox="1"/>
      </cdr:nvSpPr>
      <cdr:spPr>
        <a:xfrm xmlns:a="http://schemas.openxmlformats.org/drawingml/2006/main">
          <a:off x="4792532" y="2242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0B40-B241-478D-A0BB-7B2BF4B57CEC}" type="datetimeFigureOut">
              <a:rPr lang="es-MX" smtClean="0"/>
              <a:t>12/11/2025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46DA-4E56-44FA-AE69-42626E6CB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52128" y="3651518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788732" y="7236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DC6-E5B0-B9C9-FA7D-7C216E2E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C8A21E-EEDA-D1F4-8BF4-AD1825E1035B}"/>
              </a:ext>
            </a:extLst>
          </p:cNvPr>
          <p:cNvSpPr txBox="1"/>
          <p:nvPr/>
        </p:nvSpPr>
        <p:spPr>
          <a:xfrm>
            <a:off x="2025702" y="7021843"/>
            <a:ext cx="8785413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D9D4721-4976-A540-5438-F8DE0002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E067DF-2F7E-AD3B-4386-655DFB22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DISTRIBUCIÓN DE LOS ENCUESTADOS POR CLÚSTER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5162DA-F56D-0271-AAFF-FA582784C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03957"/>
              </p:ext>
            </p:extLst>
          </p:nvPr>
        </p:nvGraphicFramePr>
        <p:xfrm>
          <a:off x="2063958" y="1638903"/>
          <a:ext cx="8673684" cy="514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C7CBCDE-9B13-27CB-BE76-F32AAC584E6C}"/>
              </a:ext>
            </a:extLst>
          </p:cNvPr>
          <p:cNvSpPr txBox="1"/>
          <p:nvPr/>
        </p:nvSpPr>
        <p:spPr>
          <a:xfrm>
            <a:off x="5948782" y="5324853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3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826D32-5550-AB88-B663-8D5EFF2D3A8B}"/>
              </a:ext>
            </a:extLst>
          </p:cNvPr>
          <p:cNvSpPr txBox="1"/>
          <p:nvPr/>
        </p:nvSpPr>
        <p:spPr>
          <a:xfrm>
            <a:off x="2757217" y="3321869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2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E933D7-10D2-2678-7A16-1F913AB48298}"/>
              </a:ext>
            </a:extLst>
          </p:cNvPr>
          <p:cNvSpPr txBox="1"/>
          <p:nvPr/>
        </p:nvSpPr>
        <p:spPr>
          <a:xfrm>
            <a:off x="3865869" y="1908531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1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03A9D-50AC-FF0C-EDAB-1A28F6A4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82F12A8-E5E7-E5FE-1E51-809076F4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200BF0-F8C1-9BB4-5BCF-4DA4058AB217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F37FD5-E00E-BAF0-7CCB-DD0D7FD0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49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1407971">
                  <a:extLst>
                    <a:ext uri="{9D8B030D-6E8A-4147-A177-3AD203B41FA5}">
                      <a16:colId xmlns:a16="http://schemas.microsoft.com/office/drawing/2014/main" val="2304982207"/>
                    </a:ext>
                  </a:extLst>
                </a:gridCol>
                <a:gridCol w="1781843">
                  <a:extLst>
                    <a:ext uri="{9D8B030D-6E8A-4147-A177-3AD203B41FA5}">
                      <a16:colId xmlns:a16="http://schemas.microsoft.com/office/drawing/2014/main" val="796724544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751000177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2214660129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61177373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97582647"/>
                    </a:ext>
                  </a:extLst>
                </a:gridCol>
              </a:tblGrid>
              <a:tr h="1023644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ÚLTIMA VEZ QUE VISITÓ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6642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Primera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&lt; 6 meses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(entran hasta cinco meses)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 meses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(aquí entra la respuesta de 6 meses, hasta 11 meses)</a:t>
                      </a:r>
                      <a:endParaRPr lang="es-E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años o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38669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2784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3128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8704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5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2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2C86-A678-9DCF-DC7E-BE88914C7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641B10-2175-D404-2B13-0D76F3A5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821702-1FEE-D35C-8C75-56BB7493960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4E5634-F2DE-4268-0097-C469347D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66371"/>
              </p:ext>
            </p:extLst>
          </p:nvPr>
        </p:nvGraphicFramePr>
        <p:xfrm>
          <a:off x="483920" y="1116531"/>
          <a:ext cx="11833762" cy="5795306"/>
        </p:xfrm>
        <a:graphic>
          <a:graphicData uri="http://schemas.openxmlformats.org/drawingml/2006/table">
            <a:tbl>
              <a:tblPr/>
              <a:tblGrid>
                <a:gridCol w="2876797">
                  <a:extLst>
                    <a:ext uri="{9D8B030D-6E8A-4147-A177-3AD203B41FA5}">
                      <a16:colId xmlns:a16="http://schemas.microsoft.com/office/drawing/2014/main" val="2188524994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2879107421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3900283720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445686076"/>
                    </a:ext>
                  </a:extLst>
                </a:gridCol>
              </a:tblGrid>
              <a:tr h="77100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VECES QUE HA VISITADO EL ACUARIO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9226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veces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 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ó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+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44059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94461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4239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27226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7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8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B8E5-8C9A-F0C0-25DB-331E6287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CD99797-A476-1E6C-BA0B-347F3A4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B0C2D7-9F5B-5C14-6043-99F6A6B8657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CF4B91-6BF1-DE17-BC0B-44C7EA85F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8282"/>
              </p:ext>
            </p:extLst>
          </p:nvPr>
        </p:nvGraphicFramePr>
        <p:xfrm>
          <a:off x="483920" y="1087656"/>
          <a:ext cx="11833760" cy="5824186"/>
        </p:xfrm>
        <a:graphic>
          <a:graphicData uri="http://schemas.openxmlformats.org/drawingml/2006/table">
            <a:tbl>
              <a:tblPr/>
              <a:tblGrid>
                <a:gridCol w="1511135">
                  <a:extLst>
                    <a:ext uri="{9D8B030D-6E8A-4147-A177-3AD203B41FA5}">
                      <a16:colId xmlns:a16="http://schemas.microsoft.com/office/drawing/2014/main" val="684480178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4602809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14247591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035266686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8715919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253613786"/>
                    </a:ext>
                  </a:extLst>
                </a:gridCol>
              </a:tblGrid>
              <a:tr h="998856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¿QUÉ TAN PROBABLE ES QUE VUELVA AL ACUARIO?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42462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NO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SI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425523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8530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97691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513576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3F90-0E87-2625-ABBA-CC22B668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E2C6850-B9D4-DD3B-5CF6-479B8DDA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A38218-8AB2-2603-F54C-56F91432191A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BF5B83-ABED-25FD-A187-88BC3753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0713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290046245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67223895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69190605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085998616"/>
                    </a:ext>
                  </a:extLst>
                </a:gridCol>
              </a:tblGrid>
              <a:tr h="970664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¿EL ACUARIO ES UN LUGAR CULTURA?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20390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Totalmente de acuerdo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477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68322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5708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32359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9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0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2D31-79EB-6DC5-1007-7F12F015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4C74EDC-D137-0C8F-6DA8-5B12E0F9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61C1E-2C28-81B3-B7D5-0D7438C314F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755A66-59F9-1488-3F83-34A5165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99724"/>
              </p:ext>
            </p:extLst>
          </p:nvPr>
        </p:nvGraphicFramePr>
        <p:xfrm>
          <a:off x="483919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522475">
                  <a:extLst>
                    <a:ext uri="{9D8B030D-6E8A-4147-A177-3AD203B41FA5}">
                      <a16:colId xmlns:a16="http://schemas.microsoft.com/office/drawing/2014/main" val="2104386516"/>
                    </a:ext>
                  </a:extLst>
                </a:gridCol>
                <a:gridCol w="3394405">
                  <a:extLst>
                    <a:ext uri="{9D8B030D-6E8A-4147-A177-3AD203B41FA5}">
                      <a16:colId xmlns:a16="http://schemas.microsoft.com/office/drawing/2014/main" val="2070676228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55945637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237922065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EXHIBICIÓN DE AVES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40719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30896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3814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997578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938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1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2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95DB-38F9-A33E-E18C-F036133E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2DC5A58-35AC-5A44-7376-2D23818C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06A3F-AEAA-8108-7680-C0EE7BED3A2D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33921C-8272-27D5-248F-0DCF942B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8285"/>
              </p:ext>
            </p:extLst>
          </p:nvPr>
        </p:nvGraphicFramePr>
        <p:xfrm>
          <a:off x="483920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757173">
                  <a:extLst>
                    <a:ext uri="{9D8B030D-6E8A-4147-A177-3AD203B41FA5}">
                      <a16:colId xmlns:a16="http://schemas.microsoft.com/office/drawing/2014/main" val="2919205198"/>
                    </a:ext>
                  </a:extLst>
                </a:gridCol>
                <a:gridCol w="3316976">
                  <a:extLst>
                    <a:ext uri="{9D8B030D-6E8A-4147-A177-3AD203B41FA5}">
                      <a16:colId xmlns:a16="http://schemas.microsoft.com/office/drawing/2014/main" val="2679743005"/>
                    </a:ext>
                  </a:extLst>
                </a:gridCol>
                <a:gridCol w="2734082">
                  <a:extLst>
                    <a:ext uri="{9D8B030D-6E8A-4147-A177-3AD203B41FA5}">
                      <a16:colId xmlns:a16="http://schemas.microsoft.com/office/drawing/2014/main" val="1560696324"/>
                    </a:ext>
                  </a:extLst>
                </a:gridCol>
                <a:gridCol w="3025529">
                  <a:extLst>
                    <a:ext uri="{9D8B030D-6E8A-4147-A177-3AD203B41FA5}">
                      <a16:colId xmlns:a16="http://schemas.microsoft.com/office/drawing/2014/main" val="4007398902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HÁBITAT DE LOS PINGÜINOS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793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33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74723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63286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93549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6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F630-9BB8-EE26-2171-11E69E49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AEDCF5DA-073E-EF3C-2FDB-61D0CA5E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8EEAD4-1D6F-2FF2-4FBB-208FB76C6B3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DB76FA-B0D5-F2C7-01DD-268093350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84398"/>
              </p:ext>
            </p:extLst>
          </p:nvPr>
        </p:nvGraphicFramePr>
        <p:xfrm>
          <a:off x="483920" y="1117600"/>
          <a:ext cx="11833760" cy="5794240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134435324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976065569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38549810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139488022"/>
                    </a:ext>
                  </a:extLst>
                </a:gridCol>
              </a:tblGrid>
              <a:tr h="9711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EXHIBICIÓN DE BUCEO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35838"/>
                  </a:ext>
                </a:extLst>
              </a:tr>
              <a:tr h="1042832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08510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43722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67605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6158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2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20DD1-89C1-953B-DD6F-9E66FE37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970F364-E90F-0D94-A7F6-6714685B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D49D16-A3D9-DD42-D2B3-545799860E8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1AD667-899A-C241-9CDB-FF10245C8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20548"/>
              </p:ext>
            </p:extLst>
          </p:nvPr>
        </p:nvGraphicFramePr>
        <p:xfrm>
          <a:off x="483919" y="1117600"/>
          <a:ext cx="11833760" cy="5794242"/>
        </p:xfrm>
        <a:graphic>
          <a:graphicData uri="http://schemas.openxmlformats.org/drawingml/2006/table">
            <a:tbl>
              <a:tblPr/>
              <a:tblGrid>
                <a:gridCol w="2317352">
                  <a:extLst>
                    <a:ext uri="{9D8B030D-6E8A-4147-A177-3AD203B41FA5}">
                      <a16:colId xmlns:a16="http://schemas.microsoft.com/office/drawing/2014/main" val="3467369308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3016402189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2951112506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1913996621"/>
                    </a:ext>
                  </a:extLst>
                </a:gridCol>
              </a:tblGrid>
              <a:tr h="96570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HÁBITAT GUACAMAYA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2700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41624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569635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19550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7546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7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1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7226-528E-2714-C97E-55015F80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BBC2149-44EA-4615-EEF3-E02C1D1BC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01851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7DAE488-B118-0A85-4C0B-CF3A9130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75805D-16CB-821E-C283-EE76D684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0FF7FE-41E2-A16A-8638-8B20A0DF8F6C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37B5D9-9908-47FD-F8E2-A35C4CFB5DE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6C2E1A-58C9-0036-FAEF-E852D63C30B6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CA1E4E-8EFA-DBE8-749D-8544CC9D300D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2337ED3-1BF2-7F0C-81D3-36E94CB47950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B453FD-915A-FCD5-60F8-10E89AE914DF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AE321E-7F6A-8221-BE26-40780998D3C0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173B25E-F2EA-43D0-A380-903728464EF7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2F41FE0-EACB-B608-09FD-C6B0EAA678A4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1604AD5-906C-5C3C-DB78-0BE0F64249B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A0BF6F-D5CB-125A-A2CD-36B8D418078C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1C13F69-3623-DFE1-B108-E440DF46E08C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3AAFDF-2889-C1CE-AF22-EAA8D373A502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9A458C-62DC-291E-67C6-F93D3B9C68EB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8769FF4-DC41-4C2F-23E2-D6710F010055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09AE27E-A3E8-1F0E-F33A-ADC0E6B50F67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FFF3A6-46BF-F49A-847E-69D5C3571914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EA5ED2A-A8A0-1DAD-3CFE-8C72606F255C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2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033C-1551-CCD2-F1E9-5760827F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D49BC2-4CFD-AEEB-5C73-44E0BE5F2ED7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CE41ED-9A68-C276-0D69-0E933FE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7E970A7-5DFD-5F02-8816-CAEDEB70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B16CB7-B5EE-9517-85B5-79FFF53502A6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F0C83B-20C8-2A68-DFC4-617E85F0DCF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987D94-0A63-DD60-DDE5-DDEF9D0C70AD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97BBDC4-E4EE-2716-21FE-E28B029C1D63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7235AC6-5A65-09E9-0AFF-CCDA9929B20D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2CDE26-419A-6440-491A-02579F999E8B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2B688E-F6D7-3E6D-8F95-48E72F0DDA9A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F4604E5-9C79-DDDA-95EF-D307ACE5FE25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B9F189-E6A2-17A3-0435-ABFF533537A5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4FF1424-A494-E2D6-C4BC-CDF3D796088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2037FA-8545-DFF1-2397-00CE93620188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EBD5DC-01EA-8F4A-25C3-70855444AA74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B0EB16A-7040-6718-E8C2-CCBCA4C54ED3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3055122-65AB-672E-1845-75CD21783800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A3CF72C-5E56-BA45-C7B8-D076758F1599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35DBA9-A263-2914-F231-DBC63B013378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120187-5571-8285-B759-C8F1BA1F9260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8E0380A-6B04-18A6-D605-3B05F2D2F616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D3A4712-CF57-3A07-8271-A3077B50D921}"/>
              </a:ext>
            </a:extLst>
          </p:cNvPr>
          <p:cNvSpPr txBox="1"/>
          <p:nvPr/>
        </p:nvSpPr>
        <p:spPr>
          <a:xfrm>
            <a:off x="1597403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indiferencia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$303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3453BA-3E33-B328-7D4C-65913A023FD2}"/>
              </a:ext>
            </a:extLst>
          </p:cNvPr>
          <p:cNvSpPr txBox="1"/>
          <p:nvPr/>
        </p:nvSpPr>
        <p:spPr>
          <a:xfrm>
            <a:off x="6432791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$500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6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7E9E-0EC0-403A-93F3-1AB8EE680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87DF7808-9E2A-EF23-8E54-A09E5140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177A154-2B54-A949-14AE-2DB1B20AA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SEGMENTO DE ASISTENTES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2FD34C3-7A5A-DF0C-2BF2-18B2A9BCC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1091"/>
              </p:ext>
            </p:extLst>
          </p:nvPr>
        </p:nvGraphicFramePr>
        <p:xfrm>
          <a:off x="1151068" y="1527585"/>
          <a:ext cx="10499464" cy="577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5EF24E9-A48F-5D91-A98A-88D7D54108BC}"/>
              </a:ext>
            </a:extLst>
          </p:cNvPr>
          <p:cNvSpPr txBox="1"/>
          <p:nvPr/>
        </p:nvSpPr>
        <p:spPr>
          <a:xfrm>
            <a:off x="2025702" y="7284889"/>
            <a:ext cx="878541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929FBC-2337-ACD2-2CF6-3F89C408540D}"/>
              </a:ext>
            </a:extLst>
          </p:cNvPr>
          <p:cNvSpPr txBox="1"/>
          <p:nvPr/>
        </p:nvSpPr>
        <p:spPr>
          <a:xfrm>
            <a:off x="11386159" y="4697260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E8F8C4-943F-9B33-8F1E-2C9374AE2ACA}"/>
              </a:ext>
            </a:extLst>
          </p:cNvPr>
          <p:cNvSpPr txBox="1"/>
          <p:nvPr/>
        </p:nvSpPr>
        <p:spPr>
          <a:xfrm>
            <a:off x="11386159" y="5254422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C0E091-0FF4-54E1-6416-2D4F22F6EB56}"/>
              </a:ext>
            </a:extLst>
          </p:cNvPr>
          <p:cNvSpPr txBox="1"/>
          <p:nvPr/>
        </p:nvSpPr>
        <p:spPr>
          <a:xfrm>
            <a:off x="11386159" y="5811584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D6FCA6-BD50-58B8-80DB-F84756B2D5C8}"/>
              </a:ext>
            </a:extLst>
          </p:cNvPr>
          <p:cNvSpPr/>
          <p:nvPr/>
        </p:nvSpPr>
        <p:spPr>
          <a:xfrm>
            <a:off x="11073008" y="4766153"/>
            <a:ext cx="313151" cy="26232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F8BBC28-73DA-0516-D7A9-30B5BB73A0EB}"/>
              </a:ext>
            </a:extLst>
          </p:cNvPr>
          <p:cNvSpPr/>
          <p:nvPr/>
        </p:nvSpPr>
        <p:spPr>
          <a:xfrm>
            <a:off x="11073007" y="5319691"/>
            <a:ext cx="313151" cy="262323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16B799-F5BE-6ED2-2DE0-5AC07A73C8A6}"/>
              </a:ext>
            </a:extLst>
          </p:cNvPr>
          <p:cNvSpPr/>
          <p:nvPr/>
        </p:nvSpPr>
        <p:spPr>
          <a:xfrm>
            <a:off x="11073007" y="5881485"/>
            <a:ext cx="313151" cy="262323"/>
          </a:xfrm>
          <a:prstGeom prst="rect">
            <a:avLst/>
          </a:prstGeom>
          <a:solidFill>
            <a:srgbClr val="C6D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43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8F3C-A96B-C578-F15E-3907F426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A423617-D529-3AA9-3B69-7CDFBF2B7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51138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C4E4390-E079-5B98-12B5-507EB1EEFFF0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6FF63D7-B21D-8079-18D3-414C8665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20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0B7BACF-EB57-3022-4F4E-D139846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ADD71-767C-4CA3-F978-8088385A87D3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0AFAAA-C314-FD59-4AED-370783F821C0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B6B656D-7EB5-AC05-73B0-F76BE66FD8AD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5AE3660-37EF-C430-B2B8-8E22B900C6A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156566-13C8-88E1-06A9-84E479E44192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098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CE10-8C02-3515-CEF8-B4EB53DB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F9341AF-A94F-4384-8B2A-E8CF895201F6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7EF158-D222-ED58-C1D2-4F5FD25A530B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F87D9C7F-EECD-8DC5-EC76-F193EAB3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2C5C6E4-D421-E41C-67BF-7448EED6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A52159-6EBB-E787-C2D9-F45A85E46DDC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798277-B358-BAFA-CB3C-A32AFEF86E77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1F52BE6E-F682-102B-8659-19E9929885A9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D35B9A1-1726-E158-B990-F3E0B096FBE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54A1A1-F31E-D708-36A7-236680A3E769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FBDCA-E05B-FF24-F5EC-0DE86C109AAC}"/>
              </a:ext>
            </a:extLst>
          </p:cNvPr>
          <p:cNvSpPr txBox="1"/>
          <p:nvPr/>
        </p:nvSpPr>
        <p:spPr>
          <a:xfrm>
            <a:off x="4652707" y="3898534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$385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E9AA-CE08-5481-51B4-C5DBC203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FFA863-532D-A512-8A78-E8A76B3E092D}"/>
              </a:ext>
            </a:extLst>
          </p:cNvPr>
          <p:cNvGraphicFramePr>
            <a:graphicFrameLocks/>
          </p:cNvGraphicFramePr>
          <p:nvPr/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D9FCCDB-AE37-4E06-26C0-3442B6A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6B7833-B205-7B55-FC09-9CFE4F17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3A88BF-B665-4002-2702-2B6DE99B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9690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C489-0CA9-4FFF-DB65-30AE61C6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FF306C2-E626-7555-60EE-6B31FD06AB1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31272" y="4937497"/>
            <a:ext cx="7766" cy="1764208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2A467C-5219-27CA-EEC1-019588C3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E23226-0911-B072-5F17-07B990E1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712E2AD-6B48-F97A-BCD2-3C88D522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9E8CB6-642F-7B02-8765-AE33ED89D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90707"/>
              </p:ext>
            </p:extLst>
          </p:nvPr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562420F-9ACC-CCAC-2B37-BFEE992CE17C}"/>
              </a:ext>
            </a:extLst>
          </p:cNvPr>
          <p:cNvSpPr txBox="1"/>
          <p:nvPr/>
        </p:nvSpPr>
        <p:spPr bwMode="auto">
          <a:xfrm>
            <a:off x="5533929" y="4394573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F81DF3-47A4-4D0E-0023-9AA3C808A26A}"/>
              </a:ext>
            </a:extLst>
          </p:cNvPr>
          <p:cNvSpPr txBox="1"/>
          <p:nvPr/>
        </p:nvSpPr>
        <p:spPr bwMode="auto">
          <a:xfrm>
            <a:off x="4475833" y="497901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CD8B78-A308-DC5A-5F5F-C77A3D2DBBC5}"/>
              </a:ext>
            </a:extLst>
          </p:cNvPr>
          <p:cNvSpPr txBox="1"/>
          <p:nvPr/>
        </p:nvSpPr>
        <p:spPr bwMode="auto">
          <a:xfrm>
            <a:off x="6400799" y="3312445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A0BF49-669C-A476-232C-CC05EFFD0850}"/>
              </a:ext>
            </a:extLst>
          </p:cNvPr>
          <p:cNvSpPr txBox="1"/>
          <p:nvPr/>
        </p:nvSpPr>
        <p:spPr bwMode="auto">
          <a:xfrm>
            <a:off x="5217528" y="3999098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</p:spTree>
    <p:extLst>
      <p:ext uri="{BB962C8B-B14F-4D97-AF65-F5344CB8AC3E}">
        <p14:creationId xmlns:p14="http://schemas.microsoft.com/office/powerpoint/2010/main" val="335213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4D66-CB66-04F8-DDFA-12871BB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ED2A757-04B2-711B-CF4F-E7B4EFA6B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3485"/>
              </p:ext>
            </p:extLst>
          </p:nvPr>
        </p:nvGraphicFramePr>
        <p:xfrm>
          <a:off x="330807" y="2144104"/>
          <a:ext cx="12139986" cy="492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F4FDA1B-33A9-9D14-A505-C8E9A75B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C9402D-B489-65E5-6C6C-3ABCADF8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9CEE8F-7192-7637-69A4-FAEDF70C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44EFDE-50E1-00C8-6D8F-FF712300180D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4D363F-26F0-C37F-711E-86AC70EDF783}"/>
              </a:ext>
            </a:extLst>
          </p:cNvPr>
          <p:cNvSpPr txBox="1"/>
          <p:nvPr/>
        </p:nvSpPr>
        <p:spPr bwMode="auto">
          <a:xfrm>
            <a:off x="7418569" y="419979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A4DEDBF-DE99-3166-2BAA-59C73A435BC1}"/>
              </a:ext>
            </a:extLst>
          </p:cNvPr>
          <p:cNvCxnSpPr/>
          <p:nvPr/>
        </p:nvCxnSpPr>
        <p:spPr>
          <a:xfrm>
            <a:off x="6530321" y="599329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755916-7CB7-89C2-B4B8-458C7AA5A44A}"/>
              </a:ext>
            </a:extLst>
          </p:cNvPr>
          <p:cNvCxnSpPr>
            <a:cxnSpLocks/>
          </p:cNvCxnSpPr>
          <p:nvPr/>
        </p:nvCxnSpPr>
        <p:spPr>
          <a:xfrm>
            <a:off x="8015912" y="474261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B7A39B-25DB-8892-FB91-9957D983DA9B}"/>
              </a:ext>
            </a:extLst>
          </p:cNvPr>
          <p:cNvSpPr txBox="1"/>
          <p:nvPr/>
        </p:nvSpPr>
        <p:spPr bwMode="auto">
          <a:xfrm>
            <a:off x="5925212" y="5450466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58DF1BBA-4C48-D9A4-497C-59B83CC03EB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2A5045EF-A3A3-2844-E70E-30DC128A493B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95C5DCA-CF20-AD45-152F-61F815971BCB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536079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11A2-0927-086D-BCAB-FA7C6526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C05CEE9-00AB-4551-B662-8335374A1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53882"/>
              </p:ext>
            </p:extLst>
          </p:nvPr>
        </p:nvGraphicFramePr>
        <p:xfrm>
          <a:off x="330807" y="2159192"/>
          <a:ext cx="12139986" cy="49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E92AFA-DC41-4ED5-786D-948CF31E609A}"/>
              </a:ext>
            </a:extLst>
          </p:cNvPr>
          <p:cNvCxnSpPr>
            <a:cxnSpLocks/>
          </p:cNvCxnSpPr>
          <p:nvPr/>
        </p:nvCxnSpPr>
        <p:spPr>
          <a:xfrm>
            <a:off x="7099927" y="3644900"/>
            <a:ext cx="0" cy="2878563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3518415-1839-DC76-85A7-D5C954E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25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939847-1B4B-8A93-D9CD-06B9E5B2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97BE9F-0E33-B706-84FF-44284B53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A9CBC-2170-906B-C46C-DBC71D5E302B}"/>
              </a:ext>
            </a:extLst>
          </p:cNvPr>
          <p:cNvSpPr txBox="1"/>
          <p:nvPr/>
        </p:nvSpPr>
        <p:spPr bwMode="auto">
          <a:xfrm>
            <a:off x="6505792" y="3235132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4117E-AC54-B10F-6D92-BD52B573BFC2}"/>
              </a:ext>
            </a:extLst>
          </p:cNvPr>
          <p:cNvSpPr txBox="1"/>
          <p:nvPr/>
        </p:nvSpPr>
        <p:spPr bwMode="auto">
          <a:xfrm>
            <a:off x="5398443" y="5012664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711706-194F-D902-0795-847FCD1740FA}"/>
              </a:ext>
            </a:extLst>
          </p:cNvPr>
          <p:cNvSpPr txBox="1"/>
          <p:nvPr/>
        </p:nvSpPr>
        <p:spPr bwMode="auto">
          <a:xfrm>
            <a:off x="7095369" y="3809133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04DEDA-D817-DE40-B9F8-3B1AAA66F5F1}"/>
              </a:ext>
            </a:extLst>
          </p:cNvPr>
          <p:cNvSpPr txBox="1"/>
          <p:nvPr/>
        </p:nvSpPr>
        <p:spPr bwMode="auto">
          <a:xfrm>
            <a:off x="6321053" y="2824126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10A0A9-4766-E62F-4B06-D4B7747AC18B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694A22-0DCA-45A5-8FD5-D6E2A6B46CE1}"/>
              </a:ext>
            </a:extLst>
          </p:cNvPr>
          <p:cNvSpPr txBox="1"/>
          <p:nvPr/>
        </p:nvSpPr>
        <p:spPr bwMode="auto">
          <a:xfrm>
            <a:off x="7405869" y="420614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FA0640D-0697-AA66-B68E-851DAD3A998B}"/>
              </a:ext>
            </a:extLst>
          </p:cNvPr>
          <p:cNvCxnSpPr/>
          <p:nvPr/>
        </p:nvCxnSpPr>
        <p:spPr>
          <a:xfrm>
            <a:off x="6505792" y="5978203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EE8E9C-EDB3-8ABD-8ABB-D7ED42F1CBAE}"/>
              </a:ext>
            </a:extLst>
          </p:cNvPr>
          <p:cNvCxnSpPr>
            <a:cxnSpLocks/>
          </p:cNvCxnSpPr>
          <p:nvPr/>
        </p:nvCxnSpPr>
        <p:spPr>
          <a:xfrm>
            <a:off x="8003212" y="474896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77BEF6-D1DB-FAC8-458E-040EFF3EE131}"/>
              </a:ext>
            </a:extLst>
          </p:cNvPr>
          <p:cNvSpPr txBox="1"/>
          <p:nvPr/>
        </p:nvSpPr>
        <p:spPr bwMode="auto">
          <a:xfrm>
            <a:off x="5900683" y="543537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2FB30A17-3DDF-C5D0-9106-5A4E8E3F616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54A8AC4-1C41-D03B-9DDD-B82F187715DC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693AA55E-D578-9789-40CB-4B465EA20989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95515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93B8-297F-6542-33E2-BF4899D3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2FDB8CD-7F81-E8E0-825A-C4870828F0C3}"/>
              </a:ext>
            </a:extLst>
          </p:cNvPr>
          <p:cNvGraphicFramePr>
            <a:graphicFrameLocks/>
          </p:cNvGraphicFramePr>
          <p:nvPr/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B18122B-A07B-D57F-3572-348C034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26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B9CC6A-8D93-96FA-A0AE-BD695AD3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E92941B-C644-EC65-0D52-5D6E5932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23375-D882-5223-007F-9C59BC5BBFDD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F207D4-EED2-7AE4-108B-B0A17D9E8FED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02CED8-A773-6342-7C6D-44A3645039F5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93F6367-6BF0-020B-B1DB-1BBDADF18BC8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ECBE9-8D72-9ACD-9071-AE91A8721CDE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384AB-1A2B-D786-48C5-6A292B6381A3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A84B0C3-F7A2-06B5-EF7C-05BB167752B5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F772DEC9-D7AD-C7C1-4571-2E44558B9495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07559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29E6-C8D2-7B32-D2C8-A995307D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42382CC-662E-4A18-B05C-68057CBA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0705"/>
              </p:ext>
            </p:extLst>
          </p:nvPr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79E5B79-F5B4-71A7-DAA5-99C5ADB06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02657" y="3898495"/>
            <a:ext cx="0" cy="2546530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93267E2-9A70-A828-07D2-64E0CD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27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04DF78-6735-C492-E8D8-0BCFA009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E5B0D1-FDAE-1BEB-605C-636B8353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4228C4-960A-6F91-CFC9-16B898001A3E}"/>
              </a:ext>
            </a:extLst>
          </p:cNvPr>
          <p:cNvSpPr txBox="1"/>
          <p:nvPr/>
        </p:nvSpPr>
        <p:spPr bwMode="auto">
          <a:xfrm>
            <a:off x="6205314" y="3355571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716FD-B5CC-49F9-3D51-0EBE14707C39}"/>
              </a:ext>
            </a:extLst>
          </p:cNvPr>
          <p:cNvSpPr txBox="1"/>
          <p:nvPr/>
        </p:nvSpPr>
        <p:spPr bwMode="auto">
          <a:xfrm>
            <a:off x="4204861" y="502892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F912A-8A2A-A358-26BC-1FFA9D16271D}"/>
              </a:ext>
            </a:extLst>
          </p:cNvPr>
          <p:cNvSpPr txBox="1"/>
          <p:nvPr/>
        </p:nvSpPr>
        <p:spPr bwMode="auto">
          <a:xfrm>
            <a:off x="7152519" y="3968368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F1C5E3-EA69-87AF-5F97-DFED39C3FD4E}"/>
              </a:ext>
            </a:extLst>
          </p:cNvPr>
          <p:cNvSpPr txBox="1"/>
          <p:nvPr/>
        </p:nvSpPr>
        <p:spPr bwMode="auto">
          <a:xfrm>
            <a:off x="6035173" y="2963307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25B039-2005-A851-645E-2EDB69CF42C3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7B6971-1F7A-83FB-4404-5404A1E9D2CA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6FF4C51-7CCB-212B-E5D7-783198B66838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9B05CE7-9372-A42E-44EB-427AE6202CCB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CC5ABD-A2E6-C073-CF90-3DE0A10B831D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98EDC-EDE0-3072-F08F-C9CB514183F4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5854E0-BF84-2AB7-8872-5140FD5BE75F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016298D-8550-21DF-68DC-6D9CD8C4EC2E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213026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CFAC-5C9C-9358-EA9B-8C0674ED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BFF4EC9-8FD4-6BF7-2FA5-FFE6D7D9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28</a:t>
            </a:fld>
            <a:endParaRPr lang="en-US" sz="1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01133A-0002-FE8B-D538-E80678217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28812"/>
              </p:ext>
            </p:extLst>
          </p:nvPr>
        </p:nvGraphicFramePr>
        <p:xfrm>
          <a:off x="576470" y="1211283"/>
          <a:ext cx="11887200" cy="5671859"/>
        </p:xfrm>
        <a:graphic>
          <a:graphicData uri="http://schemas.openxmlformats.org/drawingml/2006/table">
            <a:tbl>
              <a:tblPr/>
              <a:tblGrid>
                <a:gridCol w="1396561">
                  <a:extLst>
                    <a:ext uri="{9D8B030D-6E8A-4147-A177-3AD203B41FA5}">
                      <a16:colId xmlns:a16="http://schemas.microsoft.com/office/drawing/2014/main" val="4178124017"/>
                    </a:ext>
                  </a:extLst>
                </a:gridCol>
                <a:gridCol w="1139195">
                  <a:extLst>
                    <a:ext uri="{9D8B030D-6E8A-4147-A177-3AD203B41FA5}">
                      <a16:colId xmlns:a16="http://schemas.microsoft.com/office/drawing/2014/main" val="1792093611"/>
                    </a:ext>
                  </a:extLst>
                </a:gridCol>
                <a:gridCol w="1478630">
                  <a:extLst>
                    <a:ext uri="{9D8B030D-6E8A-4147-A177-3AD203B41FA5}">
                      <a16:colId xmlns:a16="http://schemas.microsoft.com/office/drawing/2014/main" val="110305542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749197765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114506488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2773338897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78812768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071016535"/>
                    </a:ext>
                  </a:extLst>
                </a:gridCol>
                <a:gridCol w="1328254">
                  <a:extLst>
                    <a:ext uri="{9D8B030D-6E8A-4147-A177-3AD203B41FA5}">
                      <a16:colId xmlns:a16="http://schemas.microsoft.com/office/drawing/2014/main" val="1540505382"/>
                    </a:ext>
                  </a:extLst>
                </a:gridCol>
              </a:tblGrid>
              <a:tr h="1113049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6869"/>
                  </a:ext>
                </a:extLst>
              </a:tr>
              <a:tr h="121966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lo compran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Caro, pero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Tan caro que no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diario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hospedaje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Rango de tolerancia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1920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$418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$525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$2,876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$236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Alta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649149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$157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$441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$614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$1,651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$3,022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$327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Media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57884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$347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$579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$770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$2,596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$3,543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$423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Baja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2130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40701AA-BD84-55CB-272F-56959E50A640}"/>
              </a:ext>
            </a:extLst>
          </p:cNvPr>
          <p:cNvSpPr txBox="1"/>
          <p:nvPr/>
        </p:nvSpPr>
        <p:spPr>
          <a:xfrm>
            <a:off x="576470" y="6883142"/>
            <a:ext cx="118872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 </a:t>
            </a:r>
            <a:r>
              <a:rPr lang="es-ES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La sensibilidad al precio indica qué tanto reacciona un visitante ante un cambio en el precio.</a:t>
            </a:r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/>
              <a:t>Rango de tolerancia=(Tan caro que no lo pago)−(Barato, lo pago)</a:t>
            </a:r>
            <a:endParaRPr lang="es-ES_tradnl" dirty="0">
              <a:latin typeface="Playfair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730F-56F8-1A9E-4004-9E7D6413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66A4054-8F8D-FC3F-8F64-0C18A5503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0951"/>
              </p:ext>
            </p:extLst>
          </p:nvPr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1157F4E7-05CB-1BEF-6E9E-B4DCA8E63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70172"/>
              </p:ext>
            </p:extLst>
          </p:nvPr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CF8023B-92A9-AEF3-6523-9A063489E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60220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D40B0B1-D2C7-86E0-1D07-06DE1B68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2CE28B-5E58-2AD2-A485-F2ABA4F7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E24FB1-7A74-B989-DC23-AB22AE85530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7E9104-E9AB-EB7A-0102-8B286A64C1F2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88AB0A-BA84-18F6-64A3-79D76DE9A37E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112B18-80B2-3028-2297-CF214918965A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7B48CC9-0F1B-6D97-81A8-4E46BD0E150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9546C0-6B20-FC7B-9988-3F18A57A08C5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19D2FA-0A21-7C3D-8037-78A52CB93E6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1F3885-F246-453F-A3CB-118B3D33127C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5B385-7057-B425-F62B-301B5A530913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0C7BA52-583C-E3C7-7249-B9BEA8526120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F4F4E2-B116-166E-2BCA-B58A54097C7F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4C5E4A-AD2E-87DA-BF61-4B1401BEFE52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DD8D7B-43C1-4F97-1C74-2D7E3C925D30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AD536E-C22B-8199-5DEE-35F8003964A0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66A4C3-1E19-81C0-9FB3-75692E590A68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354817-493C-6A2D-7B70-BC3630776E3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655A7A9-5817-A836-3D7F-E14F26763D13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E5A4E6-9830-48F0-683E-C4AFB090CB85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AEC1424-9E52-6932-832B-3CDCAC8D77DD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0A46865-D327-57C5-68BA-12D49BCD4B98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8E7340-849A-754E-0BBB-9BAE5A639375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59E852-F45B-CDEB-7F43-319F39BAD2F0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B388869-7129-093B-1A7D-FE5A9939BDF3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107246-C4AB-0161-E209-FCED95E2CCB8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0E462-78C7-50E5-ADC2-875071A9A50F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9EF951F5-7FC0-877D-E4F0-2B4A15C87F67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CA151E41-AAC6-9220-1308-0CB37990339A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DDDE-6BB0-D664-833F-B8E72C4A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B64B57BE-5B5E-AB1D-4310-D788651FA6C7}"/>
              </a:ext>
            </a:extLst>
          </p:cNvPr>
          <p:cNvGraphicFramePr>
            <a:graphicFrameLocks/>
          </p:cNvGraphicFramePr>
          <p:nvPr/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86266B3-DDD5-3602-734E-5DBEF6C2C6EE}"/>
              </a:ext>
            </a:extLst>
          </p:cNvPr>
          <p:cNvGraphicFramePr>
            <a:graphicFrameLocks/>
          </p:cNvGraphicFramePr>
          <p:nvPr/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3150F68-3F91-1400-869A-413371E58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32202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2F29929-1B0E-90EF-17EE-A09EC1D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A5C27C-189E-9DEE-5BFB-CC85EA5C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44196A-01BD-CBAA-1C63-4DE4D2E0167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109B62-4A11-1AE7-E61C-0A681D4593E7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DA2854-1488-0020-DA4B-20DFB83707C1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EF5D1-6FC5-3123-C350-8D5135564F5D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58B41B-8A7A-52CC-FA4D-5E1FBB7E5D2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8447B2-167E-1C15-8E61-F05019A8AEEE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202FBD-A97B-E3B9-FDA9-1B31087918B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A373A0-4148-F321-1E95-08004DBEBEE8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6EA54A-54BF-ADCA-3478-1ABD5063481D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1DDB65-D7DE-5920-F216-670B644654BC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D26B27-100F-A0A0-DFA3-EA6FF7792CAC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C025D57-2A12-1E81-2C65-1B19F341674F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DF6E0CE-E4D8-2992-82D8-862CDD8BA94D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DD140D-53D0-2964-9BC6-73375FA58E0A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5F81B1-40B5-7644-2B44-0E0F349CC886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57AFDB-47B0-9D86-0766-1D8ACC2238A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29DE25-C037-BE14-5877-6B6D066DB8E8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2F7EC59-8CBA-FD02-0025-92CC9D56D932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35A771-E407-FF1B-6EF9-54FC2CBD49F6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3FF47F-E14D-9DC7-719B-05C3E5681A9D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59D786-3D08-D618-182D-DC1FEB6C1830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FA1AF5-375A-25B4-52C8-BA1144A7A967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18751CB-E52D-4300-5580-B2874B43CDCA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12E4E4-86D8-BF4B-B632-1DD6B722DEEE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34DA2-3255-F5F7-1CCB-B6DC1214134A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8D0B3093-F400-EDC2-6D6A-9E13A8E5EEC0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6F206F05-412E-BFD8-C77B-730422CF3AF4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A72-DCA4-3859-821B-EBEBEAB9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9D654E1-7053-B95A-8275-6E541F0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9F375B-B1D8-964B-2662-579820F1B2A5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728481-DFED-B204-B2C0-10D2FA0D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52535"/>
              </p:ext>
            </p:extLst>
          </p:nvPr>
        </p:nvGraphicFramePr>
        <p:xfrm>
          <a:off x="385948" y="1306285"/>
          <a:ext cx="12029702" cy="5522025"/>
        </p:xfrm>
        <a:graphic>
          <a:graphicData uri="http://schemas.openxmlformats.org/drawingml/2006/table">
            <a:tbl>
              <a:tblPr/>
              <a:tblGrid>
                <a:gridCol w="1507878">
                  <a:extLst>
                    <a:ext uri="{9D8B030D-6E8A-4147-A177-3AD203B41FA5}">
                      <a16:colId xmlns:a16="http://schemas.microsoft.com/office/drawing/2014/main" val="1707873819"/>
                    </a:ext>
                  </a:extLst>
                </a:gridCol>
                <a:gridCol w="2432599">
                  <a:extLst>
                    <a:ext uri="{9D8B030D-6E8A-4147-A177-3AD203B41FA5}">
                      <a16:colId xmlns:a16="http://schemas.microsoft.com/office/drawing/2014/main" val="340932580"/>
                    </a:ext>
                  </a:extLst>
                </a:gridCol>
                <a:gridCol w="3615576">
                  <a:extLst>
                    <a:ext uri="{9D8B030D-6E8A-4147-A177-3AD203B41FA5}">
                      <a16:colId xmlns:a16="http://schemas.microsoft.com/office/drawing/2014/main" val="3466968270"/>
                    </a:ext>
                  </a:extLst>
                </a:gridCol>
                <a:gridCol w="2461757">
                  <a:extLst>
                    <a:ext uri="{9D8B030D-6E8A-4147-A177-3AD203B41FA5}">
                      <a16:colId xmlns:a16="http://schemas.microsoft.com/office/drawing/2014/main" val="3907278442"/>
                    </a:ext>
                  </a:extLst>
                </a:gridCol>
                <a:gridCol w="2011892">
                  <a:extLst>
                    <a:ext uri="{9D8B030D-6E8A-4147-A177-3AD203B41FA5}">
                      <a16:colId xmlns:a16="http://schemas.microsoft.com/office/drawing/2014/main" val="3903741264"/>
                    </a:ext>
                  </a:extLst>
                </a:gridCol>
              </a:tblGrid>
              <a:tr h="838165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GRUPO DE FAMILIA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020979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nuclear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 e hijos)</a:t>
                      </a:r>
                      <a:endParaRPr lang="es-MX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extendida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(papás, hijos, + abuelos, hermanos, tíos)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Amigos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(solo amigos, misma edad)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Pareja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(dos personas)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203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590335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06604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46316"/>
                  </a:ext>
                </a:extLst>
              </a:tr>
              <a:tr h="936772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9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8D08-76A6-E20C-AB0B-ED3D002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391B285-9746-B969-F6A8-67BD0862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5C1262-3E86-4F5B-8431-5940CE8A7DF8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65D807-7A79-B2AB-846C-089268DFD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98166"/>
              </p:ext>
            </p:extLst>
          </p:nvPr>
        </p:nvGraphicFramePr>
        <p:xfrm>
          <a:off x="385947" y="1678488"/>
          <a:ext cx="12029703" cy="514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id="{82A7CC88-6BA1-DFF9-AB04-66006002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NÚMERO DE PERSONAS EN EL GRUPO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433DEB-46E0-B0B8-EDBF-975060ED4F9A}"/>
              </a:ext>
            </a:extLst>
          </p:cNvPr>
          <p:cNvCxnSpPr>
            <a:cxnSpLocks/>
          </p:cNvCxnSpPr>
          <p:nvPr/>
        </p:nvCxnSpPr>
        <p:spPr>
          <a:xfrm>
            <a:off x="826718" y="2803629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B521D-577D-9412-932F-AEBC572B1C4C}"/>
              </a:ext>
            </a:extLst>
          </p:cNvPr>
          <p:cNvSpPr txBox="1"/>
          <p:nvPr/>
        </p:nvSpPr>
        <p:spPr>
          <a:xfrm>
            <a:off x="826718" y="1960128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BB0B-CAD9-17B3-5185-E1E4B9C4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45422A73-E63C-0E9F-DB04-8DAEB973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329363-89D4-E0CC-EB7E-00E37A4E1099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BB7AC-B985-4425-1B59-D13820F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39742"/>
              </p:ext>
            </p:extLst>
          </p:nvPr>
        </p:nvGraphicFramePr>
        <p:xfrm>
          <a:off x="483919" y="1246909"/>
          <a:ext cx="11833760" cy="5664931"/>
        </p:xfrm>
        <a:graphic>
          <a:graphicData uri="http://schemas.openxmlformats.org/drawingml/2006/table">
            <a:tbl>
              <a:tblPr/>
              <a:tblGrid>
                <a:gridCol w="1602117">
                  <a:extLst>
                    <a:ext uri="{9D8B030D-6E8A-4147-A177-3AD203B41FA5}">
                      <a16:colId xmlns:a16="http://schemas.microsoft.com/office/drawing/2014/main" val="2597047185"/>
                    </a:ext>
                  </a:extLst>
                </a:gridCol>
                <a:gridCol w="1922541">
                  <a:extLst>
                    <a:ext uri="{9D8B030D-6E8A-4147-A177-3AD203B41FA5}">
                      <a16:colId xmlns:a16="http://schemas.microsoft.com/office/drawing/2014/main" val="2137443730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73619853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486074225"/>
                    </a:ext>
                  </a:extLst>
                </a:gridCol>
              </a:tblGrid>
              <a:tr h="77887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spc="-30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DONDE SE HOSPEDO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8482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Hotel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Renta turística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23009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5893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91150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6375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2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9DD5-F6A2-41DD-3B0C-C9902A4A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EBECCFB-25FF-FF3F-C9D9-DDA6C1B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0CDB93-68A4-5F04-D3A1-8AE5D30567E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C8B581-0D8E-1579-3599-B87A0F4E1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65281"/>
              </p:ext>
            </p:extLst>
          </p:nvPr>
        </p:nvGraphicFramePr>
        <p:xfrm>
          <a:off x="483920" y="1175657"/>
          <a:ext cx="11833762" cy="5736180"/>
        </p:xfrm>
        <a:graphic>
          <a:graphicData uri="http://schemas.openxmlformats.org/drawingml/2006/table">
            <a:tbl>
              <a:tblPr/>
              <a:tblGrid>
                <a:gridCol w="1582386">
                  <a:extLst>
                    <a:ext uri="{9D8B030D-6E8A-4147-A177-3AD203B41FA5}">
                      <a16:colId xmlns:a16="http://schemas.microsoft.com/office/drawing/2014/main" val="1215317767"/>
                    </a:ext>
                  </a:extLst>
                </a:gridCol>
                <a:gridCol w="2398816">
                  <a:extLst>
                    <a:ext uri="{9D8B030D-6E8A-4147-A177-3AD203B41FA5}">
                      <a16:colId xmlns:a16="http://schemas.microsoft.com/office/drawing/2014/main" val="1026812859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748709605"/>
                    </a:ext>
                  </a:extLst>
                </a:gridCol>
                <a:gridCol w="2802577">
                  <a:extLst>
                    <a:ext uri="{9D8B030D-6E8A-4147-A177-3AD203B41FA5}">
                      <a16:colId xmlns:a16="http://schemas.microsoft.com/office/drawing/2014/main" val="2334164723"/>
                    </a:ext>
                  </a:extLst>
                </a:gridCol>
                <a:gridCol w="2746170">
                  <a:extLst>
                    <a:ext uri="{9D8B030D-6E8A-4147-A177-3AD203B41FA5}">
                      <a16:colId xmlns:a16="http://schemas.microsoft.com/office/drawing/2014/main" val="3965190496"/>
                    </a:ext>
                  </a:extLst>
                </a:gridCol>
              </a:tblGrid>
              <a:tr h="956030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FORMA DE VIAJAR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5770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Avión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 </a:t>
                      </a: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charter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7555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02339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33220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63648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6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0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5DB9-3FF6-2FC9-0268-890EB19D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9802FFB-C5E7-B30C-BACB-F0157CEAC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70041"/>
              </p:ext>
            </p:extLst>
          </p:nvPr>
        </p:nvGraphicFramePr>
        <p:xfrm>
          <a:off x="385947" y="1678489"/>
          <a:ext cx="12029703" cy="514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81B0AFF-2FEB-3912-8F6B-E3A366AA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56F821-E6A8-5D16-B15D-20A0208CA9C6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48AC638-C600-5D5D-718C-874036D7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DÍAS QUE ESTÁN EN MAZATLÁN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52D64F5-9352-1568-A4B0-7F6C4EF3A9DE}"/>
              </a:ext>
            </a:extLst>
          </p:cNvPr>
          <p:cNvCxnSpPr>
            <a:cxnSpLocks/>
          </p:cNvCxnSpPr>
          <p:nvPr/>
        </p:nvCxnSpPr>
        <p:spPr>
          <a:xfrm>
            <a:off x="826718" y="3385522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6FA1CD-7FDA-297C-B89E-586D9D4EBADE}"/>
              </a:ext>
            </a:extLst>
          </p:cNvPr>
          <p:cNvSpPr txBox="1"/>
          <p:nvPr/>
        </p:nvSpPr>
        <p:spPr>
          <a:xfrm>
            <a:off x="826718" y="2542021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9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31871</TotalTime>
  <Words>1632</Words>
  <Application>Microsoft Office PowerPoint</Application>
  <PresentationFormat>Personalizado</PresentationFormat>
  <Paragraphs>614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Lato</vt:lpstr>
      <vt:lpstr>Lato Light</vt:lpstr>
      <vt:lpstr>Playfair Display</vt:lpstr>
      <vt:lpstr>Roboto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602</cp:revision>
  <cp:lastPrinted>2025-10-24T23:06:38Z</cp:lastPrinted>
  <dcterms:created xsi:type="dcterms:W3CDTF">2024-08-19T18:58:59Z</dcterms:created>
  <dcterms:modified xsi:type="dcterms:W3CDTF">2025-11-12T18:14:17Z</dcterms:modified>
</cp:coreProperties>
</file>