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7248" r:id="rId2"/>
    <p:sldId id="7372" r:id="rId3"/>
    <p:sldId id="7373" r:id="rId4"/>
    <p:sldId id="7367" r:id="rId5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78"/>
    <p:restoredTop sz="94589"/>
  </p:normalViewPr>
  <p:slideViewPr>
    <p:cSldViewPr snapToGrid="0" showGuides="1">
      <p:cViewPr varScale="1">
        <p:scale>
          <a:sx n="67" d="100"/>
          <a:sy n="67" d="100"/>
        </p:scale>
        <p:origin x="208" y="1032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60E84-613B-0942-A309-DF0D53D118F4}" type="datetimeFigureOut">
              <a:rPr lang="es-MX" smtClean="0"/>
              <a:t>17/02/25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EF50C-542C-464A-AAB5-7642EE03DB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41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381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A4472AC8-9634-62AC-C353-CA131D966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566"/>
          <a:stretch/>
        </p:blipFill>
        <p:spPr>
          <a:xfrm>
            <a:off x="225365" y="7126560"/>
            <a:ext cx="1440160" cy="551191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F548C3B8-9FA6-2802-D8E8-C693632A8294}"/>
              </a:ext>
            </a:extLst>
          </p:cNvPr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BF4965F8-7296-2439-F607-34B917E27121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B08A076-B989-F300-5C83-208EEEAC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60A6504-63C7-4A81-9112-4824C3C4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r>
              <a:rPr lang="en-US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021148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492A6-2BE1-1F8E-F1E0-AD50D14A5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5">
            <a:extLst>
              <a:ext uri="{FF2B5EF4-FFF2-40B4-BE49-F238E27FC236}">
                <a16:creationId xmlns:a16="http://schemas.microsoft.com/office/drawing/2014/main" id="{258F4F0F-68A8-0B88-5635-3F0BE0D3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</a:t>
            </a:fld>
            <a:endParaRPr lang="en-US" sz="1400" i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6A7B93B-FD49-0E19-AFF6-67CC37ECAE9E}"/>
              </a:ext>
            </a:extLst>
          </p:cNvPr>
          <p:cNvSpPr/>
          <p:nvPr/>
        </p:nvSpPr>
        <p:spPr>
          <a:xfrm>
            <a:off x="0" y="189450"/>
            <a:ext cx="12801600" cy="53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>
                <a:solidFill>
                  <a:schemeClr val="tx1"/>
                </a:solidFill>
                <a:latin typeface="Lato Hairline" panose="020F02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PLAZA CEBERT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A4A2809-931A-5498-CA4B-D58214D31DE0}"/>
              </a:ext>
            </a:extLst>
          </p:cNvPr>
          <p:cNvGraphicFramePr>
            <a:graphicFrameLocks noGrp="1"/>
          </p:cNvGraphicFramePr>
          <p:nvPr/>
        </p:nvGraphicFramePr>
        <p:xfrm>
          <a:off x="388132" y="1001161"/>
          <a:ext cx="4913314" cy="661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657">
                  <a:extLst>
                    <a:ext uri="{9D8B030D-6E8A-4147-A177-3AD203B41FA5}">
                      <a16:colId xmlns:a16="http://schemas.microsoft.com/office/drawing/2014/main" val="711274502"/>
                    </a:ext>
                  </a:extLst>
                </a:gridCol>
                <a:gridCol w="2456657">
                  <a:extLst>
                    <a:ext uri="{9D8B030D-6E8A-4147-A177-3AD203B41FA5}">
                      <a16:colId xmlns:a16="http://schemas.microsoft.com/office/drawing/2014/main" val="310157954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</a:rPr>
                        <a:t>Tipo de plaza: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Centro de Conveniencia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9423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</a:rPr>
                        <a:t># pisos: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8792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</a:rPr>
                        <a:t>Giro principal: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Comercial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9005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</a:rPr>
                        <a:t>Marcas: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Conapafa, Oxxo, Farmacías del Ahorro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913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</a:rPr>
                        <a:t>Locales totales: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0928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</a:rPr>
                        <a:t>Locales ocupados: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6760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</a:rPr>
                        <a:t>Locales disponibles: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492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</a:rPr>
                        <a:t>Precio renta: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$18,000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3145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</a:rPr>
                        <a:t>Medida m</a:t>
                      </a:r>
                      <a:r>
                        <a:rPr lang="es-ES_tradnl" sz="1600" b="0" i="0" baseline="30000" dirty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</a:rPr>
                        <a:t>2</a:t>
                      </a:r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</a:rPr>
                        <a:t>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6763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</a:rPr>
                        <a:t>Precio x m</a:t>
                      </a:r>
                      <a:r>
                        <a:rPr lang="es-ES_tradnl" sz="1600" b="0" i="0" baseline="30000" dirty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</a:rPr>
                        <a:t>2</a:t>
                      </a:r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</a:rPr>
                        <a:t>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$514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6770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</a:rPr>
                        <a:t># cajones de </a:t>
                      </a:r>
                      <a:r>
                        <a:rPr lang="es-ES_tradnl" sz="1600" b="0" i="0" dirty="0" err="1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</a:rPr>
                        <a:t>estac</a:t>
                      </a:r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</a:rPr>
                        <a:t>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9330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</a:rPr>
                        <a:t>Accesibilidad: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Escaleras, Rampa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0658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</a:rPr>
                        <a:t>Seguridad: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5318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</a:rPr>
                        <a:t>Tienda ancla cercana: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53488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</a:rPr>
                        <a:t>Año de construcción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1990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6489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</a:rPr>
                        <a:t>Transporte público: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8976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</a:rPr>
                        <a:t>Acceso a Av. principal: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996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s-ES_tradnl" sz="1600" b="0" i="0" dirty="0">
                          <a:solidFill>
                            <a:schemeClr val="tx1"/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</a:rPr>
                        <a:t>Clasificación: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850243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5C1DF53-4EE0-2CBC-385D-75A603C7F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146" y="1001161"/>
            <a:ext cx="5943600" cy="334002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502E736-E10B-3040-3EFC-C822F51046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469"/>
          <a:stretch/>
        </p:blipFill>
        <p:spPr>
          <a:xfrm>
            <a:off x="5887146" y="4427586"/>
            <a:ext cx="5943600" cy="31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1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64C27-F83C-8F83-A0A8-D62A8A740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A580912-5408-5975-9B56-CF099FF2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0DCBC70-05AF-CB0B-07CC-7E20F118691F}"/>
              </a:ext>
            </a:extLst>
          </p:cNvPr>
          <p:cNvGraphicFramePr>
            <a:graphicFrameLocks noGrp="1"/>
          </p:cNvGraphicFramePr>
          <p:nvPr/>
        </p:nvGraphicFramePr>
        <p:xfrm>
          <a:off x="600564" y="886444"/>
          <a:ext cx="6581027" cy="5303870"/>
        </p:xfrm>
        <a:graphic>
          <a:graphicData uri="http://schemas.openxmlformats.org/drawingml/2006/table">
            <a:tbl>
              <a:tblPr/>
              <a:tblGrid>
                <a:gridCol w="3898967">
                  <a:extLst>
                    <a:ext uri="{9D8B030D-6E8A-4147-A177-3AD203B41FA5}">
                      <a16:colId xmlns:a16="http://schemas.microsoft.com/office/drawing/2014/main" val="614129388"/>
                    </a:ext>
                  </a:extLst>
                </a:gridCol>
                <a:gridCol w="2682060">
                  <a:extLst>
                    <a:ext uri="{9D8B030D-6E8A-4147-A177-3AD203B41FA5}">
                      <a16:colId xmlns:a16="http://schemas.microsoft.com/office/drawing/2014/main" val="1221757672"/>
                    </a:ext>
                  </a:extLst>
                </a:gridCol>
              </a:tblGrid>
              <a:tr h="576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77"/>
                        </a:rPr>
                        <a:t>TERRENO VENDIDO:</a:t>
                      </a:r>
                    </a:p>
                    <a:p>
                      <a:pPr algn="ctr" fontAlgn="ctr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77"/>
                        </a:rPr>
                        <a:t>JUAN MANZANA</a:t>
                      </a: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3200" b="0" i="0" u="none" strike="noStrike" dirty="0">
                        <a:solidFill>
                          <a:srgbClr val="000000"/>
                        </a:solidFill>
                        <a:effectLst/>
                        <a:latin typeface="Lato Hairline" panose="020F0202020204030203" pitchFamily="34" charset="77"/>
                      </a:endParaRP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8446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Vendidos</a:t>
                      </a: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Abril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89325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Precio listado</a:t>
                      </a: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$850,000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2925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Precio vendido</a:t>
                      </a: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$750,000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2021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vendida vs listado</a:t>
                      </a: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-12%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74071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Precio estimado de casa</a:t>
                      </a: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$2,250,000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6159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Terreno m</a:t>
                      </a:r>
                      <a:r>
                        <a:rPr lang="es-MX" sz="2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2</a:t>
                      </a: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4,041.8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35275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</a:t>
                      </a:r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Precio m</a:t>
                      </a:r>
                      <a:r>
                        <a:rPr lang="es-MX" sz="2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2</a:t>
                      </a:r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terreno</a:t>
                      </a: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6218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Días venta</a:t>
                      </a:r>
                      <a:endParaRPr lang="es-MX" sz="2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7404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2A9834B-F766-EA28-9EE8-0E0310214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769" y="886444"/>
            <a:ext cx="3977903" cy="530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5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C193D-DC15-9833-2B86-264818F6F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13AF312-C9EB-560D-677A-77A5070F3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015FDD3-B622-CFB7-11EB-A3DA8114B82A}"/>
              </a:ext>
            </a:extLst>
          </p:cNvPr>
          <p:cNvGraphicFramePr>
            <a:graphicFrameLocks noGrp="1"/>
          </p:cNvGraphicFramePr>
          <p:nvPr/>
        </p:nvGraphicFramePr>
        <p:xfrm>
          <a:off x="600564" y="886444"/>
          <a:ext cx="6581027" cy="5303870"/>
        </p:xfrm>
        <a:graphic>
          <a:graphicData uri="http://schemas.openxmlformats.org/drawingml/2006/table">
            <a:tbl>
              <a:tblPr/>
              <a:tblGrid>
                <a:gridCol w="3898967">
                  <a:extLst>
                    <a:ext uri="{9D8B030D-6E8A-4147-A177-3AD203B41FA5}">
                      <a16:colId xmlns:a16="http://schemas.microsoft.com/office/drawing/2014/main" val="614129388"/>
                    </a:ext>
                  </a:extLst>
                </a:gridCol>
                <a:gridCol w="2682060">
                  <a:extLst>
                    <a:ext uri="{9D8B030D-6E8A-4147-A177-3AD203B41FA5}">
                      <a16:colId xmlns:a16="http://schemas.microsoft.com/office/drawing/2014/main" val="1221757672"/>
                    </a:ext>
                  </a:extLst>
                </a:gridCol>
              </a:tblGrid>
              <a:tr h="576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77"/>
                        </a:rPr>
                        <a:t>TERRENO VENDIDO:</a:t>
                      </a:r>
                    </a:p>
                    <a:p>
                      <a:pPr algn="ctr" fontAlgn="ctr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77"/>
                        </a:rPr>
                        <a:t>BEACHFRONT</a:t>
                      </a: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3200" b="0" i="0" u="none" strike="noStrike" dirty="0">
                        <a:solidFill>
                          <a:srgbClr val="000000"/>
                        </a:solidFill>
                        <a:effectLst/>
                        <a:latin typeface="Lato Hairline" panose="020F0202020204030203" pitchFamily="34" charset="77"/>
                      </a:endParaRP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8446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Vendidos</a:t>
                      </a: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Septimbre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89325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Precio listado</a:t>
                      </a: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$950,000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2925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Precio vendido</a:t>
                      </a: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$840,000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2021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vendida vs listado</a:t>
                      </a: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-12%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74071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Precio estimado de casa</a:t>
                      </a: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$2,520,000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6159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Terreno m</a:t>
                      </a:r>
                      <a:r>
                        <a:rPr lang="es-MX" sz="2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2</a:t>
                      </a: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4,047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35275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</a:t>
                      </a:r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Precio m</a:t>
                      </a:r>
                      <a:r>
                        <a:rPr lang="es-MX" sz="2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2</a:t>
                      </a:r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terreno</a:t>
                      </a: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6218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Días venta</a:t>
                      </a:r>
                      <a:endParaRPr lang="es-MX" sz="2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914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7404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18990B29-D09B-B4FC-4DF4-0AC089C922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70" r="11604"/>
          <a:stretch/>
        </p:blipFill>
        <p:spPr>
          <a:xfrm>
            <a:off x="7409929" y="886444"/>
            <a:ext cx="5177666" cy="530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7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66D19-2314-AF53-36A9-185AE9FCA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46CC4EF-89F3-1847-00AC-B2A40A92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FD8FAF3-153F-3E41-E77D-ADF34F7F7D6C}"/>
              </a:ext>
            </a:extLst>
          </p:cNvPr>
          <p:cNvGraphicFramePr>
            <a:graphicFrameLocks noGrp="1"/>
          </p:cNvGraphicFramePr>
          <p:nvPr/>
        </p:nvGraphicFramePr>
        <p:xfrm>
          <a:off x="269823" y="1098665"/>
          <a:ext cx="12261954" cy="5436000"/>
        </p:xfrm>
        <a:graphic>
          <a:graphicData uri="http://schemas.openxmlformats.org/drawingml/2006/table">
            <a:tbl>
              <a:tblPr/>
              <a:tblGrid>
                <a:gridCol w="3268494">
                  <a:extLst>
                    <a:ext uri="{9D8B030D-6E8A-4147-A177-3AD203B41FA5}">
                      <a16:colId xmlns:a16="http://schemas.microsoft.com/office/drawing/2014/main" val="614129388"/>
                    </a:ext>
                  </a:extLst>
                </a:gridCol>
                <a:gridCol w="2248365">
                  <a:extLst>
                    <a:ext uri="{9D8B030D-6E8A-4147-A177-3AD203B41FA5}">
                      <a16:colId xmlns:a16="http://schemas.microsoft.com/office/drawing/2014/main" val="3956549270"/>
                    </a:ext>
                  </a:extLst>
                </a:gridCol>
                <a:gridCol w="2248365">
                  <a:extLst>
                    <a:ext uri="{9D8B030D-6E8A-4147-A177-3AD203B41FA5}">
                      <a16:colId xmlns:a16="http://schemas.microsoft.com/office/drawing/2014/main" val="1221757672"/>
                    </a:ext>
                  </a:extLst>
                </a:gridCol>
                <a:gridCol w="2248365">
                  <a:extLst>
                    <a:ext uri="{9D8B030D-6E8A-4147-A177-3AD203B41FA5}">
                      <a16:colId xmlns:a16="http://schemas.microsoft.com/office/drawing/2014/main" val="1054273755"/>
                    </a:ext>
                  </a:extLst>
                </a:gridCol>
                <a:gridCol w="2248365">
                  <a:extLst>
                    <a:ext uri="{9D8B030D-6E8A-4147-A177-3AD203B41FA5}">
                      <a16:colId xmlns:a16="http://schemas.microsoft.com/office/drawing/2014/main" val="1134146911"/>
                    </a:ext>
                  </a:extLst>
                </a:gridCol>
              </a:tblGrid>
              <a:tr h="5760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77"/>
                        </a:rPr>
                        <a:t>TERRENOS VENDIDOS </a:t>
                      </a:r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77"/>
                        </a:rPr>
                        <a:t>CON PLAYAS EN ZACATITOS: 2016-2024</a:t>
                      </a: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3200" b="0" i="0" u="none" strike="noStrike" dirty="0">
                        <a:solidFill>
                          <a:srgbClr val="000000"/>
                        </a:solidFill>
                        <a:effectLst/>
                        <a:latin typeface="Lato Hairline" panose="020F0202020204030203" pitchFamily="34" charset="77"/>
                      </a:endParaRP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8446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Características</a:t>
                      </a: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Zacatitos</a:t>
                      </a: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Juan Manzana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Beachfront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Santa Cruz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4797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Vendidos</a:t>
                      </a: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2016-2024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Abril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Septimbre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Marzo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89325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Precio listado</a:t>
                      </a: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$500,431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$850,000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$950,000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$859,000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2925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Precio vendido</a:t>
                      </a:r>
                    </a:p>
                  </a:txBody>
                  <a:tcPr marL="8510" marR="8510" marT="85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$417,975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$750,000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$840,000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$835,000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2021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vendida vs listado</a:t>
                      </a: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-16.5%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-12%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-12%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74071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Precio estimado de casa</a:t>
                      </a:r>
                    </a:p>
                  </a:txBody>
                  <a:tcPr marL="8510" marR="8510" marT="85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$1,254,925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$2,250,000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$2,520,000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$2,505,000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6159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Terreno m</a:t>
                      </a:r>
                      <a:r>
                        <a:rPr lang="es-MX" sz="2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2</a:t>
                      </a:r>
                    </a:p>
                  </a:txBody>
                  <a:tcPr marL="8510" marR="8510" marT="85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2,755.6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4,041.8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4,047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1,776.0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35275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</a:t>
                      </a:r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Precio m</a:t>
                      </a:r>
                      <a:r>
                        <a:rPr lang="es-MX" sz="2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2</a:t>
                      </a:r>
                      <a:r>
                        <a:rPr lang="es-MX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terreno</a:t>
                      </a: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$470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6218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 Días venta</a:t>
                      </a:r>
                      <a:endParaRPr lang="es-MX" sz="2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Roboto Th" pitchFamily="2" charset="0"/>
                      </a:endParaRPr>
                    </a:p>
                  </a:txBody>
                  <a:tcPr marL="8510" marR="8510" marT="851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581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914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itchFamily="2" charset="0"/>
                        </a:rPr>
                        <a:t>882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7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8140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</TotalTime>
  <Words>289</Words>
  <Application>Microsoft Macintosh PowerPoint</Application>
  <PresentationFormat>Personalizado</PresentationFormat>
  <Paragraphs>123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Aptos</vt:lpstr>
      <vt:lpstr>Arial</vt:lpstr>
      <vt:lpstr>Lato</vt:lpstr>
      <vt:lpstr>Lato Hairline</vt:lpstr>
      <vt:lpstr>Playfair Display</vt:lpstr>
      <vt:lpstr>Roboto Lt</vt:lpstr>
      <vt:lpstr>Roboto 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Acosta</dc:creator>
  <cp:lastModifiedBy>KEVIN ALFREDO CANSINO TORTOLEDO</cp:lastModifiedBy>
  <cp:revision>23</cp:revision>
  <dcterms:created xsi:type="dcterms:W3CDTF">2024-08-19T18:58:59Z</dcterms:created>
  <dcterms:modified xsi:type="dcterms:W3CDTF">2025-02-17T21:10:17Z</dcterms:modified>
</cp:coreProperties>
</file>