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6.xml" ContentType="application/vnd.openxmlformats-officedocument.themeOverride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7.xml" ContentType="application/vnd.openxmlformats-officedocument.themeOverrid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8.xml" ContentType="application/vnd.openxmlformats-officedocument.themeOverrid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9.xml" ContentType="application/vnd.openxmlformats-officedocument.themeOverrid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6971" r:id="rId2"/>
    <p:sldId id="7153" r:id="rId3"/>
    <p:sldId id="6898" r:id="rId4"/>
    <p:sldId id="8416" r:id="rId5"/>
    <p:sldId id="8417" r:id="rId6"/>
    <p:sldId id="8418" r:id="rId7"/>
    <p:sldId id="8419" r:id="rId8"/>
    <p:sldId id="3342" r:id="rId9"/>
    <p:sldId id="8489" r:id="rId10"/>
    <p:sldId id="8316" r:id="rId11"/>
    <p:sldId id="8317" r:id="rId12"/>
    <p:sldId id="7450" r:id="rId13"/>
    <p:sldId id="6114" r:id="rId14"/>
    <p:sldId id="6214" r:id="rId15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5688" userDrawn="1">
          <p15:clr>
            <a:srgbClr val="A4A3A4"/>
          </p15:clr>
        </p15:guide>
        <p15:guide id="4" orient="horz" pos="3219" userDrawn="1">
          <p15:clr>
            <a:srgbClr val="A4A3A4"/>
          </p15:clr>
        </p15:guide>
        <p15:guide id="5" pos="1310" userDrawn="1">
          <p15:clr>
            <a:srgbClr val="A4A3A4"/>
          </p15:clr>
        </p15:guide>
        <p15:guide id="6" orient="horz" pos="611" userDrawn="1">
          <p15:clr>
            <a:srgbClr val="A4A3A4"/>
          </p15:clr>
        </p15:guide>
        <p15:guide id="7" orient="horz" pos="4353" userDrawn="1">
          <p15:clr>
            <a:srgbClr val="A4A3A4"/>
          </p15:clr>
        </p15:guide>
        <p15:guide id="9" pos="131" userDrawn="1">
          <p15:clr>
            <a:srgbClr val="A4A3A4"/>
          </p15:clr>
        </p15:guide>
        <p15:guide id="10" pos="7910" userDrawn="1">
          <p15:clr>
            <a:srgbClr val="A4A3A4"/>
          </p15:clr>
        </p15:guide>
        <p15:guide id="11" pos="18" userDrawn="1">
          <p15:clr>
            <a:srgbClr val="A4A3A4"/>
          </p15:clr>
        </p15:guide>
        <p15:guide id="12" orient="horz" pos="838" userDrawn="1">
          <p15:clr>
            <a:srgbClr val="A4A3A4"/>
          </p15:clr>
        </p15:guide>
        <p15:guide id="13" pos="7275" userDrawn="1">
          <p15:clr>
            <a:srgbClr val="A4A3A4"/>
          </p15:clr>
        </p15:guide>
        <p15:guide id="14" orient="horz" pos="11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  <p:cmAuthor id="2" name="Lizzette Cota" initials="LC" lastIdx="1" clrIdx="1">
    <p:extLst>
      <p:ext uri="{19B8F6BF-5375-455C-9EA6-DF929625EA0E}">
        <p15:presenceInfo xmlns:p15="http://schemas.microsoft.com/office/powerpoint/2012/main" userId="Lizzette Co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BC"/>
    <a:srgbClr val="FFC80A"/>
    <a:srgbClr val="FFD579"/>
    <a:srgbClr val="F2F2F2"/>
    <a:srgbClr val="D7E4BD"/>
    <a:srgbClr val="000000"/>
    <a:srgbClr val="FF00FF"/>
    <a:srgbClr val="F2DCDB"/>
    <a:srgbClr val="FCE4D6"/>
    <a:srgbClr val="EBF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30" autoAdjust="0"/>
    <p:restoredTop sz="95524" autoAdjust="0"/>
  </p:normalViewPr>
  <p:slideViewPr>
    <p:cSldViewPr snapToGrid="0">
      <p:cViewPr varScale="1">
        <p:scale>
          <a:sx n="95" d="100"/>
          <a:sy n="95" d="100"/>
        </p:scale>
        <p:origin x="688" y="192"/>
      </p:cViewPr>
      <p:guideLst>
        <p:guide pos="5688"/>
        <p:guide orient="horz" pos="3219"/>
        <p:guide pos="1310"/>
        <p:guide orient="horz" pos="611"/>
        <p:guide orient="horz" pos="4353"/>
        <p:guide pos="131"/>
        <p:guide pos="7910"/>
        <p:guide pos="18"/>
        <p:guide orient="horz" pos="838"/>
        <p:guide pos="7275"/>
        <p:guide orient="horz" pos="11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217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HECTO\Documents\IDEAS_FRESH\PROYECTOS\BD_2024\JULIO\REM_culiacanazo\PIBE_Culiacan_prime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/Users\abrahamvega\Desktop\Historicos%20Culiacan%20Mar%2025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/Users\abrahamvega\Desktop\Historicos%20Culiacan%20Mar%2025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/Users\abrahamvega\Desktop\Historicos%20Culiacan%20Mar%2025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/Users\abrahamvega\Desktop\Historicos%20Culiacan%20Mar%2025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HECTO\Documents\IDEAS_FRESH\PROYECTOS\BD_2024\JULIO\REM_culiacanazo\PIBE_Culiacan_prim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HECTO\Documents\IDEAS_FRESH\PROYECTOS\BD_2024\JULIO\REM_culiacanazo\PIBE_Culiacan_prime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/Users\abrahamvega\Desktop\IF\Culiaca&#769;n\Feb%2025\Economi&#769;a-%20Culiaca&#769;n%20Nov%2024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Lizeth%20Cota\Downloads\Econom&#237;a-%20Culiac&#225;n%20Nov%2024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Lizeth%20Cota\Downloads\Econom&#237;a-%20Culiac&#225;n%20Nov%2024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patty\Downloads\Lista%20Culiacan%20Marz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'Culiacan (PIB TOTAL) (2)'!$C$1</c:f>
              <c:strCache>
                <c:ptCount val="1"/>
                <c:pt idx="0">
                  <c:v>Culiacán</c:v>
                </c:pt>
              </c:strCache>
            </c:strRef>
          </c:tx>
          <c:spPr>
            <a:ln w="69850" cap="rnd">
              <a:solidFill>
                <a:srgbClr val="FFE9B7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C23B"/>
              </a:solidFill>
              <a:ln w="476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D579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numRef>
              <c:f>'Culiacan (PIB TOTAL) (2)'!$A$2:$A$7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'Culiacan (PIB TOTAL) (2)'!$C$2:$C$7</c:f>
              <c:numCache>
                <c:formatCode>"$"#,##0</c:formatCode>
                <c:ptCount val="6"/>
                <c:pt idx="0">
                  <c:v>158297</c:v>
                </c:pt>
                <c:pt idx="1">
                  <c:v>161241</c:v>
                </c:pt>
                <c:pt idx="2">
                  <c:v>149326</c:v>
                </c:pt>
                <c:pt idx="3">
                  <c:v>160188.55977305435</c:v>
                </c:pt>
                <c:pt idx="4">
                  <c:v>194241.05809374066</c:v>
                </c:pt>
                <c:pt idx="5">
                  <c:v>201936.18230331899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BB-48CD-931E-C58B872C7E2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36578096"/>
        <c:axId val="1636579808"/>
      </c:lineChart>
      <c:catAx>
        <c:axId val="163657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1636579808"/>
        <c:crosses val="autoZero"/>
        <c:auto val="1"/>
        <c:lblAlgn val="ctr"/>
        <c:lblOffset val="100"/>
        <c:noMultiLvlLbl val="0"/>
      </c:catAx>
      <c:valAx>
        <c:axId val="1636579808"/>
        <c:scaling>
          <c:orientation val="minMax"/>
          <c:max val="220000"/>
          <c:min val="120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1636578096"/>
        <c:crosses val="autoZero"/>
        <c:crossBetween val="between"/>
        <c:majorUnit val="10000"/>
      </c:valAx>
      <c:spPr>
        <a:noFill/>
        <a:ln>
          <a:solidFill>
            <a:srgbClr val="F2F2F2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711863635643956E-2"/>
          <c:y val="6.8285962474681841E-2"/>
          <c:w val="0.97457627272871206"/>
          <c:h val="0.87124602752824221"/>
        </c:manualLayout>
      </c:layout>
      <c:lineChart>
        <c:grouping val="standard"/>
        <c:varyColors val="0"/>
        <c:ser>
          <c:idx val="0"/>
          <c:order val="0"/>
          <c:tx>
            <c:strRef>
              <c:f>'contexto mercado Vertical '!$B$6</c:f>
              <c:strCache>
                <c:ptCount val="1"/>
                <c:pt idx="0">
                  <c:v>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'contexto mercado Vertical '!$C$2:$R$3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'contexto mercado Vertical '!$C$6:$R$6</c:f>
              <c:numCache>
                <c:formatCode>General</c:formatCode>
                <c:ptCount val="16"/>
                <c:pt idx="0">
                  <c:v>20</c:v>
                </c:pt>
                <c:pt idx="1">
                  <c:v>20</c:v>
                </c:pt>
                <c:pt idx="2">
                  <c:v>13</c:v>
                </c:pt>
                <c:pt idx="3">
                  <c:v>22</c:v>
                </c:pt>
                <c:pt idx="4">
                  <c:v>23</c:v>
                </c:pt>
                <c:pt idx="5">
                  <c:v>27</c:v>
                </c:pt>
                <c:pt idx="6">
                  <c:v>33</c:v>
                </c:pt>
                <c:pt idx="7" formatCode="0">
                  <c:v>38</c:v>
                </c:pt>
                <c:pt idx="8" formatCode="0">
                  <c:v>39</c:v>
                </c:pt>
                <c:pt idx="9">
                  <c:v>38</c:v>
                </c:pt>
                <c:pt idx="10">
                  <c:v>40</c:v>
                </c:pt>
                <c:pt idx="11">
                  <c:v>44</c:v>
                </c:pt>
                <c:pt idx="12">
                  <c:v>46</c:v>
                </c:pt>
                <c:pt idx="13">
                  <c:v>44</c:v>
                </c:pt>
                <c:pt idx="14">
                  <c:v>44</c:v>
                </c:pt>
                <c:pt idx="15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A2-FE45-86FB-D8C445C97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'ver cm'!$C$103</c:f>
              <c:strCache>
                <c:ptCount val="1"/>
                <c:pt idx="0">
                  <c:v>Top + ventas</c:v>
                </c:pt>
              </c:strCache>
            </c:strRef>
          </c:tx>
          <c:spPr>
            <a:solidFill>
              <a:srgbClr val="FFD5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 cm'!$D$102:$F$102</c:f>
              <c:strCache>
                <c:ptCount val="3"/>
                <c:pt idx="0">
                  <c:v>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'ver cm'!$D$103:$F$103</c:f>
              <c:numCache>
                <c:formatCode>0%</c:formatCode>
                <c:ptCount val="3"/>
                <c:pt idx="0">
                  <c:v>0.15217391304347827</c:v>
                </c:pt>
                <c:pt idx="1">
                  <c:v>0.46095571095571097</c:v>
                </c:pt>
                <c:pt idx="2">
                  <c:v>0.20137299771167047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D-EA4D-B3CC-2EAC262A7814}"/>
            </c:ext>
          </c:extLst>
        </c:ser>
        <c:ser>
          <c:idx val="1"/>
          <c:order val="1"/>
          <c:tx>
            <c:strRef>
              <c:f>'ver cm'!$C$104</c:f>
              <c:strCache>
                <c:ptCount val="1"/>
                <c:pt idx="0">
                  <c:v>Resto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'ver cm'!$D$102:$F$102</c:f>
              <c:strCache>
                <c:ptCount val="3"/>
                <c:pt idx="0">
                  <c:v>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'ver cm'!$D$104:$F$104</c:f>
              <c:numCache>
                <c:formatCode>0%</c:formatCode>
                <c:ptCount val="3"/>
                <c:pt idx="0">
                  <c:v>0.84782608695652173</c:v>
                </c:pt>
                <c:pt idx="1">
                  <c:v>0.53904428904428903</c:v>
                </c:pt>
                <c:pt idx="2">
                  <c:v>0.7986270022883295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FD-EA4D-B3CC-2EAC262A7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1577007"/>
        <c:axId val="2001312671"/>
      </c:barChart>
      <c:catAx>
        <c:axId val="200157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1312671"/>
        <c:crosses val="autoZero"/>
        <c:auto val="1"/>
        <c:lblAlgn val="ctr"/>
        <c:lblOffset val="100"/>
        <c:noMultiLvlLbl val="0"/>
      </c:catAx>
      <c:valAx>
        <c:axId val="200131267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9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1577007"/>
        <c:crosses val="autoZero"/>
        <c:crossBetween val="between"/>
        <c:majorUnit val="0.2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'comparativo top ventas'!$E$9</c:f>
              <c:strCache>
                <c:ptCount val="1"/>
                <c:pt idx="0">
                  <c:v>mar-24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top ventas'!$F$7:$H$7</c:f>
              <c:strCache>
                <c:ptCount val="3"/>
                <c:pt idx="0">
                  <c:v># 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'comparativo top ventas'!$F$9:$H$9</c:f>
              <c:numCache>
                <c:formatCode>0%</c:formatCode>
                <c:ptCount val="3"/>
                <c:pt idx="0">
                  <c:v>0.41</c:v>
                </c:pt>
                <c:pt idx="1">
                  <c:v>0.66</c:v>
                </c:pt>
                <c:pt idx="2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A2-4F40-B3B2-27D4A4698AE5}"/>
            </c:ext>
          </c:extLst>
        </c:ser>
        <c:ser>
          <c:idx val="1"/>
          <c:order val="1"/>
          <c:tx>
            <c:strRef>
              <c:f>'comparativo top ventas'!$E$10</c:f>
              <c:strCache>
                <c:ptCount val="1"/>
                <c:pt idx="0">
                  <c:v>jul-24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top ventas'!$F$7:$H$7</c:f>
              <c:strCache>
                <c:ptCount val="3"/>
                <c:pt idx="0">
                  <c:v># 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'comparativo top ventas'!$F$10:$H$10</c:f>
              <c:numCache>
                <c:formatCode>0%</c:formatCode>
                <c:ptCount val="3"/>
                <c:pt idx="0">
                  <c:v>0.2</c:v>
                </c:pt>
                <c:pt idx="1">
                  <c:v>0.48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A2-4F40-B3B2-27D4A4698AE5}"/>
            </c:ext>
          </c:extLst>
        </c:ser>
        <c:ser>
          <c:idx val="2"/>
          <c:order val="2"/>
          <c:tx>
            <c:strRef>
              <c:f>'comparativo top ventas'!$E$11</c:f>
              <c:strCache>
                <c:ptCount val="1"/>
                <c:pt idx="0">
                  <c:v>nov-24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top ventas'!$F$7:$H$7</c:f>
              <c:strCache>
                <c:ptCount val="3"/>
                <c:pt idx="0">
                  <c:v># 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'comparativo top ventas'!$F$11:$H$11</c:f>
              <c:numCache>
                <c:formatCode>0%</c:formatCode>
                <c:ptCount val="3"/>
                <c:pt idx="0">
                  <c:v>0.23</c:v>
                </c:pt>
                <c:pt idx="1">
                  <c:v>0.56999999999999995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A2-4F40-B3B2-27D4A4698AE5}"/>
            </c:ext>
          </c:extLst>
        </c:ser>
        <c:ser>
          <c:idx val="3"/>
          <c:order val="3"/>
          <c:tx>
            <c:strRef>
              <c:f>'comparativo top ventas'!$E$12</c:f>
              <c:strCache>
                <c:ptCount val="1"/>
                <c:pt idx="0">
                  <c:v>mar-25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Roboto Thin" panose="02000000000000000000" pitchFamily="2" charset="0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'comparativo top ventas'!$F$7:$H$7</c:f>
              <c:strCache>
                <c:ptCount val="3"/>
                <c:pt idx="0">
                  <c:v># proyectos</c:v>
                </c:pt>
                <c:pt idx="1">
                  <c:v>Participación en ventas</c:v>
                </c:pt>
                <c:pt idx="2">
                  <c:v>Inventario disponible</c:v>
                </c:pt>
              </c:strCache>
            </c:strRef>
          </c:cat>
          <c:val>
            <c:numRef>
              <c:f>'comparativo top ventas'!$F$12:$H$12</c:f>
              <c:numCache>
                <c:formatCode>0%</c:formatCode>
                <c:ptCount val="3"/>
                <c:pt idx="0">
                  <c:v>0.15</c:v>
                </c:pt>
                <c:pt idx="1">
                  <c:v>0.46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A2-4F40-B3B2-27D4A4698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1577007"/>
        <c:axId val="2001312671"/>
      </c:barChart>
      <c:catAx>
        <c:axId val="200157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1312671"/>
        <c:crosses val="autoZero"/>
        <c:auto val="1"/>
        <c:lblAlgn val="ctr"/>
        <c:lblOffset val="100"/>
        <c:noMultiLvlLbl val="0"/>
      </c:catAx>
      <c:valAx>
        <c:axId val="200131267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9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001577007"/>
        <c:crosses val="autoZero"/>
        <c:crossBetween val="between"/>
        <c:majorUnit val="0.2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2"/>
          <c:order val="1"/>
          <c:tx>
            <c:strRef>
              <c:f>Vertical!$A$10</c:f>
              <c:strCache>
                <c:ptCount val="1"/>
                <c:pt idx="0">
                  <c:v>Precio promedio total</c:v>
                </c:pt>
              </c:strCache>
            </c:strRef>
          </c:tx>
          <c:spPr>
            <a:ln w="76200" cap="rnd">
              <a:solidFill>
                <a:srgbClr val="C6D9F1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558ED5"/>
              </a:solidFill>
              <a:ln w="0">
                <a:noFill/>
              </a:ln>
              <a:effectLst/>
            </c:spPr>
          </c:marker>
          <c:dLbls>
            <c:dLbl>
              <c:idx val="10"/>
              <c:layout>
                <c:manualLayout>
                  <c:x val="-4.8970736629667E-2"/>
                  <c:y val="-6.13777501347092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1C-B849-B0AE-443BA4FB0106}"/>
                </c:ext>
              </c:extLst>
            </c:dLbl>
            <c:dLbl>
              <c:idx val="12"/>
              <c:layout>
                <c:manualLayout>
                  <c:x val="-5.1997981836528762E-2"/>
                  <c:y val="-7.63989530103318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1C-B849-B0AE-443BA4FB01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0" i="0" u="none" strike="noStrike" kern="1200" baseline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558ED5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Vertical!$B$10:$Q$10</c:f>
              <c:numCache>
                <c:formatCode>"$"#,##0_);[Red]\("$"#,##0\)</c:formatCode>
                <c:ptCount val="16"/>
                <c:pt idx="0">
                  <c:v>1872929</c:v>
                </c:pt>
                <c:pt idx="1">
                  <c:v>2201495</c:v>
                </c:pt>
                <c:pt idx="2">
                  <c:v>3285101</c:v>
                </c:pt>
                <c:pt idx="3">
                  <c:v>2407542</c:v>
                </c:pt>
                <c:pt idx="4">
                  <c:v>2823441</c:v>
                </c:pt>
                <c:pt idx="5">
                  <c:v>3052161</c:v>
                </c:pt>
                <c:pt idx="6">
                  <c:v>2467445</c:v>
                </c:pt>
                <c:pt idx="7">
                  <c:v>3183435</c:v>
                </c:pt>
                <c:pt idx="8">
                  <c:v>3122033</c:v>
                </c:pt>
                <c:pt idx="9">
                  <c:v>3278520</c:v>
                </c:pt>
                <c:pt idx="10" formatCode="&quot;$&quot;#,##0">
                  <c:v>3357064.5659055123</c:v>
                </c:pt>
                <c:pt idx="11" formatCode="&quot;$&quot;#,##0">
                  <c:v>3324539.477727273</c:v>
                </c:pt>
                <c:pt idx="12">
                  <c:v>3353557</c:v>
                </c:pt>
                <c:pt idx="13" formatCode="&quot;$&quot;#,##0">
                  <c:v>3362383.3929359824</c:v>
                </c:pt>
                <c:pt idx="14" formatCode="&quot;$&quot;#,##0">
                  <c:v>3453937</c:v>
                </c:pt>
                <c:pt idx="15" formatCode="&quot;$&quot;#,##0">
                  <c:v>3368804.3562242566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1C-B849-B0AE-443BA4FB01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3977407"/>
        <c:axId val="294122783"/>
      </c:lineChart>
      <c:lineChart>
        <c:grouping val="standard"/>
        <c:varyColors val="0"/>
        <c:ser>
          <c:idx val="0"/>
          <c:order val="0"/>
          <c:tx>
            <c:strRef>
              <c:f>Vertical!$A$12</c:f>
              <c:strCache>
                <c:ptCount val="1"/>
                <c:pt idx="0">
                  <c:v>Medida de construcción promedio</c:v>
                </c:pt>
              </c:strCache>
            </c:strRef>
          </c:tx>
          <c:spPr>
            <a:ln w="76200" cap="rnd">
              <a:solidFill>
                <a:srgbClr val="D7E4BD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9BBB59"/>
              </a:solidFill>
              <a:ln w="76200">
                <a:noFill/>
              </a:ln>
              <a:effectLst/>
            </c:spPr>
          </c:marker>
          <c:dLbls>
            <c:dLbl>
              <c:idx val="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1C-B849-B0AE-443BA4FB0106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1C-B849-B0AE-443BA4FB0106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1C-B849-B0AE-443BA4FB0106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31C-B849-B0AE-443BA4FB01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000" b="0" i="0" u="none" strike="noStrike" kern="1200" baseline="0">
                    <a:solidFill>
                      <a:schemeClr val="accent3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19050" cap="rnd">
                <a:solidFill>
                  <a:srgbClr val="9BBB59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Vertical!$B$12:$Q$12</c:f>
              <c:numCache>
                <c:formatCode>0.0</c:formatCode>
                <c:ptCount val="16"/>
                <c:pt idx="0" formatCode="General">
                  <c:v>85.3</c:v>
                </c:pt>
                <c:pt idx="1">
                  <c:v>85</c:v>
                </c:pt>
                <c:pt idx="2" formatCode="General">
                  <c:v>97.6</c:v>
                </c:pt>
                <c:pt idx="3" formatCode="General">
                  <c:v>97.7</c:v>
                </c:pt>
                <c:pt idx="4" formatCode="General">
                  <c:v>96.5</c:v>
                </c:pt>
                <c:pt idx="5" formatCode="General">
                  <c:v>89.7</c:v>
                </c:pt>
                <c:pt idx="6">
                  <c:v>79</c:v>
                </c:pt>
                <c:pt idx="7" formatCode="General">
                  <c:v>86.3</c:v>
                </c:pt>
                <c:pt idx="8" formatCode="General">
                  <c:v>83.2</c:v>
                </c:pt>
                <c:pt idx="9" formatCode="General">
                  <c:v>84.3</c:v>
                </c:pt>
                <c:pt idx="10">
                  <c:v>85.739291338582703</c:v>
                </c:pt>
                <c:pt idx="11">
                  <c:v>83.553427518427526</c:v>
                </c:pt>
                <c:pt idx="12" formatCode="General">
                  <c:v>81.2</c:v>
                </c:pt>
                <c:pt idx="13">
                  <c:v>81.073984547461379</c:v>
                </c:pt>
                <c:pt idx="14">
                  <c:v>83.2</c:v>
                </c:pt>
                <c:pt idx="15">
                  <c:v>79.855240274599538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31C-B849-B0AE-443BA4FB01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391759"/>
        <c:axId val="212391279"/>
      </c:line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  <c:min val="1500000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valAx>
        <c:axId val="212391279"/>
        <c:scaling>
          <c:orientation val="minMax"/>
          <c:min val="7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12391759"/>
        <c:crosses val="max"/>
        <c:crossBetween val="between"/>
      </c:valAx>
      <c:catAx>
        <c:axId val="21239175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239127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rgbClr val="FFF1A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F1A5"/>
                </a:solidFill>
              </a:ln>
              <a:effectLst/>
            </c:spPr>
          </c:marker>
          <c:dLbls>
            <c:dLbl>
              <c:idx val="1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1F-4345-9E46-980B150921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C000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Vertical!$B$8:$Q$8</c:f>
              <c:numCache>
                <c:formatCode>General</c:formatCode>
                <c:ptCount val="16"/>
                <c:pt idx="0">
                  <c:v>19.3</c:v>
                </c:pt>
                <c:pt idx="1">
                  <c:v>15.8</c:v>
                </c:pt>
                <c:pt idx="2" formatCode="0.0">
                  <c:v>15</c:v>
                </c:pt>
                <c:pt idx="3">
                  <c:v>53.3</c:v>
                </c:pt>
                <c:pt idx="4">
                  <c:v>49.6</c:v>
                </c:pt>
                <c:pt idx="5">
                  <c:v>57.7</c:v>
                </c:pt>
                <c:pt idx="6" formatCode="0.0">
                  <c:v>67</c:v>
                </c:pt>
                <c:pt idx="7">
                  <c:v>62.3</c:v>
                </c:pt>
                <c:pt idx="8">
                  <c:v>73.8</c:v>
                </c:pt>
                <c:pt idx="9">
                  <c:v>73.400000000000006</c:v>
                </c:pt>
                <c:pt idx="10" formatCode="0.0">
                  <c:v>59.409999999999989</c:v>
                </c:pt>
                <c:pt idx="11" formatCode="0.0">
                  <c:v>71.11999999999999</c:v>
                </c:pt>
                <c:pt idx="12">
                  <c:v>60.8</c:v>
                </c:pt>
                <c:pt idx="13" formatCode="0.0">
                  <c:v>59.73</c:v>
                </c:pt>
                <c:pt idx="14" formatCode="0.0">
                  <c:v>51.5</c:v>
                </c:pt>
                <c:pt idx="15" formatCode="0.0">
                  <c:v>45.589999999999996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1F-4345-9E46-980B150921D2}"/>
            </c:ext>
          </c:extLst>
        </c:ser>
        <c:ser>
          <c:idx val="0"/>
          <c:order val="1"/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97D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Vertical!$B$9:$Q$9</c:f>
              <c:numCache>
                <c:formatCode>General</c:formatCode>
                <c:ptCount val="16"/>
                <c:pt idx="5" formatCode="0.0">
                  <c:v>49</c:v>
                </c:pt>
                <c:pt idx="6">
                  <c:v>36.5</c:v>
                </c:pt>
                <c:pt idx="7">
                  <c:v>41.4</c:v>
                </c:pt>
                <c:pt idx="8">
                  <c:v>44.2</c:v>
                </c:pt>
                <c:pt idx="9">
                  <c:v>39.200000000000003</c:v>
                </c:pt>
                <c:pt idx="10" formatCode="0.0">
                  <c:v>25</c:v>
                </c:pt>
                <c:pt idx="11" formatCode="0.0">
                  <c:v>47.149999999999991</c:v>
                </c:pt>
                <c:pt idx="12">
                  <c:v>30.6</c:v>
                </c:pt>
                <c:pt idx="13" formatCode="0.0">
                  <c:v>33.549999999999997</c:v>
                </c:pt>
                <c:pt idx="14" formatCode="0.0">
                  <c:v>24</c:v>
                </c:pt>
                <c:pt idx="15" formatCode="0.0">
                  <c:v>17.16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01F-4345-9E46-980B150921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3977407"/>
        <c:axId val="294122783"/>
      </c:line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580791102162217E-2"/>
          <c:y val="0.14465408805031446"/>
          <c:w val="0.95560532022886324"/>
          <c:h val="0.81210691823899372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Vertical!$A$19</c:f>
              <c:strCache>
                <c:ptCount val="1"/>
                <c:pt idx="0">
                  <c:v>variacion de abs historica</c:v>
                </c:pt>
              </c:strCache>
            </c:strRef>
          </c:tx>
          <c:spPr>
            <a:ln w="6350" cap="rnd">
              <a:solidFill>
                <a:sysClr val="window" lastClr="FFFFFF">
                  <a:lumMod val="85000"/>
                </a:sys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75000"/>
                </a:sysClr>
              </a:solidFill>
              <a:ln w="3175">
                <a:solidFill>
                  <a:sysClr val="window" lastClr="FFFFFF">
                    <a:lumMod val="75000"/>
                  </a:sysClr>
                </a:solidFill>
              </a:ln>
              <a:effectLst/>
            </c:spPr>
          </c:marker>
          <c:dPt>
            <c:idx val="2"/>
            <c:marker>
              <c:symbol val="circle"/>
              <c:size val="5"/>
              <c:spPr>
                <a:solidFill>
                  <a:sysClr val="window" lastClr="FFFFFF">
                    <a:lumMod val="75000"/>
                  </a:sysClr>
                </a:solidFill>
                <a:ln w="3175">
                  <a:solidFill>
                    <a:sysClr val="window" lastClr="FFFFFF">
                      <a:lumMod val="75000"/>
                    </a:sysClr>
                  </a:solidFill>
                </a:ln>
                <a:effectLst/>
              </c:spPr>
            </c:marker>
            <c:bubble3D val="0"/>
            <c:spPr>
              <a:ln w="6350" cap="rnd">
                <a:solidFill>
                  <a:srgbClr val="D9D9D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5-C844-BC89-949B6F89FF42}"/>
              </c:ext>
            </c:extLst>
          </c:dPt>
          <c:dLbls>
            <c:dLbl>
              <c:idx val="13"/>
              <c:layout>
                <c:manualLayout>
                  <c:x val="-3.1061522868249081E-2"/>
                  <c:y val="-9.4910679762994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15-C844-BC89-949B6F89FF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Vertical!$X$3:$AL$4</c:f>
              <c:multiLvlStrCache>
                <c:ptCount val="15"/>
                <c:lvl>
                  <c:pt idx="1">
                    <c:v>Ene</c:v>
                  </c:pt>
                  <c:pt idx="2">
                    <c:v>Jul</c:v>
                  </c:pt>
                  <c:pt idx="3">
                    <c:v>Oct</c:v>
                  </c:pt>
                  <c:pt idx="4">
                    <c:v>Feb</c:v>
                  </c:pt>
                  <c:pt idx="5">
                    <c:v>Ago</c:v>
                  </c:pt>
                  <c:pt idx="6">
                    <c:v>Dic</c:v>
                  </c:pt>
                  <c:pt idx="7">
                    <c:v>May</c:v>
                  </c:pt>
                  <c:pt idx="8">
                    <c:v>Ago</c:v>
                  </c:pt>
                  <c:pt idx="9">
                    <c:v>Dic</c:v>
                  </c:pt>
                  <c:pt idx="10">
                    <c:v>Mar</c:v>
                  </c:pt>
                  <c:pt idx="11">
                    <c:v>Jul</c:v>
                  </c:pt>
                  <c:pt idx="12">
                    <c:v>Nov</c:v>
                  </c:pt>
                  <c:pt idx="13">
                    <c:v>Mar</c:v>
                  </c:pt>
                  <c:pt idx="14">
                    <c:v>Jul</c:v>
                  </c:pt>
                </c:lvl>
                <c:lvl>
                  <c:pt idx="1">
                    <c:v>2020</c:v>
                  </c:pt>
                  <c:pt idx="4">
                    <c:v>2021</c:v>
                  </c:pt>
                  <c:pt idx="7">
                    <c:v>2022</c:v>
                  </c:pt>
                  <c:pt idx="10">
                    <c:v>2023</c:v>
                  </c:pt>
                  <c:pt idx="13">
                    <c:v>2024</c:v>
                  </c:pt>
                </c:lvl>
              </c:multiLvlStrCache>
            </c:multiLvlStrRef>
          </c:cat>
          <c:val>
            <c:numRef>
              <c:f>Vertical!$B$19:$Q$19</c:f>
              <c:numCache>
                <c:formatCode>0.0%</c:formatCode>
                <c:ptCount val="16"/>
                <c:pt idx="1">
                  <c:v>-0.18134715025906736</c:v>
                </c:pt>
                <c:pt idx="2">
                  <c:v>-5.0632911392405104E-2</c:v>
                </c:pt>
                <c:pt idx="3">
                  <c:v>2.5533333333333332</c:v>
                </c:pt>
                <c:pt idx="4">
                  <c:v>-6.9418386491557141E-2</c:v>
                </c:pt>
                <c:pt idx="5">
                  <c:v>0.16330645161290325</c:v>
                </c:pt>
                <c:pt idx="6">
                  <c:v>0.16117850953206234</c:v>
                </c:pt>
                <c:pt idx="7">
                  <c:v>-7.0149253731343328E-2</c:v>
                </c:pt>
                <c:pt idx="8">
                  <c:v>0.18459069020866775</c:v>
                </c:pt>
                <c:pt idx="9">
                  <c:v>-5.4200542005418901E-3</c:v>
                </c:pt>
                <c:pt idx="10">
                  <c:v>-0.19059945504087214</c:v>
                </c:pt>
                <c:pt idx="11">
                  <c:v>0.19710486450092582</c:v>
                </c:pt>
                <c:pt idx="12">
                  <c:v>-0.14510686164229464</c:v>
                </c:pt>
                <c:pt idx="13">
                  <c:v>-1.7598684210526322E-2</c:v>
                </c:pt>
                <c:pt idx="14">
                  <c:v>-0.13778670684748029</c:v>
                </c:pt>
                <c:pt idx="15">
                  <c:v>-0.11475728155339814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A15-C844-BC89-949B6F89FF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317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rgbClr val="FFF1A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rgbClr val="FFF1A5"/>
                </a:solidFill>
              </a:ln>
              <a:effectLst/>
            </c:spPr>
          </c:marker>
          <c:dLbls>
            <c:dLbl>
              <c:idx val="1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AC-2746-BDF8-A67FB5D42E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C000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Vertical!$B$6:$Q$6</c:f>
              <c:numCache>
                <c:formatCode>General</c:formatCode>
                <c:ptCount val="16"/>
                <c:pt idx="0" formatCode="0.0">
                  <c:v>1</c:v>
                </c:pt>
                <c:pt idx="1">
                  <c:v>0.8</c:v>
                </c:pt>
                <c:pt idx="2">
                  <c:v>1.2</c:v>
                </c:pt>
                <c:pt idx="3">
                  <c:v>2.4</c:v>
                </c:pt>
                <c:pt idx="4">
                  <c:v>2.2000000000000002</c:v>
                </c:pt>
                <c:pt idx="5">
                  <c:v>2.1</c:v>
                </c:pt>
                <c:pt idx="6" formatCode="0.0">
                  <c:v>2</c:v>
                </c:pt>
                <c:pt idx="7">
                  <c:v>1.6</c:v>
                </c:pt>
                <c:pt idx="8" formatCode="0.0">
                  <c:v>3</c:v>
                </c:pt>
                <c:pt idx="9">
                  <c:v>1.9</c:v>
                </c:pt>
                <c:pt idx="10" formatCode="0.0">
                  <c:v>1.4852499999999997</c:v>
                </c:pt>
                <c:pt idx="11" formatCode="0.0">
                  <c:v>1.6163636363636362</c:v>
                </c:pt>
                <c:pt idx="12">
                  <c:v>1.3</c:v>
                </c:pt>
                <c:pt idx="13" formatCode="0.0">
                  <c:v>1.3574999999999999</c:v>
                </c:pt>
                <c:pt idx="14" formatCode="0.0">
                  <c:v>1.2</c:v>
                </c:pt>
                <c:pt idx="15" formatCode="0.0">
                  <c:v>0.99108695652173906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DAC-2746-BDF8-A67FB5D42E83}"/>
            </c:ext>
          </c:extLst>
        </c:ser>
        <c:ser>
          <c:idx val="0"/>
          <c:order val="1"/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E97D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2000" b="0" i="0" u="none" strike="noStrike" kern="1200" baseline="0">
                    <a:solidFill>
                      <a:schemeClr val="tx1"/>
                    </a:solidFill>
                    <a:latin typeface="Roboto Th" pitchFamily="2" charset="0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Vertical!$Y$3:$AN$4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Vertical!$B$7:$Q$7</c:f>
              <c:numCache>
                <c:formatCode>General</c:formatCode>
                <c:ptCount val="16"/>
                <c:pt idx="5">
                  <c:v>1.8</c:v>
                </c:pt>
                <c:pt idx="6">
                  <c:v>1.1000000000000001</c:v>
                </c:pt>
                <c:pt idx="7">
                  <c:v>1.1000000000000001</c:v>
                </c:pt>
                <c:pt idx="8">
                  <c:v>2.4</c:v>
                </c:pt>
                <c:pt idx="9" formatCode="0.0">
                  <c:v>1</c:v>
                </c:pt>
                <c:pt idx="10" formatCode="0.0">
                  <c:v>0.625</c:v>
                </c:pt>
                <c:pt idx="11" formatCode="0.0">
                  <c:v>1.0715909090909088</c:v>
                </c:pt>
                <c:pt idx="12">
                  <c:v>0.7</c:v>
                </c:pt>
                <c:pt idx="13" formatCode="0.0">
                  <c:v>0.76249999999999996</c:v>
                </c:pt>
                <c:pt idx="14" formatCode="0.0">
                  <c:v>0.5</c:v>
                </c:pt>
                <c:pt idx="15" formatCode="0.0">
                  <c:v>0.37304347826086959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DAC-2746-BDF8-A67FB5D42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3977407"/>
        <c:axId val="294122783"/>
      </c:lineChart>
      <c:catAx>
        <c:axId val="2939774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 algn="ctr">
              <a:defRPr lang="en-US" sz="1400" b="0" i="0" u="none" strike="noStrike" kern="1200" baseline="0">
                <a:solidFill>
                  <a:schemeClr val="tx1"/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4122783"/>
        <c:crosses val="autoZero"/>
        <c:auto val="1"/>
        <c:lblAlgn val="ctr"/>
        <c:lblOffset val="100"/>
        <c:noMultiLvlLbl val="0"/>
      </c:catAx>
      <c:valAx>
        <c:axId val="294122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+mn-cs"/>
              </a:defRPr>
            </a:pPr>
            <a:endParaRPr lang="es-MX"/>
          </a:p>
        </c:txPr>
        <c:crossAx val="2939774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755607189042626E-3"/>
          <c:y val="6.8040874037994192E-2"/>
          <c:w val="0.97359999916850393"/>
          <c:h val="0.86391761414555457"/>
        </c:manualLayout>
      </c:layout>
      <c:lineChart>
        <c:grouping val="standard"/>
        <c:varyColors val="0"/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61973712"/>
        <c:axId val="361969552"/>
      </c:lineChart>
      <c:catAx>
        <c:axId val="3619737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61969552"/>
        <c:crosses val="autoZero"/>
        <c:auto val="1"/>
        <c:lblAlgn val="ctr"/>
        <c:lblOffset val="100"/>
        <c:noMultiLvlLbl val="0"/>
      </c:catAx>
      <c:valAx>
        <c:axId val="36196955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61973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4935064935064935E-2"/>
          <c:y val="0.14465408805031446"/>
          <c:w val="0.92519480519480524"/>
          <c:h val="0.81210691823899372"/>
        </c:manualLayout>
      </c:layout>
      <c:lineChart>
        <c:grouping val="standard"/>
        <c:varyColors val="0"/>
        <c:ser>
          <c:idx val="0"/>
          <c:order val="0"/>
          <c:tx>
            <c:strRef>
              <c:f>'Culiacan (PIB TOTAL) (2)'!$E$1</c:f>
              <c:strCache>
                <c:ptCount val="1"/>
                <c:pt idx="0">
                  <c:v>Variación cualiacan</c:v>
                </c:pt>
              </c:strCache>
            </c:strRef>
          </c:tx>
          <c:spPr>
            <a:ln w="6350" cap="rnd">
              <a:solidFill>
                <a:srgbClr val="D9D9D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D9D9D9"/>
              </a:solidFill>
              <a:ln w="6350">
                <a:solidFill>
                  <a:srgbClr val="D9D9D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1" u="none" strike="noStrike" kern="1200" baseline="0">
                    <a:solidFill>
                      <a:schemeClr val="bg1">
                        <a:lumMod val="85000"/>
                      </a:schemeClr>
                    </a:solidFill>
                    <a:latin typeface="Playfair Display" pitchFamily="2" charset="77"/>
                    <a:ea typeface="Roboto Th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'Culiacan (PIB TOTAL) (2)'!$E$3:$E$7</c:f>
              <c:numCache>
                <c:formatCode>0.0%</c:formatCode>
                <c:ptCount val="5"/>
                <c:pt idx="0">
                  <c:v>1.85979519510793E-2</c:v>
                </c:pt>
                <c:pt idx="1">
                  <c:v>-7.389559727364628E-2</c:v>
                </c:pt>
                <c:pt idx="2">
                  <c:v>7.2743927869589706E-2</c:v>
                </c:pt>
                <c:pt idx="3">
                  <c:v>0.21257759211350591</c:v>
                </c:pt>
                <c:pt idx="4">
                  <c:v>3.9616362704658764E-2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21-48DB-A47F-FE5683D6B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93668831"/>
        <c:axId val="993751343"/>
      </c:lineChart>
      <c:catAx>
        <c:axId val="99366883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3751343"/>
        <c:crosses val="autoZero"/>
        <c:auto val="1"/>
        <c:lblAlgn val="ctr"/>
        <c:lblOffset val="100"/>
        <c:noMultiLvlLbl val="0"/>
      </c:catAx>
      <c:valAx>
        <c:axId val="993751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99366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Th" pitchFamily="2" charset="0"/>
          <a:ea typeface="Roboto Th" pitchFamily="2" charset="0"/>
        </a:defRPr>
      </a:pPr>
      <a:endParaRPr lang="es-MX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57150" cap="rnd">
              <a:solidFill>
                <a:srgbClr val="D6E9C9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70AD47">
                  <a:lumMod val="60000"/>
                  <a:lumOff val="40000"/>
                </a:srgbClr>
              </a:solidFill>
              <a:ln w="9525">
                <a:noFill/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'EMPLEOS REGISTRADOS EN EL I (2)'!$C$98:$M$98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</c:strCache>
            </c:strRef>
          </c:cat>
          <c:val>
            <c:numRef>
              <c:f>'EMPLEOS REGISTRADOS EN EL I (2)'!$C$99:$M$99</c:f>
              <c:numCache>
                <c:formatCode>#,##0</c:formatCode>
                <c:ptCount val="11"/>
                <c:pt idx="0">
                  <c:v>221629</c:v>
                </c:pt>
                <c:pt idx="1">
                  <c:v>234118</c:v>
                </c:pt>
                <c:pt idx="2">
                  <c:v>244125</c:v>
                </c:pt>
                <c:pt idx="3">
                  <c:v>255940</c:v>
                </c:pt>
                <c:pt idx="4">
                  <c:v>266187</c:v>
                </c:pt>
                <c:pt idx="5">
                  <c:v>260065</c:v>
                </c:pt>
                <c:pt idx="6">
                  <c:v>266240</c:v>
                </c:pt>
                <c:pt idx="7">
                  <c:v>267479</c:v>
                </c:pt>
                <c:pt idx="8">
                  <c:v>261537</c:v>
                </c:pt>
                <c:pt idx="9">
                  <c:v>261822</c:v>
                </c:pt>
                <c:pt idx="10">
                  <c:v>257907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F7-F84F-8A9D-B258A1E8FFA7}"/>
            </c:ext>
          </c:extLst>
        </c:ser>
        <c:ser>
          <c:idx val="0"/>
          <c:order val="1"/>
          <c:spPr>
            <a:ln w="57150" cap="rnd">
              <a:solidFill>
                <a:srgbClr val="FFE9B9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 w="9525">
                <a:solidFill>
                  <a:srgbClr val="FFD579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'EMPLEOS REGISTRADOS EN EL I (2)'!$C$98:$M$98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</c:strCache>
            </c:strRef>
          </c:cat>
          <c:val>
            <c:numRef>
              <c:f>'EMPLEOS REGISTRADOS EN EL I (2)'!$C$100:$M$100</c:f>
              <c:numCache>
                <c:formatCode>#,##0</c:formatCode>
                <c:ptCount val="11"/>
                <c:pt idx="0">
                  <c:v>101797</c:v>
                </c:pt>
                <c:pt idx="1">
                  <c:v>111341</c:v>
                </c:pt>
                <c:pt idx="2">
                  <c:v>111543</c:v>
                </c:pt>
                <c:pt idx="3">
                  <c:v>111595</c:v>
                </c:pt>
                <c:pt idx="4">
                  <c:v>115732</c:v>
                </c:pt>
                <c:pt idx="5">
                  <c:v>111990</c:v>
                </c:pt>
                <c:pt idx="6">
                  <c:v>113554</c:v>
                </c:pt>
                <c:pt idx="7">
                  <c:v>122683</c:v>
                </c:pt>
                <c:pt idx="8">
                  <c:v>127849</c:v>
                </c:pt>
                <c:pt idx="9">
                  <c:v>128993</c:v>
                </c:pt>
                <c:pt idx="10">
                  <c:v>129108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F7-F84F-8A9D-B258A1E8FFA7}"/>
            </c:ext>
          </c:extLst>
        </c:ser>
        <c:ser>
          <c:idx val="2"/>
          <c:order val="2"/>
          <c:spPr>
            <a:ln w="57150" cap="rnd">
              <a:solidFill>
                <a:srgbClr val="C6DCF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4472C4">
                  <a:lumMod val="60000"/>
                  <a:lumOff val="40000"/>
                </a:srgbClr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 pitchFamily="2" charset="0"/>
                    <a:ea typeface="Roboto Th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'EMPLEOS REGISTRADOS EN EL I (2)'!$C$98:$M$98</c:f>
              <c:strCach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2025*</c:v>
                </c:pt>
              </c:strCache>
            </c:strRef>
          </c:cat>
          <c:val>
            <c:numRef>
              <c:f>'EMPLEOS REGISTRADOS EN EL I (2)'!$C$101:$M$101</c:f>
              <c:numCache>
                <c:formatCode>#,##0</c:formatCode>
                <c:ptCount val="11"/>
                <c:pt idx="0">
                  <c:v>495572</c:v>
                </c:pt>
                <c:pt idx="1">
                  <c:v>526823</c:v>
                </c:pt>
                <c:pt idx="2">
                  <c:v>542257</c:v>
                </c:pt>
                <c:pt idx="3">
                  <c:v>562199</c:v>
                </c:pt>
                <c:pt idx="4">
                  <c:v>577442</c:v>
                </c:pt>
                <c:pt idx="5">
                  <c:v>570100</c:v>
                </c:pt>
                <c:pt idx="6">
                  <c:v>586281</c:v>
                </c:pt>
                <c:pt idx="7">
                  <c:v>598307</c:v>
                </c:pt>
                <c:pt idx="8">
                  <c:v>607613</c:v>
                </c:pt>
                <c:pt idx="9">
                  <c:v>585679</c:v>
                </c:pt>
                <c:pt idx="10">
                  <c:v>606295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F7-F84F-8A9D-B258A1E8FF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00304"/>
        <c:axId val="65209872"/>
      </c:lineChart>
      <c:catAx>
        <c:axId val="6520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9872"/>
        <c:crosses val="autoZero"/>
        <c:auto val="1"/>
        <c:lblAlgn val="ctr"/>
        <c:lblOffset val="100"/>
        <c:noMultiLvlLbl val="0"/>
      </c:catAx>
      <c:valAx>
        <c:axId val="65209872"/>
        <c:scaling>
          <c:orientation val="minMax"/>
          <c:min val="75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 pitchFamily="2" charset="0"/>
                <a:ea typeface="Roboto Th" panose="02000000000000000000" pitchFamily="2" charset="0"/>
                <a:cs typeface="+mn-cs"/>
              </a:defRPr>
            </a:pPr>
            <a:endParaRPr lang="es-MX"/>
          </a:p>
        </c:txPr>
        <c:crossAx val="65200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Roboto Th" panose="02000000000000000000" pitchFamily="2" charset="0"/>
          <a:ea typeface="Roboto Th" panose="02000000000000000000" pitchFamily="2" charset="0"/>
        </a:defRPr>
      </a:pPr>
      <a:endParaRPr lang="es-MX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441325177235124E-2"/>
          <c:y val="2.682767625274398E-2"/>
          <c:w val="0.95829169713267115"/>
          <c:h val="0.79062237328339835"/>
        </c:manualLayout>
      </c:layout>
      <c:lineChart>
        <c:grouping val="standard"/>
        <c:varyColors val="0"/>
        <c:ser>
          <c:idx val="0"/>
          <c:order val="0"/>
          <c:tx>
            <c:strRef>
              <c:f>'Plusv Cln'!$D$2</c:f>
              <c:strCache>
                <c:ptCount val="1"/>
                <c:pt idx="0">
                  <c:v>Índice</c:v>
                </c:pt>
              </c:strCache>
            </c:strRef>
          </c:tx>
          <c:spPr>
            <a:ln w="41275" cap="rnd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65000"/>
                </a:sysClr>
              </a:solidFill>
              <a:ln w="25400">
                <a:noFill/>
              </a:ln>
              <a:effectLst/>
            </c:spPr>
          </c:marker>
          <c:dLbls>
            <c:delete val="1"/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Cln'!$D$3:$D$17</c:f>
              <c:numCache>
                <c:formatCode>0.0</c:formatCode>
                <c:ptCount val="15"/>
                <c:pt idx="0">
                  <c:v>125.77</c:v>
                </c:pt>
                <c:pt idx="1">
                  <c:v>130.49</c:v>
                </c:pt>
                <c:pt idx="2">
                  <c:v>133.51</c:v>
                </c:pt>
                <c:pt idx="3">
                  <c:v>137.68</c:v>
                </c:pt>
                <c:pt idx="4">
                  <c:v>143.78</c:v>
                </c:pt>
                <c:pt idx="5">
                  <c:v>146.68</c:v>
                </c:pt>
                <c:pt idx="6">
                  <c:v>157.28</c:v>
                </c:pt>
                <c:pt idx="7">
                  <c:v>164.31</c:v>
                </c:pt>
                <c:pt idx="8">
                  <c:v>170.77</c:v>
                </c:pt>
                <c:pt idx="9">
                  <c:v>176.95</c:v>
                </c:pt>
                <c:pt idx="10">
                  <c:v>186.73</c:v>
                </c:pt>
                <c:pt idx="11">
                  <c:v>191.33</c:v>
                </c:pt>
                <c:pt idx="12">
                  <c:v>195.32</c:v>
                </c:pt>
                <c:pt idx="13">
                  <c:v>199.23</c:v>
                </c:pt>
                <c:pt idx="14" formatCode="General">
                  <c:v>200.3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4A-450E-ACE4-FF28616BDFA5}"/>
            </c:ext>
          </c:extLst>
        </c:ser>
        <c:ser>
          <c:idx val="1"/>
          <c:order val="1"/>
          <c:tx>
            <c:strRef>
              <c:f>'Plusv Cln'!$P$2</c:f>
              <c:strCache>
                <c:ptCount val="1"/>
                <c:pt idx="0">
                  <c:v>Vertical</c:v>
                </c:pt>
              </c:strCache>
            </c:strRef>
          </c:tx>
          <c:spPr>
            <a:ln w="41275" cap="rnd">
              <a:solidFill>
                <a:srgbClr val="C9D7ED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4472C4">
                  <a:lumMod val="60000"/>
                  <a:lumOff val="40000"/>
                </a:srgbClr>
              </a:solidFill>
              <a:ln w="9525">
                <a:noFill/>
              </a:ln>
              <a:effectLst/>
            </c:spPr>
          </c:marker>
          <c:dLbls>
            <c:delete val="1"/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Cln'!$R$3:$R$17</c:f>
              <c:numCache>
                <c:formatCode>0.0</c:formatCode>
                <c:ptCount val="15"/>
                <c:pt idx="0">
                  <c:v>125.77</c:v>
                </c:pt>
                <c:pt idx="1">
                  <c:v>134.98718676122931</c:v>
                </c:pt>
                <c:pt idx="2">
                  <c:v>166.05802600472813</c:v>
                </c:pt>
                <c:pt idx="3">
                  <c:v>171.51103262411348</c:v>
                </c:pt>
                <c:pt idx="4">
                  <c:v>184.97407186761231</c:v>
                </c:pt>
                <c:pt idx="5">
                  <c:v>195.69574137115839</c:v>
                </c:pt>
                <c:pt idx="6">
                  <c:v>203.94363687943263</c:v>
                </c:pt>
                <c:pt idx="7">
                  <c:v>214.81397068557922</c:v>
                </c:pt>
                <c:pt idx="8">
                  <c:v>221.40871914893617</c:v>
                </c:pt>
                <c:pt idx="9">
                  <c:v>230.5129210401891</c:v>
                </c:pt>
                <c:pt idx="10">
                  <c:v>230.07287470449171</c:v>
                </c:pt>
                <c:pt idx="11">
                  <c:v>233.68244397163119</c:v>
                </c:pt>
                <c:pt idx="12">
                  <c:v>242.06116406619384</c:v>
                </c:pt>
                <c:pt idx="13">
                  <c:v>242.13252293144208</c:v>
                </c:pt>
                <c:pt idx="14">
                  <c:v>241.7281560283688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4A-450E-ACE4-FF28616BDFA5}"/>
            </c:ext>
          </c:extLst>
        </c:ser>
        <c:ser>
          <c:idx val="2"/>
          <c:order val="2"/>
          <c:tx>
            <c:strRef>
              <c:f>'Plusv Cln'!$X$2</c:f>
              <c:strCache>
                <c:ptCount val="1"/>
                <c:pt idx="0">
                  <c:v>Horizontal</c:v>
                </c:pt>
              </c:strCache>
            </c:strRef>
          </c:tx>
          <c:spPr>
            <a:ln w="41275" cap="rnd">
              <a:solidFill>
                <a:srgbClr val="FFEFBD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 w="9525">
                <a:noFill/>
              </a:ln>
              <a:effectLst/>
            </c:spPr>
          </c:marker>
          <c:dLbls>
            <c:delete val="1"/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Cln'!$Z$3:$Z$17</c:f>
              <c:numCache>
                <c:formatCode>0.0</c:formatCode>
                <c:ptCount val="15"/>
                <c:pt idx="0">
                  <c:v>125.77</c:v>
                </c:pt>
                <c:pt idx="1">
                  <c:v>128.2287420314492</c:v>
                </c:pt>
                <c:pt idx="2">
                  <c:v>137.64501133305001</c:v>
                </c:pt>
                <c:pt idx="3">
                  <c:v>146.75839212353026</c:v>
                </c:pt>
                <c:pt idx="4">
                  <c:v>155.48870803229923</c:v>
                </c:pt>
                <c:pt idx="5">
                  <c:v>163.10546323841908</c:v>
                </c:pt>
                <c:pt idx="6">
                  <c:v>181.20750602068287</c:v>
                </c:pt>
                <c:pt idx="7">
                  <c:v>174.16980237994053</c:v>
                </c:pt>
                <c:pt idx="8">
                  <c:v>182.01817821221138</c:v>
                </c:pt>
                <c:pt idx="9">
                  <c:v>205.1802408273127</c:v>
                </c:pt>
                <c:pt idx="10">
                  <c:v>217.49176795580115</c:v>
                </c:pt>
                <c:pt idx="11">
                  <c:v>217.74120555319456</c:v>
                </c:pt>
                <c:pt idx="12">
                  <c:v>218.917125655192</c:v>
                </c:pt>
                <c:pt idx="13">
                  <c:v>216.54746847995472</c:v>
                </c:pt>
                <c:pt idx="14">
                  <c:v>222.91703569910754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4A-450E-ACE4-FF28616BDFA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204672"/>
        <c:axId val="34206464"/>
      </c:lineChart>
      <c:catAx>
        <c:axId val="34204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Arial" panose="020B0604020202020204" pitchFamily="34" charset="0"/>
              </a:defRPr>
            </a:pPr>
            <a:endParaRPr lang="es-MX"/>
          </a:p>
        </c:txPr>
        <c:crossAx val="34206464"/>
        <c:crosses val="autoZero"/>
        <c:auto val="1"/>
        <c:lblAlgn val="ctr"/>
        <c:lblOffset val="100"/>
        <c:noMultiLvlLbl val="0"/>
      </c:catAx>
      <c:valAx>
        <c:axId val="34206464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Light" pitchFamily="2" charset="0"/>
                <a:ea typeface="Roboto Light" pitchFamily="2" charset="0"/>
                <a:cs typeface="Arial" panose="020B0604020202020204" pitchFamily="34" charset="0"/>
              </a:defRPr>
            </a:pPr>
            <a:endParaRPr lang="es-MX"/>
          </a:p>
        </c:txPr>
        <c:crossAx val="34204672"/>
        <c:crosses val="autoZero"/>
        <c:crossBetween val="between"/>
        <c:majorUnit val="20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200" b="0" i="0">
          <a:latin typeface="Roboto Light" pitchFamily="2" charset="0"/>
          <a:ea typeface="Roboto Light" pitchFamily="2" charset="0"/>
          <a:cs typeface="Arial" panose="020B0604020202020204" pitchFamily="34" charset="0"/>
        </a:defRPr>
      </a:pPr>
      <a:endParaRPr lang="es-MX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441325177235124E-2"/>
          <c:y val="2.682767625274398E-2"/>
          <c:w val="0.95829169713267115"/>
          <c:h val="0.79062237328339835"/>
        </c:manualLayout>
      </c:layout>
      <c:lineChart>
        <c:grouping val="standard"/>
        <c:varyColors val="0"/>
        <c:ser>
          <c:idx val="0"/>
          <c:order val="0"/>
          <c:tx>
            <c:strRef>
              <c:f>'Plusv Cln'!$D$2</c:f>
              <c:strCache>
                <c:ptCount val="1"/>
                <c:pt idx="0">
                  <c:v>Índice</c:v>
                </c:pt>
              </c:strCache>
            </c:strRef>
          </c:tx>
          <c:spPr>
            <a:ln w="41275" cap="rnd">
              <a:solidFill>
                <a:sysClr val="window" lastClr="FFFFFF">
                  <a:lumMod val="95000"/>
                </a:sysClr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ysClr val="window" lastClr="FFFFFF">
                  <a:lumMod val="65000"/>
                </a:sysClr>
              </a:solidFill>
              <a:ln w="25400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itchFamily="2" charset="0"/>
                    <a:ea typeface="Roboto Light" pitchFamily="2" charset="0"/>
                    <a:cs typeface="Arial" panose="020B0604020202020204" pitchFamily="34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Cln'!$D$3:$D$17</c:f>
              <c:numCache>
                <c:formatCode>0.0</c:formatCode>
                <c:ptCount val="15"/>
                <c:pt idx="0">
                  <c:v>125.77</c:v>
                </c:pt>
                <c:pt idx="1">
                  <c:v>130.49</c:v>
                </c:pt>
                <c:pt idx="2">
                  <c:v>133.51</c:v>
                </c:pt>
                <c:pt idx="3">
                  <c:v>137.68</c:v>
                </c:pt>
                <c:pt idx="4">
                  <c:v>143.78</c:v>
                </c:pt>
                <c:pt idx="5">
                  <c:v>146.68</c:v>
                </c:pt>
                <c:pt idx="6">
                  <c:v>157.28</c:v>
                </c:pt>
                <c:pt idx="7">
                  <c:v>164.31</c:v>
                </c:pt>
                <c:pt idx="8">
                  <c:v>170.77</c:v>
                </c:pt>
                <c:pt idx="9">
                  <c:v>176.95</c:v>
                </c:pt>
                <c:pt idx="10">
                  <c:v>186.73</c:v>
                </c:pt>
                <c:pt idx="11">
                  <c:v>191.33</c:v>
                </c:pt>
                <c:pt idx="12">
                  <c:v>195.32</c:v>
                </c:pt>
                <c:pt idx="13">
                  <c:v>199.23</c:v>
                </c:pt>
                <c:pt idx="14" formatCode="General">
                  <c:v>200.3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4A-450E-ACE4-FF28616BDFA5}"/>
            </c:ext>
          </c:extLst>
        </c:ser>
        <c:ser>
          <c:idx val="1"/>
          <c:order val="1"/>
          <c:tx>
            <c:strRef>
              <c:f>'Plusv Cln'!$P$2</c:f>
              <c:strCache>
                <c:ptCount val="1"/>
                <c:pt idx="0">
                  <c:v>Vertical</c:v>
                </c:pt>
              </c:strCache>
            </c:strRef>
          </c:tx>
          <c:spPr>
            <a:ln w="41275" cap="rnd">
              <a:solidFill>
                <a:srgbClr val="C9D7ED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4472C4">
                  <a:lumMod val="60000"/>
                  <a:lumOff val="40000"/>
                </a:srgbClr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itchFamily="2" charset="0"/>
                    <a:ea typeface="Roboto Light" pitchFamily="2" charset="0"/>
                    <a:cs typeface="Arial" panose="020B0604020202020204" pitchFamily="34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Cln'!$R$3:$R$17</c:f>
              <c:numCache>
                <c:formatCode>0.0</c:formatCode>
                <c:ptCount val="15"/>
                <c:pt idx="0">
                  <c:v>125.77</c:v>
                </c:pt>
                <c:pt idx="1">
                  <c:v>134.98718676122931</c:v>
                </c:pt>
                <c:pt idx="2">
                  <c:v>166.05802600472813</c:v>
                </c:pt>
                <c:pt idx="3">
                  <c:v>171.51103262411348</c:v>
                </c:pt>
                <c:pt idx="4">
                  <c:v>184.97407186761231</c:v>
                </c:pt>
                <c:pt idx="5">
                  <c:v>195.69574137115839</c:v>
                </c:pt>
                <c:pt idx="6">
                  <c:v>203.94363687943263</c:v>
                </c:pt>
                <c:pt idx="7">
                  <c:v>214.81397068557922</c:v>
                </c:pt>
                <c:pt idx="8">
                  <c:v>221.40871914893617</c:v>
                </c:pt>
                <c:pt idx="9">
                  <c:v>230.5129210401891</c:v>
                </c:pt>
                <c:pt idx="10">
                  <c:v>230.07287470449171</c:v>
                </c:pt>
                <c:pt idx="11">
                  <c:v>233.68244397163119</c:v>
                </c:pt>
                <c:pt idx="12">
                  <c:v>242.06116406619384</c:v>
                </c:pt>
                <c:pt idx="13">
                  <c:v>242.13252293144208</c:v>
                </c:pt>
                <c:pt idx="14">
                  <c:v>241.7281560283688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4A-450E-ACE4-FF28616BDFA5}"/>
            </c:ext>
          </c:extLst>
        </c:ser>
        <c:ser>
          <c:idx val="2"/>
          <c:order val="2"/>
          <c:tx>
            <c:strRef>
              <c:f>'Plusv Cln'!$X$2</c:f>
              <c:strCache>
                <c:ptCount val="1"/>
                <c:pt idx="0">
                  <c:v>Horizontal</c:v>
                </c:pt>
              </c:strCache>
            </c:strRef>
          </c:tx>
          <c:spPr>
            <a:ln w="41275" cap="rnd">
              <a:solidFill>
                <a:srgbClr val="FFEFBD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D579"/>
              </a:solidFill>
              <a:ln w="9525">
                <a:noFill/>
              </a:ln>
              <a:effectLst/>
            </c:spPr>
          </c:marker>
          <c:dLbls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4A-450E-ACE4-FF28616BDF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itchFamily="2" charset="0"/>
                    <a:ea typeface="Roboto Light" pitchFamily="2" charset="0"/>
                    <a:cs typeface="Arial" panose="020B0604020202020204" pitchFamily="34" charset="0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'Plusv Cln'!$V$3:$W$17</c:f>
              <c:multiLvlStrCache>
                <c:ptCount val="15"/>
                <c:lvl>
                  <c:pt idx="0">
                    <c:v>I</c:v>
                  </c:pt>
                  <c:pt idx="1">
                    <c:v>III</c:v>
                  </c:pt>
                  <c:pt idx="2">
                    <c:v>IV</c:v>
                  </c:pt>
                  <c:pt idx="3">
                    <c:v>I</c:v>
                  </c:pt>
                  <c:pt idx="4">
                    <c:v>III</c:v>
                  </c:pt>
                  <c:pt idx="5">
                    <c:v>IV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III</c:v>
                  </c:pt>
                  <c:pt idx="14">
                    <c:v>IV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</c:lvl>
              </c:multiLvlStrCache>
            </c:multiLvlStrRef>
          </c:cat>
          <c:val>
            <c:numRef>
              <c:f>'Plusv Cln'!$Z$3:$Z$17</c:f>
              <c:numCache>
                <c:formatCode>0.0</c:formatCode>
                <c:ptCount val="15"/>
                <c:pt idx="0">
                  <c:v>125.77</c:v>
                </c:pt>
                <c:pt idx="1">
                  <c:v>128.2287420314492</c:v>
                </c:pt>
                <c:pt idx="2">
                  <c:v>137.64501133305001</c:v>
                </c:pt>
                <c:pt idx="3">
                  <c:v>146.75839212353026</c:v>
                </c:pt>
                <c:pt idx="4">
                  <c:v>155.48870803229923</c:v>
                </c:pt>
                <c:pt idx="5">
                  <c:v>163.10546323841908</c:v>
                </c:pt>
                <c:pt idx="6">
                  <c:v>181.20750602068287</c:v>
                </c:pt>
                <c:pt idx="7">
                  <c:v>174.16980237994053</c:v>
                </c:pt>
                <c:pt idx="8">
                  <c:v>182.01817821221138</c:v>
                </c:pt>
                <c:pt idx="9">
                  <c:v>205.1802408273127</c:v>
                </c:pt>
                <c:pt idx="10">
                  <c:v>217.49176795580115</c:v>
                </c:pt>
                <c:pt idx="11">
                  <c:v>217.74120555319456</c:v>
                </c:pt>
                <c:pt idx="12">
                  <c:v>218.917125655192</c:v>
                </c:pt>
                <c:pt idx="13">
                  <c:v>216.54746847995472</c:v>
                </c:pt>
                <c:pt idx="14">
                  <c:v>222.91703569910754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4A-450E-ACE4-FF28616BDFA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204672"/>
        <c:axId val="34206464"/>
      </c:lineChart>
      <c:catAx>
        <c:axId val="34204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 pitchFamily="2" charset="0"/>
                <a:ea typeface="Roboto Th" pitchFamily="2" charset="0"/>
                <a:cs typeface="Arial" panose="020B0604020202020204" pitchFamily="34" charset="0"/>
              </a:defRPr>
            </a:pPr>
            <a:endParaRPr lang="es-MX"/>
          </a:p>
        </c:txPr>
        <c:crossAx val="34206464"/>
        <c:crosses val="autoZero"/>
        <c:auto val="1"/>
        <c:lblAlgn val="ctr"/>
        <c:lblOffset val="100"/>
        <c:noMultiLvlLbl val="0"/>
      </c:catAx>
      <c:valAx>
        <c:axId val="34206464"/>
        <c:scaling>
          <c:orientation val="minMax"/>
          <c:min val="1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Light" pitchFamily="2" charset="0"/>
                <a:ea typeface="Roboto Light" pitchFamily="2" charset="0"/>
                <a:cs typeface="Arial" panose="020B0604020202020204" pitchFamily="34" charset="0"/>
              </a:defRPr>
            </a:pPr>
            <a:endParaRPr lang="es-MX"/>
          </a:p>
        </c:txPr>
        <c:crossAx val="34204672"/>
        <c:crosses val="autoZero"/>
        <c:crossBetween val="between"/>
        <c:majorUnit val="20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showDLblsOverMax val="0"/>
    <c:extLst/>
  </c:chart>
  <c:spPr>
    <a:noFill/>
    <a:ln w="9525" cap="flat" cmpd="sng" algn="ctr">
      <a:noFill/>
      <a:round/>
    </a:ln>
    <a:effectLst/>
  </c:spPr>
  <c:txPr>
    <a:bodyPr/>
    <a:lstStyle/>
    <a:p>
      <a:pPr>
        <a:defRPr sz="1200" b="0" i="0">
          <a:latin typeface="Roboto Light" pitchFamily="2" charset="0"/>
          <a:ea typeface="Roboto Light" pitchFamily="2" charset="0"/>
          <a:cs typeface="Arial" panose="020B0604020202020204" pitchFamily="34" charset="0"/>
        </a:defRPr>
      </a:pPr>
      <a:endParaRPr lang="es-MX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'contexto mercado Vertical '!$B$5</c:f>
              <c:strCache>
                <c:ptCount val="1"/>
                <c:pt idx="0">
                  <c:v>Venta Total último mes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'contexto mercado Vertical '!$C$2:$R$3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'contexto mercado Vertical '!$C$5:$R$5</c:f>
              <c:numCache>
                <c:formatCode>General</c:formatCode>
                <c:ptCount val="16"/>
                <c:pt idx="5" formatCode="0.0">
                  <c:v>49</c:v>
                </c:pt>
                <c:pt idx="6" formatCode="0.0">
                  <c:v>36.5</c:v>
                </c:pt>
                <c:pt idx="7" formatCode="0.0">
                  <c:v>41.4</c:v>
                </c:pt>
                <c:pt idx="8" formatCode="0.0">
                  <c:v>44.2</c:v>
                </c:pt>
                <c:pt idx="9">
                  <c:v>39.200000000000003</c:v>
                </c:pt>
                <c:pt idx="10">
                  <c:v>25</c:v>
                </c:pt>
                <c:pt idx="11">
                  <c:v>47.149999999999991</c:v>
                </c:pt>
                <c:pt idx="12">
                  <c:v>30.6</c:v>
                </c:pt>
                <c:pt idx="13">
                  <c:v>33.6</c:v>
                </c:pt>
                <c:pt idx="14">
                  <c:v>24</c:v>
                </c:pt>
                <c:pt idx="15">
                  <c:v>17.2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872-2C42-9A6F-1E45FF9721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9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>
          <a:solidFill>
            <a:schemeClr val="bg1">
              <a:lumMod val="9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379322138658006E-2"/>
          <c:y val="5.2097531651021871E-2"/>
          <c:w val="0.9520667248443988"/>
          <c:h val="0.89580493669795624"/>
        </c:manualLayout>
      </c:layout>
      <c:lineChart>
        <c:grouping val="standard"/>
        <c:varyColors val="0"/>
        <c:ser>
          <c:idx val="1"/>
          <c:order val="0"/>
          <c:tx>
            <c:strRef>
              <c:f>'contexto mercado Vertical '!$B$8</c:f>
              <c:strCache>
                <c:ptCount val="1"/>
                <c:pt idx="0">
                  <c:v>Venta prom. Último mes</c:v>
                </c:pt>
              </c:strCache>
            </c:strRef>
          </c:tx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'contexto mercado Vertical '!$C$2:$R$3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'contexto mercado Vertical '!$C$8:$R$8</c:f>
              <c:numCache>
                <c:formatCode>General</c:formatCode>
                <c:ptCount val="16"/>
                <c:pt idx="5">
                  <c:v>1.8</c:v>
                </c:pt>
                <c:pt idx="6" formatCode="0.0">
                  <c:v>1.1000000000000001</c:v>
                </c:pt>
                <c:pt idx="7" formatCode="0.0">
                  <c:v>1.1000000000000001</c:v>
                </c:pt>
                <c:pt idx="8" formatCode="0.0">
                  <c:v>2.4</c:v>
                </c:pt>
                <c:pt idx="9">
                  <c:v>1</c:v>
                </c:pt>
                <c:pt idx="10" formatCode="0.0">
                  <c:v>0.625</c:v>
                </c:pt>
                <c:pt idx="11" formatCode="0.0">
                  <c:v>1.0715909090909088</c:v>
                </c:pt>
                <c:pt idx="12" formatCode="0.0">
                  <c:v>0.7</c:v>
                </c:pt>
                <c:pt idx="13">
                  <c:v>0.8</c:v>
                </c:pt>
                <c:pt idx="14">
                  <c:v>0.5</c:v>
                </c:pt>
                <c:pt idx="15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DFB-2C48-A558-59D34AB269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9399215"/>
        <c:axId val="1729733263"/>
      </c:lineChart>
      <c:catAx>
        <c:axId val="17293992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9733263"/>
        <c:crosses val="autoZero"/>
        <c:auto val="1"/>
        <c:lblAlgn val="ctr"/>
        <c:lblOffset val="100"/>
        <c:noMultiLvlLbl val="0"/>
      </c:catAx>
      <c:valAx>
        <c:axId val="1729733263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7293992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947115022836578E-2"/>
          <c:y val="2.4829848001161687E-2"/>
          <c:w val="0.9589106381270921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'contexto mercado Vertical '!$B$9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'contexto mercado Vertical '!$C$2:$R$3</c:f>
              <c:multiLvlStrCache>
                <c:ptCount val="16"/>
                <c:lvl>
                  <c:pt idx="0">
                    <c:v>Ene</c:v>
                  </c:pt>
                  <c:pt idx="1">
                    <c:v>Jul</c:v>
                  </c:pt>
                  <c:pt idx="2">
                    <c:v>Oct</c:v>
                  </c:pt>
                  <c:pt idx="3">
                    <c:v>Feb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May</c:v>
                  </c:pt>
                  <c:pt idx="7">
                    <c:v>Ago</c:v>
                  </c:pt>
                  <c:pt idx="8">
                    <c:v>Dic</c:v>
                  </c:pt>
                  <c:pt idx="9">
                    <c:v>Mar</c:v>
                  </c:pt>
                  <c:pt idx="10">
                    <c:v>Jul</c:v>
                  </c:pt>
                  <c:pt idx="11">
                    <c:v>Nov</c:v>
                  </c:pt>
                  <c:pt idx="12">
                    <c:v>Mar</c:v>
                  </c:pt>
                  <c:pt idx="13">
                    <c:v>Jul</c:v>
                  </c:pt>
                  <c:pt idx="14">
                    <c:v>Nov</c:v>
                  </c:pt>
                  <c:pt idx="15">
                    <c:v>Mar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2">
                    <c:v>2024</c:v>
                  </c:pt>
                  <c:pt idx="15">
                    <c:v>2025</c:v>
                  </c:pt>
                </c:lvl>
              </c:multiLvlStrCache>
            </c:multiLvlStrRef>
          </c:cat>
          <c:val>
            <c:numRef>
              <c:f>'contexto mercado Vertical '!$C$9:$R$9</c:f>
              <c:numCache>
                <c:formatCode>General</c:formatCode>
                <c:ptCount val="16"/>
                <c:pt idx="0">
                  <c:v>246</c:v>
                </c:pt>
                <c:pt idx="1">
                  <c:v>258</c:v>
                </c:pt>
                <c:pt idx="2">
                  <c:v>331</c:v>
                </c:pt>
                <c:pt idx="3">
                  <c:v>379</c:v>
                </c:pt>
                <c:pt idx="4">
                  <c:v>656</c:v>
                </c:pt>
                <c:pt idx="5">
                  <c:v>571</c:v>
                </c:pt>
                <c:pt idx="6" formatCode="#,##0">
                  <c:v>1017</c:v>
                </c:pt>
                <c:pt idx="7">
                  <c:v>650</c:v>
                </c:pt>
                <c:pt idx="8">
                  <c:v>857</c:v>
                </c:pt>
                <c:pt idx="9">
                  <c:v>805</c:v>
                </c:pt>
                <c:pt idx="10">
                  <c:v>762</c:v>
                </c:pt>
                <c:pt idx="11">
                  <c:v>814</c:v>
                </c:pt>
                <c:pt idx="12">
                  <c:v>922</c:v>
                </c:pt>
                <c:pt idx="13">
                  <c:v>906</c:v>
                </c:pt>
                <c:pt idx="14">
                  <c:v>825</c:v>
                </c:pt>
                <c:pt idx="15">
                  <c:v>874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CA-9948-A8DA-009CDABE33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24/5/25</a:t>
            </a:fld>
            <a:endParaRPr lang="es-ES_trad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F0FC-556E-FB4C-93C6-8578884CF680}" type="slidenum">
              <a:rPr lang="es-ES_tradnl" smtClean="0"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28172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4648C404-F359-8A43-A5D7-6793023C1686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Slide Number Placeholder 17">
            <a:extLst>
              <a:ext uri="{FF2B5EF4-FFF2-40B4-BE49-F238E27FC236}">
                <a16:creationId xmlns:a16="http://schemas.microsoft.com/office/drawing/2014/main" id="{3D11DBD9-484F-8A40-8612-4EC996F3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9135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2D8EAF-E34A-4434-9A1C-565460ADFFB7}"/>
              </a:ext>
            </a:extLst>
          </p:cNvPr>
          <p:cNvGraphicFramePr>
            <a:graphicFrameLocks/>
          </p:cNvGraphicFramePr>
          <p:nvPr/>
        </p:nvGraphicFramePr>
        <p:xfrm>
          <a:off x="738818" y="1625322"/>
          <a:ext cx="10974762" cy="5283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3CB6C77-D5FD-3FBE-4377-47E4E509A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s-ES_tradnl" smtClean="0"/>
              <a:pPr/>
              <a:t>1</a:t>
            </a:fld>
            <a:endParaRPr lang="es-ES_tradn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1C867AE-EB65-CF0F-CD59-831E93E278FF}"/>
              </a:ext>
            </a:extLst>
          </p:cNvPr>
          <p:cNvSpPr/>
          <p:nvPr/>
        </p:nvSpPr>
        <p:spPr>
          <a:xfrm>
            <a:off x="1270000" y="7139672"/>
            <a:ext cx="1029310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 fontAlgn="b"/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Th" panose="02000000000000000000" pitchFamily="2" charset="0"/>
              </a:rPr>
              <a:t>Fuente: </a:t>
            </a:r>
            <a:r>
              <a:rPr lang="es-AR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Th" panose="02000000000000000000" pitchFamily="2" charset="0"/>
              </a:rPr>
              <a:t>INEGI. Sistema de Cuentas Nacionales de México. Producto Interno Bruto por Entidad Federativa. </a:t>
            </a:r>
          </a:p>
          <a:p>
            <a:pPr algn="ctr" fontAlgn="b"/>
            <a:r>
              <a:rPr lang="es-AR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Th" panose="02000000000000000000" pitchFamily="2" charset="0"/>
              </a:rPr>
              <a:t>Nota: El dato de 2023 es una estimación realizada por Ideas Frescas.</a:t>
            </a:r>
            <a:endParaRPr lang="es-MX" sz="1400" i="1" dirty="0">
              <a:solidFill>
                <a:schemeClr val="bg1">
                  <a:lumMod val="50000"/>
                </a:schemeClr>
              </a:solidFill>
              <a:latin typeface="Playfair Display" pitchFamily="2" charset="77"/>
              <a:ea typeface="Roboto Th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4D0E09A-DE66-C7C4-6366-E3BB0DED1248}"/>
              </a:ext>
            </a:extLst>
          </p:cNvPr>
          <p:cNvSpPr txBox="1"/>
          <p:nvPr/>
        </p:nvSpPr>
        <p:spPr bwMode="auto">
          <a:xfrm>
            <a:off x="0" y="223983"/>
            <a:ext cx="12801600" cy="80330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s-MX" sz="4400" cap="all" dirty="0">
                <a:latin typeface="Lato Hairline" panose="020F0202020204030203" pitchFamily="34" charset="77"/>
                <a:ea typeface="Roboto" pitchFamily="2" charset="0"/>
              </a:rPr>
              <a:t>PIB Culiacán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3908F40-5A39-C987-D3AE-47FD1592EC63}"/>
              </a:ext>
            </a:extLst>
          </p:cNvPr>
          <p:cNvSpPr txBox="1"/>
          <p:nvPr/>
        </p:nvSpPr>
        <p:spPr bwMode="auto">
          <a:xfrm>
            <a:off x="0" y="822022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Millones de pesos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341C512-EE1B-4F7A-B603-326575EC138F}"/>
              </a:ext>
            </a:extLst>
          </p:cNvPr>
          <p:cNvGraphicFramePr>
            <a:graphicFrameLocks/>
          </p:cNvGraphicFramePr>
          <p:nvPr/>
        </p:nvGraphicFramePr>
        <p:xfrm>
          <a:off x="337806" y="5131044"/>
          <a:ext cx="11859945" cy="148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21">
            <a:extLst>
              <a:ext uri="{FF2B5EF4-FFF2-40B4-BE49-F238E27FC236}">
                <a16:creationId xmlns:a16="http://schemas.microsoft.com/office/drawing/2014/main" id="{B3B476E1-6763-694D-E349-9DD78B162985}"/>
              </a:ext>
            </a:extLst>
          </p:cNvPr>
          <p:cNvSpPr txBox="1"/>
          <p:nvPr/>
        </p:nvSpPr>
        <p:spPr bwMode="auto">
          <a:xfrm>
            <a:off x="1660479" y="1971953"/>
            <a:ext cx="3348162" cy="101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108000" rIns="124971" bIns="62486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17463" indent="-4763">
              <a:lnSpc>
                <a:spcPct val="80000"/>
              </a:lnSpc>
              <a:spcAft>
                <a:spcPts val="400"/>
              </a:spcAft>
            </a:pPr>
            <a:r>
              <a:rPr lang="es-AR" sz="32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Variación +27.6%</a:t>
            </a:r>
          </a:p>
          <a:p>
            <a:pPr marL="17463" indent="-4763">
              <a:lnSpc>
                <a:spcPct val="80000"/>
              </a:lnSpc>
              <a:spcAft>
                <a:spcPts val="400"/>
              </a:spcAft>
            </a:pPr>
            <a:r>
              <a:rPr lang="es-AR" sz="32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TMCA +5.4%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7488F2F-B063-B9FB-7718-B44847B1E43D}"/>
              </a:ext>
            </a:extLst>
          </p:cNvPr>
          <p:cNvSpPr txBox="1"/>
          <p:nvPr/>
        </p:nvSpPr>
        <p:spPr bwMode="auto">
          <a:xfrm>
            <a:off x="11044617" y="2502907"/>
            <a:ext cx="1604052" cy="34779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15875" marR="0" lvl="0" indent="-3175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rgbClr val="FFD579"/>
                </a:solidFill>
                <a:latin typeface="Lato" panose="020F05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CULIACÁN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EC2EAFA5-CB12-9E60-164A-19A8D52EDA0F}"/>
              </a:ext>
            </a:extLst>
          </p:cNvPr>
          <p:cNvGraphicFramePr>
            <a:graphicFrameLocks/>
          </p:cNvGraphicFramePr>
          <p:nvPr/>
        </p:nvGraphicFramePr>
        <p:xfrm>
          <a:off x="2789499" y="3689396"/>
          <a:ext cx="8623140" cy="251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ADBE6D67-9D9D-010A-F14C-1E5E6870F789}"/>
              </a:ext>
            </a:extLst>
          </p:cNvPr>
          <p:cNvSpPr txBox="1"/>
          <p:nvPr/>
        </p:nvSpPr>
        <p:spPr bwMode="auto">
          <a:xfrm>
            <a:off x="11044617" y="4957148"/>
            <a:ext cx="1604052" cy="34779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4971" tIns="62486" rIns="124971" bIns="62486" rtlCol="0" anchor="ctr">
            <a:spAutoFit/>
          </a:bodyPr>
          <a:lstStyle/>
          <a:p>
            <a:pPr marL="15875" marR="0" lvl="0" indent="-3175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s-ES_tradnl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0"/>
                <a:ea typeface="Roboto" panose="02000000000000000000" pitchFamily="2" charset="0"/>
                <a:cs typeface="Roboto" panose="02000000000000000000" pitchFamily="2" charset="0"/>
              </a:rPr>
              <a:t>VARIACIÓN</a:t>
            </a:r>
          </a:p>
        </p:txBody>
      </p:sp>
    </p:spTree>
    <p:extLst>
      <p:ext uri="{BB962C8B-B14F-4D97-AF65-F5344CB8AC3E}">
        <p14:creationId xmlns:p14="http://schemas.microsoft.com/office/powerpoint/2010/main" val="1303915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CE7089-850E-F441-B915-E82A427EA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243405"/>
              </p:ext>
            </p:extLst>
          </p:nvPr>
        </p:nvGraphicFramePr>
        <p:xfrm>
          <a:off x="-64038" y="1322323"/>
          <a:ext cx="11615216" cy="5870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17167A3-F275-4643-D9FC-23184E04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558CC2-47C1-BF3A-666F-6DD624329DC2}"/>
              </a:ext>
            </a:extLst>
          </p:cNvPr>
          <p:cNvSpPr txBox="1"/>
          <p:nvPr/>
        </p:nvSpPr>
        <p:spPr>
          <a:xfrm>
            <a:off x="11567037" y="1523545"/>
            <a:ext cx="1234564" cy="527324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Top </a:t>
            </a:r>
            <a:r>
              <a:rPr lang="es-ES_tradnl" sz="2000" b="1" cap="all" dirty="0">
                <a:solidFill>
                  <a:schemeClr val="accent6"/>
                </a:solidFill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+ ventas</a:t>
            </a: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 </a:t>
            </a: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9C71A3BC-8248-7BC1-A5EA-9A9642F1D9FA}"/>
              </a:ext>
            </a:extLst>
          </p:cNvPr>
          <p:cNvSpPr txBox="1"/>
          <p:nvPr/>
        </p:nvSpPr>
        <p:spPr>
          <a:xfrm>
            <a:off x="11582853" y="2107115"/>
            <a:ext cx="1218747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</a:rPr>
              <a:t>Resto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7CDDADE-62B1-A8AA-CCE7-D0CD616BEFF9}"/>
              </a:ext>
            </a:extLst>
          </p:cNvPr>
          <p:cNvSpPr/>
          <p:nvPr/>
        </p:nvSpPr>
        <p:spPr>
          <a:xfrm>
            <a:off x="11212716" y="1517181"/>
            <a:ext cx="356400" cy="356400"/>
          </a:xfrm>
          <a:prstGeom prst="rect">
            <a:avLst/>
          </a:prstGeom>
          <a:solidFill>
            <a:srgbClr val="FFD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6FB1327-A616-A9B0-8D1F-6B27C86E690F}"/>
              </a:ext>
            </a:extLst>
          </p:cNvPr>
          <p:cNvSpPr/>
          <p:nvPr/>
        </p:nvSpPr>
        <p:spPr>
          <a:xfrm>
            <a:off x="11212716" y="2108495"/>
            <a:ext cx="356400" cy="356400"/>
          </a:xfrm>
          <a:prstGeom prst="rect">
            <a:avLst/>
          </a:prstGeom>
          <a:solidFill>
            <a:srgbClr val="CFDF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F0DC2C9-F506-0112-E643-2498F9267061}"/>
              </a:ext>
            </a:extLst>
          </p:cNvPr>
          <p:cNvSpPr txBox="1"/>
          <p:nvPr/>
        </p:nvSpPr>
        <p:spPr bwMode="auto">
          <a:xfrm>
            <a:off x="4517626" y="4397568"/>
            <a:ext cx="1410500" cy="654009"/>
          </a:xfrm>
          <a:prstGeom prst="rect">
            <a:avLst/>
          </a:prstGeom>
          <a:solidFill>
            <a:schemeClr val="bg1"/>
          </a:solidFill>
          <a:ln w="19050">
            <a:noFill/>
            <a:prstDash val="solid"/>
            <a:miter lim="800000"/>
            <a:headEnd/>
            <a:tailEnd/>
          </a:ln>
        </p:spPr>
        <p:txBody>
          <a:bodyPr wrap="square" lIns="108000" tIns="144000" rIns="124971" bIns="62486" rtlCol="0" anchor="ctr">
            <a:spAutoFit/>
          </a:bodyPr>
          <a:lstStyle/>
          <a:p>
            <a:pPr marL="15875" indent="-3175" algn="ctr">
              <a:lnSpc>
                <a:spcPct val="80000"/>
              </a:lnSpc>
            </a:pPr>
            <a:r>
              <a:rPr lang="es-ES_tradnl" b="1" cap="all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Promedio1.1</a:t>
            </a:r>
          </a:p>
        </p:txBody>
      </p:sp>
      <p:sp>
        <p:nvSpPr>
          <p:cNvPr id="11" name="CuadroTexto 2">
            <a:extLst>
              <a:ext uri="{FF2B5EF4-FFF2-40B4-BE49-F238E27FC236}">
                <a16:creationId xmlns:a16="http://schemas.microsoft.com/office/drawing/2014/main" id="{E1899508-4DA9-FF5F-3396-4559BF4FB177}"/>
              </a:ext>
            </a:extLst>
          </p:cNvPr>
          <p:cNvSpPr txBox="1"/>
          <p:nvPr/>
        </p:nvSpPr>
        <p:spPr>
          <a:xfrm>
            <a:off x="11059887" y="4724573"/>
            <a:ext cx="1561210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Nota: El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" panose="02000000000000000000" pitchFamily="2" charset="0"/>
              </a:rPr>
              <a:t>Top </a:t>
            </a:r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" panose="02000000000000000000" pitchFamily="2" charset="0"/>
              </a:rPr>
              <a:t>+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" panose="02000000000000000000" pitchFamily="2" charset="0"/>
              </a:rPr>
              <a:t> ventas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lo componen </a:t>
            </a:r>
            <a:r>
              <a:rPr kumimoji="0" lang="es-MX" sz="1400" b="1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los primeros grupos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de desarrolladores que más venden en Culiacán.</a:t>
            </a:r>
            <a:endParaRPr kumimoji="0" lang="es-MX" sz="14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Playfair Display" pitchFamily="2" charset="77"/>
              <a:ea typeface="Roboto Thin" panose="02000000000000000000" pitchFamily="2" charset="0"/>
              <a:cs typeface="Roboto Light" panose="02000000000000000000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77227D9-6ACA-EEA8-9830-AE80051DD1FB}"/>
              </a:ext>
            </a:extLst>
          </p:cNvPr>
          <p:cNvSpPr txBox="1"/>
          <p:nvPr/>
        </p:nvSpPr>
        <p:spPr bwMode="auto">
          <a:xfrm>
            <a:off x="5800876" y="5718154"/>
            <a:ext cx="1408380" cy="654009"/>
          </a:xfrm>
          <a:prstGeom prst="rect">
            <a:avLst/>
          </a:prstGeom>
          <a:solidFill>
            <a:schemeClr val="bg1"/>
          </a:solidFill>
          <a:ln w="19050">
            <a:noFill/>
            <a:prstDash val="solid"/>
            <a:miter lim="800000"/>
            <a:headEnd/>
            <a:tailEnd/>
          </a:ln>
        </p:spPr>
        <p:txBody>
          <a:bodyPr wrap="square" lIns="108000" tIns="144000" rIns="124971" bIns="62486" rtlCol="0" anchor="ctr">
            <a:spAutoFit/>
          </a:bodyPr>
          <a:lstStyle/>
          <a:p>
            <a:pPr marL="15875" indent="-3175" algn="ctr">
              <a:lnSpc>
                <a:spcPct val="80000"/>
              </a:lnSpc>
            </a:pPr>
            <a:r>
              <a:rPr lang="es-ES_tradnl" b="1" cap="all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Promedio</a:t>
            </a:r>
          </a:p>
          <a:p>
            <a:pPr marL="15875" indent="-3175" algn="ctr">
              <a:lnSpc>
                <a:spcPct val="80000"/>
              </a:lnSpc>
            </a:pPr>
            <a:r>
              <a:rPr lang="es-ES_tradnl" b="1" cap="all" dirty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0.2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0CA3745-5431-8F45-8A91-2705BB501810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PARTICIPACIÓN DE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FC1284B-789C-944D-8ECC-DE9030657A0F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vertical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67831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17167A3-F275-4643-D9FC-23184E045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" name="CuadroTexto 2">
            <a:extLst>
              <a:ext uri="{FF2B5EF4-FFF2-40B4-BE49-F238E27FC236}">
                <a16:creationId xmlns:a16="http://schemas.microsoft.com/office/drawing/2014/main" id="{E1899508-4DA9-FF5F-3396-4559BF4FB177}"/>
              </a:ext>
            </a:extLst>
          </p:cNvPr>
          <p:cNvSpPr txBox="1"/>
          <p:nvPr/>
        </p:nvSpPr>
        <p:spPr>
          <a:xfrm>
            <a:off x="11059886" y="4919443"/>
            <a:ext cx="1561210" cy="181588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 anchor="b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Nota: El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" panose="02000000000000000000" pitchFamily="2" charset="0"/>
              </a:rPr>
              <a:t>Top </a:t>
            </a:r>
            <a:r>
              <a:rPr lang="es-MX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" panose="02000000000000000000" pitchFamily="2" charset="0"/>
              </a:rPr>
              <a:t>+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" panose="02000000000000000000" pitchFamily="2" charset="0"/>
              </a:rPr>
              <a:t> ventas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lo componen </a:t>
            </a:r>
            <a:r>
              <a:rPr kumimoji="0" lang="es-MX" sz="1400" b="1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los primeros grupos </a:t>
            </a:r>
            <a:r>
              <a:rPr kumimoji="0" lang="es-MX" sz="14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ea typeface="Roboto Thin" panose="02000000000000000000" pitchFamily="2" charset="0"/>
              </a:rPr>
              <a:t>de desarrolladores que más venden en Culiacán.</a:t>
            </a:r>
            <a:endParaRPr kumimoji="0" lang="es-MX" sz="14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Playfair Display" pitchFamily="2" charset="77"/>
              <a:ea typeface="Roboto Thin" panose="02000000000000000000" pitchFamily="2" charset="0"/>
              <a:cs typeface="Roboto Light" panose="02000000000000000000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0CA3745-5431-8F45-8A91-2705BB501810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PARTICIPACIÓN DE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FC1284B-789C-944D-8ECC-DE9030657A0F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Comparativo top + ventas- Vivienda vertical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5C09C376-7022-384B-8821-45419E8C7D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577137"/>
              </p:ext>
            </p:extLst>
          </p:nvPr>
        </p:nvGraphicFramePr>
        <p:xfrm>
          <a:off x="-30703" y="1319145"/>
          <a:ext cx="11577116" cy="6048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uadroTexto 3">
            <a:extLst>
              <a:ext uri="{FF2B5EF4-FFF2-40B4-BE49-F238E27FC236}">
                <a16:creationId xmlns:a16="http://schemas.microsoft.com/office/drawing/2014/main" id="{9C71A3BC-8248-7BC1-A5EA-9A9642F1D9FA}"/>
              </a:ext>
            </a:extLst>
          </p:cNvPr>
          <p:cNvSpPr txBox="1"/>
          <p:nvPr/>
        </p:nvSpPr>
        <p:spPr>
          <a:xfrm>
            <a:off x="11568339" y="1647873"/>
            <a:ext cx="1218747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MAR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6FB1327-A616-A9B0-8D1F-6B27C86E690F}"/>
              </a:ext>
            </a:extLst>
          </p:cNvPr>
          <p:cNvSpPr/>
          <p:nvPr/>
        </p:nvSpPr>
        <p:spPr>
          <a:xfrm>
            <a:off x="11212716" y="1663767"/>
            <a:ext cx="356400" cy="35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0" name="CuadroTexto 3">
            <a:extLst>
              <a:ext uri="{FF2B5EF4-FFF2-40B4-BE49-F238E27FC236}">
                <a16:creationId xmlns:a16="http://schemas.microsoft.com/office/drawing/2014/main" id="{A63D5A96-7B2A-5C5C-8297-1BFEF9E7B7FA}"/>
              </a:ext>
            </a:extLst>
          </p:cNvPr>
          <p:cNvSpPr txBox="1"/>
          <p:nvPr/>
        </p:nvSpPr>
        <p:spPr>
          <a:xfrm>
            <a:off x="11568339" y="2128875"/>
            <a:ext cx="1218747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JUL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E17A152-98F7-65E5-5E74-E5133FE7139C}"/>
              </a:ext>
            </a:extLst>
          </p:cNvPr>
          <p:cNvSpPr/>
          <p:nvPr/>
        </p:nvSpPr>
        <p:spPr>
          <a:xfrm>
            <a:off x="11212716" y="2144769"/>
            <a:ext cx="356400" cy="356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4" name="CuadroTexto 3">
            <a:extLst>
              <a:ext uri="{FF2B5EF4-FFF2-40B4-BE49-F238E27FC236}">
                <a16:creationId xmlns:a16="http://schemas.microsoft.com/office/drawing/2014/main" id="{D0548785-CA63-C473-88C6-22F9E675B7A4}"/>
              </a:ext>
            </a:extLst>
          </p:cNvPr>
          <p:cNvSpPr txBox="1"/>
          <p:nvPr/>
        </p:nvSpPr>
        <p:spPr>
          <a:xfrm>
            <a:off x="11582853" y="2609877"/>
            <a:ext cx="1218747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NOV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9D31A9B-5056-C4E8-B446-1C3CFC417889}"/>
              </a:ext>
            </a:extLst>
          </p:cNvPr>
          <p:cNvSpPr/>
          <p:nvPr/>
        </p:nvSpPr>
        <p:spPr>
          <a:xfrm>
            <a:off x="11212716" y="2625771"/>
            <a:ext cx="356400" cy="356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486BD3B8-724E-1D73-DB2B-9F5B6D526C6A}"/>
              </a:ext>
            </a:extLst>
          </p:cNvPr>
          <p:cNvSpPr txBox="1"/>
          <p:nvPr/>
        </p:nvSpPr>
        <p:spPr>
          <a:xfrm>
            <a:off x="11582853" y="3078957"/>
            <a:ext cx="1218747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000" b="1" cap="all" dirty="0">
                <a:solidFill>
                  <a:schemeClr val="accent1">
                    <a:lumMod val="75000"/>
                  </a:schemeClr>
                </a:solidFill>
                <a:latin typeface="Lato" panose="020F0502020204030203" pitchFamily="34" charset="77"/>
              </a:rPr>
              <a:t>MAR ‘25</a:t>
            </a:r>
            <a:endParaRPr kumimoji="0" lang="es-ES_tradnl" sz="2000" b="1" u="none" strike="noStrike" kern="1200" cap="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D93466C-5DF2-8725-F741-E6A42FCF5F3D}"/>
              </a:ext>
            </a:extLst>
          </p:cNvPr>
          <p:cNvSpPr/>
          <p:nvPr/>
        </p:nvSpPr>
        <p:spPr>
          <a:xfrm>
            <a:off x="11212716" y="3094851"/>
            <a:ext cx="356400" cy="35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8992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4618F-13F8-82BD-C7E1-10308B7D2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13000000}"/>
              </a:ext>
            </a:extLst>
          </p:cNvPr>
          <p:cNvGraphicFramePr>
            <a:graphicFrameLocks/>
          </p:cNvGraphicFramePr>
          <p:nvPr/>
        </p:nvGraphicFramePr>
        <p:xfrm>
          <a:off x="0" y="1331018"/>
          <a:ext cx="12611100" cy="5647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CC470F1-9513-1754-70A0-7D702FE7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6F752A4-6C59-AC75-47A9-229C7CC92272}"/>
              </a:ext>
            </a:extLst>
          </p:cNvPr>
          <p:cNvSpPr txBox="1"/>
          <p:nvPr/>
        </p:nvSpPr>
        <p:spPr>
          <a:xfrm>
            <a:off x="654908" y="7085876"/>
            <a:ext cx="11553568" cy="26372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84714" tIns="42357" rIns="84714" bIns="42357" rtlCol="0" anchor="ctr">
            <a:spAutoFit/>
          </a:bodyPr>
          <a:lstStyle>
            <a:defPPr>
              <a:defRPr lang="en-US"/>
            </a:defPPr>
            <a:lvl1pPr algn="ctr" defTabSz="423605">
              <a:lnSpc>
                <a:spcPct val="80000"/>
              </a:lnSpc>
              <a:defRPr sz="1400" i="1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s-ES_tradnl" dirty="0">
                <a:solidFill>
                  <a:schemeClr val="bg1">
                    <a:lumMod val="50000"/>
                  </a:schemeClr>
                </a:solidFill>
              </a:rPr>
              <a:t>Nota: De enero del 2020 a agosto del 2021 es precio promedio, a partir de diciembre de 2021 es el precio de la unidad más vendida.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8066252-4800-1ADA-2604-20831D00B061}"/>
              </a:ext>
            </a:extLst>
          </p:cNvPr>
          <p:cNvSpPr txBox="1"/>
          <p:nvPr/>
        </p:nvSpPr>
        <p:spPr bwMode="auto">
          <a:xfrm>
            <a:off x="463317" y="433758"/>
            <a:ext cx="11840533" cy="54934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77"/>
              </a:rPr>
              <a:t>PRECIO + MEDIDA</a:t>
            </a:r>
            <a:endParaRPr lang="es-ES_tradnl" sz="4000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2F00ABE-638A-4A4F-4E5D-60CF4A5BD345}"/>
              </a:ext>
            </a:extLst>
          </p:cNvPr>
          <p:cNvSpPr txBox="1"/>
          <p:nvPr/>
        </p:nvSpPr>
        <p:spPr bwMode="auto">
          <a:xfrm>
            <a:off x="463316" y="931689"/>
            <a:ext cx="11840533" cy="42424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800" i="1" dirty="0">
                <a:solidFill>
                  <a:srgbClr val="FF0000"/>
                </a:solidFill>
                <a:latin typeface="Playfair Display" pitchFamily="2" charset="77"/>
              </a:rPr>
              <a:t>Vivienda vertical</a:t>
            </a:r>
            <a:endParaRPr lang="es-ES_tradnl" sz="28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4" name="CuadroTexto 7">
            <a:extLst>
              <a:ext uri="{FF2B5EF4-FFF2-40B4-BE49-F238E27FC236}">
                <a16:creationId xmlns:a16="http://schemas.microsoft.com/office/drawing/2014/main" id="{E7CAE146-A949-CBFE-02E5-64BDB7E64211}"/>
              </a:ext>
            </a:extLst>
          </p:cNvPr>
          <p:cNvSpPr txBox="1"/>
          <p:nvPr/>
        </p:nvSpPr>
        <p:spPr bwMode="auto">
          <a:xfrm>
            <a:off x="11306238" y="5272245"/>
            <a:ext cx="1575688" cy="36231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2360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946" b="1" cap="all" dirty="0">
                <a:solidFill>
                  <a:srgbClr val="9BBB59"/>
                </a:solidFill>
                <a:latin typeface="Lato" panose="020F0502020204030203" pitchFamily="34" charset="77"/>
                <a:ea typeface="Roboto Th" pitchFamily="2" charset="0"/>
              </a:rPr>
              <a:t>Medida</a:t>
            </a:r>
            <a:endParaRPr kumimoji="0" lang="es-ES_tradnl" sz="1946" b="1" u="none" strike="noStrike" kern="1200" cap="all" spc="0" normalizeH="0" noProof="0" dirty="0">
              <a:ln>
                <a:noFill/>
              </a:ln>
              <a:solidFill>
                <a:srgbClr val="9BBB59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5" name="CuadroTexto 7">
            <a:extLst>
              <a:ext uri="{FF2B5EF4-FFF2-40B4-BE49-F238E27FC236}">
                <a16:creationId xmlns:a16="http://schemas.microsoft.com/office/drawing/2014/main" id="{AC9D3DDA-222A-9221-4D97-68FF353093B5}"/>
              </a:ext>
            </a:extLst>
          </p:cNvPr>
          <p:cNvSpPr txBox="1"/>
          <p:nvPr/>
        </p:nvSpPr>
        <p:spPr bwMode="auto">
          <a:xfrm>
            <a:off x="10935730" y="2784860"/>
            <a:ext cx="1946196" cy="36231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23605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946" b="1" cap="all" dirty="0">
                <a:solidFill>
                  <a:srgbClr val="558ED5"/>
                </a:solidFill>
                <a:latin typeface="Lato" panose="020F0502020204030203" pitchFamily="34" charset="77"/>
                <a:ea typeface="Roboto Th" pitchFamily="2" charset="0"/>
              </a:rPr>
              <a:t>Precio Final</a:t>
            </a:r>
            <a:endParaRPr kumimoji="0" lang="es-ES_tradnl" sz="1946" b="1" u="none" strike="noStrike" kern="1200" cap="all" spc="0" normalizeH="0" noProof="0" dirty="0">
              <a:ln>
                <a:noFill/>
              </a:ln>
              <a:solidFill>
                <a:srgbClr val="558ED5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555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0000000-0008-0000-0000-000014000000}"/>
              </a:ext>
            </a:extLst>
          </p:cNvPr>
          <p:cNvGraphicFramePr>
            <a:graphicFrameLocks/>
          </p:cNvGraphicFramePr>
          <p:nvPr/>
        </p:nvGraphicFramePr>
        <p:xfrm>
          <a:off x="684" y="1534235"/>
          <a:ext cx="12667343" cy="5429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CA2CAE83-66D0-ED91-3B92-EB531F09DB26}"/>
              </a:ext>
            </a:extLst>
          </p:cNvPr>
          <p:cNvSpPr txBox="1"/>
          <p:nvPr/>
        </p:nvSpPr>
        <p:spPr>
          <a:xfrm>
            <a:off x="288491" y="7038527"/>
            <a:ext cx="12297209" cy="26232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84714" tIns="42357" rIns="84714" bIns="42357" rtlCol="0" anchor="ctr">
            <a:spAutoFit/>
          </a:bodyPr>
          <a:lstStyle>
            <a:defPPr>
              <a:defRPr lang="en-US"/>
            </a:defPPr>
            <a:lvl1pPr algn="ctr" defTabSz="423605">
              <a:lnSpc>
                <a:spcPct val="80000"/>
              </a:lnSpc>
              <a:defRPr sz="1400" i="1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s-ES_tradnl" dirty="0"/>
              <a:t>Nota: El dato mostrado es la suma de las ventas históricas.</a:t>
            </a:r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33FFE9B-5781-58C2-2EA1-22FE209A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B346B17-BC13-7AC7-4012-843EABCC27E5}"/>
              </a:ext>
            </a:extLst>
          </p:cNvPr>
          <p:cNvSpPr txBox="1"/>
          <p:nvPr/>
        </p:nvSpPr>
        <p:spPr bwMode="auto">
          <a:xfrm>
            <a:off x="463316" y="667845"/>
            <a:ext cx="11840533" cy="4862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vertical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FDAF59-0A13-9313-92D1-F7597EF5DF70}"/>
              </a:ext>
            </a:extLst>
          </p:cNvPr>
          <p:cNvSpPr txBox="1"/>
          <p:nvPr/>
        </p:nvSpPr>
        <p:spPr bwMode="auto">
          <a:xfrm>
            <a:off x="437917" y="287702"/>
            <a:ext cx="11840533" cy="54934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</a:rPr>
              <a:t>VENTAS</a:t>
            </a:r>
            <a:endParaRPr lang="es-ES_tradnl" sz="4000" baseline="30000" dirty="0">
              <a:solidFill>
                <a:srgbClr val="FF0000"/>
              </a:solidFill>
              <a:latin typeface="Lato Hairline" panose="020F0202020204030203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41956A1-EEDE-4F33-AA21-05EDDE66B41A}"/>
              </a:ext>
            </a:extLst>
          </p:cNvPr>
          <p:cNvSpPr txBox="1"/>
          <p:nvPr/>
        </p:nvSpPr>
        <p:spPr bwMode="auto">
          <a:xfrm>
            <a:off x="914941" y="2960866"/>
            <a:ext cx="1707327" cy="6018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algn="r"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Ventas </a:t>
            </a:r>
          </a:p>
          <a:p>
            <a:pPr algn="r"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históricas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91C66A1-DD91-4F83-9191-55934BAB0A66}"/>
              </a:ext>
            </a:extLst>
          </p:cNvPr>
          <p:cNvSpPr txBox="1"/>
          <p:nvPr/>
        </p:nvSpPr>
        <p:spPr bwMode="auto">
          <a:xfrm>
            <a:off x="3308475" y="3699955"/>
            <a:ext cx="1771575" cy="6018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Ventas </a:t>
            </a:r>
          </a:p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último mes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12803CC-4B44-9BDF-F43B-051F3203942B}"/>
              </a:ext>
            </a:extLst>
          </p:cNvPr>
          <p:cNvCxnSpPr>
            <a:cxnSpLocks/>
          </p:cNvCxnSpPr>
          <p:nvPr/>
        </p:nvCxnSpPr>
        <p:spPr>
          <a:xfrm>
            <a:off x="596900" y="1772227"/>
            <a:ext cx="11706949" cy="0"/>
          </a:xfrm>
          <a:prstGeom prst="line">
            <a:avLst/>
          </a:prstGeom>
          <a:ln w="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000-000016000000}"/>
              </a:ext>
            </a:extLst>
          </p:cNvPr>
          <p:cNvGraphicFramePr>
            <a:graphicFrameLocks/>
          </p:cNvGraphicFramePr>
          <p:nvPr/>
        </p:nvGraphicFramePr>
        <p:xfrm>
          <a:off x="133573" y="4411969"/>
          <a:ext cx="12825049" cy="1438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7">
            <a:extLst>
              <a:ext uri="{FF2B5EF4-FFF2-40B4-BE49-F238E27FC236}">
                <a16:creationId xmlns:a16="http://schemas.microsoft.com/office/drawing/2014/main" id="{00000000-0008-0000-0000-0000B4000000}"/>
              </a:ext>
            </a:extLst>
          </p:cNvPr>
          <p:cNvSpPr txBox="1"/>
          <p:nvPr/>
        </p:nvSpPr>
        <p:spPr bwMode="auto">
          <a:xfrm>
            <a:off x="1088244" y="1281781"/>
            <a:ext cx="1830277" cy="829847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AR" sz="160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Crecimiento</a:t>
            </a:r>
            <a:endParaRPr lang="es-AR" sz="3600">
              <a:latin typeface="Roboto Thin" panose="02000000000000000000" pitchFamily="2" charset="0"/>
              <a:ea typeface="Roboto Thin" panose="02000000000000000000" pitchFamily="2" charset="0"/>
              <a:cs typeface="Roboto Thin" panose="02000000000000000000" pitchFamily="2" charset="0"/>
            </a:endParaRPr>
          </a:p>
          <a:p>
            <a:pPr marL="720725" indent="-708025" algn="ctr">
              <a:lnSpc>
                <a:spcPct val="80000"/>
              </a:lnSpc>
              <a:spcAft>
                <a:spcPts val="400"/>
              </a:spcAft>
            </a:pPr>
            <a:r>
              <a:rPr lang="es-AR" sz="3200">
                <a:latin typeface="Roboto Thin" panose="02000000000000000000" pitchFamily="2" charset="0"/>
                <a:ea typeface="Roboto Thin" panose="02000000000000000000" pitchFamily="2" charset="0"/>
              </a:rPr>
              <a:t>+136%</a:t>
            </a:r>
            <a:endParaRPr lang="es-MX" sz="3200">
              <a:latin typeface="Roboto Thin" panose="02000000000000000000" pitchFamily="2" charset="0"/>
              <a:ea typeface="Roboto Thi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000000-0008-0000-0000-0000B5000000}"/>
              </a:ext>
            </a:extLst>
          </p:cNvPr>
          <p:cNvSpPr txBox="1"/>
          <p:nvPr/>
        </p:nvSpPr>
        <p:spPr>
          <a:xfrm>
            <a:off x="9857321" y="1226424"/>
            <a:ext cx="2165804" cy="735201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600">
                <a:latin typeface="Roboto Thin" panose="02000000000000000000" pitchFamily="2" charset="0"/>
                <a:ea typeface="Roboto Thin" panose="02000000000000000000" pitchFamily="2" charset="0"/>
              </a:rPr>
              <a:t>Promedio</a:t>
            </a:r>
            <a:r>
              <a:rPr lang="es-ES_tradnl" sz="2000"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600">
                <a:latin typeface="Roboto Thin" panose="02000000000000000000" pitchFamily="2" charset="0"/>
                <a:ea typeface="Roboto Thin" panose="02000000000000000000" pitchFamily="2" charset="0"/>
              </a:rPr>
              <a:t>ultimo</a:t>
            </a:r>
            <a:r>
              <a:rPr kumimoji="0" lang="es-ES_tradnl" sz="2000" i="0" u="none" strike="noStrike" kern="1200" cap="none" spc="0" normalizeH="0" baseline="0">
                <a:ln>
                  <a:noFill/>
                </a:ln>
                <a:effectLst/>
                <a:uLnTx/>
                <a:uFillTx/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600">
                <a:latin typeface="Roboto Thin" panose="02000000000000000000" pitchFamily="2" charset="0"/>
                <a:ea typeface="Roboto Thin" panose="02000000000000000000" pitchFamily="2" charset="0"/>
              </a:rPr>
              <a:t>año</a:t>
            </a:r>
          </a:p>
          <a:p>
            <a:pPr algn="ctr" defTabSz="587756">
              <a:lnSpc>
                <a:spcPct val="80000"/>
              </a:lnSpc>
              <a:defRPr/>
            </a:pPr>
            <a:r>
              <a:rPr lang="es-AR" sz="3200">
                <a:latin typeface="Roboto Thin" panose="02000000000000000000" pitchFamily="2" charset="0"/>
                <a:ea typeface="Roboto Thin" panose="02000000000000000000" pitchFamily="2" charset="0"/>
                <a:cs typeface="+mn-cs"/>
              </a:rPr>
              <a:t>54.4</a:t>
            </a:r>
            <a:r>
              <a:rPr lang="es-MX" sz="320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r>
              <a:rPr lang="es-ES_tradnl" sz="3200">
                <a:latin typeface="Roboto Thin" panose="02000000000000000000" pitchFamily="2" charset="0"/>
                <a:ea typeface="Roboto Thin" panose="02000000000000000000" pitchFamily="2" charset="0"/>
              </a:rPr>
              <a:t>(-25%)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D6C1E0F-D7ED-FDAA-D5EA-A164BCB341B6}"/>
              </a:ext>
            </a:extLst>
          </p:cNvPr>
          <p:cNvSpPr txBox="1"/>
          <p:nvPr/>
        </p:nvSpPr>
        <p:spPr bwMode="auto">
          <a:xfrm>
            <a:off x="11412931" y="5481805"/>
            <a:ext cx="1545691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701154" indent="-688799" defTabSz="423605">
              <a:spcAft>
                <a:spcPts val="390"/>
              </a:spcAft>
            </a:pPr>
            <a:r>
              <a:rPr lang="es-ES_tradnl" sz="16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VARIACIÓN</a:t>
            </a:r>
          </a:p>
        </p:txBody>
      </p:sp>
    </p:spTree>
    <p:extLst>
      <p:ext uri="{BB962C8B-B14F-4D97-AF65-F5344CB8AC3E}">
        <p14:creationId xmlns:p14="http://schemas.microsoft.com/office/powerpoint/2010/main" val="1215609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17000000}"/>
              </a:ext>
            </a:extLst>
          </p:cNvPr>
          <p:cNvGraphicFramePr>
            <a:graphicFrameLocks/>
          </p:cNvGraphicFramePr>
          <p:nvPr/>
        </p:nvGraphicFramePr>
        <p:xfrm>
          <a:off x="79718" y="1210500"/>
          <a:ext cx="12607728" cy="5686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DB664DCB-AC3C-5C4F-6066-D253CDA54321}"/>
              </a:ext>
            </a:extLst>
          </p:cNvPr>
          <p:cNvSpPr txBox="1"/>
          <p:nvPr/>
        </p:nvSpPr>
        <p:spPr>
          <a:xfrm>
            <a:off x="362853" y="7055218"/>
            <a:ext cx="12108548" cy="26372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84714" tIns="42357" rIns="84714" bIns="42357" rtlCol="0" anchor="ctr">
            <a:spAutoFit/>
          </a:bodyPr>
          <a:lstStyle>
            <a:defPPr>
              <a:defRPr lang="en-US"/>
            </a:defPPr>
            <a:lvl1pPr algn="ctr" defTabSz="423605">
              <a:lnSpc>
                <a:spcPct val="80000"/>
              </a:lnSpc>
              <a:defRPr sz="1400" i="1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s-MX" dirty="0"/>
              <a:t>Nota: Desde enero de 2020 hasta agosto de 2021, no se recababan datos sobre la venta promedio mensual.</a:t>
            </a:r>
            <a:endParaRPr lang="es-ES_tradnl" dirty="0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33FFE9B-5781-58C2-2EA1-22FE209A7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s-ES_tradnl" smtClean="0"/>
              <a:pPr/>
              <a:t>14</a:t>
            </a:fld>
            <a:endParaRPr lang="es-ES_tradnl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F041F0E-4F3A-42D4-129C-4202A7F27658}"/>
              </a:ext>
            </a:extLst>
          </p:cNvPr>
          <p:cNvSpPr txBox="1"/>
          <p:nvPr/>
        </p:nvSpPr>
        <p:spPr bwMode="auto">
          <a:xfrm>
            <a:off x="480532" y="344317"/>
            <a:ext cx="11840533" cy="54934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000" dirty="0">
                <a:solidFill>
                  <a:prstClr val="black"/>
                </a:solidFill>
                <a:latin typeface="Lato Hairline" panose="020F0202020204030203" pitchFamily="34" charset="0"/>
              </a:rPr>
              <a:t>VENTAS PROMEDIO POR DESARROLLO</a:t>
            </a:r>
            <a:endParaRPr lang="es-ES_tradnl" sz="4000" baseline="30000" dirty="0">
              <a:solidFill>
                <a:srgbClr val="FF0000"/>
              </a:solidFill>
              <a:latin typeface="Lato Hairline" panose="020F0202020204030203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D784118-0852-2880-18F3-004EEA19D078}"/>
              </a:ext>
            </a:extLst>
          </p:cNvPr>
          <p:cNvSpPr txBox="1"/>
          <p:nvPr/>
        </p:nvSpPr>
        <p:spPr bwMode="auto">
          <a:xfrm>
            <a:off x="463316" y="724253"/>
            <a:ext cx="11840533" cy="48624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vertical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20" name="Cerrar llave 7">
            <a:extLst>
              <a:ext uri="{FF2B5EF4-FFF2-40B4-BE49-F238E27FC236}">
                <a16:creationId xmlns:a16="http://schemas.microsoft.com/office/drawing/2014/main" id="{524D7B1B-FD86-E7F1-AA59-B45409C50C86}"/>
              </a:ext>
            </a:extLst>
          </p:cNvPr>
          <p:cNvSpPr/>
          <p:nvPr/>
        </p:nvSpPr>
        <p:spPr>
          <a:xfrm rot="5400000" flipH="1">
            <a:off x="6413548" y="-3962752"/>
            <a:ext cx="126364" cy="11654242"/>
          </a:xfrm>
          <a:custGeom>
            <a:avLst/>
            <a:gdLst>
              <a:gd name="connsiteX0" fmla="*/ 0 w 324279"/>
              <a:gd name="connsiteY0" fmla="*/ 0 h 11297548"/>
              <a:gd name="connsiteX1" fmla="*/ 162140 w 324279"/>
              <a:gd name="connsiteY1" fmla="*/ 71419 h 11297548"/>
              <a:gd name="connsiteX2" fmla="*/ 162140 w 324279"/>
              <a:gd name="connsiteY2" fmla="*/ 5577355 h 11297548"/>
              <a:gd name="connsiteX3" fmla="*/ 324280 w 324279"/>
              <a:gd name="connsiteY3" fmla="*/ 5648774 h 11297548"/>
              <a:gd name="connsiteX4" fmla="*/ 162140 w 324279"/>
              <a:gd name="connsiteY4" fmla="*/ 5720193 h 11297548"/>
              <a:gd name="connsiteX5" fmla="*/ 162140 w 324279"/>
              <a:gd name="connsiteY5" fmla="*/ 11226129 h 11297548"/>
              <a:gd name="connsiteX6" fmla="*/ 0 w 324279"/>
              <a:gd name="connsiteY6" fmla="*/ 11297548 h 11297548"/>
              <a:gd name="connsiteX7" fmla="*/ 0 w 324279"/>
              <a:gd name="connsiteY7" fmla="*/ 0 h 11297548"/>
              <a:gd name="connsiteX0" fmla="*/ 0 w 324279"/>
              <a:gd name="connsiteY0" fmla="*/ 0 h 11297548"/>
              <a:gd name="connsiteX1" fmla="*/ 162140 w 324279"/>
              <a:gd name="connsiteY1" fmla="*/ 71419 h 11297548"/>
              <a:gd name="connsiteX2" fmla="*/ 162140 w 324279"/>
              <a:gd name="connsiteY2" fmla="*/ 5577355 h 11297548"/>
              <a:gd name="connsiteX3" fmla="*/ 324280 w 324279"/>
              <a:gd name="connsiteY3" fmla="*/ 5648774 h 11297548"/>
              <a:gd name="connsiteX4" fmla="*/ 162140 w 324279"/>
              <a:gd name="connsiteY4" fmla="*/ 5720193 h 11297548"/>
              <a:gd name="connsiteX5" fmla="*/ 162140 w 324279"/>
              <a:gd name="connsiteY5" fmla="*/ 11226129 h 11297548"/>
              <a:gd name="connsiteX6" fmla="*/ 0 w 324279"/>
              <a:gd name="connsiteY6" fmla="*/ 11297548 h 11297548"/>
              <a:gd name="connsiteX0" fmla="*/ 0 w 324280"/>
              <a:gd name="connsiteY0" fmla="*/ 0 h 11297548"/>
              <a:gd name="connsiteX1" fmla="*/ 162140 w 324280"/>
              <a:gd name="connsiteY1" fmla="*/ 71419 h 11297548"/>
              <a:gd name="connsiteX2" fmla="*/ 162140 w 324280"/>
              <a:gd name="connsiteY2" fmla="*/ 5577355 h 11297548"/>
              <a:gd name="connsiteX3" fmla="*/ 324280 w 324280"/>
              <a:gd name="connsiteY3" fmla="*/ 5648774 h 11297548"/>
              <a:gd name="connsiteX4" fmla="*/ 162140 w 324280"/>
              <a:gd name="connsiteY4" fmla="*/ 5720193 h 11297548"/>
              <a:gd name="connsiteX5" fmla="*/ 162140 w 324280"/>
              <a:gd name="connsiteY5" fmla="*/ 11226129 h 11297548"/>
              <a:gd name="connsiteX6" fmla="*/ 0 w 324280"/>
              <a:gd name="connsiteY6" fmla="*/ 11297548 h 11297548"/>
              <a:gd name="connsiteX7" fmla="*/ 0 w 324280"/>
              <a:gd name="connsiteY7" fmla="*/ 0 h 11297548"/>
              <a:gd name="connsiteX0" fmla="*/ 0 w 324280"/>
              <a:gd name="connsiteY0" fmla="*/ 0 h 11297548"/>
              <a:gd name="connsiteX1" fmla="*/ 162140 w 324280"/>
              <a:gd name="connsiteY1" fmla="*/ 71419 h 11297548"/>
              <a:gd name="connsiteX2" fmla="*/ 162140 w 324280"/>
              <a:gd name="connsiteY2" fmla="*/ 5577355 h 11297548"/>
              <a:gd name="connsiteX3" fmla="*/ 162140 w 324280"/>
              <a:gd name="connsiteY3" fmla="*/ 5720193 h 11297548"/>
              <a:gd name="connsiteX4" fmla="*/ 162140 w 324280"/>
              <a:gd name="connsiteY4" fmla="*/ 11226129 h 11297548"/>
              <a:gd name="connsiteX5" fmla="*/ 0 w 324280"/>
              <a:gd name="connsiteY5" fmla="*/ 11297548 h 11297548"/>
              <a:gd name="connsiteX0" fmla="*/ 0 w 162140"/>
              <a:gd name="connsiteY0" fmla="*/ 0 h 11297548"/>
              <a:gd name="connsiteX1" fmla="*/ 162140 w 162140"/>
              <a:gd name="connsiteY1" fmla="*/ 71419 h 11297548"/>
              <a:gd name="connsiteX2" fmla="*/ 162140 w 162140"/>
              <a:gd name="connsiteY2" fmla="*/ 5577355 h 11297548"/>
              <a:gd name="connsiteX3" fmla="*/ 162140 w 162140"/>
              <a:gd name="connsiteY3" fmla="*/ 5720193 h 11297548"/>
              <a:gd name="connsiteX4" fmla="*/ 162140 w 162140"/>
              <a:gd name="connsiteY4" fmla="*/ 11226129 h 11297548"/>
              <a:gd name="connsiteX5" fmla="*/ 0 w 162140"/>
              <a:gd name="connsiteY5" fmla="*/ 11297548 h 11297548"/>
              <a:gd name="connsiteX6" fmla="*/ 0 w 162140"/>
              <a:gd name="connsiteY6" fmla="*/ 0 h 11297548"/>
              <a:gd name="connsiteX0" fmla="*/ 0 w 162140"/>
              <a:gd name="connsiteY0" fmla="*/ 0 h 11297548"/>
              <a:gd name="connsiteX1" fmla="*/ 162140 w 162140"/>
              <a:gd name="connsiteY1" fmla="*/ 71419 h 11297548"/>
              <a:gd name="connsiteX2" fmla="*/ 162140 w 162140"/>
              <a:gd name="connsiteY2" fmla="*/ 5577355 h 11297548"/>
              <a:gd name="connsiteX3" fmla="*/ 162140 w 162140"/>
              <a:gd name="connsiteY3" fmla="*/ 5720193 h 11297548"/>
              <a:gd name="connsiteX4" fmla="*/ 162140 w 162140"/>
              <a:gd name="connsiteY4" fmla="*/ 11226129 h 11297548"/>
              <a:gd name="connsiteX5" fmla="*/ 0 w 162140"/>
              <a:gd name="connsiteY5" fmla="*/ 11297548 h 1129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140" h="11297548" stroke="0" extrusionOk="0">
                <a:moveTo>
                  <a:pt x="0" y="0"/>
                </a:moveTo>
                <a:cubicBezTo>
                  <a:pt x="89547" y="0"/>
                  <a:pt x="162140" y="31975"/>
                  <a:pt x="162140" y="71419"/>
                </a:cubicBezTo>
                <a:lnTo>
                  <a:pt x="162140" y="5577355"/>
                </a:lnTo>
                <a:lnTo>
                  <a:pt x="162140" y="5720193"/>
                </a:lnTo>
                <a:lnTo>
                  <a:pt x="162140" y="11226129"/>
                </a:lnTo>
                <a:cubicBezTo>
                  <a:pt x="162140" y="11265573"/>
                  <a:pt x="89547" y="11297548"/>
                  <a:pt x="0" y="11297548"/>
                </a:cubicBezTo>
                <a:lnTo>
                  <a:pt x="0" y="0"/>
                </a:lnTo>
                <a:close/>
              </a:path>
              <a:path w="162140" h="11297548" fill="none">
                <a:moveTo>
                  <a:pt x="0" y="0"/>
                </a:moveTo>
                <a:cubicBezTo>
                  <a:pt x="89547" y="0"/>
                  <a:pt x="162140" y="31975"/>
                  <a:pt x="162140" y="71419"/>
                </a:cubicBezTo>
                <a:lnTo>
                  <a:pt x="162140" y="5577355"/>
                </a:lnTo>
                <a:lnTo>
                  <a:pt x="162140" y="5720193"/>
                </a:lnTo>
                <a:lnTo>
                  <a:pt x="162140" y="11226129"/>
                </a:lnTo>
                <a:cubicBezTo>
                  <a:pt x="162140" y="11265573"/>
                  <a:pt x="89547" y="11297548"/>
                  <a:pt x="0" y="11297548"/>
                </a:cubicBezTo>
              </a:path>
            </a:pathLst>
          </a:custGeom>
          <a:noFill/>
          <a:ln w="317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Cerrar llave 20">
            <a:extLst>
              <a:ext uri="{FF2B5EF4-FFF2-40B4-BE49-F238E27FC236}">
                <a16:creationId xmlns:a16="http://schemas.microsoft.com/office/drawing/2014/main" id="{D1E2EBB5-4E7B-DFFC-DA76-8DF50A5D9EDF}"/>
              </a:ext>
            </a:extLst>
          </p:cNvPr>
          <p:cNvSpPr/>
          <p:nvPr/>
        </p:nvSpPr>
        <p:spPr>
          <a:xfrm rot="16200000">
            <a:off x="10800239" y="1543474"/>
            <a:ext cx="151778" cy="2889874"/>
          </a:xfrm>
          <a:prstGeom prst="rightBrace">
            <a:avLst>
              <a:gd name="adj1" fmla="val 19469"/>
              <a:gd name="adj2" fmla="val 50000"/>
            </a:avLst>
          </a:prstGeom>
          <a:ln w="63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73F3953-EA00-74B3-4C8F-4128916FC839}"/>
              </a:ext>
            </a:extLst>
          </p:cNvPr>
          <p:cNvSpPr txBox="1"/>
          <p:nvPr/>
        </p:nvSpPr>
        <p:spPr bwMode="auto">
          <a:xfrm>
            <a:off x="1003296" y="2636678"/>
            <a:ext cx="1715471" cy="6018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Ventas </a:t>
            </a:r>
          </a:p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579"/>
                </a:solidFill>
                <a:latin typeface="Lato" panose="020F0502020204030203" pitchFamily="34" charset="77"/>
                <a:ea typeface="Roboto Th" pitchFamily="2" charset="0"/>
              </a:rPr>
              <a:t>históricas</a:t>
            </a:r>
          </a:p>
        </p:txBody>
      </p:sp>
      <p:sp>
        <p:nvSpPr>
          <p:cNvPr id="9" name="Cerrar llave 7">
            <a:extLst>
              <a:ext uri="{FF2B5EF4-FFF2-40B4-BE49-F238E27FC236}">
                <a16:creationId xmlns:a16="http://schemas.microsoft.com/office/drawing/2014/main" id="{81EC668C-BDAD-52C7-D15C-F51382460AEA}"/>
              </a:ext>
            </a:extLst>
          </p:cNvPr>
          <p:cNvSpPr/>
          <p:nvPr/>
        </p:nvSpPr>
        <p:spPr>
          <a:xfrm rot="16200000" flipH="1">
            <a:off x="8208434" y="1336037"/>
            <a:ext cx="174778" cy="8016055"/>
          </a:xfrm>
          <a:custGeom>
            <a:avLst/>
            <a:gdLst>
              <a:gd name="connsiteX0" fmla="*/ 0 w 324279"/>
              <a:gd name="connsiteY0" fmla="*/ 0 h 11297548"/>
              <a:gd name="connsiteX1" fmla="*/ 162140 w 324279"/>
              <a:gd name="connsiteY1" fmla="*/ 71419 h 11297548"/>
              <a:gd name="connsiteX2" fmla="*/ 162140 w 324279"/>
              <a:gd name="connsiteY2" fmla="*/ 5577355 h 11297548"/>
              <a:gd name="connsiteX3" fmla="*/ 324280 w 324279"/>
              <a:gd name="connsiteY3" fmla="*/ 5648774 h 11297548"/>
              <a:gd name="connsiteX4" fmla="*/ 162140 w 324279"/>
              <a:gd name="connsiteY4" fmla="*/ 5720193 h 11297548"/>
              <a:gd name="connsiteX5" fmla="*/ 162140 w 324279"/>
              <a:gd name="connsiteY5" fmla="*/ 11226129 h 11297548"/>
              <a:gd name="connsiteX6" fmla="*/ 0 w 324279"/>
              <a:gd name="connsiteY6" fmla="*/ 11297548 h 11297548"/>
              <a:gd name="connsiteX7" fmla="*/ 0 w 324279"/>
              <a:gd name="connsiteY7" fmla="*/ 0 h 11297548"/>
              <a:gd name="connsiteX0" fmla="*/ 0 w 324279"/>
              <a:gd name="connsiteY0" fmla="*/ 0 h 11297548"/>
              <a:gd name="connsiteX1" fmla="*/ 162140 w 324279"/>
              <a:gd name="connsiteY1" fmla="*/ 71419 h 11297548"/>
              <a:gd name="connsiteX2" fmla="*/ 162140 w 324279"/>
              <a:gd name="connsiteY2" fmla="*/ 5577355 h 11297548"/>
              <a:gd name="connsiteX3" fmla="*/ 324280 w 324279"/>
              <a:gd name="connsiteY3" fmla="*/ 5648774 h 11297548"/>
              <a:gd name="connsiteX4" fmla="*/ 162140 w 324279"/>
              <a:gd name="connsiteY4" fmla="*/ 5720193 h 11297548"/>
              <a:gd name="connsiteX5" fmla="*/ 162140 w 324279"/>
              <a:gd name="connsiteY5" fmla="*/ 11226129 h 11297548"/>
              <a:gd name="connsiteX6" fmla="*/ 0 w 324279"/>
              <a:gd name="connsiteY6" fmla="*/ 11297548 h 11297548"/>
              <a:gd name="connsiteX0" fmla="*/ 0 w 324280"/>
              <a:gd name="connsiteY0" fmla="*/ 0 h 11297548"/>
              <a:gd name="connsiteX1" fmla="*/ 162140 w 324280"/>
              <a:gd name="connsiteY1" fmla="*/ 71419 h 11297548"/>
              <a:gd name="connsiteX2" fmla="*/ 162140 w 324280"/>
              <a:gd name="connsiteY2" fmla="*/ 5577355 h 11297548"/>
              <a:gd name="connsiteX3" fmla="*/ 324280 w 324280"/>
              <a:gd name="connsiteY3" fmla="*/ 5648774 h 11297548"/>
              <a:gd name="connsiteX4" fmla="*/ 162140 w 324280"/>
              <a:gd name="connsiteY4" fmla="*/ 5720193 h 11297548"/>
              <a:gd name="connsiteX5" fmla="*/ 162140 w 324280"/>
              <a:gd name="connsiteY5" fmla="*/ 11226129 h 11297548"/>
              <a:gd name="connsiteX6" fmla="*/ 0 w 324280"/>
              <a:gd name="connsiteY6" fmla="*/ 11297548 h 11297548"/>
              <a:gd name="connsiteX7" fmla="*/ 0 w 324280"/>
              <a:gd name="connsiteY7" fmla="*/ 0 h 11297548"/>
              <a:gd name="connsiteX0" fmla="*/ 0 w 324280"/>
              <a:gd name="connsiteY0" fmla="*/ 0 h 11297548"/>
              <a:gd name="connsiteX1" fmla="*/ 162140 w 324280"/>
              <a:gd name="connsiteY1" fmla="*/ 71419 h 11297548"/>
              <a:gd name="connsiteX2" fmla="*/ 162140 w 324280"/>
              <a:gd name="connsiteY2" fmla="*/ 5577355 h 11297548"/>
              <a:gd name="connsiteX3" fmla="*/ 162140 w 324280"/>
              <a:gd name="connsiteY3" fmla="*/ 5720193 h 11297548"/>
              <a:gd name="connsiteX4" fmla="*/ 162140 w 324280"/>
              <a:gd name="connsiteY4" fmla="*/ 11226129 h 11297548"/>
              <a:gd name="connsiteX5" fmla="*/ 0 w 324280"/>
              <a:gd name="connsiteY5" fmla="*/ 11297548 h 11297548"/>
              <a:gd name="connsiteX0" fmla="*/ 0 w 162140"/>
              <a:gd name="connsiteY0" fmla="*/ 0 h 11297548"/>
              <a:gd name="connsiteX1" fmla="*/ 162140 w 162140"/>
              <a:gd name="connsiteY1" fmla="*/ 71419 h 11297548"/>
              <a:gd name="connsiteX2" fmla="*/ 162140 w 162140"/>
              <a:gd name="connsiteY2" fmla="*/ 5577355 h 11297548"/>
              <a:gd name="connsiteX3" fmla="*/ 162140 w 162140"/>
              <a:gd name="connsiteY3" fmla="*/ 5720193 h 11297548"/>
              <a:gd name="connsiteX4" fmla="*/ 162140 w 162140"/>
              <a:gd name="connsiteY4" fmla="*/ 11226129 h 11297548"/>
              <a:gd name="connsiteX5" fmla="*/ 0 w 162140"/>
              <a:gd name="connsiteY5" fmla="*/ 11297548 h 11297548"/>
              <a:gd name="connsiteX6" fmla="*/ 0 w 162140"/>
              <a:gd name="connsiteY6" fmla="*/ 0 h 11297548"/>
              <a:gd name="connsiteX0" fmla="*/ 0 w 162140"/>
              <a:gd name="connsiteY0" fmla="*/ 0 h 11297548"/>
              <a:gd name="connsiteX1" fmla="*/ 162140 w 162140"/>
              <a:gd name="connsiteY1" fmla="*/ 71419 h 11297548"/>
              <a:gd name="connsiteX2" fmla="*/ 162140 w 162140"/>
              <a:gd name="connsiteY2" fmla="*/ 5577355 h 11297548"/>
              <a:gd name="connsiteX3" fmla="*/ 162140 w 162140"/>
              <a:gd name="connsiteY3" fmla="*/ 5720193 h 11297548"/>
              <a:gd name="connsiteX4" fmla="*/ 162140 w 162140"/>
              <a:gd name="connsiteY4" fmla="*/ 11226129 h 11297548"/>
              <a:gd name="connsiteX5" fmla="*/ 0 w 162140"/>
              <a:gd name="connsiteY5" fmla="*/ 11297548 h 11297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2140" h="11297548" stroke="0" extrusionOk="0">
                <a:moveTo>
                  <a:pt x="0" y="0"/>
                </a:moveTo>
                <a:cubicBezTo>
                  <a:pt x="89547" y="0"/>
                  <a:pt x="162140" y="31975"/>
                  <a:pt x="162140" y="71419"/>
                </a:cubicBezTo>
                <a:lnTo>
                  <a:pt x="162140" y="5577355"/>
                </a:lnTo>
                <a:lnTo>
                  <a:pt x="162140" y="5720193"/>
                </a:lnTo>
                <a:lnTo>
                  <a:pt x="162140" y="11226129"/>
                </a:lnTo>
                <a:cubicBezTo>
                  <a:pt x="162140" y="11265573"/>
                  <a:pt x="89547" y="11297548"/>
                  <a:pt x="0" y="11297548"/>
                </a:cubicBezTo>
                <a:lnTo>
                  <a:pt x="0" y="0"/>
                </a:lnTo>
                <a:close/>
              </a:path>
              <a:path w="162140" h="11297548" fill="none">
                <a:moveTo>
                  <a:pt x="0" y="0"/>
                </a:moveTo>
                <a:cubicBezTo>
                  <a:pt x="89547" y="0"/>
                  <a:pt x="162140" y="31975"/>
                  <a:pt x="162140" y="71419"/>
                </a:cubicBezTo>
                <a:lnTo>
                  <a:pt x="162140" y="5577355"/>
                </a:lnTo>
                <a:lnTo>
                  <a:pt x="162140" y="5720193"/>
                </a:lnTo>
                <a:lnTo>
                  <a:pt x="162140" y="11226129"/>
                </a:lnTo>
                <a:cubicBezTo>
                  <a:pt x="162140" y="11265573"/>
                  <a:pt x="89547" y="11297548"/>
                  <a:pt x="0" y="11297548"/>
                </a:cubicBezTo>
              </a:path>
            </a:pathLst>
          </a:custGeom>
          <a:noFill/>
          <a:ln w="317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Cerrar llave 10">
            <a:extLst>
              <a:ext uri="{FF2B5EF4-FFF2-40B4-BE49-F238E27FC236}">
                <a16:creationId xmlns:a16="http://schemas.microsoft.com/office/drawing/2014/main" id="{1875C395-8AF2-4199-E740-CBDE34CC467D}"/>
              </a:ext>
            </a:extLst>
          </p:cNvPr>
          <p:cNvSpPr/>
          <p:nvPr/>
        </p:nvSpPr>
        <p:spPr>
          <a:xfrm rot="5400000">
            <a:off x="10726735" y="4167246"/>
            <a:ext cx="166324" cy="3022335"/>
          </a:xfrm>
          <a:prstGeom prst="rightBrace">
            <a:avLst>
              <a:gd name="adj1" fmla="val 19469"/>
              <a:gd name="adj2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2300" b="0" i="0" u="none" strike="noStrike" kern="1200" cap="none" spc="0" normalizeH="0" baseline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ACC189F-578B-EF2E-3A4C-392178178016}"/>
              </a:ext>
            </a:extLst>
          </p:cNvPr>
          <p:cNvSpPr txBox="1"/>
          <p:nvPr/>
        </p:nvSpPr>
        <p:spPr bwMode="auto">
          <a:xfrm>
            <a:off x="2990928" y="3620916"/>
            <a:ext cx="1777987" cy="6018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D33"/>
                </a:solidFill>
                <a:latin typeface="Lato" panose="020F0502020204030203" pitchFamily="34" charset="77"/>
                <a:ea typeface="Roboto Th" pitchFamily="2" charset="0"/>
              </a:rPr>
              <a:t>Ventas </a:t>
            </a:r>
          </a:p>
          <a:p>
            <a:pPr defTabSz="423605">
              <a:lnSpc>
                <a:spcPct val="80000"/>
              </a:lnSpc>
            </a:pPr>
            <a:r>
              <a:rPr lang="es-ES_tradnl" sz="1946" b="1" cap="all" dirty="0">
                <a:solidFill>
                  <a:srgbClr val="FFDD33"/>
                </a:solidFill>
                <a:latin typeface="Lato" panose="020F0502020204030203" pitchFamily="34" charset="77"/>
                <a:ea typeface="Roboto Th" pitchFamily="2" charset="0"/>
              </a:rPr>
              <a:t>último mes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0000000-0008-0000-0000-0000BA000000}"/>
              </a:ext>
            </a:extLst>
          </p:cNvPr>
          <p:cNvSpPr txBox="1"/>
          <p:nvPr/>
        </p:nvSpPr>
        <p:spPr bwMode="auto">
          <a:xfrm>
            <a:off x="1649741" y="1386451"/>
            <a:ext cx="1927706" cy="74649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AR" sz="1400" dirty="0">
                <a:latin typeface="Roboto Thin" panose="02000000000000000000" pitchFamily="2" charset="0"/>
                <a:ea typeface="Roboto Thin" panose="02000000000000000000" pitchFamily="2" charset="0"/>
              </a:rPr>
              <a:t>Promedio</a:t>
            </a:r>
            <a:r>
              <a:rPr lang="es-AR" sz="14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endParaRPr lang="es-AR" sz="3200" dirty="0">
              <a:latin typeface="Roboto Thin" panose="02000000000000000000" pitchFamily="2" charset="0"/>
              <a:ea typeface="Roboto Thin" panose="02000000000000000000" pitchFamily="2" charset="0"/>
              <a:cs typeface="Roboto Thin" panose="02000000000000000000" pitchFamily="2" charset="0"/>
            </a:endParaRPr>
          </a:p>
          <a:p>
            <a:pPr marL="11113" indent="1588" algn="ctr">
              <a:lnSpc>
                <a:spcPct val="80000"/>
              </a:lnSpc>
              <a:spcAft>
                <a:spcPts val="400"/>
              </a:spcAft>
            </a:pP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  <a:cs typeface="+mn-cs"/>
              </a:rPr>
              <a:t>1.6</a:t>
            </a:r>
            <a:r>
              <a:rPr lang="es-AR" sz="32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</a:rPr>
              <a:t>(-1%)</a:t>
            </a:r>
            <a:endParaRPr lang="es-MX" sz="2800" dirty="0">
              <a:latin typeface="Roboto Thin" panose="02000000000000000000" pitchFamily="2" charset="0"/>
              <a:ea typeface="Roboto Thin" panose="02000000000000000000" pitchFamily="2" charset="0"/>
            </a:endParaRP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00000000-0008-0000-0000-0000BB000000}"/>
              </a:ext>
            </a:extLst>
          </p:cNvPr>
          <p:cNvSpPr txBox="1"/>
          <p:nvPr/>
        </p:nvSpPr>
        <p:spPr>
          <a:xfrm>
            <a:off x="9849580" y="2717505"/>
            <a:ext cx="2053095" cy="66101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Promedio</a:t>
            </a:r>
            <a:r>
              <a:rPr lang="es-ES_tradnl" dirty="0"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ultimo</a:t>
            </a:r>
            <a:r>
              <a:rPr kumimoji="0" lang="es-ES_tradnl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año</a:t>
            </a:r>
          </a:p>
          <a:p>
            <a:pPr algn="ctr" defTabSz="587756">
              <a:lnSpc>
                <a:spcPct val="80000"/>
              </a:lnSpc>
              <a:defRPr/>
            </a:pP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  <a:cs typeface="+mn-cs"/>
              </a:rPr>
              <a:t>1.2</a:t>
            </a:r>
            <a:r>
              <a:rPr lang="es-MX" sz="28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r>
              <a:rPr lang="es-ES_tradnl" sz="2800" dirty="0">
                <a:latin typeface="Roboto Thin" panose="02000000000000000000" pitchFamily="2" charset="0"/>
                <a:ea typeface="Roboto Thin" panose="02000000000000000000" pitchFamily="2" charset="0"/>
              </a:rPr>
              <a:t>(-24%)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000000-0008-0000-0000-0000C1000000}"/>
              </a:ext>
            </a:extLst>
          </p:cNvPr>
          <p:cNvSpPr txBox="1"/>
          <p:nvPr/>
        </p:nvSpPr>
        <p:spPr>
          <a:xfrm>
            <a:off x="9867217" y="5544142"/>
            <a:ext cx="1885360" cy="661015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Promedio</a:t>
            </a:r>
            <a:r>
              <a:rPr lang="es-ES_tradnl" dirty="0"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ultimo</a:t>
            </a:r>
            <a:r>
              <a:rPr kumimoji="0" lang="es-ES_tradnl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Roboto Thin" panose="02000000000000000000" pitchFamily="2" charset="0"/>
                <a:ea typeface="Roboto Thin" panose="02000000000000000000" pitchFamily="2" charset="0"/>
                <a:cs typeface="Roboto" panose="02000000000000000000" pitchFamily="2" charset="0"/>
              </a:rPr>
              <a:t> </a:t>
            </a:r>
            <a:r>
              <a:rPr lang="es-ES_tradnl" sz="1400" dirty="0">
                <a:latin typeface="Roboto Thin" panose="02000000000000000000" pitchFamily="2" charset="0"/>
                <a:ea typeface="Roboto Thin" panose="02000000000000000000" pitchFamily="2" charset="0"/>
              </a:rPr>
              <a:t>año</a:t>
            </a:r>
          </a:p>
          <a:p>
            <a:pPr algn="ctr" defTabSz="587756">
              <a:lnSpc>
                <a:spcPct val="80000"/>
              </a:lnSpc>
              <a:defRPr/>
            </a:pP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  <a:cs typeface="+mn-cs"/>
              </a:rPr>
              <a:t>0.6</a:t>
            </a:r>
            <a:r>
              <a:rPr lang="es-MX" sz="28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r>
              <a:rPr lang="es-ES_tradnl" sz="2800" dirty="0">
                <a:latin typeface="Roboto Thin" panose="02000000000000000000" pitchFamily="2" charset="0"/>
                <a:ea typeface="Roboto Thin" panose="02000000000000000000" pitchFamily="2" charset="0"/>
              </a:rPr>
              <a:t>(-47%)</a:t>
            </a:r>
          </a:p>
        </p:txBody>
      </p:sp>
      <p:sp>
        <p:nvSpPr>
          <p:cNvPr id="14" name="CuadroTexto 12">
            <a:extLst>
              <a:ext uri="{FF2B5EF4-FFF2-40B4-BE49-F238E27FC236}">
                <a16:creationId xmlns:a16="http://schemas.microsoft.com/office/drawing/2014/main" id="{00000000-0008-0000-0000-0000C2000000}"/>
              </a:ext>
            </a:extLst>
          </p:cNvPr>
          <p:cNvSpPr txBox="1"/>
          <p:nvPr/>
        </p:nvSpPr>
        <p:spPr bwMode="auto">
          <a:xfrm>
            <a:off x="5263185" y="4852598"/>
            <a:ext cx="1885359" cy="746490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wrap="square" lIns="124971" tIns="62486" rIns="124971" bIns="62486" rtlCol="0" anchor="t">
            <a:spAutoFit/>
          </a:bodyPr>
          <a:lstStyle>
            <a:defPPr>
              <a:defRPr lang="en-US"/>
            </a:defPPr>
            <a:lvl1pPr marL="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3175" algn="ctr">
              <a:lnSpc>
                <a:spcPct val="80000"/>
              </a:lnSpc>
              <a:spcAft>
                <a:spcPts val="400"/>
              </a:spcAft>
            </a:pPr>
            <a:r>
              <a:rPr lang="es-AR" sz="1400" dirty="0">
                <a:latin typeface="Roboto Thin" panose="02000000000000000000" pitchFamily="2" charset="0"/>
                <a:ea typeface="Roboto Thin" panose="02000000000000000000" pitchFamily="2" charset="0"/>
              </a:rPr>
              <a:t>Promedio</a:t>
            </a:r>
            <a:r>
              <a:rPr lang="es-AR" sz="14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</a:p>
          <a:p>
            <a:pPr marL="11113" indent="1588" algn="ctr">
              <a:lnSpc>
                <a:spcPct val="80000"/>
              </a:lnSpc>
              <a:spcAft>
                <a:spcPts val="400"/>
              </a:spcAft>
            </a:pP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</a:rPr>
              <a:t>1.0</a:t>
            </a:r>
            <a:r>
              <a:rPr lang="es-AR" sz="3200" dirty="0">
                <a:latin typeface="Roboto Thin" panose="02000000000000000000" pitchFamily="2" charset="0"/>
                <a:ea typeface="Roboto Thin" panose="02000000000000000000" pitchFamily="2" charset="0"/>
                <a:cs typeface="Roboto Thin" panose="02000000000000000000" pitchFamily="2" charset="0"/>
              </a:rPr>
              <a:t> </a:t>
            </a:r>
            <a:r>
              <a:rPr lang="es-AR" sz="2800" dirty="0">
                <a:latin typeface="Roboto Thin" panose="02000000000000000000" pitchFamily="2" charset="0"/>
                <a:ea typeface="Roboto Thin" panose="02000000000000000000" pitchFamily="2" charset="0"/>
              </a:rPr>
              <a:t>(-79%)</a:t>
            </a:r>
            <a:endParaRPr lang="es-MX" sz="2800" dirty="0">
              <a:latin typeface="Roboto Thin" panose="02000000000000000000" pitchFamily="2" charset="0"/>
              <a:ea typeface="Roboto Thi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4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80EF81D-09C5-4A16-B8D0-5D26871D0C6C}"/>
              </a:ext>
            </a:extLst>
          </p:cNvPr>
          <p:cNvGraphicFramePr>
            <a:graphicFrameLocks/>
          </p:cNvGraphicFramePr>
          <p:nvPr/>
        </p:nvGraphicFramePr>
        <p:xfrm>
          <a:off x="170166" y="950477"/>
          <a:ext cx="11873092" cy="6087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B0F178A-4B2D-C11F-C1EF-21C6B12F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10D9DF54-68CB-6DDF-A981-DAC4C1AFD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977" y="399463"/>
            <a:ext cx="12801600" cy="55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37" tIns="62467" rIns="124937" bIns="62467">
            <a:spAutoFit/>
          </a:bodyPr>
          <a:lstStyle>
            <a:defPPr>
              <a:defRPr lang="en-US"/>
            </a:defPPr>
            <a:lvl1pPr marL="0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7756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5513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271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027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8784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26540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297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02053" algn="l" defTabSz="587756" rtl="0" eaLnBrk="1" latinLnBrk="0" hangingPunct="1"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87756" rtl="0" eaLnBrk="1" fontAlgn="auto" latinLnBrk="0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77"/>
                <a:cs typeface="Stajn Pro Medium"/>
              </a:rPr>
              <a:t>EMPLEOS REGISTRADOS EN EL IMSS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19424FB-0573-7EEA-8572-757C8EF85ECF}"/>
              </a:ext>
            </a:extLst>
          </p:cNvPr>
          <p:cNvSpPr txBox="1"/>
          <p:nvPr/>
        </p:nvSpPr>
        <p:spPr bwMode="auto">
          <a:xfrm>
            <a:off x="11381086" y="1952436"/>
            <a:ext cx="1250348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b="1" dirty="0">
                <a:solidFill>
                  <a:schemeClr val="accent1"/>
                </a:solidFill>
                <a:latin typeface="Lato" panose="020F0502020204030203" pitchFamily="34" charset="77"/>
              </a:rPr>
              <a:t>SINALOA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1969D41-D796-261D-20F2-84C8D058813F}"/>
              </a:ext>
            </a:extLst>
          </p:cNvPr>
          <p:cNvSpPr txBox="1"/>
          <p:nvPr/>
        </p:nvSpPr>
        <p:spPr bwMode="auto">
          <a:xfrm>
            <a:off x="11381086" y="4988400"/>
            <a:ext cx="1527412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b="1" dirty="0">
                <a:solidFill>
                  <a:srgbClr val="FFC000"/>
                </a:solidFill>
                <a:latin typeface="Lato" panose="020F0502020204030203" pitchFamily="34" charset="77"/>
              </a:rPr>
              <a:t>MAZATLÁN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70B29B5-46C4-E9D0-A160-7C1C70032F83}"/>
              </a:ext>
            </a:extLst>
          </p:cNvPr>
          <p:cNvSpPr txBox="1"/>
          <p:nvPr/>
        </p:nvSpPr>
        <p:spPr bwMode="auto">
          <a:xfrm>
            <a:off x="11381086" y="3938315"/>
            <a:ext cx="1431103" cy="40319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b="1" dirty="0">
                <a:solidFill>
                  <a:schemeClr val="accent3"/>
                </a:solidFill>
                <a:latin typeface="Lato" panose="020F0502020204030203" pitchFamily="34" charset="77"/>
              </a:rPr>
              <a:t>CULIACÁN</a:t>
            </a: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E6D3BEC5-B42B-27CF-A3BA-4C54C003DFA8}"/>
              </a:ext>
            </a:extLst>
          </p:cNvPr>
          <p:cNvGraphicFramePr>
            <a:graphicFrameLocks noGrp="1"/>
          </p:cNvGraphicFramePr>
          <p:nvPr/>
        </p:nvGraphicFramePr>
        <p:xfrm>
          <a:off x="8757073" y="2412208"/>
          <a:ext cx="367085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17">
                  <a:extLst>
                    <a:ext uri="{9D8B030D-6E8A-4147-A177-3AD203B41FA5}">
                      <a16:colId xmlns:a16="http://schemas.microsoft.com/office/drawing/2014/main" val="2682964703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654434062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970092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_tradnl" sz="1800" b="0" i="0" dirty="0">
                        <a:solidFill>
                          <a:schemeClr val="tx1"/>
                        </a:solidFill>
                        <a:latin typeface="Roboto Th" panose="02000000000000000000" pitchFamily="2" charset="0"/>
                        <a:ea typeface="Roboto Th" panose="02000000000000000000" pitchFamily="2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Variación ‘15-’25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TMCA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82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Sinaloa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+18.2%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+2.1%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Culiacán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+18.1%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+1.6%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733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Mazatlán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+26.7%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+2.5%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314921"/>
                  </a:ext>
                </a:extLst>
              </a:tr>
            </a:tbl>
          </a:graphicData>
        </a:graphic>
      </p:graphicFrame>
      <p:sp>
        <p:nvSpPr>
          <p:cNvPr id="8" name="CuadroTexto 3">
            <a:extLst>
              <a:ext uri="{FF2B5EF4-FFF2-40B4-BE49-F238E27FC236}">
                <a16:creationId xmlns:a16="http://schemas.microsoft.com/office/drawing/2014/main" id="{1F1ACE19-5274-32FA-D462-036EB2DD8015}"/>
              </a:ext>
            </a:extLst>
          </p:cNvPr>
          <p:cNvSpPr txBox="1"/>
          <p:nvPr/>
        </p:nvSpPr>
        <p:spPr>
          <a:xfrm>
            <a:off x="668084" y="7106217"/>
            <a:ext cx="11520000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ES_tradnl" dirty="0"/>
              <a:t>Fuente: SNIIV, IMSS. *Datos a marzo 2025.</a:t>
            </a:r>
          </a:p>
        </p:txBody>
      </p:sp>
    </p:spTree>
    <p:extLst>
      <p:ext uri="{BB962C8B-B14F-4D97-AF65-F5344CB8AC3E}">
        <p14:creationId xmlns:p14="http://schemas.microsoft.com/office/powerpoint/2010/main" val="359989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0FF108D-FA5B-8053-B841-F00ACF72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36041AA8-4E7F-0B01-4719-FBBB9FB16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536271"/>
              </p:ext>
            </p:extLst>
          </p:nvPr>
        </p:nvGraphicFramePr>
        <p:xfrm>
          <a:off x="205219" y="446808"/>
          <a:ext cx="12391163" cy="6854053"/>
        </p:xfrm>
        <a:graphic>
          <a:graphicData uri="http://schemas.openxmlformats.org/drawingml/2006/table">
            <a:tbl>
              <a:tblPr/>
              <a:tblGrid>
                <a:gridCol w="2226957">
                  <a:extLst>
                    <a:ext uri="{9D8B030D-6E8A-4147-A177-3AD203B41FA5}">
                      <a16:colId xmlns:a16="http://schemas.microsoft.com/office/drawing/2014/main" val="1593921845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684020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98334238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4114773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18786197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428412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1388522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6282213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785968916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199090484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20680150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15027312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503169813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283846171"/>
                    </a:ext>
                  </a:extLst>
                </a:gridCol>
              </a:tblGrid>
              <a:tr h="405565">
                <a:tc gridSpan="14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</a:rPr>
                        <a:t>EMPLEOS REGISTRADOS EN EL IMSS (DATOS A MARZO 2025)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25742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Sector económico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2025 (Marzo)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‘24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‘15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625796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Agricultura ganadería silvicultura pesca y caza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25,796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28,046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29,243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33,008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30,830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34,966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29,975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17,706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16,455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27,463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66.9%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6.5%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7398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Comercio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66,059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65,982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68,140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73,371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75,621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77,137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76,591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78,807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81,618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83,516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81,750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-2.1%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23.8%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047024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de la construcción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19,139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19,744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20,869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19,653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18,233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21,764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21,619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20,736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-7.9%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8.3%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20478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eléctrica y agua potable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1,780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2,004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-3.6%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3.3%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89960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de transformación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28,450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30,664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32,598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32,268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28,995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29,739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30,092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22,234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-26.1%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-21.8%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922584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extractivas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354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590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727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567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-23.7%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52.8%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17265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para empresas personas y el hogar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43,028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50,451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53,652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58,258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57,861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53,515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52,204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52,922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53,591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52,681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48,840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-7.3%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13.5%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00846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sociales y comunales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30,160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31,454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32,969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36,603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37,786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38,722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40,849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41,729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42,167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42,446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0.7%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40.7%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2878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Transportes y comunicaciones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6,846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7,076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7,674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10,351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10,759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11,097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11,756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12,032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2.3%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75.8%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941659"/>
                  </a:ext>
                </a:extLst>
              </a:tr>
              <a:tr h="32445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Total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221,629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234,118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244,125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255,940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266,187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260,065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266,240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267,479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261,537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261,822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257,907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-1.5%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16.4%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578022"/>
                  </a:ext>
                </a:extLst>
              </a:tr>
              <a:tr h="283895">
                <a:tc gridSpan="14">
                  <a:txBody>
                    <a:bodyPr/>
                    <a:lstStyle/>
                    <a:p>
                      <a:pPr algn="ctr" rtl="0" fontAlgn="ctr"/>
                      <a:r>
                        <a:rPr lang="es-ES" sz="1400" b="0" i="1" u="none" strike="noStrike" dirty="0">
                          <a:solidFill>
                            <a:srgbClr val="7F7F7F"/>
                          </a:solidFill>
                          <a:effectLst/>
                          <a:latin typeface="Playfair Display" pitchFamily="2" charset="77"/>
                        </a:rPr>
                        <a:t>Fuente: SNIIV, IMSS. Datos a marzo de 2025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997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97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22DF1-2564-2D58-8C52-70ABAF7FE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A600375-C1DE-F30D-417A-79704327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4ED77D2-C504-8D0B-308E-623A227923F6}"/>
              </a:ext>
            </a:extLst>
          </p:cNvPr>
          <p:cNvGraphicFramePr>
            <a:graphicFrameLocks noGrp="1"/>
          </p:cNvGraphicFramePr>
          <p:nvPr/>
        </p:nvGraphicFramePr>
        <p:xfrm>
          <a:off x="205219" y="446808"/>
          <a:ext cx="12391163" cy="6854053"/>
        </p:xfrm>
        <a:graphic>
          <a:graphicData uri="http://schemas.openxmlformats.org/drawingml/2006/table">
            <a:tbl>
              <a:tblPr/>
              <a:tblGrid>
                <a:gridCol w="2226957">
                  <a:extLst>
                    <a:ext uri="{9D8B030D-6E8A-4147-A177-3AD203B41FA5}">
                      <a16:colId xmlns:a16="http://schemas.microsoft.com/office/drawing/2014/main" val="1593921845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684020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98334238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4114773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18786197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428412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1388522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6282213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785968916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199090484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20680150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15027312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503169813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283846171"/>
                    </a:ext>
                  </a:extLst>
                </a:gridCol>
              </a:tblGrid>
              <a:tr h="405565">
                <a:tc gridSpan="14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</a:rPr>
                        <a:t>EMPLEOS REGISTRADOS EN EL IMSS (DATOS A MARZO 2025)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25742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Sector económico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2025 (Marzo)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‘24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‘15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625796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Agricultura ganadería silvicultura pesca y caza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25,796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28,046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29,243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33,008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30,830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34,966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29,975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17,706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16,455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27,463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66.9%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398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Comercio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66,059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65,982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68,140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73,371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75,621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77,137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76,591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78,807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81,618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83,516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81,750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-2.1%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23.8%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047024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de la construcción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19,139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19,744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20,869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19,653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18,233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21,764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21,619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20,736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-7.9%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0478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eléctrica y agua potable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1,780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2,004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-3.6%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89960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de transformación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28,450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30,664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32,598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32,268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28,995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29,739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30,092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22,234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-26.1%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-21.8%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2584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extractivas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354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590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727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567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-23.7%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52.8%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17265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para empresas personas y el hogar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43,028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50,451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53,652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58,258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57,861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53,515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52,204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52,922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53,591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52,681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48,840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-7.3%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00846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sociales y comunales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30,160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31,454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32,969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36,603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37,786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38,722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40,849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41,729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42,167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42,446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40.7%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22878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Transportes y comunicaciones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6,846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7,076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7,674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10,351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10,759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11,097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11,756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12,032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75.8%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941659"/>
                  </a:ext>
                </a:extLst>
              </a:tr>
              <a:tr h="32445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Total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221,629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234,118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244,125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255,940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266,187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260,065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266,240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267,479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261,537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261,822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257,907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-1.5%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16.4%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578022"/>
                  </a:ext>
                </a:extLst>
              </a:tr>
              <a:tr h="283895">
                <a:tc gridSpan="14">
                  <a:txBody>
                    <a:bodyPr/>
                    <a:lstStyle/>
                    <a:p>
                      <a:pPr algn="ctr" rtl="0" fontAlgn="ctr"/>
                      <a:r>
                        <a:rPr lang="es-ES" sz="1400" b="0" i="1" u="none" strike="noStrike" dirty="0">
                          <a:solidFill>
                            <a:srgbClr val="7F7F7F"/>
                          </a:solidFill>
                          <a:effectLst/>
                          <a:latin typeface="Playfair Display" pitchFamily="2" charset="77"/>
                        </a:rPr>
                        <a:t>Fuente: SNIIV, IMSS. Datos a marzo de 2025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997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92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F1553-47B4-1684-8877-1F1CDA773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7CACE28-58FE-9E9A-77B7-A0800445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DE6AAF-37B7-DC8F-800A-D13DEFCE3E47}"/>
              </a:ext>
            </a:extLst>
          </p:cNvPr>
          <p:cNvGraphicFramePr>
            <a:graphicFrameLocks noGrp="1"/>
          </p:cNvGraphicFramePr>
          <p:nvPr/>
        </p:nvGraphicFramePr>
        <p:xfrm>
          <a:off x="205219" y="446808"/>
          <a:ext cx="12391163" cy="6854053"/>
        </p:xfrm>
        <a:graphic>
          <a:graphicData uri="http://schemas.openxmlformats.org/drawingml/2006/table">
            <a:tbl>
              <a:tblPr/>
              <a:tblGrid>
                <a:gridCol w="2226957">
                  <a:extLst>
                    <a:ext uri="{9D8B030D-6E8A-4147-A177-3AD203B41FA5}">
                      <a16:colId xmlns:a16="http://schemas.microsoft.com/office/drawing/2014/main" val="1593921845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684020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98334238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4114773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218786197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4284120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13885224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362822131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785968916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4199090484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20680150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3815027312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2503169813"/>
                    </a:ext>
                  </a:extLst>
                </a:gridCol>
                <a:gridCol w="781862">
                  <a:extLst>
                    <a:ext uri="{9D8B030D-6E8A-4147-A177-3AD203B41FA5}">
                      <a16:colId xmlns:a16="http://schemas.microsoft.com/office/drawing/2014/main" val="1283846171"/>
                    </a:ext>
                  </a:extLst>
                </a:gridCol>
              </a:tblGrid>
              <a:tr h="405565">
                <a:tc gridSpan="14"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</a:rPr>
                        <a:t>EMPLEOS REGISTRADOS EN EL IMSS (DATOS A MARZO 2025)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25742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Sector económico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2019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2025 (Marzo)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‘24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Var.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</a:b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‘15 vs. ‘25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625796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Agricultura ganadería silvicultura pesca y caza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25,796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28,046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29,243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33,008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30,830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34,966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29,975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17,706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16,455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27,463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66.9%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398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Comercio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66,059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65,982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68,140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73,371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75,621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77,137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76,591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78,807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81,618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83,516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81,750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-2.1%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23.8%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047024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de la construcción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19,139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19,744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20,869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19,782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19,653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18,233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21,764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21,619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22,559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22,505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20,736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-7.9%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04789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 eléctrica y agua potable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1,780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1,853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1,882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1,920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2,004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1,839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-3.6%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89960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de transformación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28,450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30,664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31,406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32,598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32,268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28,995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29,739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30,092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22,234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-26.1%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-21.8%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225841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Industrias extractivas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278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342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354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590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727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805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934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743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567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-23.7%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52.8%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172657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para empresas personas y el hogar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43,028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50,451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53,652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58,258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57,861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53,515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52,204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52,922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53,591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52,681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48,840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-7.3%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00846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Servicios sociales y comunales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30,160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30,405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31,454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32,969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36,603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37,786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38,722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40,849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41,729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42,167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42,446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40.7%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228783"/>
                  </a:ext>
                </a:extLst>
              </a:tr>
              <a:tr h="584014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Transportes y comunicaciones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6,846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7,076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7,876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7,674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8,279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7,824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10,351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10,759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11,097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11,756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12,032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2.3%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75.8%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941659"/>
                  </a:ext>
                </a:extLst>
              </a:tr>
              <a:tr h="324453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Total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221,629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234,118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244,125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255,940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266,187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260,065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266,240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267,479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261,537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261,822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257,907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-1.5%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16.4%</a:t>
                      </a:r>
                    </a:p>
                  </a:txBody>
                  <a:tcPr marL="6845" marR="6845" marT="684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578022"/>
                  </a:ext>
                </a:extLst>
              </a:tr>
              <a:tr h="283895">
                <a:tc gridSpan="14">
                  <a:txBody>
                    <a:bodyPr/>
                    <a:lstStyle/>
                    <a:p>
                      <a:pPr algn="ctr" rtl="0" fontAlgn="ctr"/>
                      <a:r>
                        <a:rPr lang="es-ES" sz="1400" b="0" i="1" u="none" strike="noStrike" dirty="0">
                          <a:solidFill>
                            <a:srgbClr val="7F7F7F"/>
                          </a:solidFill>
                          <a:effectLst/>
                          <a:latin typeface="Playfair Display" pitchFamily="2" charset="77"/>
                        </a:rPr>
                        <a:t>Fuente: SNIIV, IMSS. Datos a marzo de 2025</a:t>
                      </a:r>
                    </a:p>
                  </a:txBody>
                  <a:tcPr marL="6845" marR="6845" marT="684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997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91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AAC56-631E-E4CF-BED0-479349D32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F7859AD-89DB-B481-6D8E-43A568947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F440F27-2EB0-0F96-FCA9-55CD4EF9C0F8}"/>
              </a:ext>
            </a:extLst>
          </p:cNvPr>
          <p:cNvSpPr txBox="1"/>
          <p:nvPr/>
        </p:nvSpPr>
        <p:spPr>
          <a:xfrm>
            <a:off x="691101" y="7020389"/>
            <a:ext cx="10613169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ES_tradnl" dirty="0"/>
              <a:t>Fuente: SHF, Sociedad Hipotecaria Federal, incluye vivienda nueva y usada. Nota: El índice se muestra en función a la variación de plusvalía en vivienda vertical y horizontal de Culiacán. 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31AEFA78-CBC4-FF17-06AD-643C43E1E765}"/>
              </a:ext>
            </a:extLst>
          </p:cNvPr>
          <p:cNvSpPr txBox="1">
            <a:spLocks/>
          </p:cNvSpPr>
          <p:nvPr/>
        </p:nvSpPr>
        <p:spPr>
          <a:xfrm>
            <a:off x="0" y="335009"/>
            <a:ext cx="12801600" cy="6621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77"/>
              </a:rPr>
              <a:t>ÍNDICE DE PRECIOS DE LA VIVIENDA- </a:t>
            </a:r>
            <a:r>
              <a:rPr lang="es-ES" sz="4000" dirty="0">
                <a:solidFill>
                  <a:prstClr val="black"/>
                </a:solidFill>
                <a:latin typeface="Lato Black" panose="020F0A02020204030203" pitchFamily="34" charset="0"/>
              </a:rPr>
              <a:t>CULIACÁN</a:t>
            </a:r>
            <a:endParaRPr kumimoji="0" lang="es-ES" sz="40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Black" panose="020F0A02020204030203" pitchFamily="34" charset="0"/>
            </a:endParaRPr>
          </a:p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En función a la variación de plusvalía vertical y horizontal; precios x m</a:t>
            </a:r>
            <a:r>
              <a:rPr lang="es-ES" sz="2400" i="1" baseline="30000" dirty="0">
                <a:solidFill>
                  <a:srgbClr val="FF0000"/>
                </a:solidFill>
                <a:latin typeface="Playfair Display" panose="00000500000000000000" pitchFamily="50" charset="0"/>
              </a:rPr>
              <a:t>2</a:t>
            </a:r>
            <a:endParaRPr kumimoji="0" lang="es-MX" sz="240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anose="00000500000000000000" pitchFamily="50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03EDF8F-9C24-511D-AFA2-946038F0A913}"/>
              </a:ext>
            </a:extLst>
          </p:cNvPr>
          <p:cNvSpPr txBox="1"/>
          <p:nvPr/>
        </p:nvSpPr>
        <p:spPr bwMode="auto">
          <a:xfrm>
            <a:off x="10935193" y="3018387"/>
            <a:ext cx="1710026" cy="5146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ES_tradnl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ÍNDICE</a:t>
            </a:r>
            <a:endParaRPr lang="es-ES_tradnl" b="1" dirty="0">
              <a:solidFill>
                <a:schemeClr val="bg1">
                  <a:lumMod val="75000"/>
                </a:schemeClr>
              </a:solidFill>
              <a:latin typeface="Lato" panose="020F0502020204030203" pitchFamily="34" charset="77"/>
              <a:ea typeface="Roboto" pitchFamily="2" charset="0"/>
            </a:endParaRPr>
          </a:p>
          <a:p>
            <a:pPr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ES_tradnl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DE VIVIENDA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92E6C21-F4DA-E535-5D06-EF44367B171D}"/>
              </a:ext>
            </a:extLst>
          </p:cNvPr>
          <p:cNvSpPr txBox="1"/>
          <p:nvPr/>
        </p:nvSpPr>
        <p:spPr bwMode="auto">
          <a:xfrm>
            <a:off x="10935193" y="2476508"/>
            <a:ext cx="1943230" cy="3207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indent="-708025">
              <a:lnSpc>
                <a:spcPct val="70000"/>
              </a:lnSpc>
            </a:pPr>
            <a:r>
              <a:rPr lang="es-ES_tradnl" b="1" dirty="0">
                <a:solidFill>
                  <a:srgbClr val="FFC000"/>
                </a:solidFill>
                <a:latin typeface="Lato" panose="020F0502020204030203" pitchFamily="34" charset="77"/>
              </a:rPr>
              <a:t>P. HORIZONTAL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32FE66C5-D0D9-C73B-FA54-5F7F7DDDEA7D}"/>
              </a:ext>
            </a:extLst>
          </p:cNvPr>
          <p:cNvSpPr txBox="1"/>
          <p:nvPr/>
        </p:nvSpPr>
        <p:spPr bwMode="auto">
          <a:xfrm>
            <a:off x="10935193" y="1940782"/>
            <a:ext cx="1549020" cy="3207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indent="-708025">
              <a:lnSpc>
                <a:spcPct val="70000"/>
              </a:lnSpc>
            </a:pPr>
            <a:r>
              <a:rPr lang="es-ES_tradnl" b="1" dirty="0">
                <a:solidFill>
                  <a:schemeClr val="accent1"/>
                </a:solidFill>
                <a:latin typeface="Lato" panose="020F0502020204030203" pitchFamily="34" charset="77"/>
              </a:rPr>
              <a:t>P. VERTICAL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DBC83B-04C4-A02A-A32B-3A57791D46F0}"/>
              </a:ext>
            </a:extLst>
          </p:cNvPr>
          <p:cNvGraphicFramePr>
            <a:graphicFrameLocks/>
          </p:cNvGraphicFramePr>
          <p:nvPr/>
        </p:nvGraphicFramePr>
        <p:xfrm>
          <a:off x="89946" y="1497492"/>
          <a:ext cx="10900033" cy="5402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44D8803-EB73-0B3B-EEF4-A0BF5C4ADE6D}"/>
              </a:ext>
            </a:extLst>
          </p:cNvPr>
          <p:cNvGraphicFramePr>
            <a:graphicFrameLocks noGrp="1"/>
          </p:cNvGraphicFramePr>
          <p:nvPr/>
        </p:nvGraphicFramePr>
        <p:xfrm>
          <a:off x="6647364" y="4138520"/>
          <a:ext cx="367085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17">
                  <a:extLst>
                    <a:ext uri="{9D8B030D-6E8A-4147-A177-3AD203B41FA5}">
                      <a16:colId xmlns:a16="http://schemas.microsoft.com/office/drawing/2014/main" val="2682964703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654434062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970092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_tradnl" sz="1800" b="0" i="0" dirty="0">
                        <a:solidFill>
                          <a:schemeClr val="tx1"/>
                        </a:solidFill>
                        <a:latin typeface="Roboto Th" panose="02000000000000000000" pitchFamily="2" charset="0"/>
                        <a:ea typeface="Roboto Th" panose="02000000000000000000" pitchFamily="2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Variación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Variación </a:t>
                      </a:r>
                      <a:r>
                        <a:rPr lang="es-ES_tradnl" sz="1100" b="0" i="0" dirty="0" err="1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últ</a:t>
                      </a:r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. año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82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Índice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b" latinLnBrk="0" hangingPunct="1"/>
                      <a:r>
                        <a:rPr lang="es-MX" sz="1800" b="0" i="0" kern="120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  <a:cs typeface="+mn-cs"/>
                        </a:rPr>
                        <a:t>+59.3%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b" latinLnBrk="0" hangingPunct="1"/>
                      <a:r>
                        <a:rPr lang="es-MX" sz="1800" b="0" i="0" kern="120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  <a:cs typeface="+mn-cs"/>
                        </a:rPr>
                        <a:t>+4.7%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206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DBA7A-E395-3549-8229-FFCE32548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D5B11C4-B744-C321-B10E-FD62EEB0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6644BDB-6571-3FD5-271E-3596816547B1}"/>
              </a:ext>
            </a:extLst>
          </p:cNvPr>
          <p:cNvSpPr txBox="1"/>
          <p:nvPr/>
        </p:nvSpPr>
        <p:spPr>
          <a:xfrm>
            <a:off x="691101" y="7020389"/>
            <a:ext cx="10613169" cy="5232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ES_tradnl" dirty="0"/>
              <a:t>Fuente: SHF, Sociedad Hipotecaria Federal, incluye vivienda nueva y usada. Nota: El índice se muestra en función a la variación de plusvalía en vivienda vertical y horizontal de Culiacán. 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17DF5DFA-710B-D218-279E-B9C7CF7319BD}"/>
              </a:ext>
            </a:extLst>
          </p:cNvPr>
          <p:cNvSpPr txBox="1">
            <a:spLocks/>
          </p:cNvSpPr>
          <p:nvPr/>
        </p:nvSpPr>
        <p:spPr>
          <a:xfrm>
            <a:off x="0" y="335009"/>
            <a:ext cx="12801600" cy="6621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 Hairline" panose="020F0202020204030203" pitchFamily="34" charset="77"/>
              </a:rPr>
              <a:t>ÍNDICE DE PRECIOS DE LA VIVIENDA- </a:t>
            </a:r>
            <a:r>
              <a:rPr lang="es-ES" sz="4000" dirty="0">
                <a:solidFill>
                  <a:prstClr val="black"/>
                </a:solidFill>
                <a:latin typeface="Lato Black" panose="020F0A02020204030203" pitchFamily="34" charset="0"/>
              </a:rPr>
              <a:t>CULIACÁN</a:t>
            </a:r>
            <a:endParaRPr kumimoji="0" lang="es-ES" sz="40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 Black" panose="020F0A02020204030203" pitchFamily="34" charset="0"/>
            </a:endParaRPr>
          </a:p>
          <a:p>
            <a:pPr marL="0" marR="0" lvl="0" indent="0" algn="ctr" defTabSz="96012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En función a la variación de plusvalía vertical y horizontal; precios x m</a:t>
            </a:r>
            <a:r>
              <a:rPr lang="es-ES" sz="2400" i="1" baseline="30000" dirty="0">
                <a:solidFill>
                  <a:srgbClr val="FF0000"/>
                </a:solidFill>
                <a:latin typeface="Playfair Display" panose="00000500000000000000" pitchFamily="50" charset="0"/>
              </a:rPr>
              <a:t>2</a:t>
            </a:r>
            <a:endParaRPr kumimoji="0" lang="es-MX" sz="240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layfair Display" panose="00000500000000000000" pitchFamily="50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B384191-6CDB-1E2C-2F18-23FD0536F515}"/>
              </a:ext>
            </a:extLst>
          </p:cNvPr>
          <p:cNvSpPr txBox="1"/>
          <p:nvPr/>
        </p:nvSpPr>
        <p:spPr bwMode="auto">
          <a:xfrm>
            <a:off x="10935193" y="3018387"/>
            <a:ext cx="1710026" cy="5146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ES_tradnl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ÍNDICE</a:t>
            </a:r>
            <a:endParaRPr lang="es-ES_tradnl" b="1" dirty="0">
              <a:solidFill>
                <a:schemeClr val="bg1">
                  <a:lumMod val="75000"/>
                </a:schemeClr>
              </a:solidFill>
              <a:latin typeface="Lato" panose="020F0502020204030203" pitchFamily="34" charset="77"/>
              <a:ea typeface="Roboto" pitchFamily="2" charset="0"/>
            </a:endParaRPr>
          </a:p>
          <a:p>
            <a:pPr marR="0" lvl="0" indent="-708025" algn="l" defTabSz="457200" rtl="0" eaLnBrk="1" fontAlgn="auto" latinLnBrk="0" hangingPunct="1">
              <a:lnSpc>
                <a:spcPct val="7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s-ES_tradnl" b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Lato" panose="020F0502020204030203" pitchFamily="34" charset="77"/>
                <a:ea typeface="Roboto" pitchFamily="2" charset="0"/>
              </a:rPr>
              <a:t>DE VIVIENDA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7B0A01F-13A7-05C5-A213-8A491F675588}"/>
              </a:ext>
            </a:extLst>
          </p:cNvPr>
          <p:cNvSpPr txBox="1"/>
          <p:nvPr/>
        </p:nvSpPr>
        <p:spPr bwMode="auto">
          <a:xfrm>
            <a:off x="10935193" y="2476508"/>
            <a:ext cx="1943230" cy="3207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indent="-708025">
              <a:lnSpc>
                <a:spcPct val="70000"/>
              </a:lnSpc>
            </a:pPr>
            <a:r>
              <a:rPr lang="es-ES_tradnl" b="1" dirty="0">
                <a:solidFill>
                  <a:srgbClr val="FFC000"/>
                </a:solidFill>
                <a:latin typeface="Lato" panose="020F0502020204030203" pitchFamily="34" charset="77"/>
              </a:rPr>
              <a:t>P. HORIZONTAL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0470B09-1CB6-DC6F-2E11-6D4963CFB425}"/>
              </a:ext>
            </a:extLst>
          </p:cNvPr>
          <p:cNvSpPr txBox="1"/>
          <p:nvPr/>
        </p:nvSpPr>
        <p:spPr bwMode="auto">
          <a:xfrm>
            <a:off x="10935193" y="1940782"/>
            <a:ext cx="1549020" cy="32079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4971" tIns="62486" rIns="124971" bIns="62486" rtlCol="0" anchor="t">
            <a:spAutoFit/>
          </a:bodyPr>
          <a:lstStyle/>
          <a:p>
            <a:pPr indent="-708025">
              <a:lnSpc>
                <a:spcPct val="70000"/>
              </a:lnSpc>
            </a:pPr>
            <a:r>
              <a:rPr lang="es-ES_tradnl" b="1" dirty="0">
                <a:solidFill>
                  <a:schemeClr val="accent1"/>
                </a:solidFill>
                <a:latin typeface="Lato" panose="020F0502020204030203" pitchFamily="34" charset="77"/>
              </a:rPr>
              <a:t>P. VERTICAL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51AA7654-46D2-0A6B-CEC6-5AA29BF30C5C}"/>
              </a:ext>
            </a:extLst>
          </p:cNvPr>
          <p:cNvGraphicFramePr>
            <a:graphicFrameLocks/>
          </p:cNvGraphicFramePr>
          <p:nvPr/>
        </p:nvGraphicFramePr>
        <p:xfrm>
          <a:off x="89946" y="1497492"/>
          <a:ext cx="10900033" cy="5402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BF8089F-B246-B7F8-5A3F-B3D6704986E4}"/>
              </a:ext>
            </a:extLst>
          </p:cNvPr>
          <p:cNvGraphicFramePr>
            <a:graphicFrameLocks noGrp="1"/>
          </p:cNvGraphicFramePr>
          <p:nvPr/>
        </p:nvGraphicFramePr>
        <p:xfrm>
          <a:off x="6647364" y="4138520"/>
          <a:ext cx="367085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17">
                  <a:extLst>
                    <a:ext uri="{9D8B030D-6E8A-4147-A177-3AD203B41FA5}">
                      <a16:colId xmlns:a16="http://schemas.microsoft.com/office/drawing/2014/main" val="2682964703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654434062"/>
                    </a:ext>
                  </a:extLst>
                </a:gridCol>
                <a:gridCol w="1223617">
                  <a:extLst>
                    <a:ext uri="{9D8B030D-6E8A-4147-A177-3AD203B41FA5}">
                      <a16:colId xmlns:a16="http://schemas.microsoft.com/office/drawing/2014/main" val="29700929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_tradnl" sz="1800" b="0" i="0" dirty="0">
                        <a:solidFill>
                          <a:schemeClr val="tx1"/>
                        </a:solidFill>
                        <a:latin typeface="Roboto Th" panose="02000000000000000000" pitchFamily="2" charset="0"/>
                        <a:ea typeface="Roboto Th" panose="02000000000000000000" pitchFamily="2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Variación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Variación </a:t>
                      </a:r>
                      <a:r>
                        <a:rPr lang="es-ES_tradnl" sz="1100" b="0" i="0" dirty="0" err="1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últ</a:t>
                      </a:r>
                      <a:r>
                        <a:rPr lang="es-ES_tradnl" sz="11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. año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82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800" b="0" i="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</a:rPr>
                        <a:t>Índice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b" latinLnBrk="0" hangingPunct="1"/>
                      <a:r>
                        <a:rPr lang="es-MX" sz="1800" b="0" i="0" kern="120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  <a:cs typeface="+mn-cs"/>
                        </a:rPr>
                        <a:t>+59.3%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587756" rtl="0" eaLnBrk="1" fontAlgn="b" latinLnBrk="0" hangingPunct="1"/>
                      <a:r>
                        <a:rPr lang="es-MX" sz="1800" b="0" i="0" kern="1200" dirty="0">
                          <a:solidFill>
                            <a:schemeClr val="tx1"/>
                          </a:solidFill>
                          <a:latin typeface="Roboto Th" panose="02000000000000000000" pitchFamily="2" charset="0"/>
                          <a:ea typeface="Roboto Th" panose="02000000000000000000" pitchFamily="2" charset="0"/>
                          <a:cs typeface="+mn-cs"/>
                        </a:rPr>
                        <a:t>+4.7%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481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512016" y="492438"/>
          <a:ext cx="11793441" cy="5789091"/>
        </p:xfrm>
        <a:graphic>
          <a:graphicData uri="http://schemas.openxmlformats.org/drawingml/2006/table">
            <a:tbl>
              <a:tblPr/>
              <a:tblGrid>
                <a:gridCol w="1712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0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21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2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21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1610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E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ÍNDICE DE PRECIOS</a:t>
                      </a:r>
                      <a:r>
                        <a:rPr lang="es-ES" sz="3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77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DE LA VIVIENDA EN MÉXICO, T4 2024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77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3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  <a:ea typeface="Roboto Th" pitchFamily="2" charset="0"/>
                          <a:cs typeface="Roboto" panose="02000000000000000000" pitchFamily="2" charset="0"/>
                        </a:rPr>
                        <a:t> Estado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var.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itchFamily="2" charset="0"/>
                          <a:ea typeface="Roboto Th" pitchFamily="2" charset="0"/>
                          <a:cs typeface="Roboto" panose="02000000000000000000" pitchFamily="2" charset="0"/>
                        </a:rPr>
                        <a:t> Estado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2024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var.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Tlaxcala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141.1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Sonora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184.3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Morelos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12.0%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Jalisco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199.5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Puebla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184.4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Nacional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168.0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Baja C. Sur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Tabasco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Quintana Roo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223.1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Veracruz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161.2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Baja California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208.9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Michoacán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Oaxaca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177.3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Chihuahua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Colima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171.7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190.7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11.0%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Durango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152.2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164.9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+mn-ea"/>
                          <a:cs typeface="+mn-cs"/>
                        </a:rPr>
                        <a:t> Guanajuato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+mn-ea"/>
                          <a:cs typeface="+mn-cs"/>
                        </a:rPr>
                        <a:t>164.2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+mn-ea"/>
                          <a:cs typeface="+mn-cs"/>
                        </a:rPr>
                        <a:t>181.9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  <a:ea typeface="+mn-ea"/>
                          <a:cs typeface="+mn-cs"/>
                        </a:rPr>
                        <a:t>10.8%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Hidalgo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153.3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165.9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8.2%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Campeche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178.2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197.1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  <a:ea typeface="Roboto Thin" pitchFamily="2" charset="0"/>
                        </a:rPr>
                        <a:t> Aguascalientes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  <a:ea typeface="Roboto Thin" pitchFamily="2" charset="0"/>
                        </a:rPr>
                        <a:t>164.5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  <a:ea typeface="Roboto Thin" pitchFamily="2" charset="0"/>
                        </a:rPr>
                        <a:t>177.2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  <a:ea typeface="Roboto Thin" pitchFamily="2" charset="0"/>
                        </a:rPr>
                        <a:t>7.7%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Zacatecas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152.3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168.4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México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150.1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Nayarit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212.1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Querétaro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169.8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7.1%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Tamaulipas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176.3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10.4%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Cd. de México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156.4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5.8%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Yucatán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187.5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Coahuila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170.5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180.0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Chiapas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165.7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182.0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Guerrero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170.3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179.6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Nuevo León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175.2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192.5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9.9%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 Sinaloa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189.4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197.7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4.4%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276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" panose="02000000000000000000" pitchFamily="2" charset="0"/>
                        </a:rPr>
                        <a:t> San Luis Potosí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167.6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183.7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itchFamily="2" charset="0"/>
                        </a:rPr>
                        <a:t>9.6%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Th" pitchFamily="2" charset="0"/>
                        <a:ea typeface="Roboto Th" pitchFamily="2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>
                    <a:lnL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512016" y="7154401"/>
            <a:ext cx="1180931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400" i="1" dirty="0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SHF, Sociedad Hipotecaria Federal, incluye vivienda nueva y usada, los datos son del cuarto trimestre de cada año.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C115E4F-EF70-FB08-2630-B6ACC4DDE510}"/>
              </a:ext>
            </a:extLst>
          </p:cNvPr>
          <p:cNvGraphicFramePr>
            <a:graphicFrameLocks noGrp="1"/>
          </p:cNvGraphicFramePr>
          <p:nvPr/>
        </p:nvGraphicFramePr>
        <p:xfrm>
          <a:off x="527256" y="6446184"/>
          <a:ext cx="5888784" cy="558165"/>
        </p:xfrm>
        <a:graphic>
          <a:graphicData uri="http://schemas.openxmlformats.org/drawingml/2006/table">
            <a:tbl>
              <a:tblPr/>
              <a:tblGrid>
                <a:gridCol w="1716456">
                  <a:extLst>
                    <a:ext uri="{9D8B030D-6E8A-4147-A177-3AD203B41FA5}">
                      <a16:colId xmlns:a16="http://schemas.microsoft.com/office/drawing/2014/main" val="1985559112"/>
                    </a:ext>
                  </a:extLst>
                </a:gridCol>
                <a:gridCol w="1390776">
                  <a:extLst>
                    <a:ext uri="{9D8B030D-6E8A-4147-A177-3AD203B41FA5}">
                      <a16:colId xmlns:a16="http://schemas.microsoft.com/office/drawing/2014/main" val="1956505360"/>
                    </a:ext>
                  </a:extLst>
                </a:gridCol>
                <a:gridCol w="1390776">
                  <a:extLst>
                    <a:ext uri="{9D8B030D-6E8A-4147-A177-3AD203B41FA5}">
                      <a16:colId xmlns:a16="http://schemas.microsoft.com/office/drawing/2014/main" val="2644233408"/>
                    </a:ext>
                  </a:extLst>
                </a:gridCol>
                <a:gridCol w="1390776">
                  <a:extLst>
                    <a:ext uri="{9D8B030D-6E8A-4147-A177-3AD203B41FA5}">
                      <a16:colId xmlns:a16="http://schemas.microsoft.com/office/drawing/2014/main" val="3673744422"/>
                    </a:ext>
                  </a:extLst>
                </a:gridCol>
              </a:tblGrid>
              <a:tr h="475315">
                <a:tc>
                  <a:txBody>
                    <a:bodyPr/>
                    <a:lstStyle/>
                    <a:p>
                      <a:pPr marL="36000" algn="l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Culiacán, Sinaloa.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191.3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200.3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4.7%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848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14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8DE81-9A69-3350-3FB7-BFADAF2CF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79412791-E43A-1E2C-B32E-2CA726FC4A6F}"/>
              </a:ext>
            </a:extLst>
          </p:cNvPr>
          <p:cNvGraphicFramePr>
            <a:graphicFrameLocks/>
          </p:cNvGraphicFramePr>
          <p:nvPr/>
        </p:nvGraphicFramePr>
        <p:xfrm>
          <a:off x="200370" y="960695"/>
          <a:ext cx="10972095" cy="6708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7D5920D4-4FEC-BA12-942A-E27430B7A1E6}"/>
              </a:ext>
            </a:extLst>
          </p:cNvPr>
          <p:cNvGraphicFramePr>
            <a:graphicFrameLocks/>
          </p:cNvGraphicFramePr>
          <p:nvPr/>
        </p:nvGraphicFramePr>
        <p:xfrm>
          <a:off x="-69505" y="3886200"/>
          <a:ext cx="11241970" cy="292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25D7759-FEFC-6931-BE60-E27C9F8F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8C030C5-B65C-0C1C-CE90-0C45E9D83DA2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AF4F4FC-5C0C-6A8C-4952-A6A776098C9D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994DD6CD-E608-4A37-0B88-318C9210640B}"/>
              </a:ext>
            </a:extLst>
          </p:cNvPr>
          <p:cNvGraphicFramePr>
            <a:graphicFrameLocks/>
          </p:cNvGraphicFramePr>
          <p:nvPr/>
        </p:nvGraphicFramePr>
        <p:xfrm>
          <a:off x="-23569" y="1093622"/>
          <a:ext cx="11162792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id="{ED53CD07-E5EF-F038-11D8-C7D34FD6CF03}"/>
              </a:ext>
            </a:extLst>
          </p:cNvPr>
          <p:cNvGraphicFramePr>
            <a:graphicFrameLocks/>
          </p:cNvGraphicFramePr>
          <p:nvPr/>
        </p:nvGraphicFramePr>
        <p:xfrm>
          <a:off x="214656" y="631841"/>
          <a:ext cx="10972095" cy="6508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36C4A06A-1AEB-D2CB-B162-4A1C186132CB}"/>
              </a:ext>
            </a:extLst>
          </p:cNvPr>
          <p:cNvSpPr txBox="1"/>
          <p:nvPr/>
        </p:nvSpPr>
        <p:spPr bwMode="auto">
          <a:xfrm>
            <a:off x="10785957" y="5149511"/>
            <a:ext cx="1971951" cy="83680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VENTA TOTAL </a:t>
            </a:r>
          </a:p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ÚLTIMO MES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-65%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B925D88-76A2-F147-75FA-71050667AC94}"/>
              </a:ext>
            </a:extLst>
          </p:cNvPr>
          <p:cNvSpPr txBox="1"/>
          <p:nvPr/>
        </p:nvSpPr>
        <p:spPr bwMode="auto">
          <a:xfrm>
            <a:off x="10823510" y="5964710"/>
            <a:ext cx="2100063" cy="83680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VENTA PROM. </a:t>
            </a:r>
          </a:p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ÚLT. MES X DES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-78%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45ED842-01F3-4441-7705-87F4030C0535}"/>
              </a:ext>
            </a:extLst>
          </p:cNvPr>
          <p:cNvSpPr txBox="1"/>
          <p:nvPr/>
        </p:nvSpPr>
        <p:spPr bwMode="auto">
          <a:xfrm>
            <a:off x="10823597" y="2333620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+255%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E97CF-753C-FBD4-1565-78CDC9E4093B}"/>
              </a:ext>
            </a:extLst>
          </p:cNvPr>
          <p:cNvSpPr txBox="1"/>
          <p:nvPr/>
        </p:nvSpPr>
        <p:spPr bwMode="auto">
          <a:xfrm>
            <a:off x="10823597" y="1236469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+130%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8D276E7-B17C-3487-6399-56D122733757}"/>
              </a:ext>
            </a:extLst>
          </p:cNvPr>
          <p:cNvGraphicFramePr>
            <a:graphicFrameLocks noGrp="1"/>
          </p:cNvGraphicFramePr>
          <p:nvPr/>
        </p:nvGraphicFramePr>
        <p:xfrm>
          <a:off x="164365" y="1012694"/>
          <a:ext cx="4458023" cy="1256072"/>
        </p:xfrm>
        <a:graphic>
          <a:graphicData uri="http://schemas.openxmlformats.org/drawingml/2006/table">
            <a:tbl>
              <a:tblPr/>
              <a:tblGrid>
                <a:gridCol w="2827051">
                  <a:extLst>
                    <a:ext uri="{9D8B030D-6E8A-4147-A177-3AD203B41FA5}">
                      <a16:colId xmlns:a16="http://schemas.microsoft.com/office/drawing/2014/main" val="2492483813"/>
                    </a:ext>
                  </a:extLst>
                </a:gridCol>
                <a:gridCol w="815486">
                  <a:extLst>
                    <a:ext uri="{9D8B030D-6E8A-4147-A177-3AD203B41FA5}">
                      <a16:colId xmlns:a16="http://schemas.microsoft.com/office/drawing/2014/main" val="1529161950"/>
                    </a:ext>
                  </a:extLst>
                </a:gridCol>
                <a:gridCol w="815486">
                  <a:extLst>
                    <a:ext uri="{9D8B030D-6E8A-4147-A177-3AD203B41FA5}">
                      <a16:colId xmlns:a16="http://schemas.microsoft.com/office/drawing/2014/main" val="3191878185"/>
                    </a:ext>
                  </a:extLst>
                </a:gridCol>
              </a:tblGrid>
              <a:tr h="495977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3913" marR="3913" marT="3913" marB="0" anchor="b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Periodo </a:t>
                      </a:r>
                    </a:p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anterior</a:t>
                      </a:r>
                    </a:p>
                  </a:txBody>
                  <a:tcPr marL="3913" marR="3913" marT="3913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vs año pasado</a:t>
                      </a:r>
                    </a:p>
                  </a:txBody>
                  <a:tcPr marL="3913" marR="3913" marT="3913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16049"/>
                  </a:ext>
                </a:extLst>
              </a:tr>
              <a:tr h="2502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Proyectos</a:t>
                      </a:r>
                    </a:p>
                  </a:txBody>
                  <a:tcPr marL="72000" marR="3913" marT="3913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482937"/>
                  </a:ext>
                </a:extLst>
              </a:tr>
              <a:tr h="2502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Venta total último mes:</a:t>
                      </a:r>
                    </a:p>
                  </a:txBody>
                  <a:tcPr marL="72000" marR="3913" marT="3913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-28%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-44%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732723"/>
                  </a:ext>
                </a:extLst>
              </a:tr>
              <a:tr h="2502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Venta prom. último mes x des.:</a:t>
                      </a:r>
                    </a:p>
                  </a:txBody>
                  <a:tcPr marL="72000" marR="3913" marT="3913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-20%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</a:rPr>
                        <a:t>-43%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087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78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Tema de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Tema de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83743</TotalTime>
  <Words>1540</Words>
  <Application>Microsoft Macintosh PowerPoint</Application>
  <PresentationFormat>Personalizado</PresentationFormat>
  <Paragraphs>748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5" baseType="lpstr">
      <vt:lpstr>Arial</vt:lpstr>
      <vt:lpstr>Calibri</vt:lpstr>
      <vt:lpstr>Lato</vt:lpstr>
      <vt:lpstr>Lato Black</vt:lpstr>
      <vt:lpstr>Lato Hairline</vt:lpstr>
      <vt:lpstr>Playfair Display</vt:lpstr>
      <vt:lpstr>Roboto</vt:lpstr>
      <vt:lpstr>Roboto Light</vt:lpstr>
      <vt:lpstr>Roboto Th</vt:lpstr>
      <vt:lpstr>Roboto Thin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Naim Manriquez</dc:creator>
  <cp:lastModifiedBy>Patricia Acosta</cp:lastModifiedBy>
  <cp:revision>1914</cp:revision>
  <cp:lastPrinted>2023-04-04T22:14:30Z</cp:lastPrinted>
  <dcterms:created xsi:type="dcterms:W3CDTF">2020-07-27T22:31:02Z</dcterms:created>
  <dcterms:modified xsi:type="dcterms:W3CDTF">2025-05-24T18:26:55Z</dcterms:modified>
</cp:coreProperties>
</file>