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6520" r:id="rId2"/>
    <p:sldId id="6521" r:id="rId3"/>
    <p:sldId id="6522" r:id="rId4"/>
    <p:sldId id="6523" r:id="rId5"/>
    <p:sldId id="6524" r:id="rId6"/>
    <p:sldId id="6525" r:id="rId7"/>
    <p:sldId id="6527" r:id="rId8"/>
    <p:sldId id="6528" r:id="rId9"/>
    <p:sldId id="6530" r:id="rId10"/>
    <p:sldId id="6532" r:id="rId11"/>
    <p:sldId id="6529" r:id="rId12"/>
    <p:sldId id="6533" r:id="rId13"/>
    <p:sldId id="6534" r:id="rId14"/>
    <p:sldId id="6535" r:id="rId15"/>
    <p:sldId id="6536" r:id="rId16"/>
    <p:sldId id="6537" r:id="rId17"/>
    <p:sldId id="6538" r:id="rId18"/>
    <p:sldId id="6539" r:id="rId19"/>
    <p:sldId id="6540" r:id="rId20"/>
    <p:sldId id="6526" r:id="rId21"/>
    <p:sldId id="6541" r:id="rId22"/>
    <p:sldId id="6542" r:id="rId23"/>
    <p:sldId id="6531" r:id="rId24"/>
    <p:sldId id="6543" r:id="rId25"/>
    <p:sldId id="6546" r:id="rId26"/>
    <p:sldId id="6544" r:id="rId27"/>
    <p:sldId id="6547" r:id="rId28"/>
    <p:sldId id="6545" r:id="rId29"/>
    <p:sldId id="6549" r:id="rId30"/>
    <p:sldId id="6548" r:id="rId31"/>
    <p:sldId id="6551" r:id="rId32"/>
    <p:sldId id="6552" r:id="rId33"/>
    <p:sldId id="6553" r:id="rId34"/>
    <p:sldId id="5205" r:id="rId35"/>
  </p:sldIdLst>
  <p:sldSz cx="12801600" cy="7772400"/>
  <p:notesSz cx="9144000" cy="6858000"/>
  <p:defaultTextStyle>
    <a:defPPr>
      <a:defRPr lang="en-US"/>
    </a:defPPr>
    <a:lvl1pPr marL="0" algn="l" defTabSz="587756" rtl="0" eaLnBrk="1" latinLnBrk="0" hangingPunct="1">
      <a:defRPr sz="2300" kern="1200">
        <a:solidFill>
          <a:schemeClr val="tx1"/>
        </a:solidFill>
        <a:latin typeface="+mn-lt"/>
        <a:ea typeface="+mn-ea"/>
        <a:cs typeface="+mn-cs"/>
      </a:defRPr>
    </a:lvl1pPr>
    <a:lvl2pPr marL="587756" algn="l" defTabSz="587756" rtl="0" eaLnBrk="1" latinLnBrk="0" hangingPunct="1">
      <a:defRPr sz="2300" kern="1200">
        <a:solidFill>
          <a:schemeClr val="tx1"/>
        </a:solidFill>
        <a:latin typeface="+mn-lt"/>
        <a:ea typeface="+mn-ea"/>
        <a:cs typeface="+mn-cs"/>
      </a:defRPr>
    </a:lvl2pPr>
    <a:lvl3pPr marL="1175513" algn="l" defTabSz="587756" rtl="0" eaLnBrk="1" latinLnBrk="0" hangingPunct="1">
      <a:defRPr sz="2300" kern="1200">
        <a:solidFill>
          <a:schemeClr val="tx1"/>
        </a:solidFill>
        <a:latin typeface="+mn-lt"/>
        <a:ea typeface="+mn-ea"/>
        <a:cs typeface="+mn-cs"/>
      </a:defRPr>
    </a:lvl3pPr>
    <a:lvl4pPr marL="1763271" algn="l" defTabSz="587756" rtl="0" eaLnBrk="1" latinLnBrk="0" hangingPunct="1">
      <a:defRPr sz="2300" kern="1200">
        <a:solidFill>
          <a:schemeClr val="tx1"/>
        </a:solidFill>
        <a:latin typeface="+mn-lt"/>
        <a:ea typeface="+mn-ea"/>
        <a:cs typeface="+mn-cs"/>
      </a:defRPr>
    </a:lvl4pPr>
    <a:lvl5pPr marL="2351027" algn="l" defTabSz="587756" rtl="0" eaLnBrk="1" latinLnBrk="0" hangingPunct="1">
      <a:defRPr sz="2300" kern="1200">
        <a:solidFill>
          <a:schemeClr val="tx1"/>
        </a:solidFill>
        <a:latin typeface="+mn-lt"/>
        <a:ea typeface="+mn-ea"/>
        <a:cs typeface="+mn-cs"/>
      </a:defRPr>
    </a:lvl5pPr>
    <a:lvl6pPr marL="2938784" algn="l" defTabSz="587756" rtl="0" eaLnBrk="1" latinLnBrk="0" hangingPunct="1">
      <a:defRPr sz="2300" kern="1200">
        <a:solidFill>
          <a:schemeClr val="tx1"/>
        </a:solidFill>
        <a:latin typeface="+mn-lt"/>
        <a:ea typeface="+mn-ea"/>
        <a:cs typeface="+mn-cs"/>
      </a:defRPr>
    </a:lvl6pPr>
    <a:lvl7pPr marL="3526540" algn="l" defTabSz="587756" rtl="0" eaLnBrk="1" latinLnBrk="0" hangingPunct="1">
      <a:defRPr sz="2300" kern="1200">
        <a:solidFill>
          <a:schemeClr val="tx1"/>
        </a:solidFill>
        <a:latin typeface="+mn-lt"/>
        <a:ea typeface="+mn-ea"/>
        <a:cs typeface="+mn-cs"/>
      </a:defRPr>
    </a:lvl7pPr>
    <a:lvl8pPr marL="4114297" algn="l" defTabSz="587756" rtl="0" eaLnBrk="1" latinLnBrk="0" hangingPunct="1">
      <a:defRPr sz="2300" kern="1200">
        <a:solidFill>
          <a:schemeClr val="tx1"/>
        </a:solidFill>
        <a:latin typeface="+mn-lt"/>
        <a:ea typeface="+mn-ea"/>
        <a:cs typeface="+mn-cs"/>
      </a:defRPr>
    </a:lvl8pPr>
    <a:lvl9pPr marL="4702053" algn="l" defTabSz="587756"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
          <p15:clr>
            <a:srgbClr val="A4A3A4"/>
          </p15:clr>
        </p15:guide>
        <p15:guide id="2" pos="230">
          <p15:clr>
            <a:srgbClr val="A4A3A4"/>
          </p15:clr>
        </p15:guide>
        <p15:guide id="3" pos="7615" userDrawn="1">
          <p15:clr>
            <a:srgbClr val="A4A3A4"/>
          </p15:clr>
        </p15:guide>
        <p15:guide id="4" pos="44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D479"/>
    <a:srgbClr val="FF0000"/>
    <a:srgbClr val="800000"/>
    <a:srgbClr val="FF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48"/>
    <p:restoredTop sz="96281" autoAdjust="0"/>
  </p:normalViewPr>
  <p:slideViewPr>
    <p:cSldViewPr showGuides="1">
      <p:cViewPr>
        <p:scale>
          <a:sx n="83" d="100"/>
          <a:sy n="83" d="100"/>
        </p:scale>
        <p:origin x="584" y="688"/>
      </p:cViewPr>
      <p:guideLst>
        <p:guide orient="horz" pos="250"/>
        <p:guide pos="230"/>
        <p:guide pos="7615"/>
        <p:guide pos="4403"/>
      </p:guideLst>
    </p:cSldViewPr>
  </p:slideViewPr>
  <p:notesTextViewPr>
    <p:cViewPr>
      <p:scale>
        <a:sx n="100" d="100"/>
        <a:sy n="100" d="100"/>
      </p:scale>
      <p:origin x="0" y="0"/>
    </p:cViewPr>
  </p:notesTextViewPr>
  <p:sorterViewPr>
    <p:cViewPr varScale="1">
      <p:scale>
        <a:sx n="1" d="1"/>
        <a:sy n="1" d="1"/>
      </p:scale>
      <p:origin x="0" y="4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_tradnl" dirty="0">
              <a:latin typeface="Roboto Light" panose="02000000000000000000" pitchFamily="2"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EACDCA67-A7BA-834B-B0EA-7B2444533C2A}" type="datetimeFigureOut">
              <a:rPr lang="en-US" smtClean="0">
                <a:latin typeface="Roboto Light" panose="02000000000000000000" pitchFamily="2" charset="0"/>
              </a:rPr>
              <a:t>6/12/24</a:t>
            </a:fld>
            <a:endParaRPr lang="es-ES_tradnl" dirty="0">
              <a:latin typeface="Roboto Light" panose="02000000000000000000" pitchFamily="2"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s-ES_tradnl" dirty="0">
              <a:latin typeface="Roboto Light" panose="02000000000000000000" pitchFamily="2" charset="0"/>
            </a:endParaRPr>
          </a:p>
        </p:txBody>
      </p:sp>
      <p:cxnSp>
        <p:nvCxnSpPr>
          <p:cNvPr id="6" name="Straight Connector 5"/>
          <p:cNvCxnSpPr/>
          <p:nvPr/>
        </p:nvCxnSpPr>
        <p:spPr>
          <a:xfrm>
            <a:off x="611560" y="4941168"/>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11560" y="5229200"/>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11560" y="5504305"/>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11560" y="5792337"/>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1560" y="6043480"/>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1560" y="6331512"/>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08838" y="4941168"/>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708838" y="5229200"/>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08838" y="5504305"/>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08838" y="5792337"/>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708838" y="6043480"/>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708838" y="6331512"/>
            <a:ext cx="3816424" cy="0"/>
          </a:xfrm>
          <a:prstGeom prst="line">
            <a:avLst/>
          </a:prstGeom>
          <a:ln w="6350" cmpd="sng">
            <a:solidFill>
              <a:srgbClr val="D9D9D9"/>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2"/>
          <a:stretch>
            <a:fillRect/>
          </a:stretch>
        </p:blipFill>
        <p:spPr>
          <a:xfrm>
            <a:off x="4101281" y="188640"/>
            <a:ext cx="941438" cy="410725"/>
          </a:xfrm>
          <a:prstGeom prst="rect">
            <a:avLst/>
          </a:prstGeom>
        </p:spPr>
      </p:pic>
      <p:sp>
        <p:nvSpPr>
          <p:cNvPr id="19" name="TextBox 18"/>
          <p:cNvSpPr txBox="1"/>
          <p:nvPr/>
        </p:nvSpPr>
        <p:spPr>
          <a:xfrm>
            <a:off x="3491880" y="6534972"/>
            <a:ext cx="5105400" cy="338542"/>
          </a:xfrm>
          <a:prstGeom prst="rect">
            <a:avLst/>
          </a:prstGeom>
          <a:noFill/>
        </p:spPr>
        <p:txBody>
          <a:bodyPr wrap="square" lIns="91430" tIns="45714" rIns="91430" bIns="45714" rtlCol="0">
            <a:spAutoFit/>
          </a:bodyPr>
          <a:lstStyle/>
          <a:p>
            <a:pPr algn="r"/>
            <a:r>
              <a:rPr lang="es-ES_tradnl" sz="800">
                <a:solidFill>
                  <a:prstClr val="black">
                    <a:lumMod val="50000"/>
                    <a:lumOff val="50000"/>
                  </a:prstClr>
                </a:solidFill>
                <a:latin typeface="Stajn Pro Light"/>
                <a:cs typeface="Stajn Pro Light"/>
              </a:rPr>
              <a:t>Copyright© Estrategias Frescas  SC. Todos los derechos reservados. </a:t>
            </a:r>
          </a:p>
          <a:p>
            <a:pPr algn="r"/>
            <a:r>
              <a:rPr lang="es-ES_tradnl" sz="800">
                <a:solidFill>
                  <a:prstClr val="black">
                    <a:lumMod val="50000"/>
                    <a:lumOff val="50000"/>
                  </a:prstClr>
                </a:solidFill>
                <a:latin typeface="Stajn Pro Light"/>
                <a:cs typeface="Stajn Pro Light"/>
              </a:rPr>
              <a:t>Prohibida la reproducción parcial o total de este material sin la autorización escrita de la empresa.</a:t>
            </a:r>
          </a:p>
        </p:txBody>
      </p:sp>
      <p:sp>
        <p:nvSpPr>
          <p:cNvPr id="20" name="Double Bracket 19"/>
          <p:cNvSpPr/>
          <p:nvPr/>
        </p:nvSpPr>
        <p:spPr>
          <a:xfrm>
            <a:off x="8604172" y="6567408"/>
            <a:ext cx="448608" cy="277728"/>
          </a:xfrm>
          <a:prstGeom prst="bracketPair">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lIns="91430" tIns="45714" rIns="91430" bIns="45714" rtlCol="0" anchor="ctr"/>
          <a:lstStyle/>
          <a:p>
            <a:pPr algn="ctr"/>
            <a:endParaRPr lang="en-US" dirty="0">
              <a:solidFill>
                <a:prstClr val="black"/>
              </a:solidFill>
              <a:latin typeface="Roboto Light" panose="02000000000000000000" pitchFamily="2" charset="0"/>
            </a:endParaRPr>
          </a:p>
        </p:txBody>
      </p:sp>
      <p:sp>
        <p:nvSpPr>
          <p:cNvPr id="21" name="Slide Number Placeholder 17"/>
          <p:cNvSpPr>
            <a:spLocks noGrp="1"/>
          </p:cNvSpPr>
          <p:nvPr>
            <p:ph type="sldNum" sz="quarter" idx="3"/>
          </p:nvPr>
        </p:nvSpPr>
        <p:spPr>
          <a:xfrm>
            <a:off x="8536024" y="6580795"/>
            <a:ext cx="576064" cy="234000"/>
          </a:xfrm>
          <a:prstGeom prst="rect">
            <a:avLst/>
          </a:prstGeom>
        </p:spPr>
        <p:txBody>
          <a:bodyPr lIns="107989" tIns="21597" rIns="91430" bIns="46794" anchor="ctr" anchorCtr="1"/>
          <a:lstStyle>
            <a:lvl1pPr algn="ctr">
              <a:defRPr sz="1400">
                <a:solidFill>
                  <a:schemeClr val="bg1">
                    <a:lumMod val="50000"/>
                  </a:schemeClr>
                </a:solidFill>
                <a:latin typeface="Stajn Pro Light"/>
                <a:cs typeface="Stajn Pro Light"/>
              </a:defRPr>
            </a:lvl1pPr>
          </a:lstStyle>
          <a:p>
            <a:fld id="{67DDEA5E-EAF7-8246-8A62-7FF7613ECEAE}" type="slidenum">
              <a:rPr lang="en-US" smtClean="0">
                <a:solidFill>
                  <a:prstClr val="white">
                    <a:lumMod val="50000"/>
                  </a:prstClr>
                </a:solidFill>
              </a:rPr>
              <a:pPr/>
              <a:t>‹Nº›</a:t>
            </a:fld>
            <a:endParaRPr lang="en-US" dirty="0">
              <a:solidFill>
                <a:prstClr val="white">
                  <a:lumMod val="50000"/>
                </a:prstClr>
              </a:solidFill>
            </a:endParaRPr>
          </a:p>
        </p:txBody>
      </p:sp>
    </p:spTree>
    <p:extLst>
      <p:ext uri="{BB962C8B-B14F-4D97-AF65-F5344CB8AC3E}">
        <p14:creationId xmlns:p14="http://schemas.microsoft.com/office/powerpoint/2010/main" val="4054610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Roboto Light" panose="02000000000000000000" pitchFamily="2" charset="0"/>
              </a:defRPr>
            </a:lvl1pPr>
          </a:lstStyle>
          <a:p>
            <a:endParaRPr lang="es-ES_tradnl"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i="0">
                <a:latin typeface="Roboto Light" panose="02000000000000000000" pitchFamily="2" charset="0"/>
              </a:defRPr>
            </a:lvl1pPr>
          </a:lstStyle>
          <a:p>
            <a:fld id="{61CB1130-B5D0-214C-918E-E16FC9DFF277}" type="datetimeFigureOut">
              <a:rPr lang="en-US" smtClean="0"/>
              <a:pPr/>
              <a:t>6/12/24</a:t>
            </a:fld>
            <a:endParaRPr lang="es-ES_tradnl" dirty="0"/>
          </a:p>
        </p:txBody>
      </p:sp>
      <p:sp>
        <p:nvSpPr>
          <p:cNvPr id="4" name="Slide Image Placeholder 3"/>
          <p:cNvSpPr>
            <a:spLocks noGrp="1" noRot="1" noChangeAspect="1"/>
          </p:cNvSpPr>
          <p:nvPr>
            <p:ph type="sldImg" idx="2"/>
          </p:nvPr>
        </p:nvSpPr>
        <p:spPr>
          <a:xfrm>
            <a:off x="2454275" y="514350"/>
            <a:ext cx="4235450" cy="257175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s-ES_tradnl" dirty="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b="0" i="0">
                <a:latin typeface="Roboto Light" panose="02000000000000000000" pitchFamily="2" charset="0"/>
              </a:defRPr>
            </a:lvl1pPr>
          </a:lstStyle>
          <a:p>
            <a:endParaRPr lang="es-ES_tradnl"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b="0" i="0">
                <a:latin typeface="Roboto Light" panose="02000000000000000000" pitchFamily="2" charset="0"/>
              </a:defRPr>
            </a:lvl1pPr>
          </a:lstStyle>
          <a:p>
            <a:fld id="{1ACB7BCF-647A-134C-915A-FCA4469FE67F}" type="slidenum">
              <a:rPr lang="es-ES_tradnl" smtClean="0"/>
              <a:pPr/>
              <a:t>‹Nº›</a:t>
            </a:fld>
            <a:endParaRPr lang="es-ES_tradnl" dirty="0"/>
          </a:p>
        </p:txBody>
      </p:sp>
    </p:spTree>
    <p:extLst>
      <p:ext uri="{BB962C8B-B14F-4D97-AF65-F5344CB8AC3E}">
        <p14:creationId xmlns:p14="http://schemas.microsoft.com/office/powerpoint/2010/main" val="3481656304"/>
      </p:ext>
    </p:extLst>
  </p:cSld>
  <p:clrMap bg1="lt1" tx1="dk1" bg2="lt2" tx2="dk2" accent1="accent1" accent2="accent2" accent3="accent3" accent4="accent4" accent5="accent5" accent6="accent6" hlink="hlink" folHlink="folHlink"/>
  <p:hf hdr="0" ftr="0" dt="0"/>
  <p:notesStyle>
    <a:lvl1pPr marL="0" algn="l" defTabSz="457149" rtl="0" eaLnBrk="1" latinLnBrk="0" hangingPunct="1">
      <a:defRPr sz="1200" b="0" i="0" kern="1200">
        <a:solidFill>
          <a:schemeClr val="tx1"/>
        </a:solidFill>
        <a:latin typeface="Roboto Light" panose="02000000000000000000" pitchFamily="2" charset="0"/>
        <a:ea typeface="+mn-ea"/>
        <a:cs typeface="+mn-cs"/>
      </a:defRPr>
    </a:lvl1pPr>
    <a:lvl2pPr marL="457149" algn="l" defTabSz="457149" rtl="0" eaLnBrk="1" latinLnBrk="0" hangingPunct="1">
      <a:defRPr sz="1200" b="0" i="0" kern="1200">
        <a:solidFill>
          <a:schemeClr val="tx1"/>
        </a:solidFill>
        <a:latin typeface="Roboto Light" panose="02000000000000000000" pitchFamily="2" charset="0"/>
        <a:ea typeface="+mn-ea"/>
        <a:cs typeface="+mn-cs"/>
      </a:defRPr>
    </a:lvl2pPr>
    <a:lvl3pPr marL="914299" algn="l" defTabSz="457149" rtl="0" eaLnBrk="1" latinLnBrk="0" hangingPunct="1">
      <a:defRPr sz="1200" b="0" i="0" kern="1200">
        <a:solidFill>
          <a:schemeClr val="tx1"/>
        </a:solidFill>
        <a:latin typeface="Roboto Light" panose="02000000000000000000" pitchFamily="2" charset="0"/>
        <a:ea typeface="+mn-ea"/>
        <a:cs typeface="+mn-cs"/>
      </a:defRPr>
    </a:lvl3pPr>
    <a:lvl4pPr marL="1371447" algn="l" defTabSz="457149" rtl="0" eaLnBrk="1" latinLnBrk="0" hangingPunct="1">
      <a:defRPr sz="1200" b="0" i="0" kern="1200">
        <a:solidFill>
          <a:schemeClr val="tx1"/>
        </a:solidFill>
        <a:latin typeface="Roboto Light" panose="02000000000000000000" pitchFamily="2" charset="0"/>
        <a:ea typeface="+mn-ea"/>
        <a:cs typeface="+mn-cs"/>
      </a:defRPr>
    </a:lvl4pPr>
    <a:lvl5pPr marL="1828597" algn="l" defTabSz="457149" rtl="0" eaLnBrk="1" latinLnBrk="0" hangingPunct="1">
      <a:defRPr sz="1200" b="0" i="0" kern="1200">
        <a:solidFill>
          <a:schemeClr val="tx1"/>
        </a:solidFill>
        <a:latin typeface="Roboto Light" panose="02000000000000000000" pitchFamily="2" charset="0"/>
        <a:ea typeface="+mn-ea"/>
        <a:cs typeface="+mn-cs"/>
      </a:defRPr>
    </a:lvl5pPr>
    <a:lvl6pPr marL="2285746" algn="l" defTabSz="457149" rtl="0" eaLnBrk="1" latinLnBrk="0" hangingPunct="1">
      <a:defRPr sz="1200" kern="1200">
        <a:solidFill>
          <a:schemeClr val="tx1"/>
        </a:solidFill>
        <a:latin typeface="+mn-lt"/>
        <a:ea typeface="+mn-ea"/>
        <a:cs typeface="+mn-cs"/>
      </a:defRPr>
    </a:lvl6pPr>
    <a:lvl7pPr marL="2742896" algn="l" defTabSz="457149" rtl="0" eaLnBrk="1" latinLnBrk="0" hangingPunct="1">
      <a:defRPr sz="1200" kern="1200">
        <a:solidFill>
          <a:schemeClr val="tx1"/>
        </a:solidFill>
        <a:latin typeface="+mn-lt"/>
        <a:ea typeface="+mn-ea"/>
        <a:cs typeface="+mn-cs"/>
      </a:defRPr>
    </a:lvl7pPr>
    <a:lvl8pPr marL="3200044" algn="l" defTabSz="457149" rtl="0" eaLnBrk="1" latinLnBrk="0" hangingPunct="1">
      <a:defRPr sz="1200" kern="1200">
        <a:solidFill>
          <a:schemeClr val="tx1"/>
        </a:solidFill>
        <a:latin typeface="+mn-lt"/>
        <a:ea typeface="+mn-ea"/>
        <a:cs typeface="+mn-cs"/>
      </a:defRPr>
    </a:lvl8pPr>
    <a:lvl9pPr marL="3657194" algn="l" defTabSz="45714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1" name="Picture 20" descr="PORTAD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128" y="645840"/>
            <a:ext cx="4500334" cy="6768124"/>
          </a:xfrm>
          <a:prstGeom prst="rect">
            <a:avLst/>
          </a:prstGeom>
        </p:spPr>
      </p:pic>
      <p:sp>
        <p:nvSpPr>
          <p:cNvPr id="5" name="TextBox 4"/>
          <p:cNvSpPr txBox="1"/>
          <p:nvPr userDrawn="1"/>
        </p:nvSpPr>
        <p:spPr>
          <a:xfrm>
            <a:off x="1256184" y="7414592"/>
            <a:ext cx="10289232" cy="246199"/>
          </a:xfrm>
          <a:prstGeom prst="rect">
            <a:avLst/>
          </a:prstGeom>
          <a:noFill/>
        </p:spPr>
        <p:txBody>
          <a:bodyPr wrap="square" lIns="179959" tIns="45709" rIns="91420" bIns="45709">
            <a:prstTxWarp prst="textNoShape">
              <a:avLst/>
            </a:prstTxWarp>
            <a:spAutoFit/>
          </a:bodyPr>
          <a:lstStyle/>
          <a:p>
            <a:pPr marL="0" marR="0" lvl="0" indent="0" algn="ctr" defTabSz="587756"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Copyright© </a:t>
            </a:r>
            <a:r>
              <a:rPr kumimoji="0" lang="es-ES_tradnl" sz="1000" b="0" i="0" u="none" strike="noStrike" kern="1200" cap="none" spc="0" normalizeH="0" baseline="0" noProof="0" dirty="0">
                <a:ln>
                  <a:noFill/>
                </a:ln>
                <a:solidFill>
                  <a:prstClr val="black">
                    <a:lumMod val="50000"/>
                    <a:lumOff val="50000"/>
                  </a:prstClr>
                </a:solidFill>
                <a:effectLst/>
                <a:uLnTx/>
                <a:uFillTx/>
                <a:latin typeface="Roboto Light" panose="02000000000000000000" pitchFamily="2" charset="0"/>
                <a:ea typeface="Roboto Light" panose="02000000000000000000" pitchFamily="2" charset="0"/>
                <a:cs typeface="Roboto Light" panose="02000000000000000000" pitchFamily="2" charset="0"/>
              </a:rPr>
              <a:t>Fernando Fuentevilla</a:t>
            </a: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 Todos los derechos reservados. Prohibida la reproducción parcial o total de este material sin la autorización escrita de la empresa.</a:t>
            </a:r>
          </a:p>
        </p:txBody>
      </p:sp>
      <p:pic>
        <p:nvPicPr>
          <p:cNvPr id="6" name="Picture 5">
            <a:extLst>
              <a:ext uri="{FF2B5EF4-FFF2-40B4-BE49-F238E27FC236}">
                <a16:creationId xmlns:a16="http://schemas.microsoft.com/office/drawing/2014/main" id="{A7B5E00D-703F-574A-A493-DBE0DAD4BB0C}"/>
              </a:ext>
            </a:extLst>
          </p:cNvPr>
          <p:cNvPicPr>
            <a:picLocks noChangeAspect="1"/>
          </p:cNvPicPr>
          <p:nvPr userDrawn="1"/>
        </p:nvPicPr>
        <p:blipFill rotWithShape="1">
          <a:blip r:embed="rId3"/>
          <a:srcRect b="12407"/>
          <a:stretch/>
        </p:blipFill>
        <p:spPr>
          <a:xfrm>
            <a:off x="8921080" y="501824"/>
            <a:ext cx="3293492" cy="1262808"/>
          </a:xfrm>
          <a:prstGeom prst="rect">
            <a:avLst/>
          </a:prstGeom>
        </p:spPr>
      </p:pic>
    </p:spTree>
    <p:extLst>
      <p:ext uri="{BB962C8B-B14F-4D97-AF65-F5344CB8AC3E}">
        <p14:creationId xmlns:p14="http://schemas.microsoft.com/office/powerpoint/2010/main" val="368524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Double Bracket 4"/>
          <p:cNvSpPr/>
          <p:nvPr userDrawn="1"/>
        </p:nvSpPr>
        <p:spPr>
          <a:xfrm>
            <a:off x="11801400" y="7270576"/>
            <a:ext cx="648072" cy="401214"/>
          </a:xfrm>
          <a:prstGeom prst="bracketPair">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lIns="91430" tIns="45714" rIns="91430" bIns="45714" rtlCol="0" anchor="ctr"/>
          <a:lstStyle/>
          <a:p>
            <a:pPr algn="ctr"/>
            <a:endParaRPr lang="en-US" sz="1600" b="0" i="0" dirty="0">
              <a:latin typeface="Roboto Light" panose="02000000000000000000" pitchFamily="2" charset="0"/>
            </a:endParaRPr>
          </a:p>
        </p:txBody>
      </p:sp>
      <p:sp>
        <p:nvSpPr>
          <p:cNvPr id="6" name="Slide Number Placeholder 17"/>
          <p:cNvSpPr>
            <a:spLocks noGrp="1"/>
          </p:cNvSpPr>
          <p:nvPr>
            <p:ph type="sldNum" sz="quarter" idx="12"/>
          </p:nvPr>
        </p:nvSpPr>
        <p:spPr>
          <a:xfrm>
            <a:off x="11837404" y="7354183"/>
            <a:ext cx="576064" cy="234000"/>
          </a:xfrm>
          <a:prstGeom prst="rect">
            <a:avLst/>
          </a:prstGeom>
        </p:spPr>
        <p:txBody>
          <a:bodyPr lIns="107989" tIns="21597" rIns="91430" bIns="46794" anchor="ctr" anchorCtr="1"/>
          <a:lstStyle>
            <a:lvl1pPr algn="ctr">
              <a:defRPr sz="1600" b="0" i="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67DDEA5E-EAF7-8246-8A62-7FF7613ECEAE}" type="slidenum">
              <a:rPr lang="en-US" smtClean="0"/>
              <a:pPr/>
              <a:t>‹Nº›</a:t>
            </a:fld>
            <a:endParaRPr lang="en-US" sz="1600" dirty="0"/>
          </a:p>
        </p:txBody>
      </p:sp>
      <p:sp>
        <p:nvSpPr>
          <p:cNvPr id="8" name="TextBox 7">
            <a:extLst>
              <a:ext uri="{FF2B5EF4-FFF2-40B4-BE49-F238E27FC236}">
                <a16:creationId xmlns:a16="http://schemas.microsoft.com/office/drawing/2014/main" id="{881F3962-5201-0E46-B891-707DCA9CBC4A}"/>
              </a:ext>
            </a:extLst>
          </p:cNvPr>
          <p:cNvSpPr txBox="1"/>
          <p:nvPr userDrawn="1"/>
        </p:nvSpPr>
        <p:spPr>
          <a:xfrm>
            <a:off x="1256184" y="7414592"/>
            <a:ext cx="10289232" cy="246199"/>
          </a:xfrm>
          <a:prstGeom prst="rect">
            <a:avLst/>
          </a:prstGeom>
          <a:noFill/>
        </p:spPr>
        <p:txBody>
          <a:bodyPr wrap="square" lIns="179959" tIns="45709" rIns="91420" bIns="45709">
            <a:prstTxWarp prst="textNoShape">
              <a:avLst/>
            </a:prstTxWarp>
            <a:spAutoFit/>
          </a:bodyPr>
          <a:lstStyle/>
          <a:p>
            <a:pPr marL="0" marR="0" lvl="0" indent="0" algn="ctr" defTabSz="587756"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Copyright© </a:t>
            </a:r>
            <a:r>
              <a:rPr kumimoji="0" lang="es-ES_tradnl" sz="1000" b="0" i="0" u="none" strike="noStrike" kern="1200" cap="none" spc="0" normalizeH="0" baseline="0" noProof="0" dirty="0">
                <a:ln>
                  <a:noFill/>
                </a:ln>
                <a:solidFill>
                  <a:prstClr val="black">
                    <a:lumMod val="50000"/>
                    <a:lumOff val="50000"/>
                  </a:prstClr>
                </a:solidFill>
                <a:effectLst/>
                <a:uLnTx/>
                <a:uFillTx/>
                <a:latin typeface="Roboto Light" panose="02000000000000000000" pitchFamily="2" charset="0"/>
                <a:ea typeface="Roboto Light" panose="02000000000000000000" pitchFamily="2" charset="0"/>
                <a:cs typeface="Roboto Light" panose="02000000000000000000" pitchFamily="2" charset="0"/>
              </a:rPr>
              <a:t>Fernando Fuentevilla</a:t>
            </a: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 Todos los derechos reservados. Prohibida la reproducción parcial o total de este material sin la autorización escrita de la empresa.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6" name="Slide Number Placeholder 17"/>
          <p:cNvSpPr>
            <a:spLocks noGrp="1"/>
          </p:cNvSpPr>
          <p:nvPr>
            <p:ph type="sldNum" sz="quarter" idx="12"/>
          </p:nvPr>
        </p:nvSpPr>
        <p:spPr>
          <a:xfrm>
            <a:off x="5950750" y="7354183"/>
            <a:ext cx="900100" cy="234000"/>
          </a:xfrm>
          <a:prstGeom prst="rect">
            <a:avLst/>
          </a:prstGeom>
        </p:spPr>
        <p:txBody>
          <a:bodyPr lIns="107989" tIns="21597" rIns="91430" bIns="46794" anchor="ctr" anchorCtr="1"/>
          <a:lstStyle>
            <a:lvl1pPr algn="ctr">
              <a:defRPr sz="16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a:t>
            </a:r>
            <a:fld id="{67DDEA5E-EAF7-8246-8A62-7FF7613ECEAE}" type="slidenum">
              <a:rPr lang="en-US" smtClean="0"/>
              <a:pPr/>
              <a:t>‹Nº›</a:t>
            </a:fld>
            <a:endParaRPr lang="en-US" dirty="0"/>
          </a:p>
        </p:txBody>
      </p:sp>
    </p:spTree>
    <p:extLst>
      <p:ext uri="{BB962C8B-B14F-4D97-AF65-F5344CB8AC3E}">
        <p14:creationId xmlns:p14="http://schemas.microsoft.com/office/powerpoint/2010/main" val="427746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154D6E-3041-3746-8CFF-43566D226F3B}"/>
              </a:ext>
            </a:extLst>
          </p:cNvPr>
          <p:cNvPicPr>
            <a:picLocks noChangeAspect="1"/>
          </p:cNvPicPr>
          <p:nvPr userDrawn="1"/>
        </p:nvPicPr>
        <p:blipFill rotWithShape="1">
          <a:blip r:embed="rId2"/>
          <a:srcRect b="11019"/>
          <a:stretch/>
        </p:blipFill>
        <p:spPr>
          <a:xfrm>
            <a:off x="225365" y="7189375"/>
            <a:ext cx="1278891" cy="498130"/>
          </a:xfrm>
          <a:prstGeom prst="rect">
            <a:avLst/>
          </a:prstGeom>
        </p:spPr>
      </p:pic>
      <p:sp>
        <p:nvSpPr>
          <p:cNvPr id="7" name="TextBox 6">
            <a:extLst>
              <a:ext uri="{FF2B5EF4-FFF2-40B4-BE49-F238E27FC236}">
                <a16:creationId xmlns:a16="http://schemas.microsoft.com/office/drawing/2014/main" id="{0205A31B-C71E-E54D-BFF5-88311CB7F87D}"/>
              </a:ext>
            </a:extLst>
          </p:cNvPr>
          <p:cNvSpPr txBox="1"/>
          <p:nvPr userDrawn="1"/>
        </p:nvSpPr>
        <p:spPr>
          <a:xfrm>
            <a:off x="5835488" y="7270576"/>
            <a:ext cx="5893904" cy="400097"/>
          </a:xfrm>
          <a:prstGeom prst="rect">
            <a:avLst/>
          </a:prstGeom>
          <a:noFill/>
        </p:spPr>
        <p:txBody>
          <a:bodyPr wrap="square" lIns="91430" tIns="45714" rIns="91430" bIns="45714" rtlCol="0">
            <a:spAutoFit/>
          </a:bodyPr>
          <a:lstStyle/>
          <a:p>
            <a:pPr marL="0" marR="0" lvl="0" indent="0" algn="r" defTabSz="587756"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Copyright© </a:t>
            </a:r>
            <a:r>
              <a:rPr kumimoji="0" lang="es-ES_tradnl" sz="1000" b="0" i="0" u="none" strike="noStrike" kern="1200" cap="none" spc="0" normalizeH="0" baseline="0" noProof="0" dirty="0">
                <a:ln>
                  <a:noFill/>
                </a:ln>
                <a:solidFill>
                  <a:prstClr val="black">
                    <a:lumMod val="50000"/>
                    <a:lumOff val="50000"/>
                  </a:prstClr>
                </a:solidFill>
                <a:effectLst/>
                <a:uLnTx/>
                <a:uFillTx/>
                <a:latin typeface="Roboto Light" panose="02000000000000000000" pitchFamily="2" charset="0"/>
                <a:ea typeface="Roboto Light" panose="02000000000000000000" pitchFamily="2" charset="0"/>
                <a:cs typeface="Roboto Light" panose="02000000000000000000" pitchFamily="2" charset="0"/>
              </a:rPr>
              <a:t>Fernando Fuentevilla</a:t>
            </a: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 Todos los derechos reservados. </a:t>
            </a:r>
          </a:p>
          <a:p>
            <a:pPr marL="0" marR="0" lvl="0" indent="0" algn="r" defTabSz="587756"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srgbClr val="7F7F7F"/>
                </a:solidFill>
                <a:effectLst/>
                <a:uLnTx/>
                <a:uFillTx/>
                <a:latin typeface="Roboto Light" panose="02000000000000000000" pitchFamily="2" charset="0"/>
                <a:ea typeface="Roboto Light" panose="02000000000000000000" pitchFamily="2" charset="0"/>
                <a:cs typeface="Roboto Light" panose="02000000000000000000" pitchFamily="2" charset="0"/>
              </a:rPr>
              <a:t>Prohibida la reproducción parcial o total de este material sin la autorización escrita de la empresa.</a:t>
            </a:r>
          </a:p>
        </p:txBody>
      </p:sp>
      <p:sp>
        <p:nvSpPr>
          <p:cNvPr id="8" name="Double Bracket 4">
            <a:extLst>
              <a:ext uri="{FF2B5EF4-FFF2-40B4-BE49-F238E27FC236}">
                <a16:creationId xmlns:a16="http://schemas.microsoft.com/office/drawing/2014/main" id="{AE42A748-CC60-5849-99C7-ACBDCE618498}"/>
              </a:ext>
            </a:extLst>
          </p:cNvPr>
          <p:cNvSpPr/>
          <p:nvPr userDrawn="1"/>
        </p:nvSpPr>
        <p:spPr>
          <a:xfrm>
            <a:off x="11801400" y="7270576"/>
            <a:ext cx="648072" cy="401214"/>
          </a:xfrm>
          <a:prstGeom prst="bracketPair">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lIns="91430" tIns="45714" rIns="91430" bIns="45714" rtlCol="0" anchor="ctr"/>
          <a:lstStyle/>
          <a:p>
            <a:pPr algn="ctr"/>
            <a:endParaRPr lang="en-US" sz="1600" b="0" i="0" dirty="0">
              <a:latin typeface="Roboto Light" panose="02000000000000000000" pitchFamily="2" charset="0"/>
            </a:endParaRPr>
          </a:p>
        </p:txBody>
      </p:sp>
      <p:sp>
        <p:nvSpPr>
          <p:cNvPr id="9" name="Slide Number Placeholder 17">
            <a:extLst>
              <a:ext uri="{FF2B5EF4-FFF2-40B4-BE49-F238E27FC236}">
                <a16:creationId xmlns:a16="http://schemas.microsoft.com/office/drawing/2014/main" id="{392009BD-D8E0-DD47-93E1-DF7DD7ECF95A}"/>
              </a:ext>
            </a:extLst>
          </p:cNvPr>
          <p:cNvSpPr>
            <a:spLocks noGrp="1"/>
          </p:cNvSpPr>
          <p:nvPr>
            <p:ph type="sldNum" sz="quarter" idx="12"/>
          </p:nvPr>
        </p:nvSpPr>
        <p:spPr>
          <a:xfrm>
            <a:off x="11837404" y="7354183"/>
            <a:ext cx="576064" cy="234000"/>
          </a:xfrm>
          <a:prstGeom prst="rect">
            <a:avLst/>
          </a:prstGeom>
        </p:spPr>
        <p:txBody>
          <a:bodyPr lIns="107989" tIns="21597" rIns="91430" bIns="46794" anchor="ctr" anchorCtr="1"/>
          <a:lstStyle>
            <a:lvl1pPr algn="ctr">
              <a:defRPr sz="1600" b="0" i="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67DDEA5E-EAF7-8246-8A62-7FF7613ECEAE}" type="slidenum">
              <a:rPr lang="en-US" smtClean="0"/>
              <a:pPr/>
              <a:t>‹Nº›</a:t>
            </a:fld>
            <a:endParaRPr lang="en-US" dirty="0"/>
          </a:p>
        </p:txBody>
      </p:sp>
    </p:spTree>
    <p:extLst>
      <p:ext uri="{BB962C8B-B14F-4D97-AF65-F5344CB8AC3E}">
        <p14:creationId xmlns:p14="http://schemas.microsoft.com/office/powerpoint/2010/main" val="1049254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0" r:id="rId1"/>
    <p:sldLayoutId id="2147483659" r:id="rId2"/>
    <p:sldLayoutId id="2147483890" r:id="rId3"/>
    <p:sldLayoutId id="2147483717" r:id="rId4"/>
  </p:sldLayoutIdLst>
  <p:hf hdr="0" ftr="0" dt="0"/>
  <p:txStyles>
    <p:titleStyle>
      <a:lvl1pPr algn="ctr" defTabSz="587756" rtl="0" eaLnBrk="1" latinLnBrk="0" hangingPunct="1">
        <a:spcBef>
          <a:spcPct val="0"/>
        </a:spcBef>
        <a:buNone/>
        <a:defRPr sz="5700" kern="1200">
          <a:solidFill>
            <a:schemeClr val="tx1"/>
          </a:solidFill>
          <a:latin typeface="+mj-lt"/>
          <a:ea typeface="+mj-ea"/>
          <a:cs typeface="+mj-cs"/>
        </a:defRPr>
      </a:lvl1pPr>
    </p:titleStyle>
    <p:body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756" rtl="0" eaLnBrk="1" latinLnBrk="0" hangingPunct="1">
        <a:defRPr sz="2300" kern="1200">
          <a:solidFill>
            <a:schemeClr val="tx1"/>
          </a:solidFill>
          <a:latin typeface="+mn-lt"/>
          <a:ea typeface="+mn-ea"/>
          <a:cs typeface="+mn-cs"/>
        </a:defRPr>
      </a:lvl1pPr>
      <a:lvl2pPr marL="587756" algn="l" defTabSz="587756" rtl="0" eaLnBrk="1" latinLnBrk="0" hangingPunct="1">
        <a:defRPr sz="2300" kern="1200">
          <a:solidFill>
            <a:schemeClr val="tx1"/>
          </a:solidFill>
          <a:latin typeface="+mn-lt"/>
          <a:ea typeface="+mn-ea"/>
          <a:cs typeface="+mn-cs"/>
        </a:defRPr>
      </a:lvl2pPr>
      <a:lvl3pPr marL="1175513" algn="l" defTabSz="587756" rtl="0" eaLnBrk="1" latinLnBrk="0" hangingPunct="1">
        <a:defRPr sz="2300" kern="1200">
          <a:solidFill>
            <a:schemeClr val="tx1"/>
          </a:solidFill>
          <a:latin typeface="+mn-lt"/>
          <a:ea typeface="+mn-ea"/>
          <a:cs typeface="+mn-cs"/>
        </a:defRPr>
      </a:lvl3pPr>
      <a:lvl4pPr marL="1763271" algn="l" defTabSz="587756" rtl="0" eaLnBrk="1" latinLnBrk="0" hangingPunct="1">
        <a:defRPr sz="2300" kern="1200">
          <a:solidFill>
            <a:schemeClr val="tx1"/>
          </a:solidFill>
          <a:latin typeface="+mn-lt"/>
          <a:ea typeface="+mn-ea"/>
          <a:cs typeface="+mn-cs"/>
        </a:defRPr>
      </a:lvl4pPr>
      <a:lvl5pPr marL="2351027" algn="l" defTabSz="587756" rtl="0" eaLnBrk="1" latinLnBrk="0" hangingPunct="1">
        <a:defRPr sz="2300" kern="1200">
          <a:solidFill>
            <a:schemeClr val="tx1"/>
          </a:solidFill>
          <a:latin typeface="+mn-lt"/>
          <a:ea typeface="+mn-ea"/>
          <a:cs typeface="+mn-cs"/>
        </a:defRPr>
      </a:lvl5pPr>
      <a:lvl6pPr marL="2938784" algn="l" defTabSz="587756" rtl="0" eaLnBrk="1" latinLnBrk="0" hangingPunct="1">
        <a:defRPr sz="2300" kern="1200">
          <a:solidFill>
            <a:schemeClr val="tx1"/>
          </a:solidFill>
          <a:latin typeface="+mn-lt"/>
          <a:ea typeface="+mn-ea"/>
          <a:cs typeface="+mn-cs"/>
        </a:defRPr>
      </a:lvl6pPr>
      <a:lvl7pPr marL="3526540" algn="l" defTabSz="587756" rtl="0" eaLnBrk="1" latinLnBrk="0" hangingPunct="1">
        <a:defRPr sz="2300" kern="1200">
          <a:solidFill>
            <a:schemeClr val="tx1"/>
          </a:solidFill>
          <a:latin typeface="+mn-lt"/>
          <a:ea typeface="+mn-ea"/>
          <a:cs typeface="+mn-cs"/>
        </a:defRPr>
      </a:lvl7pPr>
      <a:lvl8pPr marL="4114297" algn="l" defTabSz="587756" rtl="0" eaLnBrk="1" latinLnBrk="0" hangingPunct="1">
        <a:defRPr sz="2300" kern="1200">
          <a:solidFill>
            <a:schemeClr val="tx1"/>
          </a:solidFill>
          <a:latin typeface="+mn-lt"/>
          <a:ea typeface="+mn-ea"/>
          <a:cs typeface="+mn-cs"/>
        </a:defRPr>
      </a:lvl8pPr>
      <a:lvl9pPr marL="4702053" algn="l" defTabSz="58775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hfonline.sharepoint.com/:x:/s/DocumentosSitiosPublicosSHF/EbUGAkYeNZ5IhbVnNEh-Ti0BxqAXNzgCFtrCB9dv6eT7BQ?e=TEQFIu"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7AAB0D-5C62-B049-A31C-8FAD5E207A48}"/>
              </a:ext>
            </a:extLst>
          </p:cNvPr>
          <p:cNvPicPr>
            <a:picLocks noChangeAspect="1"/>
          </p:cNvPicPr>
          <p:nvPr/>
        </p:nvPicPr>
        <p:blipFill>
          <a:blip r:embed="rId2"/>
          <a:stretch>
            <a:fillRect/>
          </a:stretch>
        </p:blipFill>
        <p:spPr>
          <a:xfrm>
            <a:off x="-784984" y="-160739"/>
            <a:ext cx="14371569" cy="8093878"/>
          </a:xfrm>
          <a:prstGeom prst="rect">
            <a:avLst/>
          </a:prstGeom>
        </p:spPr>
      </p:pic>
      <p:pic>
        <p:nvPicPr>
          <p:cNvPr id="4" name="Imagen 3">
            <a:extLst>
              <a:ext uri="{FF2B5EF4-FFF2-40B4-BE49-F238E27FC236}">
                <a16:creationId xmlns:a16="http://schemas.microsoft.com/office/drawing/2014/main" id="{4A95426C-FC87-5C49-96D5-6956642ECCA5}"/>
              </a:ext>
            </a:extLst>
          </p:cNvPr>
          <p:cNvPicPr>
            <a:picLocks noChangeAspect="1"/>
          </p:cNvPicPr>
          <p:nvPr/>
        </p:nvPicPr>
        <p:blipFill rotWithShape="1">
          <a:blip r:embed="rId3"/>
          <a:srcRect t="74667" b="3269"/>
          <a:stretch/>
        </p:blipFill>
        <p:spPr>
          <a:xfrm>
            <a:off x="5555762" y="574471"/>
            <a:ext cx="1690079" cy="696065"/>
          </a:xfrm>
          <a:prstGeom prst="rect">
            <a:avLst/>
          </a:prstGeom>
        </p:spPr>
      </p:pic>
      <p:sp>
        <p:nvSpPr>
          <p:cNvPr id="5" name="Text Box 4">
            <a:extLst>
              <a:ext uri="{FF2B5EF4-FFF2-40B4-BE49-F238E27FC236}">
                <a16:creationId xmlns:a16="http://schemas.microsoft.com/office/drawing/2014/main" id="{0D74E3ED-403B-C040-BDAA-56AAB3C2DA3B}"/>
              </a:ext>
            </a:extLst>
          </p:cNvPr>
          <p:cNvSpPr txBox="1">
            <a:spLocks noChangeArrowheads="1"/>
          </p:cNvSpPr>
          <p:nvPr/>
        </p:nvSpPr>
        <p:spPr bwMode="auto">
          <a:xfrm>
            <a:off x="964392" y="5309544"/>
            <a:ext cx="10872817" cy="1188748"/>
          </a:xfrm>
          <a:prstGeom prst="rect">
            <a:avLst/>
          </a:prstGeom>
          <a:noFill/>
          <a:ln>
            <a:noFill/>
          </a:ln>
        </p:spPr>
        <p:txBody>
          <a:bodyPr wrap="square" lIns="131190" tIns="65595" rIns="131190" bIns="65595" anchor="t">
            <a:no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defTabSz="617144" eaLnBrk="1" hangingPunct="1">
              <a:defRPr/>
            </a:pPr>
            <a:r>
              <a:rPr lang="es-ES_tradnl" sz="6300" b="1" dirty="0">
                <a:solidFill>
                  <a:prstClr val="white"/>
                </a:solidFill>
                <a:latin typeface="Lato Black" panose="020F0502020204030203" pitchFamily="34" charset="77"/>
                <a:cs typeface="Stajn Pro Medium"/>
              </a:rPr>
              <a:t>LOMA ESCONDIDA</a:t>
            </a:r>
          </a:p>
        </p:txBody>
      </p:sp>
      <p:sp>
        <p:nvSpPr>
          <p:cNvPr id="8" name="Text Placeholder 3">
            <a:extLst>
              <a:ext uri="{FF2B5EF4-FFF2-40B4-BE49-F238E27FC236}">
                <a16:creationId xmlns:a16="http://schemas.microsoft.com/office/drawing/2014/main" id="{36A6A50F-CC53-E546-BFDA-D83E015BD93D}"/>
              </a:ext>
            </a:extLst>
          </p:cNvPr>
          <p:cNvSpPr txBox="1">
            <a:spLocks/>
          </p:cNvSpPr>
          <p:nvPr/>
        </p:nvSpPr>
        <p:spPr>
          <a:xfrm>
            <a:off x="1582804" y="6296133"/>
            <a:ext cx="9635993" cy="680477"/>
          </a:xfrm>
          <a:prstGeom prst="rect">
            <a:avLst/>
          </a:prstGeom>
        </p:spPr>
        <p:txBody>
          <a:bodyPr/>
          <a:lst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a:lstStyle>
          <a:p>
            <a:pPr marL="0" indent="0" algn="ctr" defTabSz="617144">
              <a:lnSpc>
                <a:spcPct val="70000"/>
              </a:lnSpc>
              <a:spcBef>
                <a:spcPts val="0"/>
              </a:spcBef>
              <a:buNone/>
              <a:defRPr/>
            </a:pPr>
            <a:r>
              <a:rPr lang="es-ES_tradnl" sz="3780" i="1" dirty="0">
                <a:solidFill>
                  <a:prstClr val="white"/>
                </a:solidFill>
                <a:latin typeface="Playfair Display" pitchFamily="2" charset="77"/>
                <a:ea typeface="Roboto Cn" pitchFamily="2" charset="0"/>
                <a:cs typeface="Stajn Pro Light"/>
              </a:rPr>
              <a:t>Análisis de fertilidad; abril 2024</a:t>
            </a:r>
          </a:p>
        </p:txBody>
      </p:sp>
      <p:sp>
        <p:nvSpPr>
          <p:cNvPr id="3" name="Marcador de número de diapositiva 2">
            <a:extLst>
              <a:ext uri="{FF2B5EF4-FFF2-40B4-BE49-F238E27FC236}">
                <a16:creationId xmlns:a16="http://schemas.microsoft.com/office/drawing/2014/main" id="{18DA8166-B218-7148-B141-A5471691EE82}"/>
              </a:ext>
            </a:extLst>
          </p:cNvPr>
          <p:cNvSpPr>
            <a:spLocks noGrp="1"/>
          </p:cNvSpPr>
          <p:nvPr>
            <p:ph type="sldNum" sz="quarter" idx="12"/>
          </p:nvPr>
        </p:nvSpPr>
        <p:spPr/>
        <p:txBody>
          <a:bodyPr/>
          <a:lstStyle/>
          <a:p>
            <a:r>
              <a:rPr lang="en-US"/>
              <a:t>#</a:t>
            </a:r>
            <a:fld id="{67DDEA5E-EAF7-8246-8A62-7FF7613ECEAE}" type="slidenum">
              <a:rPr lang="en-US" smtClean="0"/>
              <a:pPr/>
              <a:t>1</a:t>
            </a:fld>
            <a:endParaRPr lang="en-US" dirty="0"/>
          </a:p>
        </p:txBody>
      </p:sp>
    </p:spTree>
    <p:extLst>
      <p:ext uri="{BB962C8B-B14F-4D97-AF65-F5344CB8AC3E}">
        <p14:creationId xmlns:p14="http://schemas.microsoft.com/office/powerpoint/2010/main" val="9863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C591EB0-62EC-C340-873C-AC30FE0B68A1}"/>
              </a:ext>
            </a:extLst>
          </p:cNvPr>
          <p:cNvPicPr>
            <a:picLocks noChangeAspect="1"/>
          </p:cNvPicPr>
          <p:nvPr/>
        </p:nvPicPr>
        <p:blipFill>
          <a:blip r:embed="rId2"/>
          <a:stretch>
            <a:fillRect/>
          </a:stretch>
        </p:blipFill>
        <p:spPr>
          <a:xfrm>
            <a:off x="-759254" y="-146248"/>
            <a:ext cx="14320108" cy="8064896"/>
          </a:xfrm>
          <a:prstGeom prst="rect">
            <a:avLst/>
          </a:prstGeom>
        </p:spPr>
      </p:pic>
      <p:pic>
        <p:nvPicPr>
          <p:cNvPr id="4" name="Imagen 3">
            <a:extLst>
              <a:ext uri="{FF2B5EF4-FFF2-40B4-BE49-F238E27FC236}">
                <a16:creationId xmlns:a16="http://schemas.microsoft.com/office/drawing/2014/main" id="{4A95426C-FC87-5C49-96D5-6956642ECCA5}"/>
              </a:ext>
            </a:extLst>
          </p:cNvPr>
          <p:cNvPicPr>
            <a:picLocks noChangeAspect="1"/>
          </p:cNvPicPr>
          <p:nvPr/>
        </p:nvPicPr>
        <p:blipFill rotWithShape="1">
          <a:blip r:embed="rId3"/>
          <a:srcRect t="74667" b="3269"/>
          <a:stretch/>
        </p:blipFill>
        <p:spPr>
          <a:xfrm>
            <a:off x="4960640" y="6430495"/>
            <a:ext cx="1690079" cy="696065"/>
          </a:xfrm>
          <a:prstGeom prst="rect">
            <a:avLst/>
          </a:prstGeom>
        </p:spPr>
      </p:pic>
      <p:sp>
        <p:nvSpPr>
          <p:cNvPr id="5" name="Text Box 4">
            <a:extLst>
              <a:ext uri="{FF2B5EF4-FFF2-40B4-BE49-F238E27FC236}">
                <a16:creationId xmlns:a16="http://schemas.microsoft.com/office/drawing/2014/main" id="{0D74E3ED-403B-C040-BDAA-56AAB3C2DA3B}"/>
              </a:ext>
            </a:extLst>
          </p:cNvPr>
          <p:cNvSpPr txBox="1">
            <a:spLocks noChangeArrowheads="1"/>
          </p:cNvSpPr>
          <p:nvPr/>
        </p:nvSpPr>
        <p:spPr bwMode="auto">
          <a:xfrm>
            <a:off x="262216" y="717848"/>
            <a:ext cx="12277168" cy="1188748"/>
          </a:xfrm>
          <a:prstGeom prst="rect">
            <a:avLst/>
          </a:prstGeom>
          <a:noFill/>
          <a:ln>
            <a:noFill/>
          </a:ln>
        </p:spPr>
        <p:txBody>
          <a:bodyPr wrap="square" lIns="131190" tIns="65595" rIns="131190" bIns="65595" anchor="t">
            <a:no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defTabSz="617144" eaLnBrk="1" hangingPunct="1">
              <a:lnSpc>
                <a:spcPct val="80000"/>
              </a:lnSpc>
              <a:defRPr/>
            </a:pPr>
            <a:r>
              <a:rPr lang="es-ES_tradnl" sz="4800" b="1" cap="all" dirty="0">
                <a:solidFill>
                  <a:prstClr val="white"/>
                </a:solidFill>
                <a:latin typeface="Lato" panose="020F0502020204030203" pitchFamily="34" charset="77"/>
                <a:cs typeface="Stajn Pro Medium"/>
              </a:rPr>
              <a:t>Proyecciones de acuerdo </a:t>
            </a:r>
          </a:p>
          <a:p>
            <a:pPr algn="ctr" defTabSz="617144" eaLnBrk="1" hangingPunct="1">
              <a:lnSpc>
                <a:spcPct val="80000"/>
              </a:lnSpc>
              <a:defRPr/>
            </a:pPr>
            <a:r>
              <a:rPr lang="es-ES_tradnl" sz="4800" b="1" cap="all" dirty="0">
                <a:solidFill>
                  <a:prstClr val="white"/>
                </a:solidFill>
                <a:latin typeface="Lato" panose="020F0502020204030203" pitchFamily="34" charset="77"/>
                <a:cs typeface="Stajn Pro Medium"/>
              </a:rPr>
              <a:t>al mercado histórico </a:t>
            </a:r>
          </a:p>
        </p:txBody>
      </p:sp>
      <p:sp>
        <p:nvSpPr>
          <p:cNvPr id="8" name="Text Placeholder 3">
            <a:extLst>
              <a:ext uri="{FF2B5EF4-FFF2-40B4-BE49-F238E27FC236}">
                <a16:creationId xmlns:a16="http://schemas.microsoft.com/office/drawing/2014/main" id="{36A6A50F-CC53-E546-BFDA-D83E015BD93D}"/>
              </a:ext>
            </a:extLst>
          </p:cNvPr>
          <p:cNvSpPr txBox="1">
            <a:spLocks/>
          </p:cNvSpPr>
          <p:nvPr/>
        </p:nvSpPr>
        <p:spPr>
          <a:xfrm>
            <a:off x="922510" y="1981587"/>
            <a:ext cx="10956580" cy="680477"/>
          </a:xfrm>
          <a:prstGeom prst="rect">
            <a:avLst/>
          </a:prstGeom>
        </p:spPr>
        <p:txBody>
          <a:bodyPr/>
          <a:lst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a:lstStyle>
          <a:p>
            <a:pPr marL="0" indent="0" algn="ctr" defTabSz="617144">
              <a:lnSpc>
                <a:spcPct val="70000"/>
              </a:lnSpc>
              <a:spcBef>
                <a:spcPts val="0"/>
              </a:spcBef>
              <a:buNone/>
              <a:defRPr/>
            </a:pPr>
            <a:r>
              <a:rPr lang="es-ES_tradnl" sz="3200" i="1" dirty="0">
                <a:solidFill>
                  <a:prstClr val="white"/>
                </a:solidFill>
                <a:latin typeface="Playfair Display" pitchFamily="2" charset="77"/>
                <a:ea typeface="Roboto Cn" pitchFamily="2" charset="0"/>
                <a:cs typeface="Stajn Pro Light"/>
              </a:rPr>
              <a:t>Análisis de fertilidad; Loma Escondida; abril 2024</a:t>
            </a:r>
          </a:p>
        </p:txBody>
      </p:sp>
      <p:sp>
        <p:nvSpPr>
          <p:cNvPr id="3" name="Marcador de número de diapositiva 2">
            <a:extLst>
              <a:ext uri="{FF2B5EF4-FFF2-40B4-BE49-F238E27FC236}">
                <a16:creationId xmlns:a16="http://schemas.microsoft.com/office/drawing/2014/main" id="{18DA8166-B218-7148-B141-A5471691EE82}"/>
              </a:ext>
            </a:extLst>
          </p:cNvPr>
          <p:cNvSpPr>
            <a:spLocks noGrp="1"/>
          </p:cNvSpPr>
          <p:nvPr>
            <p:ph type="sldNum" sz="quarter" idx="12"/>
          </p:nvPr>
        </p:nvSpPr>
        <p:spPr/>
        <p:txBody>
          <a:bodyPr/>
          <a:lstStyle/>
          <a:p>
            <a:r>
              <a:rPr lang="en-US"/>
              <a:t>#</a:t>
            </a:r>
            <a:fld id="{67DDEA5E-EAF7-8246-8A62-7FF7613ECEAE}" type="slidenum">
              <a:rPr lang="en-US" smtClean="0"/>
              <a:pPr/>
              <a:t>10</a:t>
            </a:fld>
            <a:endParaRPr lang="en-US" dirty="0"/>
          </a:p>
        </p:txBody>
      </p:sp>
    </p:spTree>
    <p:extLst>
      <p:ext uri="{BB962C8B-B14F-4D97-AF65-F5344CB8AC3E}">
        <p14:creationId xmlns:p14="http://schemas.microsoft.com/office/powerpoint/2010/main" val="109538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11</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599145"/>
                <a:ext cx="10441160" cy="6574111"/>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spcAft>
                    <a:spcPts val="800"/>
                  </a:spcAft>
                </a:pPr>
                <a:r>
                  <a:rPr lang="es-ES_tradnl" sz="2800" b="1" dirty="0">
                    <a:solidFill>
                      <a:srgbClr val="FF0000"/>
                    </a:solidFill>
                    <a:effectLst/>
                    <a:latin typeface="Roboto" panose="02000000000000000000" pitchFamily="2" charset="0"/>
                    <a:ea typeface="Calibri" panose="020F0502020204030204" pitchFamily="34" charset="0"/>
                    <a:cs typeface="Times New Roman" panose="02020603050405020304" pitchFamily="18" charset="0"/>
                  </a:rPr>
                  <a:t>Estimación de precio m</a:t>
                </a:r>
                <a:r>
                  <a:rPr lang="es-ES_tradnl" sz="2800" b="1" baseline="30000" dirty="0">
                    <a:solidFill>
                      <a:srgbClr val="FF0000"/>
                    </a:solidFill>
                    <a:effectLst/>
                    <a:latin typeface="Roboto" panose="02000000000000000000" pitchFamily="2" charset="0"/>
                    <a:ea typeface="Calibri" panose="020F0502020204030204" pitchFamily="34" charset="0"/>
                    <a:cs typeface="Times New Roman" panose="02020603050405020304" pitchFamily="18" charset="0"/>
                  </a:rPr>
                  <a:t>2</a:t>
                </a:r>
                <a:r>
                  <a:rPr lang="es-ES_tradnl" sz="2800" b="1" dirty="0">
                    <a:solidFill>
                      <a:srgbClr val="FF0000"/>
                    </a:solidFill>
                    <a:effectLst/>
                    <a:latin typeface="Roboto" panose="02000000000000000000" pitchFamily="2" charset="0"/>
                    <a:ea typeface="Calibri" panose="020F0502020204030204" pitchFamily="34" charset="0"/>
                    <a:cs typeface="Times New Roman" panose="02020603050405020304" pitchFamily="18" charset="0"/>
                  </a:rPr>
                  <a:t> de construcción (actual)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b="1" dirty="0">
                    <a:effectLst/>
                    <a:latin typeface="Roboto" panose="02000000000000000000" pitchFamily="2" charset="0"/>
                    <a:ea typeface="Calibri" panose="020F0502020204030204" pitchFamily="34" charset="0"/>
                    <a:cs typeface="Times New Roman" panose="02020603050405020304" pitchFamily="18" charset="0"/>
                  </a:rPr>
                  <a:t>Observaciones: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4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Aquí tomamos en cuenta el valor histórico y el cambio de precios a través del tiempo, más el índice de inflación en los </a:t>
                </a:r>
                <a:r>
                  <a:rPr lang="es-ES_tradnl" dirty="0" err="1">
                    <a:effectLst/>
                    <a:latin typeface="Roboto Light" panose="02000000000000000000" pitchFamily="2" charset="0"/>
                    <a:ea typeface="Calibri" panose="020F0502020204030204" pitchFamily="34" charset="0"/>
                    <a:cs typeface="Times New Roman" panose="02020603050405020304" pitchFamily="18" charset="0"/>
                  </a:rPr>
                  <a:t>preciod</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de la vivienda en la zona geográfica estudiada.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b="1" dirty="0">
                    <a:effectLst/>
                    <a:latin typeface="Roboto" panose="02000000000000000000" pitchFamily="2" charset="0"/>
                    <a:ea typeface="Calibri" panose="020F0502020204030204" pitchFamily="34" charset="0"/>
                    <a:cs typeface="Times New Roman" panose="02020603050405020304" pitchFamily="18" charset="0"/>
                  </a:rPr>
                  <a:t>Metodología</a:t>
                </a:r>
                <a:r>
                  <a:rPr lang="es-MX" b="1" dirty="0">
                    <a:latin typeface="Calibri" panose="020F0502020204030204" pitchFamily="34" charset="0"/>
                    <a:ea typeface="Calibri" panose="020F0502020204030204" pitchFamily="34" charset="0"/>
                    <a:cs typeface="Times New Roman" panose="02020603050405020304" pitchFamily="18" charset="0"/>
                  </a:rPr>
                  <a: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Para la estimación del precio por m</a:t>
                </a:r>
                <a:r>
                  <a:rPr lang="es-ES_tradnl"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de construcción del proyecto, se evaluó el cambio de los niveles de precios en una categoría de bienes raíces (Vertical y Horizontal) y ubicación determinada (Los Cabos), a través del </a:t>
                </a:r>
                <a:r>
                  <a:rPr lang="es-ES_tradnl" b="1" dirty="0">
                    <a:effectLst/>
                    <a:latin typeface="Roboto" panose="02000000000000000000" pitchFamily="2" charset="0"/>
                    <a:ea typeface="Calibri" panose="020F0502020204030204" pitchFamily="34" charset="0"/>
                    <a:cs typeface="Times New Roman" panose="02020603050405020304" pitchFamily="18" charset="0"/>
                  </a:rPr>
                  <a:t>análisis del valor histórico de mercado</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Donde el valor de mercado actual se estableció mediante la siguiente ecuación: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14:m>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P</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Ph</m:t>
                    </m:r>
                    <m:r>
                      <a:rPr lang="es-ES_tradn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Ic</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Ia</m:t>
                    </m:r>
                  </m:oMath>
                </a14:m>
                <a:r>
                  <a:rPr lang="es-ES_tradnl" dirty="0">
                    <a:effectLst/>
                    <a:latin typeface="Roboto Light" panose="02000000000000000000" pitchFamily="2" charset="0"/>
                    <a:ea typeface="Calibri" panose="020F0502020204030204" pitchFamily="34" charset="0"/>
                    <a:cs typeface="Times New Roman" panose="02020603050405020304" pitchFamily="18" charset="0"/>
                  </a:rPr>
                  <a:t>		(1)</a:t>
                </a:r>
              </a:p>
              <a:p>
                <a:pPr>
                  <a:spcAft>
                    <a:spcPts val="8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donde:</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spcAft>
                    <a:spcPts val="800"/>
                  </a:spcAft>
                </a:pPr>
                <a14:m>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P</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Calibri" panose="020F0502020204030204" pitchFamily="34" charset="0"/>
                    <a:cs typeface="Times New Roman" panose="02020603050405020304" pitchFamily="18" charset="0"/>
                  </a:rPr>
                  <a:t>  	Precio actual de mercado.</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432248" y="599145"/>
                <a:ext cx="10441160" cy="6574111"/>
              </a:xfrm>
              <a:prstGeom prst="rect">
                <a:avLst/>
              </a:prstGeom>
              <a:blipFill>
                <a:blip r:embed="rId2"/>
                <a:stretch>
                  <a:fillRect l="-850" t="-965" r="-728" b="-965"/>
                </a:stretch>
              </a:blipFill>
              <a:ln w="28575">
                <a:noFill/>
                <a:prstDash val="solid"/>
                <a:miter lim="800000"/>
                <a:headEnd/>
                <a:tailEnd/>
              </a:ln>
            </p:spPr>
            <p:txBody>
              <a:bodyPr/>
              <a:lstStyle/>
              <a:p>
                <a:r>
                  <a:rPr lang="es-ES_tradnl">
                    <a:noFill/>
                  </a:rPr>
                  <a:t> </a:t>
                </a:r>
              </a:p>
            </p:txBody>
          </p:sp>
        </mc:Fallback>
      </mc:AlternateContent>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182142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12</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180220" y="837800"/>
                <a:ext cx="10441160" cy="6096801"/>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450215" indent="-450215">
                  <a:spcAft>
                    <a:spcPts val="2000"/>
                  </a:spcAft>
                </a:pPr>
                <a14:m>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Ph</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Calibri" panose="020F0502020204030204" pitchFamily="34" charset="0"/>
                    <a:cs typeface="Times New Roman" panose="02020603050405020304" pitchFamily="18" charset="0"/>
                  </a:rPr>
                  <a:t>	Precio de mercado histórico. Determinado por el promedio de los precios evaluados durante el periodo de estudio.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spcAft>
                    <a:spcPts val="2000"/>
                  </a:spcAft>
                </a:pPr>
                <a14:m>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Ia</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Calibri" panose="020F0502020204030204" pitchFamily="34" charset="0"/>
                    <a:cs typeface="Times New Roman" panose="02020603050405020304" pitchFamily="18" charset="0"/>
                  </a:rPr>
                  <a:t> 	Índice de aumento construcción/técnico de inmuebles. Se consideró la última variación porcentual reportada en el índice SHF (Sociedad Hipotecaria Federal) de precios de la vivienda en México para Los Cabos, en el periodo de tiempo del 3er. trimestre 2022-2023.</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spcAft>
                    <a:spcPts val="2000"/>
                  </a:spcAft>
                </a:pPr>
                <a14:m>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Ic</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Times New Roman" panose="02020603050405020304" pitchFamily="18" charset="0"/>
                    <a:cs typeface="Times New Roman" panose="02020603050405020304" pitchFamily="18" charset="0"/>
                  </a:rPr>
                  <a:t> 	</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Índice de cambio de nivel de precio en una ubicación determinada (Los Cabos) y para una categoría determinada de bienes raíces (Desarrollo Vertical y Horizontal). Este índice nos permite comparar el valor histórico por un lado y el tiempo de la tasación actual por el otro a través de la siguiente ecuación: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0"/>
                  </a:spcAft>
                </a:pPr>
                <a14:m>
                  <m:oMathPara xmlns:m="http://schemas.openxmlformats.org/officeDocument/2006/math">
                    <m:oMathParaPr>
                      <m:jc m:val="left"/>
                    </m:oMathParaPr>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Ic</m:t>
                      </m:r>
                      <m:r>
                        <a:rPr lang="es-ES_tradnl">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subSup"/>
                              <m:ctrlPr>
                                <a:rPr lang="es-MX"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j</m:t>
                              </m:r>
                              <m:r>
                                <a:rPr lang="es-ES_tradnl">
                                  <a:effectLst/>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m</m:t>
                              </m:r>
                            </m:sup>
                            <m:e>
                              <m:sSub>
                                <m:sSubPr>
                                  <m:ctrlPr>
                                    <a:rPr lang="es-MX"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cj</m:t>
                                  </m:r>
                                </m:sub>
                              </m:sSub>
                              <m:r>
                                <a:rPr lang="es-ES_tradn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j</m:t>
                                  </m:r>
                                </m:sub>
                              </m:sSub>
                            </m:e>
                          </m:nary>
                        </m:num>
                        <m:den>
                          <m:nary>
                            <m:naryPr>
                              <m:chr m:val="∑"/>
                              <m:limLoc m:val="subSup"/>
                              <m:ctrlPr>
                                <a:rPr lang="es-MX"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j</m:t>
                              </m:r>
                              <m:r>
                                <a:rPr lang="es-ES_tradnl">
                                  <a:effectLst/>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m</m:t>
                              </m:r>
                            </m:sup>
                            <m:e>
                              <m:sSub>
                                <m:sSubPr>
                                  <m:ctrlPr>
                                    <a:rPr lang="es-MX"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j</m:t>
                                  </m:r>
                                </m:sub>
                              </m:sSub>
                            </m:e>
                          </m:nary>
                        </m:den>
                      </m:f>
                    </m:oMath>
                  </m:oMathPara>
                </a14:m>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180220" y="837800"/>
                <a:ext cx="10441160" cy="6096801"/>
              </a:xfrm>
              <a:prstGeom prst="rect">
                <a:avLst/>
              </a:prstGeom>
              <a:blipFill>
                <a:blip r:embed="rId2"/>
                <a:stretch>
                  <a:fillRect t="-415" r="-1217" b="-8506"/>
                </a:stretch>
              </a:blipFill>
              <a:ln w="28575">
                <a:noFill/>
                <a:prstDash val="solid"/>
                <a:miter lim="800000"/>
                <a:headEnd/>
                <a:tailEnd/>
              </a:ln>
            </p:spPr>
            <p:txBody>
              <a:bodyPr/>
              <a:lstStyle/>
              <a:p>
                <a:r>
                  <a:rPr lang="es-ES_tradnl">
                    <a:noFill/>
                  </a:rPr>
                  <a:t> </a:t>
                </a:r>
              </a:p>
            </p:txBody>
          </p:sp>
        </mc:Fallback>
      </mc:AlternateContent>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410951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13</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789856"/>
                <a:ext cx="10441160" cy="4734377"/>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spcAft>
                    <a:spcPts val="22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donde:</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spcAft>
                    <a:spcPts val="2200"/>
                  </a:spcAft>
                </a:pPr>
                <a14:m>
                  <m:oMath xmlns:m="http://schemas.openxmlformats.org/officeDocument/2006/math">
                    <m:sSub>
                      <m:sSubPr>
                        <m:ctrlPr>
                          <a:rPr lang="es-MX"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cj</m:t>
                        </m:r>
                      </m:sub>
                    </m:sSub>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Calibri" panose="020F0502020204030204" pitchFamily="34" charset="0"/>
                    <a:cs typeface="Times New Roman" panose="02020603050405020304" pitchFamily="18" charset="0"/>
                  </a:rPr>
                  <a:t> 	Índice de cambio de precio en una ubicación dada para una base comparativa j. Su cálculo es estimado a través de la variación entre 2 bases comparativas en un intervalo de tiempo consecutivo.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spcAft>
                    <a:spcPts val="2200"/>
                  </a:spcAft>
                </a:pPr>
                <a14:m>
                  <m:oMath xmlns:m="http://schemas.openxmlformats.org/officeDocument/2006/math">
                    <m:sSub>
                      <m:sSubPr>
                        <m:ctrlPr>
                          <a:rPr lang="es-MX"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j</m:t>
                        </m:r>
                      </m:sub>
                    </m:sSub>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Calibri" panose="020F0502020204030204" pitchFamily="34" charset="0"/>
                    <a:cs typeface="Times New Roman" panose="02020603050405020304" pitchFamily="18" charset="0"/>
                  </a:rPr>
                  <a:t> 	Valor de base comparativa j. Este parámetro expresa el valor de la base comparativa j para la valoración. Para una base comparativa que se define en la misma categoría y ubicación que los bienes inmuebles tasados, se debe establecer una base comparativa con el valor representativo del mercado.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2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432248" y="789856"/>
                <a:ext cx="10441160" cy="4734377"/>
              </a:xfrm>
              <a:prstGeom prst="rect">
                <a:avLst/>
              </a:prstGeom>
              <a:blipFill>
                <a:blip r:embed="rId2"/>
                <a:stretch>
                  <a:fillRect l="-485" t="-804"/>
                </a:stretch>
              </a:blipFill>
              <a:ln w="28575">
                <a:noFill/>
                <a:prstDash val="solid"/>
                <a:miter lim="800000"/>
                <a:headEnd/>
                <a:tailEnd/>
              </a:ln>
            </p:spPr>
            <p:txBody>
              <a:bodyPr/>
              <a:lstStyle/>
              <a:p>
                <a:r>
                  <a:rPr lang="es-ES_tradnl">
                    <a:noFill/>
                  </a:rPr>
                  <a:t> </a:t>
                </a:r>
              </a:p>
            </p:txBody>
          </p:sp>
        </mc:Fallback>
      </mc:AlternateContent>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31465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14</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407045"/>
                <a:ext cx="10441160" cy="1740352"/>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spcAft>
                    <a:spcPts val="800"/>
                  </a:spcAft>
                </a:pPr>
                <a:r>
                  <a:rPr lang="es-ES_tradnl" b="1" dirty="0">
                    <a:effectLst/>
                    <a:latin typeface="Roboto" panose="02000000000000000000" pitchFamily="2" charset="0"/>
                    <a:ea typeface="Calibri" panose="020F0502020204030204" pitchFamily="34" charset="0"/>
                    <a:cs typeface="Times New Roman" panose="02020603050405020304" pitchFamily="18" charset="0"/>
                  </a:rPr>
                  <a:t>Estimación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spcAft>
                    <a:spcPts val="800"/>
                  </a:spcAft>
                  <a:buSzPct val="100000"/>
                  <a:buFont typeface="+mj-lt"/>
                  <a:buAutoNum type="arabicPeriod"/>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Para calcular el </a:t>
                </a:r>
                <a14:m>
                  <m:oMath xmlns:m="http://schemas.openxmlformats.org/officeDocument/2006/math">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Ph</m:t>
                    </m:r>
                  </m:oMath>
                </a14:m>
                <a:r>
                  <a:rPr lang="es-ES_tradnl" dirty="0">
                    <a:effectLst/>
                    <a:latin typeface="Roboto Light" panose="02000000000000000000" pitchFamily="2" charset="0"/>
                    <a:ea typeface="Times New Roman" panose="02020603050405020304" pitchFamily="18" charset="0"/>
                    <a:cs typeface="Times New Roman" panose="02020603050405020304" pitchFamily="18" charset="0"/>
                  </a:rPr>
                  <a:t> se consideró el corte de </a:t>
                </a:r>
                <a:r>
                  <a:rPr lang="es-ES_tradnl" b="1" dirty="0">
                    <a:effectLst/>
                    <a:latin typeface="Roboto" panose="02000000000000000000" pitchFamily="2" charset="0"/>
                    <a:ea typeface="Times New Roman" panose="02020603050405020304" pitchFamily="18" charset="0"/>
                    <a:cs typeface="Times New Roman" panose="02020603050405020304" pitchFamily="18" charset="0"/>
                  </a:rPr>
                  <a:t>noviembre 2022, </a:t>
                </a:r>
                <a:r>
                  <a:rPr lang="es-ES_tradnl" dirty="0">
                    <a:effectLst/>
                    <a:latin typeface="Roboto Light" panose="02000000000000000000" pitchFamily="2" charset="0"/>
                    <a:ea typeface="Times New Roman" panose="02020603050405020304" pitchFamily="18" charset="0"/>
                    <a:cs typeface="Times New Roman" panose="02020603050405020304" pitchFamily="18" charset="0"/>
                  </a:rPr>
                  <a:t>tomando como v</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alor de base comparativa </a:t>
                </a:r>
                <a14:m>
                  <m:oMath xmlns:m="http://schemas.openxmlformats.org/officeDocument/2006/math">
                    <m:sSub>
                      <m:sSubPr>
                        <m:ctrlPr>
                          <a:rPr lang="es-MX"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a:effectLst/>
                            <a:latin typeface="Cambria Math" panose="02040503050406030204" pitchFamily="18" charset="0"/>
                            <a:ea typeface="Calibri" panose="020F0502020204030204" pitchFamily="34" charset="0"/>
                            <a:cs typeface="Times New Roman" panose="02020603050405020304" pitchFamily="18" charset="0"/>
                          </a:rPr>
                          <m:t>j</m:t>
                        </m:r>
                      </m:sub>
                    </m:sSub>
                    <m:r>
                      <a:rPr lang="es-ES_tradn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dirty="0">
                    <a:effectLst/>
                    <a:latin typeface="Roboto Light" panose="02000000000000000000" pitchFamily="2" charset="0"/>
                    <a:ea typeface="Times New Roman" panose="02020603050405020304" pitchFamily="18" charset="0"/>
                    <a:cs typeface="Times New Roman" panose="02020603050405020304" pitchFamily="18" charset="0"/>
                  </a:rPr>
                  <a:t> los precios por m</a:t>
                </a:r>
                <a:r>
                  <a:rPr lang="es-ES_tradnl" baseline="30000" dirty="0">
                    <a:effectLst/>
                    <a:latin typeface="Roboto Light" panose="02000000000000000000" pitchFamily="2" charset="0"/>
                    <a:ea typeface="Times New Roman" panose="02020603050405020304" pitchFamily="18" charset="0"/>
                    <a:cs typeface="Times New Roman" panose="02020603050405020304" pitchFamily="18" charset="0"/>
                  </a:rPr>
                  <a:t>2</a:t>
                </a:r>
                <a:r>
                  <a:rPr lang="es-ES_tradnl" dirty="0">
                    <a:effectLst/>
                    <a:latin typeface="Roboto Light" panose="02000000000000000000" pitchFamily="2" charset="0"/>
                    <a:ea typeface="Times New Roman" panose="02020603050405020304" pitchFamily="18" charset="0"/>
                    <a:cs typeface="Times New Roman" panose="02020603050405020304" pitchFamily="18" charset="0"/>
                  </a:rPr>
                  <a:t> de los modelos más vendidos en cada desarrollo considerado para el estudio.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432248" y="407045"/>
                <a:ext cx="10441160" cy="1740352"/>
              </a:xfrm>
              <a:prstGeom prst="rect">
                <a:avLst/>
              </a:prstGeom>
              <a:blipFill>
                <a:blip r:embed="rId2"/>
                <a:stretch>
                  <a:fillRect l="-485" t="-2190" b="-6569"/>
                </a:stretch>
              </a:blipFill>
              <a:ln w="28575">
                <a:noFill/>
                <a:prstDash val="solid"/>
                <a:miter lim="800000"/>
                <a:headEnd/>
                <a:tailEnd/>
              </a:ln>
            </p:spPr>
            <p:txBody>
              <a:bodyPr/>
              <a:lstStyle/>
              <a:p>
                <a:r>
                  <a:rPr lang="es-ES_tradnl">
                    <a:noFill/>
                  </a:rPr>
                  <a:t> </a:t>
                </a:r>
              </a:p>
            </p:txBody>
          </p:sp>
        </mc:Fallback>
      </mc:AlternateContent>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3BE18A3D-C1CE-D948-BD2A-1129038B2E33}"/>
                  </a:ext>
                </a:extLst>
              </p:cNvPr>
              <p:cNvGraphicFramePr>
                <a:graphicFrameLocks noGrp="1"/>
              </p:cNvGraphicFramePr>
              <p:nvPr>
                <p:extLst>
                  <p:ext uri="{D42A27DB-BD31-4B8C-83A1-F6EECF244321}">
                    <p14:modId xmlns:p14="http://schemas.microsoft.com/office/powerpoint/2010/main" val="2078488494"/>
                  </p:ext>
                </p:extLst>
              </p:nvPr>
            </p:nvGraphicFramePr>
            <p:xfrm>
              <a:off x="1936304" y="2374032"/>
              <a:ext cx="9721079" cy="4176466"/>
            </p:xfrm>
            <a:graphic>
              <a:graphicData uri="http://schemas.openxmlformats.org/drawingml/2006/table">
                <a:tbl>
                  <a:tblPr firstRow="1" firstCol="1" bandRow="1"/>
                  <a:tblGrid>
                    <a:gridCol w="3023360">
                      <a:extLst>
                        <a:ext uri="{9D8B030D-6E8A-4147-A177-3AD203B41FA5}">
                          <a16:colId xmlns:a16="http://schemas.microsoft.com/office/drawing/2014/main" val="2634103223"/>
                        </a:ext>
                      </a:extLst>
                    </a:gridCol>
                    <a:gridCol w="1965354">
                      <a:extLst>
                        <a:ext uri="{9D8B030D-6E8A-4147-A177-3AD203B41FA5}">
                          <a16:colId xmlns:a16="http://schemas.microsoft.com/office/drawing/2014/main" val="542141328"/>
                        </a:ext>
                      </a:extLst>
                    </a:gridCol>
                    <a:gridCol w="1965354">
                      <a:extLst>
                        <a:ext uri="{9D8B030D-6E8A-4147-A177-3AD203B41FA5}">
                          <a16:colId xmlns:a16="http://schemas.microsoft.com/office/drawing/2014/main" val="1342064501"/>
                        </a:ext>
                      </a:extLst>
                    </a:gridCol>
                    <a:gridCol w="2767011">
                      <a:extLst>
                        <a:ext uri="{9D8B030D-6E8A-4147-A177-3AD203B41FA5}">
                          <a16:colId xmlns:a16="http://schemas.microsoft.com/office/drawing/2014/main" val="573356847"/>
                        </a:ext>
                      </a:extLst>
                    </a:gridCol>
                  </a:tblGrid>
                  <a:tr h="413033">
                    <a:tc gridSpan="4">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Precios </a:t>
                          </a: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históricos (hace un año 2022) vivienda vertical, tabla #7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618407340"/>
                      </a:ext>
                    </a:extLst>
                  </a:tr>
                  <a:tr h="459169">
                    <a:tc>
                      <a:txBody>
                        <a:bodyPr/>
                        <a:lstStyle/>
                        <a:p>
                          <a:pPr>
                            <a:lnSpc>
                              <a:spcPct val="107000"/>
                            </a:lnSpc>
                            <a:spcAft>
                              <a:spcPts val="800"/>
                            </a:spcAft>
                          </a:pP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Desarrollo Vertical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2022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Tamaño m</a:t>
                          </a:r>
                          <a:r>
                            <a:rPr lang="es-ES_tradnl" sz="2200" baseline="300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m</a:t>
                          </a:r>
                          <a:r>
                            <a:rPr lang="es-ES_tradnl" sz="2200" baseline="300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14:m>
                            <m:oMath xmlns:m="http://schemas.openxmlformats.org/officeDocument/2006/math">
                              <m:sSub>
                                <m:sSubPr>
                                  <m:ctrlPr>
                                    <a:rPr lang="es-MX"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s-ES_tradnl" sz="2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𝐯</m:t>
                                  </m:r>
                                </m:e>
                                <m:sub>
                                  <m:r>
                                    <a:rPr lang="es-ES_tradnl" sz="2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𝐣</m:t>
                                  </m:r>
                                </m:sub>
                              </m:sSub>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sz="2200">
                              <a:solidFill>
                                <a:srgbClr val="000000"/>
                              </a:solidFill>
                              <a:effectLst/>
                              <a:latin typeface="Roboto Light" panose="02000000000000000000" pitchFamily="2" charset="0"/>
                              <a:ea typeface="Times New Roman" panose="02020603050405020304" pitchFamily="18" charset="0"/>
                              <a:cs typeface="Times New Roman" panose="02020603050405020304" pitchFamily="18" charset="0"/>
                            </a:rPr>
                            <a:t> 2022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83884942"/>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Mistiq</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413,000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186.8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2,211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17028326"/>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Vista Velas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415,000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154.5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2,685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29878153"/>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Tramonti Paradiso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320,027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121.7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2,631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1009806"/>
                      </a:ext>
                    </a:extLst>
                  </a:tr>
                  <a:tr h="413033">
                    <a:tc>
                      <a:txBody>
                        <a:bodyPr/>
                        <a:lstStyle/>
                        <a:p>
                          <a:pPr>
                            <a:lnSpc>
                              <a:spcPct val="107000"/>
                            </a:lnSpc>
                            <a:spcAft>
                              <a:spcPts val="800"/>
                            </a:spcAft>
                          </a:pPr>
                          <a:r>
                            <a:rPr lang="es-ES_tradnl" sz="2200" dirty="0" err="1">
                              <a:solidFill>
                                <a:srgbClr val="000000"/>
                              </a:solidFill>
                              <a:effectLst/>
                              <a:latin typeface="Roboto Light" panose="02000000000000000000" pitchFamily="2" charset="0"/>
                              <a:ea typeface="Calibri" panose="020F0502020204030204" pitchFamily="34" charset="0"/>
                              <a:cs typeface="Calibri" panose="020F0502020204030204" pitchFamily="34" charset="0"/>
                            </a:rPr>
                            <a:t>Lumaria</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533,400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217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2,458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9620604"/>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Cora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Calibri" panose="020F0502020204030204" pitchFamily="34" charset="0"/>
                              <a:cs typeface="Calibri" panose="020F0502020204030204" pitchFamily="34" charset="0"/>
                            </a:rPr>
                            <a:t>825,000</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312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2,644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92217324"/>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Colorado Hills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320,000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86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3,721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95074706"/>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Ladera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514,267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164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3,136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321402"/>
                      </a:ext>
                    </a:extLst>
                  </a:tr>
                  <a:tr h="413033">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$477,242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177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$2,784</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61075632"/>
                      </a:ext>
                    </a:extLst>
                  </a:tr>
                </a:tbl>
              </a:graphicData>
            </a:graphic>
          </p:graphicFrame>
        </mc:Choice>
        <mc:Fallback xmlns="">
          <p:graphicFrame>
            <p:nvGraphicFramePr>
              <p:cNvPr id="6" name="Tabla 5">
                <a:extLst>
                  <a:ext uri="{FF2B5EF4-FFF2-40B4-BE49-F238E27FC236}">
                    <a16:creationId xmlns:a16="http://schemas.microsoft.com/office/drawing/2014/main" id="{3BE18A3D-C1CE-D948-BD2A-1129038B2E33}"/>
                  </a:ext>
                </a:extLst>
              </p:cNvPr>
              <p:cNvGraphicFramePr>
                <a:graphicFrameLocks noGrp="1"/>
              </p:cNvGraphicFramePr>
              <p:nvPr>
                <p:extLst>
                  <p:ext uri="{D42A27DB-BD31-4B8C-83A1-F6EECF244321}">
                    <p14:modId xmlns:p14="http://schemas.microsoft.com/office/powerpoint/2010/main" val="2078488494"/>
                  </p:ext>
                </p:extLst>
              </p:nvPr>
            </p:nvGraphicFramePr>
            <p:xfrm>
              <a:off x="1936304" y="2374032"/>
              <a:ext cx="9721079" cy="4176466"/>
            </p:xfrm>
            <a:graphic>
              <a:graphicData uri="http://schemas.openxmlformats.org/drawingml/2006/table">
                <a:tbl>
                  <a:tblPr firstRow="1" firstCol="1" bandRow="1"/>
                  <a:tblGrid>
                    <a:gridCol w="3023360">
                      <a:extLst>
                        <a:ext uri="{9D8B030D-6E8A-4147-A177-3AD203B41FA5}">
                          <a16:colId xmlns:a16="http://schemas.microsoft.com/office/drawing/2014/main" val="2634103223"/>
                        </a:ext>
                      </a:extLst>
                    </a:gridCol>
                    <a:gridCol w="1965354">
                      <a:extLst>
                        <a:ext uri="{9D8B030D-6E8A-4147-A177-3AD203B41FA5}">
                          <a16:colId xmlns:a16="http://schemas.microsoft.com/office/drawing/2014/main" val="542141328"/>
                        </a:ext>
                      </a:extLst>
                    </a:gridCol>
                    <a:gridCol w="1965354">
                      <a:extLst>
                        <a:ext uri="{9D8B030D-6E8A-4147-A177-3AD203B41FA5}">
                          <a16:colId xmlns:a16="http://schemas.microsoft.com/office/drawing/2014/main" val="1342064501"/>
                        </a:ext>
                      </a:extLst>
                    </a:gridCol>
                    <a:gridCol w="2767011">
                      <a:extLst>
                        <a:ext uri="{9D8B030D-6E8A-4147-A177-3AD203B41FA5}">
                          <a16:colId xmlns:a16="http://schemas.microsoft.com/office/drawing/2014/main" val="573356847"/>
                        </a:ext>
                      </a:extLst>
                    </a:gridCol>
                  </a:tblGrid>
                  <a:tr h="413033">
                    <a:tc gridSpan="4">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Precios </a:t>
                          </a: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históricos (hace un año 2022) vivienda vertical, tabla #7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618407340"/>
                      </a:ext>
                    </a:extLst>
                  </a:tr>
                  <a:tr h="459169">
                    <a:tc>
                      <a:txBody>
                        <a:bodyPr/>
                        <a:lstStyle/>
                        <a:p>
                          <a:pPr>
                            <a:lnSpc>
                              <a:spcPct val="107000"/>
                            </a:lnSpc>
                            <a:spcAft>
                              <a:spcPts val="800"/>
                            </a:spcAft>
                          </a:pP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Desarrollo Vertical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2022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Tamaño m</a:t>
                          </a:r>
                          <a:r>
                            <a:rPr lang="es-ES_tradnl" sz="2200" baseline="300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endParaRPr lang="es-MX"/>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251835" t="-102778" r="-917" b="-752778"/>
                          </a:stretch>
                        </a:blipFill>
                      </a:tcPr>
                    </a:tc>
                    <a:extLst>
                      <a:ext uri="{0D108BD9-81ED-4DB2-BD59-A6C34878D82A}">
                        <a16:rowId xmlns:a16="http://schemas.microsoft.com/office/drawing/2014/main" val="1983884942"/>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Mistiq</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413,000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186.8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2,211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17028326"/>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Vista Velas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415,000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154.5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2,685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29878153"/>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Tramonti Paradiso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320,027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121.7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2,631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1009806"/>
                      </a:ext>
                    </a:extLst>
                  </a:tr>
                  <a:tr h="413033">
                    <a:tc>
                      <a:txBody>
                        <a:bodyPr/>
                        <a:lstStyle/>
                        <a:p>
                          <a:pPr>
                            <a:lnSpc>
                              <a:spcPct val="107000"/>
                            </a:lnSpc>
                            <a:spcAft>
                              <a:spcPts val="800"/>
                            </a:spcAft>
                          </a:pPr>
                          <a:r>
                            <a:rPr lang="es-ES_tradnl" sz="2200" dirty="0" err="1">
                              <a:solidFill>
                                <a:srgbClr val="000000"/>
                              </a:solidFill>
                              <a:effectLst/>
                              <a:latin typeface="Roboto Light" panose="02000000000000000000" pitchFamily="2" charset="0"/>
                              <a:ea typeface="Calibri" panose="020F0502020204030204" pitchFamily="34" charset="0"/>
                              <a:cs typeface="Calibri" panose="020F0502020204030204" pitchFamily="34" charset="0"/>
                            </a:rPr>
                            <a:t>Lumaria</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533,400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217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2,458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9620604"/>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Cora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Calibri" panose="020F0502020204030204" pitchFamily="34" charset="0"/>
                              <a:cs typeface="Calibri" panose="020F0502020204030204" pitchFamily="34" charset="0"/>
                            </a:rPr>
                            <a:t>825,000</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312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2,644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92217324"/>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Colorado Hills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320,000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86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3,721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95074706"/>
                      </a:ext>
                    </a:extLst>
                  </a:tr>
                  <a:tr h="413033">
                    <a:tc>
                      <a:txBody>
                        <a:bodyPr/>
                        <a:lstStyle/>
                        <a:p>
                          <a:pP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Ladera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514,267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164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Calibri" panose="020F0502020204030204" pitchFamily="34" charset="0"/>
                            </a:rPr>
                            <a:t>3,136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321402"/>
                      </a:ext>
                    </a:extLst>
                  </a:tr>
                  <a:tr h="413033">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$477,242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177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$2,784</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61075632"/>
                      </a:ext>
                    </a:extLst>
                  </a:tr>
                </a:tbl>
              </a:graphicData>
            </a:graphic>
          </p:graphicFrame>
        </mc:Fallback>
      </mc:AlternateContent>
      <mc:AlternateContent xmlns:mc="http://schemas.openxmlformats.org/markup-compatibility/2006" xmlns:a14="http://schemas.microsoft.com/office/drawing/2010/main">
        <mc:Choice Requires="a14">
          <p:sp>
            <p:nvSpPr>
              <p:cNvPr id="7" name="CuadroTexto 21">
                <a:extLst>
                  <a:ext uri="{FF2B5EF4-FFF2-40B4-BE49-F238E27FC236}">
                    <a16:creationId xmlns:a16="http://schemas.microsoft.com/office/drawing/2014/main" id="{8CC3CF08-D126-3A4F-BBD1-0C0825E7FFB6}"/>
                  </a:ext>
                </a:extLst>
              </p:cNvPr>
              <p:cNvSpPr txBox="1">
                <a:spLocks noChangeArrowheads="1"/>
              </p:cNvSpPr>
              <p:nvPr/>
            </p:nvSpPr>
            <p:spPr bwMode="auto">
              <a:xfrm>
                <a:off x="1936304" y="6934651"/>
                <a:ext cx="9721079" cy="598116"/>
              </a:xfrm>
              <a:prstGeom prst="rect">
                <a:avLst/>
              </a:prstGeom>
              <a:solidFill>
                <a:schemeClr val="bg1"/>
              </a:solidFill>
              <a:ln w="28575">
                <a:solidFill>
                  <a:schemeClr val="bg1">
                    <a:lumMod val="95000"/>
                  </a:schemeClr>
                </a:solid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270510">
                  <a:spcAft>
                    <a:spcPts val="800"/>
                  </a:spcAft>
                </a:pPr>
                <a14:m>
                  <m:oMathPara xmlns:m="http://schemas.openxmlformats.org/officeDocument/2006/math">
                    <m:oMathParaPr>
                      <m:jc m:val="left"/>
                    </m:oMathParaPr>
                    <m:oMath xmlns:m="http://schemas.openxmlformats.org/officeDocument/2006/math">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Ph</m:t>
                      </m:r>
                      <m:r>
                        <a:rPr lang="es-ES_tradnl">
                          <a:latin typeface="Cambria Math" panose="02040503050406030204" pitchFamily="18" charset="0"/>
                          <a:ea typeface="Calibri" panose="020F0502020204030204" pitchFamily="34" charset="0"/>
                          <a:cs typeface="Times New Roman" panose="02020603050405020304" pitchFamily="18" charset="0"/>
                        </a:rPr>
                        <m:t>=</m:t>
                      </m:r>
                      <m:r>
                        <a:rPr lang="es-ES_tradnl" b="1" i="1">
                          <a:latin typeface="Cambria Math" panose="02040503050406030204" pitchFamily="18" charset="0"/>
                          <a:ea typeface="Calibri" panose="020F0502020204030204" pitchFamily="34" charset="0"/>
                          <a:cs typeface="Times New Roman" panose="02020603050405020304" pitchFamily="18" charset="0"/>
                        </a:rPr>
                        <m:t>𝟐</m:t>
                      </m:r>
                      <m:r>
                        <a:rPr lang="es-ES_tradnl">
                          <a:latin typeface="Cambria Math" panose="02040503050406030204" pitchFamily="18" charset="0"/>
                          <a:ea typeface="Calibri" panose="020F0502020204030204" pitchFamily="34" charset="0"/>
                          <a:cs typeface="Times New Roman" panose="02020603050405020304" pitchFamily="18" charset="0"/>
                        </a:rPr>
                        <m:t>,</m:t>
                      </m:r>
                      <m:r>
                        <a:rPr lang="es-ES_tradnl" b="1" i="1">
                          <a:latin typeface="Cambria Math" panose="02040503050406030204" pitchFamily="18" charset="0"/>
                          <a:ea typeface="Calibri" panose="020F0502020204030204" pitchFamily="34" charset="0"/>
                          <a:cs typeface="Times New Roman" panose="02020603050405020304" pitchFamily="18" charset="0"/>
                        </a:rPr>
                        <m:t>𝟕𝟖𝟒</m:t>
                      </m:r>
                    </m:oMath>
                  </m:oMathPara>
                </a14:m>
                <a:endParaRPr lang="es-MX"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Texto 21">
                <a:extLst>
                  <a:ext uri="{FF2B5EF4-FFF2-40B4-BE49-F238E27FC236}">
                    <a16:creationId xmlns:a16="http://schemas.microsoft.com/office/drawing/2014/main" id="{8CC3CF08-D126-3A4F-BBD1-0C0825E7FFB6}"/>
                  </a:ext>
                </a:extLst>
              </p:cNvPr>
              <p:cNvSpPr txBox="1">
                <a:spLocks noRot="1" noChangeAspect="1" noMove="1" noResize="1" noEditPoints="1" noAdjustHandles="1" noChangeArrowheads="1" noChangeShapeType="1" noTextEdit="1"/>
              </p:cNvSpPr>
              <p:nvPr/>
            </p:nvSpPr>
            <p:spPr bwMode="auto">
              <a:xfrm>
                <a:off x="1936304" y="6934651"/>
                <a:ext cx="9721079" cy="598116"/>
              </a:xfrm>
              <a:prstGeom prst="rect">
                <a:avLst/>
              </a:prstGeom>
              <a:blipFill>
                <a:blip r:embed="rId4"/>
                <a:stretch>
                  <a:fillRect/>
                </a:stretch>
              </a:blipFill>
              <a:ln w="28575">
                <a:solidFill>
                  <a:schemeClr val="bg1">
                    <a:lumMod val="95000"/>
                  </a:schemeClr>
                </a:solidFill>
                <a:prstDash val="solid"/>
                <a:miter lim="800000"/>
                <a:headEnd/>
                <a:tailEnd/>
              </a:ln>
            </p:spPr>
            <p:txBody>
              <a:bodyPr/>
              <a:lstStyle/>
              <a:p>
                <a:r>
                  <a:rPr lang="es-ES_tradnl">
                    <a:noFill/>
                  </a:rPr>
                  <a:t> </a:t>
                </a:r>
              </a:p>
            </p:txBody>
          </p:sp>
        </mc:Fallback>
      </mc:AlternateContent>
    </p:spTree>
    <p:extLst>
      <p:ext uri="{BB962C8B-B14F-4D97-AF65-F5344CB8AC3E}">
        <p14:creationId xmlns:p14="http://schemas.microsoft.com/office/powerpoint/2010/main" val="131314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15</a:t>
            </a:fld>
            <a:endParaRPr lang="en-US" dirty="0"/>
          </a:p>
        </p:txBody>
      </p:sp>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15443772-DCDE-A341-9DF2-CA8C4CCCE610}"/>
                  </a:ext>
                </a:extLst>
              </p:cNvPr>
              <p:cNvGraphicFramePr>
                <a:graphicFrameLocks noGrp="1"/>
              </p:cNvGraphicFramePr>
              <p:nvPr>
                <p:extLst>
                  <p:ext uri="{D42A27DB-BD31-4B8C-83A1-F6EECF244321}">
                    <p14:modId xmlns:p14="http://schemas.microsoft.com/office/powerpoint/2010/main" val="956322580"/>
                  </p:ext>
                </p:extLst>
              </p:nvPr>
            </p:nvGraphicFramePr>
            <p:xfrm>
              <a:off x="1144217" y="1040098"/>
              <a:ext cx="10513167" cy="2846103"/>
            </p:xfrm>
            <a:graphic>
              <a:graphicData uri="http://schemas.openxmlformats.org/drawingml/2006/table">
                <a:tbl>
                  <a:tblPr firstRow="1" firstCol="1" bandRow="1"/>
                  <a:tblGrid>
                    <a:gridCol w="3384375">
                      <a:extLst>
                        <a:ext uri="{9D8B030D-6E8A-4147-A177-3AD203B41FA5}">
                          <a16:colId xmlns:a16="http://schemas.microsoft.com/office/drawing/2014/main" val="163755330"/>
                        </a:ext>
                      </a:extLst>
                    </a:gridCol>
                    <a:gridCol w="2376264">
                      <a:extLst>
                        <a:ext uri="{9D8B030D-6E8A-4147-A177-3AD203B41FA5}">
                          <a16:colId xmlns:a16="http://schemas.microsoft.com/office/drawing/2014/main" val="4086817292"/>
                        </a:ext>
                      </a:extLst>
                    </a:gridCol>
                    <a:gridCol w="2376264">
                      <a:extLst>
                        <a:ext uri="{9D8B030D-6E8A-4147-A177-3AD203B41FA5}">
                          <a16:colId xmlns:a16="http://schemas.microsoft.com/office/drawing/2014/main" val="1430844119"/>
                        </a:ext>
                      </a:extLst>
                    </a:gridCol>
                    <a:gridCol w="2376264">
                      <a:extLst>
                        <a:ext uri="{9D8B030D-6E8A-4147-A177-3AD203B41FA5}">
                          <a16:colId xmlns:a16="http://schemas.microsoft.com/office/drawing/2014/main" val="1394028856"/>
                        </a:ext>
                      </a:extLst>
                    </a:gridCol>
                  </a:tblGrid>
                  <a:tr h="661032">
                    <a:tc gridSpan="4">
                      <a:txBody>
                        <a:bodyPr/>
                        <a:lstStyle/>
                        <a:p>
                          <a:pPr algn="ctr">
                            <a:lnSpc>
                              <a:spcPct val="107000"/>
                            </a:lnSpc>
                            <a:spcAft>
                              <a:spcPts val="800"/>
                            </a:spcAft>
                          </a:pPr>
                          <a:r>
                            <a:rPr lang="es-ES_tradnl" sz="2400" b="1" dirty="0">
                              <a:effectLst/>
                              <a:latin typeface="Roboto" panose="02000000000000000000" pitchFamily="2" charset="0"/>
                              <a:ea typeface="Calibri" panose="020F0502020204030204" pitchFamily="34" charset="0"/>
                              <a:cs typeface="Times New Roman" panose="02020603050405020304" pitchFamily="18" charset="0"/>
                            </a:rPr>
                            <a:t>Precios histórico</a:t>
                          </a:r>
                          <a:r>
                            <a:rPr lang="es-ES_tradnl" sz="24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s (hace un año 2022) vivienda horizontal, </a:t>
                          </a:r>
                          <a:r>
                            <a:rPr lang="es-ES_tradnl" sz="24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tabla #8</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912936517"/>
                      </a:ext>
                    </a:extLst>
                  </a:tr>
                  <a:tr h="863007">
                    <a:tc>
                      <a:txBody>
                        <a:bodyPr/>
                        <a:lstStyle/>
                        <a:p>
                          <a:pP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Desarrollo horizontal</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2022</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Tamaño m</a:t>
                          </a:r>
                          <a:r>
                            <a:rPr lang="es-ES_tradnl" sz="2400" baseline="30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m</a:t>
                          </a:r>
                          <a:r>
                            <a:rPr lang="es-ES_tradnl" sz="2400" baseline="300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14:m>
                            <m:oMath xmlns:m="http://schemas.openxmlformats.org/officeDocument/2006/math">
                              <m:sSub>
                                <m:sSubPr>
                                  <m:ctrlPr>
                                    <a:rPr lang="es-MX"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S_tradnl"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j</m:t>
                                  </m:r>
                                </m:sub>
                              </m:sSub>
                              <m:r>
                                <a:rPr lang="es-ES_tradnl"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s-ES_tradnl" sz="2400">
                              <a:solidFill>
                                <a:srgbClr val="000000"/>
                              </a:solidFill>
                              <a:effectLst/>
                              <a:latin typeface="Roboto Light" panose="02000000000000000000" pitchFamily="2" charset="0"/>
                              <a:ea typeface="Times New Roman" panose="02020603050405020304" pitchFamily="18" charset="0"/>
                              <a:cs typeface="Times New Roman" panose="02020603050405020304" pitchFamily="18" charset="0"/>
                            </a:rPr>
                            <a:t> 2022</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09096065"/>
                      </a:ext>
                    </a:extLst>
                  </a:tr>
                  <a:tr h="661032">
                    <a:tc>
                      <a:txBody>
                        <a:bodyPr/>
                        <a:lstStyle/>
                        <a:p>
                          <a:pP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Calibri" panose="020F0502020204030204" pitchFamily="34" charset="0"/>
                            </a:rPr>
                            <a:t>Ladera </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Calibri" panose="020F0502020204030204" pitchFamily="34" charset="0"/>
                            </a:rPr>
                            <a:t>$720,000</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Calibri" panose="020F0502020204030204" pitchFamily="34" charset="0"/>
                            </a:rPr>
                            <a:t>369</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Calibri" panose="020F0502020204030204" pitchFamily="34" charset="0"/>
                            </a:rPr>
                            <a:t>$1,951</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74805996"/>
                      </a:ext>
                    </a:extLst>
                  </a:tr>
                  <a:tr h="661032">
                    <a:tc>
                      <a:txBody>
                        <a:bodyPr/>
                        <a:lstStyle/>
                        <a:p>
                          <a:pP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Promedio</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es-ES_tradnl" sz="2400">
                              <a:effectLst/>
                              <a:latin typeface="Roboto Light" panose="02000000000000000000" pitchFamily="2" charset="0"/>
                              <a:ea typeface="Calibri" panose="020F0502020204030204" pitchFamily="34" charset="0"/>
                              <a:cs typeface="Times New Roman" panose="02020603050405020304" pitchFamily="18" charset="0"/>
                            </a:rPr>
                            <a:t>$720,000</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effectLst/>
                              <a:latin typeface="Roboto Light" panose="02000000000000000000" pitchFamily="2" charset="0"/>
                              <a:ea typeface="Calibri" panose="020F0502020204030204" pitchFamily="34" charset="0"/>
                              <a:cs typeface="Times New Roman" panose="02020603050405020304" pitchFamily="18" charset="0"/>
                            </a:rPr>
                            <a:t>369</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effectLst/>
                              <a:latin typeface="Roboto Light" panose="02000000000000000000" pitchFamily="2" charset="0"/>
                              <a:ea typeface="Calibri" panose="020F0502020204030204" pitchFamily="34" charset="0"/>
                              <a:cs typeface="Times New Roman" panose="02020603050405020304" pitchFamily="18" charset="0"/>
                            </a:rPr>
                            <a:t>$1,951</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64756243"/>
                      </a:ext>
                    </a:extLst>
                  </a:tr>
                </a:tbl>
              </a:graphicData>
            </a:graphic>
          </p:graphicFrame>
        </mc:Choice>
        <mc:Fallback xmlns="">
          <p:graphicFrame>
            <p:nvGraphicFramePr>
              <p:cNvPr id="8" name="Tabla 7">
                <a:extLst>
                  <a:ext uri="{FF2B5EF4-FFF2-40B4-BE49-F238E27FC236}">
                    <a16:creationId xmlns:a16="http://schemas.microsoft.com/office/drawing/2014/main" id="{15443772-DCDE-A341-9DF2-CA8C4CCCE610}"/>
                  </a:ext>
                </a:extLst>
              </p:cNvPr>
              <p:cNvGraphicFramePr>
                <a:graphicFrameLocks noGrp="1"/>
              </p:cNvGraphicFramePr>
              <p:nvPr>
                <p:extLst>
                  <p:ext uri="{D42A27DB-BD31-4B8C-83A1-F6EECF244321}">
                    <p14:modId xmlns:p14="http://schemas.microsoft.com/office/powerpoint/2010/main" val="956322580"/>
                  </p:ext>
                </p:extLst>
              </p:nvPr>
            </p:nvGraphicFramePr>
            <p:xfrm>
              <a:off x="1144217" y="1040098"/>
              <a:ext cx="10513167" cy="2846103"/>
            </p:xfrm>
            <a:graphic>
              <a:graphicData uri="http://schemas.openxmlformats.org/drawingml/2006/table">
                <a:tbl>
                  <a:tblPr firstRow="1" firstCol="1" bandRow="1"/>
                  <a:tblGrid>
                    <a:gridCol w="3384375">
                      <a:extLst>
                        <a:ext uri="{9D8B030D-6E8A-4147-A177-3AD203B41FA5}">
                          <a16:colId xmlns:a16="http://schemas.microsoft.com/office/drawing/2014/main" val="163755330"/>
                        </a:ext>
                      </a:extLst>
                    </a:gridCol>
                    <a:gridCol w="2376264">
                      <a:extLst>
                        <a:ext uri="{9D8B030D-6E8A-4147-A177-3AD203B41FA5}">
                          <a16:colId xmlns:a16="http://schemas.microsoft.com/office/drawing/2014/main" val="4086817292"/>
                        </a:ext>
                      </a:extLst>
                    </a:gridCol>
                    <a:gridCol w="2376264">
                      <a:extLst>
                        <a:ext uri="{9D8B030D-6E8A-4147-A177-3AD203B41FA5}">
                          <a16:colId xmlns:a16="http://schemas.microsoft.com/office/drawing/2014/main" val="1430844119"/>
                        </a:ext>
                      </a:extLst>
                    </a:gridCol>
                    <a:gridCol w="2376264">
                      <a:extLst>
                        <a:ext uri="{9D8B030D-6E8A-4147-A177-3AD203B41FA5}">
                          <a16:colId xmlns:a16="http://schemas.microsoft.com/office/drawing/2014/main" val="1394028856"/>
                        </a:ext>
                      </a:extLst>
                    </a:gridCol>
                  </a:tblGrid>
                  <a:tr h="661032">
                    <a:tc gridSpan="4">
                      <a:txBody>
                        <a:bodyPr/>
                        <a:lstStyle/>
                        <a:p>
                          <a:pPr algn="ctr">
                            <a:lnSpc>
                              <a:spcPct val="107000"/>
                            </a:lnSpc>
                            <a:spcAft>
                              <a:spcPts val="800"/>
                            </a:spcAft>
                          </a:pPr>
                          <a:r>
                            <a:rPr lang="es-ES_tradnl" sz="2400" b="1" dirty="0">
                              <a:effectLst/>
                              <a:latin typeface="Roboto" panose="02000000000000000000" pitchFamily="2" charset="0"/>
                              <a:ea typeface="Calibri" panose="020F0502020204030204" pitchFamily="34" charset="0"/>
                              <a:cs typeface="Times New Roman" panose="02020603050405020304" pitchFamily="18" charset="0"/>
                            </a:rPr>
                            <a:t>Precios histórico</a:t>
                          </a:r>
                          <a:r>
                            <a:rPr lang="es-ES_tradnl" sz="24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s (hace un año 2022) vivienda horizontal, </a:t>
                          </a:r>
                          <a:r>
                            <a:rPr lang="es-ES_tradnl" sz="24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tabla #8</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912936517"/>
                      </a:ext>
                    </a:extLst>
                  </a:tr>
                  <a:tr h="863007">
                    <a:tc>
                      <a:txBody>
                        <a:bodyPr/>
                        <a:lstStyle/>
                        <a:p>
                          <a:pP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Desarrollo horizontal</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2022</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Tamaño m</a:t>
                          </a:r>
                          <a:r>
                            <a:rPr lang="es-ES_tradnl" sz="2400" baseline="30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endParaRPr lang="es-MX"/>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2"/>
                          <a:stretch>
                            <a:fillRect l="-343316" t="-75362" r="-1070" b="-156522"/>
                          </a:stretch>
                        </a:blipFill>
                      </a:tcPr>
                    </a:tc>
                    <a:extLst>
                      <a:ext uri="{0D108BD9-81ED-4DB2-BD59-A6C34878D82A}">
                        <a16:rowId xmlns:a16="http://schemas.microsoft.com/office/drawing/2014/main" val="3309096065"/>
                      </a:ext>
                    </a:extLst>
                  </a:tr>
                  <a:tr h="661032">
                    <a:tc>
                      <a:txBody>
                        <a:bodyPr/>
                        <a:lstStyle/>
                        <a:p>
                          <a:pP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Calibri" panose="020F0502020204030204" pitchFamily="34" charset="0"/>
                            </a:rPr>
                            <a:t>Ladera </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Calibri" panose="020F0502020204030204" pitchFamily="34" charset="0"/>
                            </a:rPr>
                            <a:t>$720,000</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Calibri" panose="020F0502020204030204" pitchFamily="34" charset="0"/>
                            </a:rPr>
                            <a:t>369</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solidFill>
                                <a:srgbClr val="000000"/>
                              </a:solidFill>
                              <a:effectLst/>
                              <a:latin typeface="Roboto Light" panose="02000000000000000000" pitchFamily="2" charset="0"/>
                              <a:ea typeface="Calibri" panose="020F0502020204030204" pitchFamily="34" charset="0"/>
                              <a:cs typeface="Calibri" panose="020F0502020204030204" pitchFamily="34" charset="0"/>
                            </a:rPr>
                            <a:t>$1,951</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74805996"/>
                      </a:ext>
                    </a:extLst>
                  </a:tr>
                  <a:tr h="661032">
                    <a:tc>
                      <a:txBody>
                        <a:bodyPr/>
                        <a:lstStyle/>
                        <a:p>
                          <a:pPr>
                            <a:lnSpc>
                              <a:spcPct val="107000"/>
                            </a:lnSpc>
                            <a:spcAft>
                              <a:spcPts val="800"/>
                            </a:spcAft>
                          </a:pPr>
                          <a:r>
                            <a:rPr lang="es-ES_tradnl" sz="24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Promedio</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es-ES_tradnl" sz="2400">
                              <a:effectLst/>
                              <a:latin typeface="Roboto Light" panose="02000000000000000000" pitchFamily="2" charset="0"/>
                              <a:ea typeface="Calibri" panose="020F0502020204030204" pitchFamily="34" charset="0"/>
                              <a:cs typeface="Times New Roman" panose="02020603050405020304" pitchFamily="18" charset="0"/>
                            </a:rPr>
                            <a:t>$720,000</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effectLst/>
                              <a:latin typeface="Roboto Light" panose="02000000000000000000" pitchFamily="2" charset="0"/>
                              <a:ea typeface="Calibri" panose="020F0502020204030204" pitchFamily="34" charset="0"/>
                              <a:cs typeface="Times New Roman" panose="02020603050405020304" pitchFamily="18" charset="0"/>
                            </a:rPr>
                            <a:t>369</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400" dirty="0">
                              <a:effectLst/>
                              <a:latin typeface="Roboto Light" panose="02000000000000000000" pitchFamily="2" charset="0"/>
                              <a:ea typeface="Calibri" panose="020F0502020204030204" pitchFamily="34" charset="0"/>
                              <a:cs typeface="Times New Roman" panose="02020603050405020304" pitchFamily="18" charset="0"/>
                            </a:rPr>
                            <a:t>$1,951</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64756243"/>
                      </a:ext>
                    </a:extLst>
                  </a:tr>
                </a:tbl>
              </a:graphicData>
            </a:graphic>
          </p:graphicFrame>
        </mc:Fallback>
      </mc:AlternateContent>
      <mc:AlternateContent xmlns:mc="http://schemas.openxmlformats.org/markup-compatibility/2006" xmlns:a14="http://schemas.microsoft.com/office/drawing/2010/main">
        <mc:Choice Requires="a14">
          <p:sp>
            <p:nvSpPr>
              <p:cNvPr id="9" name="CuadroTexto 21">
                <a:extLst>
                  <a:ext uri="{FF2B5EF4-FFF2-40B4-BE49-F238E27FC236}">
                    <a16:creationId xmlns:a16="http://schemas.microsoft.com/office/drawing/2014/main" id="{98F66D0C-6F16-E443-9F14-0775872CC30B}"/>
                  </a:ext>
                </a:extLst>
              </p:cNvPr>
              <p:cNvSpPr txBox="1">
                <a:spLocks noChangeArrowheads="1"/>
              </p:cNvSpPr>
              <p:nvPr/>
            </p:nvSpPr>
            <p:spPr bwMode="auto">
              <a:xfrm>
                <a:off x="1144217" y="4216376"/>
                <a:ext cx="10513167" cy="495524"/>
              </a:xfrm>
              <a:prstGeom prst="rect">
                <a:avLst/>
              </a:prstGeom>
              <a:solidFill>
                <a:schemeClr val="bg1"/>
              </a:solidFill>
              <a:ln w="28575">
                <a:solidFill>
                  <a:schemeClr val="bg1">
                    <a:lumMod val="95000"/>
                  </a:schemeClr>
                </a:solid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270510"/>
                <a14:m>
                  <m:oMathPara xmlns:m="http://schemas.openxmlformats.org/officeDocument/2006/math">
                    <m:oMathParaPr>
                      <m:jc m:val="left"/>
                    </m:oMathParaPr>
                    <m:oMath xmlns:m="http://schemas.openxmlformats.org/officeDocument/2006/math">
                      <m:r>
                        <m:rPr>
                          <m:sty m:val="p"/>
                        </m:rPr>
                        <a:rPr lang="es-ES_tradnl" i="1">
                          <a:latin typeface="Cambria Math" panose="02040503050406030204" pitchFamily="18" charset="0"/>
                          <a:ea typeface="Calibri" panose="020F0502020204030204" pitchFamily="34" charset="0"/>
                          <a:cs typeface="Times New Roman" panose="02020603050405020304" pitchFamily="18" charset="0"/>
                        </a:rPr>
                        <m:t>Ph</m:t>
                      </m:r>
                      <m:r>
                        <a:rPr lang="es-ES_tradnl" i="1">
                          <a:latin typeface="Cambria Math" panose="02040503050406030204" pitchFamily="18" charset="0"/>
                          <a:ea typeface="Calibri" panose="020F0502020204030204" pitchFamily="34" charset="0"/>
                          <a:cs typeface="Times New Roman" panose="02020603050405020304" pitchFamily="18" charset="0"/>
                        </a:rPr>
                        <m:t>=</m:t>
                      </m:r>
                      <m:r>
                        <a:rPr lang="es-ES_tradnl" i="1">
                          <a:latin typeface="Cambria Math" panose="02040503050406030204" pitchFamily="18" charset="0"/>
                          <a:ea typeface="Calibri" panose="020F0502020204030204" pitchFamily="34" charset="0"/>
                          <a:cs typeface="Times New Roman" panose="02020603050405020304" pitchFamily="18" charset="0"/>
                        </a:rPr>
                        <m:t>𝟏</m:t>
                      </m:r>
                      <m:r>
                        <a:rPr lang="es-ES_tradnl" i="1">
                          <a:latin typeface="Cambria Math" panose="02040503050406030204" pitchFamily="18" charset="0"/>
                          <a:ea typeface="Calibri" panose="020F0502020204030204" pitchFamily="34" charset="0"/>
                          <a:cs typeface="Times New Roman" panose="02020603050405020304" pitchFamily="18" charset="0"/>
                        </a:rPr>
                        <m:t>,</m:t>
                      </m:r>
                      <m:r>
                        <a:rPr lang="es-ES_tradnl" i="1">
                          <a:latin typeface="Cambria Math" panose="02040503050406030204" pitchFamily="18" charset="0"/>
                          <a:ea typeface="Calibri" panose="020F0502020204030204" pitchFamily="34" charset="0"/>
                          <a:cs typeface="Times New Roman" panose="02020603050405020304" pitchFamily="18" charset="0"/>
                        </a:rPr>
                        <m:t>𝟗𝟓𝟏</m:t>
                      </m:r>
                    </m:oMath>
                  </m:oMathPara>
                </a14:m>
                <a:endParaRPr/>
              </a:p>
            </p:txBody>
          </p:sp>
        </mc:Choice>
        <mc:Fallback xmlns="">
          <p:sp>
            <p:nvSpPr>
              <p:cNvPr id="9" name="CuadroTexto 21">
                <a:extLst>
                  <a:ext uri="{FF2B5EF4-FFF2-40B4-BE49-F238E27FC236}">
                    <a16:creationId xmlns:a16="http://schemas.microsoft.com/office/drawing/2014/main" id="{98F66D0C-6F16-E443-9F14-0775872CC30B}"/>
                  </a:ext>
                </a:extLst>
              </p:cNvPr>
              <p:cNvSpPr txBox="1">
                <a:spLocks noRot="1" noChangeAspect="1" noMove="1" noResize="1" noEditPoints="1" noAdjustHandles="1" noChangeArrowheads="1" noChangeShapeType="1" noTextEdit="1"/>
              </p:cNvSpPr>
              <p:nvPr/>
            </p:nvSpPr>
            <p:spPr bwMode="auto">
              <a:xfrm>
                <a:off x="1144217" y="4216376"/>
                <a:ext cx="10513167" cy="495524"/>
              </a:xfrm>
              <a:prstGeom prst="rect">
                <a:avLst/>
              </a:prstGeom>
              <a:blipFill>
                <a:blip r:embed="rId3"/>
                <a:stretch>
                  <a:fillRect t="-4762" b="-16667"/>
                </a:stretch>
              </a:blipFill>
              <a:ln w="28575">
                <a:solidFill>
                  <a:schemeClr val="bg1">
                    <a:lumMod val="95000"/>
                  </a:schemeClr>
                </a:solidFill>
                <a:prstDash val="solid"/>
                <a:miter lim="800000"/>
                <a:headEnd/>
                <a:tailEnd/>
              </a:ln>
            </p:spPr>
            <p:txBody>
              <a:bodyPr/>
              <a:lstStyle/>
              <a:p>
                <a:r>
                  <a:rPr lang="es-ES_tradnl">
                    <a:noFill/>
                  </a:rPr>
                  <a:t> </a:t>
                </a:r>
              </a:p>
            </p:txBody>
          </p:sp>
        </mc:Fallback>
      </mc:AlternateContent>
    </p:spTree>
    <p:extLst>
      <p:ext uri="{BB962C8B-B14F-4D97-AF65-F5344CB8AC3E}">
        <p14:creationId xmlns:p14="http://schemas.microsoft.com/office/powerpoint/2010/main" val="160359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16</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623069"/>
            <a:ext cx="10441160" cy="3368106"/>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536575" lvl="0" indent="-536575">
              <a:spcAft>
                <a:spcPts val="800"/>
              </a:spcAft>
              <a:buSzPct val="100000"/>
              <a:buAutoNum type="arabicPeriod" startAt="2"/>
            </a:pPr>
            <a:r>
              <a:rPr lang="es-ES_tradnl" dirty="0">
                <a:latin typeface="Roboto Light" panose="02000000000000000000" pitchFamily="2" charset="0"/>
                <a:ea typeface="Calibri" panose="020F0502020204030204" pitchFamily="34" charset="0"/>
                <a:cs typeface="Times New Roman" panose="02020603050405020304" pitchFamily="18" charset="0"/>
              </a:rPr>
              <a:t>Para el valor de </a:t>
            </a:r>
            <a:r>
              <a:rPr lang="es-ES_tradnl" dirty="0" err="1">
                <a:latin typeface="Playfair Display" pitchFamily="2" charset="77"/>
                <a:ea typeface="Calibri" panose="020F0502020204030204" pitchFamily="34" charset="0"/>
                <a:cs typeface="Times New Roman" panose="02020603050405020304" pitchFamily="18" charset="0"/>
              </a:rPr>
              <a:t>Ia</a:t>
            </a:r>
            <a:r>
              <a:rPr lang="es-ES_tradnl" dirty="0">
                <a:latin typeface="Roboto Light" panose="02000000000000000000" pitchFamily="2" charset="0"/>
                <a:ea typeface="Calibri" panose="020F0502020204030204" pitchFamily="34" charset="0"/>
                <a:cs typeface="Times New Roman" panose="02020603050405020304" pitchFamily="18" charset="0"/>
              </a:rPr>
              <a:t> se utilizó el porcentaje de la última variación anual en el índice de precios de la vivienda por zona metropolitana, entidad federativa y municipio seleccionado, con el cual se puede estimar el aumento o disminución del precio del tipo de vivienda ubicada en la Zona de Estudio (Los Cabos). Este valor se estimó a partir de los datos abiertos del Índice SHF (Sociedad Hipotecaria Federal) entre el periodo del 3er trimestre de 2022 a 2023.</a:t>
            </a:r>
          </a:p>
          <a:p>
            <a:pPr marL="536575">
              <a:spcAft>
                <a:spcPts val="800"/>
              </a:spcAft>
              <a:buSzPct val="100000"/>
            </a:pPr>
            <a:r>
              <a:rPr lang="es-ES_tradnl" sz="1800" u="sng" dirty="0">
                <a:solidFill>
                  <a:srgbClr val="0563C1"/>
                </a:solidFill>
                <a:effectLst/>
                <a:latin typeface="Roboto Light" panose="02000000000000000000" pitchFamily="2" charset="0"/>
                <a:ea typeface="Calibri" panose="020F0502020204030204" pitchFamily="34" charset="0"/>
                <a:cs typeface="Times New Roman" panose="02020603050405020304" pitchFamily="18" charset="0"/>
                <a:hlinkClick r:id="rId2"/>
              </a:rPr>
              <a:t>https://shfonline.sharepoint.com/:x:/s/DocumentosSitiosPublicosSHF/EbUGAkYeNZ5IhbVnNEh-Ti0BxqAXNzgCFtrCB9dv6eT7BQ?e=TEQFIu</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mc:AlternateContent xmlns:mc="http://schemas.openxmlformats.org/markup-compatibility/2006" xmlns:a14="http://schemas.microsoft.com/office/drawing/2010/main">
        <mc:Choice Requires="a14">
          <p:sp>
            <p:nvSpPr>
              <p:cNvPr id="7" name="CuadroTexto 21">
                <a:extLst>
                  <a:ext uri="{FF2B5EF4-FFF2-40B4-BE49-F238E27FC236}">
                    <a16:creationId xmlns:a16="http://schemas.microsoft.com/office/drawing/2014/main" id="{8CC3CF08-D126-3A4F-BBD1-0C0825E7FFB6}"/>
                  </a:ext>
                </a:extLst>
              </p:cNvPr>
              <p:cNvSpPr txBox="1">
                <a:spLocks noChangeArrowheads="1"/>
              </p:cNvSpPr>
              <p:nvPr/>
            </p:nvSpPr>
            <p:spPr bwMode="auto">
              <a:xfrm>
                <a:off x="1936304" y="6388646"/>
                <a:ext cx="9721079" cy="495524"/>
              </a:xfrm>
              <a:prstGeom prst="rect">
                <a:avLst/>
              </a:prstGeom>
              <a:solidFill>
                <a:schemeClr val="bg1"/>
              </a:solidFill>
              <a:ln w="28575">
                <a:solidFill>
                  <a:schemeClr val="bg1">
                    <a:lumMod val="95000"/>
                  </a:schemeClr>
                </a:solid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14:m>
                  <m:oMathPara xmlns:m="http://schemas.openxmlformats.org/officeDocument/2006/math">
                    <m:oMathParaPr>
                      <m:jc m:val="left"/>
                    </m:oMathParaPr>
                    <m:oMath xmlns:m="http://schemas.openxmlformats.org/officeDocument/2006/math">
                      <m:r>
                        <a:rPr lang="es-ES" b="0" i="0" smtClean="0">
                          <a:latin typeface="Cambria Math" panose="02040503050406030204" pitchFamily="18" charset="0"/>
                        </a:rPr>
                        <m:t> </m:t>
                      </m:r>
                      <m:r>
                        <m:rPr>
                          <m:sty m:val="p"/>
                        </m:rPr>
                        <a:rPr lang="es-ES_tradnl">
                          <a:latin typeface="Cambria Math" panose="02040503050406030204" pitchFamily="18" charset="0"/>
                        </a:rPr>
                        <m:t>Ia</m:t>
                      </m:r>
                      <m:r>
                        <a:rPr lang="es-ES_tradnl">
                          <a:latin typeface="Cambria Math" panose="02040503050406030204" pitchFamily="18" charset="0"/>
                        </a:rPr>
                        <m:t>=</m:t>
                      </m:r>
                      <m:r>
                        <a:rPr lang="es-ES_tradnl" b="1" i="1">
                          <a:latin typeface="Cambria Math" panose="02040503050406030204" pitchFamily="18" charset="0"/>
                        </a:rPr>
                        <m:t>𝟏𝟒</m:t>
                      </m:r>
                      <m:r>
                        <a:rPr lang="es-ES_tradnl">
                          <a:latin typeface="Cambria Math" panose="02040503050406030204" pitchFamily="18" charset="0"/>
                        </a:rPr>
                        <m:t>.</m:t>
                      </m:r>
                      <m:r>
                        <a:rPr lang="es-ES_tradnl" b="1" i="1">
                          <a:latin typeface="Cambria Math" panose="02040503050406030204" pitchFamily="18" charset="0"/>
                        </a:rPr>
                        <m:t>𝟓</m:t>
                      </m:r>
                    </m:oMath>
                  </m:oMathPara>
                </a14:m>
                <a:endParaRPr lang="es-MX" dirty="0">
                  <a:latin typeface="Playfair Display" pitchFamily="2" charset="77"/>
                </a:endParaRPr>
              </a:p>
            </p:txBody>
          </p:sp>
        </mc:Choice>
        <mc:Fallback xmlns="">
          <p:sp>
            <p:nvSpPr>
              <p:cNvPr id="7" name="CuadroTexto 21">
                <a:extLst>
                  <a:ext uri="{FF2B5EF4-FFF2-40B4-BE49-F238E27FC236}">
                    <a16:creationId xmlns:a16="http://schemas.microsoft.com/office/drawing/2014/main" id="{8CC3CF08-D126-3A4F-BBD1-0C0825E7FFB6}"/>
                  </a:ext>
                </a:extLst>
              </p:cNvPr>
              <p:cNvSpPr txBox="1">
                <a:spLocks noRot="1" noChangeAspect="1" noMove="1" noResize="1" noEditPoints="1" noAdjustHandles="1" noChangeArrowheads="1" noChangeShapeType="1" noTextEdit="1"/>
              </p:cNvSpPr>
              <p:nvPr/>
            </p:nvSpPr>
            <p:spPr bwMode="auto">
              <a:xfrm>
                <a:off x="1936304" y="6388646"/>
                <a:ext cx="9721079" cy="495524"/>
              </a:xfrm>
              <a:prstGeom prst="rect">
                <a:avLst/>
              </a:prstGeom>
              <a:blipFill>
                <a:blip r:embed="rId3"/>
                <a:stretch>
                  <a:fillRect l="-130" b="-11905"/>
                </a:stretch>
              </a:blipFill>
              <a:ln w="28575">
                <a:solidFill>
                  <a:schemeClr val="bg1">
                    <a:lumMod val="95000"/>
                  </a:schemeClr>
                </a:solidFill>
                <a:prstDash val="solid"/>
                <a:miter lim="800000"/>
                <a:headEnd/>
                <a:tailEnd/>
              </a:ln>
            </p:spPr>
            <p:txBody>
              <a:bodyPr/>
              <a:lstStyle/>
              <a:p>
                <a:r>
                  <a:rPr lang="es-ES_tradnl">
                    <a:noFill/>
                  </a:rPr>
                  <a:t> </a:t>
                </a:r>
              </a:p>
            </p:txBody>
          </p:sp>
        </mc:Fallback>
      </mc:AlternateContent>
      <p:graphicFrame>
        <p:nvGraphicFramePr>
          <p:cNvPr id="10" name="Tabla 9">
            <a:extLst>
              <a:ext uri="{FF2B5EF4-FFF2-40B4-BE49-F238E27FC236}">
                <a16:creationId xmlns:a16="http://schemas.microsoft.com/office/drawing/2014/main" id="{1273B8DD-DED6-E044-AFA7-A004864C3692}"/>
              </a:ext>
            </a:extLst>
          </p:cNvPr>
          <p:cNvGraphicFramePr>
            <a:graphicFrameLocks noGrp="1"/>
          </p:cNvGraphicFramePr>
          <p:nvPr>
            <p:extLst>
              <p:ext uri="{D42A27DB-BD31-4B8C-83A1-F6EECF244321}">
                <p14:modId xmlns:p14="http://schemas.microsoft.com/office/powerpoint/2010/main" val="3433220672"/>
              </p:ext>
            </p:extLst>
          </p:nvPr>
        </p:nvGraphicFramePr>
        <p:xfrm>
          <a:off x="2152328" y="4373528"/>
          <a:ext cx="9359165" cy="1672912"/>
        </p:xfrm>
        <a:graphic>
          <a:graphicData uri="http://schemas.openxmlformats.org/drawingml/2006/table">
            <a:tbl>
              <a:tblPr firstRow="1" firstCol="1" bandRow="1"/>
              <a:tblGrid>
                <a:gridCol w="2339416">
                  <a:extLst>
                    <a:ext uri="{9D8B030D-6E8A-4147-A177-3AD203B41FA5}">
                      <a16:colId xmlns:a16="http://schemas.microsoft.com/office/drawing/2014/main" val="386850559"/>
                    </a:ext>
                  </a:extLst>
                </a:gridCol>
                <a:gridCol w="2339416">
                  <a:extLst>
                    <a:ext uri="{9D8B030D-6E8A-4147-A177-3AD203B41FA5}">
                      <a16:colId xmlns:a16="http://schemas.microsoft.com/office/drawing/2014/main" val="3361384958"/>
                    </a:ext>
                  </a:extLst>
                </a:gridCol>
                <a:gridCol w="2339416">
                  <a:extLst>
                    <a:ext uri="{9D8B030D-6E8A-4147-A177-3AD203B41FA5}">
                      <a16:colId xmlns:a16="http://schemas.microsoft.com/office/drawing/2014/main" val="1573136658"/>
                    </a:ext>
                  </a:extLst>
                </a:gridCol>
                <a:gridCol w="2340917">
                  <a:extLst>
                    <a:ext uri="{9D8B030D-6E8A-4147-A177-3AD203B41FA5}">
                      <a16:colId xmlns:a16="http://schemas.microsoft.com/office/drawing/2014/main" val="3145130582"/>
                    </a:ext>
                  </a:extLst>
                </a:gridCol>
              </a:tblGrid>
              <a:tr h="418228">
                <a:tc>
                  <a:txBody>
                    <a:bodyPr/>
                    <a:lstStyle/>
                    <a:p>
                      <a:pP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Municipio</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Trimestre</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Año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Índice</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3990207193"/>
                  </a:ext>
                </a:extLst>
              </a:tr>
              <a:tr h="418228">
                <a:tc>
                  <a:txBody>
                    <a:bodyPr/>
                    <a:lstStyle/>
                    <a:p>
                      <a:pP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Los Cabos</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2022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170.19</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67837779"/>
                  </a:ext>
                </a:extLst>
              </a:tr>
              <a:tr h="418228">
                <a:tc>
                  <a:txBody>
                    <a:bodyPr/>
                    <a:lstStyle/>
                    <a:p>
                      <a:pP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Los Cabos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2023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198.94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12575754"/>
                  </a:ext>
                </a:extLst>
              </a:tr>
              <a:tr h="418228">
                <a:tc>
                  <a:txBody>
                    <a:bodyPr/>
                    <a:lstStyle/>
                    <a:p>
                      <a:pP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 </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 </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 Variación</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88507460"/>
                  </a:ext>
                </a:extLst>
              </a:tr>
            </a:tbl>
          </a:graphicData>
        </a:graphic>
      </p:graphicFrame>
    </p:spTree>
    <p:extLst>
      <p:ext uri="{BB962C8B-B14F-4D97-AF65-F5344CB8AC3E}">
        <p14:creationId xmlns:p14="http://schemas.microsoft.com/office/powerpoint/2010/main" val="309256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17</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1005880"/>
                <a:ext cx="10441160" cy="1614292"/>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588963" lvl="0" indent="-588963">
                  <a:spcAft>
                    <a:spcPts val="800"/>
                  </a:spcAft>
                  <a:buSzPct val="100000"/>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3.	Para estimar el valor de </a:t>
                </a:r>
                <a14:m>
                  <m:oMath xmlns:m="http://schemas.openxmlformats.org/officeDocument/2006/math">
                    <m:sSub>
                      <m:sSubPr>
                        <m:ctrlPr>
                          <a:rPr lang="es-MX"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sz="2200">
                            <a:effectLst/>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s-ES_tradnl" sz="2200">
                            <a:effectLst/>
                            <a:latin typeface="Cambria Math" panose="02040503050406030204" pitchFamily="18" charset="0"/>
                            <a:ea typeface="Calibri" panose="020F0502020204030204" pitchFamily="34" charset="0"/>
                            <a:cs typeface="Times New Roman" panose="02020603050405020304" pitchFamily="18" charset="0"/>
                          </a:rPr>
                          <m:t>cj</m:t>
                        </m:r>
                      </m:sub>
                    </m:sSub>
                  </m:oMath>
                </a14:m>
                <a:r>
                  <a:rPr lang="es-ES_tradnl" sz="2200" dirty="0">
                    <a:effectLst/>
                    <a:latin typeface="Roboto Light" panose="02000000000000000000" pitchFamily="2" charset="0"/>
                    <a:ea typeface="Times New Roman" panose="02020603050405020304" pitchFamily="18" charset="0"/>
                    <a:cs typeface="Times New Roman" panose="02020603050405020304" pitchFamily="18" charset="0"/>
                  </a:rPr>
                  <a:t> se calcularon los cambios de precios para bases comparativas consecutivas en el tiempo representativas del mercado, dentro del periodo estudiado (Noviembre 2022 – Noviembre 2023):</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marL="536575" lvl="0" indent="-536575">
                  <a:spcAft>
                    <a:spcPts val="800"/>
                  </a:spcAft>
                  <a:buSzPct val="100000"/>
                  <a:buAutoNum type="arabicPeriod" startAt="2"/>
                </a:pP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432248" y="1005880"/>
                <a:ext cx="10441160" cy="1614292"/>
              </a:xfrm>
              <a:prstGeom prst="rect">
                <a:avLst/>
              </a:prstGeom>
              <a:blipFill>
                <a:blip r:embed="rId2"/>
                <a:stretch>
                  <a:fillRect l="-364" t="-1563"/>
                </a:stretch>
              </a:blipFill>
              <a:ln w="28575">
                <a:noFill/>
                <a:prstDash val="solid"/>
                <a:miter lim="800000"/>
                <a:headEnd/>
                <a:tailEnd/>
              </a:ln>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2F3F5A71-DFED-C343-8A58-E3646B065D5A}"/>
                  </a:ext>
                </a:extLst>
              </p:cNvPr>
              <p:cNvGraphicFramePr>
                <a:graphicFrameLocks noGrp="1"/>
              </p:cNvGraphicFramePr>
              <p:nvPr>
                <p:extLst>
                  <p:ext uri="{D42A27DB-BD31-4B8C-83A1-F6EECF244321}">
                    <p14:modId xmlns:p14="http://schemas.microsoft.com/office/powerpoint/2010/main" val="1644227093"/>
                  </p:ext>
                </p:extLst>
              </p:nvPr>
            </p:nvGraphicFramePr>
            <p:xfrm>
              <a:off x="2170430" y="2302024"/>
              <a:ext cx="7758762" cy="1891946"/>
            </p:xfrm>
            <a:graphic>
              <a:graphicData uri="http://schemas.openxmlformats.org/drawingml/2006/table">
                <a:tbl>
                  <a:tblPr firstRow="1" firstCol="1" bandRow="1"/>
                  <a:tblGrid>
                    <a:gridCol w="2368856">
                      <a:extLst>
                        <a:ext uri="{9D8B030D-6E8A-4147-A177-3AD203B41FA5}">
                          <a16:colId xmlns:a16="http://schemas.microsoft.com/office/drawing/2014/main" val="3834685195"/>
                        </a:ext>
                      </a:extLst>
                    </a:gridCol>
                    <a:gridCol w="2694953">
                      <a:extLst>
                        <a:ext uri="{9D8B030D-6E8A-4147-A177-3AD203B41FA5}">
                          <a16:colId xmlns:a16="http://schemas.microsoft.com/office/drawing/2014/main" val="1170693998"/>
                        </a:ext>
                      </a:extLst>
                    </a:gridCol>
                    <a:gridCol w="2694953">
                      <a:extLst>
                        <a:ext uri="{9D8B030D-6E8A-4147-A177-3AD203B41FA5}">
                          <a16:colId xmlns:a16="http://schemas.microsoft.com/office/drawing/2014/main" val="742854348"/>
                        </a:ext>
                      </a:extLst>
                    </a:gridCol>
                  </a:tblGrid>
                  <a:tr h="469980">
                    <a:tc gridSpan="3">
                      <a:txBody>
                        <a:bodyPr/>
                        <a:lstStyle/>
                        <a:p>
                          <a:pPr marL="228600"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V</a:t>
                          </a: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ivienda vertical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879282083"/>
                      </a:ext>
                    </a:extLst>
                  </a:tr>
                  <a:tr h="482006">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Periodo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28600" algn="ctr">
                            <a:lnSpc>
                              <a:spcPct val="107000"/>
                            </a:lnSpc>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m</a:t>
                          </a:r>
                          <a:r>
                            <a:rPr lang="es-ES_tradnl" sz="2200" baseline="300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14:m>
                            <m:oMath xmlns:m="http://schemas.openxmlformats.org/officeDocument/2006/math">
                              <m:sSub>
                                <m:sSubPr>
                                  <m:ctrlPr>
                                    <a:rPr lang="es-MX"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s-ES_tradnl" sz="2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𝐯</m:t>
                                  </m:r>
                                </m:e>
                                <m:sub>
                                  <m:r>
                                    <a:rPr lang="es-ES_tradnl" sz="2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𝐣</m:t>
                                  </m:r>
                                </m:sub>
                              </m:sSub>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28600"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Cambio </a:t>
                          </a:r>
                          <a14:m>
                            <m:oMath xmlns:m="http://schemas.openxmlformats.org/officeDocument/2006/math">
                              <m:sSub>
                                <m:sSubPr>
                                  <m:ctrlPr>
                                    <a:rPr lang="es-MX"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cj</m:t>
                                  </m:r>
                                </m:sub>
                              </m:sSub>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11034356"/>
                      </a:ext>
                    </a:extLst>
                  </a:tr>
                  <a:tr h="469980">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2022-11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$2,784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 </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18626289"/>
                      </a:ext>
                    </a:extLst>
                  </a:tr>
                  <a:tr h="469980">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2023-11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$3,040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256</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27942568"/>
                      </a:ext>
                    </a:extLst>
                  </a:tr>
                </a:tbl>
              </a:graphicData>
            </a:graphic>
          </p:graphicFrame>
        </mc:Choice>
        <mc:Fallback xmlns="">
          <p:graphicFrame>
            <p:nvGraphicFramePr>
              <p:cNvPr id="6" name="Tabla 5">
                <a:extLst>
                  <a:ext uri="{FF2B5EF4-FFF2-40B4-BE49-F238E27FC236}">
                    <a16:creationId xmlns:a16="http://schemas.microsoft.com/office/drawing/2014/main" id="{2F3F5A71-DFED-C343-8A58-E3646B065D5A}"/>
                  </a:ext>
                </a:extLst>
              </p:cNvPr>
              <p:cNvGraphicFramePr>
                <a:graphicFrameLocks noGrp="1"/>
              </p:cNvGraphicFramePr>
              <p:nvPr>
                <p:extLst>
                  <p:ext uri="{D42A27DB-BD31-4B8C-83A1-F6EECF244321}">
                    <p14:modId xmlns:p14="http://schemas.microsoft.com/office/powerpoint/2010/main" val="1644227093"/>
                  </p:ext>
                </p:extLst>
              </p:nvPr>
            </p:nvGraphicFramePr>
            <p:xfrm>
              <a:off x="2170430" y="2302024"/>
              <a:ext cx="7758762" cy="1891946"/>
            </p:xfrm>
            <a:graphic>
              <a:graphicData uri="http://schemas.openxmlformats.org/drawingml/2006/table">
                <a:tbl>
                  <a:tblPr firstRow="1" firstCol="1" bandRow="1"/>
                  <a:tblGrid>
                    <a:gridCol w="2368856">
                      <a:extLst>
                        <a:ext uri="{9D8B030D-6E8A-4147-A177-3AD203B41FA5}">
                          <a16:colId xmlns:a16="http://schemas.microsoft.com/office/drawing/2014/main" val="3834685195"/>
                        </a:ext>
                      </a:extLst>
                    </a:gridCol>
                    <a:gridCol w="2694953">
                      <a:extLst>
                        <a:ext uri="{9D8B030D-6E8A-4147-A177-3AD203B41FA5}">
                          <a16:colId xmlns:a16="http://schemas.microsoft.com/office/drawing/2014/main" val="1170693998"/>
                        </a:ext>
                      </a:extLst>
                    </a:gridCol>
                    <a:gridCol w="2694953">
                      <a:extLst>
                        <a:ext uri="{9D8B030D-6E8A-4147-A177-3AD203B41FA5}">
                          <a16:colId xmlns:a16="http://schemas.microsoft.com/office/drawing/2014/main" val="742854348"/>
                        </a:ext>
                      </a:extLst>
                    </a:gridCol>
                  </a:tblGrid>
                  <a:tr h="469980">
                    <a:tc gridSpan="3">
                      <a:txBody>
                        <a:bodyPr/>
                        <a:lstStyle/>
                        <a:p>
                          <a:pPr marL="228600"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V</a:t>
                          </a: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ivienda vertical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879282083"/>
                      </a:ext>
                    </a:extLst>
                  </a:tr>
                  <a:tr h="482006">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Periodo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s-MX"/>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88208" t="-102632" r="-100943" b="-215789"/>
                          </a:stretch>
                        </a:blipFill>
                      </a:tcPr>
                    </a:tc>
                    <a:tc>
                      <a:txBody>
                        <a:bodyPr/>
                        <a:lstStyle/>
                        <a:p>
                          <a:endParaRPr lang="es-MX"/>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stretch>
                            <a:fillRect l="-187324" t="-102632" r="-469" b="-215789"/>
                          </a:stretch>
                        </a:blipFill>
                      </a:tcPr>
                    </a:tc>
                    <a:extLst>
                      <a:ext uri="{0D108BD9-81ED-4DB2-BD59-A6C34878D82A}">
                        <a16:rowId xmlns:a16="http://schemas.microsoft.com/office/drawing/2014/main" val="1611034356"/>
                      </a:ext>
                    </a:extLst>
                  </a:tr>
                  <a:tr h="469980">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2022-11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$2,784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 </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18626289"/>
                      </a:ext>
                    </a:extLst>
                  </a:tr>
                  <a:tr h="469980">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2023-11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$3,040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256</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2794256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38ACFF88-42A5-284D-B9A3-FC0E0BBFDA98}"/>
                  </a:ext>
                </a:extLst>
              </p:cNvPr>
              <p:cNvGraphicFramePr>
                <a:graphicFrameLocks noGrp="1"/>
              </p:cNvGraphicFramePr>
              <p:nvPr>
                <p:extLst>
                  <p:ext uri="{D42A27DB-BD31-4B8C-83A1-F6EECF244321}">
                    <p14:modId xmlns:p14="http://schemas.microsoft.com/office/powerpoint/2010/main" val="3438342207"/>
                  </p:ext>
                </p:extLst>
              </p:nvPr>
            </p:nvGraphicFramePr>
            <p:xfrm>
              <a:off x="2170430" y="4468099"/>
              <a:ext cx="7758762" cy="1899308"/>
            </p:xfrm>
            <a:graphic>
              <a:graphicData uri="http://schemas.openxmlformats.org/drawingml/2006/table">
                <a:tbl>
                  <a:tblPr firstRow="1" firstCol="1" bandRow="1"/>
                  <a:tblGrid>
                    <a:gridCol w="2368856">
                      <a:extLst>
                        <a:ext uri="{9D8B030D-6E8A-4147-A177-3AD203B41FA5}">
                          <a16:colId xmlns:a16="http://schemas.microsoft.com/office/drawing/2014/main" val="3143965946"/>
                        </a:ext>
                      </a:extLst>
                    </a:gridCol>
                    <a:gridCol w="2694953">
                      <a:extLst>
                        <a:ext uri="{9D8B030D-6E8A-4147-A177-3AD203B41FA5}">
                          <a16:colId xmlns:a16="http://schemas.microsoft.com/office/drawing/2014/main" val="686356092"/>
                        </a:ext>
                      </a:extLst>
                    </a:gridCol>
                    <a:gridCol w="2694953">
                      <a:extLst>
                        <a:ext uri="{9D8B030D-6E8A-4147-A177-3AD203B41FA5}">
                          <a16:colId xmlns:a16="http://schemas.microsoft.com/office/drawing/2014/main" val="1792410649"/>
                        </a:ext>
                      </a:extLst>
                    </a:gridCol>
                  </a:tblGrid>
                  <a:tr h="472434">
                    <a:tc gridSpan="3">
                      <a:txBody>
                        <a:bodyPr/>
                        <a:lstStyle/>
                        <a:p>
                          <a:pPr marL="228600"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Vivienda h</a:t>
                          </a: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orizontal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51958714"/>
                      </a:ext>
                    </a:extLst>
                  </a:tr>
                  <a:tr h="482006">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Periodo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28600" algn="ctr">
                            <a:lnSpc>
                              <a:spcPct val="107000"/>
                            </a:lnSpc>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Precio m</a:t>
                          </a:r>
                          <a:r>
                            <a:rPr lang="es-ES_tradnl" sz="2200" baseline="300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14:m>
                            <m:oMath xmlns:m="http://schemas.openxmlformats.org/officeDocument/2006/math">
                              <m:sSub>
                                <m:sSubPr>
                                  <m:ctrlPr>
                                    <a:rPr lang="es-MX"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s-ES_tradnl" sz="2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𝐯</m:t>
                                  </m:r>
                                </m:e>
                                <m:sub>
                                  <m:r>
                                    <a:rPr lang="es-ES_tradnl" sz="2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𝐣</m:t>
                                  </m:r>
                                </m:sub>
                              </m:sSub>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228600"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Cambio </a:t>
                          </a:r>
                          <a14:m>
                            <m:oMath xmlns:m="http://schemas.openxmlformats.org/officeDocument/2006/math">
                              <m:sSub>
                                <m:sSubPr>
                                  <m:ctrlPr>
                                    <a:rPr lang="es-MX" sz="2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cj</m:t>
                                  </m:r>
                                </m:sub>
                              </m:sSub>
                              <m:r>
                                <a:rPr lang="es-ES_tradnl" sz="2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101388806"/>
                      </a:ext>
                    </a:extLst>
                  </a:tr>
                  <a:tr h="472434">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2022-11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$1,951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 </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43466665"/>
                      </a:ext>
                    </a:extLst>
                  </a:tr>
                  <a:tr h="472434">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2023-11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$2,453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502</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3096623"/>
                      </a:ext>
                    </a:extLst>
                  </a:tr>
                </a:tbl>
              </a:graphicData>
            </a:graphic>
          </p:graphicFrame>
        </mc:Choice>
        <mc:Fallback xmlns="">
          <p:graphicFrame>
            <p:nvGraphicFramePr>
              <p:cNvPr id="9" name="Tabla 8">
                <a:extLst>
                  <a:ext uri="{FF2B5EF4-FFF2-40B4-BE49-F238E27FC236}">
                    <a16:creationId xmlns:a16="http://schemas.microsoft.com/office/drawing/2014/main" id="{38ACFF88-42A5-284D-B9A3-FC0E0BBFDA98}"/>
                  </a:ext>
                </a:extLst>
              </p:cNvPr>
              <p:cNvGraphicFramePr>
                <a:graphicFrameLocks noGrp="1"/>
              </p:cNvGraphicFramePr>
              <p:nvPr>
                <p:extLst>
                  <p:ext uri="{D42A27DB-BD31-4B8C-83A1-F6EECF244321}">
                    <p14:modId xmlns:p14="http://schemas.microsoft.com/office/powerpoint/2010/main" val="3438342207"/>
                  </p:ext>
                </p:extLst>
              </p:nvPr>
            </p:nvGraphicFramePr>
            <p:xfrm>
              <a:off x="2170430" y="4468099"/>
              <a:ext cx="7758762" cy="1899308"/>
            </p:xfrm>
            <a:graphic>
              <a:graphicData uri="http://schemas.openxmlformats.org/drawingml/2006/table">
                <a:tbl>
                  <a:tblPr firstRow="1" firstCol="1" bandRow="1"/>
                  <a:tblGrid>
                    <a:gridCol w="2368856">
                      <a:extLst>
                        <a:ext uri="{9D8B030D-6E8A-4147-A177-3AD203B41FA5}">
                          <a16:colId xmlns:a16="http://schemas.microsoft.com/office/drawing/2014/main" val="3143965946"/>
                        </a:ext>
                      </a:extLst>
                    </a:gridCol>
                    <a:gridCol w="2694953">
                      <a:extLst>
                        <a:ext uri="{9D8B030D-6E8A-4147-A177-3AD203B41FA5}">
                          <a16:colId xmlns:a16="http://schemas.microsoft.com/office/drawing/2014/main" val="686356092"/>
                        </a:ext>
                      </a:extLst>
                    </a:gridCol>
                    <a:gridCol w="2694953">
                      <a:extLst>
                        <a:ext uri="{9D8B030D-6E8A-4147-A177-3AD203B41FA5}">
                          <a16:colId xmlns:a16="http://schemas.microsoft.com/office/drawing/2014/main" val="1792410649"/>
                        </a:ext>
                      </a:extLst>
                    </a:gridCol>
                  </a:tblGrid>
                  <a:tr h="472434">
                    <a:tc gridSpan="3">
                      <a:txBody>
                        <a:bodyPr/>
                        <a:lstStyle/>
                        <a:p>
                          <a:pPr marL="228600"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Vivienda h</a:t>
                          </a: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orizontal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51958714"/>
                      </a:ext>
                    </a:extLst>
                  </a:tr>
                  <a:tr h="482006">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Periodo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s-MX"/>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4"/>
                          <a:stretch>
                            <a:fillRect l="-88208" t="-102632" r="-100943" b="-215789"/>
                          </a:stretch>
                        </a:blipFill>
                      </a:tcPr>
                    </a:tc>
                    <a:tc>
                      <a:txBody>
                        <a:bodyPr/>
                        <a:lstStyle/>
                        <a:p>
                          <a:endParaRPr lang="es-MX"/>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4"/>
                          <a:stretch>
                            <a:fillRect l="-187324" t="-102632" r="-469" b="-215789"/>
                          </a:stretch>
                        </a:blipFill>
                      </a:tcPr>
                    </a:tc>
                    <a:extLst>
                      <a:ext uri="{0D108BD9-81ED-4DB2-BD59-A6C34878D82A}">
                        <a16:rowId xmlns:a16="http://schemas.microsoft.com/office/drawing/2014/main" val="1101388806"/>
                      </a:ext>
                    </a:extLst>
                  </a:tr>
                  <a:tr h="472434">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2022-11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$1,951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 </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43466665"/>
                      </a:ext>
                    </a:extLst>
                  </a:tr>
                  <a:tr h="472434">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2023-11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$2,453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502</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3096623"/>
                      </a:ext>
                    </a:extLst>
                  </a:tr>
                </a:tbl>
              </a:graphicData>
            </a:graphic>
          </p:graphicFrame>
        </mc:Fallback>
      </mc:AlternateContent>
    </p:spTree>
    <p:extLst>
      <p:ext uri="{BB962C8B-B14F-4D97-AF65-F5344CB8AC3E}">
        <p14:creationId xmlns:p14="http://schemas.microsoft.com/office/powerpoint/2010/main" val="77649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18</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678749"/>
                <a:ext cx="9937104" cy="6414902"/>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270510">
                  <a:lnSpc>
                    <a:spcPct val="107000"/>
                  </a:lnSpc>
                  <a:spcAft>
                    <a:spcPts val="800"/>
                  </a:spcAft>
                </a:pPr>
                <a:r>
                  <a:rPr lang="es-ES_tradnl" dirty="0">
                    <a:latin typeface="Roboto Light" panose="02000000000000000000" pitchFamily="2" charset="0"/>
                    <a:ea typeface="Roboto Light" panose="02000000000000000000" pitchFamily="2" charset="0"/>
                    <a:cs typeface="Roboto Light" panose="02000000000000000000" pitchFamily="2" charset="0"/>
                  </a:rPr>
                  <a:t>A través de estos valores se estimó  </a:t>
                </a:r>
                <a14:m>
                  <m:oMath xmlns:m="http://schemas.openxmlformats.org/officeDocument/2006/math">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Ic</m:t>
                    </m:r>
                    <m:r>
                      <a:rPr lang="es-ES_tradnl" sz="3200" b="0" i="0">
                        <a:latin typeface="Cambria Math" panose="02040503050406030204" pitchFamily="18" charset="0"/>
                        <a:ea typeface="Calibri" panose="020F0502020204030204" pitchFamily="34" charset="0"/>
                        <a:cs typeface="Times New Roman" panose="02020603050405020304" pitchFamily="18" charset="0"/>
                      </a:rPr>
                      <m:t>=</m:t>
                    </m:r>
                    <m:f>
                      <m:fPr>
                        <m:ctrlPr>
                          <a:rPr lang="es-MX" sz="3200"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subSup"/>
                            <m:ctrlPr>
                              <a:rPr lang="es-MX" sz="3200" i="1">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j</m:t>
                            </m:r>
                            <m:r>
                              <a:rPr lang="es-ES_tradnl" sz="3200" b="0" i="0">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m</m:t>
                            </m:r>
                          </m:sup>
                          <m:e>
                            <m:sSub>
                              <m:sSubPr>
                                <m:ctrlPr>
                                  <a:rPr lang="es-MX" sz="3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I</m:t>
                                </m:r>
                              </m:e>
                              <m:sub>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cj</m:t>
                                </m:r>
                              </m:sub>
                            </m:sSub>
                            <m:r>
                              <a:rPr lang="es-ES_tradnl" sz="3200" b="0" i="0">
                                <a:latin typeface="Cambria Math" panose="02040503050406030204" pitchFamily="18" charset="0"/>
                                <a:ea typeface="Calibri" panose="020F0502020204030204" pitchFamily="34" charset="0"/>
                                <a:cs typeface="Times New Roman" panose="02020603050405020304" pitchFamily="18" charset="0"/>
                              </a:rPr>
                              <m:t>×</m:t>
                            </m:r>
                            <m:sSub>
                              <m:sSubPr>
                                <m:ctrlPr>
                                  <a:rPr lang="es-MX" sz="3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j</m:t>
                                </m:r>
                              </m:sub>
                            </m:sSub>
                          </m:e>
                        </m:nary>
                      </m:num>
                      <m:den>
                        <m:nary>
                          <m:naryPr>
                            <m:chr m:val="∑"/>
                            <m:limLoc m:val="subSup"/>
                            <m:ctrlPr>
                              <a:rPr lang="es-MX" sz="3200" i="1">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j</m:t>
                            </m:r>
                            <m:r>
                              <a:rPr lang="es-ES_tradnl" sz="3200" b="0" i="0">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m</m:t>
                            </m:r>
                          </m:sup>
                          <m:e>
                            <m:sSub>
                              <m:sSubPr>
                                <m:ctrlPr>
                                  <a:rPr lang="es-MX" sz="3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s-ES_tradnl" sz="3200" b="0" i="0">
                                    <a:latin typeface="Cambria Math" panose="02040503050406030204" pitchFamily="18" charset="0"/>
                                    <a:ea typeface="Calibri" panose="020F0502020204030204" pitchFamily="34" charset="0"/>
                                    <a:cs typeface="Times New Roman" panose="02020603050405020304" pitchFamily="18" charset="0"/>
                                  </a:rPr>
                                  <m:t>j</m:t>
                                </m:r>
                              </m:sub>
                            </m:sSub>
                          </m:e>
                        </m:nary>
                      </m:den>
                    </m:f>
                  </m:oMath>
                </a14:m>
                <a:r>
                  <a:rPr lang="es-ES_tradnl" dirty="0">
                    <a:latin typeface="Roboto Light" panose="02000000000000000000" pitchFamily="2" charset="0"/>
                    <a:ea typeface="Roboto Light" panose="02000000000000000000" pitchFamily="2" charset="0"/>
                    <a:cs typeface="Roboto Light" panose="02000000000000000000" pitchFamily="2" charset="0"/>
                  </a:rPr>
                  <a:t> :</a:t>
                </a: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r>
                  <a:rPr lang="es-ES_tradnl" dirty="0">
                    <a:latin typeface="Roboto Light" panose="02000000000000000000" pitchFamily="2" charset="0"/>
                    <a:ea typeface="Roboto Light" panose="02000000000000000000" pitchFamily="2" charset="0"/>
                    <a:cs typeface="Roboto Light" panose="02000000000000000000" pitchFamily="2" charset="0"/>
                  </a:rPr>
                  <a:t>Vertical					Horizontal</a:t>
                </a: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14:m>
                  <m:oMath xmlns:m="http://schemas.openxmlformats.org/officeDocument/2006/math">
                    <m:r>
                      <m:rPr>
                        <m:sty m:val="p"/>
                      </m:rPr>
                      <a:rPr lang="es-ES_tradnl" b="0" i="0">
                        <a:highlight>
                          <a:srgbClr val="FFFF00"/>
                        </a:highlight>
                        <a:latin typeface="Cambria Math" panose="02040503050406030204" pitchFamily="18" charset="0"/>
                        <a:ea typeface="Calibri" panose="020F0502020204030204" pitchFamily="34" charset="0"/>
                        <a:cs typeface="Times New Roman" panose="02020603050405020304" pitchFamily="18" charset="0"/>
                      </a:rPr>
                      <m:t>Ic</m:t>
                    </m:r>
                    <m:r>
                      <a:rPr lang="es-ES_tradnl" b="0" i="0">
                        <a:highlight>
                          <a:srgbClr val="FFFF00"/>
                        </a:highlight>
                        <a:latin typeface="Cambria Math" panose="02040503050406030204" pitchFamily="18" charset="0"/>
                        <a:ea typeface="Calibri" panose="020F0502020204030204" pitchFamily="34" charset="0"/>
                        <a:cs typeface="Times New Roman" panose="02020603050405020304" pitchFamily="18" charset="0"/>
                      </a:rPr>
                      <m:t>=256</m:t>
                    </m:r>
                  </m:oMath>
                </a14:m>
                <a:r>
                  <a:rPr lang="es-ES_tradnl" dirty="0">
                    <a:latin typeface="Roboto Light" panose="02000000000000000000" pitchFamily="2" charset="0"/>
                    <a:ea typeface="Roboto Light" panose="02000000000000000000" pitchFamily="2" charset="0"/>
                    <a:cs typeface="Roboto Light" panose="02000000000000000000" pitchFamily="2" charset="0"/>
                  </a:rPr>
                  <a:t>					</a:t>
                </a:r>
                <a14:m>
                  <m:oMath xmlns:m="http://schemas.openxmlformats.org/officeDocument/2006/math">
                    <m:r>
                      <m:rPr>
                        <m:sty m:val="p"/>
                      </m:rPr>
                      <a:rPr lang="es-ES_tradnl" b="0" i="0">
                        <a:highlight>
                          <a:srgbClr val="FFFF00"/>
                        </a:highlight>
                        <a:latin typeface="Cambria Math" panose="02040503050406030204" pitchFamily="18" charset="0"/>
                        <a:ea typeface="Calibri" panose="020F0502020204030204" pitchFamily="34" charset="0"/>
                        <a:cs typeface="Times New Roman" panose="02020603050405020304" pitchFamily="18" charset="0"/>
                      </a:rPr>
                      <m:t>Ic</m:t>
                    </m:r>
                    <m:r>
                      <a:rPr lang="es-ES_tradnl" b="0" i="0">
                        <a:highlight>
                          <a:srgbClr val="FFFF00"/>
                        </a:highlight>
                        <a:latin typeface="Cambria Math" panose="02040503050406030204" pitchFamily="18" charset="0"/>
                        <a:ea typeface="Calibri" panose="020F0502020204030204" pitchFamily="34" charset="0"/>
                        <a:cs typeface="Times New Roman" panose="02020603050405020304" pitchFamily="18" charset="0"/>
                      </a:rPr>
                      <m:t>=502</m:t>
                    </m:r>
                  </m:oMath>
                </a14:m>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r>
                  <a:rPr lang="es-ES_tradnl" dirty="0">
                    <a:latin typeface="Roboto Light" panose="02000000000000000000" pitchFamily="2" charset="0"/>
                    <a:ea typeface="Roboto Light" panose="02000000000000000000" pitchFamily="2" charset="0"/>
                    <a:cs typeface="Roboto Light" panose="02000000000000000000" pitchFamily="2" charset="0"/>
                  </a:rPr>
                  <a:t> </a:t>
                </a: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r>
                  <a:rPr lang="es-ES_tradnl" dirty="0">
                    <a:latin typeface="Roboto Light" panose="02000000000000000000" pitchFamily="2" charset="0"/>
                    <a:ea typeface="Roboto Light" panose="02000000000000000000" pitchFamily="2" charset="0"/>
                    <a:cs typeface="Roboto Light" panose="02000000000000000000" pitchFamily="2" charset="0"/>
                  </a:rPr>
                  <a:t>Con base en el </a:t>
                </a:r>
                <a14:m>
                  <m:oMath xmlns:m="http://schemas.openxmlformats.org/officeDocument/2006/math">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Ph</m:t>
                    </m:r>
                    <m:r>
                      <a:rPr lang="es-ES_tradnl" b="0" i="0">
                        <a:latin typeface="Cambria Math" panose="02040503050406030204" pitchFamily="18" charset="0"/>
                        <a:ea typeface="Calibri" panose="020F0502020204030204" pitchFamily="34" charset="0"/>
                        <a:cs typeface="Times New Roman" panose="02020603050405020304" pitchFamily="18" charset="0"/>
                      </a:rPr>
                      <m:t> </m:t>
                    </m:r>
                  </m:oMath>
                </a14:m>
                <a:r>
                  <a:rPr lang="es-ES_tradnl" dirty="0">
                    <a:latin typeface="Roboto Light" panose="02000000000000000000" pitchFamily="2" charset="0"/>
                    <a:ea typeface="Roboto Light" panose="02000000000000000000" pitchFamily="2" charset="0"/>
                    <a:cs typeface="Roboto Light" panose="02000000000000000000" pitchFamily="2" charset="0"/>
                  </a:rPr>
                  <a:t> se calculó el Índice de aumento construcción/ técnico de inmuebles utilizando el índice SHF con un valor de 14.5% para los cabos, tanto para vivienda Horizontal como Vertical:</a:t>
                </a: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r>
                  <a:rPr lang="es-ES_tradnl" dirty="0">
                    <a:latin typeface="Roboto Light" panose="02000000000000000000" pitchFamily="2" charset="0"/>
                    <a:ea typeface="Roboto Light" panose="02000000000000000000" pitchFamily="2" charset="0"/>
                    <a:cs typeface="Roboto Light" panose="02000000000000000000" pitchFamily="2" charset="0"/>
                  </a:rPr>
                  <a:t>Vertical					Horizontal</a:t>
                </a:r>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14:m>
                  <m:oMath xmlns:m="http://schemas.openxmlformats.org/officeDocument/2006/math">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Ia</m:t>
                    </m:r>
                    <m:r>
                      <a:rPr lang="es-ES_tradnl" b="0" i="0">
                        <a:latin typeface="Cambria Math" panose="02040503050406030204" pitchFamily="18" charset="0"/>
                        <a:ea typeface="Calibri" panose="020F0502020204030204" pitchFamily="34" charset="0"/>
                        <a:cs typeface="Times New Roman" panose="02020603050405020304" pitchFamily="18" charset="0"/>
                      </a:rPr>
                      <m:t>=2,784 </m:t>
                    </m:r>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x</m:t>
                    </m:r>
                    <m:r>
                      <a:rPr lang="es-ES_tradnl" b="0" i="0">
                        <a:latin typeface="Cambria Math" panose="02040503050406030204" pitchFamily="18" charset="0"/>
                        <a:ea typeface="Calibri" panose="020F0502020204030204" pitchFamily="34" charset="0"/>
                        <a:cs typeface="Times New Roman" panose="02020603050405020304" pitchFamily="18" charset="0"/>
                      </a:rPr>
                      <m:t> 14.5%</m:t>
                    </m:r>
                  </m:oMath>
                </a14:m>
                <a:r>
                  <a:rPr lang="es-ES_tradnl" dirty="0">
                    <a:latin typeface="Roboto Light" panose="02000000000000000000" pitchFamily="2" charset="0"/>
                    <a:ea typeface="Roboto Light" panose="02000000000000000000" pitchFamily="2" charset="0"/>
                    <a:cs typeface="Roboto Light" panose="02000000000000000000" pitchFamily="2" charset="0"/>
                  </a:rPr>
                  <a:t>			</a:t>
                </a:r>
                <a14:m>
                  <m:oMath xmlns:m="http://schemas.openxmlformats.org/officeDocument/2006/math">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Ia</m:t>
                    </m:r>
                    <m:r>
                      <a:rPr lang="es-ES_tradnl" b="0" i="0">
                        <a:latin typeface="Cambria Math" panose="02040503050406030204" pitchFamily="18" charset="0"/>
                        <a:ea typeface="Calibri" panose="020F0502020204030204" pitchFamily="34" charset="0"/>
                        <a:cs typeface="Times New Roman" panose="02020603050405020304" pitchFamily="18" charset="0"/>
                      </a:rPr>
                      <m:t>=1,951 </m:t>
                    </m:r>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x</m:t>
                    </m:r>
                    <m:r>
                      <a:rPr lang="es-ES_tradnl" b="0" i="0">
                        <a:latin typeface="Cambria Math" panose="02040503050406030204" pitchFamily="18" charset="0"/>
                        <a:ea typeface="Calibri" panose="020F0502020204030204" pitchFamily="34" charset="0"/>
                        <a:cs typeface="Times New Roman" panose="02020603050405020304" pitchFamily="18" charset="0"/>
                      </a:rPr>
                      <m:t> 14.5%</m:t>
                    </m:r>
                  </m:oMath>
                </a14:m>
                <a:endParaRPr lang="es-MX" dirty="0">
                  <a:latin typeface="Roboto Light" panose="02000000000000000000" pitchFamily="2" charset="0"/>
                  <a:ea typeface="Roboto Light" panose="02000000000000000000" pitchFamily="2" charset="0"/>
                  <a:cs typeface="Roboto Light" panose="02000000000000000000" pitchFamily="2" charset="0"/>
                </a:endParaRPr>
              </a:p>
              <a:p>
                <a:pPr marL="270510">
                  <a:lnSpc>
                    <a:spcPct val="107000"/>
                  </a:lnSpc>
                  <a:spcAft>
                    <a:spcPts val="800"/>
                  </a:spcAft>
                </a:pPr>
                <a14:m>
                  <m:oMath xmlns:m="http://schemas.openxmlformats.org/officeDocument/2006/math">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Ia</m:t>
                    </m:r>
                    <m:r>
                      <a:rPr lang="es-ES_tradnl" b="0" i="0">
                        <a:latin typeface="Cambria Math" panose="02040503050406030204" pitchFamily="18" charset="0"/>
                        <a:ea typeface="Calibri" panose="020F0502020204030204" pitchFamily="34" charset="0"/>
                        <a:cs typeface="Times New Roman" panose="02020603050405020304" pitchFamily="18" charset="0"/>
                      </a:rPr>
                      <m:t>=403</m:t>
                    </m:r>
                  </m:oMath>
                </a14:m>
                <a:r>
                  <a:rPr lang="es-ES_tradnl" dirty="0">
                    <a:latin typeface="Roboto Light" panose="02000000000000000000" pitchFamily="2" charset="0"/>
                    <a:ea typeface="Roboto Light" panose="02000000000000000000" pitchFamily="2" charset="0"/>
                    <a:cs typeface="Roboto Light" panose="02000000000000000000" pitchFamily="2" charset="0"/>
                  </a:rPr>
                  <a:t>					</a:t>
                </a:r>
                <a14:m>
                  <m:oMath xmlns:m="http://schemas.openxmlformats.org/officeDocument/2006/math">
                    <m:r>
                      <m:rPr>
                        <m:sty m:val="p"/>
                      </m:rPr>
                      <a:rPr lang="es-ES_tradnl" b="0" i="0">
                        <a:latin typeface="Cambria Math" panose="02040503050406030204" pitchFamily="18" charset="0"/>
                        <a:ea typeface="Calibri" panose="020F0502020204030204" pitchFamily="34" charset="0"/>
                        <a:cs typeface="Times New Roman" panose="02020603050405020304" pitchFamily="18" charset="0"/>
                      </a:rPr>
                      <m:t>Ia</m:t>
                    </m:r>
                    <m:r>
                      <a:rPr lang="es-ES_tradnl" b="0" i="0">
                        <a:latin typeface="Cambria Math" panose="02040503050406030204" pitchFamily="18" charset="0"/>
                        <a:ea typeface="Calibri" panose="020F0502020204030204" pitchFamily="34" charset="0"/>
                        <a:cs typeface="Times New Roman" panose="02020603050405020304" pitchFamily="18" charset="0"/>
                      </a:rPr>
                      <m:t>=283</m:t>
                    </m:r>
                  </m:oMath>
                </a14:m>
                <a:endParaRPr lang="es-MX" dirty="0">
                  <a:latin typeface="Roboto Light" panose="02000000000000000000" pitchFamily="2" charset="0"/>
                  <a:ea typeface="Roboto Light" panose="02000000000000000000" pitchFamily="2" charset="0"/>
                  <a:cs typeface="Roboto Light" panose="02000000000000000000" pitchFamily="2"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432248" y="678749"/>
                <a:ext cx="9937104" cy="6414902"/>
              </a:xfrm>
              <a:prstGeom prst="rect">
                <a:avLst/>
              </a:prstGeom>
              <a:blipFill>
                <a:blip r:embed="rId2"/>
                <a:stretch>
                  <a:fillRect t="-6719"/>
                </a:stretch>
              </a:blipFill>
              <a:ln w="28575">
                <a:noFill/>
                <a:prstDash val="solid"/>
                <a:miter lim="800000"/>
                <a:headEnd/>
                <a:tailEnd/>
              </a:ln>
            </p:spPr>
            <p:txBody>
              <a:bodyPr/>
              <a:lstStyle/>
              <a:p>
                <a:r>
                  <a:rPr lang="es-ES_tradnl">
                    <a:noFill/>
                  </a:rPr>
                  <a:t> </a:t>
                </a:r>
              </a:p>
            </p:txBody>
          </p:sp>
        </mc:Fallback>
      </mc:AlternateContent>
    </p:spTree>
    <p:extLst>
      <p:ext uri="{BB962C8B-B14F-4D97-AF65-F5344CB8AC3E}">
        <p14:creationId xmlns:p14="http://schemas.microsoft.com/office/powerpoint/2010/main" val="155514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19</a:t>
            </a:fld>
            <a:endParaRPr lang="en-US" dirty="0"/>
          </a:p>
        </p:txBody>
      </p:sp>
      <mc:AlternateContent xmlns:mc="http://schemas.openxmlformats.org/markup-compatibility/2006" xmlns:a14="http://schemas.microsoft.com/office/drawing/2010/main">
        <mc:Choice Requires="a14">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1005880"/>
                <a:ext cx="10441160" cy="5988182"/>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588963" lvl="0" indent="-588963">
                  <a:spcAft>
                    <a:spcPts val="800"/>
                  </a:spcAft>
                  <a:buSzPct val="100000"/>
                  <a:buAutoNum type="arabicPeriod" startAt="4"/>
                </a:pPr>
                <a:r>
                  <a:rPr lang="es-ES_tradnl" dirty="0">
                    <a:latin typeface="Roboto Light" panose="02000000000000000000" pitchFamily="2" charset="0"/>
                    <a:ea typeface="Calibri" panose="020F0502020204030204" pitchFamily="34" charset="0"/>
                    <a:cs typeface="Times New Roman" panose="02020603050405020304" pitchFamily="18" charset="0"/>
                  </a:rPr>
                  <a:t>Finalmente estimamos </a:t>
                </a:r>
                <a14:m>
                  <m:oMath xmlns:m="http://schemas.openxmlformats.org/officeDocument/2006/math">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m:t>
                    </m:r>
                  </m:oMath>
                </a14:m>
                <a:r>
                  <a:rPr lang="es-ES_tradnl" dirty="0">
                    <a:latin typeface="Roboto Light" panose="02000000000000000000" pitchFamily="2" charset="0"/>
                    <a:ea typeface="Times New Roman" panose="02020603050405020304" pitchFamily="18" charset="0"/>
                    <a:cs typeface="Times New Roman" panose="02020603050405020304" pitchFamily="18" charset="0"/>
                  </a:rPr>
                  <a:t> (Precio Actual de Mercado), a partir de las variaciones históricas de precios y el índice de aumento de la vivienda para la Zona:</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pPr>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r>
                  <a:rPr lang="es-ES_tradnl" dirty="0">
                    <a:latin typeface="Roboto Light" panose="02000000000000000000" pitchFamily="2" charset="0"/>
                    <a:ea typeface="Times New Roman" panose="02020603050405020304" pitchFamily="18" charset="0"/>
                    <a:cs typeface="Times New Roman" panose="02020603050405020304" pitchFamily="18" charset="0"/>
                  </a:rPr>
                  <a:t>Vertical						Horizontal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14:m>
                  <m:oMath xmlns:m="http://schemas.openxmlformats.org/officeDocument/2006/math">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m:t>
                    </m:r>
                    <m:r>
                      <a:rPr lang="es-ES_tradnl">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Ph</m:t>
                    </m:r>
                    <m:r>
                      <a:rPr lang="es-ES_tradnl">
                        <a:latin typeface="Cambria Math" panose="02040503050406030204" pitchFamily="18" charset="0"/>
                        <a:ea typeface="Calibri" panose="020F0502020204030204" pitchFamily="34" charset="0"/>
                        <a:cs typeface="Times New Roman" panose="02020603050405020304" pitchFamily="18" charset="0"/>
                      </a:rPr>
                      <m:t>+ </m:t>
                    </m:r>
                    <m:r>
                      <m:rPr>
                        <m:sty m:val="p"/>
                      </m:rPr>
                      <a:rPr lang="es-ES_tradnl">
                        <a:latin typeface="Cambria Math" panose="02040503050406030204" pitchFamily="18" charset="0"/>
                        <a:ea typeface="Calibri" panose="020F0502020204030204" pitchFamily="34" charset="0"/>
                        <a:cs typeface="Times New Roman" panose="02020603050405020304" pitchFamily="18" charset="0"/>
                      </a:rPr>
                      <m:t>Ic</m:t>
                    </m:r>
                    <m:r>
                      <a:rPr lang="es-ES_tradnl">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latin typeface="Cambria Math" panose="02040503050406030204" pitchFamily="18" charset="0"/>
                        <a:ea typeface="Calibri" panose="020F0502020204030204" pitchFamily="34" charset="0"/>
                        <a:cs typeface="Times New Roman" panose="02020603050405020304" pitchFamily="18" charset="0"/>
                      </a:rPr>
                      <m:t>Ia</m:t>
                    </m:r>
                  </m:oMath>
                </a14:m>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m:t>
                    </m:r>
                    <m:r>
                      <a:rPr lang="es-ES_tradnl">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Ph</m:t>
                    </m:r>
                    <m:r>
                      <a:rPr lang="es-ES_tradnl">
                        <a:latin typeface="Cambria Math" panose="02040503050406030204" pitchFamily="18" charset="0"/>
                        <a:ea typeface="Calibri" panose="020F0502020204030204" pitchFamily="34" charset="0"/>
                        <a:cs typeface="Times New Roman" panose="02020603050405020304" pitchFamily="18" charset="0"/>
                      </a:rPr>
                      <m:t>+ </m:t>
                    </m:r>
                    <m:r>
                      <m:rPr>
                        <m:sty m:val="p"/>
                      </m:rPr>
                      <a:rPr lang="es-ES_tradnl">
                        <a:latin typeface="Cambria Math" panose="02040503050406030204" pitchFamily="18" charset="0"/>
                        <a:ea typeface="Calibri" panose="020F0502020204030204" pitchFamily="34" charset="0"/>
                        <a:cs typeface="Times New Roman" panose="02020603050405020304" pitchFamily="18" charset="0"/>
                      </a:rPr>
                      <m:t>Ic</m:t>
                    </m:r>
                    <m:r>
                      <a:rPr lang="es-ES_tradnl">
                        <a:latin typeface="Cambria Math" panose="02040503050406030204" pitchFamily="18" charset="0"/>
                        <a:ea typeface="Calibri" panose="020F0502020204030204" pitchFamily="34" charset="0"/>
                        <a:cs typeface="Times New Roman" panose="02020603050405020304" pitchFamily="18" charset="0"/>
                      </a:rPr>
                      <m:t>+</m:t>
                    </m:r>
                    <m:r>
                      <m:rPr>
                        <m:sty m:val="p"/>
                      </m:rPr>
                      <a:rPr lang="es-ES_tradnl">
                        <a:latin typeface="Cambria Math" panose="02040503050406030204" pitchFamily="18" charset="0"/>
                        <a:ea typeface="Calibri" panose="020F0502020204030204" pitchFamily="34" charset="0"/>
                        <a:cs typeface="Times New Roman" panose="02020603050405020304" pitchFamily="18" charset="0"/>
                      </a:rPr>
                      <m:t>Ia</m:t>
                    </m:r>
                  </m:oMath>
                </a14:m>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14:m>
                  <m:oMath xmlns:m="http://schemas.openxmlformats.org/officeDocument/2006/math">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m:t>
                    </m:r>
                    <m:r>
                      <a:rPr lang="es-ES_tradnl">
                        <a:latin typeface="Cambria Math" panose="02040503050406030204" pitchFamily="18" charset="0"/>
                        <a:ea typeface="Calibri" panose="020F0502020204030204" pitchFamily="34" charset="0"/>
                        <a:cs typeface="Times New Roman" panose="02020603050405020304" pitchFamily="18" charset="0"/>
                      </a:rPr>
                      <m:t>=2,784+256+403</m:t>
                    </m:r>
                  </m:oMath>
                </a14:m>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s-ES_tradnl">
                        <a:latin typeface="Cambria Math" panose="02040503050406030204" pitchFamily="18" charset="0"/>
                        <a:ea typeface="Calibri" panose="020F0502020204030204" pitchFamily="34" charset="0"/>
                        <a:cs typeface="Times New Roman" panose="02020603050405020304" pitchFamily="18" charset="0"/>
                      </a:rPr>
                      <m:t>P</m:t>
                    </m:r>
                    <m:r>
                      <a:rPr lang="es-ES_tradnl">
                        <a:latin typeface="Cambria Math" panose="02040503050406030204" pitchFamily="18" charset="0"/>
                        <a:ea typeface="Calibri" panose="020F0502020204030204" pitchFamily="34" charset="0"/>
                        <a:cs typeface="Times New Roman" panose="02020603050405020304" pitchFamily="18" charset="0"/>
                      </a:rPr>
                      <m:t>=1,951+502+283</m:t>
                    </m:r>
                  </m:oMath>
                </a14:m>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r>
                  <a:rPr lang="es-ES_tradnl"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Por lo tanto, el </a:t>
                </a:r>
                <a:r>
                  <a:rPr lang="es-ES_tradnl" b="1"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precio actual sugerido de acuerdo al comportamiento histórico del mercado fue establecido en:</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r>
                  <a:rPr lang="es-ES_tradnl" dirty="0">
                    <a:solidFill>
                      <a:srgbClr val="000000"/>
                    </a:solidFill>
                    <a:highlight>
                      <a:srgbClr val="FFFF00"/>
                    </a:highlight>
                    <a:latin typeface="Roboto Light" panose="02000000000000000000" pitchFamily="2"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r>
                  <a:rPr lang="es-ES_tradnl" dirty="0">
                    <a:latin typeface="Roboto Light" panose="02000000000000000000" pitchFamily="2" charset="0"/>
                    <a:ea typeface="Times New Roman" panose="02020603050405020304" pitchFamily="18" charset="0"/>
                    <a:cs typeface="Times New Roman" panose="02020603050405020304" pitchFamily="18" charset="0"/>
                  </a:rPr>
                  <a:t>Vertical					Horizontal</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625475" indent="-33338">
                  <a:lnSpc>
                    <a:spcPct val="107000"/>
                  </a:lnSpc>
                  <a:spcAft>
                    <a:spcPts val="800"/>
                  </a:spcAft>
                </a:pPr>
                <a14:m>
                  <m:oMath xmlns:m="http://schemas.openxmlformats.org/officeDocument/2006/math">
                    <m:r>
                      <m:rPr>
                        <m:sty m:val="p"/>
                      </m:rPr>
                      <a:rPr lang="es-ES_tradnl">
                        <a:highlight>
                          <a:srgbClr val="FFFF00"/>
                        </a:highlight>
                        <a:latin typeface="Cambria Math" panose="02040503050406030204" pitchFamily="18" charset="0"/>
                        <a:ea typeface="Calibri" panose="020F0502020204030204" pitchFamily="34" charset="0"/>
                        <a:cs typeface="Times New Roman" panose="02020603050405020304" pitchFamily="18" charset="0"/>
                      </a:rPr>
                      <m:t>P</m:t>
                    </m:r>
                    <m:r>
                      <a:rPr lang="es-ES_tradnl">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s-ES_tradnl" b="1" i="1">
                        <a:latin typeface="Cambria Math" panose="02040503050406030204" pitchFamily="18" charset="0"/>
                        <a:ea typeface="Calibri" panose="020F0502020204030204" pitchFamily="34" charset="0"/>
                        <a:cs typeface="Times New Roman" panose="02020603050405020304" pitchFamily="18" charset="0"/>
                      </a:rPr>
                      <m:t>𝟑</m:t>
                    </m:r>
                    <m:r>
                      <a:rPr lang="es-ES_tradnl">
                        <a:latin typeface="Cambria Math" panose="02040503050406030204" pitchFamily="18" charset="0"/>
                        <a:ea typeface="Calibri" panose="020F0502020204030204" pitchFamily="34" charset="0"/>
                        <a:cs typeface="Times New Roman" panose="02020603050405020304" pitchFamily="18" charset="0"/>
                      </a:rPr>
                      <m:t>,</m:t>
                    </m:r>
                    <m:r>
                      <a:rPr lang="es-ES_tradnl" b="1" i="1">
                        <a:latin typeface="Cambria Math" panose="02040503050406030204" pitchFamily="18" charset="0"/>
                        <a:ea typeface="Calibri" panose="020F0502020204030204" pitchFamily="34" charset="0"/>
                        <a:cs typeface="Times New Roman" panose="02020603050405020304" pitchFamily="18" charset="0"/>
                      </a:rPr>
                      <m:t>𝟒𝟒𝟑</m:t>
                    </m:r>
                  </m:oMath>
                </a14:m>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s-ES_tradnl">
                        <a:highlight>
                          <a:srgbClr val="FFFF00"/>
                        </a:highlight>
                        <a:latin typeface="Cambria Math" panose="02040503050406030204" pitchFamily="18" charset="0"/>
                        <a:ea typeface="Calibri" panose="020F0502020204030204" pitchFamily="34" charset="0"/>
                        <a:cs typeface="Times New Roman" panose="02020603050405020304" pitchFamily="18" charset="0"/>
                      </a:rPr>
                      <m:t>P</m:t>
                    </m:r>
                    <m:r>
                      <a:rPr lang="es-ES_tradnl">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s-ES_tradnl" b="1" i="1">
                        <a:latin typeface="Cambria Math" panose="02040503050406030204" pitchFamily="18" charset="0"/>
                        <a:ea typeface="Calibri" panose="020F0502020204030204" pitchFamily="34" charset="0"/>
                        <a:cs typeface="Times New Roman" panose="02020603050405020304" pitchFamily="18" charset="0"/>
                      </a:rPr>
                      <m:t>𝟐</m:t>
                    </m:r>
                    <m:r>
                      <a:rPr lang="es-ES_tradnl">
                        <a:latin typeface="Cambria Math" panose="02040503050406030204" pitchFamily="18" charset="0"/>
                        <a:ea typeface="Calibri" panose="020F0502020204030204" pitchFamily="34" charset="0"/>
                        <a:cs typeface="Times New Roman" panose="02020603050405020304" pitchFamily="18" charset="0"/>
                      </a:rPr>
                      <m:t>,</m:t>
                    </m:r>
                    <m:r>
                      <a:rPr lang="es-ES_tradnl" b="1" i="1">
                        <a:latin typeface="Cambria Math" panose="02040503050406030204" pitchFamily="18" charset="0"/>
                        <a:ea typeface="Calibri" panose="020F0502020204030204" pitchFamily="34" charset="0"/>
                        <a:cs typeface="Times New Roman" panose="02020603050405020304" pitchFamily="18" charset="0"/>
                      </a:rPr>
                      <m:t>𝟕𝟑𝟔</m:t>
                    </m:r>
                  </m:oMath>
                </a14:m>
                <a:r>
                  <a:rPr lang="es-ES_tradnl" dirty="0">
                    <a:latin typeface="Roboto Light" panose="02000000000000000000" pitchFamily="2"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21">
                <a:extLst>
                  <a:ext uri="{FF2B5EF4-FFF2-40B4-BE49-F238E27FC236}">
                    <a16:creationId xmlns:a16="http://schemas.microsoft.com/office/drawing/2014/main" id="{78BB8E4B-F44D-1C4D-A8CF-E979D1B961DD}"/>
                  </a:ext>
                </a:extLst>
              </p:cNvPr>
              <p:cNvSpPr txBox="1">
                <a:spLocks noRot="1" noChangeAspect="1" noMove="1" noResize="1" noEditPoints="1" noAdjustHandles="1" noChangeArrowheads="1" noChangeShapeType="1" noTextEdit="1"/>
              </p:cNvSpPr>
              <p:nvPr/>
            </p:nvSpPr>
            <p:spPr bwMode="auto">
              <a:xfrm>
                <a:off x="1432248" y="1005880"/>
                <a:ext cx="10441160" cy="5988182"/>
              </a:xfrm>
              <a:prstGeom prst="rect">
                <a:avLst/>
              </a:prstGeom>
              <a:blipFill>
                <a:blip r:embed="rId2"/>
                <a:stretch>
                  <a:fillRect l="-485" t="-636"/>
                </a:stretch>
              </a:blipFill>
              <a:ln w="28575">
                <a:noFill/>
                <a:prstDash val="solid"/>
                <a:miter lim="800000"/>
                <a:headEnd/>
                <a:tailEnd/>
              </a:ln>
            </p:spPr>
            <p:txBody>
              <a:bodyPr/>
              <a:lstStyle/>
              <a:p>
                <a:r>
                  <a:rPr lang="es-ES_tradnl">
                    <a:noFill/>
                  </a:rPr>
                  <a:t> </a:t>
                </a:r>
              </a:p>
            </p:txBody>
          </p:sp>
        </mc:Fallback>
      </mc:AlternateContent>
    </p:spTree>
    <p:extLst>
      <p:ext uri="{BB962C8B-B14F-4D97-AF65-F5344CB8AC3E}">
        <p14:creationId xmlns:p14="http://schemas.microsoft.com/office/powerpoint/2010/main" val="413631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1105923"/>
            <a:ext cx="10657184" cy="1196101"/>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A partir del último levantamiento de datos a </a:t>
            </a:r>
            <a:r>
              <a:rPr lang="es-ES_tradnl" sz="2200" b="1" dirty="0">
                <a:effectLst/>
                <a:latin typeface="Roboto" panose="02000000000000000000" pitchFamily="2" charset="0"/>
                <a:ea typeface="Calibri" panose="020F0502020204030204" pitchFamily="34" charset="0"/>
                <a:cs typeface="Times New Roman" panose="02020603050405020304" pitchFamily="18" charset="0"/>
              </a:rPr>
              <a:t>Noviembre 2023,</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se estimó la </a:t>
            </a:r>
            <a:r>
              <a:rPr lang="es-ES_tradnl" sz="2200" b="1" dirty="0">
                <a:latin typeface="Roboto" panose="02000000000000000000" pitchFamily="2" charset="0"/>
                <a:ea typeface="Roboto" panose="02000000000000000000" pitchFamily="2" charset="0"/>
                <a:cs typeface="Roboto" panose="02000000000000000000" pitchFamily="2" charset="0"/>
              </a:rPr>
              <a:t>a</a:t>
            </a:r>
            <a:r>
              <a:rPr lang="es-ES_tradnl" sz="2200" b="1" dirty="0">
                <a:effectLst/>
                <a:latin typeface="Roboto" panose="02000000000000000000" pitchFamily="2" charset="0"/>
                <a:ea typeface="Roboto" panose="02000000000000000000" pitchFamily="2" charset="0"/>
                <a:cs typeface="Roboto" panose="02000000000000000000" pitchFamily="2" charset="0"/>
              </a:rPr>
              <a:t>bsorción futura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para el mercado actual y el comportamiento histórico del mercado.</a:t>
            </a:r>
            <a:r>
              <a:rPr lang="es-MX" sz="2200" dirty="0">
                <a:latin typeface="Calibri" panose="020F0502020204030204" pitchFamily="34" charset="0"/>
                <a:ea typeface="Calibri" panose="020F0502020204030204" pitchFamily="34" charset="0"/>
                <a:cs typeface="Times New Roman" panose="02020603050405020304" pitchFamily="18" charset="0"/>
              </a:rPr>
              <a:t> </a:t>
            </a:r>
            <a:r>
              <a:rPr lang="es-ES_tradnl" sz="2200" b="1" dirty="0">
                <a:effectLst/>
                <a:latin typeface="Roboto" panose="02000000000000000000" pitchFamily="2" charset="0"/>
                <a:ea typeface="Calibri" panose="020F0502020204030204" pitchFamily="34" charset="0"/>
                <a:cs typeface="Times New Roman" panose="02020603050405020304" pitchFamily="18" charset="0"/>
              </a:rPr>
              <a:t>Estimaciones (modelo más vendido):</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432248" y="433479"/>
            <a:ext cx="10225136" cy="717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Análisis de Fertilidad </a:t>
            </a:r>
          </a:p>
        </p:txBody>
      </p:sp>
      <p:graphicFrame>
        <p:nvGraphicFramePr>
          <p:cNvPr id="6" name="Tabla 5">
            <a:extLst>
              <a:ext uri="{FF2B5EF4-FFF2-40B4-BE49-F238E27FC236}">
                <a16:creationId xmlns:a16="http://schemas.microsoft.com/office/drawing/2014/main" id="{B62DEE8C-7C6C-434C-8DF1-6D5DFC30065C}"/>
              </a:ext>
            </a:extLst>
          </p:cNvPr>
          <p:cNvGraphicFramePr>
            <a:graphicFrameLocks noGrp="1"/>
          </p:cNvGraphicFramePr>
          <p:nvPr>
            <p:extLst>
              <p:ext uri="{D42A27DB-BD31-4B8C-83A1-F6EECF244321}">
                <p14:modId xmlns:p14="http://schemas.microsoft.com/office/powerpoint/2010/main" val="1575526753"/>
              </p:ext>
            </p:extLst>
          </p:nvPr>
        </p:nvGraphicFramePr>
        <p:xfrm>
          <a:off x="1540258" y="2318057"/>
          <a:ext cx="10549173" cy="4462864"/>
        </p:xfrm>
        <a:graphic>
          <a:graphicData uri="http://schemas.openxmlformats.org/drawingml/2006/table">
            <a:tbl>
              <a:tblPr firstRow="1" firstCol="1" bandRow="1"/>
              <a:tblGrid>
                <a:gridCol w="2195938">
                  <a:extLst>
                    <a:ext uri="{9D8B030D-6E8A-4147-A177-3AD203B41FA5}">
                      <a16:colId xmlns:a16="http://schemas.microsoft.com/office/drawing/2014/main" val="723337389"/>
                    </a:ext>
                  </a:extLst>
                </a:gridCol>
                <a:gridCol w="1176948">
                  <a:extLst>
                    <a:ext uri="{9D8B030D-6E8A-4147-A177-3AD203B41FA5}">
                      <a16:colId xmlns:a16="http://schemas.microsoft.com/office/drawing/2014/main" val="4294280847"/>
                    </a:ext>
                  </a:extLst>
                </a:gridCol>
                <a:gridCol w="1176948">
                  <a:extLst>
                    <a:ext uri="{9D8B030D-6E8A-4147-A177-3AD203B41FA5}">
                      <a16:colId xmlns:a16="http://schemas.microsoft.com/office/drawing/2014/main" val="1846748926"/>
                    </a:ext>
                  </a:extLst>
                </a:gridCol>
                <a:gridCol w="1089193">
                  <a:extLst>
                    <a:ext uri="{9D8B030D-6E8A-4147-A177-3AD203B41FA5}">
                      <a16:colId xmlns:a16="http://schemas.microsoft.com/office/drawing/2014/main" val="2208180536"/>
                    </a:ext>
                  </a:extLst>
                </a:gridCol>
                <a:gridCol w="959110">
                  <a:extLst>
                    <a:ext uri="{9D8B030D-6E8A-4147-A177-3AD203B41FA5}">
                      <a16:colId xmlns:a16="http://schemas.microsoft.com/office/drawing/2014/main" val="3280901928"/>
                    </a:ext>
                  </a:extLst>
                </a:gridCol>
                <a:gridCol w="1317357">
                  <a:extLst>
                    <a:ext uri="{9D8B030D-6E8A-4147-A177-3AD203B41FA5}">
                      <a16:colId xmlns:a16="http://schemas.microsoft.com/office/drawing/2014/main" val="3330894332"/>
                    </a:ext>
                  </a:extLst>
                </a:gridCol>
                <a:gridCol w="1301869">
                  <a:extLst>
                    <a:ext uri="{9D8B030D-6E8A-4147-A177-3AD203B41FA5}">
                      <a16:colId xmlns:a16="http://schemas.microsoft.com/office/drawing/2014/main" val="3068266741"/>
                    </a:ext>
                  </a:extLst>
                </a:gridCol>
                <a:gridCol w="1331810">
                  <a:extLst>
                    <a:ext uri="{9D8B030D-6E8A-4147-A177-3AD203B41FA5}">
                      <a16:colId xmlns:a16="http://schemas.microsoft.com/office/drawing/2014/main" val="1854700315"/>
                    </a:ext>
                  </a:extLst>
                </a:gridCol>
              </a:tblGrid>
              <a:tr h="355000">
                <a:tc>
                  <a:txBody>
                    <a:bodyPr/>
                    <a:lstStyle/>
                    <a:p>
                      <a:pPr algn="ctr">
                        <a:lnSpc>
                          <a:spcPct val="107000"/>
                        </a:lnSpc>
                        <a:spcAft>
                          <a:spcPts val="800"/>
                        </a:spcAft>
                      </a:pPr>
                      <a:r>
                        <a:rPr lang="es-ES_tradnl" sz="1600">
                          <a:effectLst/>
                          <a:latin typeface="Roboto Light" panose="02000000000000000000" pitchFamily="2" charset="0"/>
                          <a:ea typeface="Times New Roman" panose="02020603050405020304" pitchFamily="18" charset="0"/>
                          <a:cs typeface="Times New Roman" panose="02020603050405020304" pitchFamily="18" charset="0"/>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a:noFill/>
                    </a:lnT>
                    <a:lnB>
                      <a:noFill/>
                    </a:lnB>
                  </a:tcPr>
                </a:tc>
                <a:tc gridSpan="7">
                  <a:txBody>
                    <a:bodyPr/>
                    <a:lstStyle/>
                    <a:p>
                      <a:pPr algn="ctr">
                        <a:lnSpc>
                          <a:spcPct val="107000"/>
                        </a:lnSpc>
                        <a:spcAft>
                          <a:spcPts val="800"/>
                        </a:spcAft>
                      </a:pPr>
                      <a:r>
                        <a:rPr lang="es-ES_tradnl" sz="16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Desarrollo Vertical (2023), </a:t>
                      </a:r>
                      <a:r>
                        <a:rPr lang="es-ES_tradnl" sz="1600" i="1" dirty="0">
                          <a:solidFill>
                            <a:srgbClr val="000000"/>
                          </a:solidFill>
                          <a:effectLst/>
                          <a:latin typeface="Playfair Display" pitchFamily="2" charset="77"/>
                          <a:ea typeface="Times New Roman" panose="02020603050405020304" pitchFamily="18" charset="0"/>
                          <a:cs typeface="Calibri" panose="020F0502020204030204" pitchFamily="34" charset="0"/>
                        </a:rPr>
                        <a:t>tabla #1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50737569"/>
                  </a:ext>
                </a:extLst>
              </a:tr>
              <a:tr h="355000">
                <a:tc>
                  <a:txBody>
                    <a:bodyPr/>
                    <a:lstStyle/>
                    <a:p>
                      <a:pPr>
                        <a:lnSpc>
                          <a:spcPct val="107000"/>
                        </a:lnSpc>
                      </a:pPr>
                      <a:endParaRPr lang="es-MX"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Precio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Modelos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 vend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m</a:t>
                      </a:r>
                      <a:r>
                        <a:rPr lang="es-ES_tradnl" sz="16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Precio/m</a:t>
                      </a:r>
                      <a:r>
                        <a:rPr lang="es-ES_tradnl" sz="16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Absorción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Abs correg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extLst>
                  <a:ext uri="{0D108BD9-81ED-4DB2-BD59-A6C34878D82A}">
                    <a16:rowId xmlns:a16="http://schemas.microsoft.com/office/drawing/2014/main" val="2080046617"/>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Rivieri</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265,259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110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2,411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76717230"/>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Camino del Mar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285,755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3,362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719218461"/>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Porto Novo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660,528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217.6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3,036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43603207"/>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Mistiq</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380,000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132.1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2,877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9221123"/>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Vista Velas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310,000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139.3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2,225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85288809"/>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Tramonti Paradiso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455,556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121.7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3,743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78566663"/>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Lumaria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489,870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174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454869565"/>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Cora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689,900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204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3,382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04761183"/>
                  </a:ext>
                </a:extLst>
              </a:tr>
              <a:tr h="338096">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Colorado Hills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309,750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96.1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3,223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44954125"/>
                  </a:ext>
                </a:extLst>
              </a:tr>
              <a:tr h="355000">
                <a:tc>
                  <a:txBody>
                    <a:bodyPr/>
                    <a:lstStyle/>
                    <a:p>
                      <a:pP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Ladera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575333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173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3,326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0.6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0.8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45040281"/>
                  </a:ext>
                </a:extLst>
              </a:tr>
              <a:tr h="355000">
                <a:tc>
                  <a:txBody>
                    <a:bodyPr/>
                    <a:lstStyle/>
                    <a:p>
                      <a:pPr>
                        <a:lnSpc>
                          <a:spcPct val="107000"/>
                        </a:lnSpc>
                      </a:pPr>
                      <a:endParaRPr lang="es-MX"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$442,195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$3,040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6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6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3083208353"/>
                  </a:ext>
                </a:extLst>
              </a:tr>
            </a:tbl>
          </a:graphicData>
        </a:graphic>
      </p:graphicFrame>
      <p:sp>
        <p:nvSpPr>
          <p:cNvPr id="7" name="CuadroTexto 21">
            <a:extLst>
              <a:ext uri="{FF2B5EF4-FFF2-40B4-BE49-F238E27FC236}">
                <a16:creationId xmlns:a16="http://schemas.microsoft.com/office/drawing/2014/main" id="{08C42E1F-F81B-A346-AD78-2C2E67B9EE0F}"/>
              </a:ext>
            </a:extLst>
          </p:cNvPr>
          <p:cNvSpPr txBox="1">
            <a:spLocks noChangeArrowheads="1"/>
          </p:cNvSpPr>
          <p:nvPr/>
        </p:nvSpPr>
        <p:spPr bwMode="auto">
          <a:xfrm>
            <a:off x="1432248" y="6868802"/>
            <a:ext cx="10153128" cy="833822"/>
          </a:xfrm>
          <a:prstGeom prst="rect">
            <a:avLst/>
          </a:prstGeom>
          <a:solidFill>
            <a:schemeClr val="bg1"/>
          </a:solid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Precio promedio departamentos en base al modelo más vendido (145 m</a:t>
            </a:r>
            <a:r>
              <a:rPr lang="es-ES_tradnl" sz="22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x $3,040) = $440,800</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7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20</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396244" y="1581944"/>
            <a:ext cx="10333148" cy="2991720"/>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Modelo: β</a:t>
            </a:r>
            <a:r>
              <a:rPr lang="es-ES_tradnl"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β</a:t>
            </a:r>
            <a:r>
              <a:rPr lang="es-ES_tradnl" baseline="-25000" dirty="0">
                <a:effectLst/>
                <a:latin typeface="Roboto Light" panose="02000000000000000000" pitchFamily="2" charset="0"/>
                <a:ea typeface="Calibri" panose="020F0502020204030204" pitchFamily="34" charset="0"/>
                <a:cs typeface="Times New Roman" panose="02020603050405020304" pitchFamily="18" charset="0"/>
              </a:rPr>
              <a:t>1</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(Precio Total) + β</a:t>
            </a:r>
            <a:r>
              <a:rPr lang="es-ES_tradnl" baseline="-25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(Tamaño) = absorción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Coeficientes del modelo: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β</a:t>
            </a:r>
            <a:r>
              <a:rPr lang="es-ES_tradnl"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0.925       β</a:t>
            </a:r>
            <a:r>
              <a:rPr lang="es-ES_tradnl" baseline="-25000" dirty="0">
                <a:effectLst/>
                <a:latin typeface="Roboto Light" panose="02000000000000000000" pitchFamily="2" charset="0"/>
                <a:ea typeface="Calibri" panose="020F0502020204030204" pitchFamily="34" charset="0"/>
                <a:cs typeface="Times New Roman" panose="02020603050405020304" pitchFamily="18" charset="0"/>
              </a:rPr>
              <a:t>1 </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-0.00000154      β</a:t>
            </a:r>
            <a:r>
              <a:rPr lang="es-ES_tradnl" baseline="-25000" dirty="0">
                <a:effectLst/>
                <a:latin typeface="Roboto Light" panose="02000000000000000000" pitchFamily="2" charset="0"/>
                <a:ea typeface="Calibri" panose="020F0502020204030204" pitchFamily="34" charset="0"/>
                <a:cs typeface="Times New Roman" panose="02020603050405020304" pitchFamily="18" charset="0"/>
              </a:rPr>
              <a:t>2 </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0.0178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Se estimaron los límites inferior y superior para el tamaño y precio por m</a:t>
            </a:r>
            <a:r>
              <a:rPr lang="es-ES_tradnl"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F4E2178B-CD76-DC41-BED3-903C6AD45899}"/>
              </a:ext>
            </a:extLst>
          </p:cNvPr>
          <p:cNvGraphicFramePr>
            <a:graphicFrameLocks noGrp="1"/>
          </p:cNvGraphicFramePr>
          <p:nvPr>
            <p:extLst>
              <p:ext uri="{D42A27DB-BD31-4B8C-83A1-F6EECF244321}">
                <p14:modId xmlns:p14="http://schemas.microsoft.com/office/powerpoint/2010/main" val="3646162081"/>
              </p:ext>
            </p:extLst>
          </p:nvPr>
        </p:nvGraphicFramePr>
        <p:xfrm>
          <a:off x="1504256" y="4894312"/>
          <a:ext cx="9289032" cy="2036716"/>
        </p:xfrm>
        <a:graphic>
          <a:graphicData uri="http://schemas.openxmlformats.org/drawingml/2006/table">
            <a:tbl>
              <a:tblPr firstRow="1" firstCol="1" bandRow="1"/>
              <a:tblGrid>
                <a:gridCol w="2322258">
                  <a:extLst>
                    <a:ext uri="{9D8B030D-6E8A-4147-A177-3AD203B41FA5}">
                      <a16:colId xmlns:a16="http://schemas.microsoft.com/office/drawing/2014/main" val="4031586009"/>
                    </a:ext>
                  </a:extLst>
                </a:gridCol>
                <a:gridCol w="2322258">
                  <a:extLst>
                    <a:ext uri="{9D8B030D-6E8A-4147-A177-3AD203B41FA5}">
                      <a16:colId xmlns:a16="http://schemas.microsoft.com/office/drawing/2014/main" val="668254777"/>
                    </a:ext>
                  </a:extLst>
                </a:gridCol>
                <a:gridCol w="2322258">
                  <a:extLst>
                    <a:ext uri="{9D8B030D-6E8A-4147-A177-3AD203B41FA5}">
                      <a16:colId xmlns:a16="http://schemas.microsoft.com/office/drawing/2014/main" val="3349415288"/>
                    </a:ext>
                  </a:extLst>
                </a:gridCol>
                <a:gridCol w="2322258">
                  <a:extLst>
                    <a:ext uri="{9D8B030D-6E8A-4147-A177-3AD203B41FA5}">
                      <a16:colId xmlns:a16="http://schemas.microsoft.com/office/drawing/2014/main" val="1245788042"/>
                    </a:ext>
                  </a:extLst>
                </a:gridCol>
              </a:tblGrid>
              <a:tr h="507547">
                <a:tc gridSpan="4">
                  <a:txBody>
                    <a:bodyPr/>
                    <a:lstStyle/>
                    <a:p>
                      <a:pPr algn="ctr">
                        <a:lnSpc>
                          <a:spcPct val="107000"/>
                        </a:lnSpc>
                        <a:spcAft>
                          <a:spcPts val="800"/>
                        </a:spcAft>
                      </a:pPr>
                      <a:r>
                        <a:rPr lang="es-ES_tradnl" sz="2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Vivienda vertical, </a:t>
                      </a:r>
                      <a:r>
                        <a:rPr lang="es-ES_tradnl" sz="2200" i="1" dirty="0">
                          <a:solidFill>
                            <a:srgbClr val="000000"/>
                          </a:solidFill>
                          <a:effectLst/>
                          <a:latin typeface="Playfair Display" pitchFamily="2" charset="77"/>
                          <a:ea typeface="Times New Roman" panose="02020603050405020304" pitchFamily="18" charset="0"/>
                          <a:cs typeface="Calibri" panose="020F0502020204030204" pitchFamily="34" charset="0"/>
                        </a:rPr>
                        <a:t>tabla #9</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769416462"/>
                  </a:ext>
                </a:extLst>
              </a:tr>
              <a:tr h="509723">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Variable</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246860831"/>
                  </a:ext>
                </a:extLst>
              </a:tr>
              <a:tr h="509723">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Tamaño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440922634"/>
                  </a:ext>
                </a:extLst>
              </a:tr>
              <a:tr h="509723">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Precio m</a:t>
                      </a:r>
                      <a:r>
                        <a:rPr lang="es-ES_tradnl" sz="22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$3,443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$3,386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$3,560</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683719938"/>
                  </a:ext>
                </a:extLst>
              </a:tr>
            </a:tbl>
          </a:graphicData>
        </a:graphic>
      </p:graphicFrame>
      <p:sp>
        <p:nvSpPr>
          <p:cNvPr id="9" name="Text Box 4">
            <a:extLst>
              <a:ext uri="{FF2B5EF4-FFF2-40B4-BE49-F238E27FC236}">
                <a16:creationId xmlns:a16="http://schemas.microsoft.com/office/drawing/2014/main" id="{CA2DCA2F-CA5C-7D41-83C5-72541B210AD1}"/>
              </a:ext>
            </a:extLst>
          </p:cNvPr>
          <p:cNvSpPr txBox="1">
            <a:spLocks noChangeArrowheads="1"/>
          </p:cNvSpPr>
          <p:nvPr/>
        </p:nvSpPr>
        <p:spPr bwMode="auto">
          <a:xfrm>
            <a:off x="1288232" y="868133"/>
            <a:ext cx="11161240" cy="717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vertical, mercado histórico</a:t>
            </a:r>
          </a:p>
        </p:txBody>
      </p:sp>
    </p:spTree>
    <p:extLst>
      <p:ext uri="{BB962C8B-B14F-4D97-AF65-F5344CB8AC3E}">
        <p14:creationId xmlns:p14="http://schemas.microsoft.com/office/powerpoint/2010/main" val="320602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21</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360240" y="544253"/>
            <a:ext cx="10729192" cy="2385529"/>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El dato del tamaño de los departamentos viene desde la tabla #1, donde se estudió  la tendencia del mercado actual basado en la oferta de departamentos y se ponderó un tamaño promedio. El dato del Precio, viene explicado detalladamente en la metodología descrita para las proyecciones de acuerdo al mercado histórico .</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Se hicieron todas las estimaciones de absorción incluyendo los límites inferior y superior de cada alternativa:</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28D9C04D-7216-9741-BEF8-6464DAFF9C90}"/>
              </a:ext>
            </a:extLst>
          </p:cNvPr>
          <p:cNvGraphicFramePr>
            <a:graphicFrameLocks noGrp="1"/>
          </p:cNvGraphicFramePr>
          <p:nvPr>
            <p:extLst>
              <p:ext uri="{D42A27DB-BD31-4B8C-83A1-F6EECF244321}">
                <p14:modId xmlns:p14="http://schemas.microsoft.com/office/powerpoint/2010/main" val="3401264270"/>
              </p:ext>
            </p:extLst>
          </p:nvPr>
        </p:nvGraphicFramePr>
        <p:xfrm>
          <a:off x="1504256" y="3022104"/>
          <a:ext cx="10585176" cy="4461127"/>
        </p:xfrm>
        <a:graphic>
          <a:graphicData uri="http://schemas.openxmlformats.org/drawingml/2006/table">
            <a:tbl>
              <a:tblPr firstRow="1" firstCol="1" bandRow="1"/>
              <a:tblGrid>
                <a:gridCol w="2350532">
                  <a:extLst>
                    <a:ext uri="{9D8B030D-6E8A-4147-A177-3AD203B41FA5}">
                      <a16:colId xmlns:a16="http://schemas.microsoft.com/office/drawing/2014/main" val="2252090190"/>
                    </a:ext>
                  </a:extLst>
                </a:gridCol>
                <a:gridCol w="2350532">
                  <a:extLst>
                    <a:ext uri="{9D8B030D-6E8A-4147-A177-3AD203B41FA5}">
                      <a16:colId xmlns:a16="http://schemas.microsoft.com/office/drawing/2014/main" val="1462042518"/>
                    </a:ext>
                  </a:extLst>
                </a:gridCol>
                <a:gridCol w="2942056">
                  <a:extLst>
                    <a:ext uri="{9D8B030D-6E8A-4147-A177-3AD203B41FA5}">
                      <a16:colId xmlns:a16="http://schemas.microsoft.com/office/drawing/2014/main" val="3081990669"/>
                    </a:ext>
                  </a:extLst>
                </a:gridCol>
                <a:gridCol w="2942056">
                  <a:extLst>
                    <a:ext uri="{9D8B030D-6E8A-4147-A177-3AD203B41FA5}">
                      <a16:colId xmlns:a16="http://schemas.microsoft.com/office/drawing/2014/main" val="3945520297"/>
                    </a:ext>
                  </a:extLst>
                </a:gridCol>
              </a:tblGrid>
              <a:tr h="405557">
                <a:tc gridSpan="4">
                  <a:txBody>
                    <a:bodyPr/>
                    <a:lstStyle/>
                    <a:p>
                      <a:pPr algn="ctr">
                        <a:lnSpc>
                          <a:spcPct val="107000"/>
                        </a:lnSpc>
                        <a:spcAft>
                          <a:spcPts val="800"/>
                        </a:spcAft>
                      </a:pPr>
                      <a:r>
                        <a:rPr lang="es-ES_tradnl" sz="18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Estimaciones vivienda vertical, </a:t>
                      </a:r>
                      <a:r>
                        <a:rPr lang="es-ES_tradnl" sz="1800" i="1" dirty="0">
                          <a:solidFill>
                            <a:srgbClr val="000000"/>
                          </a:solidFill>
                          <a:effectLst/>
                          <a:latin typeface="Playfair Display" pitchFamily="2" charset="77"/>
                          <a:ea typeface="Times New Roman" panose="02020603050405020304" pitchFamily="18" charset="0"/>
                          <a:cs typeface="Calibri" panose="020F0502020204030204" pitchFamily="34" charset="0"/>
                        </a:rPr>
                        <a:t>tabla #10</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4099850655"/>
                  </a:ext>
                </a:extLst>
              </a:tr>
              <a:tr h="405557">
                <a:tc>
                  <a:txBody>
                    <a:bodyPr/>
                    <a:lstStyle/>
                    <a:p>
                      <a:pPr algn="ctr">
                        <a:lnSpc>
                          <a:spcPct val="107000"/>
                        </a:lnSpc>
                        <a:spcAft>
                          <a:spcPts val="800"/>
                        </a:spcAft>
                      </a:pPr>
                      <a:r>
                        <a:rPr lang="es-ES_tradnl" sz="18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8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1800" b="1" baseline="30000"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final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83882813"/>
                  </a:ext>
                </a:extLst>
              </a:tr>
              <a:tr h="405557">
                <a:tc rowSpan="3">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143 (inferior)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$3,386 (inferior)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$484,198</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2.72 (2.37-3.07)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43246210"/>
                  </a:ext>
                </a:extLst>
              </a:tr>
              <a:tr h="4055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$3,443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$492,349</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2.71 (2.36-3.06)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43436410"/>
                  </a:ext>
                </a:extLst>
              </a:tr>
              <a:tr h="405557">
                <a:tc vMerge="1">
                  <a:txBody>
                    <a:bodyPr/>
                    <a:lstStyle/>
                    <a:p>
                      <a:endParaRPr lang="es-ES_tradnl"/>
                    </a:p>
                  </a:txBody>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$3,560 (superior)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$509,080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2.68 (2.34-3.03)</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89179716"/>
                  </a:ext>
                </a:extLst>
              </a:tr>
              <a:tr h="405557">
                <a:tc rowSpan="3">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$3,386 (inferior)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$490,970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2.74 (2.38-3.09)</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28453756"/>
                  </a:ext>
                </a:extLst>
              </a:tr>
              <a:tr h="4055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$3,443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$499,235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2.73 (2.37-3.08)</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4082592433"/>
                  </a:ext>
                </a:extLst>
              </a:tr>
              <a:tr h="4055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$3,560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$516,200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2.71 (2.36-3.06)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83470103"/>
                  </a:ext>
                </a:extLst>
              </a:tr>
              <a:tr h="405557">
                <a:tc rowSpan="3">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150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$3,386 (inferior)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$507,900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2.81 (2.44-3.17)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09647857"/>
                  </a:ext>
                </a:extLst>
              </a:tr>
              <a:tr h="405557">
                <a:tc vMerge="1">
                  <a:txBody>
                    <a:bodyPr/>
                    <a:lstStyle/>
                    <a:p>
                      <a:endParaRPr lang="es-ES_tradnl"/>
                    </a:p>
                  </a:txBody>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$3,443 (promedio)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$516,450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2.79 (2.43-3.15)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202755117"/>
                  </a:ext>
                </a:extLst>
              </a:tr>
              <a:tr h="4055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$3,560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$534,000</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2.77 (2.41-3.13)</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37655686"/>
                  </a:ext>
                </a:extLst>
              </a:tr>
            </a:tbl>
          </a:graphicData>
        </a:graphic>
      </p:graphicFrame>
    </p:spTree>
    <p:extLst>
      <p:ext uri="{BB962C8B-B14F-4D97-AF65-F5344CB8AC3E}">
        <p14:creationId xmlns:p14="http://schemas.microsoft.com/office/powerpoint/2010/main" val="91991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22</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216224" y="1671570"/>
            <a:ext cx="10009112" cy="1866156"/>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Modelo: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1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(Precio Total) +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2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(Tamaño) = absorción</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Coeficientes del modelo</a:t>
            </a:r>
            <a:r>
              <a:rPr lang="es-ES_tradnl" sz="2200" dirty="0">
                <a:latin typeface="Roboto Light" panose="02000000000000000000" pitchFamily="2" charset="0"/>
                <a:ea typeface="Calibri" panose="020F0502020204030204" pitchFamily="34" charset="0"/>
                <a:cs typeface="Times New Roman" panose="02020603050405020304" pitchFamily="18" charset="0"/>
              </a:rPr>
              <a:t>:</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1.741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1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-0.00000354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2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0.0082   </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Se estimaron los límites inferior y superior para el tamaño y precio por m</a:t>
            </a:r>
            <a:r>
              <a:rPr lang="es-ES_tradnl" sz="22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144216" y="967537"/>
            <a:ext cx="11161240" cy="717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Horizontal, mercado histórico</a:t>
            </a:r>
          </a:p>
        </p:txBody>
      </p:sp>
      <p:graphicFrame>
        <p:nvGraphicFramePr>
          <p:cNvPr id="9" name="Tabla 8">
            <a:extLst>
              <a:ext uri="{FF2B5EF4-FFF2-40B4-BE49-F238E27FC236}">
                <a16:creationId xmlns:a16="http://schemas.microsoft.com/office/drawing/2014/main" id="{18379777-5B6C-DA4D-929C-E48D8BFD2E55}"/>
              </a:ext>
            </a:extLst>
          </p:cNvPr>
          <p:cNvGraphicFramePr>
            <a:graphicFrameLocks noGrp="1"/>
          </p:cNvGraphicFramePr>
          <p:nvPr>
            <p:extLst>
              <p:ext uri="{D42A27DB-BD31-4B8C-83A1-F6EECF244321}">
                <p14:modId xmlns:p14="http://schemas.microsoft.com/office/powerpoint/2010/main" val="3878425796"/>
              </p:ext>
            </p:extLst>
          </p:nvPr>
        </p:nvGraphicFramePr>
        <p:xfrm>
          <a:off x="1307974" y="3742184"/>
          <a:ext cx="9341300" cy="2567916"/>
        </p:xfrm>
        <a:graphic>
          <a:graphicData uri="http://schemas.openxmlformats.org/drawingml/2006/table">
            <a:tbl>
              <a:tblPr firstRow="1" firstCol="1" bandRow="1"/>
              <a:tblGrid>
                <a:gridCol w="2335325">
                  <a:extLst>
                    <a:ext uri="{9D8B030D-6E8A-4147-A177-3AD203B41FA5}">
                      <a16:colId xmlns:a16="http://schemas.microsoft.com/office/drawing/2014/main" val="1496058698"/>
                    </a:ext>
                  </a:extLst>
                </a:gridCol>
                <a:gridCol w="2335325">
                  <a:extLst>
                    <a:ext uri="{9D8B030D-6E8A-4147-A177-3AD203B41FA5}">
                      <a16:colId xmlns:a16="http://schemas.microsoft.com/office/drawing/2014/main" val="3687551195"/>
                    </a:ext>
                  </a:extLst>
                </a:gridCol>
                <a:gridCol w="2335325">
                  <a:extLst>
                    <a:ext uri="{9D8B030D-6E8A-4147-A177-3AD203B41FA5}">
                      <a16:colId xmlns:a16="http://schemas.microsoft.com/office/drawing/2014/main" val="3337683691"/>
                    </a:ext>
                  </a:extLst>
                </a:gridCol>
                <a:gridCol w="2335325">
                  <a:extLst>
                    <a:ext uri="{9D8B030D-6E8A-4147-A177-3AD203B41FA5}">
                      <a16:colId xmlns:a16="http://schemas.microsoft.com/office/drawing/2014/main" val="3709936800"/>
                    </a:ext>
                  </a:extLst>
                </a:gridCol>
              </a:tblGrid>
              <a:tr h="641979">
                <a:tc gridSpan="4">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Vivienda horizontal, </a:t>
                      </a:r>
                      <a:r>
                        <a:rPr lang="es-ES_tradnl" sz="2200" i="1">
                          <a:solidFill>
                            <a:srgbClr val="000000"/>
                          </a:solidFill>
                          <a:effectLst/>
                          <a:latin typeface="Playfair Display" pitchFamily="2" charset="77"/>
                          <a:ea typeface="Times New Roman" panose="02020603050405020304" pitchFamily="18" charset="0"/>
                          <a:cs typeface="Calibri" panose="020F0502020204030204" pitchFamily="34" charset="0"/>
                        </a:rPr>
                        <a:t>tabla #11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4145432981"/>
                  </a:ext>
                </a:extLst>
              </a:tr>
              <a:tr h="641979">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Variable</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975662216"/>
                  </a:ext>
                </a:extLst>
              </a:tr>
              <a:tr h="641979">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Tamaño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81592534"/>
                  </a:ext>
                </a:extLst>
              </a:tr>
              <a:tr h="641979">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Premio m</a:t>
                      </a:r>
                      <a:r>
                        <a:rPr lang="es-ES_tradnl" sz="22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$2,736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$2,674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$3,146</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3295379731"/>
                  </a:ext>
                </a:extLst>
              </a:tr>
            </a:tbl>
          </a:graphicData>
        </a:graphic>
      </p:graphicFrame>
    </p:spTree>
    <p:extLst>
      <p:ext uri="{BB962C8B-B14F-4D97-AF65-F5344CB8AC3E}">
        <p14:creationId xmlns:p14="http://schemas.microsoft.com/office/powerpoint/2010/main" val="345746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23</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789856"/>
            <a:ext cx="10009112" cy="898070"/>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Se hicieron todas las estimaciones de absorción incluyendo los límites inferior y superior de cada alternativa: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7B4555EA-D91C-6C49-99DE-AD28FF1D2DCA}"/>
              </a:ext>
            </a:extLst>
          </p:cNvPr>
          <p:cNvGraphicFramePr>
            <a:graphicFrameLocks noGrp="1"/>
          </p:cNvGraphicFramePr>
          <p:nvPr>
            <p:extLst>
              <p:ext uri="{D42A27DB-BD31-4B8C-83A1-F6EECF244321}">
                <p14:modId xmlns:p14="http://schemas.microsoft.com/office/powerpoint/2010/main" val="2225560407"/>
              </p:ext>
            </p:extLst>
          </p:nvPr>
        </p:nvGraphicFramePr>
        <p:xfrm>
          <a:off x="1576264" y="1782934"/>
          <a:ext cx="9865096" cy="5343624"/>
        </p:xfrm>
        <a:graphic>
          <a:graphicData uri="http://schemas.openxmlformats.org/drawingml/2006/table">
            <a:tbl>
              <a:tblPr firstRow="1" firstCol="1" bandRow="1"/>
              <a:tblGrid>
                <a:gridCol w="2466274">
                  <a:extLst>
                    <a:ext uri="{9D8B030D-6E8A-4147-A177-3AD203B41FA5}">
                      <a16:colId xmlns:a16="http://schemas.microsoft.com/office/drawing/2014/main" val="3489091169"/>
                    </a:ext>
                  </a:extLst>
                </a:gridCol>
                <a:gridCol w="2466274">
                  <a:extLst>
                    <a:ext uri="{9D8B030D-6E8A-4147-A177-3AD203B41FA5}">
                      <a16:colId xmlns:a16="http://schemas.microsoft.com/office/drawing/2014/main" val="3866862338"/>
                    </a:ext>
                  </a:extLst>
                </a:gridCol>
                <a:gridCol w="2466274">
                  <a:extLst>
                    <a:ext uri="{9D8B030D-6E8A-4147-A177-3AD203B41FA5}">
                      <a16:colId xmlns:a16="http://schemas.microsoft.com/office/drawing/2014/main" val="3964937750"/>
                    </a:ext>
                  </a:extLst>
                </a:gridCol>
                <a:gridCol w="2466274">
                  <a:extLst>
                    <a:ext uri="{9D8B030D-6E8A-4147-A177-3AD203B41FA5}">
                      <a16:colId xmlns:a16="http://schemas.microsoft.com/office/drawing/2014/main" val="3471234632"/>
                    </a:ext>
                  </a:extLst>
                </a:gridCol>
              </a:tblGrid>
              <a:tr h="485784">
                <a:tc gridSpan="4">
                  <a:txBody>
                    <a:bodyPr/>
                    <a:lstStyle/>
                    <a:p>
                      <a:pPr algn="ctr">
                        <a:lnSpc>
                          <a:spcPct val="107000"/>
                        </a:lnSpc>
                        <a:spcAft>
                          <a:spcPts val="800"/>
                        </a:spcAft>
                      </a:pPr>
                      <a:r>
                        <a:rPr lang="es-ES_tradnl" sz="11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Estimaciones vivienda horizontal, </a:t>
                      </a:r>
                      <a:r>
                        <a:rPr lang="es-ES_tradnl" sz="1100" i="1">
                          <a:solidFill>
                            <a:srgbClr val="000000"/>
                          </a:solidFill>
                          <a:effectLst/>
                          <a:latin typeface="Playfair Display" pitchFamily="2" charset="77"/>
                          <a:ea typeface="Times New Roman" panose="02020603050405020304" pitchFamily="18" charset="0"/>
                          <a:cs typeface="Calibri" panose="020F0502020204030204" pitchFamily="34" charset="0"/>
                        </a:rPr>
                        <a:t>tabla #12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496593587"/>
                  </a:ext>
                </a:extLst>
              </a:tr>
              <a:tr h="485784">
                <a:tc>
                  <a:txBody>
                    <a:bodyPr/>
                    <a:lstStyle/>
                    <a:p>
                      <a:pPr algn="ctr">
                        <a:lnSpc>
                          <a:spcPct val="107000"/>
                        </a:lnSpc>
                        <a:spcAft>
                          <a:spcPts val="800"/>
                        </a:spcAft>
                      </a:pPr>
                      <a:r>
                        <a:rPr lang="es-ES_tradnl" sz="11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11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11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11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final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11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099759514"/>
                  </a:ext>
                </a:extLst>
              </a:tr>
              <a:tr h="485784">
                <a:tc rowSpan="3">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238 (inferior)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$2674 (inferior)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$636,412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1.63 (1.42-1.84)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69811642"/>
                  </a:ext>
                </a:extLst>
              </a:tr>
              <a:tr h="485784">
                <a:tc vMerge="1">
                  <a:txBody>
                    <a:bodyPr/>
                    <a:lstStyle/>
                    <a:p>
                      <a:endParaRPr lang="es-ES_tradnl"/>
                    </a:p>
                  </a:txBody>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$2736 (promedio)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$651,168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1.58 (1.37-1.78)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86595208"/>
                  </a:ext>
                </a:extLst>
              </a:tr>
              <a:tr h="485784">
                <a:tc vMerge="1">
                  <a:txBody>
                    <a:bodyPr/>
                    <a:lstStyle/>
                    <a:p>
                      <a:endParaRPr lang="es-ES_tradnl"/>
                    </a:p>
                  </a:txBody>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$3146 (superior)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$748,748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1.23 (1.07-1.39)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96820162"/>
                  </a:ext>
                </a:extLst>
              </a:tr>
              <a:tr h="485784">
                <a:tc rowSpan="3">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242 (promedio)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$2674 (inferior)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$647,108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1.62 (1.41-1.83)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99065631"/>
                  </a:ext>
                </a:extLst>
              </a:tr>
              <a:tr h="485784">
                <a:tc vMerge="1">
                  <a:txBody>
                    <a:bodyPr/>
                    <a:lstStyle/>
                    <a:p>
                      <a:endParaRPr lang="es-ES_tradnl"/>
                    </a:p>
                  </a:txBody>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$2,736 (promedio)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$662,112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1.58 (1.06-1.78)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1218968619"/>
                  </a:ext>
                </a:extLst>
              </a:tr>
              <a:tr h="485784">
                <a:tc vMerge="1">
                  <a:txBody>
                    <a:bodyPr/>
                    <a:lstStyle/>
                    <a:p>
                      <a:endParaRPr lang="es-ES_tradnl"/>
                    </a:p>
                  </a:txBody>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$3146 (superior)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$761,332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1.22 (1.07-1.38)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2849011"/>
                  </a:ext>
                </a:extLst>
              </a:tr>
              <a:tr h="485784">
                <a:tc rowSpan="3">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250 (superior)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$2674 (inferior)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$668,500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1.62 (1.41-1.83)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67106849"/>
                  </a:ext>
                </a:extLst>
              </a:tr>
              <a:tr h="485784">
                <a:tc vMerge="1">
                  <a:txBody>
                    <a:bodyPr/>
                    <a:lstStyle/>
                    <a:p>
                      <a:endParaRPr lang="es-ES_tradnl"/>
                    </a:p>
                  </a:txBody>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$2736 (promedio)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$684,000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1.57 (1.36-1.77)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97622526"/>
                  </a:ext>
                </a:extLst>
              </a:tr>
              <a:tr h="485784">
                <a:tc vMerge="1">
                  <a:txBody>
                    <a:bodyPr/>
                    <a:lstStyle/>
                    <a:p>
                      <a:endParaRPr lang="es-ES_tradnl"/>
                    </a:p>
                  </a:txBody>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$3146 (superior)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$786,500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1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1.21 (1.06-1.37)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63109743"/>
                  </a:ext>
                </a:extLst>
              </a:tr>
            </a:tbl>
          </a:graphicData>
        </a:graphic>
      </p:graphicFrame>
    </p:spTree>
    <p:extLst>
      <p:ext uri="{BB962C8B-B14F-4D97-AF65-F5344CB8AC3E}">
        <p14:creationId xmlns:p14="http://schemas.microsoft.com/office/powerpoint/2010/main" val="356527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24</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1462300"/>
            <a:ext cx="10585176" cy="5533827"/>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342900" lvl="0" indent="-342900">
              <a:lnSpc>
                <a:spcPct val="107000"/>
              </a:lnSpc>
              <a:spcAft>
                <a:spcPts val="600"/>
              </a:spcAft>
              <a:buFont typeface="+mj-lt"/>
              <a:buAutoNum type="arabicParenR"/>
            </a:pP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Para las estimaciones que se desarrollaron del mercado actual e histórico, </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las proyecciones confirman una absorción estimada en el orden de 3 unidades mensuales para el desarrollo vertical y 2 para el horizontal</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Estas absorciones son </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independientes</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arenR"/>
            </a:pP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Para ambas estimaciones del mercado (actual e histórico) el precio por m</a:t>
            </a:r>
            <a:r>
              <a:rPr lang="es-ES_tradnl" sz="2000" baseline="30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para el desarrollo vertical indica una tendencia de </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costos superiores</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del orden del 25% con respecto al horizontal, lo que puede ser explicado por los costos de la tierra, una </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mayor oferta y diversidad</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de precios en los desarrollos verticales, y porque en el caso de los horizontales se registran mayores tamaños y, por lo tanto, precios finales más elevados.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arenR"/>
            </a:pP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A partir de las estimaciones para ambos mercados, </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se sugiere un precio por m</a:t>
            </a:r>
            <a:r>
              <a:rPr lang="es-ES_tradnl" sz="2000" b="1"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de $3,000 ($2,950 – $3,102) y un tamaño aproximado de 145 m</a:t>
            </a:r>
            <a:r>
              <a:rPr lang="es-ES_tradnl" sz="2000" b="1"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 </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para el desarrollo vertical, y de $2,700 ($2,639-$3105) con 2 tamaños de 180 m</a:t>
            </a:r>
            <a:r>
              <a:rPr lang="es-ES_tradnl" sz="2000" b="1"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y 220 m</a:t>
            </a:r>
            <a:r>
              <a:rPr lang="es-ES_tradnl" sz="2000" b="1"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s-ES_tradnl" sz="20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para el desarrollo horizontal</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Los valores de $3,000 y $2,700 es la estimación que sugerimos nosotros a partir del análisis de los resultados y el comportamiento de ambos mercados (estamos sugiriendo un precio y tamaño óptimo en función maximizar la absorción, con el propósito de facilitar u orientar la toma de decisiones de </a:t>
            </a:r>
            <a:r>
              <a:rPr lang="es-ES_tradnl" sz="2000" dirty="0" err="1">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Fincamex</a:t>
            </a:r>
            <a:r>
              <a:rPr lang="es-ES_tradnl" sz="2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pero además luego validamos esa sugerencia con resultados a partir de la implementación del modelo.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432248" y="789856"/>
            <a:ext cx="10225136" cy="717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Los investigadores opinan...</a:t>
            </a:r>
          </a:p>
        </p:txBody>
      </p:sp>
    </p:spTree>
    <p:extLst>
      <p:ext uri="{BB962C8B-B14F-4D97-AF65-F5344CB8AC3E}">
        <p14:creationId xmlns:p14="http://schemas.microsoft.com/office/powerpoint/2010/main" val="286291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25</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324236" y="4678288"/>
            <a:ext cx="10585176" cy="1559213"/>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363538" lvl="0" indent="-363538">
              <a:lnSpc>
                <a:spcPct val="107000"/>
              </a:lnSpc>
            </a:pPr>
            <a:r>
              <a:rPr lang="es-ES_tradnl" sz="22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4)	A partir de los valores sugeridos se hicieron las estimaciones de la absorción para ambos tipos de desarrollos (vertical y horizontal), indicando el precio en pesos de acuerdo al tipo de cambio actual ($17.22).</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marL="363538" indent="-363538">
              <a:lnSpc>
                <a:spcPct val="107000"/>
              </a:lnSpc>
              <a:spcAft>
                <a:spcPts val="800"/>
              </a:spcAft>
            </a:pP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CF513E5-FD1D-AD47-9D2B-824848A7690E}"/>
              </a:ext>
            </a:extLst>
          </p:cNvPr>
          <p:cNvGraphicFramePr>
            <a:graphicFrameLocks noGrp="1"/>
          </p:cNvGraphicFramePr>
          <p:nvPr>
            <p:extLst>
              <p:ext uri="{D42A27DB-BD31-4B8C-83A1-F6EECF244321}">
                <p14:modId xmlns:p14="http://schemas.microsoft.com/office/powerpoint/2010/main" val="3679577531"/>
              </p:ext>
            </p:extLst>
          </p:nvPr>
        </p:nvGraphicFramePr>
        <p:xfrm>
          <a:off x="892188" y="933872"/>
          <a:ext cx="11017224" cy="3456386"/>
        </p:xfrm>
        <a:graphic>
          <a:graphicData uri="http://schemas.openxmlformats.org/drawingml/2006/table">
            <a:tbl>
              <a:tblPr firstRow="1" firstCol="1" bandRow="1"/>
              <a:tblGrid>
                <a:gridCol w="2578422">
                  <a:extLst>
                    <a:ext uri="{9D8B030D-6E8A-4147-A177-3AD203B41FA5}">
                      <a16:colId xmlns:a16="http://schemas.microsoft.com/office/drawing/2014/main" val="583327718"/>
                    </a:ext>
                  </a:extLst>
                </a:gridCol>
                <a:gridCol w="1827496">
                  <a:extLst>
                    <a:ext uri="{9D8B030D-6E8A-4147-A177-3AD203B41FA5}">
                      <a16:colId xmlns:a16="http://schemas.microsoft.com/office/drawing/2014/main" val="3087498924"/>
                    </a:ext>
                  </a:extLst>
                </a:gridCol>
                <a:gridCol w="2204174">
                  <a:extLst>
                    <a:ext uri="{9D8B030D-6E8A-4147-A177-3AD203B41FA5}">
                      <a16:colId xmlns:a16="http://schemas.microsoft.com/office/drawing/2014/main" val="221990379"/>
                    </a:ext>
                  </a:extLst>
                </a:gridCol>
                <a:gridCol w="2202958">
                  <a:extLst>
                    <a:ext uri="{9D8B030D-6E8A-4147-A177-3AD203B41FA5}">
                      <a16:colId xmlns:a16="http://schemas.microsoft.com/office/drawing/2014/main" val="1724915583"/>
                    </a:ext>
                  </a:extLst>
                </a:gridCol>
                <a:gridCol w="2204174">
                  <a:extLst>
                    <a:ext uri="{9D8B030D-6E8A-4147-A177-3AD203B41FA5}">
                      <a16:colId xmlns:a16="http://schemas.microsoft.com/office/drawing/2014/main" val="3531560109"/>
                    </a:ext>
                  </a:extLst>
                </a:gridCol>
              </a:tblGrid>
              <a:tr h="577250">
                <a:tc gridSpan="5">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 y precio de los modelos sugeridos, </a:t>
                      </a:r>
                      <a:r>
                        <a:rPr lang="es-ES_tradnl" sz="2200" i="1">
                          <a:solidFill>
                            <a:srgbClr val="000000"/>
                          </a:solidFill>
                          <a:effectLst/>
                          <a:latin typeface="Playfair Display" pitchFamily="2" charset="77"/>
                          <a:ea typeface="Times New Roman" panose="02020603050405020304" pitchFamily="18" charset="0"/>
                          <a:cs typeface="Calibri" panose="020F0502020204030204" pitchFamily="34" charset="0"/>
                        </a:rPr>
                        <a:t>tabla #13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439285989"/>
                  </a:ext>
                </a:extLst>
              </a:tr>
              <a:tr h="947328">
                <a:tc>
                  <a:txBody>
                    <a:bodyPr/>
                    <a:lstStyle/>
                    <a:p>
                      <a:pPr algn="l">
                        <a:lnSpc>
                          <a:spcPct val="107000"/>
                        </a:lnSpc>
                        <a:spcAft>
                          <a:spcPts val="800"/>
                        </a:spcAft>
                      </a:pPr>
                      <a:r>
                        <a:rPr lang="es-ES_tradnl" sz="2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Modelos sugeridos</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22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74750988"/>
                  </a:ext>
                </a:extLst>
              </a:tr>
              <a:tr h="482952">
                <a:tc>
                  <a:txBody>
                    <a:bodyPr/>
                    <a:lstStyle/>
                    <a:p>
                      <a:pP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Vertical</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18118747"/>
                  </a:ext>
                </a:extLst>
              </a:tr>
              <a:tr h="482952">
                <a:tc>
                  <a:txBody>
                    <a:bodyPr/>
                    <a:lstStyle/>
                    <a:p>
                      <a:pP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Horizontal 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$2,639</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479294761"/>
                  </a:ext>
                </a:extLst>
              </a:tr>
              <a:tr h="482952">
                <a:tc>
                  <a:txBody>
                    <a:bodyPr/>
                    <a:lstStyle/>
                    <a:p>
                      <a:pP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Horizontal B</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220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$2,639</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48014056"/>
                  </a:ext>
                </a:extLst>
              </a:tr>
              <a:tr h="482952">
                <a:tc gridSpan="5">
                  <a:txBody>
                    <a:bodyPr/>
                    <a:lstStyle/>
                    <a:p>
                      <a:pPr algn="ctr">
                        <a:lnSpc>
                          <a:spcPct val="107000"/>
                        </a:lnSpc>
                        <a:spcAft>
                          <a:spcPts val="800"/>
                        </a:spcAft>
                      </a:pPr>
                      <a:r>
                        <a:rPr lang="es-ES_tradnl" sz="2200" i="1" dirty="0">
                          <a:solidFill>
                            <a:srgbClr val="000000"/>
                          </a:solidFill>
                          <a:effectLst/>
                          <a:latin typeface="Playfair Display" pitchFamily="2" charset="77"/>
                          <a:ea typeface="Times New Roman" panose="02020603050405020304" pitchFamily="18" charset="0"/>
                          <a:cs typeface="Calibri" panose="020F0502020204030204" pitchFamily="34" charset="0"/>
                        </a:rPr>
                        <a:t>Los valores y tamaños vienen de las sugerencias del análisis de Ideas Frescas</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966436283"/>
                  </a:ext>
                </a:extLst>
              </a:tr>
            </a:tbl>
          </a:graphicData>
        </a:graphic>
      </p:graphicFrame>
    </p:spTree>
    <p:extLst>
      <p:ext uri="{BB962C8B-B14F-4D97-AF65-F5344CB8AC3E}">
        <p14:creationId xmlns:p14="http://schemas.microsoft.com/office/powerpoint/2010/main" val="276709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26</a:t>
            </a:fld>
            <a:endParaRPr lang="en-US" dirty="0"/>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432248" y="2936723"/>
            <a:ext cx="10225136" cy="1898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4943" tIns="62471" rIns="124943" bIns="62471" anchor="ctr">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eaLnBrk="1" hangingPunct="1">
              <a:lnSpc>
                <a:spcPct val="80000"/>
              </a:lnSpc>
            </a:pPr>
            <a:r>
              <a:rPr lang="es-ES_tradnl" sz="4800" cap="all" dirty="0">
                <a:latin typeface="Lato Hairline" panose="020F0202020204030203" pitchFamily="34" charset="77"/>
                <a:cs typeface="Stajn Pro Medium"/>
              </a:rPr>
              <a:t>Resultados de los desarrollos sugeridos partir del modelo: </a:t>
            </a:r>
          </a:p>
        </p:txBody>
      </p:sp>
    </p:spTree>
    <p:extLst>
      <p:ext uri="{BB962C8B-B14F-4D97-AF65-F5344CB8AC3E}">
        <p14:creationId xmlns:p14="http://schemas.microsoft.com/office/powerpoint/2010/main" val="386720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27</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216224" y="1462300"/>
            <a:ext cx="10009112" cy="1686876"/>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180340">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Modelo 145 m</a:t>
            </a:r>
            <a:r>
              <a:rPr lang="es-ES_tradnl"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a:t>
            </a:r>
            <a:r>
              <a:rPr lang="es-ES_tradnl" i="1" dirty="0">
                <a:effectLst/>
                <a:latin typeface="Playfair Display" pitchFamily="2" charset="77"/>
                <a:ea typeface="Calibri" panose="020F0502020204030204" pitchFamily="34" charset="0"/>
                <a:cs typeface="Times New Roman" panose="02020603050405020304" pitchFamily="18" charset="0"/>
              </a:rPr>
              <a:t>(e</a:t>
            </a:r>
            <a:r>
              <a:rPr lang="es-ES_tradnl" i="1" dirty="0">
                <a:solidFill>
                  <a:srgbClr val="000000"/>
                </a:solidFill>
                <a:effectLst/>
                <a:latin typeface="Playfair Display" pitchFamily="2" charset="77"/>
                <a:ea typeface="Calibri" panose="020F0502020204030204" pitchFamily="34" charset="0"/>
                <a:cs typeface="Times New Roman" panose="02020603050405020304" pitchFamily="18" charset="0"/>
              </a:rPr>
              <a:t>l tamaño proviene de la tendencia del mercado actual, la media responde a un comportamiento dentro de una distribución normal que trata de definir un estándar de un fenómeno con sus respectivas variaciones o desviaciones).</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288232" y="789856"/>
            <a:ext cx="10225136" cy="717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vertical</a:t>
            </a:r>
          </a:p>
        </p:txBody>
      </p:sp>
      <p:graphicFrame>
        <p:nvGraphicFramePr>
          <p:cNvPr id="6" name="Tabla 5">
            <a:extLst>
              <a:ext uri="{FF2B5EF4-FFF2-40B4-BE49-F238E27FC236}">
                <a16:creationId xmlns:a16="http://schemas.microsoft.com/office/drawing/2014/main" id="{3CFB775F-405A-DB4D-BE21-8F0747C24F2A}"/>
              </a:ext>
            </a:extLst>
          </p:cNvPr>
          <p:cNvGraphicFramePr>
            <a:graphicFrameLocks noGrp="1"/>
          </p:cNvGraphicFramePr>
          <p:nvPr>
            <p:extLst>
              <p:ext uri="{D42A27DB-BD31-4B8C-83A1-F6EECF244321}">
                <p14:modId xmlns:p14="http://schemas.microsoft.com/office/powerpoint/2010/main" val="3149761504"/>
              </p:ext>
            </p:extLst>
          </p:nvPr>
        </p:nvGraphicFramePr>
        <p:xfrm>
          <a:off x="1504256" y="3382144"/>
          <a:ext cx="10441160" cy="3024335"/>
        </p:xfrm>
        <a:graphic>
          <a:graphicData uri="http://schemas.openxmlformats.org/drawingml/2006/table">
            <a:tbl>
              <a:tblPr firstRow="1" firstCol="1" bandRow="1"/>
              <a:tblGrid>
                <a:gridCol w="1440160">
                  <a:extLst>
                    <a:ext uri="{9D8B030D-6E8A-4147-A177-3AD203B41FA5}">
                      <a16:colId xmlns:a16="http://schemas.microsoft.com/office/drawing/2014/main" val="4163594514"/>
                    </a:ext>
                  </a:extLst>
                </a:gridCol>
                <a:gridCol w="2232248">
                  <a:extLst>
                    <a:ext uri="{9D8B030D-6E8A-4147-A177-3AD203B41FA5}">
                      <a16:colId xmlns:a16="http://schemas.microsoft.com/office/drawing/2014/main" val="2885521588"/>
                    </a:ext>
                  </a:extLst>
                </a:gridCol>
                <a:gridCol w="2304256">
                  <a:extLst>
                    <a:ext uri="{9D8B030D-6E8A-4147-A177-3AD203B41FA5}">
                      <a16:colId xmlns:a16="http://schemas.microsoft.com/office/drawing/2014/main" val="2165642514"/>
                    </a:ext>
                  </a:extLst>
                </a:gridCol>
                <a:gridCol w="2521958">
                  <a:extLst>
                    <a:ext uri="{9D8B030D-6E8A-4147-A177-3AD203B41FA5}">
                      <a16:colId xmlns:a16="http://schemas.microsoft.com/office/drawing/2014/main" val="1189195785"/>
                    </a:ext>
                  </a:extLst>
                </a:gridCol>
                <a:gridCol w="1942538">
                  <a:extLst>
                    <a:ext uri="{9D8B030D-6E8A-4147-A177-3AD203B41FA5}">
                      <a16:colId xmlns:a16="http://schemas.microsoft.com/office/drawing/2014/main" val="3664365342"/>
                    </a:ext>
                  </a:extLst>
                </a:gridCol>
              </a:tblGrid>
              <a:tr h="604867">
                <a:tc gridSpan="5">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Modelo vertical 145 m</a:t>
                      </a:r>
                      <a:r>
                        <a:rPr lang="es-ES_tradnl" sz="20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 </a:t>
                      </a:r>
                      <a:r>
                        <a:rPr lang="es-ES_tradnl" sz="2000" i="1">
                          <a:solidFill>
                            <a:srgbClr val="000000"/>
                          </a:solidFill>
                          <a:effectLst/>
                          <a:latin typeface="Playfair Display" pitchFamily="2" charset="77"/>
                          <a:ea typeface="Times New Roman" panose="02020603050405020304" pitchFamily="18" charset="0"/>
                          <a:cs typeface="Calibri" panose="020F0502020204030204" pitchFamily="34" charset="0"/>
                        </a:rPr>
                        <a:t>tabla #14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256053282"/>
                  </a:ext>
                </a:extLst>
              </a:tr>
              <a:tr h="604867">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2000" b="1" baseline="30000"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dólar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pesos ($17.2)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201480739"/>
                  </a:ext>
                </a:extLst>
              </a:tr>
              <a:tr h="604867">
                <a:tc rowSpan="3">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$2,950 (inferior)</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$427,750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$7,635,338</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2.85 (2.48-3.22)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59635615"/>
                  </a:ext>
                </a:extLst>
              </a:tr>
              <a:tr h="604867">
                <a:tc vMerge="1">
                  <a:txBody>
                    <a:bodyPr/>
                    <a:lstStyle/>
                    <a:p>
                      <a:endParaRPr lang="es-ES_tradnl"/>
                    </a:p>
                  </a:txBody>
                  <a:tcPr/>
                </a:tc>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$3,000 (promedio)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$435,000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$7,490,700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2.84 (2.47-3.21)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3952212355"/>
                  </a:ext>
                </a:extLst>
              </a:tr>
              <a:tr h="604867">
                <a:tc vMerge="1">
                  <a:txBody>
                    <a:bodyPr/>
                    <a:lstStyle/>
                    <a:p>
                      <a:endParaRPr lang="es-ES_tradnl"/>
                    </a:p>
                  </a:txBody>
                  <a:tcPr/>
                </a:tc>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$3,102 (superior)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$449,790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$7,745,384</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2.81 (2.44-3.17)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96363325"/>
                  </a:ext>
                </a:extLst>
              </a:tr>
            </a:tbl>
          </a:graphicData>
        </a:graphic>
      </p:graphicFrame>
    </p:spTree>
    <p:extLst>
      <p:ext uri="{BB962C8B-B14F-4D97-AF65-F5344CB8AC3E}">
        <p14:creationId xmlns:p14="http://schemas.microsoft.com/office/powerpoint/2010/main" val="25042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28</a:t>
            </a:fld>
            <a:endParaRPr lang="en-US" dirty="0"/>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144216" y="789856"/>
            <a:ext cx="10225136" cy="717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horizontal</a:t>
            </a:r>
          </a:p>
        </p:txBody>
      </p:sp>
      <p:graphicFrame>
        <p:nvGraphicFramePr>
          <p:cNvPr id="6" name="Tabla 5">
            <a:extLst>
              <a:ext uri="{FF2B5EF4-FFF2-40B4-BE49-F238E27FC236}">
                <a16:creationId xmlns:a16="http://schemas.microsoft.com/office/drawing/2014/main" id="{FB5A628F-7ACF-6247-A1FA-936831E9FE03}"/>
              </a:ext>
            </a:extLst>
          </p:cNvPr>
          <p:cNvGraphicFramePr>
            <a:graphicFrameLocks noGrp="1"/>
          </p:cNvGraphicFramePr>
          <p:nvPr>
            <p:extLst>
              <p:ext uri="{D42A27DB-BD31-4B8C-83A1-F6EECF244321}">
                <p14:modId xmlns:p14="http://schemas.microsoft.com/office/powerpoint/2010/main" val="1124267289"/>
              </p:ext>
            </p:extLst>
          </p:nvPr>
        </p:nvGraphicFramePr>
        <p:xfrm>
          <a:off x="1288232" y="1583158"/>
          <a:ext cx="10729192" cy="2794352"/>
        </p:xfrm>
        <a:graphic>
          <a:graphicData uri="http://schemas.openxmlformats.org/drawingml/2006/table">
            <a:tbl>
              <a:tblPr firstRow="1" firstCol="1" bandRow="1"/>
              <a:tblGrid>
                <a:gridCol w="1584176">
                  <a:extLst>
                    <a:ext uri="{9D8B030D-6E8A-4147-A177-3AD203B41FA5}">
                      <a16:colId xmlns:a16="http://schemas.microsoft.com/office/drawing/2014/main" val="682923984"/>
                    </a:ext>
                  </a:extLst>
                </a:gridCol>
                <a:gridCol w="2232248">
                  <a:extLst>
                    <a:ext uri="{9D8B030D-6E8A-4147-A177-3AD203B41FA5}">
                      <a16:colId xmlns:a16="http://schemas.microsoft.com/office/drawing/2014/main" val="1361756201"/>
                    </a:ext>
                  </a:extLst>
                </a:gridCol>
                <a:gridCol w="2304256">
                  <a:extLst>
                    <a:ext uri="{9D8B030D-6E8A-4147-A177-3AD203B41FA5}">
                      <a16:colId xmlns:a16="http://schemas.microsoft.com/office/drawing/2014/main" val="3019783875"/>
                    </a:ext>
                  </a:extLst>
                </a:gridCol>
                <a:gridCol w="2304256">
                  <a:extLst>
                    <a:ext uri="{9D8B030D-6E8A-4147-A177-3AD203B41FA5}">
                      <a16:colId xmlns:a16="http://schemas.microsoft.com/office/drawing/2014/main" val="1410876999"/>
                    </a:ext>
                  </a:extLst>
                </a:gridCol>
                <a:gridCol w="2304256">
                  <a:extLst>
                    <a:ext uri="{9D8B030D-6E8A-4147-A177-3AD203B41FA5}">
                      <a16:colId xmlns:a16="http://schemas.microsoft.com/office/drawing/2014/main" val="787659257"/>
                    </a:ext>
                  </a:extLst>
                </a:gridCol>
              </a:tblGrid>
              <a:tr h="539330">
                <a:tc gridSpan="5">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Modelo A de 180 m</a:t>
                      </a:r>
                      <a:r>
                        <a:rPr lang="es-ES_tradnl" sz="20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 </a:t>
                      </a:r>
                      <a:r>
                        <a:rPr lang="es-ES_tradnl" sz="2000" i="1">
                          <a:solidFill>
                            <a:srgbClr val="000000"/>
                          </a:solidFill>
                          <a:effectLst/>
                          <a:latin typeface="Playfair Display" pitchFamily="2" charset="77"/>
                          <a:ea typeface="Times New Roman" panose="02020603050405020304" pitchFamily="18" charset="0"/>
                          <a:cs typeface="Calibri" panose="020F0502020204030204" pitchFamily="34" charset="0"/>
                        </a:rPr>
                        <a:t>tabla #15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3743424635"/>
                  </a:ext>
                </a:extLst>
              </a:tr>
              <a:tr h="539330">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20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dólar</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pesos ($17.2)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287917318"/>
                  </a:ext>
                </a:extLst>
              </a:tr>
              <a:tr h="539330">
                <a:tc rowSpan="3">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$2,639 (inferior)</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$475,020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8,179,844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1.68 (1.46-1.90)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68369233"/>
                  </a:ext>
                </a:extLst>
              </a:tr>
              <a:tr h="539330">
                <a:tc vMerge="1">
                  <a:txBody>
                    <a:bodyPr/>
                    <a:lstStyle/>
                    <a:p>
                      <a:endParaRPr lang="es-ES_tradnl"/>
                    </a:p>
                  </a:txBody>
                  <a:tcPr/>
                </a:tc>
                <a:tc>
                  <a:txBody>
                    <a:bodyPr/>
                    <a:lstStyle/>
                    <a:p>
                      <a:pP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$2,700 (promedio)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$486,000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8,368,920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1.64 (1.43-1.85)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3752751149"/>
                  </a:ext>
                </a:extLst>
              </a:tr>
              <a:tr h="539330">
                <a:tc vMerge="1">
                  <a:txBody>
                    <a:bodyPr/>
                    <a:lstStyle/>
                    <a:p>
                      <a:endParaRPr lang="es-ES_tradnl"/>
                    </a:p>
                  </a:txBody>
                  <a:tcPr/>
                </a:tc>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$3,105 (superior)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$558,900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9,624,258</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1.39 (1.21-1.57)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65527257"/>
                  </a:ext>
                </a:extLst>
              </a:tr>
            </a:tbl>
          </a:graphicData>
        </a:graphic>
      </p:graphicFrame>
      <p:graphicFrame>
        <p:nvGraphicFramePr>
          <p:cNvPr id="8" name="Tabla 7">
            <a:extLst>
              <a:ext uri="{FF2B5EF4-FFF2-40B4-BE49-F238E27FC236}">
                <a16:creationId xmlns:a16="http://schemas.microsoft.com/office/drawing/2014/main" id="{2F469EA8-02B7-7E4E-9F4B-57BE955C40FB}"/>
              </a:ext>
            </a:extLst>
          </p:cNvPr>
          <p:cNvGraphicFramePr>
            <a:graphicFrameLocks noGrp="1"/>
          </p:cNvGraphicFramePr>
          <p:nvPr>
            <p:extLst>
              <p:ext uri="{D42A27DB-BD31-4B8C-83A1-F6EECF244321}">
                <p14:modId xmlns:p14="http://schemas.microsoft.com/office/powerpoint/2010/main" val="3001159979"/>
              </p:ext>
            </p:extLst>
          </p:nvPr>
        </p:nvGraphicFramePr>
        <p:xfrm>
          <a:off x="1288232" y="4534272"/>
          <a:ext cx="10729192" cy="2360008"/>
        </p:xfrm>
        <a:graphic>
          <a:graphicData uri="http://schemas.openxmlformats.org/drawingml/2006/table">
            <a:tbl>
              <a:tblPr firstRow="1" firstCol="1" bandRow="1"/>
              <a:tblGrid>
                <a:gridCol w="1584176">
                  <a:extLst>
                    <a:ext uri="{9D8B030D-6E8A-4147-A177-3AD203B41FA5}">
                      <a16:colId xmlns:a16="http://schemas.microsoft.com/office/drawing/2014/main" val="4099226326"/>
                    </a:ext>
                  </a:extLst>
                </a:gridCol>
                <a:gridCol w="2232248">
                  <a:extLst>
                    <a:ext uri="{9D8B030D-6E8A-4147-A177-3AD203B41FA5}">
                      <a16:colId xmlns:a16="http://schemas.microsoft.com/office/drawing/2014/main" val="976231309"/>
                    </a:ext>
                  </a:extLst>
                </a:gridCol>
                <a:gridCol w="2304256">
                  <a:extLst>
                    <a:ext uri="{9D8B030D-6E8A-4147-A177-3AD203B41FA5}">
                      <a16:colId xmlns:a16="http://schemas.microsoft.com/office/drawing/2014/main" val="2728484929"/>
                    </a:ext>
                  </a:extLst>
                </a:gridCol>
                <a:gridCol w="2304256">
                  <a:extLst>
                    <a:ext uri="{9D8B030D-6E8A-4147-A177-3AD203B41FA5}">
                      <a16:colId xmlns:a16="http://schemas.microsoft.com/office/drawing/2014/main" val="3783412094"/>
                    </a:ext>
                  </a:extLst>
                </a:gridCol>
                <a:gridCol w="2304256">
                  <a:extLst>
                    <a:ext uri="{9D8B030D-6E8A-4147-A177-3AD203B41FA5}">
                      <a16:colId xmlns:a16="http://schemas.microsoft.com/office/drawing/2014/main" val="1755500882"/>
                    </a:ext>
                  </a:extLst>
                </a:gridCol>
              </a:tblGrid>
              <a:tr h="430504">
                <a:tc gridSpan="5">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Modelo B 220 m</a:t>
                      </a:r>
                      <a:r>
                        <a:rPr lang="es-ES_tradnl" sz="20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 , </a:t>
                      </a:r>
                      <a:r>
                        <a:rPr lang="es-ES_tradnl" sz="2000" i="1">
                          <a:solidFill>
                            <a:srgbClr val="000000"/>
                          </a:solidFill>
                          <a:effectLst/>
                          <a:latin typeface="Playfair Display" pitchFamily="2" charset="77"/>
                          <a:ea typeface="Times New Roman" panose="02020603050405020304" pitchFamily="18" charset="0"/>
                          <a:cs typeface="Calibri" panose="020F0502020204030204" pitchFamily="34" charset="0"/>
                        </a:rPr>
                        <a:t>tabla #16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651841428"/>
                  </a:ext>
                </a:extLst>
              </a:tr>
              <a:tr h="430824">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20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dólar</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pesos ($17.2)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692562948"/>
                  </a:ext>
                </a:extLst>
              </a:tr>
              <a:tr h="430824">
                <a:tc rowSpan="3">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220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$2,639 (inferior)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$580,580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$9,997,588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1.67 (1.46-1.89)</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87755583"/>
                  </a:ext>
                </a:extLst>
              </a:tr>
              <a:tr h="430824">
                <a:tc vMerge="1">
                  <a:txBody>
                    <a:bodyPr/>
                    <a:lstStyle/>
                    <a:p>
                      <a:endParaRPr lang="es-ES_tradnl"/>
                    </a:p>
                  </a:txBody>
                  <a:tcPr/>
                </a:tc>
                <a:tc>
                  <a:txBody>
                    <a:bodyPr/>
                    <a:lstStyle/>
                    <a:p>
                      <a:pP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$2,700 (promedio)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$594,000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$10,228,680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1.62 (1.41-1.83)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933110265"/>
                  </a:ext>
                </a:extLst>
              </a:tr>
              <a:tr h="430824">
                <a:tc vMerge="1">
                  <a:txBody>
                    <a:bodyPr/>
                    <a:lstStyle/>
                    <a:p>
                      <a:endParaRPr lang="es-ES_tradnl"/>
                    </a:p>
                  </a:txBody>
                  <a:tcPr/>
                </a:tc>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$3,105 (superior)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$683,100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$11,762,982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1.30 (1.13-1.47)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46736025"/>
                  </a:ext>
                </a:extLst>
              </a:tr>
            </a:tbl>
          </a:graphicData>
        </a:graphic>
      </p:graphicFrame>
    </p:spTree>
    <p:extLst>
      <p:ext uri="{BB962C8B-B14F-4D97-AF65-F5344CB8AC3E}">
        <p14:creationId xmlns:p14="http://schemas.microsoft.com/office/powerpoint/2010/main" val="258980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29</a:t>
            </a:fld>
            <a:endParaRPr lang="en-US" dirty="0"/>
          </a:p>
        </p:txBody>
      </p:sp>
      <p:graphicFrame>
        <p:nvGraphicFramePr>
          <p:cNvPr id="7" name="Tabla 6">
            <a:extLst>
              <a:ext uri="{FF2B5EF4-FFF2-40B4-BE49-F238E27FC236}">
                <a16:creationId xmlns:a16="http://schemas.microsoft.com/office/drawing/2014/main" id="{46B7145A-C4D4-684E-A2AA-5F84E6385319}"/>
              </a:ext>
            </a:extLst>
          </p:cNvPr>
          <p:cNvGraphicFramePr>
            <a:graphicFrameLocks noGrp="1"/>
          </p:cNvGraphicFramePr>
          <p:nvPr>
            <p:extLst>
              <p:ext uri="{D42A27DB-BD31-4B8C-83A1-F6EECF244321}">
                <p14:modId xmlns:p14="http://schemas.microsoft.com/office/powerpoint/2010/main" val="350370189"/>
              </p:ext>
            </p:extLst>
          </p:nvPr>
        </p:nvGraphicFramePr>
        <p:xfrm>
          <a:off x="1144216" y="1041883"/>
          <a:ext cx="10513168" cy="5688635"/>
        </p:xfrm>
        <a:graphic>
          <a:graphicData uri="http://schemas.openxmlformats.org/drawingml/2006/table">
            <a:tbl>
              <a:tblPr firstRow="1" firstCol="1" bandRow="1"/>
              <a:tblGrid>
                <a:gridCol w="2503135">
                  <a:extLst>
                    <a:ext uri="{9D8B030D-6E8A-4147-A177-3AD203B41FA5}">
                      <a16:colId xmlns:a16="http://schemas.microsoft.com/office/drawing/2014/main" val="3126504105"/>
                    </a:ext>
                  </a:extLst>
                </a:gridCol>
                <a:gridCol w="2503135">
                  <a:extLst>
                    <a:ext uri="{9D8B030D-6E8A-4147-A177-3AD203B41FA5}">
                      <a16:colId xmlns:a16="http://schemas.microsoft.com/office/drawing/2014/main" val="2726185738"/>
                    </a:ext>
                  </a:extLst>
                </a:gridCol>
                <a:gridCol w="2503135">
                  <a:extLst>
                    <a:ext uri="{9D8B030D-6E8A-4147-A177-3AD203B41FA5}">
                      <a16:colId xmlns:a16="http://schemas.microsoft.com/office/drawing/2014/main" val="517452341"/>
                    </a:ext>
                  </a:extLst>
                </a:gridCol>
                <a:gridCol w="3003763">
                  <a:extLst>
                    <a:ext uri="{9D8B030D-6E8A-4147-A177-3AD203B41FA5}">
                      <a16:colId xmlns:a16="http://schemas.microsoft.com/office/drawing/2014/main" val="2620011014"/>
                    </a:ext>
                  </a:extLst>
                </a:gridCol>
              </a:tblGrid>
              <a:tr h="1350539">
                <a:tc gridSpan="4">
                  <a:txBody>
                    <a:bodyPr/>
                    <a:lstStyle/>
                    <a:p>
                      <a:pPr algn="ctr">
                        <a:lnSpc>
                          <a:spcPct val="107000"/>
                        </a:lnSpc>
                        <a:spcAft>
                          <a:spcPts val="800"/>
                        </a:spcAft>
                      </a:pPr>
                      <a:r>
                        <a:rPr lang="es-ES_tradnl" sz="2200" b="1" dirty="0">
                          <a:effectLst/>
                          <a:latin typeface="Roboto" panose="02000000000000000000" pitchFamily="2" charset="0"/>
                          <a:ea typeface="Calibri" panose="020F0502020204030204" pitchFamily="34" charset="0"/>
                          <a:cs typeface="Times New Roman" panose="02020603050405020304" pitchFamily="18" charset="0"/>
                        </a:rPr>
                        <a:t>Absorción de los precios propuestos por los modelos de Ideas Frescas, </a:t>
                      </a:r>
                      <a:r>
                        <a:rPr lang="es-ES_tradnl" sz="2200" i="1" dirty="0">
                          <a:solidFill>
                            <a:srgbClr val="000000"/>
                          </a:solidFill>
                          <a:effectLst/>
                          <a:latin typeface="Playfair Display" pitchFamily="2" charset="77"/>
                          <a:ea typeface="Times New Roman" panose="02020603050405020304" pitchFamily="18" charset="0"/>
                          <a:cs typeface="Calibri" panose="020F0502020204030204" pitchFamily="34" charset="0"/>
                        </a:rPr>
                        <a:t>tabla #17</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848242148"/>
                  </a:ext>
                </a:extLst>
              </a:tr>
              <a:tr h="723016">
                <a:tc>
                  <a:txBody>
                    <a:bodyPr/>
                    <a:lstStyle/>
                    <a:p>
                      <a:pP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Tipo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Vertical</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Horizontal 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Horizontal B</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71972818"/>
                  </a:ext>
                </a:extLst>
              </a:tr>
              <a:tr h="723016">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Medida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145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180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220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54644078"/>
                  </a:ext>
                </a:extLst>
              </a:tr>
              <a:tr h="723016">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Precio pesos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a:t>
                      </a: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7,490,700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a:t>
                      </a: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8,368,920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$10,228,680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27708513"/>
                  </a:ext>
                </a:extLst>
              </a:tr>
              <a:tr h="723016">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Precio dólares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$435,000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$486,000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$594,000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20449699"/>
                  </a:ext>
                </a:extLst>
              </a:tr>
              <a:tr h="723016">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Precio x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a:effectLst/>
                          <a:latin typeface="Roboto Light" panose="02000000000000000000" pitchFamily="2" charset="0"/>
                          <a:ea typeface="Calibri" panose="020F0502020204030204" pitchFamily="34" charset="0"/>
                          <a:cs typeface="Times New Roman" panose="02020603050405020304" pitchFamily="18" charset="0"/>
                        </a:rPr>
                        <a:t> dólar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$2700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$2700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05289870"/>
                  </a:ext>
                </a:extLst>
              </a:tr>
              <a:tr h="723016">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Absorción</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2.84 (2.47-3.21)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1.64 (1.43-1.85)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1.62 (1.41-1.83)</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01569485"/>
                  </a:ext>
                </a:extLst>
              </a:tr>
            </a:tbl>
          </a:graphicData>
        </a:graphic>
      </p:graphicFrame>
    </p:spTree>
    <p:extLst>
      <p:ext uri="{BB962C8B-B14F-4D97-AF65-F5344CB8AC3E}">
        <p14:creationId xmlns:p14="http://schemas.microsoft.com/office/powerpoint/2010/main" val="220684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3</a:t>
            </a:fld>
            <a:endParaRPr lang="en-US" dirty="0"/>
          </a:p>
        </p:txBody>
      </p:sp>
      <p:graphicFrame>
        <p:nvGraphicFramePr>
          <p:cNvPr id="9" name="Tabla 8">
            <a:extLst>
              <a:ext uri="{FF2B5EF4-FFF2-40B4-BE49-F238E27FC236}">
                <a16:creationId xmlns:a16="http://schemas.microsoft.com/office/drawing/2014/main" id="{A09DE826-544C-4745-B0C1-BA7C087C79F1}"/>
              </a:ext>
            </a:extLst>
          </p:cNvPr>
          <p:cNvGraphicFramePr>
            <a:graphicFrameLocks noGrp="1"/>
          </p:cNvGraphicFramePr>
          <p:nvPr>
            <p:extLst>
              <p:ext uri="{D42A27DB-BD31-4B8C-83A1-F6EECF244321}">
                <p14:modId xmlns:p14="http://schemas.microsoft.com/office/powerpoint/2010/main" val="3645214614"/>
              </p:ext>
            </p:extLst>
          </p:nvPr>
        </p:nvGraphicFramePr>
        <p:xfrm>
          <a:off x="784176" y="1821490"/>
          <a:ext cx="11449272" cy="3223452"/>
        </p:xfrm>
        <a:graphic>
          <a:graphicData uri="http://schemas.openxmlformats.org/drawingml/2006/table">
            <a:tbl>
              <a:tblPr firstRow="1" firstCol="1" bandRow="1"/>
              <a:tblGrid>
                <a:gridCol w="2053784">
                  <a:extLst>
                    <a:ext uri="{9D8B030D-6E8A-4147-A177-3AD203B41FA5}">
                      <a16:colId xmlns:a16="http://schemas.microsoft.com/office/drawing/2014/main" val="3262754690"/>
                    </a:ext>
                  </a:extLst>
                </a:gridCol>
                <a:gridCol w="1239194">
                  <a:extLst>
                    <a:ext uri="{9D8B030D-6E8A-4147-A177-3AD203B41FA5}">
                      <a16:colId xmlns:a16="http://schemas.microsoft.com/office/drawing/2014/main" val="2940757977"/>
                    </a:ext>
                  </a:extLst>
                </a:gridCol>
                <a:gridCol w="1172273">
                  <a:extLst>
                    <a:ext uri="{9D8B030D-6E8A-4147-A177-3AD203B41FA5}">
                      <a16:colId xmlns:a16="http://schemas.microsoft.com/office/drawing/2014/main" val="2578762642"/>
                    </a:ext>
                  </a:extLst>
                </a:gridCol>
                <a:gridCol w="1422650">
                  <a:extLst>
                    <a:ext uri="{9D8B030D-6E8A-4147-A177-3AD203B41FA5}">
                      <a16:colId xmlns:a16="http://schemas.microsoft.com/office/drawing/2014/main" val="3826477890"/>
                    </a:ext>
                  </a:extLst>
                </a:gridCol>
                <a:gridCol w="1145734">
                  <a:extLst>
                    <a:ext uri="{9D8B030D-6E8A-4147-A177-3AD203B41FA5}">
                      <a16:colId xmlns:a16="http://schemas.microsoft.com/office/drawing/2014/main" val="2752451433"/>
                    </a:ext>
                  </a:extLst>
                </a:gridCol>
                <a:gridCol w="1439957">
                  <a:extLst>
                    <a:ext uri="{9D8B030D-6E8A-4147-A177-3AD203B41FA5}">
                      <a16:colId xmlns:a16="http://schemas.microsoft.com/office/drawing/2014/main" val="389481441"/>
                    </a:ext>
                  </a:extLst>
                </a:gridCol>
                <a:gridCol w="1339576">
                  <a:extLst>
                    <a:ext uri="{9D8B030D-6E8A-4147-A177-3AD203B41FA5}">
                      <a16:colId xmlns:a16="http://schemas.microsoft.com/office/drawing/2014/main" val="1716359338"/>
                    </a:ext>
                  </a:extLst>
                </a:gridCol>
                <a:gridCol w="1636104">
                  <a:extLst>
                    <a:ext uri="{9D8B030D-6E8A-4147-A177-3AD203B41FA5}">
                      <a16:colId xmlns:a16="http://schemas.microsoft.com/office/drawing/2014/main" val="3871073187"/>
                    </a:ext>
                  </a:extLst>
                </a:gridCol>
              </a:tblGrid>
              <a:tr h="412759">
                <a:tc>
                  <a:txBody>
                    <a:bodyPr/>
                    <a:lstStyle/>
                    <a:p>
                      <a:pPr algn="ctr">
                        <a:lnSpc>
                          <a:spcPct val="107000"/>
                        </a:lnSpc>
                        <a:spcAft>
                          <a:spcPts val="800"/>
                        </a:spcAft>
                      </a:pPr>
                      <a:r>
                        <a:rPr lang="es-ES_tradnl" sz="2200" dirty="0">
                          <a:effectLst/>
                          <a:latin typeface="Roboto Light" panose="02000000000000000000" pitchFamily="2" charset="0"/>
                          <a:ea typeface="Times New Roman" panose="02020603050405020304" pitchFamily="18" charset="0"/>
                          <a:cs typeface="Times New Roman" panose="02020603050405020304" pitchFamily="18" charset="0"/>
                        </a:rPr>
                        <a:t> </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a:noFill/>
                    </a:lnT>
                    <a:lnB>
                      <a:noFill/>
                    </a:lnB>
                  </a:tcPr>
                </a:tc>
                <a:tc gridSpan="7">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Desarrollo Horizontal (2023) </a:t>
                      </a:r>
                      <a:r>
                        <a:rPr lang="es-ES_tradnl" sz="2200" i="1">
                          <a:solidFill>
                            <a:srgbClr val="000000"/>
                          </a:solidFill>
                          <a:effectLst/>
                          <a:latin typeface="Playfair Display" pitchFamily="2" charset="77"/>
                          <a:ea typeface="Times New Roman" panose="02020603050405020304" pitchFamily="18" charset="0"/>
                          <a:cs typeface="Calibri" panose="020F0502020204030204" pitchFamily="34" charset="0"/>
                        </a:rPr>
                        <a:t>TABLA 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4233162823"/>
                  </a:ext>
                </a:extLst>
              </a:tr>
              <a:tr h="412759">
                <a:tc>
                  <a:txBody>
                    <a:bodyPr/>
                    <a:lstStyle/>
                    <a:p>
                      <a:pPr>
                        <a:lnSpc>
                          <a:spcPct val="107000"/>
                        </a:lnSpc>
                      </a:pPr>
                      <a:endParaRPr lang="es-MX" sz="20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Precio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Modelos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 vendido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m</a:t>
                      </a:r>
                      <a:r>
                        <a:rPr lang="es-ES_tradnl" sz="20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Precio/m</a:t>
                      </a:r>
                      <a:r>
                        <a:rPr lang="es-ES_tradnl" sz="20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Absorción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Abs correg</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09823049"/>
                  </a:ext>
                </a:extLst>
              </a:tr>
              <a:tr h="393104">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Rivieri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473100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181.5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2607</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1.9</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07154285"/>
                  </a:ext>
                </a:extLst>
              </a:tr>
              <a:tr h="393104">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Camino del Mar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339175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2713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885931"/>
                  </a:ext>
                </a:extLst>
              </a:tr>
              <a:tr h="393104">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Duara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555000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193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2876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49284967"/>
                  </a:ext>
                </a:extLst>
              </a:tr>
              <a:tr h="393104">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Punta Mirante</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511000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341.7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1495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0.9</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81337701"/>
                  </a:ext>
                </a:extLst>
              </a:tr>
              <a:tr h="412759">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Ladera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950000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91</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369</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2575</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0.8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83146061"/>
                  </a:ext>
                </a:extLst>
              </a:tr>
              <a:tr h="412759">
                <a:tc>
                  <a:txBody>
                    <a:bodyPr/>
                    <a:lstStyle/>
                    <a:p>
                      <a:pPr>
                        <a:lnSpc>
                          <a:spcPct val="107000"/>
                        </a:lnSpc>
                      </a:pPr>
                      <a:endParaRPr lang="es-MX" sz="20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$545,078</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56</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$2,453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4227858639"/>
                  </a:ext>
                </a:extLst>
              </a:tr>
            </a:tbl>
          </a:graphicData>
        </a:graphic>
      </p:graphicFrame>
      <p:sp>
        <p:nvSpPr>
          <p:cNvPr id="10" name="CuadroTexto 21">
            <a:extLst>
              <a:ext uri="{FF2B5EF4-FFF2-40B4-BE49-F238E27FC236}">
                <a16:creationId xmlns:a16="http://schemas.microsoft.com/office/drawing/2014/main" id="{4B2AC635-3884-A940-8C39-D3955BE72629}"/>
              </a:ext>
            </a:extLst>
          </p:cNvPr>
          <p:cNvSpPr txBox="1">
            <a:spLocks noChangeArrowheads="1"/>
          </p:cNvSpPr>
          <p:nvPr/>
        </p:nvSpPr>
        <p:spPr bwMode="auto">
          <a:xfrm>
            <a:off x="2650432" y="5284626"/>
            <a:ext cx="9006952" cy="833822"/>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Precio promedio vivienda horizontal en base al modelo más vendido (242 m</a:t>
            </a:r>
            <a:r>
              <a:rPr lang="es-ES_tradnl" sz="22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x $2,453) = $593,626</a:t>
            </a:r>
          </a:p>
        </p:txBody>
      </p:sp>
    </p:spTree>
    <p:extLst>
      <p:ext uri="{BB962C8B-B14F-4D97-AF65-F5344CB8AC3E}">
        <p14:creationId xmlns:p14="http://schemas.microsoft.com/office/powerpoint/2010/main" val="1881972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30</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736179"/>
            <a:ext cx="10513168" cy="1603520"/>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488950" lvl="0" indent="-488950">
              <a:spcAft>
                <a:spcPts val="800"/>
              </a:spcAft>
              <a:buAutoNum type="arabicParenR" startAt="5"/>
            </a:pP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A partir de los </a:t>
            </a:r>
            <a:r>
              <a:rPr lang="es-ES_tradnl"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precios fijados por el desarrollador</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se hicieron estimaciones de absorción para los modelos propuestos en ambos tipos de desarrollo (vertical y horizontal), y para fines comparativos se hizo la conversión a dólar de acuerdo al tipo de cambio actual ($17.22).</a:t>
            </a:r>
          </a:p>
        </p:txBody>
      </p:sp>
      <p:sp>
        <p:nvSpPr>
          <p:cNvPr id="6" name="CuadroTexto 21">
            <a:extLst>
              <a:ext uri="{FF2B5EF4-FFF2-40B4-BE49-F238E27FC236}">
                <a16:creationId xmlns:a16="http://schemas.microsoft.com/office/drawing/2014/main" id="{2662F4F2-A033-4045-97B1-87E0741955D3}"/>
              </a:ext>
            </a:extLst>
          </p:cNvPr>
          <p:cNvSpPr txBox="1">
            <a:spLocks noChangeArrowheads="1"/>
          </p:cNvSpPr>
          <p:nvPr/>
        </p:nvSpPr>
        <p:spPr bwMode="auto">
          <a:xfrm>
            <a:off x="2008312" y="2364283"/>
            <a:ext cx="8784976" cy="4665897"/>
          </a:xfrm>
          <a:prstGeom prst="rect">
            <a:avLst/>
          </a:prstGeom>
          <a:noFill/>
          <a:ln w="28575">
            <a:solidFill>
              <a:schemeClr val="bg1">
                <a:lumMod val="95000"/>
              </a:schemeClr>
            </a:solid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182563">
              <a:spcAft>
                <a:spcPts val="800"/>
              </a:spcAft>
            </a:pPr>
            <a:r>
              <a:rPr lang="es-ES_tradnl" sz="2000" b="1" u="sng" dirty="0">
                <a:effectLst/>
                <a:latin typeface="Roboto" panose="02000000000000000000" pitchFamily="2" charset="0"/>
                <a:ea typeface="Calibri" panose="020F0502020204030204" pitchFamily="34" charset="0"/>
                <a:cs typeface="Times New Roman" panose="02020603050405020304" pitchFamily="18" charset="0"/>
              </a:rPr>
              <a:t>Resultados a partir de las propuestas de precio de </a:t>
            </a:r>
            <a:r>
              <a:rPr lang="es-ES_tradnl" sz="2000" b="1" u="sng" dirty="0" err="1">
                <a:effectLst/>
                <a:latin typeface="Roboto" panose="02000000000000000000" pitchFamily="2" charset="0"/>
                <a:ea typeface="Calibri" panose="020F0502020204030204" pitchFamily="34" charset="0"/>
                <a:cs typeface="Times New Roman" panose="02020603050405020304" pitchFamily="18" charset="0"/>
              </a:rPr>
              <a:t>Fincamex</a:t>
            </a:r>
            <a:endParaRPr lang="es-ES_tradnl" sz="2000" b="1" u="sng" dirty="0">
              <a:effectLst/>
              <a:latin typeface="Roboto" panose="02000000000000000000" pitchFamily="2" charset="0"/>
              <a:ea typeface="Calibri" panose="020F0502020204030204" pitchFamily="34" charset="0"/>
              <a:cs typeface="Times New Roman" panose="02020603050405020304" pitchFamily="18" charset="0"/>
            </a:endParaRPr>
          </a:p>
          <a:p>
            <a:pPr marL="182563">
              <a:spcAft>
                <a:spcPts val="80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b="1" dirty="0">
                <a:effectLst/>
                <a:latin typeface="Roboto" panose="02000000000000000000" pitchFamily="2" charset="0"/>
                <a:ea typeface="Calibri" panose="020F0502020204030204" pitchFamily="34" charset="0"/>
                <a:cs typeface="Times New Roman" panose="02020603050405020304" pitchFamily="18" charset="0"/>
              </a:rPr>
              <a:t>Vertical</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Modelo 150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Precio = $6,500,000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Precio por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en dólar = $2,516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Absorción = </a:t>
            </a:r>
            <a:r>
              <a:rPr lang="es-ES_tradnl" sz="2000" i="1" dirty="0">
                <a:effectLst/>
                <a:latin typeface="Playfair Display" pitchFamily="2" charset="77"/>
                <a:ea typeface="Calibri" panose="020F0502020204030204" pitchFamily="34" charset="0"/>
                <a:cs typeface="Times New Roman" panose="02020603050405020304" pitchFamily="18" charset="0"/>
              </a:rPr>
              <a:t>3.01 (2.62–3.40)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8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b="1" dirty="0">
                <a:effectLst/>
                <a:latin typeface="Roboto" panose="02000000000000000000" pitchFamily="2" charset="0"/>
                <a:ea typeface="Calibri" panose="020F0502020204030204" pitchFamily="34" charset="0"/>
                <a:cs typeface="Times New Roman" panose="02020603050405020304" pitchFamily="18" charset="0"/>
              </a:rPr>
              <a:t>Horizontal</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Modelo A 150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Modelo B 190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Precio =   $8,450,000 			Precio = $10,350,000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Precio x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en dólar = $3,271		Precio x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en dólar = $3,163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182563">
              <a:spcAft>
                <a:spcPts val="2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Absorción= </a:t>
            </a:r>
            <a:r>
              <a:rPr lang="es-ES_tradnl" sz="2000" i="1" dirty="0">
                <a:effectLst/>
                <a:latin typeface="Playfair Display" pitchFamily="2" charset="77"/>
                <a:ea typeface="Calibri" panose="020F0502020204030204" pitchFamily="34" charset="0"/>
                <a:cs typeface="Times New Roman" panose="02020603050405020304" pitchFamily="18" charset="0"/>
              </a:rPr>
              <a:t>1.36 (1.19–1.54)	</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Absorción= </a:t>
            </a:r>
            <a:r>
              <a:rPr lang="es-ES_tradnl" sz="2000" i="1" dirty="0">
                <a:effectLst/>
                <a:latin typeface="Playfair Display" pitchFamily="2" charset="77"/>
                <a:ea typeface="Calibri" panose="020F0502020204030204" pitchFamily="34" charset="0"/>
                <a:cs typeface="Times New Roman" panose="02020603050405020304" pitchFamily="18" charset="0"/>
              </a:rPr>
              <a:t>1.32 (1.15–1.49)</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15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31</a:t>
            </a:fld>
            <a:endParaRPr lang="en-US" dirty="0"/>
          </a:p>
        </p:txBody>
      </p:sp>
      <p:graphicFrame>
        <p:nvGraphicFramePr>
          <p:cNvPr id="7" name="Tabla 6">
            <a:extLst>
              <a:ext uri="{FF2B5EF4-FFF2-40B4-BE49-F238E27FC236}">
                <a16:creationId xmlns:a16="http://schemas.microsoft.com/office/drawing/2014/main" id="{81407786-C281-C949-8BB0-282EBC56C78C}"/>
              </a:ext>
            </a:extLst>
          </p:cNvPr>
          <p:cNvGraphicFramePr>
            <a:graphicFrameLocks noGrp="1"/>
          </p:cNvGraphicFramePr>
          <p:nvPr>
            <p:extLst>
              <p:ext uri="{D42A27DB-BD31-4B8C-83A1-F6EECF244321}">
                <p14:modId xmlns:p14="http://schemas.microsoft.com/office/powerpoint/2010/main" val="3620890408"/>
              </p:ext>
            </p:extLst>
          </p:nvPr>
        </p:nvGraphicFramePr>
        <p:xfrm>
          <a:off x="1072206" y="1365920"/>
          <a:ext cx="10657188" cy="5040560"/>
        </p:xfrm>
        <a:graphic>
          <a:graphicData uri="http://schemas.openxmlformats.org/drawingml/2006/table">
            <a:tbl>
              <a:tblPr firstRow="1" firstCol="1" bandRow="1"/>
              <a:tblGrid>
                <a:gridCol w="2664297">
                  <a:extLst>
                    <a:ext uri="{9D8B030D-6E8A-4147-A177-3AD203B41FA5}">
                      <a16:colId xmlns:a16="http://schemas.microsoft.com/office/drawing/2014/main" val="642887813"/>
                    </a:ext>
                  </a:extLst>
                </a:gridCol>
                <a:gridCol w="2664297">
                  <a:extLst>
                    <a:ext uri="{9D8B030D-6E8A-4147-A177-3AD203B41FA5}">
                      <a16:colId xmlns:a16="http://schemas.microsoft.com/office/drawing/2014/main" val="3251747280"/>
                    </a:ext>
                  </a:extLst>
                </a:gridCol>
                <a:gridCol w="2664297">
                  <a:extLst>
                    <a:ext uri="{9D8B030D-6E8A-4147-A177-3AD203B41FA5}">
                      <a16:colId xmlns:a16="http://schemas.microsoft.com/office/drawing/2014/main" val="1347019030"/>
                    </a:ext>
                  </a:extLst>
                </a:gridCol>
                <a:gridCol w="2664297">
                  <a:extLst>
                    <a:ext uri="{9D8B030D-6E8A-4147-A177-3AD203B41FA5}">
                      <a16:colId xmlns:a16="http://schemas.microsoft.com/office/drawing/2014/main" val="1280124822"/>
                    </a:ext>
                  </a:extLst>
                </a:gridCol>
              </a:tblGrid>
              <a:tr h="720080">
                <a:tc gridSpan="4">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Absorción de los precios propuestos por Fincamex, </a:t>
                      </a:r>
                      <a:r>
                        <a:rPr lang="es-ES_tradnl" sz="2200" i="1">
                          <a:solidFill>
                            <a:srgbClr val="000000"/>
                          </a:solidFill>
                          <a:effectLst/>
                          <a:latin typeface="Playfair Display" pitchFamily="2" charset="77"/>
                          <a:ea typeface="Times New Roman" panose="02020603050405020304" pitchFamily="18" charset="0"/>
                          <a:cs typeface="Calibri" panose="020F0502020204030204" pitchFamily="34" charset="0"/>
                        </a:rPr>
                        <a:t>tabla #18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180911327"/>
                  </a:ext>
                </a:extLst>
              </a:tr>
              <a:tr h="720080">
                <a:tc>
                  <a:txBody>
                    <a:bodyPr/>
                    <a:lstStyle/>
                    <a:p>
                      <a:pP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Tipo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Vertical</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Horizontal 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effectLst/>
                          <a:latin typeface="Roboto" panose="02000000000000000000" pitchFamily="2" charset="0"/>
                          <a:ea typeface="Calibri" panose="020F0502020204030204" pitchFamily="34" charset="0"/>
                          <a:cs typeface="Times New Roman" panose="02020603050405020304" pitchFamily="18" charset="0"/>
                        </a:rPr>
                        <a:t>Horizontal B</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046227371"/>
                  </a:ext>
                </a:extLst>
              </a:tr>
              <a:tr h="720080">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Medida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150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150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180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00489881"/>
                  </a:ext>
                </a:extLst>
              </a:tr>
              <a:tr h="720080">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Precio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$6,500,000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$8,450,000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$10,350,000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83842289"/>
                  </a:ext>
                </a:extLst>
              </a:tr>
              <a:tr h="720080">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Precio dólares</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$377,400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$490,650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$569,340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38367881"/>
                  </a:ext>
                </a:extLst>
              </a:tr>
              <a:tr h="720080">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Precio x m</a:t>
                      </a:r>
                      <a:r>
                        <a:rPr lang="es-ES_tradnl" sz="2200" baseline="3000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a:effectLst/>
                          <a:latin typeface="Roboto Light" panose="02000000000000000000" pitchFamily="2" charset="0"/>
                          <a:ea typeface="Calibri" panose="020F0502020204030204" pitchFamily="34" charset="0"/>
                          <a:cs typeface="Times New Roman" panose="02020603050405020304" pitchFamily="18" charset="0"/>
                        </a:rPr>
                        <a:t> dólar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$2,516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$3,271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$3,163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428590799"/>
                  </a:ext>
                </a:extLst>
              </a:tr>
              <a:tr h="720080">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Absorción</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3.01 (2.62-3.40)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1.36 (1.19-1.54)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1.32 (1.15–1.49)</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87367111"/>
                  </a:ext>
                </a:extLst>
              </a:tr>
            </a:tbl>
          </a:graphicData>
        </a:graphic>
      </p:graphicFrame>
    </p:spTree>
    <p:extLst>
      <p:ext uri="{BB962C8B-B14F-4D97-AF65-F5344CB8AC3E}">
        <p14:creationId xmlns:p14="http://schemas.microsoft.com/office/powerpoint/2010/main" val="282057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32</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933872"/>
            <a:ext cx="10513168" cy="898070"/>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534988" lvl="0" indent="-534988">
              <a:lnSpc>
                <a:spcPct val="107000"/>
              </a:lnSpc>
              <a:spcAft>
                <a:spcPts val="800"/>
              </a:spcAft>
            </a:pP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6)	Finalmente, se hizo una comparación entre las absorciones de los modelos sugeridos y los propuestos por el desarrollador.</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24DB76A0-A841-F64A-87FE-1C87615DC747}"/>
              </a:ext>
            </a:extLst>
          </p:cNvPr>
          <p:cNvGraphicFramePr>
            <a:graphicFrameLocks noGrp="1"/>
          </p:cNvGraphicFramePr>
          <p:nvPr>
            <p:extLst>
              <p:ext uri="{D42A27DB-BD31-4B8C-83A1-F6EECF244321}">
                <p14:modId xmlns:p14="http://schemas.microsoft.com/office/powerpoint/2010/main" val="1312093960"/>
              </p:ext>
            </p:extLst>
          </p:nvPr>
        </p:nvGraphicFramePr>
        <p:xfrm>
          <a:off x="2080321" y="2086000"/>
          <a:ext cx="8640958" cy="2448270"/>
        </p:xfrm>
        <a:graphic>
          <a:graphicData uri="http://schemas.openxmlformats.org/drawingml/2006/table">
            <a:tbl>
              <a:tblPr firstRow="1" firstCol="1" bandRow="1"/>
              <a:tblGrid>
                <a:gridCol w="2825877">
                  <a:extLst>
                    <a:ext uri="{9D8B030D-6E8A-4147-A177-3AD203B41FA5}">
                      <a16:colId xmlns:a16="http://schemas.microsoft.com/office/drawing/2014/main" val="1222017563"/>
                    </a:ext>
                  </a:extLst>
                </a:gridCol>
                <a:gridCol w="1991627">
                  <a:extLst>
                    <a:ext uri="{9D8B030D-6E8A-4147-A177-3AD203B41FA5}">
                      <a16:colId xmlns:a16="http://schemas.microsoft.com/office/drawing/2014/main" val="2145273836"/>
                    </a:ext>
                  </a:extLst>
                </a:gridCol>
                <a:gridCol w="1991627">
                  <a:extLst>
                    <a:ext uri="{9D8B030D-6E8A-4147-A177-3AD203B41FA5}">
                      <a16:colId xmlns:a16="http://schemas.microsoft.com/office/drawing/2014/main" val="1813682603"/>
                    </a:ext>
                  </a:extLst>
                </a:gridCol>
                <a:gridCol w="1831827">
                  <a:extLst>
                    <a:ext uri="{9D8B030D-6E8A-4147-A177-3AD203B41FA5}">
                      <a16:colId xmlns:a16="http://schemas.microsoft.com/office/drawing/2014/main" val="2344310700"/>
                    </a:ext>
                  </a:extLst>
                </a:gridCol>
              </a:tblGrid>
              <a:tr h="489654">
                <a:tc gridSpan="4">
                  <a:txBody>
                    <a:bodyPr/>
                    <a:lstStyle/>
                    <a:p>
                      <a:pPr algn="ctr">
                        <a:lnSpc>
                          <a:spcPct val="107000"/>
                        </a:lnSpc>
                        <a:spcAft>
                          <a:spcPts val="800"/>
                        </a:spcAft>
                      </a:pPr>
                      <a:r>
                        <a:rPr lang="es-MX" sz="2200" i="1">
                          <a:solidFill>
                            <a:srgbClr val="000000"/>
                          </a:solidFill>
                          <a:effectLst/>
                          <a:latin typeface="Playfair Display" pitchFamily="2" charset="77"/>
                          <a:ea typeface="Times New Roman" panose="02020603050405020304" pitchFamily="18" charset="0"/>
                          <a:cs typeface="Calibri" panose="020F0502020204030204" pitchFamily="34" charset="0"/>
                        </a:rPr>
                        <a:t> </a:t>
                      </a:r>
                      <a:r>
                        <a:rPr lang="es-ES_tradnl" sz="2200">
                          <a:solidFill>
                            <a:srgbClr val="000000"/>
                          </a:solidFill>
                          <a:effectLst/>
                          <a:latin typeface="Roboto Thin" panose="02000000000000000000" pitchFamily="2" charset="0"/>
                          <a:ea typeface="Times New Roman" panose="02020603050405020304" pitchFamily="18" charset="0"/>
                          <a:cs typeface="Calibri" panose="020F0502020204030204" pitchFamily="34" charset="0"/>
                        </a:rPr>
                        <a:t>Comparación de la absorción entre los modelos,</a:t>
                      </a:r>
                      <a:r>
                        <a:rPr lang="es-ES_tradnl" sz="2200" i="1">
                          <a:solidFill>
                            <a:srgbClr val="000000"/>
                          </a:solidFill>
                          <a:effectLst/>
                          <a:latin typeface="Playfair Display" pitchFamily="2" charset="77"/>
                          <a:ea typeface="Times New Roman" panose="02020603050405020304" pitchFamily="18" charset="0"/>
                          <a:cs typeface="Calibri" panose="020F0502020204030204" pitchFamily="34" charset="0"/>
                        </a:rPr>
                        <a:t> tabla #19</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453159840"/>
                  </a:ext>
                </a:extLst>
              </a:tr>
              <a:tr h="489654">
                <a:tc>
                  <a:txBody>
                    <a:bodyPr/>
                    <a:lstStyle/>
                    <a:p>
                      <a:pPr>
                        <a:lnSpc>
                          <a:spcPct val="107000"/>
                        </a:lnSpc>
                        <a:spcAft>
                          <a:spcPts val="800"/>
                        </a:spcAft>
                      </a:pP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Modelo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Vertical</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Horizontal A</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Horizontal B</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extLst>
                  <a:ext uri="{0D108BD9-81ED-4DB2-BD59-A6C34878D82A}">
                    <a16:rowId xmlns:a16="http://schemas.microsoft.com/office/drawing/2014/main" val="1195908810"/>
                  </a:ext>
                </a:extLst>
              </a:tr>
              <a:tr h="489654">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Sugerido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2.84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1.64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1.62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624355031"/>
                  </a:ext>
                </a:extLst>
              </a:tr>
              <a:tr h="489654">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Fincamex</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3.01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1.36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1.32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63543830"/>
                  </a:ext>
                </a:extLst>
              </a:tr>
              <a:tr h="489654">
                <a:tc>
                  <a:txBody>
                    <a:bodyPr/>
                    <a:lstStyle/>
                    <a:p>
                      <a:pPr>
                        <a:lnSpc>
                          <a:spcPct val="107000"/>
                        </a:lnSpc>
                        <a:spcAft>
                          <a:spcPts val="800"/>
                        </a:spcAft>
                      </a:pPr>
                      <a:r>
                        <a:rPr lang="es-ES_tradnl" sz="2200">
                          <a:effectLst/>
                          <a:latin typeface="Roboto Light" panose="02000000000000000000" pitchFamily="2" charset="0"/>
                          <a:ea typeface="Calibri" panose="020F0502020204030204" pitchFamily="34" charset="0"/>
                          <a:cs typeface="Times New Roman" panose="02020603050405020304" pitchFamily="18" charset="0"/>
                        </a:rPr>
                        <a:t>Diferencial</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b="1">
                          <a:solidFill>
                            <a:srgbClr val="FFFFFF"/>
                          </a:solidFill>
                          <a:effectLst/>
                          <a:latin typeface="Roboto" panose="02000000000000000000" pitchFamily="2" charset="0"/>
                          <a:ea typeface="Calibri" panose="020F0502020204030204" pitchFamily="34" charset="0"/>
                          <a:cs typeface="Times New Roman" panose="02020603050405020304" pitchFamily="18" charset="0"/>
                        </a:rPr>
                        <a:t>5.9%</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7E7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20.6%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s-ES_tradnl" sz="22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22.7%</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23912386"/>
                  </a:ext>
                </a:extLst>
              </a:tr>
            </a:tbl>
          </a:graphicData>
        </a:graphic>
      </p:graphicFrame>
      <p:sp>
        <p:nvSpPr>
          <p:cNvPr id="7" name="CuadroTexto 21">
            <a:extLst>
              <a:ext uri="{FF2B5EF4-FFF2-40B4-BE49-F238E27FC236}">
                <a16:creationId xmlns:a16="http://schemas.microsoft.com/office/drawing/2014/main" id="{9E026E2A-B024-B14B-A9EE-50685908C703}"/>
              </a:ext>
            </a:extLst>
          </p:cNvPr>
          <p:cNvSpPr txBox="1">
            <a:spLocks noChangeArrowheads="1"/>
          </p:cNvSpPr>
          <p:nvPr/>
        </p:nvSpPr>
        <p:spPr bwMode="auto">
          <a:xfrm>
            <a:off x="2008312" y="4750296"/>
            <a:ext cx="9577064" cy="2080254"/>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14288" lvl="0" indent="-14288">
              <a:lnSpc>
                <a:spcPct val="107000"/>
              </a:lnSpc>
              <a:spcAft>
                <a:spcPts val="800"/>
              </a:spcAft>
            </a:pP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Como análisis final se sugiere mantener un costo por m</a:t>
            </a:r>
            <a:r>
              <a:rPr lang="es-ES_tradnl" baseline="30000"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2</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superior en el desarrollo vertical con respecto al horizontal, tanto por la tendencia actual del mercado como por estrategia de venta, ya que los tamaños más amplios en los desarrollos horizontales permitirán compensar este diferencial.</a:t>
            </a:r>
          </a:p>
        </p:txBody>
      </p:sp>
    </p:spTree>
    <p:extLst>
      <p:ext uri="{BB962C8B-B14F-4D97-AF65-F5344CB8AC3E}">
        <p14:creationId xmlns:p14="http://schemas.microsoft.com/office/powerpoint/2010/main" val="3431283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33</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216224" y="789856"/>
            <a:ext cx="10513168" cy="1688415"/>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534988" lvl="0" indent="-534988">
              <a:lnSpc>
                <a:spcPct val="107000"/>
              </a:lnSpc>
              <a:spcAft>
                <a:spcPts val="800"/>
              </a:spcAft>
            </a:pPr>
            <a:r>
              <a:rPr lang="es-ES_tradnl" dirty="0">
                <a:solidFill>
                  <a:srgbClr val="000000"/>
                </a:solidFill>
                <a:latin typeface="Roboto Light" panose="02000000000000000000" pitchFamily="2" charset="0"/>
                <a:ea typeface="Calibri" panose="020F0502020204030204" pitchFamily="34" charset="0"/>
                <a:cs typeface="Times New Roman" panose="02020603050405020304" pitchFamily="18" charset="0"/>
              </a:rPr>
              <a:t>7</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También se sugiere </a:t>
            </a:r>
            <a:r>
              <a:rPr lang="es-ES_tradnl" b="1" dirty="0">
                <a:effectLst/>
                <a:latin typeface="Roboto" panose="02000000000000000000" pitchFamily="2" charset="0"/>
                <a:ea typeface="Calibri" panose="020F0502020204030204" pitchFamily="34" charset="0"/>
                <a:cs typeface="Times New Roman" panose="02020603050405020304" pitchFamily="18" charset="0"/>
              </a:rPr>
              <a:t>no desarrollar modelos verticales y horizontales del mismo tamaño,</a:t>
            </a:r>
            <a:r>
              <a:rPr lang="es-ES_tradnl" dirty="0">
                <a:effectLst/>
                <a:latin typeface="Roboto Light" panose="02000000000000000000" pitchFamily="2" charset="0"/>
                <a:ea typeface="Calibri" panose="020F0502020204030204" pitchFamily="34" charset="0"/>
                <a:cs typeface="Times New Roman" panose="02020603050405020304" pitchFamily="18" charset="0"/>
              </a:rPr>
              <a:t> ya que esto introduce indirectamente un sesgo comparativo en el consumidor, que se traduce en una competencia interna entre modelos del mismo desarrollo.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20520916-E96A-4748-BDB6-00BC3A18EE42}"/>
              </a:ext>
            </a:extLst>
          </p:cNvPr>
          <p:cNvGraphicFramePr>
            <a:graphicFrameLocks noGrp="1"/>
          </p:cNvGraphicFramePr>
          <p:nvPr>
            <p:extLst>
              <p:ext uri="{D42A27DB-BD31-4B8C-83A1-F6EECF244321}">
                <p14:modId xmlns:p14="http://schemas.microsoft.com/office/powerpoint/2010/main" val="356368046"/>
              </p:ext>
            </p:extLst>
          </p:nvPr>
        </p:nvGraphicFramePr>
        <p:xfrm>
          <a:off x="1216224" y="2590057"/>
          <a:ext cx="11017225" cy="4445651"/>
        </p:xfrm>
        <a:graphic>
          <a:graphicData uri="http://schemas.openxmlformats.org/drawingml/2006/table">
            <a:tbl>
              <a:tblPr firstRow="1" firstCol="1" bandRow="1"/>
              <a:tblGrid>
                <a:gridCol w="1573251">
                  <a:extLst>
                    <a:ext uri="{9D8B030D-6E8A-4147-A177-3AD203B41FA5}">
                      <a16:colId xmlns:a16="http://schemas.microsoft.com/office/drawing/2014/main" val="3486691014"/>
                    </a:ext>
                  </a:extLst>
                </a:gridCol>
                <a:gridCol w="1574368">
                  <a:extLst>
                    <a:ext uri="{9D8B030D-6E8A-4147-A177-3AD203B41FA5}">
                      <a16:colId xmlns:a16="http://schemas.microsoft.com/office/drawing/2014/main" val="2379347399"/>
                    </a:ext>
                  </a:extLst>
                </a:gridCol>
                <a:gridCol w="1573251">
                  <a:extLst>
                    <a:ext uri="{9D8B030D-6E8A-4147-A177-3AD203B41FA5}">
                      <a16:colId xmlns:a16="http://schemas.microsoft.com/office/drawing/2014/main" val="2321900705"/>
                    </a:ext>
                  </a:extLst>
                </a:gridCol>
                <a:gridCol w="1574368">
                  <a:extLst>
                    <a:ext uri="{9D8B030D-6E8A-4147-A177-3AD203B41FA5}">
                      <a16:colId xmlns:a16="http://schemas.microsoft.com/office/drawing/2014/main" val="4176059778"/>
                    </a:ext>
                  </a:extLst>
                </a:gridCol>
                <a:gridCol w="1573251">
                  <a:extLst>
                    <a:ext uri="{9D8B030D-6E8A-4147-A177-3AD203B41FA5}">
                      <a16:colId xmlns:a16="http://schemas.microsoft.com/office/drawing/2014/main" val="2801356585"/>
                    </a:ext>
                  </a:extLst>
                </a:gridCol>
                <a:gridCol w="1574368">
                  <a:extLst>
                    <a:ext uri="{9D8B030D-6E8A-4147-A177-3AD203B41FA5}">
                      <a16:colId xmlns:a16="http://schemas.microsoft.com/office/drawing/2014/main" val="3821421447"/>
                    </a:ext>
                  </a:extLst>
                </a:gridCol>
                <a:gridCol w="1574368">
                  <a:extLst>
                    <a:ext uri="{9D8B030D-6E8A-4147-A177-3AD203B41FA5}">
                      <a16:colId xmlns:a16="http://schemas.microsoft.com/office/drawing/2014/main" val="3012617737"/>
                    </a:ext>
                  </a:extLst>
                </a:gridCol>
              </a:tblGrid>
              <a:tr h="525072">
                <a:tc gridSpan="7">
                  <a:txBody>
                    <a:bodyPr/>
                    <a:lstStyle/>
                    <a:p>
                      <a:pPr algn="ctr">
                        <a:lnSpc>
                          <a:spcPct val="107000"/>
                        </a:lnSpc>
                        <a:spcAft>
                          <a:spcPts val="800"/>
                        </a:spcAft>
                      </a:pPr>
                      <a:r>
                        <a:rPr lang="es-ES_tradnl" sz="1800" i="1">
                          <a:solidFill>
                            <a:srgbClr val="000000"/>
                          </a:solidFill>
                          <a:effectLst/>
                          <a:latin typeface="Playfair Display" pitchFamily="2" charset="77"/>
                          <a:ea typeface="Times New Roman" panose="02020603050405020304" pitchFamily="18" charset="0"/>
                          <a:cs typeface="Calibri" panose="020F0502020204030204" pitchFamily="34" charset="0"/>
                        </a:rPr>
                        <a:t>tabla #20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9902918"/>
                  </a:ext>
                </a:extLst>
              </a:tr>
              <a:tr h="672213">
                <a:tc>
                  <a:txBody>
                    <a:bodyPr/>
                    <a:lstStyle/>
                    <a:p>
                      <a:pPr>
                        <a:lnSpc>
                          <a:spcPct val="107000"/>
                        </a:lnSpc>
                        <a:spcAft>
                          <a:spcPts val="800"/>
                        </a:spcAft>
                      </a:pPr>
                      <a:r>
                        <a:rPr lang="es-ES_tradnl" sz="1800" b="1">
                          <a:effectLst/>
                          <a:latin typeface="Roboto" panose="02000000000000000000" pitchFamily="2" charset="0"/>
                          <a:ea typeface="Calibri" panose="020F0502020204030204" pitchFamily="34" charset="0"/>
                          <a:cs typeface="Times New Roman" panose="02020603050405020304" pitchFamily="18" charset="0"/>
                        </a:rPr>
                        <a:t>Tipo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b="1" dirty="0">
                          <a:effectLst/>
                          <a:latin typeface="Roboto" panose="02000000000000000000" pitchFamily="2" charset="0"/>
                          <a:ea typeface="Calibri" panose="020F0502020204030204" pitchFamily="34" charset="0"/>
                          <a:cs typeface="Times New Roman" panose="02020603050405020304" pitchFamily="18" charset="0"/>
                        </a:rPr>
                        <a:t>Vertical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_tradnl" sz="1800" i="1" dirty="0">
                          <a:effectLst/>
                          <a:latin typeface="Playfair Display" pitchFamily="2" charset="77"/>
                          <a:ea typeface="Calibri" panose="020F0502020204030204" pitchFamily="34" charset="0"/>
                          <a:cs typeface="Times New Roman" panose="02020603050405020304" pitchFamily="18" charset="0"/>
                        </a:rPr>
                        <a:t>Ideas Frescas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b="1">
                          <a:effectLst/>
                          <a:latin typeface="Roboto" panose="02000000000000000000" pitchFamily="2" charset="0"/>
                          <a:ea typeface="Calibri" panose="020F0502020204030204" pitchFamily="34" charset="0"/>
                          <a:cs typeface="Times New Roman" panose="02020603050405020304" pitchFamily="18" charset="0"/>
                        </a:rPr>
                        <a:t>Vertical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_tradnl" sz="1800" i="1">
                          <a:effectLst/>
                          <a:latin typeface="Playfair Display" pitchFamily="2" charset="77"/>
                          <a:ea typeface="Calibri" panose="020F0502020204030204" pitchFamily="34" charset="0"/>
                          <a:cs typeface="Times New Roman" panose="02020603050405020304" pitchFamily="18" charset="0"/>
                        </a:rPr>
                        <a:t>Fincamex</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b="1" dirty="0">
                          <a:effectLst/>
                          <a:latin typeface="Roboto" panose="02000000000000000000" pitchFamily="2" charset="0"/>
                          <a:ea typeface="Calibri" panose="020F0502020204030204" pitchFamily="34" charset="0"/>
                          <a:cs typeface="Times New Roman" panose="02020603050405020304" pitchFamily="18" charset="0"/>
                        </a:rPr>
                        <a:t>Modelo A </a:t>
                      </a:r>
                      <a:r>
                        <a:rPr lang="es-ES_tradnl" sz="1800" i="1" dirty="0">
                          <a:effectLst/>
                          <a:latin typeface="Playfair Display" pitchFamily="2" charset="77"/>
                          <a:ea typeface="Calibri" panose="020F0502020204030204" pitchFamily="34" charset="0"/>
                          <a:cs typeface="Times New Roman" panose="02020603050405020304" pitchFamily="18" charset="0"/>
                        </a:rPr>
                        <a:t>Ideas Frescas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b="1" dirty="0">
                          <a:effectLst/>
                          <a:latin typeface="Roboto" panose="02000000000000000000" pitchFamily="2" charset="0"/>
                          <a:ea typeface="Calibri" panose="020F0502020204030204" pitchFamily="34" charset="0"/>
                          <a:cs typeface="Times New Roman" panose="02020603050405020304" pitchFamily="18" charset="0"/>
                        </a:rPr>
                        <a:t>Modelo A </a:t>
                      </a:r>
                      <a:r>
                        <a:rPr lang="es-ES_tradnl" sz="1800" i="1" dirty="0" err="1">
                          <a:effectLst/>
                          <a:latin typeface="Playfair Display" pitchFamily="2" charset="77"/>
                          <a:ea typeface="Calibri" panose="020F0502020204030204" pitchFamily="34" charset="0"/>
                          <a:cs typeface="Times New Roman" panose="02020603050405020304" pitchFamily="18" charset="0"/>
                        </a:rPr>
                        <a:t>Fincamex</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b="1">
                          <a:effectLst/>
                          <a:latin typeface="Roboto" panose="02000000000000000000" pitchFamily="2" charset="0"/>
                          <a:ea typeface="Calibri" panose="020F0502020204030204" pitchFamily="34" charset="0"/>
                          <a:cs typeface="Times New Roman" panose="02020603050405020304" pitchFamily="18" charset="0"/>
                        </a:rPr>
                        <a:t>Modelo B </a:t>
                      </a:r>
                      <a:r>
                        <a:rPr lang="es-ES_tradnl" sz="1800" i="1">
                          <a:effectLst/>
                          <a:latin typeface="Playfair Display" pitchFamily="2" charset="77"/>
                          <a:ea typeface="Calibri" panose="020F0502020204030204" pitchFamily="34" charset="0"/>
                          <a:cs typeface="Times New Roman" panose="02020603050405020304" pitchFamily="18" charset="0"/>
                        </a:rPr>
                        <a:t>Ideas Frescas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b="1">
                          <a:effectLst/>
                          <a:latin typeface="Roboto" panose="02000000000000000000" pitchFamily="2" charset="0"/>
                          <a:ea typeface="Calibri" panose="020F0502020204030204" pitchFamily="34" charset="0"/>
                          <a:cs typeface="Times New Roman" panose="02020603050405020304" pitchFamily="18" charset="0"/>
                        </a:rPr>
                        <a:t>Modelo B </a:t>
                      </a:r>
                      <a:r>
                        <a:rPr lang="es-ES_tradnl" sz="1800" i="1">
                          <a:effectLst/>
                          <a:latin typeface="Playfair Display" pitchFamily="2" charset="77"/>
                          <a:ea typeface="Calibri" panose="020F0502020204030204" pitchFamily="34" charset="0"/>
                          <a:cs typeface="Times New Roman" panose="02020603050405020304" pitchFamily="18" charset="0"/>
                        </a:rPr>
                        <a:t>Fincamex</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52979504"/>
                  </a:ext>
                </a:extLst>
              </a:tr>
              <a:tr h="525072">
                <a:tc>
                  <a:txBody>
                    <a:bodyPr/>
                    <a:lstStyle/>
                    <a:p>
                      <a:pP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Medida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145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150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180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150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220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180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29469167"/>
                  </a:ext>
                </a:extLst>
              </a:tr>
              <a:tr h="525072">
                <a:tc>
                  <a:txBody>
                    <a:bodyPr/>
                    <a:lstStyle/>
                    <a:p>
                      <a:pP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Precio pesos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a:t>
                      </a: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7,490,700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$6,500,000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a:t>
                      </a: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8,368,920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$8,450,000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$10,228,680</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$10,350,000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77167415"/>
                  </a:ext>
                </a:extLst>
              </a:tr>
              <a:tr h="525072">
                <a:tc>
                  <a:txBody>
                    <a:bodyPr/>
                    <a:lstStyle/>
                    <a:p>
                      <a:pP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Precio dólares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$435,000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$377,400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$486,000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$490,650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$594,000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$569,340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08136662"/>
                  </a:ext>
                </a:extLst>
              </a:tr>
              <a:tr h="525072">
                <a:tc>
                  <a:txBody>
                    <a:bodyPr/>
                    <a:lstStyle/>
                    <a:p>
                      <a:pP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Precio x m</a:t>
                      </a:r>
                      <a:r>
                        <a:rPr lang="es-ES_tradnl" sz="1800" baseline="30000">
                          <a:effectLst/>
                          <a:latin typeface="Roboto Light" panose="02000000000000000000" pitchFamily="2" charset="0"/>
                          <a:ea typeface="Calibri" panose="020F0502020204030204" pitchFamily="34" charset="0"/>
                          <a:cs typeface="Times New Roman" panose="02020603050405020304" pitchFamily="18" charset="0"/>
                        </a:rPr>
                        <a:t>2</a:t>
                      </a:r>
                      <a:r>
                        <a:rPr lang="es-ES_tradnl" sz="1800">
                          <a:effectLst/>
                          <a:latin typeface="Roboto Light" panose="02000000000000000000" pitchFamily="2" charset="0"/>
                          <a:ea typeface="Calibri" panose="020F0502020204030204" pitchFamily="34" charset="0"/>
                          <a:cs typeface="Times New Roman" panose="02020603050405020304" pitchFamily="18" charset="0"/>
                        </a:rPr>
                        <a:t> dólar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$3,000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$2,516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$2,700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$3,271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$2,700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$3,163</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101780948"/>
                  </a:ext>
                </a:extLst>
              </a:tr>
              <a:tr h="525072">
                <a:tc>
                  <a:txBody>
                    <a:bodyPr/>
                    <a:lstStyle/>
                    <a:p>
                      <a:pP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Absorción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3.01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1.36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1.62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effectLst/>
                          <a:latin typeface="Roboto Light" panose="02000000000000000000" pitchFamily="2" charset="0"/>
                          <a:ea typeface="Calibri" panose="020F0502020204030204" pitchFamily="34" charset="0"/>
                          <a:cs typeface="Times New Roman" panose="02020603050405020304" pitchFamily="18" charset="0"/>
                        </a:rPr>
                        <a:t>1.32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95241827"/>
                  </a:ext>
                </a:extLst>
              </a:tr>
              <a:tr h="569845">
                <a:tc>
                  <a:txBody>
                    <a:bodyPr/>
                    <a:lstStyle/>
                    <a:p>
                      <a:pP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Venta mensual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$1,235,400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$1,135,974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$797,040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$667,284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$962,280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$751,529</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97248245"/>
                  </a:ext>
                </a:extLst>
              </a:tr>
            </a:tbl>
          </a:graphicData>
        </a:graphic>
      </p:graphicFrame>
    </p:spTree>
    <p:extLst>
      <p:ext uri="{BB962C8B-B14F-4D97-AF65-F5344CB8AC3E}">
        <p14:creationId xmlns:p14="http://schemas.microsoft.com/office/powerpoint/2010/main" val="25788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44107" y="4486620"/>
            <a:ext cx="10313386" cy="953793"/>
          </a:xfrm>
          <a:prstGeom prst="rect">
            <a:avLst/>
          </a:prstGeom>
        </p:spPr>
        <p:txBody>
          <a:bodyPr lIns="84712" tIns="42356" rIns="84712" bIns="42356"/>
          <a:lstStyle>
            <a:lvl1pPr algn="ctr" defTabSz="587756" rtl="0" eaLnBrk="1" latinLnBrk="0" hangingPunct="1">
              <a:spcBef>
                <a:spcPct val="0"/>
              </a:spcBef>
              <a:buNone/>
              <a:defRPr sz="5700" kern="1200">
                <a:solidFill>
                  <a:schemeClr val="tx1"/>
                </a:solidFill>
                <a:latin typeface="+mj-lt"/>
                <a:ea typeface="+mj-ea"/>
                <a:cs typeface="+mj-cs"/>
              </a:defRPr>
            </a:lvl1pPr>
          </a:lstStyle>
          <a:p>
            <a:pPr>
              <a:lnSpc>
                <a:spcPct val="70000"/>
              </a:lnSpc>
            </a:pPr>
            <a:r>
              <a:rPr lang="es-ES_tradnl" sz="6115" dirty="0">
                <a:solidFill>
                  <a:schemeClr val="bg1"/>
                </a:solidFill>
                <a:latin typeface="Stajn Pro Light"/>
                <a:cs typeface="Stajn Pro Light"/>
              </a:rPr>
              <a:t>Una cita a ciegas...</a:t>
            </a:r>
          </a:p>
        </p:txBody>
      </p:sp>
      <p:pic>
        <p:nvPicPr>
          <p:cNvPr id="5" name="Imagen 4">
            <a:extLst>
              <a:ext uri="{FF2B5EF4-FFF2-40B4-BE49-F238E27FC236}">
                <a16:creationId xmlns:a16="http://schemas.microsoft.com/office/drawing/2014/main" id="{1C867569-260A-1D41-8370-C8E97343F4B1}"/>
              </a:ext>
            </a:extLst>
          </p:cNvPr>
          <p:cNvPicPr>
            <a:picLocks noChangeAspect="1"/>
          </p:cNvPicPr>
          <p:nvPr/>
        </p:nvPicPr>
        <p:blipFill rotWithShape="1">
          <a:blip r:embed="rId2"/>
          <a:srcRect l="23346" b="26076"/>
          <a:stretch/>
        </p:blipFill>
        <p:spPr>
          <a:xfrm>
            <a:off x="-79920" y="-184592"/>
            <a:ext cx="13681520" cy="8141585"/>
          </a:xfrm>
          <a:prstGeom prst="rect">
            <a:avLst/>
          </a:prstGeom>
          <a:solidFill>
            <a:srgbClr val="6BC5E9"/>
          </a:solidFill>
        </p:spPr>
      </p:pic>
      <p:sp>
        <p:nvSpPr>
          <p:cNvPr id="6" name="Text Box 4">
            <a:extLst>
              <a:ext uri="{FF2B5EF4-FFF2-40B4-BE49-F238E27FC236}">
                <a16:creationId xmlns:a16="http://schemas.microsoft.com/office/drawing/2014/main" id="{8610E1FF-F1CB-3143-A835-AC77A476B979}"/>
              </a:ext>
            </a:extLst>
          </p:cNvPr>
          <p:cNvSpPr txBox="1">
            <a:spLocks noChangeArrowheads="1"/>
          </p:cNvSpPr>
          <p:nvPr/>
        </p:nvSpPr>
        <p:spPr bwMode="auto">
          <a:xfrm>
            <a:off x="5266675" y="1370155"/>
            <a:ext cx="7538602" cy="3991215"/>
          </a:xfrm>
          <a:prstGeom prst="roundRect">
            <a:avLst>
              <a:gd name="adj" fmla="val 0"/>
            </a:avLst>
          </a:prstGeom>
          <a:noFill/>
          <a:ln>
            <a:noFill/>
          </a:ln>
        </p:spPr>
        <p:txBody>
          <a:bodyPr wrap="square" lIns="115756" tIns="57877" rIns="115756" bIns="57877">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60000"/>
              </a:lnSpc>
            </a:pPr>
            <a:r>
              <a:rPr lang="es-ES_tradnl" sz="7598" b="1" dirty="0">
                <a:solidFill>
                  <a:schemeClr val="bg1"/>
                </a:solidFill>
                <a:latin typeface="Rockeby Cd Bold" pitchFamily="2" charset="77"/>
                <a:cs typeface="Stajn Pro bold"/>
              </a:rPr>
              <a:t>Ayudamos </a:t>
            </a:r>
          </a:p>
          <a:p>
            <a:pPr eaLnBrk="1" hangingPunct="1">
              <a:lnSpc>
                <a:spcPct val="60000"/>
              </a:lnSpc>
            </a:pPr>
            <a:r>
              <a:rPr lang="es-ES_tradnl" sz="7598" b="1" dirty="0">
                <a:solidFill>
                  <a:schemeClr val="bg1"/>
                </a:solidFill>
                <a:latin typeface="Rockeby Cd Bold" pitchFamily="2" charset="77"/>
                <a:cs typeface="Stajn Pro bold"/>
              </a:rPr>
              <a:t>a que crezcas </a:t>
            </a:r>
          </a:p>
          <a:p>
            <a:pPr eaLnBrk="1" hangingPunct="1">
              <a:lnSpc>
                <a:spcPct val="60000"/>
              </a:lnSpc>
            </a:pPr>
            <a:r>
              <a:rPr lang="es-ES_tradnl" sz="7598" b="1" dirty="0">
                <a:solidFill>
                  <a:schemeClr val="bg1"/>
                </a:solidFill>
                <a:latin typeface="Rockeby Cd Bold" pitchFamily="2" charset="77"/>
                <a:cs typeface="Stajn Pro bold"/>
              </a:rPr>
              <a:t>más rentable...</a:t>
            </a:r>
            <a:endParaRPr lang="es-ES_tradnl" sz="5003" b="1" dirty="0">
              <a:solidFill>
                <a:schemeClr val="bg1"/>
              </a:solidFill>
              <a:latin typeface="Rockeby Cd Bold" pitchFamily="2" charset="77"/>
              <a:cs typeface="Stajn Pro bold"/>
            </a:endParaRPr>
          </a:p>
          <a:p>
            <a:pPr eaLnBrk="1" hangingPunct="1">
              <a:lnSpc>
                <a:spcPct val="70000"/>
              </a:lnSpc>
            </a:pPr>
            <a:r>
              <a:rPr lang="es-ES_tradnl" sz="4000" dirty="0">
                <a:solidFill>
                  <a:schemeClr val="bg1"/>
                </a:solidFill>
                <a:latin typeface="Rockeby Cd Light" pitchFamily="2" charset="77"/>
                <a:cs typeface="Stajn Pro bold"/>
              </a:rPr>
              <a:t>669.1360900</a:t>
            </a:r>
          </a:p>
          <a:p>
            <a:pPr eaLnBrk="1" hangingPunct="1">
              <a:lnSpc>
                <a:spcPct val="70000"/>
              </a:lnSpc>
            </a:pPr>
            <a:r>
              <a:rPr lang="es-ES_tradnl" sz="4000" dirty="0" err="1">
                <a:solidFill>
                  <a:schemeClr val="bg1"/>
                </a:solidFill>
                <a:latin typeface="Rockeby Cd Light" pitchFamily="2" charset="77"/>
                <a:cs typeface="Stajn Pro bold"/>
              </a:rPr>
              <a:t>nando@ideasfrescas.com.mx</a:t>
            </a:r>
            <a:endParaRPr lang="es-ES_tradnl" sz="4000" dirty="0">
              <a:solidFill>
                <a:schemeClr val="bg1"/>
              </a:solidFill>
              <a:latin typeface="Rockeby Cd Light" pitchFamily="2" charset="77"/>
              <a:cs typeface="Stajn Pro bold"/>
            </a:endParaRPr>
          </a:p>
          <a:p>
            <a:pPr eaLnBrk="1" hangingPunct="1">
              <a:lnSpc>
                <a:spcPct val="70000"/>
              </a:lnSpc>
            </a:pPr>
            <a:r>
              <a:rPr lang="es-ES_tradnl" sz="4000" dirty="0" err="1">
                <a:solidFill>
                  <a:schemeClr val="bg1"/>
                </a:solidFill>
                <a:latin typeface="Rockeby Cd Light" pitchFamily="2" charset="77"/>
                <a:cs typeface="Stajn Pro bold"/>
              </a:rPr>
              <a:t>www.ideasfrescas.com.mx</a:t>
            </a:r>
            <a:endParaRPr lang="es-ES_tradnl" sz="4000" dirty="0">
              <a:solidFill>
                <a:schemeClr val="bg1"/>
              </a:solidFill>
              <a:latin typeface="Rockeby Cd Light" pitchFamily="2" charset="77"/>
              <a:cs typeface="Stajn Pro bold"/>
            </a:endParaRPr>
          </a:p>
          <a:p>
            <a:pPr eaLnBrk="1" hangingPunct="1">
              <a:lnSpc>
                <a:spcPct val="70000"/>
              </a:lnSpc>
            </a:pPr>
            <a:r>
              <a:rPr lang="es-ES_tradnl" sz="4000" dirty="0">
                <a:solidFill>
                  <a:schemeClr val="bg1"/>
                </a:solidFill>
                <a:latin typeface="Rockeby Cd Light" pitchFamily="2" charset="77"/>
                <a:cs typeface="Stajn Pro bold"/>
              </a:rPr>
              <a:t>@</a:t>
            </a:r>
            <a:r>
              <a:rPr lang="es-ES_tradnl" sz="4000" dirty="0" err="1">
                <a:solidFill>
                  <a:schemeClr val="bg1"/>
                </a:solidFill>
                <a:latin typeface="Rockeby Cd Light" pitchFamily="2" charset="77"/>
                <a:cs typeface="Stajn Pro bold"/>
              </a:rPr>
              <a:t>ideasfrescas</a:t>
            </a:r>
            <a:endParaRPr lang="es-ES_tradnl" sz="4000" dirty="0">
              <a:solidFill>
                <a:schemeClr val="bg1"/>
              </a:solidFill>
              <a:latin typeface="Rockeby Cd Light" pitchFamily="2" charset="77"/>
              <a:cs typeface="Stajn Pro bold"/>
            </a:endParaRPr>
          </a:p>
        </p:txBody>
      </p:sp>
      <p:pic>
        <p:nvPicPr>
          <p:cNvPr id="8" name="Imagen 7">
            <a:extLst>
              <a:ext uri="{FF2B5EF4-FFF2-40B4-BE49-F238E27FC236}">
                <a16:creationId xmlns:a16="http://schemas.microsoft.com/office/drawing/2014/main" id="{F38DFF41-AFA7-E44E-87C4-9DE54987085B}"/>
              </a:ext>
            </a:extLst>
          </p:cNvPr>
          <p:cNvPicPr>
            <a:picLocks noChangeAspect="1"/>
          </p:cNvPicPr>
          <p:nvPr/>
        </p:nvPicPr>
        <p:blipFill rotWithShape="1">
          <a:blip r:embed="rId3"/>
          <a:srcRect t="74667" b="3269"/>
          <a:stretch/>
        </p:blipFill>
        <p:spPr>
          <a:xfrm>
            <a:off x="5333387" y="5754172"/>
            <a:ext cx="2915696" cy="1200839"/>
          </a:xfrm>
          <a:prstGeom prst="rect">
            <a:avLst/>
          </a:prstGeom>
        </p:spPr>
      </p:pic>
      <p:sp>
        <p:nvSpPr>
          <p:cNvPr id="2" name="Marcador de número de diapositiva 1">
            <a:extLst>
              <a:ext uri="{FF2B5EF4-FFF2-40B4-BE49-F238E27FC236}">
                <a16:creationId xmlns:a16="http://schemas.microsoft.com/office/drawing/2014/main" id="{E453FC62-B187-A847-A395-EE57F4C27521}"/>
              </a:ext>
            </a:extLst>
          </p:cNvPr>
          <p:cNvSpPr>
            <a:spLocks noGrp="1"/>
          </p:cNvSpPr>
          <p:nvPr>
            <p:ph type="sldNum" sz="quarter" idx="12"/>
          </p:nvPr>
        </p:nvSpPr>
        <p:spPr/>
        <p:txBody>
          <a:bodyPr/>
          <a:lstStyle/>
          <a:p>
            <a:r>
              <a:rPr lang="en-US"/>
              <a:t>#</a:t>
            </a:r>
            <a:fld id="{67DDEA5E-EAF7-8246-8A62-7FF7613ECEAE}" type="slidenum">
              <a:rPr lang="en-US" smtClean="0"/>
              <a:pPr/>
              <a:t>34</a:t>
            </a:fld>
            <a:endParaRPr lang="en-US" dirty="0"/>
          </a:p>
        </p:txBody>
      </p:sp>
    </p:spTree>
    <p:extLst>
      <p:ext uri="{BB962C8B-B14F-4D97-AF65-F5344CB8AC3E}">
        <p14:creationId xmlns:p14="http://schemas.microsoft.com/office/powerpoint/2010/main" val="335793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4</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360240" y="1362933"/>
            <a:ext cx="10729192" cy="6035311"/>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marL="342900" lvl="0" indent="-342900">
              <a:lnSpc>
                <a:spcPct val="107000"/>
              </a:lnSpc>
              <a:buFont typeface="+mj-lt"/>
              <a:buAutoNum type="arabicParenR"/>
            </a:pP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El mercado está indicando que el </a:t>
            </a:r>
            <a:r>
              <a:rPr lang="es-ES_tradnl"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valor del mercado por m</a:t>
            </a:r>
            <a:r>
              <a:rPr lang="es-ES_tradnl" b="1"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s-ES_tradnl"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de la vivienda vertical es superior</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al de la vivienda horizontal.</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La </a:t>
            </a:r>
            <a:r>
              <a:rPr lang="es-ES_tradnl"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absorción corregida</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fue estimada considerando la oferta disponible actualizada, esto </a:t>
            </a:r>
            <a:r>
              <a:rPr lang="es-ES_tradnl"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con el propósito de corregir la distorsión causada por la baja disponibilidad de unidades</a:t>
            </a: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 lo que impacta en el margen de opción que tiene el comparador para seleccionar una vivienda de acuerdo a sus preferencias.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s-ES_tradnl" dirty="0">
                <a:solidFill>
                  <a:srgbClr val="000000"/>
                </a:solidFill>
                <a:effectLst/>
                <a:latin typeface="Roboto Light" panose="02000000000000000000" pitchFamily="2" charset="0"/>
                <a:ea typeface="Calibri" panose="020F0502020204030204" pitchFamily="34" charset="0"/>
                <a:cs typeface="Times New Roman" panose="02020603050405020304" pitchFamily="18" charset="0"/>
              </a:rPr>
              <a:t>En cuanto a la absorción corregida, se utilizó un método de extrapolación para predecir el comportamiento del mercado en función del cambio de las condiciones que afectan la absorción promedio mensual. El análisis de correlación lineal entre el tamaño de las viviendas y su absorción nos indican una fuerte factor de correlación tanto para los desarrollos verticales (&gt; 0.7) como para los horizontales (&gt;0.9) por la tanto el punto medio o media es un buen parámetro para estimar el tamaño de los modelos propuestos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288232" y="645840"/>
            <a:ext cx="10225136" cy="717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800" cap="all" dirty="0">
                <a:latin typeface="Lato Hairline" panose="020F0202020204030203" pitchFamily="34" charset="77"/>
                <a:cs typeface="Stajn Pro Medium"/>
              </a:rPr>
              <a:t>Observaciones:</a:t>
            </a:r>
          </a:p>
        </p:txBody>
      </p:sp>
    </p:spTree>
    <p:extLst>
      <p:ext uri="{BB962C8B-B14F-4D97-AF65-F5344CB8AC3E}">
        <p14:creationId xmlns:p14="http://schemas.microsoft.com/office/powerpoint/2010/main" val="420279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C591EB0-62EC-C340-873C-AC30FE0B68A1}"/>
              </a:ext>
            </a:extLst>
          </p:cNvPr>
          <p:cNvPicPr>
            <a:picLocks noChangeAspect="1"/>
          </p:cNvPicPr>
          <p:nvPr/>
        </p:nvPicPr>
        <p:blipFill>
          <a:blip r:embed="rId2"/>
          <a:stretch>
            <a:fillRect/>
          </a:stretch>
        </p:blipFill>
        <p:spPr>
          <a:xfrm>
            <a:off x="-759254" y="-146248"/>
            <a:ext cx="14320108" cy="8064896"/>
          </a:xfrm>
          <a:prstGeom prst="rect">
            <a:avLst/>
          </a:prstGeom>
        </p:spPr>
      </p:pic>
      <p:pic>
        <p:nvPicPr>
          <p:cNvPr id="4" name="Imagen 3">
            <a:extLst>
              <a:ext uri="{FF2B5EF4-FFF2-40B4-BE49-F238E27FC236}">
                <a16:creationId xmlns:a16="http://schemas.microsoft.com/office/drawing/2014/main" id="{4A95426C-FC87-5C49-96D5-6956642ECCA5}"/>
              </a:ext>
            </a:extLst>
          </p:cNvPr>
          <p:cNvPicPr>
            <a:picLocks noChangeAspect="1"/>
          </p:cNvPicPr>
          <p:nvPr/>
        </p:nvPicPr>
        <p:blipFill rotWithShape="1">
          <a:blip r:embed="rId3"/>
          <a:srcRect t="74667" b="3269"/>
          <a:stretch/>
        </p:blipFill>
        <p:spPr>
          <a:xfrm>
            <a:off x="4960640" y="6430495"/>
            <a:ext cx="1690079" cy="696065"/>
          </a:xfrm>
          <a:prstGeom prst="rect">
            <a:avLst/>
          </a:prstGeom>
        </p:spPr>
      </p:pic>
      <p:sp>
        <p:nvSpPr>
          <p:cNvPr id="5" name="Text Box 4">
            <a:extLst>
              <a:ext uri="{FF2B5EF4-FFF2-40B4-BE49-F238E27FC236}">
                <a16:creationId xmlns:a16="http://schemas.microsoft.com/office/drawing/2014/main" id="{0D74E3ED-403B-C040-BDAA-56AAB3C2DA3B}"/>
              </a:ext>
            </a:extLst>
          </p:cNvPr>
          <p:cNvSpPr txBox="1">
            <a:spLocks noChangeArrowheads="1"/>
          </p:cNvSpPr>
          <p:nvPr/>
        </p:nvSpPr>
        <p:spPr bwMode="auto">
          <a:xfrm>
            <a:off x="262216" y="717848"/>
            <a:ext cx="12277168" cy="1188748"/>
          </a:xfrm>
          <a:prstGeom prst="rect">
            <a:avLst/>
          </a:prstGeom>
          <a:noFill/>
          <a:ln>
            <a:noFill/>
          </a:ln>
        </p:spPr>
        <p:txBody>
          <a:bodyPr wrap="square" lIns="131190" tIns="65595" rIns="131190" bIns="65595" anchor="t">
            <a:no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defTabSz="617144" eaLnBrk="1" hangingPunct="1">
              <a:lnSpc>
                <a:spcPct val="80000"/>
              </a:lnSpc>
              <a:defRPr/>
            </a:pPr>
            <a:r>
              <a:rPr lang="es-ES_tradnl" sz="4800" b="1" cap="all" dirty="0">
                <a:solidFill>
                  <a:prstClr val="white"/>
                </a:solidFill>
                <a:latin typeface="Lato" panose="020F0502020204030203" pitchFamily="34" charset="77"/>
                <a:cs typeface="Stajn Pro Medium"/>
              </a:rPr>
              <a:t>Proyecciones de acuerdo </a:t>
            </a:r>
          </a:p>
          <a:p>
            <a:pPr algn="ctr" defTabSz="617144" eaLnBrk="1" hangingPunct="1">
              <a:lnSpc>
                <a:spcPct val="80000"/>
              </a:lnSpc>
              <a:defRPr/>
            </a:pPr>
            <a:r>
              <a:rPr lang="es-ES_tradnl" sz="4800" b="1" cap="all" dirty="0">
                <a:solidFill>
                  <a:prstClr val="white"/>
                </a:solidFill>
                <a:latin typeface="Lato" panose="020F0502020204030203" pitchFamily="34" charset="77"/>
                <a:cs typeface="Stajn Pro Medium"/>
              </a:rPr>
              <a:t>al mercado actual </a:t>
            </a:r>
          </a:p>
        </p:txBody>
      </p:sp>
      <p:sp>
        <p:nvSpPr>
          <p:cNvPr id="8" name="Text Placeholder 3">
            <a:extLst>
              <a:ext uri="{FF2B5EF4-FFF2-40B4-BE49-F238E27FC236}">
                <a16:creationId xmlns:a16="http://schemas.microsoft.com/office/drawing/2014/main" id="{36A6A50F-CC53-E546-BFDA-D83E015BD93D}"/>
              </a:ext>
            </a:extLst>
          </p:cNvPr>
          <p:cNvSpPr txBox="1">
            <a:spLocks/>
          </p:cNvSpPr>
          <p:nvPr/>
        </p:nvSpPr>
        <p:spPr>
          <a:xfrm>
            <a:off x="922510" y="1981587"/>
            <a:ext cx="10956580" cy="680477"/>
          </a:xfrm>
          <a:prstGeom prst="rect">
            <a:avLst/>
          </a:prstGeom>
        </p:spPr>
        <p:txBody>
          <a:bodyPr/>
          <a:lst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a:lstStyle>
          <a:p>
            <a:pPr marL="0" indent="0" algn="ctr" defTabSz="617144">
              <a:lnSpc>
                <a:spcPct val="70000"/>
              </a:lnSpc>
              <a:spcBef>
                <a:spcPts val="0"/>
              </a:spcBef>
              <a:buNone/>
              <a:defRPr/>
            </a:pPr>
            <a:r>
              <a:rPr lang="es-ES_tradnl" sz="3200" i="1" dirty="0">
                <a:solidFill>
                  <a:prstClr val="white"/>
                </a:solidFill>
                <a:latin typeface="Playfair Display" pitchFamily="2" charset="77"/>
                <a:ea typeface="Roboto Cn" pitchFamily="2" charset="0"/>
                <a:cs typeface="Stajn Pro Light"/>
              </a:rPr>
              <a:t>Análisis de fertilidad; Loma Escondida; abril 2024</a:t>
            </a:r>
          </a:p>
        </p:txBody>
      </p:sp>
      <p:sp>
        <p:nvSpPr>
          <p:cNvPr id="3" name="Marcador de número de diapositiva 2">
            <a:extLst>
              <a:ext uri="{FF2B5EF4-FFF2-40B4-BE49-F238E27FC236}">
                <a16:creationId xmlns:a16="http://schemas.microsoft.com/office/drawing/2014/main" id="{18DA8166-B218-7148-B141-A5471691EE82}"/>
              </a:ext>
            </a:extLst>
          </p:cNvPr>
          <p:cNvSpPr>
            <a:spLocks noGrp="1"/>
          </p:cNvSpPr>
          <p:nvPr>
            <p:ph type="sldNum" sz="quarter" idx="12"/>
          </p:nvPr>
        </p:nvSpPr>
        <p:spPr/>
        <p:txBody>
          <a:bodyPr/>
          <a:lstStyle/>
          <a:p>
            <a:r>
              <a:rPr lang="en-US"/>
              <a:t>#</a:t>
            </a:r>
            <a:fld id="{67DDEA5E-EAF7-8246-8A62-7FF7613ECEAE}" type="slidenum">
              <a:rPr lang="en-US" smtClean="0"/>
              <a:pPr/>
              <a:t>5</a:t>
            </a:fld>
            <a:endParaRPr lang="en-US" dirty="0"/>
          </a:p>
        </p:txBody>
      </p:sp>
    </p:spTree>
    <p:extLst>
      <p:ext uri="{BB962C8B-B14F-4D97-AF65-F5344CB8AC3E}">
        <p14:creationId xmlns:p14="http://schemas.microsoft.com/office/powerpoint/2010/main" val="278647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6</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1855376"/>
            <a:ext cx="10441160" cy="4048676"/>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000" i="1" dirty="0">
                <a:effectLst/>
                <a:latin typeface="Playfair Display" pitchFamily="2" charset="77"/>
                <a:ea typeface="Calibri" panose="020F0502020204030204" pitchFamily="34" charset="0"/>
                <a:cs typeface="Times New Roman" panose="02020603050405020304" pitchFamily="18" charset="0"/>
              </a:rPr>
              <a:t>Para estimar la </a:t>
            </a:r>
            <a:r>
              <a:rPr lang="es-ES_tradnl" sz="2000" b="1" i="1" dirty="0">
                <a:effectLst/>
                <a:latin typeface="Playfair Display" pitchFamily="2" charset="77"/>
                <a:ea typeface="Calibri" panose="020F0502020204030204" pitchFamily="34" charset="0"/>
                <a:cs typeface="Times New Roman" panose="02020603050405020304" pitchFamily="18" charset="0"/>
              </a:rPr>
              <a:t>absorción futura</a:t>
            </a:r>
            <a:r>
              <a:rPr lang="es-ES_tradnl" sz="2000" i="1" dirty="0">
                <a:effectLst/>
                <a:latin typeface="Playfair Display" pitchFamily="2" charset="77"/>
                <a:ea typeface="Calibri" panose="020F0502020204030204" pitchFamily="34" charset="0"/>
                <a:cs typeface="Times New Roman" panose="02020603050405020304" pitchFamily="18" charset="0"/>
              </a:rPr>
              <a:t>, se construyó un modelo de regresión lineal a partir de los </a:t>
            </a:r>
            <a:r>
              <a:rPr lang="es-ES_tradnl" sz="2000" b="1" i="1" dirty="0">
                <a:effectLst/>
                <a:latin typeface="Playfair Display" pitchFamily="2" charset="77"/>
                <a:ea typeface="Calibri" panose="020F0502020204030204" pitchFamily="34" charset="0"/>
                <a:cs typeface="Times New Roman" panose="02020603050405020304" pitchFamily="18" charset="0"/>
              </a:rPr>
              <a:t>valores actuales de precio, tamaño y absorción</a:t>
            </a:r>
            <a:r>
              <a:rPr lang="es-ES_tradnl" sz="2000" i="1" dirty="0">
                <a:effectLst/>
                <a:latin typeface="Playfair Display" pitchFamily="2" charset="77"/>
                <a:ea typeface="Calibri" panose="020F0502020204030204" pitchFamily="34" charset="0"/>
                <a:cs typeface="Times New Roman" panose="02020603050405020304" pitchFamily="18" charset="0"/>
              </a:rPr>
              <a:t> para cada tipo de desarrollo, una vez calculado los coeficientes del modelo se proyectó la absorción para los valores promedios.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800" b="1" dirty="0">
                <a:effectLst/>
                <a:latin typeface="Roboto" panose="02000000000000000000" pitchFamily="2" charset="0"/>
                <a:ea typeface="Calibri" panose="020F0502020204030204" pitchFamily="34" charset="0"/>
                <a:cs typeface="Times New Roman" panose="02020603050405020304" pitchFamily="18" charset="0"/>
              </a:rPr>
              <a:t>Vivienda vertical</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Modelo: β</a:t>
            </a:r>
            <a:r>
              <a:rPr lang="es-ES_tradnl" sz="2000"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β</a:t>
            </a:r>
            <a:r>
              <a:rPr lang="es-ES_tradnl" sz="2000" baseline="-25000" dirty="0">
                <a:effectLst/>
                <a:latin typeface="Roboto Light" panose="02000000000000000000" pitchFamily="2" charset="0"/>
                <a:ea typeface="Calibri" panose="020F0502020204030204" pitchFamily="34" charset="0"/>
                <a:cs typeface="Times New Roman" panose="02020603050405020304" pitchFamily="18" charset="0"/>
              </a:rPr>
              <a:t>1</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(Precio Total) +  β</a:t>
            </a:r>
            <a:r>
              <a:rPr lang="es-ES_tradnl" sz="2000" baseline="-25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(Tamaño) = absorción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Coeficientes del modelo</a:t>
            </a:r>
            <a:r>
              <a:rPr lang="es-ES_tradnl" sz="2000" dirty="0">
                <a:latin typeface="Roboto Light" panose="02000000000000000000" pitchFamily="2" charset="0"/>
                <a:ea typeface="Calibri" panose="020F0502020204030204" pitchFamily="34" charset="0"/>
                <a:cs typeface="Times New Roman" panose="02020603050405020304" pitchFamily="18" charset="0"/>
              </a:rPr>
              <a:t>:</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β</a:t>
            </a:r>
            <a:r>
              <a:rPr lang="es-ES_tradnl" sz="2000"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0.925       β</a:t>
            </a:r>
            <a:r>
              <a:rPr lang="es-ES_tradnl" sz="2000" baseline="-25000" dirty="0">
                <a:effectLst/>
                <a:latin typeface="Roboto Light" panose="02000000000000000000" pitchFamily="2" charset="0"/>
                <a:ea typeface="Calibri" panose="020F0502020204030204" pitchFamily="34" charset="0"/>
                <a:cs typeface="Times New Roman" panose="02020603050405020304" pitchFamily="18" charset="0"/>
              </a:rPr>
              <a:t>1 </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-0.00000154      β</a:t>
            </a:r>
            <a:r>
              <a:rPr lang="es-ES_tradnl" sz="2000" baseline="-25000" dirty="0">
                <a:effectLst/>
                <a:latin typeface="Roboto Light" panose="02000000000000000000" pitchFamily="2" charset="0"/>
                <a:ea typeface="Calibri" panose="020F0502020204030204" pitchFamily="34" charset="0"/>
                <a:cs typeface="Times New Roman" panose="02020603050405020304" pitchFamily="18" charset="0"/>
              </a:rPr>
              <a:t>2 </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0.0178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Se estimaron los límites inferior y superior para el tamaño y precio por m</a:t>
            </a:r>
            <a:r>
              <a:rPr lang="es-ES_tradnl" sz="20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000" dirty="0">
                <a:effectLst/>
                <a:latin typeface="Roboto Light" panose="02000000000000000000" pitchFamily="2" charset="0"/>
                <a:ea typeface="Calibri" panose="020F0502020204030204" pitchFamily="34" charset="0"/>
                <a:cs typeface="Times New Roman" panose="02020603050405020304" pitchFamily="18" charset="0"/>
              </a:rPr>
              <a:t>: (estos datos vienen de la tabla #1):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
            <a:extLst>
              <a:ext uri="{FF2B5EF4-FFF2-40B4-BE49-F238E27FC236}">
                <a16:creationId xmlns:a16="http://schemas.microsoft.com/office/drawing/2014/main" id="{4516A456-325A-374B-AF77-5CBAA0CF0672}"/>
              </a:ext>
            </a:extLst>
          </p:cNvPr>
          <p:cNvSpPr txBox="1">
            <a:spLocks noChangeArrowheads="1"/>
          </p:cNvSpPr>
          <p:nvPr/>
        </p:nvSpPr>
        <p:spPr bwMode="auto">
          <a:xfrm>
            <a:off x="1432248" y="645840"/>
            <a:ext cx="10225136" cy="1209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4943" tIns="62471" rIns="124943" bIns="6247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4400" cap="all" dirty="0">
                <a:latin typeface="Lato Hairline" panose="020F0202020204030203" pitchFamily="34" charset="77"/>
                <a:cs typeface="Stajn Pro Medium"/>
              </a:rPr>
              <a:t>Proyecciones de acuerdo </a:t>
            </a:r>
          </a:p>
          <a:p>
            <a:pPr eaLnBrk="1" hangingPunct="1">
              <a:lnSpc>
                <a:spcPct val="80000"/>
              </a:lnSpc>
            </a:pPr>
            <a:r>
              <a:rPr lang="es-ES_tradnl" sz="4400" cap="all" dirty="0">
                <a:latin typeface="Lato Hairline" panose="020F0202020204030203" pitchFamily="34" charset="77"/>
                <a:cs typeface="Stajn Pro Medium"/>
              </a:rPr>
              <a:t>al mercado actual</a:t>
            </a:r>
          </a:p>
        </p:txBody>
      </p:sp>
      <p:graphicFrame>
        <p:nvGraphicFramePr>
          <p:cNvPr id="8" name="Tabla 7">
            <a:extLst>
              <a:ext uri="{FF2B5EF4-FFF2-40B4-BE49-F238E27FC236}">
                <a16:creationId xmlns:a16="http://schemas.microsoft.com/office/drawing/2014/main" id="{11A89E59-A3E5-4241-A847-9E42C0F7089F}"/>
              </a:ext>
            </a:extLst>
          </p:cNvPr>
          <p:cNvGraphicFramePr>
            <a:graphicFrameLocks noGrp="1"/>
          </p:cNvGraphicFramePr>
          <p:nvPr>
            <p:extLst>
              <p:ext uri="{D42A27DB-BD31-4B8C-83A1-F6EECF244321}">
                <p14:modId xmlns:p14="http://schemas.microsoft.com/office/powerpoint/2010/main" val="3463220967"/>
              </p:ext>
            </p:extLst>
          </p:nvPr>
        </p:nvGraphicFramePr>
        <p:xfrm>
          <a:off x="1576264" y="5772350"/>
          <a:ext cx="9721080" cy="1876252"/>
        </p:xfrm>
        <a:graphic>
          <a:graphicData uri="http://schemas.openxmlformats.org/drawingml/2006/table">
            <a:tbl>
              <a:tblPr firstRow="1" firstCol="1" bandRow="1"/>
              <a:tblGrid>
                <a:gridCol w="2429708">
                  <a:extLst>
                    <a:ext uri="{9D8B030D-6E8A-4147-A177-3AD203B41FA5}">
                      <a16:colId xmlns:a16="http://schemas.microsoft.com/office/drawing/2014/main" val="2899903762"/>
                    </a:ext>
                  </a:extLst>
                </a:gridCol>
                <a:gridCol w="2430832">
                  <a:extLst>
                    <a:ext uri="{9D8B030D-6E8A-4147-A177-3AD203B41FA5}">
                      <a16:colId xmlns:a16="http://schemas.microsoft.com/office/drawing/2014/main" val="3131449853"/>
                    </a:ext>
                  </a:extLst>
                </a:gridCol>
                <a:gridCol w="2429708">
                  <a:extLst>
                    <a:ext uri="{9D8B030D-6E8A-4147-A177-3AD203B41FA5}">
                      <a16:colId xmlns:a16="http://schemas.microsoft.com/office/drawing/2014/main" val="1888675885"/>
                    </a:ext>
                  </a:extLst>
                </a:gridCol>
                <a:gridCol w="2430832">
                  <a:extLst>
                    <a:ext uri="{9D8B030D-6E8A-4147-A177-3AD203B41FA5}">
                      <a16:colId xmlns:a16="http://schemas.microsoft.com/office/drawing/2014/main" val="3165002310"/>
                    </a:ext>
                  </a:extLst>
                </a:gridCol>
              </a:tblGrid>
              <a:tr h="469063">
                <a:tc gridSpan="4">
                  <a:txBody>
                    <a:bodyPr/>
                    <a:lstStyle/>
                    <a:p>
                      <a:pP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Vertical, tabla #3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123824821"/>
                  </a:ext>
                </a:extLst>
              </a:tr>
              <a:tr h="469063">
                <a:tc>
                  <a:txBody>
                    <a:bodyPr/>
                    <a:lstStyle/>
                    <a:p>
                      <a:pPr>
                        <a:lnSpc>
                          <a:spcPct val="107000"/>
                        </a:lnSpc>
                        <a:spcAft>
                          <a:spcPts val="800"/>
                        </a:spcAft>
                      </a:pPr>
                      <a:r>
                        <a:rPr lang="es-ES_tradnl" sz="20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Variable</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Promedio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inferior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0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superior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428524285"/>
                  </a:ext>
                </a:extLst>
              </a:tr>
              <a:tr h="469063">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Tamaño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143</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40350207"/>
                  </a:ext>
                </a:extLst>
              </a:tr>
              <a:tr h="469063">
                <a:tc>
                  <a:txBody>
                    <a:bodyPr/>
                    <a:lstStyle/>
                    <a:p>
                      <a:pP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Premio m</a:t>
                      </a:r>
                      <a:r>
                        <a:rPr lang="es-ES_tradnl" sz="20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$3,040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$2,989</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0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$3,143</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253898856"/>
                  </a:ext>
                </a:extLst>
              </a:tr>
            </a:tbl>
          </a:graphicData>
        </a:graphic>
      </p:graphicFrame>
    </p:spTree>
    <p:extLst>
      <p:ext uri="{BB962C8B-B14F-4D97-AF65-F5344CB8AC3E}">
        <p14:creationId xmlns:p14="http://schemas.microsoft.com/office/powerpoint/2010/main" val="384286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7</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789856"/>
            <a:ext cx="10441160" cy="898070"/>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dirty="0">
                <a:effectLst/>
                <a:latin typeface="Roboto Light" panose="02000000000000000000" pitchFamily="2" charset="0"/>
                <a:ea typeface="Calibri" panose="020F0502020204030204" pitchFamily="34" charset="0"/>
                <a:cs typeface="Times New Roman" panose="02020603050405020304" pitchFamily="18" charset="0"/>
              </a:rPr>
              <a:t>Se hicieron todas las estimaciones de absorción incluyendo los límites inferior y superior de cada alternativa: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8105954D-7133-2F4F-B7E9-C9AA567F6CFC}"/>
              </a:ext>
            </a:extLst>
          </p:cNvPr>
          <p:cNvGraphicFramePr>
            <a:graphicFrameLocks noGrp="1"/>
          </p:cNvGraphicFramePr>
          <p:nvPr>
            <p:extLst>
              <p:ext uri="{D42A27DB-BD31-4B8C-83A1-F6EECF244321}">
                <p14:modId xmlns:p14="http://schemas.microsoft.com/office/powerpoint/2010/main" val="2658193829"/>
              </p:ext>
            </p:extLst>
          </p:nvPr>
        </p:nvGraphicFramePr>
        <p:xfrm>
          <a:off x="1454594" y="1827452"/>
          <a:ext cx="10056896" cy="5443123"/>
        </p:xfrm>
        <a:graphic>
          <a:graphicData uri="http://schemas.openxmlformats.org/drawingml/2006/table">
            <a:tbl>
              <a:tblPr firstRow="1" firstCol="1" bandRow="1"/>
              <a:tblGrid>
                <a:gridCol w="2514224">
                  <a:extLst>
                    <a:ext uri="{9D8B030D-6E8A-4147-A177-3AD203B41FA5}">
                      <a16:colId xmlns:a16="http://schemas.microsoft.com/office/drawing/2014/main" val="3956641196"/>
                    </a:ext>
                  </a:extLst>
                </a:gridCol>
                <a:gridCol w="2514224">
                  <a:extLst>
                    <a:ext uri="{9D8B030D-6E8A-4147-A177-3AD203B41FA5}">
                      <a16:colId xmlns:a16="http://schemas.microsoft.com/office/drawing/2014/main" val="3504118772"/>
                    </a:ext>
                  </a:extLst>
                </a:gridCol>
                <a:gridCol w="2514224">
                  <a:extLst>
                    <a:ext uri="{9D8B030D-6E8A-4147-A177-3AD203B41FA5}">
                      <a16:colId xmlns:a16="http://schemas.microsoft.com/office/drawing/2014/main" val="1661486562"/>
                    </a:ext>
                  </a:extLst>
                </a:gridCol>
                <a:gridCol w="2514224">
                  <a:extLst>
                    <a:ext uri="{9D8B030D-6E8A-4147-A177-3AD203B41FA5}">
                      <a16:colId xmlns:a16="http://schemas.microsoft.com/office/drawing/2014/main" val="3771637774"/>
                    </a:ext>
                  </a:extLst>
                </a:gridCol>
              </a:tblGrid>
              <a:tr h="499146">
                <a:tc gridSpan="4">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Vivienda vertical modelo mercado actual, tabla #4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4044324586"/>
                  </a:ext>
                </a:extLst>
              </a:tr>
              <a:tr h="499146">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22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final</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16891346"/>
                  </a:ext>
                </a:extLst>
              </a:tr>
              <a:tr h="499146">
                <a:tc rowSpan="3">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143 (inferior)</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$2,989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$427,427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2.81 (2.44-3.17)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205626130"/>
                  </a:ext>
                </a:extLst>
              </a:tr>
              <a:tr h="499146">
                <a:tc vMerge="1">
                  <a:txBody>
                    <a:bodyPr/>
                    <a:lstStyle/>
                    <a:p>
                      <a:endParaRPr lang="es-ES_tradnl"/>
                    </a:p>
                  </a:txBody>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$3,040 (promedio)</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$434,720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2.80 (2.44-3.16)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60910807"/>
                  </a:ext>
                </a:extLst>
              </a:tr>
              <a:tr h="499146">
                <a:tc vMerge="1">
                  <a:txBody>
                    <a:bodyPr/>
                    <a:lstStyle/>
                    <a:p>
                      <a:endParaRPr lang="es-ES_tradnl"/>
                    </a:p>
                  </a:txBody>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$3143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$449,449</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2.78 (2.42-3.14)</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6834035"/>
                  </a:ext>
                </a:extLst>
              </a:tr>
              <a:tr h="499146">
                <a:tc rowSpan="3">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145 (promedio)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$2989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$433,405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2.84 (2.47-3.21)</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23307199"/>
                  </a:ext>
                </a:extLst>
              </a:tr>
              <a:tr h="499146">
                <a:tc vMerge="1">
                  <a:txBody>
                    <a:bodyPr/>
                    <a:lstStyle/>
                    <a:p>
                      <a:endParaRPr lang="es-ES_tradnl"/>
                    </a:p>
                  </a:txBody>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$3,040 (promedio)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$440,800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2.83 (2.47-3.20)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1627982885"/>
                  </a:ext>
                </a:extLst>
              </a:tr>
              <a:tr h="499146">
                <a:tc vMerge="1">
                  <a:txBody>
                    <a:bodyPr/>
                    <a:lstStyle/>
                    <a:p>
                      <a:endParaRPr lang="es-ES_tradnl"/>
                    </a:p>
                  </a:txBody>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$3,143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$455,735</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2.80 (2.44-3.16)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685727040"/>
                  </a:ext>
                </a:extLst>
              </a:tr>
              <a:tr h="499146">
                <a:tc rowSpan="3">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150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$2,989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$448,350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2.90 (2.52-3.27)</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675686547"/>
                  </a:ext>
                </a:extLst>
              </a:tr>
              <a:tr h="499146">
                <a:tc vMerge="1">
                  <a:txBody>
                    <a:bodyPr/>
                    <a:lstStyle/>
                    <a:p>
                      <a:endParaRPr lang="es-ES_tradnl"/>
                    </a:p>
                  </a:txBody>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$3,040 (promedio)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$456,000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2.89 (2.51-3.26)</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30078500"/>
                  </a:ext>
                </a:extLst>
              </a:tr>
              <a:tr h="451663">
                <a:tc vMerge="1">
                  <a:txBody>
                    <a:bodyPr/>
                    <a:lstStyle/>
                    <a:p>
                      <a:endParaRPr lang="es-ES_tradnl"/>
                    </a:p>
                  </a:txBody>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$3,143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$471,450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2.87 (2.50-3.24)</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586150320"/>
                  </a:ext>
                </a:extLst>
              </a:tr>
            </a:tbl>
          </a:graphicData>
        </a:graphic>
      </p:graphicFrame>
    </p:spTree>
    <p:extLst>
      <p:ext uri="{BB962C8B-B14F-4D97-AF65-F5344CB8AC3E}">
        <p14:creationId xmlns:p14="http://schemas.microsoft.com/office/powerpoint/2010/main" val="214920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8</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861864"/>
            <a:ext cx="10297144" cy="2792050"/>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800" b="1" dirty="0">
                <a:latin typeface="Roboto" panose="02000000000000000000" pitchFamily="2" charset="0"/>
                <a:ea typeface="Calibri" panose="020F0502020204030204" pitchFamily="34" charset="0"/>
                <a:cs typeface="Times New Roman" panose="02020603050405020304" pitchFamily="18" charset="0"/>
              </a:rPr>
              <a:t>Vivienda h</a:t>
            </a:r>
            <a:r>
              <a:rPr lang="es-ES_tradnl" sz="2800" b="1" dirty="0">
                <a:effectLst/>
                <a:latin typeface="Roboto" panose="02000000000000000000" pitchFamily="2" charset="0"/>
                <a:ea typeface="Calibri" panose="020F0502020204030204" pitchFamily="34" charset="0"/>
                <a:cs typeface="Times New Roman" panose="02020603050405020304" pitchFamily="18" charset="0"/>
              </a:rPr>
              <a:t>orizontal</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Modelo: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1</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(Precio Total) +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(Tamaño) = absorción</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Coeficientes del modelo:	</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0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1.741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1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-0.00000354      β</a:t>
            </a:r>
            <a:r>
              <a:rPr lang="es-ES_tradnl" sz="2200" baseline="-25000" dirty="0">
                <a:effectLst/>
                <a:latin typeface="Roboto Light" panose="02000000000000000000" pitchFamily="2" charset="0"/>
                <a:ea typeface="Calibri" panose="020F0502020204030204" pitchFamily="34" charset="0"/>
                <a:cs typeface="Times New Roman" panose="02020603050405020304" pitchFamily="18" charset="0"/>
              </a:rPr>
              <a:t>2 </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0.009   </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Se estimaron los límites inferior y superior para el tamaño y precio por m</a:t>
            </a:r>
            <a:r>
              <a:rPr lang="es-ES_tradnl" sz="2200" baseline="30000" dirty="0">
                <a:effectLst/>
                <a:latin typeface="Roboto Light" panose="02000000000000000000" pitchFamily="2" charset="0"/>
                <a:ea typeface="Calibri" panose="020F0502020204030204" pitchFamily="34" charset="0"/>
                <a:cs typeface="Times New Roman" panose="02020603050405020304" pitchFamily="18" charset="0"/>
              </a:rPr>
              <a:t>2</a:t>
            </a: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 (datos de la tabla #2):</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p:graphicFrame>
        <p:nvGraphicFramePr>
          <p:cNvPr id="8" name="Tabla 7">
            <a:extLst>
              <a:ext uri="{FF2B5EF4-FFF2-40B4-BE49-F238E27FC236}">
                <a16:creationId xmlns:a16="http://schemas.microsoft.com/office/drawing/2014/main" id="{B111C1D4-EB60-2F4C-ABD7-98BACBA0EFBB}"/>
              </a:ext>
            </a:extLst>
          </p:cNvPr>
          <p:cNvGraphicFramePr>
            <a:graphicFrameLocks noGrp="1"/>
          </p:cNvGraphicFramePr>
          <p:nvPr>
            <p:extLst>
              <p:ext uri="{D42A27DB-BD31-4B8C-83A1-F6EECF244321}">
                <p14:modId xmlns:p14="http://schemas.microsoft.com/office/powerpoint/2010/main" val="758793597"/>
              </p:ext>
            </p:extLst>
          </p:nvPr>
        </p:nvGraphicFramePr>
        <p:xfrm>
          <a:off x="1576264" y="3825622"/>
          <a:ext cx="9684506" cy="2621512"/>
        </p:xfrm>
        <a:graphic>
          <a:graphicData uri="http://schemas.openxmlformats.org/drawingml/2006/table">
            <a:tbl>
              <a:tblPr firstRow="1" firstCol="1" bandRow="1"/>
              <a:tblGrid>
                <a:gridCol w="2420567">
                  <a:extLst>
                    <a:ext uri="{9D8B030D-6E8A-4147-A177-3AD203B41FA5}">
                      <a16:colId xmlns:a16="http://schemas.microsoft.com/office/drawing/2014/main" val="2843179674"/>
                    </a:ext>
                  </a:extLst>
                </a:gridCol>
                <a:gridCol w="2421686">
                  <a:extLst>
                    <a:ext uri="{9D8B030D-6E8A-4147-A177-3AD203B41FA5}">
                      <a16:colId xmlns:a16="http://schemas.microsoft.com/office/drawing/2014/main" val="2975795635"/>
                    </a:ext>
                  </a:extLst>
                </a:gridCol>
                <a:gridCol w="2420567">
                  <a:extLst>
                    <a:ext uri="{9D8B030D-6E8A-4147-A177-3AD203B41FA5}">
                      <a16:colId xmlns:a16="http://schemas.microsoft.com/office/drawing/2014/main" val="3158776911"/>
                    </a:ext>
                  </a:extLst>
                </a:gridCol>
                <a:gridCol w="2421686">
                  <a:extLst>
                    <a:ext uri="{9D8B030D-6E8A-4147-A177-3AD203B41FA5}">
                      <a16:colId xmlns:a16="http://schemas.microsoft.com/office/drawing/2014/main" val="3813518710"/>
                    </a:ext>
                  </a:extLst>
                </a:gridCol>
              </a:tblGrid>
              <a:tr h="655378">
                <a:tc gridSpan="4">
                  <a:txBody>
                    <a:bodyPr/>
                    <a:lstStyle/>
                    <a:p>
                      <a:pPr algn="ctr">
                        <a:lnSpc>
                          <a:spcPct val="107000"/>
                        </a:lnSpc>
                        <a:spcAft>
                          <a:spcPts val="800"/>
                        </a:spcAft>
                      </a:pPr>
                      <a:r>
                        <a:rPr lang="es-ES_tradnl" sz="2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Horizontal, tabla #5</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241302701"/>
                  </a:ext>
                </a:extLst>
              </a:tr>
              <a:tr h="655378">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Variable</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Promedio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Inferior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22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Límite superior</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758467490"/>
                  </a:ext>
                </a:extLst>
              </a:tr>
              <a:tr h="655378">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Tamaño</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250</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56039622"/>
                  </a:ext>
                </a:extLst>
              </a:tr>
              <a:tr h="655378">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Precio m</a:t>
                      </a:r>
                      <a:r>
                        <a:rPr lang="es-ES_tradnl" sz="2200" baseline="300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$2,453</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$2,398</a:t>
                      </a:r>
                      <a:endParaRPr lang="es-MX"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22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$2,821</a:t>
                      </a:r>
                      <a:endParaRPr lang="es-MX"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71657550"/>
                  </a:ext>
                </a:extLst>
              </a:tr>
            </a:tbl>
          </a:graphicData>
        </a:graphic>
      </p:graphicFrame>
    </p:spTree>
    <p:extLst>
      <p:ext uri="{BB962C8B-B14F-4D97-AF65-F5344CB8AC3E}">
        <p14:creationId xmlns:p14="http://schemas.microsoft.com/office/powerpoint/2010/main" val="245068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79FA09D-C0A4-DE40-B823-26C3DD69B7DB}"/>
              </a:ext>
            </a:extLst>
          </p:cNvPr>
          <p:cNvSpPr>
            <a:spLocks noGrp="1"/>
          </p:cNvSpPr>
          <p:nvPr>
            <p:ph type="sldNum" sz="quarter" idx="12"/>
          </p:nvPr>
        </p:nvSpPr>
        <p:spPr/>
        <p:txBody>
          <a:bodyPr/>
          <a:lstStyle/>
          <a:p>
            <a:r>
              <a:rPr lang="en-US"/>
              <a:t>#</a:t>
            </a:r>
            <a:fld id="{67DDEA5E-EAF7-8246-8A62-7FF7613ECEAE}" type="slidenum">
              <a:rPr lang="en-US" smtClean="0"/>
              <a:pPr/>
              <a:t>9</a:t>
            </a:fld>
            <a:endParaRPr lang="en-US" dirty="0"/>
          </a:p>
        </p:txBody>
      </p:sp>
      <p:sp>
        <p:nvSpPr>
          <p:cNvPr id="4" name="CuadroTexto 21">
            <a:extLst>
              <a:ext uri="{FF2B5EF4-FFF2-40B4-BE49-F238E27FC236}">
                <a16:creationId xmlns:a16="http://schemas.microsoft.com/office/drawing/2014/main" id="{78BB8E4B-F44D-1C4D-A8CF-E979D1B961DD}"/>
              </a:ext>
            </a:extLst>
          </p:cNvPr>
          <p:cNvSpPr txBox="1">
            <a:spLocks noChangeArrowheads="1"/>
          </p:cNvSpPr>
          <p:nvPr/>
        </p:nvSpPr>
        <p:spPr bwMode="auto">
          <a:xfrm>
            <a:off x="1432248" y="573832"/>
            <a:ext cx="10297144" cy="833822"/>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Se hicieron todas las estimaciones de absorción incluyendo los límites inferior y superior de cada alternativa:</a:t>
            </a:r>
          </a:p>
        </p:txBody>
      </p:sp>
      <p:sp>
        <p:nvSpPr>
          <p:cNvPr id="2" name="CuadroTexto 1">
            <a:extLst>
              <a:ext uri="{FF2B5EF4-FFF2-40B4-BE49-F238E27FC236}">
                <a16:creationId xmlns:a16="http://schemas.microsoft.com/office/drawing/2014/main" id="{D18D3C46-3B02-6942-842B-AFFD1F97FC61}"/>
              </a:ext>
            </a:extLst>
          </p:cNvPr>
          <p:cNvSpPr txBox="1"/>
          <p:nvPr/>
        </p:nvSpPr>
        <p:spPr>
          <a:xfrm>
            <a:off x="11326761" y="4999703"/>
            <a:ext cx="184731" cy="446276"/>
          </a:xfrm>
          <a:prstGeom prst="rect">
            <a:avLst/>
          </a:prstGeom>
          <a:noFill/>
        </p:spPr>
        <p:txBody>
          <a:bodyPr wrap="none" rtlCol="0">
            <a:spAutoFit/>
          </a:bodyPr>
          <a:lstStyle/>
          <a:p>
            <a:endParaRPr lang="es-ES_tradnl" dirty="0"/>
          </a:p>
        </p:txBody>
      </p:sp>
      <p:graphicFrame>
        <p:nvGraphicFramePr>
          <p:cNvPr id="9" name="Tabla 8">
            <a:extLst>
              <a:ext uri="{FF2B5EF4-FFF2-40B4-BE49-F238E27FC236}">
                <a16:creationId xmlns:a16="http://schemas.microsoft.com/office/drawing/2014/main" id="{306AE43E-A2E4-4C43-8731-908392ED3F93}"/>
              </a:ext>
            </a:extLst>
          </p:cNvPr>
          <p:cNvGraphicFramePr>
            <a:graphicFrameLocks noGrp="1"/>
          </p:cNvGraphicFramePr>
          <p:nvPr>
            <p:extLst>
              <p:ext uri="{D42A27DB-BD31-4B8C-83A1-F6EECF244321}">
                <p14:modId xmlns:p14="http://schemas.microsoft.com/office/powerpoint/2010/main" val="1891886272"/>
              </p:ext>
            </p:extLst>
          </p:nvPr>
        </p:nvGraphicFramePr>
        <p:xfrm>
          <a:off x="1576263" y="1519736"/>
          <a:ext cx="9750496" cy="4742727"/>
        </p:xfrm>
        <a:graphic>
          <a:graphicData uri="http://schemas.openxmlformats.org/drawingml/2006/table">
            <a:tbl>
              <a:tblPr firstRow="1" firstCol="1" bandRow="1"/>
              <a:tblGrid>
                <a:gridCol w="2437624">
                  <a:extLst>
                    <a:ext uri="{9D8B030D-6E8A-4147-A177-3AD203B41FA5}">
                      <a16:colId xmlns:a16="http://schemas.microsoft.com/office/drawing/2014/main" val="4045182457"/>
                    </a:ext>
                  </a:extLst>
                </a:gridCol>
                <a:gridCol w="2437624">
                  <a:extLst>
                    <a:ext uri="{9D8B030D-6E8A-4147-A177-3AD203B41FA5}">
                      <a16:colId xmlns:a16="http://schemas.microsoft.com/office/drawing/2014/main" val="4073092966"/>
                    </a:ext>
                  </a:extLst>
                </a:gridCol>
                <a:gridCol w="2437624">
                  <a:extLst>
                    <a:ext uri="{9D8B030D-6E8A-4147-A177-3AD203B41FA5}">
                      <a16:colId xmlns:a16="http://schemas.microsoft.com/office/drawing/2014/main" val="4026603500"/>
                    </a:ext>
                  </a:extLst>
                </a:gridCol>
                <a:gridCol w="2437624">
                  <a:extLst>
                    <a:ext uri="{9D8B030D-6E8A-4147-A177-3AD203B41FA5}">
                      <a16:colId xmlns:a16="http://schemas.microsoft.com/office/drawing/2014/main" val="3967237248"/>
                    </a:ext>
                  </a:extLst>
                </a:gridCol>
              </a:tblGrid>
              <a:tr h="431157">
                <a:tc gridSpan="4">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Vivienda horizontal modelo mercado actual, </a:t>
                      </a:r>
                      <a:r>
                        <a:rPr lang="es-ES_tradnl" sz="1800" i="1">
                          <a:solidFill>
                            <a:srgbClr val="000000"/>
                          </a:solidFill>
                          <a:effectLst/>
                          <a:latin typeface="Playfair Display" pitchFamily="2" charset="77"/>
                          <a:ea typeface="Times New Roman" panose="02020603050405020304" pitchFamily="18" charset="0"/>
                          <a:cs typeface="Calibri" panose="020F0502020204030204" pitchFamily="34" charset="0"/>
                        </a:rPr>
                        <a:t>tabla #6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4098502966"/>
                  </a:ext>
                </a:extLst>
              </a:tr>
              <a:tr h="431157">
                <a:tc>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Tamaño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m</a:t>
                      </a:r>
                      <a:r>
                        <a:rPr lang="es-ES_tradnl" sz="1800" b="1" baseline="3000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Precio Final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_tradnl" sz="1800" b="1">
                          <a:solidFill>
                            <a:srgbClr val="000000"/>
                          </a:solidFill>
                          <a:effectLst/>
                          <a:latin typeface="Roboto" panose="02000000000000000000" pitchFamily="2" charset="0"/>
                          <a:ea typeface="Times New Roman" panose="02020603050405020304" pitchFamily="18" charset="0"/>
                          <a:cs typeface="Calibri" panose="020F0502020204030204" pitchFamily="34" charset="0"/>
                        </a:rPr>
                        <a:t>Absorción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977480401"/>
                  </a:ext>
                </a:extLst>
              </a:tr>
              <a:tr h="431157">
                <a:tc rowSpan="3">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238 (inferior)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2398 (inferior)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570,724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1.86 (1.62-2.10)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00007717"/>
                  </a:ext>
                </a:extLst>
              </a:tr>
              <a:tr h="4311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2453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583,814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1.81 (1.57-2.04)</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10502717"/>
                  </a:ext>
                </a:extLst>
              </a:tr>
              <a:tr h="4311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2821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671,398</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1.51 (1.31-1.70)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646589590"/>
                  </a:ext>
                </a:extLst>
              </a:tr>
              <a:tr h="431157">
                <a:tc rowSpan="3">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242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2398 (inferior)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580,316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1.86 (1.62-2.10)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59389565"/>
                  </a:ext>
                </a:extLst>
              </a:tr>
              <a:tr h="4311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$2,453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$593,626</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1.82 (1.58-2.05)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2916487357"/>
                  </a:ext>
                </a:extLst>
              </a:tr>
              <a:tr h="4311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$2821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$682,682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1.50 (1.30-1.69)</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62370129"/>
                  </a:ext>
                </a:extLst>
              </a:tr>
              <a:tr h="431157">
                <a:tc rowSpan="3">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250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$2398 (inferior)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$599,500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1.87 (1.63-2.11)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59157939"/>
                  </a:ext>
                </a:extLst>
              </a:tr>
              <a:tr h="4311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$2453 (promedio)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$613,250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1.82 (1.58-2.05)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208568191"/>
                  </a:ext>
                </a:extLst>
              </a:tr>
              <a:tr h="431157">
                <a:tc vMerge="1">
                  <a:txBody>
                    <a:bodyPr/>
                    <a:lstStyle/>
                    <a:p>
                      <a:endParaRPr lang="es-ES_tradnl"/>
                    </a:p>
                  </a:txBody>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$2821 (superior)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$705,520</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ct val="107000"/>
                        </a:lnSpc>
                        <a:spcAft>
                          <a:spcPts val="800"/>
                        </a:spcAft>
                      </a:pPr>
                      <a:r>
                        <a:rPr lang="es-ES_tradnl" sz="1800" dirty="0">
                          <a:solidFill>
                            <a:srgbClr val="000000"/>
                          </a:solidFill>
                          <a:effectLst/>
                          <a:latin typeface="Roboto Light" panose="02000000000000000000" pitchFamily="2" charset="0"/>
                          <a:ea typeface="Times New Roman" panose="02020603050405020304" pitchFamily="18" charset="0"/>
                          <a:cs typeface="Calibri" panose="020F0502020204030204" pitchFamily="34" charset="0"/>
                        </a:rPr>
                        <a:t>1.49 (1.30-1.68)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552671144"/>
                  </a:ext>
                </a:extLst>
              </a:tr>
            </a:tbl>
          </a:graphicData>
        </a:graphic>
      </p:graphicFrame>
      <p:sp>
        <p:nvSpPr>
          <p:cNvPr id="10" name="CuadroTexto 21">
            <a:extLst>
              <a:ext uri="{FF2B5EF4-FFF2-40B4-BE49-F238E27FC236}">
                <a16:creationId xmlns:a16="http://schemas.microsoft.com/office/drawing/2014/main" id="{425CDF32-FE35-6042-A040-EACFEF2FA7DF}"/>
              </a:ext>
            </a:extLst>
          </p:cNvPr>
          <p:cNvSpPr txBox="1">
            <a:spLocks noChangeArrowheads="1"/>
          </p:cNvSpPr>
          <p:nvPr/>
        </p:nvSpPr>
        <p:spPr bwMode="auto">
          <a:xfrm>
            <a:off x="1432248" y="6473187"/>
            <a:ext cx="10297144" cy="830744"/>
          </a:xfrm>
          <a:prstGeom prst="rect">
            <a:avLst/>
          </a:prstGeom>
          <a:noFill/>
          <a:ln w="28575">
            <a:noFill/>
            <a:prstDash val="solid"/>
            <a:miter lim="800000"/>
            <a:headEnd/>
            <a:tailEnd/>
          </a:ln>
        </p:spPr>
        <p:txBody>
          <a:bodyPr wrap="square" lIns="124971" tIns="62486" rIns="124971" bIns="62486"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nSpc>
                <a:spcPct val="107000"/>
              </a:lnSpc>
              <a:spcAft>
                <a:spcPts val="800"/>
              </a:spcAft>
            </a:pPr>
            <a:r>
              <a:rPr lang="es-ES_tradnl" sz="2200" dirty="0">
                <a:effectLst/>
                <a:latin typeface="Roboto Light" panose="02000000000000000000" pitchFamily="2" charset="0"/>
                <a:ea typeface="Calibri" panose="020F0502020204030204" pitchFamily="34" charset="0"/>
                <a:cs typeface="Times New Roman" panose="02020603050405020304" pitchFamily="18" charset="0"/>
              </a:rPr>
              <a:t>Los datos salen de todas las posibles combinaciones entre los límites inferior, promedio y superior de cada variable.</a:t>
            </a:r>
          </a:p>
        </p:txBody>
      </p:sp>
    </p:spTree>
    <p:extLst>
      <p:ext uri="{BB962C8B-B14F-4D97-AF65-F5344CB8AC3E}">
        <p14:creationId xmlns:p14="http://schemas.microsoft.com/office/powerpoint/2010/main" val="67253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92622</TotalTime>
  <Words>3568</Words>
  <Application>Microsoft Macintosh PowerPoint</Application>
  <PresentationFormat>Personalizado</PresentationFormat>
  <Paragraphs>789</Paragraphs>
  <Slides>34</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34</vt:i4>
      </vt:variant>
    </vt:vector>
  </HeadingPairs>
  <TitlesOfParts>
    <vt:vector size="49" baseType="lpstr">
      <vt:lpstr>Apple Garamond</vt:lpstr>
      <vt:lpstr>Arial</vt:lpstr>
      <vt:lpstr>Calibri</vt:lpstr>
      <vt:lpstr>Cambria Math</vt:lpstr>
      <vt:lpstr>Lato</vt:lpstr>
      <vt:lpstr>Lato Black</vt:lpstr>
      <vt:lpstr>Lato Hairline</vt:lpstr>
      <vt:lpstr>Playfair Display</vt:lpstr>
      <vt:lpstr>Roboto</vt:lpstr>
      <vt:lpstr>Roboto Light</vt:lpstr>
      <vt:lpstr>Roboto Thin</vt:lpstr>
      <vt:lpstr>Rockeby Cd Bold</vt:lpstr>
      <vt:lpstr>Rockeby Cd Light</vt:lpstr>
      <vt:lpstr>Stajn Pro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Ideas Frescas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Ideas Frescas®</dc:creator>
  <cp:keywords/>
  <dc:description/>
  <cp:lastModifiedBy>Fernando Fuentevilla</cp:lastModifiedBy>
  <cp:revision>960</cp:revision>
  <cp:lastPrinted>2016-11-24T18:12:18Z</cp:lastPrinted>
  <dcterms:created xsi:type="dcterms:W3CDTF">2011-07-21T21:27:51Z</dcterms:created>
  <dcterms:modified xsi:type="dcterms:W3CDTF">2024-06-12T12:33:26Z</dcterms:modified>
  <cp:category/>
</cp:coreProperties>
</file>