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8257" r:id="rId2"/>
    <p:sldId id="8258" r:id="rId3"/>
    <p:sldId id="8260" r:id="rId4"/>
    <p:sldId id="8259" r:id="rId5"/>
    <p:sldId id="8261" r:id="rId6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 showGuides="1">
      <p:cViewPr varScale="1">
        <p:scale>
          <a:sx n="44" d="100"/>
          <a:sy n="44" d="100"/>
        </p:scale>
        <p:origin x="58" y="1018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Users\abrahamvega\Desktop\3%20Islas%202024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Users\abrahamvega\Desktop\3%20Islas%202024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Users\abrahamvega\Desktop\3%20Islas%202024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izeth%20Cota\Downloads\Graficas%203%20islas%202025%20p3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792029756642273"/>
          <c:y val="2.7421731404134401E-2"/>
          <c:w val="0.69125676506126676"/>
          <c:h val="0.93416108162553757"/>
        </c:manualLayout>
      </c:layout>
      <c:barChart>
        <c:barDir val="bar"/>
        <c:grouping val="clustered"/>
        <c:varyColors val="0"/>
        <c:ser>
          <c:idx val="2"/>
          <c:order val="0"/>
          <c:spPr>
            <a:solidFill>
              <a:srgbClr val="E6E6E6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anose="02000000000000000000" pitchFamily="2" charset="0"/>
                    <a:ea typeface="Roboto Thin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Hoja2!$I$5:$I$8</c:f>
              <c:strCache>
                <c:ptCount val="4"/>
                <c:pt idx="0">
                  <c:v>$28.9 mil-</c:v>
                </c:pt>
                <c:pt idx="1">
                  <c:v>$29/$34.9 mil</c:v>
                </c:pt>
                <c:pt idx="2">
                  <c:v>$35/$61 mil</c:v>
                </c:pt>
                <c:pt idx="3">
                  <c:v>$61/$84.9 mil</c:v>
                </c:pt>
              </c:strCache>
            </c:strRef>
          </c:cat>
          <c:val>
            <c:numRef>
              <c:f>Hoja2!$J$5:$J$8</c:f>
              <c:numCache>
                <c:formatCode>0%</c:formatCode>
                <c:ptCount val="4"/>
                <c:pt idx="0">
                  <c:v>0.14000000000000001</c:v>
                </c:pt>
                <c:pt idx="1">
                  <c:v>0.44</c:v>
                </c:pt>
                <c:pt idx="2">
                  <c:v>0.37</c:v>
                </c:pt>
                <c:pt idx="3">
                  <c:v>4.5553145336225599E-2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1D-ED41-A828-A838F7D1FB54}"/>
            </c:ext>
          </c:extLst>
        </c:ser>
        <c:ser>
          <c:idx val="3"/>
          <c:order val="1"/>
          <c:spPr>
            <a:solidFill>
              <a:srgbClr val="FFD579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anose="02000000000000000000" pitchFamily="2" charset="0"/>
                    <a:ea typeface="Roboto Thin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Hoja2!$I$5:$I$8</c:f>
              <c:strCache>
                <c:ptCount val="4"/>
                <c:pt idx="0">
                  <c:v>$28.9 mil-</c:v>
                </c:pt>
                <c:pt idx="1">
                  <c:v>$29/$34.9 mil</c:v>
                </c:pt>
                <c:pt idx="2">
                  <c:v>$35/$61 mil</c:v>
                </c:pt>
                <c:pt idx="3">
                  <c:v>$61/$84.9 mil</c:v>
                </c:pt>
              </c:strCache>
            </c:strRef>
          </c:cat>
          <c:val>
            <c:numRef>
              <c:f>Hoja2!$O$5:$O$8</c:f>
              <c:numCache>
                <c:formatCode>0%</c:formatCode>
                <c:ptCount val="4"/>
                <c:pt idx="0">
                  <c:v>0.19</c:v>
                </c:pt>
                <c:pt idx="1">
                  <c:v>0.42</c:v>
                </c:pt>
                <c:pt idx="2">
                  <c:v>0.37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1D-ED41-A828-A838F7D1F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28502120"/>
        <c:axId val="2128505688"/>
      </c:barChart>
      <c:catAx>
        <c:axId val="2128502120"/>
        <c:scaling>
          <c:orientation val="minMax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 algn="r">
              <a:defRPr sz="2400" b="0" i="0">
                <a:latin typeface="Roboto Thin" panose="02000000000000000000" pitchFamily="2" charset="0"/>
                <a:ea typeface="Roboto Thin" panose="02000000000000000000" pitchFamily="2" charset="0"/>
              </a:defRPr>
            </a:pPr>
            <a:endParaRPr lang="es-MX"/>
          </a:p>
        </c:txPr>
        <c:crossAx val="2128505688"/>
        <c:crosses val="autoZero"/>
        <c:auto val="1"/>
        <c:lblAlgn val="ctr"/>
        <c:lblOffset val="100"/>
        <c:noMultiLvlLbl val="0"/>
      </c:catAx>
      <c:valAx>
        <c:axId val="2128505688"/>
        <c:scaling>
          <c:orientation val="minMax"/>
          <c:max val="0.60000000000000009"/>
          <c:min val="0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low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>
                <a:solidFill>
                  <a:schemeClr val="bg1">
                    <a:lumMod val="75000"/>
                  </a:schemeClr>
                </a:solidFill>
              </a:defRPr>
            </a:pPr>
            <a:endParaRPr lang="es-MX"/>
          </a:p>
        </c:txPr>
        <c:crossAx val="2128502120"/>
        <c:crosses val="autoZero"/>
        <c:crossBetween val="between"/>
        <c:majorUnit val="0.30000000000000004"/>
      </c:valAx>
      <c:spPr>
        <a:noFill/>
        <a:ln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792029756642273"/>
          <c:y val="2.7421731404134401E-2"/>
          <c:w val="0.69125676506126676"/>
          <c:h val="0.93416108162553757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Hoja2!$R$37</c:f>
              <c:strCache>
                <c:ptCount val="1"/>
                <c:pt idx="0">
                  <c:v>Hotel</c:v>
                </c:pt>
              </c:strCache>
            </c:strRef>
          </c:tx>
          <c:spPr>
            <a:solidFill>
              <a:srgbClr val="E6E6E6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anose="02000000000000000000" pitchFamily="2" charset="0"/>
                    <a:ea typeface="Roboto Thin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Hoja2!$Q$38:$Q$40</c:f>
              <c:strCache>
                <c:ptCount val="3"/>
                <c:pt idx="0">
                  <c:v>Centro Histórico</c:v>
                </c:pt>
                <c:pt idx="1">
                  <c:v>Acuario</c:v>
                </c:pt>
                <c:pt idx="2">
                  <c:v>Aeropuerto</c:v>
                </c:pt>
              </c:strCache>
            </c:strRef>
          </c:cat>
          <c:val>
            <c:numRef>
              <c:f>Hoja2!$R$38:$R$40</c:f>
              <c:numCache>
                <c:formatCode>0%</c:formatCode>
                <c:ptCount val="3"/>
                <c:pt idx="0">
                  <c:v>7.8260869565217397E-2</c:v>
                </c:pt>
                <c:pt idx="1">
                  <c:v>0.4826086956521739</c:v>
                </c:pt>
                <c:pt idx="2">
                  <c:v>0.43913043478260871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13-124A-A876-893CEC3FCC1C}"/>
            </c:ext>
          </c:extLst>
        </c:ser>
        <c:ser>
          <c:idx val="3"/>
          <c:order val="1"/>
          <c:tx>
            <c:strRef>
              <c:f>Hoja2!$S$37</c:f>
              <c:strCache>
                <c:ptCount val="1"/>
                <c:pt idx="0">
                  <c:v>Rentó casa, departamento o habitación</c:v>
                </c:pt>
              </c:strCache>
            </c:strRef>
          </c:tx>
          <c:spPr>
            <a:solidFill>
              <a:srgbClr val="FFD579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anose="02000000000000000000" pitchFamily="2" charset="0"/>
                    <a:ea typeface="Roboto Thin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Hoja2!$Q$38:$Q$40</c:f>
              <c:strCache>
                <c:ptCount val="3"/>
                <c:pt idx="0">
                  <c:v>Centro Histórico</c:v>
                </c:pt>
                <c:pt idx="1">
                  <c:v>Acuario</c:v>
                </c:pt>
                <c:pt idx="2">
                  <c:v>Aeropuerto</c:v>
                </c:pt>
              </c:strCache>
            </c:strRef>
          </c:cat>
          <c:val>
            <c:numRef>
              <c:f>Hoja2!$S$38:$S$40</c:f>
              <c:numCache>
                <c:formatCode>0%</c:formatCode>
                <c:ptCount val="3"/>
                <c:pt idx="0">
                  <c:v>0.16666666666666666</c:v>
                </c:pt>
                <c:pt idx="1">
                  <c:v>0.56060606060606055</c:v>
                </c:pt>
                <c:pt idx="2">
                  <c:v>0.27272727272727271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13-124A-A876-893CEC3FCC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28502120"/>
        <c:axId val="2128505688"/>
      </c:barChart>
      <c:catAx>
        <c:axId val="2128502120"/>
        <c:scaling>
          <c:orientation val="minMax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 algn="r">
              <a:defRPr sz="2400" b="0" i="0">
                <a:latin typeface="Roboto Thin" panose="02000000000000000000" pitchFamily="2" charset="0"/>
                <a:ea typeface="Roboto Thin" panose="02000000000000000000" pitchFamily="2" charset="0"/>
              </a:defRPr>
            </a:pPr>
            <a:endParaRPr lang="es-MX"/>
          </a:p>
        </c:txPr>
        <c:crossAx val="2128505688"/>
        <c:crosses val="autoZero"/>
        <c:auto val="1"/>
        <c:lblAlgn val="ctr"/>
        <c:lblOffset val="100"/>
        <c:noMultiLvlLbl val="0"/>
      </c:catAx>
      <c:valAx>
        <c:axId val="2128505688"/>
        <c:scaling>
          <c:orientation val="minMax"/>
          <c:max val="0.60000000000000009"/>
          <c:min val="0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low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>
                <a:solidFill>
                  <a:schemeClr val="bg1">
                    <a:lumMod val="75000"/>
                  </a:schemeClr>
                </a:solidFill>
              </a:defRPr>
            </a:pPr>
            <a:endParaRPr lang="es-MX"/>
          </a:p>
        </c:txPr>
        <c:crossAx val="2128502120"/>
        <c:crosses val="autoZero"/>
        <c:crossBetween val="between"/>
        <c:majorUnit val="0.30000000000000004"/>
      </c:valAx>
      <c:spPr>
        <a:noFill/>
        <a:ln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792029756642273"/>
          <c:y val="2.7421731404134401E-2"/>
          <c:w val="0.69125676506126676"/>
          <c:h val="0.93416108162553757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Hoja2!$H$65</c:f>
              <c:strCache>
                <c:ptCount val="1"/>
                <c:pt idx="0">
                  <c:v>Avión</c:v>
                </c:pt>
              </c:strCache>
            </c:strRef>
          </c:tx>
          <c:spPr>
            <a:solidFill>
              <a:srgbClr val="E6E6E6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anose="02000000000000000000" pitchFamily="2" charset="0"/>
                    <a:ea typeface="Roboto Thin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Hoja2!$G$66:$G$68</c:f>
              <c:strCache>
                <c:ptCount val="3"/>
                <c:pt idx="0">
                  <c:v>Centro Histórico</c:v>
                </c:pt>
                <c:pt idx="1">
                  <c:v>Acuario</c:v>
                </c:pt>
                <c:pt idx="2">
                  <c:v>Aeropuerto</c:v>
                </c:pt>
              </c:strCache>
            </c:strRef>
          </c:cat>
          <c:val>
            <c:numRef>
              <c:f>Hoja2!$H$66:$H$68</c:f>
              <c:numCache>
                <c:formatCode>0%</c:formatCode>
                <c:ptCount val="3"/>
                <c:pt idx="0">
                  <c:v>0</c:v>
                </c:pt>
                <c:pt idx="1">
                  <c:v>8.3969465648854963E-2</c:v>
                </c:pt>
                <c:pt idx="2">
                  <c:v>0.91603053435114501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E2-634F-94EC-3577A160559A}"/>
            </c:ext>
          </c:extLst>
        </c:ser>
        <c:ser>
          <c:idx val="3"/>
          <c:order val="1"/>
          <c:tx>
            <c:strRef>
              <c:f>Hoja2!$I$65</c:f>
              <c:strCache>
                <c:ptCount val="1"/>
                <c:pt idx="0">
                  <c:v>Camión</c:v>
                </c:pt>
              </c:strCache>
            </c:strRef>
          </c:tx>
          <c:spPr>
            <a:solidFill>
              <a:srgbClr val="FFD579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anose="02000000000000000000" pitchFamily="2" charset="0"/>
                    <a:ea typeface="Roboto Thin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Hoja2!$G$66:$G$68</c:f>
              <c:strCache>
                <c:ptCount val="3"/>
                <c:pt idx="0">
                  <c:v>Centro Histórico</c:v>
                </c:pt>
                <c:pt idx="1">
                  <c:v>Acuario</c:v>
                </c:pt>
                <c:pt idx="2">
                  <c:v>Aeropuerto</c:v>
                </c:pt>
              </c:strCache>
            </c:strRef>
          </c:cat>
          <c:val>
            <c:numRef>
              <c:f>Hoja2!$I$66:$I$68</c:f>
              <c:numCache>
                <c:formatCode>0%</c:formatCode>
                <c:ptCount val="3"/>
                <c:pt idx="0">
                  <c:v>0.189873417721519</c:v>
                </c:pt>
                <c:pt idx="1">
                  <c:v>0.810126582278481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E2-634F-94EC-3577A160559A}"/>
            </c:ext>
          </c:extLst>
        </c:ser>
        <c:ser>
          <c:idx val="0"/>
          <c:order val="2"/>
          <c:tx>
            <c:strRef>
              <c:f>Hoja2!$J$65</c:f>
              <c:strCache>
                <c:ptCount val="1"/>
                <c:pt idx="0">
                  <c:v>Carro</c:v>
                </c:pt>
              </c:strCache>
            </c:strRef>
          </c:tx>
          <c:spPr>
            <a:solidFill>
              <a:srgbClr val="4472C4">
                <a:lumMod val="20000"/>
                <a:lumOff val="80000"/>
              </a:srgbClr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200" b="0" i="0">
                    <a:latin typeface="Roboto Thin" pitchFamily="2" charset="0"/>
                    <a:ea typeface="Roboto Thin" pitchFamily="2" charset="0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Hoja2!$G$66:$G$68</c:f>
              <c:strCache>
                <c:ptCount val="3"/>
                <c:pt idx="0">
                  <c:v>Centro Histórico</c:v>
                </c:pt>
                <c:pt idx="1">
                  <c:v>Acuario</c:v>
                </c:pt>
                <c:pt idx="2">
                  <c:v>Aeropuerto</c:v>
                </c:pt>
              </c:strCache>
            </c:strRef>
          </c:cat>
          <c:val>
            <c:numRef>
              <c:f>Hoja2!$J$66:$J$68</c:f>
              <c:numCache>
                <c:formatCode>0%</c:formatCode>
                <c:ptCount val="3"/>
                <c:pt idx="0">
                  <c:v>0.16666666666666666</c:v>
                </c:pt>
                <c:pt idx="1">
                  <c:v>0.83333333333333337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E2-634F-94EC-3577A16055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28502120"/>
        <c:axId val="2128505688"/>
      </c:barChart>
      <c:catAx>
        <c:axId val="2128502120"/>
        <c:scaling>
          <c:orientation val="minMax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 algn="r">
              <a:defRPr sz="2400" b="0" i="0">
                <a:latin typeface="Roboto Thin" panose="02000000000000000000" pitchFamily="2" charset="0"/>
                <a:ea typeface="Roboto Thin" panose="02000000000000000000" pitchFamily="2" charset="0"/>
              </a:defRPr>
            </a:pPr>
            <a:endParaRPr lang="es-MX"/>
          </a:p>
        </c:txPr>
        <c:crossAx val="2128505688"/>
        <c:crosses val="autoZero"/>
        <c:auto val="1"/>
        <c:lblAlgn val="ctr"/>
        <c:lblOffset val="100"/>
        <c:noMultiLvlLbl val="0"/>
      </c:catAx>
      <c:valAx>
        <c:axId val="2128505688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low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>
                <a:solidFill>
                  <a:schemeClr val="bg1">
                    <a:lumMod val="75000"/>
                  </a:schemeClr>
                </a:solidFill>
              </a:defRPr>
            </a:pPr>
            <a:endParaRPr lang="es-MX"/>
          </a:p>
        </c:txPr>
        <c:crossAx val="2128502120"/>
        <c:crosses val="autoZero"/>
        <c:crossBetween val="between"/>
        <c:majorUnit val="0.5"/>
      </c:valAx>
      <c:spPr>
        <a:noFill/>
        <a:ln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792029756642273"/>
          <c:y val="2.7421731404134401E-2"/>
          <c:w val="0.69125676506126676"/>
          <c:h val="0.93416108162553757"/>
        </c:manualLayout>
      </c:layout>
      <c:barChart>
        <c:barDir val="bar"/>
        <c:grouping val="clustered"/>
        <c:varyColors val="0"/>
        <c:ser>
          <c:idx val="2"/>
          <c:order val="0"/>
          <c:spPr>
            <a:solidFill>
              <a:srgbClr val="E6E6E6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cat>
            <c:strRef>
              <c:f>'5'!$N$34:$N$46</c:f>
              <c:strCache>
                <c:ptCount val="13"/>
                <c:pt idx="0">
                  <c:v>Otro</c:v>
                </c:pt>
                <c:pt idx="1">
                  <c:v>Por la publicidad, fue el destino más promocionado</c:v>
                </c:pt>
                <c:pt idx="2">
                  <c:v>Es un destino + seguro que otros, seguridad</c:v>
                </c:pt>
                <c:pt idx="3">
                  <c:v>Boda, aniversario</c:v>
                </c:pt>
                <c:pt idx="4">
                  <c:v>Promociones, paquetes</c:v>
                </c:pt>
                <c:pt idx="5">
                  <c:v>Vengo cada año a Mazatlán</c:v>
                </c:pt>
                <c:pt idx="6">
                  <c:v>Música de banda</c:v>
                </c:pt>
                <c:pt idx="7">
                  <c:v>Acuario Mazatlán</c:v>
                </c:pt>
                <c:pt idx="8">
                  <c:v>Ofrece más valor que otros destinos</c:v>
                </c:pt>
                <c:pt idx="9">
                  <c:v>Cercanía carretera de Mazatlán</c:v>
                </c:pt>
                <c:pt idx="10">
                  <c:v>Gastronomía</c:v>
                </c:pt>
                <c:pt idx="11">
                  <c:v>Precio</c:v>
                </c:pt>
                <c:pt idx="12">
                  <c:v>Mejores playas que otros lados</c:v>
                </c:pt>
              </c:strCache>
            </c:strRef>
          </c:cat>
          <c:val>
            <c:numRef>
              <c:f>'5'!$O$34:$O$46</c:f>
              <c:numCache>
                <c:formatCode>0%</c:formatCode>
                <c:ptCount val="13"/>
                <c:pt idx="0">
                  <c:v>5.5445544554455488E-2</c:v>
                </c:pt>
                <c:pt idx="1">
                  <c:v>2.7722772277227723E-2</c:v>
                </c:pt>
                <c:pt idx="2">
                  <c:v>5.5445544554455446E-2</c:v>
                </c:pt>
                <c:pt idx="3">
                  <c:v>8.7128712871287123E-2</c:v>
                </c:pt>
                <c:pt idx="4">
                  <c:v>0.12277227722772277</c:v>
                </c:pt>
                <c:pt idx="5">
                  <c:v>7.7227722772277227E-2</c:v>
                </c:pt>
                <c:pt idx="6">
                  <c:v>8.5148514851485155E-2</c:v>
                </c:pt>
                <c:pt idx="7">
                  <c:v>1.3861386138613862E-2</c:v>
                </c:pt>
                <c:pt idx="8">
                  <c:v>0.15841584158415842</c:v>
                </c:pt>
                <c:pt idx="9">
                  <c:v>0.12673267326732673</c:v>
                </c:pt>
                <c:pt idx="10">
                  <c:v>0.14257425742574256</c:v>
                </c:pt>
                <c:pt idx="11">
                  <c:v>0.18415841584158416</c:v>
                </c:pt>
                <c:pt idx="12">
                  <c:v>0.55643564356435649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83-4BEB-8F18-6E6DC6A23ECC}"/>
            </c:ext>
          </c:extLst>
        </c:ser>
        <c:ser>
          <c:idx val="3"/>
          <c:order val="1"/>
          <c:spPr>
            <a:solidFill>
              <a:srgbClr val="FFD579"/>
            </a:solid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800" b="0" i="0" u="none" strike="noStrike" kern="1200" baseline="0">
                    <a:solidFill>
                      <a:schemeClr val="tx1"/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Roboto Th" panose="02000000000000000000" pitchFamily="2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'5'!$N$34:$N$46</c:f>
              <c:strCache>
                <c:ptCount val="13"/>
                <c:pt idx="0">
                  <c:v>Otro</c:v>
                </c:pt>
                <c:pt idx="1">
                  <c:v>Por la publicidad, fue el destino más promocionado</c:v>
                </c:pt>
                <c:pt idx="2">
                  <c:v>Es un destino + seguro que otros, seguridad</c:v>
                </c:pt>
                <c:pt idx="3">
                  <c:v>Boda, aniversario</c:v>
                </c:pt>
                <c:pt idx="4">
                  <c:v>Promociones, paquetes</c:v>
                </c:pt>
                <c:pt idx="5">
                  <c:v>Vengo cada año a Mazatlán</c:v>
                </c:pt>
                <c:pt idx="6">
                  <c:v>Música de banda</c:v>
                </c:pt>
                <c:pt idx="7">
                  <c:v>Acuario Mazatlán</c:v>
                </c:pt>
                <c:pt idx="8">
                  <c:v>Ofrece más valor que otros destinos</c:v>
                </c:pt>
                <c:pt idx="9">
                  <c:v>Cercanía carretera de Mazatlán</c:v>
                </c:pt>
                <c:pt idx="10">
                  <c:v>Gastronomía</c:v>
                </c:pt>
                <c:pt idx="11">
                  <c:v>Precio</c:v>
                </c:pt>
                <c:pt idx="12">
                  <c:v>Mejores playas que otros lados</c:v>
                </c:pt>
              </c:strCache>
            </c:strRef>
          </c:cat>
          <c:val>
            <c:numRef>
              <c:f>'5'!$P$34:$P$46</c:f>
              <c:numCache>
                <c:formatCode>0%</c:formatCode>
                <c:ptCount val="13"/>
                <c:pt idx="0">
                  <c:v>6.052805280528057E-2</c:v>
                </c:pt>
                <c:pt idx="1">
                  <c:v>1.6666666666666666E-2</c:v>
                </c:pt>
                <c:pt idx="2">
                  <c:v>3.6666666666666667E-2</c:v>
                </c:pt>
                <c:pt idx="3">
                  <c:v>0.04</c:v>
                </c:pt>
                <c:pt idx="4">
                  <c:v>4.3333333333333335E-2</c:v>
                </c:pt>
                <c:pt idx="5">
                  <c:v>4.3333333333333335E-2</c:v>
                </c:pt>
                <c:pt idx="6">
                  <c:v>0.11666666666666667</c:v>
                </c:pt>
                <c:pt idx="7">
                  <c:v>0.13666666666666666</c:v>
                </c:pt>
                <c:pt idx="8">
                  <c:v>0.14000000000000001</c:v>
                </c:pt>
                <c:pt idx="9">
                  <c:v>0.17</c:v>
                </c:pt>
                <c:pt idx="10">
                  <c:v>0.17333333333333334</c:v>
                </c:pt>
                <c:pt idx="11">
                  <c:v>0.2</c:v>
                </c:pt>
                <c:pt idx="12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83-4BEB-8F18-6E6DC6A23E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28502120"/>
        <c:axId val="2128505688"/>
      </c:barChart>
      <c:catAx>
        <c:axId val="2128502120"/>
        <c:scaling>
          <c:orientation val="minMax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BFBFBF"/>
            </a:solidFill>
          </a:ln>
        </c:spPr>
        <c:txPr>
          <a:bodyPr/>
          <a:lstStyle/>
          <a:p>
            <a:pPr algn="r">
              <a:defRPr sz="1600" b="0" i="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pPr>
            <a:endParaRPr lang="es-MX"/>
          </a:p>
        </c:txPr>
        <c:crossAx val="2128505688"/>
        <c:crosses val="autoZero"/>
        <c:auto val="1"/>
        <c:lblAlgn val="ctr"/>
        <c:lblOffset val="100"/>
        <c:noMultiLvlLbl val="0"/>
      </c:catAx>
      <c:valAx>
        <c:axId val="2128505688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low"/>
        <c:spPr>
          <a:ln>
            <a:solidFill>
              <a:srgbClr val="BFBFBF"/>
            </a:solidFill>
          </a:ln>
        </c:spPr>
        <c:txPr>
          <a:bodyPr/>
          <a:lstStyle/>
          <a:p>
            <a:pPr>
              <a:defRPr>
                <a:solidFill>
                  <a:schemeClr val="bg1">
                    <a:lumMod val="75000"/>
                  </a:schemeClr>
                </a:solidFill>
              </a:defRPr>
            </a:pPr>
            <a:endParaRPr lang="es-MX"/>
          </a:p>
        </c:txPr>
        <c:crossAx val="2128502120"/>
        <c:crosses val="autoZero"/>
        <c:crossBetween val="between"/>
        <c:majorUnit val="0.5"/>
      </c:valAx>
      <c:spPr>
        <a:noFill/>
        <a:ln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b="0" i="0">
          <a:latin typeface="Roboto Light" pitchFamily="2" charset="0"/>
          <a:ea typeface="Roboto Light" pitchFamily="2" charset="0"/>
        </a:defRPr>
      </a:pPr>
      <a:endParaRPr lang="es-MX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D635E-0758-5F44-EA15-4395F9BE7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762E2ACF-F5BB-E72E-E8D2-562513F85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C3B648E4-422D-733F-3A58-25053693B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2625"/>
            <a:ext cx="12801600" cy="79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5400" dirty="0">
                <a:solidFill>
                  <a:prstClr val="black"/>
                </a:solidFill>
                <a:latin typeface="Roboto Light" panose="02000000000000000000" pitchFamily="2" charset="0"/>
                <a:cs typeface="Stajn Pro Medium"/>
              </a:rPr>
              <a:t>INGRESOS MENSUALES</a:t>
            </a:r>
            <a:endParaRPr kumimoji="0" lang="es-ES_tradnl" sz="5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Light" panose="02000000000000000000" pitchFamily="2" charset="0"/>
              <a:cs typeface="Stajn Pro Medium"/>
            </a:endParaRPr>
          </a:p>
        </p:txBody>
      </p:sp>
      <p:sp>
        <p:nvSpPr>
          <p:cNvPr id="6" name="CuadroTexto 2">
            <a:extLst>
              <a:ext uri="{FF2B5EF4-FFF2-40B4-BE49-F238E27FC236}">
                <a16:creationId xmlns:a16="http://schemas.microsoft.com/office/drawing/2014/main" id="{1FF55D8C-D0ED-7C49-40FA-D9D8EC1BEB98}"/>
              </a:ext>
            </a:extLst>
          </p:cNvPr>
          <p:cNvSpPr txBox="1"/>
          <p:nvPr/>
        </p:nvSpPr>
        <p:spPr>
          <a:xfrm>
            <a:off x="10156994" y="5694899"/>
            <a:ext cx="2286797" cy="132343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 anchor="b">
            <a:spAutoFit/>
          </a:bodyPr>
          <a:lstStyle/>
          <a:p>
            <a:r>
              <a:rPr lang="es-MX" sz="1600" i="1" dirty="0">
                <a:solidFill>
                  <a:schemeClr val="bg1">
                    <a:lumMod val="50000"/>
                  </a:schemeClr>
                </a:solidFill>
                <a:latin typeface="Playfair Display" panose="00000500000000000000" pitchFamily="50" charset="0"/>
                <a:ea typeface="Roboto Light" panose="02000000000000000000" pitchFamily="2" charset="0"/>
              </a:rPr>
              <a:t>Base: Estos resultados están presentados en frecuencias simples y representan al 100% de los entrevistados.</a:t>
            </a:r>
            <a:endParaRPr lang="es-ES_tradnl" sz="1600" i="1" dirty="0">
              <a:solidFill>
                <a:schemeClr val="bg1">
                  <a:lumMod val="50000"/>
                </a:schemeClr>
              </a:solidFill>
              <a:latin typeface="Playfair Display" panose="00000500000000000000" pitchFamily="50" charset="0"/>
              <a:ea typeface="Roboto Light" panose="02000000000000000000" pitchFamily="2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1A00-000003000000}"/>
              </a:ext>
            </a:extLst>
          </p:cNvPr>
          <p:cNvGraphicFramePr>
            <a:graphicFrameLocks/>
          </p:cNvGraphicFramePr>
          <p:nvPr/>
        </p:nvGraphicFramePr>
        <p:xfrm>
          <a:off x="1014608" y="1089763"/>
          <a:ext cx="9142386" cy="6178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26 Grupo">
            <a:extLst>
              <a:ext uri="{FF2B5EF4-FFF2-40B4-BE49-F238E27FC236}">
                <a16:creationId xmlns:a16="http://schemas.microsoft.com/office/drawing/2014/main" id="{F1E39501-EEFD-64D2-5C7E-8FE4EE966A01}"/>
              </a:ext>
            </a:extLst>
          </p:cNvPr>
          <p:cNvGrpSpPr/>
          <p:nvPr/>
        </p:nvGrpSpPr>
        <p:grpSpPr>
          <a:xfrm>
            <a:off x="10158946" y="1667265"/>
            <a:ext cx="2284845" cy="584775"/>
            <a:chOff x="6652349" y="1340869"/>
            <a:chExt cx="1326131" cy="339409"/>
          </a:xfrm>
        </p:grpSpPr>
        <p:sp>
          <p:nvSpPr>
            <p:cNvPr id="8" name="9 CuadroTexto">
              <a:extLst>
                <a:ext uri="{FF2B5EF4-FFF2-40B4-BE49-F238E27FC236}">
                  <a16:creationId xmlns:a16="http://schemas.microsoft.com/office/drawing/2014/main" id="{A97952D4-6A48-9508-D1BC-E26BBB53FFD4}"/>
                </a:ext>
              </a:extLst>
            </p:cNvPr>
            <p:cNvSpPr txBox="1"/>
            <p:nvPr/>
          </p:nvSpPr>
          <p:spPr>
            <a:xfrm>
              <a:off x="6861294" y="1340869"/>
              <a:ext cx="1117186" cy="339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320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Roboto Light" panose="02000000000000000000" pitchFamily="2" charset="0"/>
                  <a:ea typeface="Roboto Light" panose="02000000000000000000" pitchFamily="2" charset="0"/>
                  <a:cs typeface="Calibri"/>
                </a:rPr>
                <a:t>2024</a:t>
              </a:r>
            </a:p>
          </p:txBody>
        </p:sp>
        <p:sp>
          <p:nvSpPr>
            <p:cNvPr id="9" name="10 Rectángulo">
              <a:extLst>
                <a:ext uri="{FF2B5EF4-FFF2-40B4-BE49-F238E27FC236}">
                  <a16:creationId xmlns:a16="http://schemas.microsoft.com/office/drawing/2014/main" id="{DA5C8474-3302-BA39-0F16-E7C400C9EEF0}"/>
                </a:ext>
              </a:extLst>
            </p:cNvPr>
            <p:cNvSpPr/>
            <p:nvPr/>
          </p:nvSpPr>
          <p:spPr>
            <a:xfrm>
              <a:off x="6652349" y="1399330"/>
              <a:ext cx="208945" cy="20894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320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Calibri"/>
              </a:endParaRPr>
            </a:p>
          </p:txBody>
        </p:sp>
      </p:grpSp>
      <p:grpSp>
        <p:nvGrpSpPr>
          <p:cNvPr id="10" name="26 Grupo">
            <a:extLst>
              <a:ext uri="{FF2B5EF4-FFF2-40B4-BE49-F238E27FC236}">
                <a16:creationId xmlns:a16="http://schemas.microsoft.com/office/drawing/2014/main" id="{24125F1F-1B25-BFDF-2659-4D0F0F6B76BD}"/>
              </a:ext>
            </a:extLst>
          </p:cNvPr>
          <p:cNvGrpSpPr/>
          <p:nvPr/>
        </p:nvGrpSpPr>
        <p:grpSpPr>
          <a:xfrm>
            <a:off x="10158946" y="1127341"/>
            <a:ext cx="2284843" cy="584775"/>
            <a:chOff x="6652350" y="1340869"/>
            <a:chExt cx="1326130" cy="339409"/>
          </a:xfrm>
        </p:grpSpPr>
        <p:sp>
          <p:nvSpPr>
            <p:cNvPr id="11" name="9 CuadroTexto">
              <a:extLst>
                <a:ext uri="{FF2B5EF4-FFF2-40B4-BE49-F238E27FC236}">
                  <a16:creationId xmlns:a16="http://schemas.microsoft.com/office/drawing/2014/main" id="{7D71EAA1-0135-F9A2-C630-46702E2DF34D}"/>
                </a:ext>
              </a:extLst>
            </p:cNvPr>
            <p:cNvSpPr txBox="1"/>
            <p:nvPr/>
          </p:nvSpPr>
          <p:spPr>
            <a:xfrm>
              <a:off x="6856885" y="1340869"/>
              <a:ext cx="1121595" cy="339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sz="320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Roboto Light" panose="02000000000000000000" pitchFamily="2" charset="0"/>
                  <a:ea typeface="Roboto Light" panose="02000000000000000000" pitchFamily="2" charset="0"/>
                  <a:cs typeface="Calibri"/>
                </a:rPr>
                <a:t>2025</a:t>
              </a:r>
            </a:p>
          </p:txBody>
        </p:sp>
        <p:sp>
          <p:nvSpPr>
            <p:cNvPr id="12" name="10 Rectángulo">
              <a:extLst>
                <a:ext uri="{FF2B5EF4-FFF2-40B4-BE49-F238E27FC236}">
                  <a16:creationId xmlns:a16="http://schemas.microsoft.com/office/drawing/2014/main" id="{B1C80344-7FB8-A4EF-0B75-E3DF0F2A6C4C}"/>
                </a:ext>
              </a:extLst>
            </p:cNvPr>
            <p:cNvSpPr/>
            <p:nvPr/>
          </p:nvSpPr>
          <p:spPr>
            <a:xfrm>
              <a:off x="6652350" y="1399330"/>
              <a:ext cx="208945" cy="208947"/>
            </a:xfrm>
            <a:prstGeom prst="rect">
              <a:avLst/>
            </a:prstGeom>
            <a:solidFill>
              <a:srgbClr val="FFD479"/>
            </a:solidFill>
            <a:ln w="285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_tradnl" sz="320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400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C3CE6-45E8-8362-F556-DD9A906E2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3F6DCD09-D8D4-95FF-337F-FA4173B3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354888"/>
            <a:ext cx="898525" cy="233362"/>
          </a:xfrm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CuadroTexto 15">
            <a:extLst>
              <a:ext uri="{FF2B5EF4-FFF2-40B4-BE49-F238E27FC236}">
                <a16:creationId xmlns:a16="http://schemas.microsoft.com/office/drawing/2014/main" id="{DE60662C-9A05-4216-42F4-66C345D44ABE}"/>
              </a:ext>
            </a:extLst>
          </p:cNvPr>
          <p:cNvSpPr txBox="1"/>
          <p:nvPr/>
        </p:nvSpPr>
        <p:spPr>
          <a:xfrm>
            <a:off x="9889848" y="5831916"/>
            <a:ext cx="1894703" cy="116927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134" tIns="45584" rIns="91134" bIns="45584" rtlCol="0" anchor="b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: Estos resultados están presentados en frecuencias simples y representan al 100% de los entrevistados.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28AD65C6-45EE-5059-DB7B-C32D5682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438412"/>
            <a:ext cx="12801600" cy="717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4800" dirty="0">
                <a:latin typeface="Lato Light" panose="020F0302020204030203" pitchFamily="34" charset="77"/>
                <a:ea typeface="Roboto Light" panose="02000000000000000000" pitchFamily="2" charset="0"/>
                <a:cs typeface="Stajn Pro Medium"/>
              </a:rPr>
              <a:t>¿DÓNDE SE HOSPEDÓ?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1ABC368A-B04D-6D47-91A5-490B2DD9AA51}"/>
              </a:ext>
            </a:extLst>
          </p:cNvPr>
          <p:cNvGraphicFramePr>
            <a:graphicFrameLocks/>
          </p:cNvGraphicFramePr>
          <p:nvPr/>
        </p:nvGraphicFramePr>
        <p:xfrm>
          <a:off x="433997" y="1155505"/>
          <a:ext cx="9385301" cy="6081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2F486CF2-7ECC-3D87-C46F-A6F94EEE3AF3}"/>
              </a:ext>
            </a:extLst>
          </p:cNvPr>
          <p:cNvSpPr txBox="1"/>
          <p:nvPr/>
        </p:nvSpPr>
        <p:spPr>
          <a:xfrm>
            <a:off x="10384077" y="1340285"/>
            <a:ext cx="211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HOTEL</a:t>
            </a:r>
            <a:endParaRPr lang="es-ES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E10FB35-3112-97E8-8699-869ACD2A67E7}"/>
              </a:ext>
            </a:extLst>
          </p:cNvPr>
          <p:cNvSpPr txBox="1"/>
          <p:nvPr/>
        </p:nvSpPr>
        <p:spPr>
          <a:xfrm>
            <a:off x="10384076" y="1956148"/>
            <a:ext cx="2329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RENTÓ CASA O DEPTO.</a:t>
            </a:r>
            <a:endParaRPr lang="es-ES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75B4A0C-E1B3-57F5-D33C-D88CCE2BA9CA}"/>
              </a:ext>
            </a:extLst>
          </p:cNvPr>
          <p:cNvSpPr/>
          <p:nvPr/>
        </p:nvSpPr>
        <p:spPr>
          <a:xfrm>
            <a:off x="9995770" y="1427967"/>
            <a:ext cx="388306" cy="338203"/>
          </a:xfrm>
          <a:prstGeom prst="rect">
            <a:avLst/>
          </a:prstGeom>
          <a:solidFill>
            <a:srgbClr val="FFD5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2567E78-2316-833F-04D2-122A8D7E357B}"/>
              </a:ext>
            </a:extLst>
          </p:cNvPr>
          <p:cNvSpPr/>
          <p:nvPr/>
        </p:nvSpPr>
        <p:spPr>
          <a:xfrm>
            <a:off x="9995770" y="2048285"/>
            <a:ext cx="388306" cy="3382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47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03657-55E3-5987-AB2A-C2BD3EBB8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A21AC01-B1F7-F7C3-8953-6CDA65E0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6B4B7735-1813-4C0A-4F3C-CCBF703283BC}"/>
              </a:ext>
            </a:extLst>
          </p:cNvPr>
          <p:cNvGraphicFramePr>
            <a:graphicFrameLocks noGrp="1"/>
          </p:cNvGraphicFramePr>
          <p:nvPr/>
        </p:nvGraphicFramePr>
        <p:xfrm>
          <a:off x="526774" y="1093850"/>
          <a:ext cx="11748051" cy="5880906"/>
        </p:xfrm>
        <a:graphic>
          <a:graphicData uri="http://schemas.openxmlformats.org/drawingml/2006/table">
            <a:tbl>
              <a:tblPr/>
              <a:tblGrid>
                <a:gridCol w="1725561">
                  <a:extLst>
                    <a:ext uri="{9D8B030D-6E8A-4147-A177-3AD203B41FA5}">
                      <a16:colId xmlns:a16="http://schemas.microsoft.com/office/drawing/2014/main" val="4213830343"/>
                    </a:ext>
                  </a:extLst>
                </a:gridCol>
                <a:gridCol w="1670415">
                  <a:extLst>
                    <a:ext uri="{9D8B030D-6E8A-4147-A177-3AD203B41FA5}">
                      <a16:colId xmlns:a16="http://schemas.microsoft.com/office/drawing/2014/main" val="303084330"/>
                    </a:ext>
                  </a:extLst>
                </a:gridCol>
                <a:gridCol w="1670415">
                  <a:extLst>
                    <a:ext uri="{9D8B030D-6E8A-4147-A177-3AD203B41FA5}">
                      <a16:colId xmlns:a16="http://schemas.microsoft.com/office/drawing/2014/main" val="2491128290"/>
                    </a:ext>
                  </a:extLst>
                </a:gridCol>
                <a:gridCol w="1670415">
                  <a:extLst>
                    <a:ext uri="{9D8B030D-6E8A-4147-A177-3AD203B41FA5}">
                      <a16:colId xmlns:a16="http://schemas.microsoft.com/office/drawing/2014/main" val="1074019885"/>
                    </a:ext>
                  </a:extLst>
                </a:gridCol>
                <a:gridCol w="1670415">
                  <a:extLst>
                    <a:ext uri="{9D8B030D-6E8A-4147-A177-3AD203B41FA5}">
                      <a16:colId xmlns:a16="http://schemas.microsoft.com/office/drawing/2014/main" val="2221534998"/>
                    </a:ext>
                  </a:extLst>
                </a:gridCol>
                <a:gridCol w="1670415">
                  <a:extLst>
                    <a:ext uri="{9D8B030D-6E8A-4147-A177-3AD203B41FA5}">
                      <a16:colId xmlns:a16="http://schemas.microsoft.com/office/drawing/2014/main" val="3300216887"/>
                    </a:ext>
                  </a:extLst>
                </a:gridCol>
                <a:gridCol w="1670415">
                  <a:extLst>
                    <a:ext uri="{9D8B030D-6E8A-4147-A177-3AD203B41FA5}">
                      <a16:colId xmlns:a16="http://schemas.microsoft.com/office/drawing/2014/main" val="4211914827"/>
                    </a:ext>
                  </a:extLst>
                </a:gridCol>
              </a:tblGrid>
              <a:tr h="77219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Ingresos mensuales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¿Cuándo fue la última vez que visitó Mazatlán?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69585"/>
                  </a:ext>
                </a:extLst>
              </a:tr>
              <a:tr h="772195">
                <a:tc vMerge="1"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Primera vez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&lt;6 meses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 meses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 año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2+ años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400475"/>
                  </a:ext>
                </a:extLst>
              </a:tr>
              <a:tr h="772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C+/ $61 mil a $84.9 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179690"/>
                  </a:ext>
                </a:extLst>
              </a:tr>
              <a:tr h="772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C+/ $35 mil a $60 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046037"/>
                  </a:ext>
                </a:extLst>
              </a:tr>
              <a:tr h="772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C/ $29 mil a $34.9 mil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041473"/>
                  </a:ext>
                </a:extLst>
              </a:tr>
              <a:tr h="772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C/ $23 mil a $28.9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9567625"/>
                  </a:ext>
                </a:extLst>
              </a:tr>
              <a:tr h="772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683450"/>
                  </a:ext>
                </a:extLst>
              </a:tr>
              <a:tr h="475541">
                <a:tc gridSpan="7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+mn-ea"/>
                          <a:cs typeface="+mn-cs"/>
                        </a:rPr>
                        <a:t>Base: Estos resultados están presentados en frecuencias simples y representan al </a:t>
                      </a:r>
                      <a:r>
                        <a:rPr kumimoji="0" lang="es-ES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+mn-ea"/>
                          <a:cs typeface="+mn-cs"/>
                        </a:rPr>
                        <a:t>45% de los entrevistados que ya ha visitado Mazatlán. </a:t>
                      </a:r>
                      <a:endParaRPr kumimoji="0" lang="es-MX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Playfair Display" pitchFamily="2" charset="77"/>
                        <a:ea typeface="+mn-ea"/>
                        <a:cs typeface="+mn-cs"/>
                      </a:endParaRP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934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85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8673B-5AE8-1AE6-7AB3-A0ACE1A27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A4678219-73F8-C508-E4D9-A901D17CE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523D086D-0793-9372-DBA6-1E7FDC861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9853"/>
            <a:ext cx="12801600" cy="717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800" dirty="0">
                <a:solidFill>
                  <a:prstClr val="black"/>
                </a:solidFill>
                <a:latin typeface="Lato Light" panose="020F0302020204030203" pitchFamily="34" charset="77"/>
                <a:cs typeface="Stajn Pro Medium"/>
              </a:rPr>
              <a:t>MEDIO DE TRANSPORTE</a:t>
            </a:r>
            <a:endParaRPr kumimoji="0" lang="es-ES_tradnl" sz="4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 panose="020F0302020204030203" pitchFamily="34" charset="77"/>
              <a:cs typeface="Stajn Pro Medium"/>
            </a:endParaRPr>
          </a:p>
        </p:txBody>
      </p:sp>
      <p:sp>
        <p:nvSpPr>
          <p:cNvPr id="9" name="CuadroTexto 2">
            <a:extLst>
              <a:ext uri="{FF2B5EF4-FFF2-40B4-BE49-F238E27FC236}">
                <a16:creationId xmlns:a16="http://schemas.microsoft.com/office/drawing/2014/main" id="{9061F1B1-EB51-47DE-3F68-574BD3D2FB5D}"/>
              </a:ext>
            </a:extLst>
          </p:cNvPr>
          <p:cNvSpPr txBox="1"/>
          <p:nvPr/>
        </p:nvSpPr>
        <p:spPr>
          <a:xfrm>
            <a:off x="10515680" y="5918535"/>
            <a:ext cx="1929723" cy="11695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 anchor="b">
            <a:spAutoFit/>
          </a:bodyPr>
          <a:lstStyle/>
          <a:p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Base: </a:t>
            </a:r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Estos resultados están presentados en frecuencias simples y representan al 100% de los entrevistados.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611BDF7-C095-7E49-BB94-D915EE3B95D5}"/>
              </a:ext>
            </a:extLst>
          </p:cNvPr>
          <p:cNvGraphicFramePr>
            <a:graphicFrameLocks/>
          </p:cNvGraphicFramePr>
          <p:nvPr/>
        </p:nvGraphicFramePr>
        <p:xfrm>
          <a:off x="0" y="1355038"/>
          <a:ext cx="10246290" cy="5999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127FED1-D0AF-5D1D-5230-69E90F0F76B2}"/>
              </a:ext>
            </a:extLst>
          </p:cNvPr>
          <p:cNvSpPr txBox="1"/>
          <p:nvPr/>
        </p:nvSpPr>
        <p:spPr>
          <a:xfrm>
            <a:off x="10684702" y="1393043"/>
            <a:ext cx="211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CARRO</a:t>
            </a:r>
            <a:endParaRPr lang="es-ES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BEFBDCA-B118-33CC-620F-CE2BA284D6CA}"/>
              </a:ext>
            </a:extLst>
          </p:cNvPr>
          <p:cNvSpPr/>
          <p:nvPr/>
        </p:nvSpPr>
        <p:spPr>
          <a:xfrm>
            <a:off x="10296395" y="1480725"/>
            <a:ext cx="388306" cy="3382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DD66391-EF71-4C9F-DA89-21C2A097E7F3}"/>
              </a:ext>
            </a:extLst>
          </p:cNvPr>
          <p:cNvSpPr txBox="1"/>
          <p:nvPr/>
        </p:nvSpPr>
        <p:spPr>
          <a:xfrm>
            <a:off x="10684702" y="1906610"/>
            <a:ext cx="211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CAMIÓN</a:t>
            </a:r>
            <a:endParaRPr lang="es-ES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75A4C3B-7A01-5031-0138-7495C5B1C835}"/>
              </a:ext>
            </a:extLst>
          </p:cNvPr>
          <p:cNvSpPr/>
          <p:nvPr/>
        </p:nvSpPr>
        <p:spPr>
          <a:xfrm>
            <a:off x="10296395" y="1994292"/>
            <a:ext cx="388306" cy="338203"/>
          </a:xfrm>
          <a:prstGeom prst="rect">
            <a:avLst/>
          </a:prstGeom>
          <a:solidFill>
            <a:srgbClr val="FFD5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8CEC31F-1C83-DC0E-A41D-496170B58175}"/>
              </a:ext>
            </a:extLst>
          </p:cNvPr>
          <p:cNvSpPr txBox="1"/>
          <p:nvPr/>
        </p:nvSpPr>
        <p:spPr>
          <a:xfrm>
            <a:off x="10684702" y="2434317"/>
            <a:ext cx="211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AVIÓN</a:t>
            </a:r>
            <a:endParaRPr lang="es-ES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3297148-C816-ABC9-A3DB-252FB3D7DCF8}"/>
              </a:ext>
            </a:extLst>
          </p:cNvPr>
          <p:cNvSpPr/>
          <p:nvPr/>
        </p:nvSpPr>
        <p:spPr>
          <a:xfrm>
            <a:off x="10296395" y="2521999"/>
            <a:ext cx="388306" cy="3382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6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314E-63F5-CAFD-3D9B-4D4B5E757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4365FE2-EBD8-C31A-8FB4-458CD4F5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s-ES_tradnl" sz="140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ea typeface="+mn-ea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_tradnl" sz="140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761B64AC-F4AD-04B2-87BB-FC4DA9C4EE11}"/>
              </a:ext>
            </a:extLst>
          </p:cNvPr>
          <p:cNvSpPr txBox="1">
            <a:spLocks/>
          </p:cNvSpPr>
          <p:nvPr/>
        </p:nvSpPr>
        <p:spPr>
          <a:xfrm>
            <a:off x="1" y="343733"/>
            <a:ext cx="12801600" cy="6621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601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PRINCIPAL</a:t>
            </a:r>
            <a:r>
              <a:rPr kumimoji="0" lang="es-MX" sz="3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77"/>
              </a:rPr>
              <a:t> RAZÓN </a:t>
            </a:r>
            <a:r>
              <a:rPr kumimoji="0" lang="es-MX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 panose="020F0302020204030203" pitchFamily="34" charset="77"/>
              </a:rPr>
              <a:t>POR LA QUE </a:t>
            </a:r>
            <a:r>
              <a:rPr kumimoji="0" lang="es-MX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DECIDIÓ</a:t>
            </a:r>
            <a:r>
              <a:rPr kumimoji="0" lang="es-MX" sz="32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 panose="020F0302020204030203" pitchFamily="34" charset="77"/>
              </a:rPr>
              <a:t> VISITAR MAZATLÁN </a:t>
            </a:r>
          </a:p>
        </p:txBody>
      </p:sp>
      <p:sp>
        <p:nvSpPr>
          <p:cNvPr id="4" name="CuadroTexto 15">
            <a:extLst>
              <a:ext uri="{FF2B5EF4-FFF2-40B4-BE49-F238E27FC236}">
                <a16:creationId xmlns:a16="http://schemas.microsoft.com/office/drawing/2014/main" id="{1348AFBE-F05F-D545-85A1-0A981151BBBC}"/>
              </a:ext>
            </a:extLst>
          </p:cNvPr>
          <p:cNvSpPr txBox="1"/>
          <p:nvPr/>
        </p:nvSpPr>
        <p:spPr>
          <a:xfrm>
            <a:off x="10902460" y="5260627"/>
            <a:ext cx="1615200" cy="181560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134" tIns="45584" rIns="91134" bIns="45584" rtlCol="0" anchor="b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i="1">
                <a:solidFill>
                  <a:schemeClr val="bg1">
                    <a:lumMod val="50000"/>
                  </a:schemeClr>
                </a:solidFill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pPr algn="l"/>
            <a:r>
              <a:rPr lang="es-MX" dirty="0"/>
              <a:t>Base: Estos resultados están presentados en frecuencias simples y representan al 100% de los entrevistados.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769333F-4662-4B10-99F5-0C2989725433}"/>
              </a:ext>
            </a:extLst>
          </p:cNvPr>
          <p:cNvGraphicFramePr>
            <a:graphicFrameLocks/>
          </p:cNvGraphicFramePr>
          <p:nvPr/>
        </p:nvGraphicFramePr>
        <p:xfrm>
          <a:off x="416604" y="910972"/>
          <a:ext cx="10238696" cy="6535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5566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250</Words>
  <Application>Microsoft Office PowerPoint</Application>
  <PresentationFormat>Personalizado</PresentationFormat>
  <Paragraphs>64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Lato</vt:lpstr>
      <vt:lpstr>Lato Light</vt:lpstr>
      <vt:lpstr>Playfair Display</vt:lpstr>
      <vt:lpstr>Roboto Light</vt:lpstr>
      <vt:lpstr>Roboto Lt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Lizzette Cota</cp:lastModifiedBy>
  <cp:revision>5</cp:revision>
  <dcterms:created xsi:type="dcterms:W3CDTF">2024-08-19T18:58:59Z</dcterms:created>
  <dcterms:modified xsi:type="dcterms:W3CDTF">2025-10-08T22:12:51Z</dcterms:modified>
</cp:coreProperties>
</file>