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9002" r:id="rId2"/>
    <p:sldId id="9003" r:id="rId3"/>
    <p:sldId id="6738" r:id="rId4"/>
    <p:sldId id="8603" r:id="rId5"/>
    <p:sldId id="5692" r:id="rId6"/>
    <p:sldId id="5693" r:id="rId7"/>
    <p:sldId id="7367" r:id="rId8"/>
    <p:sldId id="9004" r:id="rId9"/>
    <p:sldId id="9005" r:id="rId10"/>
    <p:sldId id="9006" r:id="rId11"/>
    <p:sldId id="9007" r:id="rId12"/>
    <p:sldId id="8506" r:id="rId13"/>
    <p:sldId id="8795" r:id="rId14"/>
    <p:sldId id="8512" r:id="rId15"/>
    <p:sldId id="8514" r:id="rId16"/>
  </p:sldIdLst>
  <p:sldSz cx="12801600" cy="77724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54ED5A5-930B-E54C-AE24-0AD8452DF961}">
          <p14:sldIdLst/>
        </p14:section>
        <p14:section name="Datos económicos" id="{02841D3B-D993-3943-8CA0-C8247E00F100}">
          <p14:sldIdLst/>
        </p14:section>
        <p14:section name="Oferta" id="{A1405956-73FF-F747-87C5-585AB80784A0}">
          <p14:sldIdLst>
            <p14:sldId id="9002"/>
            <p14:sldId id="9003"/>
            <p14:sldId id="6738"/>
            <p14:sldId id="8603"/>
            <p14:sldId id="5692"/>
            <p14:sldId id="5693"/>
            <p14:sldId id="7367"/>
            <p14:sldId id="9004"/>
            <p14:sldId id="9005"/>
            <p14:sldId id="9006"/>
            <p14:sldId id="9007"/>
            <p14:sldId id="8506"/>
            <p14:sldId id="8795"/>
            <p14:sldId id="8512"/>
            <p14:sldId id="8514"/>
          </p14:sldIdLst>
        </p14:section>
        <p14:section name="Zonas de la ciudad" id="{9264AF8E-1F24-9641-971D-602464EFB8A8}">
          <p14:sldIdLst/>
        </p14:section>
        <p14:section name="Salida al 10" id="{6438D809-B1B1-3A4E-BB5B-0922B61AFBC3}">
          <p14:sldIdLst/>
        </p14:section>
        <p14:section name="Costco" id="{68C27306-D0B7-CD45-8C72-2544211276F8}">
          <p14:sldIdLst/>
        </p14:section>
        <p14:section name="Lomita" id="{92AEF66F-7063-F74C-BBE4-87702DB9AE91}">
          <p14:sldIdLst/>
        </p14:section>
        <p14:section name="Nuevo Altata" id="{2A906F95-79AC-0642-96A0-DAF4F0509EB2}">
          <p14:sldIdLst/>
        </p14:section>
        <p14:section name="Imala" id="{8CB55369-3B91-1441-9B72-CF33BD2520E7}">
          <p14:sldIdLst/>
        </p14:section>
        <p14:section name="Valle Alto" id="{1DBE908C-6862-7E44-8A4D-4CD4CFF60255}">
          <p14:sldIdLst/>
        </p14:section>
        <p14:section name="Salida Norte" id="{E71AA40F-7D92-8046-B208-3D6ADA16589F}">
          <p14:sldIdLst/>
        </p14:section>
        <p14:section name="Chapule" id="{1D20767E-7556-ED49-A93B-E1C24B62825C}">
          <p14:sldIdLst/>
        </p14:section>
        <p14:section name="Tres Ríos" id="{EE3D4026-7A10-A548-A968-51F4E4D1B56F}">
          <p14:sldIdLst/>
        </p14:section>
        <p14:section name="Universitarios" id="{CE2E3EE5-6ADB-954E-A6C6-9AEDA4E3E8DA}">
          <p14:sldIdLst/>
        </p14:section>
        <p14:section name="Tres Afluencias" id="{3216B933-841A-2643-B714-F7F3AE0876F7}">
          <p14:sldIdLst/>
        </p14:section>
        <p14:section name="USE" id="{1D44542F-3838-3245-BEC3-9787DFACFA0D}">
          <p14:sldIdLst/>
        </p14:section>
        <p14:section name="Villa Satélite" id="{D7CD4568-9485-4E4D-BBC1-57C612EBF233}">
          <p14:sldIdLst/>
        </p14:section>
        <p14:section name="Salida Sur" id="{69ADEF93-51D1-1E44-8038-6FEA680DBC89}">
          <p14:sldIdLst/>
        </p14:section>
        <p14:section name="Promedios Generales" id="{6AFEF471-5603-7F4A-BC5C-A05576AFD00C}">
          <p14:sldIdLst/>
        </p14:section>
      </p14:sectionLst>
    </p:ext>
    <p:ext uri="{EFAFB233-063F-42B5-8137-9DF3F51BA10A}">
      <p15:sldGuideLst xmlns:p15="http://schemas.microsoft.com/office/powerpoint/2012/main">
        <p15:guide id="4" orient="horz" pos="3786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792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7275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D0DFF4"/>
    <a:srgbClr val="FFF8D2"/>
    <a:srgbClr val="FFD579"/>
    <a:srgbClr val="FFD695"/>
    <a:srgbClr val="FFDEAF"/>
    <a:srgbClr val="FFD184"/>
    <a:srgbClr val="FFE2BC"/>
    <a:srgbClr val="FECC63"/>
    <a:srgbClr val="FFC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22" autoAdjust="0"/>
    <p:restoredTop sz="95992" autoAdjust="0"/>
  </p:normalViewPr>
  <p:slideViewPr>
    <p:cSldViewPr snapToGrid="0">
      <p:cViewPr varScale="1">
        <p:scale>
          <a:sx n="109" d="100"/>
          <a:sy n="109" d="100"/>
        </p:scale>
        <p:origin x="192" y="192"/>
      </p:cViewPr>
      <p:guideLst>
        <p:guide orient="horz" pos="3786"/>
        <p:guide pos="675"/>
        <p:guide orient="horz" pos="792"/>
        <p:guide orient="horz" pos="4126"/>
        <p:guide pos="4032"/>
        <p:guide pos="108"/>
        <p:guide pos="7275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5784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tty\Desktop\Gra&#769;ficas%20desarrollos%20por%20preci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64702155912822E-2"/>
          <c:y val="5.0925925925925923E-2"/>
          <c:w val="0.94438881962859333"/>
          <c:h val="0.84259259259259256"/>
        </c:manualLayout>
      </c:layout>
      <c:bubbleChart>
        <c:varyColors val="0"/>
        <c:ser>
          <c:idx val="0"/>
          <c:order val="0"/>
          <c:tx>
            <c:strRef>
              <c:f>'v cln (2)'!$A$2:$A$83</c:f>
              <c:strCache>
                <c:ptCount val="82"/>
                <c:pt idx="0">
                  <c:v>Panoráma</c:v>
                </c:pt>
                <c:pt idx="1">
                  <c:v>Royal Garden- Departamentos</c:v>
                </c:pt>
                <c:pt idx="2">
                  <c:v>Lantana Park- Torre 1</c:v>
                </c:pt>
                <c:pt idx="3">
                  <c:v>Lantana Park- Torre 2</c:v>
                </c:pt>
                <c:pt idx="4">
                  <c:v>San Lorenzo 145</c:v>
                </c:pt>
                <c:pt idx="5">
                  <c:v>Privanza Condominios</c:v>
                </c:pt>
                <c:pt idx="6">
                  <c:v>Icónica Park Residences </c:v>
                </c:pt>
                <c:pt idx="7">
                  <c:v>Alturia </c:v>
                </c:pt>
                <c:pt idx="8">
                  <c:v>Coordenada Residencial</c:v>
                </c:pt>
                <c:pt idx="9">
                  <c:v>Antaria Departamentos </c:v>
                </c:pt>
                <c:pt idx="10">
                  <c:v>Paralela Parque Residencial- Etapa 2</c:v>
                </c:pt>
                <c:pt idx="11">
                  <c:v>Guadalupe Lofts</c:v>
                </c:pt>
                <c:pt idx="12">
                  <c:v>Torres San Miguel</c:v>
                </c:pt>
                <c:pt idx="13">
                  <c:v>Nativa Residencial Departamentos</c:v>
                </c:pt>
                <c:pt idx="14">
                  <c:v>Ventana Torre Residencial- Torre A- Vista al Norte</c:v>
                </c:pt>
                <c:pt idx="15">
                  <c:v>Bloom</c:v>
                </c:pt>
                <c:pt idx="16">
                  <c:v>Kyoto Living</c:v>
                </c:pt>
                <c:pt idx="17">
                  <c:v>Betania</c:v>
                </c:pt>
                <c:pt idx="18">
                  <c:v>Ventana Torre Residencial- Torre A-  Vista al Sur</c:v>
                </c:pt>
                <c:pt idx="19">
                  <c:v>Ventana Torre Residencial- Torre B-  Vista al Este</c:v>
                </c:pt>
                <c:pt idx="20">
                  <c:v>Ventana Torre Residencial- Torre B-  Vista al Oeste</c:v>
                </c:pt>
                <c:pt idx="21">
                  <c:v>Bonanza Departamentos </c:v>
                </c:pt>
                <c:pt idx="22">
                  <c:v>Punta Diamante- Departamentos</c:v>
                </c:pt>
                <c:pt idx="23">
                  <c:v>Horizontes Loft Guadalupe</c:v>
                </c:pt>
                <c:pt idx="24">
                  <c:v>Alto Sur</c:v>
                </c:pt>
                <c:pt idx="25">
                  <c:v>Milan Quo</c:v>
                </c:pt>
                <c:pt idx="26">
                  <c:v>Altavista Condominios</c:v>
                </c:pt>
                <c:pt idx="27">
                  <c:v>Amara Departamentos</c:v>
                </c:pt>
                <c:pt idx="28">
                  <c:v>Punta Paraíso</c:v>
                </c:pt>
                <c:pt idx="29">
                  <c:v>Blanca Living </c:v>
                </c:pt>
                <c:pt idx="30">
                  <c:v>Torre Montblanc</c:v>
                </c:pt>
                <c:pt idx="31">
                  <c:v>Departamentos 811</c:v>
                </c:pt>
                <c:pt idx="32">
                  <c:v>Brisas del Mar</c:v>
                </c:pt>
                <c:pt idx="33">
                  <c:v>Bosque Magnolia- Torre 3-6</c:v>
                </c:pt>
                <c:pt idx="34">
                  <c:v>Santa Marta Departamentos</c:v>
                </c:pt>
                <c:pt idx="35">
                  <c:v>Torres Millennium Country</c:v>
                </c:pt>
                <c:pt idx="36">
                  <c:v>Valle Alto- Nahoa Departamentos </c:v>
                </c:pt>
                <c:pt idx="37">
                  <c:v>The Hood</c:v>
                </c:pt>
                <c:pt idx="38">
                  <c:v>Tres60 Condomino</c:v>
                </c:pt>
                <c:pt idx="39">
                  <c:v>Anteza Residencial</c:v>
                </c:pt>
                <c:pt idx="40">
                  <c:v>Rometta Residencial</c:v>
                </c:pt>
                <c:pt idx="41">
                  <c:v>Alamitos Departamentos</c:v>
                </c:pt>
                <c:pt idx="42">
                  <c:v>Monserrat Departamentos</c:v>
                </c:pt>
                <c:pt idx="43">
                  <c:v>River Country 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xVal>
            <c:numRef>
              <c:f>'v cln (2)'!$B$2:$B$83</c:f>
              <c:numCache>
                <c:formatCode>[$$-80A]#,##0;\-[$$-80A]#,##0</c:formatCode>
                <c:ptCount val="82"/>
                <c:pt idx="0">
                  <c:v>4950000</c:v>
                </c:pt>
                <c:pt idx="1">
                  <c:v>4816640</c:v>
                </c:pt>
                <c:pt idx="2">
                  <c:v>4800000</c:v>
                </c:pt>
                <c:pt idx="3">
                  <c:v>4800000</c:v>
                </c:pt>
                <c:pt idx="4">
                  <c:v>4690000</c:v>
                </c:pt>
                <c:pt idx="5">
                  <c:v>4600000</c:v>
                </c:pt>
                <c:pt idx="6">
                  <c:v>4455000</c:v>
                </c:pt>
                <c:pt idx="7">
                  <c:v>3980000</c:v>
                </c:pt>
                <c:pt idx="8">
                  <c:v>3623610</c:v>
                </c:pt>
                <c:pt idx="9">
                  <c:v>3565000</c:v>
                </c:pt>
                <c:pt idx="10">
                  <c:v>3237399.19</c:v>
                </c:pt>
                <c:pt idx="11">
                  <c:v>3154000</c:v>
                </c:pt>
                <c:pt idx="12">
                  <c:v>3105000</c:v>
                </c:pt>
                <c:pt idx="13">
                  <c:v>3080000</c:v>
                </c:pt>
                <c:pt idx="14">
                  <c:v>3023622</c:v>
                </c:pt>
                <c:pt idx="15">
                  <c:v>3013845</c:v>
                </c:pt>
                <c:pt idx="16">
                  <c:v>3010000</c:v>
                </c:pt>
                <c:pt idx="17">
                  <c:v>2850000</c:v>
                </c:pt>
                <c:pt idx="18">
                  <c:v>2789100</c:v>
                </c:pt>
                <c:pt idx="19">
                  <c:v>2789100</c:v>
                </c:pt>
                <c:pt idx="20">
                  <c:v>2789100</c:v>
                </c:pt>
                <c:pt idx="21">
                  <c:v>2598000</c:v>
                </c:pt>
                <c:pt idx="22">
                  <c:v>2390000</c:v>
                </c:pt>
                <c:pt idx="23">
                  <c:v>2350000</c:v>
                </c:pt>
                <c:pt idx="24">
                  <c:v>2342370</c:v>
                </c:pt>
                <c:pt idx="25">
                  <c:v>2240000</c:v>
                </c:pt>
                <c:pt idx="26">
                  <c:v>2228697.5</c:v>
                </c:pt>
                <c:pt idx="27">
                  <c:v>2184314</c:v>
                </c:pt>
                <c:pt idx="28">
                  <c:v>2179000</c:v>
                </c:pt>
                <c:pt idx="29">
                  <c:v>2178000</c:v>
                </c:pt>
                <c:pt idx="30">
                  <c:v>2106000</c:v>
                </c:pt>
                <c:pt idx="31">
                  <c:v>1985000</c:v>
                </c:pt>
                <c:pt idx="32">
                  <c:v>1890000</c:v>
                </c:pt>
                <c:pt idx="33">
                  <c:v>1878646</c:v>
                </c:pt>
                <c:pt idx="34">
                  <c:v>1781900</c:v>
                </c:pt>
                <c:pt idx="35">
                  <c:v>1700000</c:v>
                </c:pt>
                <c:pt idx="36">
                  <c:v>1606000</c:v>
                </c:pt>
                <c:pt idx="37">
                  <c:v>1595000</c:v>
                </c:pt>
                <c:pt idx="38">
                  <c:v>1560000</c:v>
                </c:pt>
                <c:pt idx="39">
                  <c:v>1315000</c:v>
                </c:pt>
                <c:pt idx="40">
                  <c:v>1300000</c:v>
                </c:pt>
                <c:pt idx="41">
                  <c:v>1270000</c:v>
                </c:pt>
                <c:pt idx="42">
                  <c:v>1255000</c:v>
                </c:pt>
                <c:pt idx="43">
                  <c:v>1250000</c:v>
                </c:pt>
              </c:numCache>
            </c:numRef>
          </c:xVal>
          <c:yVal>
            <c:numRef>
              <c:f>'v cln (2)'!$C$2:$C$83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</c:numCache>
            </c:numRef>
          </c:yVal>
          <c:bubbleSize>
            <c:numLit>
              <c:formatCode>General</c:formatCode>
              <c:ptCount val="82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  <c:pt idx="20">
                <c:v>1</c:v>
              </c:pt>
              <c:pt idx="21">
                <c:v>1</c:v>
              </c:pt>
              <c:pt idx="22">
                <c:v>1</c:v>
              </c:pt>
              <c:pt idx="23">
                <c:v>1</c:v>
              </c:pt>
              <c:pt idx="24">
                <c:v>1</c:v>
              </c:pt>
              <c:pt idx="25">
                <c:v>1</c:v>
              </c:pt>
              <c:pt idx="26">
                <c:v>1</c:v>
              </c:pt>
              <c:pt idx="27">
                <c:v>1</c:v>
              </c:pt>
              <c:pt idx="28">
                <c:v>1</c:v>
              </c:pt>
              <c:pt idx="29">
                <c:v>1</c:v>
              </c:pt>
              <c:pt idx="30">
                <c:v>1</c:v>
              </c:pt>
              <c:pt idx="31">
                <c:v>1</c:v>
              </c:pt>
              <c:pt idx="32">
                <c:v>1</c:v>
              </c:pt>
              <c:pt idx="33">
                <c:v>1</c:v>
              </c:pt>
              <c:pt idx="34">
                <c:v>1</c:v>
              </c:pt>
              <c:pt idx="35">
                <c:v>1</c:v>
              </c:pt>
              <c:pt idx="36">
                <c:v>1</c:v>
              </c:pt>
              <c:pt idx="37">
                <c:v>1</c:v>
              </c:pt>
              <c:pt idx="38">
                <c:v>1</c:v>
              </c:pt>
              <c:pt idx="39">
                <c:v>1</c:v>
              </c:pt>
              <c:pt idx="40">
                <c:v>1</c:v>
              </c:pt>
              <c:pt idx="41">
                <c:v>1</c:v>
              </c:pt>
              <c:pt idx="42">
                <c:v>1</c:v>
              </c:pt>
              <c:pt idx="43">
                <c:v>1</c:v>
              </c:pt>
              <c:pt idx="44">
                <c:v>1</c:v>
              </c:pt>
              <c:pt idx="45">
                <c:v>1</c:v>
              </c:pt>
              <c:pt idx="46">
                <c:v>1</c:v>
              </c:pt>
              <c:pt idx="47">
                <c:v>1</c:v>
              </c:pt>
              <c:pt idx="48">
                <c:v>1</c:v>
              </c:pt>
              <c:pt idx="49">
                <c:v>1</c:v>
              </c:pt>
              <c:pt idx="50">
                <c:v>1</c:v>
              </c:pt>
              <c:pt idx="51">
                <c:v>1</c:v>
              </c:pt>
              <c:pt idx="52">
                <c:v>1</c:v>
              </c:pt>
              <c:pt idx="53">
                <c:v>1</c:v>
              </c:pt>
              <c:pt idx="54">
                <c:v>1</c:v>
              </c:pt>
              <c:pt idx="55">
                <c:v>1</c:v>
              </c:pt>
              <c:pt idx="56">
                <c:v>1</c:v>
              </c:pt>
              <c:pt idx="57">
                <c:v>1</c:v>
              </c:pt>
              <c:pt idx="58">
                <c:v>1</c:v>
              </c:pt>
              <c:pt idx="59">
                <c:v>1</c:v>
              </c:pt>
              <c:pt idx="60">
                <c:v>1</c:v>
              </c:pt>
              <c:pt idx="61">
                <c:v>1</c:v>
              </c:pt>
              <c:pt idx="62">
                <c:v>1</c:v>
              </c:pt>
              <c:pt idx="63">
                <c:v>1</c:v>
              </c:pt>
              <c:pt idx="64">
                <c:v>1</c:v>
              </c:pt>
              <c:pt idx="65">
                <c:v>1</c:v>
              </c:pt>
              <c:pt idx="66">
                <c:v>1</c:v>
              </c:pt>
              <c:pt idx="67">
                <c:v>1</c:v>
              </c:pt>
              <c:pt idx="68">
                <c:v>1</c:v>
              </c:pt>
              <c:pt idx="69">
                <c:v>1</c:v>
              </c:pt>
              <c:pt idx="70">
                <c:v>1</c:v>
              </c:pt>
              <c:pt idx="71">
                <c:v>1</c:v>
              </c:pt>
              <c:pt idx="72">
                <c:v>1</c:v>
              </c:pt>
              <c:pt idx="73">
                <c:v>1</c:v>
              </c:pt>
              <c:pt idx="74">
                <c:v>1</c:v>
              </c:pt>
              <c:pt idx="75">
                <c:v>1</c:v>
              </c:pt>
              <c:pt idx="76">
                <c:v>1</c:v>
              </c:pt>
              <c:pt idx="77">
                <c:v>1</c:v>
              </c:pt>
              <c:pt idx="78">
                <c:v>1</c:v>
              </c:pt>
              <c:pt idx="79">
                <c:v>1</c:v>
              </c:pt>
              <c:pt idx="80">
                <c:v>1</c:v>
              </c:pt>
              <c:pt idx="81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ED07-5F46-AC6A-9D1A4C696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"/>
        <c:showNegBubbles val="0"/>
        <c:axId val="230047567"/>
        <c:axId val="230049279"/>
      </c:bubbleChart>
      <c:valAx>
        <c:axId val="230047567"/>
        <c:scaling>
          <c:orientation val="minMax"/>
          <c:max val="5000000"/>
          <c:min val="10000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[$$-80A]#,##0;\-[$$-80A]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11099154121979E-2"/>
          <c:y val="5.3067868064984924E-2"/>
          <c:w val="0.92891692690038297"/>
          <c:h val="0.84259259259259256"/>
        </c:manualLayout>
      </c:layout>
      <c:bubbleChart>
        <c:varyColors val="0"/>
        <c:ser>
          <c:idx val="0"/>
          <c:order val="0"/>
          <c:tx>
            <c:strRef>
              <c:f>'v cln (2)'!$A$2:$A$83</c:f>
              <c:strCache>
                <c:ptCount val="82"/>
                <c:pt idx="0">
                  <c:v>Panoráma</c:v>
                </c:pt>
                <c:pt idx="1">
                  <c:v>Royal Garden- Departamentos</c:v>
                </c:pt>
                <c:pt idx="2">
                  <c:v>Lantana Park- Torre 1</c:v>
                </c:pt>
                <c:pt idx="3">
                  <c:v>Lantana Park- Torre 2</c:v>
                </c:pt>
                <c:pt idx="4">
                  <c:v>San Lorenzo 145</c:v>
                </c:pt>
                <c:pt idx="5">
                  <c:v>Privanza Condominios</c:v>
                </c:pt>
                <c:pt idx="6">
                  <c:v>Icónica Park Residences </c:v>
                </c:pt>
                <c:pt idx="7">
                  <c:v>Alturia </c:v>
                </c:pt>
                <c:pt idx="8">
                  <c:v>Coordenada Residencial</c:v>
                </c:pt>
                <c:pt idx="9">
                  <c:v>Antaria Departamentos </c:v>
                </c:pt>
                <c:pt idx="10">
                  <c:v>Paralela Parque Residencial- Etapa 2</c:v>
                </c:pt>
                <c:pt idx="11">
                  <c:v>Guadalupe Lofts</c:v>
                </c:pt>
                <c:pt idx="12">
                  <c:v>Torres San Miguel</c:v>
                </c:pt>
                <c:pt idx="13">
                  <c:v>Nativa Residencial Departamentos</c:v>
                </c:pt>
                <c:pt idx="14">
                  <c:v>Ventana Torre Residencial- Torre A- Vista al Norte</c:v>
                </c:pt>
                <c:pt idx="15">
                  <c:v>Bloom</c:v>
                </c:pt>
                <c:pt idx="16">
                  <c:v>Kyoto Living</c:v>
                </c:pt>
                <c:pt idx="17">
                  <c:v>Betania</c:v>
                </c:pt>
                <c:pt idx="18">
                  <c:v>Ventana Torre Residencial- Torre A-  Vista al Sur</c:v>
                </c:pt>
                <c:pt idx="19">
                  <c:v>Ventana Torre Residencial- Torre B-  Vista al Este</c:v>
                </c:pt>
                <c:pt idx="20">
                  <c:v>Ventana Torre Residencial- Torre B-  Vista al Oeste</c:v>
                </c:pt>
                <c:pt idx="21">
                  <c:v>Bonanza Departamentos </c:v>
                </c:pt>
                <c:pt idx="22">
                  <c:v>Punta Diamante- Departamentos</c:v>
                </c:pt>
                <c:pt idx="23">
                  <c:v>Horizontes Loft Guadalupe</c:v>
                </c:pt>
                <c:pt idx="24">
                  <c:v>Alto Sur</c:v>
                </c:pt>
                <c:pt idx="25">
                  <c:v>Milan Quo</c:v>
                </c:pt>
                <c:pt idx="26">
                  <c:v>Altavista Condominios</c:v>
                </c:pt>
                <c:pt idx="27">
                  <c:v>Amara Departamentos</c:v>
                </c:pt>
                <c:pt idx="28">
                  <c:v>Punta Paraíso</c:v>
                </c:pt>
                <c:pt idx="29">
                  <c:v>Blanca Living </c:v>
                </c:pt>
                <c:pt idx="30">
                  <c:v>Torre Montblanc</c:v>
                </c:pt>
                <c:pt idx="31">
                  <c:v>Departamentos 811</c:v>
                </c:pt>
                <c:pt idx="32">
                  <c:v>Brisas del Mar</c:v>
                </c:pt>
                <c:pt idx="33">
                  <c:v>Bosque Magnolia- Torre 3-6</c:v>
                </c:pt>
                <c:pt idx="34">
                  <c:v>Santa Marta Departamentos</c:v>
                </c:pt>
                <c:pt idx="35">
                  <c:v>Torres Millennium Country</c:v>
                </c:pt>
                <c:pt idx="36">
                  <c:v>Valle Alto- Nahoa Departamentos </c:v>
                </c:pt>
                <c:pt idx="37">
                  <c:v>The Hood</c:v>
                </c:pt>
                <c:pt idx="38">
                  <c:v>Tres60 Condomino</c:v>
                </c:pt>
                <c:pt idx="39">
                  <c:v>Anteza Residencial</c:v>
                </c:pt>
                <c:pt idx="40">
                  <c:v>Rometta Residencial</c:v>
                </c:pt>
                <c:pt idx="41">
                  <c:v>Alamitos Departamentos</c:v>
                </c:pt>
                <c:pt idx="42">
                  <c:v>Monserrat Departamentos</c:v>
                </c:pt>
                <c:pt idx="43">
                  <c:v>River Country 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081300F-D715-1B44-877D-B5F027EB6140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A36EA4F1-6A61-A54C-BE31-1F90CD71F7DE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66C-4145-BB60-CA7CB5629714}"/>
                </c:ext>
              </c:extLst>
            </c:dLbl>
            <c:dLbl>
              <c:idx val="1"/>
              <c:layout>
                <c:manualLayout>
                  <c:x val="-1.0566449951878758E-2"/>
                  <c:y val="-0.13951616317101159"/>
                </c:manualLayout>
              </c:layout>
              <c:tx>
                <c:rich>
                  <a:bodyPr/>
                  <a:lstStyle/>
                  <a:p>
                    <a:fld id="{9A0FA751-1300-2D48-9A06-528C6BC2335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7A1A930-B693-6449-8E6D-E443508ADBBC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66C-4145-BB60-CA7CB56297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9D1E05C-8246-D14F-BFA2-9CA1AA6DA26F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899A9272-FB95-234F-BAAF-E0A3590D0C8D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66C-4145-BB60-CA7CB56297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F8F1A1-E11E-4D49-A3AE-865B89A4D69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4723ADD-F755-1145-A2C3-B1E79FE3DF6D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6C-4145-BB60-CA7CB562971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FA0212-ECC1-E54A-B599-85C3DA6456E9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06483CC4-DBC1-854E-8EAA-265EE353E62B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66C-4145-BB60-CA7CB562971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A926E3-608D-4546-9613-4F36AA7DB5EA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961392E5-E919-FA47-BB54-5B6612AFBD40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66C-4145-BB60-CA7CB562971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2CA88B6-D644-CE44-8BCF-18C928A5C2FE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5710C3C2-ADDA-A54F-9D26-2B6F105901B2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66C-4145-BB60-CA7CB562971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ADBE1A0-BDB2-4F4B-91B3-017F61B9DE74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FFD6F9F4-6199-AC48-AD32-AA0A421BC749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66C-4145-BB60-CA7CB562971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874A484-9334-064D-9B90-F6BB4297BFFD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865A7159-9086-524F-AA6C-865471B0CB0E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66C-4145-BB60-CA7CB562971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8509DC9-7E61-A04F-9FAA-F80C6A29876F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AA93D980-ABCD-5443-AF6A-D7F3182F0098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66C-4145-BB60-CA7CB562971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BC53B19-D860-E54D-B2F7-467243E5CBA0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82429297-ED6F-6240-89DC-BD4327AB71F1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66C-4145-BB60-CA7CB562971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E79136A-98CC-3740-B1CE-730ABCEF5C89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43063B51-B2CA-2D4B-9EC3-41FBF87EBD92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66C-4145-BB60-CA7CB562971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DF8C1EA-3BB9-F14A-8236-9E26CAF9170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DC509B4-DC8D-0548-842A-B3AF5C4FAE8E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F66C-4145-BB60-CA7CB562971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2C88E5A-900B-7C4C-845B-E3DEBC340653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9F718B5E-F216-2842-AD93-6BCF4EFEF1C8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66C-4145-BB60-CA7CB562971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B98AD46-2118-F841-80F4-3C4E887A1F1C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645C9C8C-F2DA-864C-8EED-09356FD8827C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66C-4145-BB60-CA7CB5629714}"/>
                </c:ext>
              </c:extLst>
            </c:dLbl>
            <c:dLbl>
              <c:idx val="15"/>
              <c:layout>
                <c:manualLayout>
                  <c:x val="-1.6320775787503173E-2"/>
                  <c:y val="7.1351099191424031E-2"/>
                </c:manualLayout>
              </c:layout>
              <c:tx>
                <c:rich>
                  <a:bodyPr/>
                  <a:lstStyle/>
                  <a:p>
                    <a:fld id="{D01D1594-2E59-724F-894F-EB43B0E53C3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084A504-E7B2-DC4F-85C0-AC92A35D85AE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66C-4145-BB60-CA7CB562971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4E96BBD-CF41-E24F-ABD7-839371F821B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2A26E75-9292-1B4D-88AF-480689BF66B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66C-4145-BB60-CA7CB562971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4DCCA0C-4D4C-6446-8546-DF80A5287CF1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A758FEDD-7D10-EB47-90F4-61D86ABC02AA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66C-4145-BB60-CA7CB562971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9F70EF3-34EF-9F4A-A8FF-6109B16E499E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B61293D6-F355-B04D-A80B-5BEF896A49D4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66C-4145-BB60-CA7CB5629714}"/>
                </c:ext>
              </c:extLst>
            </c:dLbl>
            <c:dLbl>
              <c:idx val="19"/>
              <c:layout>
                <c:manualLayout>
                  <c:x val="-2.0881045104019114E-2"/>
                  <c:y val="-0.21389375126595611"/>
                </c:manualLayout>
              </c:layout>
              <c:tx>
                <c:rich>
                  <a:bodyPr/>
                  <a:lstStyle/>
                  <a:p>
                    <a:fld id="{93E236AD-44C8-0A40-9E1E-488E0F48617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62CEDE0-D6FA-6A46-9B70-D6169547F15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66C-4145-BB60-CA7CB562971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4492367F-B998-5B42-BFAE-040D547659F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737423C-D8B9-4240-A34D-DB751865F2C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66C-4145-BB60-CA7CB562971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53616023-6CA2-A546-8598-F798DB6DF842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AE5CBE6B-EB17-6E4A-9F89-908BA910295B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66C-4145-BB60-CA7CB562971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349DF237-4FDA-3B49-B441-97054F623F30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8B18B65A-13A8-3442-A5A7-312F21EA795F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66C-4145-BB60-CA7CB562971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4D30F6D3-6D40-354B-9C31-E6C80D93F707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97EA7B11-1C72-CE4C-87BE-53FB72CEEC83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66C-4145-BB60-CA7CB562971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C47C6C59-34B7-0748-B621-0814EB561D8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408568F-C26D-7F40-B779-D2799FEAA327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F66C-4145-BB60-CA7CB5629714}"/>
                </c:ext>
              </c:extLst>
            </c:dLbl>
            <c:dLbl>
              <c:idx val="25"/>
              <c:layout>
                <c:manualLayout>
                  <c:x val="-6.4406118910226851E-3"/>
                  <c:y val="-7.1285998900715811E-2"/>
                </c:manualLayout>
              </c:layout>
              <c:tx>
                <c:rich>
                  <a:bodyPr/>
                  <a:lstStyle/>
                  <a:p>
                    <a:fld id="{F4C0A5F5-F71B-3742-9994-876539D127C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3160A7A-F58E-7D49-8890-0C188BA79D87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66C-4145-BB60-CA7CB562971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B3E56B60-5665-8448-84A4-527C11C69599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FD2AB943-2943-5744-B0BB-9437CC523C88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66C-4145-BB60-CA7CB562971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CEA09FC3-1B0D-6C49-A044-4FCC093A8E90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5C3651F7-0A4E-194B-819C-5D7AE9C793A0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66C-4145-BB60-CA7CB5629714}"/>
                </c:ext>
              </c:extLst>
            </c:dLbl>
            <c:dLbl>
              <c:idx val="28"/>
              <c:layout>
                <c:manualLayout>
                  <c:x val="-8.0690996657909117E-3"/>
                  <c:y val="9.9663822773397109E-2"/>
                </c:manualLayout>
              </c:layout>
              <c:tx>
                <c:rich>
                  <a:bodyPr/>
                  <a:lstStyle/>
                  <a:p>
                    <a:fld id="{F9D0DBCC-1166-E44F-9D90-9BFABD0CBB6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4AEEDB9-60D9-4445-A3D6-505EF77D4F6E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F66C-4145-BB60-CA7CB562971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8F272221-5EBD-1D4E-92BE-0AD5DF38604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DB18FE8-6B24-E848-BB19-AE6A24793602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66C-4145-BB60-CA7CB562971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C6B763CC-3121-8E4C-8AFA-8155C2BE8AFD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1D596FD2-7FBE-204B-BB9D-D1157B531ED0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66C-4145-BB60-CA7CB562971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000BA969-8994-1B45-8873-E2940EE2F89B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46A679D2-6721-7441-AA13-65AF798281F3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66C-4145-BB60-CA7CB562971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C27E2A3E-4371-1B4E-ABD3-E4A4F34AC76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4FD639D-CAEF-2E49-92C5-11EB3A820426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F66C-4145-BB60-CA7CB5629714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EC17F78A-6C8C-BB4B-AC67-A2782756D267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05F50437-2D33-ED48-878E-A212F10B2C7A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66C-4145-BB60-CA7CB5629714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BA72C2EE-F859-6E4F-BA7B-B4EC7BD0C6C4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6F934F94-6CA7-0C4B-A658-A83385CCA512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66C-4145-BB60-CA7CB5629714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827877F5-5588-D24F-8B27-1B34674BD109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66FC0798-7374-3C43-B289-FCC6828EF255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66C-4145-BB60-CA7CB5629714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37CFEA66-59B5-C645-B33B-926B4DEB58FB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25EDB4CA-1119-9D4F-BF22-3661958F6094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66C-4145-BB60-CA7CB5629714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4C86F14A-0651-DC4D-9A50-6E7034CE99B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667CE60-7E93-4E42-B81D-CD9AFEE414CD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F66C-4145-BB60-CA7CB5629714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3EDC7F68-43F6-1F47-A00D-B929DE8AD5E7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DB0C3A91-50B3-E34C-8FC3-BBB05DCB7BD8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66C-4145-BB60-CA7CB5629714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055CEE84-A507-D243-A574-3D5B14F0D89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002E44F-6BDA-144F-9BF7-FD6C0CF20AE0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F66C-4145-BB60-CA7CB5629714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30FD5BD6-59BD-A644-BA5D-EB40F6457E8E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3CB6F11A-5EDE-3A4E-B3A0-F11DD7EEF46B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F66C-4145-BB60-CA7CB5629714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C188B524-2E38-544C-8B48-015146900F2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80F5C7F-8D72-9A4D-A5D4-4A3BC05426AB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F66C-4145-BB60-CA7CB5629714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107E757A-5F97-B94B-9E8D-072ED2B9AFBC}" type="CELLRANGE">
                      <a:rPr lang="es-ES"/>
                      <a:pPr/>
                      <a:t>[CELLRANGE]</a:t>
                    </a:fld>
                    <a:r>
                      <a:rPr lang="es-ES" baseline="0"/>
                      <a:t>, </a:t>
                    </a:r>
                    <a:fld id="{7AB4E0DD-0A6E-6F4C-9767-3186474B3FF0}" type="BUBBLESIZE">
                      <a:rPr lang="es-ES" baseline="0"/>
                      <a:pPr/>
                      <a:t>[TAMAÑO DE BURBUJA]</a:t>
                    </a:fld>
                    <a:endParaRPr lang="es-E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F66C-4145-BB60-CA7CB5629714}"/>
                </c:ext>
              </c:extLst>
            </c:dLbl>
            <c:dLbl>
              <c:idx val="43"/>
              <c:layout>
                <c:manualLayout>
                  <c:x val="-3.2969750622327453E-2"/>
                  <c:y val="0.10262217562135774"/>
                </c:manualLayout>
              </c:layout>
              <c:tx>
                <c:rich>
                  <a:bodyPr/>
                  <a:lstStyle/>
                  <a:p>
                    <a:fld id="{1CF3D812-B48F-DA40-A37B-169579843A2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720BB10-8D52-094F-B465-A118109ADCE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F66C-4145-BB60-CA7CB5629714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F66C-4145-BB60-CA7CB5629714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F66C-4145-BB60-CA7CB5629714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F66C-4145-BB60-CA7CB5629714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66C-4145-BB60-CA7CB5629714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F66C-4145-BB60-CA7CB5629714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F66C-4145-BB60-CA7CB5629714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F66C-4145-BB60-CA7CB5629714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F66C-4145-BB60-CA7CB5629714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F66C-4145-BB60-CA7CB5629714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F66C-4145-BB60-CA7CB5629714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F66C-4145-BB60-CA7CB5629714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F66C-4145-BB60-CA7CB5629714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F66C-4145-BB60-CA7CB5629714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F66C-4145-BB60-CA7CB5629714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F66C-4145-BB60-CA7CB5629714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F66C-4145-BB60-CA7CB5629714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F66C-4145-BB60-CA7CB5629714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F66C-4145-BB60-CA7CB5629714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F66C-4145-BB60-CA7CB5629714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F66C-4145-BB60-CA7CB5629714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F66C-4145-BB60-CA7CB5629714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F66C-4145-BB60-CA7CB5629714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F66C-4145-BB60-CA7CB5629714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F66C-4145-BB60-CA7CB5629714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F66C-4145-BB60-CA7CB5629714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F66C-4145-BB60-CA7CB5629714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F66C-4145-BB60-CA7CB5629714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F66C-4145-BB60-CA7CB5629714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F66C-4145-BB60-CA7CB5629714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F66C-4145-BB60-CA7CB5629714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F66C-4145-BB60-CA7CB5629714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F66C-4145-BB60-CA7CB5629714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F66C-4145-BB60-CA7CB5629714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F66C-4145-BB60-CA7CB5629714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F66C-4145-BB60-CA7CB5629714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F66C-4145-BB60-CA7CB5629714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F66C-4145-BB60-CA7CB5629714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F66C-4145-BB60-CA7CB5629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 cln (2)'!$B$2:$B$83</c:f>
              <c:numCache>
                <c:formatCode>[$$-80A]#,##0;\-[$$-80A]#,##0</c:formatCode>
                <c:ptCount val="82"/>
                <c:pt idx="0">
                  <c:v>4950000</c:v>
                </c:pt>
                <c:pt idx="1">
                  <c:v>4816640</c:v>
                </c:pt>
                <c:pt idx="2">
                  <c:v>4800000</c:v>
                </c:pt>
                <c:pt idx="3">
                  <c:v>4800000</c:v>
                </c:pt>
                <c:pt idx="4">
                  <c:v>4690000</c:v>
                </c:pt>
                <c:pt idx="5">
                  <c:v>4600000</c:v>
                </c:pt>
                <c:pt idx="6">
                  <c:v>4455000</c:v>
                </c:pt>
                <c:pt idx="7">
                  <c:v>3980000</c:v>
                </c:pt>
                <c:pt idx="8">
                  <c:v>3623610</c:v>
                </c:pt>
                <c:pt idx="9">
                  <c:v>3565000</c:v>
                </c:pt>
                <c:pt idx="10">
                  <c:v>3237399.19</c:v>
                </c:pt>
                <c:pt idx="11">
                  <c:v>3154000</c:v>
                </c:pt>
                <c:pt idx="12">
                  <c:v>3105000</c:v>
                </c:pt>
                <c:pt idx="13">
                  <c:v>3080000</c:v>
                </c:pt>
                <c:pt idx="14">
                  <c:v>3023622</c:v>
                </c:pt>
                <c:pt idx="15">
                  <c:v>3013845</c:v>
                </c:pt>
                <c:pt idx="16">
                  <c:v>3010000</c:v>
                </c:pt>
                <c:pt idx="17">
                  <c:v>2850000</c:v>
                </c:pt>
                <c:pt idx="18">
                  <c:v>2789100</c:v>
                </c:pt>
                <c:pt idx="19">
                  <c:v>2789100</c:v>
                </c:pt>
                <c:pt idx="20">
                  <c:v>2789100</c:v>
                </c:pt>
                <c:pt idx="21">
                  <c:v>2598000</c:v>
                </c:pt>
                <c:pt idx="22">
                  <c:v>2390000</c:v>
                </c:pt>
                <c:pt idx="23">
                  <c:v>2350000</c:v>
                </c:pt>
                <c:pt idx="24">
                  <c:v>2342370</c:v>
                </c:pt>
                <c:pt idx="25">
                  <c:v>2240000</c:v>
                </c:pt>
                <c:pt idx="26">
                  <c:v>2228697.5</c:v>
                </c:pt>
                <c:pt idx="27">
                  <c:v>2184314</c:v>
                </c:pt>
                <c:pt idx="28">
                  <c:v>2179000</c:v>
                </c:pt>
                <c:pt idx="29">
                  <c:v>2178000</c:v>
                </c:pt>
                <c:pt idx="30">
                  <c:v>2106000</c:v>
                </c:pt>
                <c:pt idx="31">
                  <c:v>1985000</c:v>
                </c:pt>
                <c:pt idx="32">
                  <c:v>1890000</c:v>
                </c:pt>
                <c:pt idx="33">
                  <c:v>1878646</c:v>
                </c:pt>
                <c:pt idx="34">
                  <c:v>1781900</c:v>
                </c:pt>
                <c:pt idx="35">
                  <c:v>1700000</c:v>
                </c:pt>
                <c:pt idx="36">
                  <c:v>1606000</c:v>
                </c:pt>
                <c:pt idx="37">
                  <c:v>1595000</c:v>
                </c:pt>
                <c:pt idx="38">
                  <c:v>1560000</c:v>
                </c:pt>
                <c:pt idx="39">
                  <c:v>1315000</c:v>
                </c:pt>
                <c:pt idx="40">
                  <c:v>1300000</c:v>
                </c:pt>
                <c:pt idx="41">
                  <c:v>1270000</c:v>
                </c:pt>
                <c:pt idx="42">
                  <c:v>1255000</c:v>
                </c:pt>
                <c:pt idx="43">
                  <c:v>1250000</c:v>
                </c:pt>
              </c:numCache>
            </c:numRef>
          </c:xVal>
          <c:yVal>
            <c:numRef>
              <c:f>'v cln (2)'!$C$2:$C$83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</c:numCache>
            </c:numRef>
          </c:yVal>
          <c:bubbleSize>
            <c:numRef>
              <c:f>'v cln (2)'!$D$2:$D$83</c:f>
              <c:numCache>
                <c:formatCode>0.0</c:formatCode>
                <c:ptCount val="82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0.75</c:v>
                </c:pt>
                <c:pt idx="5">
                  <c:v>0.5</c:v>
                </c:pt>
                <c:pt idx="6">
                  <c:v>1.5</c:v>
                </c:pt>
                <c:pt idx="7">
                  <c:v>0.5</c:v>
                </c:pt>
                <c:pt idx="8">
                  <c:v>1E-3</c:v>
                </c:pt>
                <c:pt idx="9">
                  <c:v>0.75</c:v>
                </c:pt>
                <c:pt idx="10">
                  <c:v>1.5</c:v>
                </c:pt>
                <c:pt idx="11">
                  <c:v>1E-3</c:v>
                </c:pt>
                <c:pt idx="12">
                  <c:v>1.25</c:v>
                </c:pt>
                <c:pt idx="13">
                  <c:v>0.25</c:v>
                </c:pt>
                <c:pt idx="14">
                  <c:v>0.75</c:v>
                </c:pt>
                <c:pt idx="15">
                  <c:v>0.25</c:v>
                </c:pt>
                <c:pt idx="16">
                  <c:v>0.5</c:v>
                </c:pt>
                <c:pt idx="17">
                  <c:v>0.25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0.25</c:v>
                </c:pt>
                <c:pt idx="22">
                  <c:v>4.5</c:v>
                </c:pt>
                <c:pt idx="23">
                  <c:v>0.75</c:v>
                </c:pt>
                <c:pt idx="24">
                  <c:v>0.5</c:v>
                </c:pt>
                <c:pt idx="25">
                  <c:v>1E-3</c:v>
                </c:pt>
                <c:pt idx="26">
                  <c:v>1E-3</c:v>
                </c:pt>
                <c:pt idx="27">
                  <c:v>1E-3</c:v>
                </c:pt>
                <c:pt idx="28">
                  <c:v>0.25</c:v>
                </c:pt>
                <c:pt idx="29">
                  <c:v>0.25</c:v>
                </c:pt>
                <c:pt idx="30">
                  <c:v>0.5</c:v>
                </c:pt>
                <c:pt idx="31">
                  <c:v>1E-3</c:v>
                </c:pt>
                <c:pt idx="32">
                  <c:v>1E-3</c:v>
                </c:pt>
                <c:pt idx="33">
                  <c:v>0.75</c:v>
                </c:pt>
                <c:pt idx="34">
                  <c:v>0.75</c:v>
                </c:pt>
                <c:pt idx="35">
                  <c:v>0.5</c:v>
                </c:pt>
                <c:pt idx="36">
                  <c:v>3.5</c:v>
                </c:pt>
                <c:pt idx="37">
                  <c:v>0.25</c:v>
                </c:pt>
                <c:pt idx="38">
                  <c:v>1E-3</c:v>
                </c:pt>
                <c:pt idx="39">
                  <c:v>1.35</c:v>
                </c:pt>
                <c:pt idx="40">
                  <c:v>0.4</c:v>
                </c:pt>
                <c:pt idx="41">
                  <c:v>0.25</c:v>
                </c:pt>
                <c:pt idx="42">
                  <c:v>0.5</c:v>
                </c:pt>
                <c:pt idx="43">
                  <c:v>0.75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'v cln (2)'!$A$2:$A$83</c15:f>
                <c15:dlblRangeCache>
                  <c:ptCount val="82"/>
                  <c:pt idx="0">
                    <c:v>Panoráma</c:v>
                  </c:pt>
                  <c:pt idx="1">
                    <c:v>Royal Garden- Departamentos</c:v>
                  </c:pt>
                  <c:pt idx="2">
                    <c:v>Lantana Park- Torre 1</c:v>
                  </c:pt>
                  <c:pt idx="3">
                    <c:v>Lantana Park- Torre 2</c:v>
                  </c:pt>
                  <c:pt idx="4">
                    <c:v>San Lorenzo 145</c:v>
                  </c:pt>
                  <c:pt idx="5">
                    <c:v>Privanza Condominios</c:v>
                  </c:pt>
                  <c:pt idx="6">
                    <c:v>Icónica Park Residences </c:v>
                  </c:pt>
                  <c:pt idx="7">
                    <c:v>Alturia </c:v>
                  </c:pt>
                  <c:pt idx="8">
                    <c:v>Coordenada Residencial</c:v>
                  </c:pt>
                  <c:pt idx="9">
                    <c:v>Antaria Departamentos </c:v>
                  </c:pt>
                  <c:pt idx="10">
                    <c:v>Paralela Parque Residencial- Etapa 2</c:v>
                  </c:pt>
                  <c:pt idx="11">
                    <c:v>Guadalupe Lofts</c:v>
                  </c:pt>
                  <c:pt idx="12">
                    <c:v>Torres San Miguel</c:v>
                  </c:pt>
                  <c:pt idx="13">
                    <c:v>Nativa Residencial Departamentos</c:v>
                  </c:pt>
                  <c:pt idx="14">
                    <c:v>Ventana Torre Residencial- Torre A- Vista al Norte</c:v>
                  </c:pt>
                  <c:pt idx="15">
                    <c:v>Bloom</c:v>
                  </c:pt>
                  <c:pt idx="16">
                    <c:v>Kyoto Living</c:v>
                  </c:pt>
                  <c:pt idx="17">
                    <c:v>Betania</c:v>
                  </c:pt>
                  <c:pt idx="18">
                    <c:v>Ventana Torre Residencial- Torre A-  Vista al Sur</c:v>
                  </c:pt>
                  <c:pt idx="19">
                    <c:v>Ventana Torre Residencial- Torre B-  Vista al Este</c:v>
                  </c:pt>
                  <c:pt idx="20">
                    <c:v>Ventana Torre Residencial- Torre B-  Vista al Oeste</c:v>
                  </c:pt>
                  <c:pt idx="21">
                    <c:v>Bonanza Departamentos </c:v>
                  </c:pt>
                  <c:pt idx="22">
                    <c:v>Punta Diamante- Departamentos</c:v>
                  </c:pt>
                  <c:pt idx="23">
                    <c:v>Horizontes Loft Guadalupe</c:v>
                  </c:pt>
                  <c:pt idx="24">
                    <c:v>Alto Sur</c:v>
                  </c:pt>
                  <c:pt idx="25">
                    <c:v>Milan Quo</c:v>
                  </c:pt>
                  <c:pt idx="26">
                    <c:v>Altavista Condominios</c:v>
                  </c:pt>
                  <c:pt idx="27">
                    <c:v>Amara Departamentos</c:v>
                  </c:pt>
                  <c:pt idx="28">
                    <c:v>Punta Paraíso</c:v>
                  </c:pt>
                  <c:pt idx="29">
                    <c:v>Blanca Living </c:v>
                  </c:pt>
                  <c:pt idx="30">
                    <c:v>Torre Montblanc</c:v>
                  </c:pt>
                  <c:pt idx="31">
                    <c:v>Departamentos 811</c:v>
                  </c:pt>
                  <c:pt idx="32">
                    <c:v>Brisas del Mar</c:v>
                  </c:pt>
                  <c:pt idx="33">
                    <c:v>Bosque Magnolia- Torre 3-6</c:v>
                  </c:pt>
                  <c:pt idx="34">
                    <c:v>Santa Marta Departamentos</c:v>
                  </c:pt>
                  <c:pt idx="35">
                    <c:v>Torres Millennium Country</c:v>
                  </c:pt>
                  <c:pt idx="36">
                    <c:v>Valle Alto- Nahoa Departamentos </c:v>
                  </c:pt>
                  <c:pt idx="37">
                    <c:v>The Hood</c:v>
                  </c:pt>
                  <c:pt idx="38">
                    <c:v>Tres60 Condomino</c:v>
                  </c:pt>
                  <c:pt idx="39">
                    <c:v>Anteza Residencial</c:v>
                  </c:pt>
                  <c:pt idx="40">
                    <c:v>Rometta Residencial</c:v>
                  </c:pt>
                  <c:pt idx="41">
                    <c:v>Alamitos Departamentos</c:v>
                  </c:pt>
                  <c:pt idx="42">
                    <c:v>Monserrat Departamentos</c:v>
                  </c:pt>
                  <c:pt idx="43">
                    <c:v>River Country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2-F66C-4145-BB60-CA7CB5629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230047567"/>
        <c:axId val="230049279"/>
      </c:bubbleChart>
      <c:valAx>
        <c:axId val="230047567"/>
        <c:scaling>
          <c:orientation val="minMax"/>
          <c:max val="5000000"/>
          <c:min val="1000000"/>
        </c:scaling>
        <c:delete val="1"/>
        <c:axPos val="b"/>
        <c:numFmt formatCode="[$$-80A]#,##0;\-[$$-80A]#,##0" sourceLinked="1"/>
        <c:majorTickMark val="none"/>
        <c:minorTickMark val="none"/>
        <c:tickLblPos val="nextTo"/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64702155912822E-2"/>
          <c:y val="5.0925925925925923E-2"/>
          <c:w val="0.94438881962859333"/>
          <c:h val="0.84259259259259256"/>
        </c:manualLayout>
      </c:layout>
      <c:bubbleChart>
        <c:varyColors val="0"/>
        <c:ser>
          <c:idx val="0"/>
          <c:order val="0"/>
          <c:tx>
            <c:strRef>
              <c:f>'v cln (+5)'!$A$2:$A$83</c:f>
              <c:strCache>
                <c:ptCount val="82"/>
                <c:pt idx="0">
                  <c:v>La Ceiba Departamentos- Torre Cedro</c:v>
                </c:pt>
                <c:pt idx="1">
                  <c:v>La Ceiba Departamentos- Torre Tabachin</c:v>
                </c:pt>
                <c:pt idx="2">
                  <c:v>La Ceiba Departamentos- Torre Caoba</c:v>
                </c:pt>
                <c:pt idx="3">
                  <c:v>Quinta Paraiso</c:v>
                </c:pt>
                <c:pt idx="4">
                  <c:v>Torre Miletto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xVal>
            <c:numRef>
              <c:f>'v cln (+5)'!$B$2:$B$83</c:f>
              <c:numCache>
                <c:formatCode>[$$-80A]#,##0;\-[$$-80A]#,##0</c:formatCode>
                <c:ptCount val="82"/>
                <c:pt idx="0">
                  <c:v>14670000</c:v>
                </c:pt>
                <c:pt idx="1">
                  <c:v>8710000</c:v>
                </c:pt>
                <c:pt idx="2">
                  <c:v>6420000</c:v>
                </c:pt>
                <c:pt idx="3">
                  <c:v>5432168.8399999999</c:v>
                </c:pt>
                <c:pt idx="4">
                  <c:v>5200000</c:v>
                </c:pt>
              </c:numCache>
            </c:numRef>
          </c:xVal>
          <c:yVal>
            <c:numRef>
              <c:f>'v cln (+5)'!$C$2:$C$83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yVal>
          <c:bubbleSize>
            <c:numLit>
              <c:formatCode>General</c:formatCode>
              <c:ptCount val="82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  <c:pt idx="20">
                <c:v>1</c:v>
              </c:pt>
              <c:pt idx="21">
                <c:v>1</c:v>
              </c:pt>
              <c:pt idx="22">
                <c:v>1</c:v>
              </c:pt>
              <c:pt idx="23">
                <c:v>1</c:v>
              </c:pt>
              <c:pt idx="24">
                <c:v>1</c:v>
              </c:pt>
              <c:pt idx="25">
                <c:v>1</c:v>
              </c:pt>
              <c:pt idx="26">
                <c:v>1</c:v>
              </c:pt>
              <c:pt idx="27">
                <c:v>1</c:v>
              </c:pt>
              <c:pt idx="28">
                <c:v>1</c:v>
              </c:pt>
              <c:pt idx="29">
                <c:v>1</c:v>
              </c:pt>
              <c:pt idx="30">
                <c:v>1</c:v>
              </c:pt>
              <c:pt idx="31">
                <c:v>1</c:v>
              </c:pt>
              <c:pt idx="32">
                <c:v>1</c:v>
              </c:pt>
              <c:pt idx="33">
                <c:v>1</c:v>
              </c:pt>
              <c:pt idx="34">
                <c:v>1</c:v>
              </c:pt>
              <c:pt idx="35">
                <c:v>1</c:v>
              </c:pt>
              <c:pt idx="36">
                <c:v>1</c:v>
              </c:pt>
              <c:pt idx="37">
                <c:v>1</c:v>
              </c:pt>
              <c:pt idx="38">
                <c:v>1</c:v>
              </c:pt>
              <c:pt idx="39">
                <c:v>1</c:v>
              </c:pt>
              <c:pt idx="40">
                <c:v>1</c:v>
              </c:pt>
              <c:pt idx="41">
                <c:v>1</c:v>
              </c:pt>
              <c:pt idx="42">
                <c:v>1</c:v>
              </c:pt>
              <c:pt idx="43">
                <c:v>1</c:v>
              </c:pt>
              <c:pt idx="44">
                <c:v>1</c:v>
              </c:pt>
              <c:pt idx="45">
                <c:v>1</c:v>
              </c:pt>
              <c:pt idx="46">
                <c:v>1</c:v>
              </c:pt>
              <c:pt idx="47">
                <c:v>1</c:v>
              </c:pt>
              <c:pt idx="48">
                <c:v>1</c:v>
              </c:pt>
              <c:pt idx="49">
                <c:v>1</c:v>
              </c:pt>
              <c:pt idx="50">
                <c:v>1</c:v>
              </c:pt>
              <c:pt idx="51">
                <c:v>1</c:v>
              </c:pt>
              <c:pt idx="52">
                <c:v>1</c:v>
              </c:pt>
              <c:pt idx="53">
                <c:v>1</c:v>
              </c:pt>
              <c:pt idx="54">
                <c:v>1</c:v>
              </c:pt>
              <c:pt idx="55">
                <c:v>1</c:v>
              </c:pt>
              <c:pt idx="56">
                <c:v>1</c:v>
              </c:pt>
              <c:pt idx="57">
                <c:v>1</c:v>
              </c:pt>
              <c:pt idx="58">
                <c:v>1</c:v>
              </c:pt>
              <c:pt idx="59">
                <c:v>1</c:v>
              </c:pt>
              <c:pt idx="60">
                <c:v>1</c:v>
              </c:pt>
              <c:pt idx="61">
                <c:v>1</c:v>
              </c:pt>
              <c:pt idx="62">
                <c:v>1</c:v>
              </c:pt>
              <c:pt idx="63">
                <c:v>1</c:v>
              </c:pt>
              <c:pt idx="64">
                <c:v>1</c:v>
              </c:pt>
              <c:pt idx="65">
                <c:v>1</c:v>
              </c:pt>
              <c:pt idx="66">
                <c:v>1</c:v>
              </c:pt>
              <c:pt idx="67">
                <c:v>1</c:v>
              </c:pt>
              <c:pt idx="68">
                <c:v>1</c:v>
              </c:pt>
              <c:pt idx="69">
                <c:v>1</c:v>
              </c:pt>
              <c:pt idx="70">
                <c:v>1</c:v>
              </c:pt>
              <c:pt idx="71">
                <c:v>1</c:v>
              </c:pt>
              <c:pt idx="72">
                <c:v>1</c:v>
              </c:pt>
              <c:pt idx="73">
                <c:v>1</c:v>
              </c:pt>
              <c:pt idx="74">
                <c:v>1</c:v>
              </c:pt>
              <c:pt idx="75">
                <c:v>1</c:v>
              </c:pt>
              <c:pt idx="76">
                <c:v>1</c:v>
              </c:pt>
              <c:pt idx="77">
                <c:v>1</c:v>
              </c:pt>
              <c:pt idx="78">
                <c:v>1</c:v>
              </c:pt>
              <c:pt idx="79">
                <c:v>1</c:v>
              </c:pt>
              <c:pt idx="80">
                <c:v>1</c:v>
              </c:pt>
              <c:pt idx="81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091F-7544-8405-3EDBC0308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"/>
        <c:showNegBubbles val="0"/>
        <c:axId val="230047567"/>
        <c:axId val="230049279"/>
      </c:bubbleChart>
      <c:valAx>
        <c:axId val="230047567"/>
        <c:scaling>
          <c:orientation val="minMax"/>
          <c:min val="50000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[$$-80A]#,##0;\-[$$-80A]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36937214978091E-2"/>
          <c:y val="5.3067868064984924E-2"/>
          <c:w val="0.92582254835474087"/>
          <c:h val="0.84259259259259256"/>
        </c:manualLayout>
      </c:layout>
      <c:bubbleChart>
        <c:varyColors val="0"/>
        <c:ser>
          <c:idx val="0"/>
          <c:order val="0"/>
          <c:tx>
            <c:strRef>
              <c:f>'v cln (+5)'!$A$2:$A$83</c:f>
              <c:strCache>
                <c:ptCount val="82"/>
                <c:pt idx="0">
                  <c:v>La Ceiba Departamentos- Torre Cedro</c:v>
                </c:pt>
                <c:pt idx="1">
                  <c:v>La Ceiba Departamentos- Torre Tabachin</c:v>
                </c:pt>
                <c:pt idx="2">
                  <c:v>La Ceiba Departamentos- Torre Caoba</c:v>
                </c:pt>
                <c:pt idx="3">
                  <c:v>Quinta Paraiso</c:v>
                </c:pt>
                <c:pt idx="4">
                  <c:v>Torre Miletto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9F41632-7DDF-4816-895D-063C8682C60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444310E-EB02-4702-A7CF-518E0D40C3C0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ADF-0540-9763-DD4AFC11D7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B090FFD-2156-4F3F-8911-533D5CEC9F48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FBB0C6DB-6645-407B-8363-4B4E48BC32DD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ADF-0540-9763-DD4AFC11D7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4B07D4-E98E-43D0-A00F-352CFA96C7C0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C2923502-B9EA-4C79-877C-9C74E80E6A25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ADF-0540-9763-DD4AFC11D7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CDFCAB8-6991-48A8-834C-87E143B96907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B275A017-7277-41BB-B8AC-A20F6D55FEC1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ADF-0540-9763-DD4AFC11D7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EDEBBA-28CB-4CAD-952A-1604FB6DEFA8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A6B84DDB-EC46-42C4-9CDE-BA1482FEEDB4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ADF-0540-9763-DD4AFC11D7C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ADF-0540-9763-DD4AFC11D7C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0ADF-0540-9763-DD4AFC11D7C9}"/>
                </c:ext>
              </c:extLst>
            </c:dLbl>
            <c:dLbl>
              <c:idx val="7"/>
              <c:layout>
                <c:manualLayout>
                  <c:x val="-2.2095730813431715E-2"/>
                  <c:y val="-0.18299168891910411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7-0ADF-0540-9763-DD4AFC11D7C9}"/>
                </c:ext>
              </c:extLst>
            </c:dLbl>
            <c:dLbl>
              <c:idx val="8"/>
              <c:layout>
                <c:manualLayout>
                  <c:x val="-2.1409282323464118E-2"/>
                  <c:y val="-0.12974842110713336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8-0ADF-0540-9763-DD4AFC11D7C9}"/>
                </c:ext>
              </c:extLst>
            </c:dLbl>
            <c:dLbl>
              <c:idx val="9"/>
              <c:layout>
                <c:manualLayout>
                  <c:x val="-1.3844054691719492E-2"/>
                  <c:y val="-9.0691957061467363E-2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0ADF-0540-9763-DD4AFC11D7C9}"/>
                </c:ext>
              </c:extLst>
            </c:dLbl>
            <c:dLbl>
              <c:idx val="10"/>
              <c:layout>
                <c:manualLayout>
                  <c:x val="-3.0810183023150986E-2"/>
                  <c:y val="0.18508265628749906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0ADF-0540-9763-DD4AFC11D7C9}"/>
                </c:ext>
              </c:extLst>
            </c:dLbl>
            <c:dLbl>
              <c:idx val="11"/>
              <c:layout>
                <c:manualLayout>
                  <c:x val="-1.5220525232179951E-2"/>
                  <c:y val="0.20967353216131449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B-0ADF-0540-9763-DD4AFC11D7C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0ADF-0540-9763-DD4AFC11D7C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ADF-0540-9763-DD4AFC11D7C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E-0ADF-0540-9763-DD4AFC11D7C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ADF-0540-9763-DD4AFC11D7C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ADF-0540-9763-DD4AFC11D7C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ADF-0540-9763-DD4AFC11D7C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2-0ADF-0540-9763-DD4AFC11D7C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ADF-0540-9763-DD4AFC11D7C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4-0ADF-0540-9763-DD4AFC11D7C9}"/>
                </c:ext>
              </c:extLst>
            </c:dLbl>
            <c:dLbl>
              <c:idx val="21"/>
              <c:layout>
                <c:manualLayout>
                  <c:x val="-1.6273669762398833E-2"/>
                  <c:y val="-7.401835592082931E-2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5-0ADF-0540-9763-DD4AFC11D7C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6-0ADF-0540-9763-DD4AFC11D7C9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ADF-0540-9763-DD4AFC11D7C9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ADF-0540-9763-DD4AFC11D7C9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ADF-0540-9763-DD4AFC11D7C9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ADF-0540-9763-DD4AFC11D7C9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ADF-0540-9763-DD4AFC11D7C9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0ADF-0540-9763-DD4AFC11D7C9}"/>
                </c:ext>
              </c:extLst>
            </c:dLbl>
            <c:dLbl>
              <c:idx val="29"/>
              <c:layout>
                <c:manualLayout>
                  <c:x val="-2.2049843047597391E-2"/>
                  <c:y val="0.10544543693341876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D-0ADF-0540-9763-DD4AFC11D7C9}"/>
                </c:ext>
              </c:extLst>
            </c:dLbl>
            <c:dLbl>
              <c:idx val="30"/>
              <c:layout>
                <c:manualLayout>
                  <c:x val="-1.1116372186328695E-2"/>
                  <c:y val="0.11657792395172932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E-0ADF-0540-9763-DD4AFC11D7C9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ADF-0540-9763-DD4AFC11D7C9}"/>
                </c:ext>
              </c:extLst>
            </c:dLbl>
            <c:dLbl>
              <c:idx val="32"/>
              <c:layout>
                <c:manualLayout>
                  <c:x val="-1.3623955850284133E-2"/>
                  <c:y val="0.10158175154524647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0-0ADF-0540-9763-DD4AFC11D7C9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0ADF-0540-9763-DD4AFC11D7C9}"/>
                </c:ext>
              </c:extLst>
            </c:dLbl>
            <c:dLbl>
              <c:idx val="34"/>
              <c:layout>
                <c:manualLayout>
                  <c:x val="-2.67761204939636E-2"/>
                  <c:y val="-9.2978731262795544E-2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2-0ADF-0540-9763-DD4AFC11D7C9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3-0ADF-0540-9763-DD4AFC11D7C9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ADF-0540-9763-DD4AFC11D7C9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5-0ADF-0540-9763-DD4AFC11D7C9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0ADF-0540-9763-DD4AFC11D7C9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ADF-0540-9763-DD4AFC11D7C9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8-0ADF-0540-9763-DD4AFC11D7C9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0ADF-0540-9763-DD4AFC11D7C9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A-0ADF-0540-9763-DD4AFC11D7C9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B-0ADF-0540-9763-DD4AFC11D7C9}"/>
                </c:ext>
              </c:extLst>
            </c:dLbl>
            <c:dLbl>
              <c:idx val="44"/>
              <c:layout>
                <c:manualLayout>
                  <c:x val="-2.2508314619517324E-2"/>
                  <c:y val="-9.0718604330720987E-2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C-0ADF-0540-9763-DD4AFC11D7C9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0ADF-0540-9763-DD4AFC11D7C9}"/>
                </c:ext>
              </c:extLst>
            </c:dLbl>
            <c:dLbl>
              <c:idx val="46"/>
              <c:layout>
                <c:manualLayout>
                  <c:x val="-1.8933779486950488E-2"/>
                  <c:y val="-8.6048248760016544E-2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E-0ADF-0540-9763-DD4AFC11D7C9}"/>
                </c:ext>
              </c:extLst>
            </c:dLbl>
            <c:dLbl>
              <c:idx val="47"/>
              <c:layout>
                <c:manualLayout>
                  <c:x val="-1.3431470885633956E-2"/>
                  <c:y val="-0.11936661127520169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F-0ADF-0540-9763-DD4AFC11D7C9}"/>
                </c:ext>
              </c:extLst>
            </c:dLbl>
            <c:dLbl>
              <c:idx val="48"/>
              <c:layout>
                <c:manualLayout>
                  <c:x val="-1.6479961665441641E-2"/>
                  <c:y val="0.12211482173398504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0-0ADF-0540-9763-DD4AFC11D7C9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1-0ADF-0540-9763-DD4AFC11D7C9}"/>
                </c:ext>
              </c:extLst>
            </c:dLbl>
            <c:dLbl>
              <c:idx val="50"/>
              <c:layout>
                <c:manualLayout>
                  <c:x val="-8.8471612528579092E-3"/>
                  <c:y val="-0.1079995270952975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2-0ADF-0540-9763-DD4AFC11D7C9}"/>
                </c:ext>
              </c:extLst>
            </c:dLbl>
            <c:dLbl>
              <c:idx val="51"/>
              <c:layout>
                <c:manualLayout>
                  <c:x val="-3.0709879676593531E-3"/>
                  <c:y val="-6.6794753456260444E-2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3-0ADF-0540-9763-DD4AFC11D7C9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4-0ADF-0540-9763-DD4AFC11D7C9}"/>
                </c:ext>
              </c:extLst>
            </c:dLbl>
            <c:dLbl>
              <c:idx val="53"/>
              <c:layout>
                <c:manualLayout>
                  <c:x val="-2.0743300589231475E-2"/>
                  <c:y val="0.1903682602014769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5-0ADF-0540-9763-DD4AFC11D7C9}"/>
                </c:ext>
              </c:extLst>
            </c:dLbl>
            <c:dLbl>
              <c:idx val="54"/>
              <c:layout>
                <c:manualLayout>
                  <c:x val="-1.444912346245528E-2"/>
                  <c:y val="-0.14259898237789101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6-0ADF-0540-9763-DD4AFC11D7C9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7-0ADF-0540-9763-DD4AFC11D7C9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0ADF-0540-9763-DD4AFC11D7C9}"/>
                </c:ext>
              </c:extLst>
            </c:dLbl>
            <c:dLbl>
              <c:idx val="57"/>
              <c:layout>
                <c:manualLayout>
                  <c:x val="-1.644243927992748E-2"/>
                  <c:y val="-0.13942896925832723"/>
                </c:manualLayout>
              </c:layout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9-0ADF-0540-9763-DD4AFC11D7C9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A-0ADF-0540-9763-DD4AFC11D7C9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0ADF-0540-9763-DD4AFC11D7C9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C-0ADF-0540-9763-DD4AFC11D7C9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0ADF-0540-9763-DD4AFC11D7C9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E-0ADF-0540-9763-DD4AFC11D7C9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0ADF-0540-9763-DD4AFC11D7C9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0-0ADF-0540-9763-DD4AFC11D7C9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0ADF-0540-9763-DD4AFC11D7C9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0ADF-0540-9763-DD4AFC11D7C9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3-0ADF-0540-9763-DD4AFC11D7C9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0ADF-0540-9763-DD4AFC11D7C9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0ADF-0540-9763-DD4AFC11D7C9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0ADF-0540-9763-DD4AFC11D7C9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0ADF-0540-9763-DD4AFC11D7C9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0ADF-0540-9763-DD4AFC11D7C9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0ADF-0540-9763-DD4AFC11D7C9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0ADF-0540-9763-DD4AFC11D7C9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B-0ADF-0540-9763-DD4AFC11D7C9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0ADF-0540-9763-DD4AFC11D7C9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D-0ADF-0540-9763-DD4AFC11D7C9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0ADF-0540-9763-DD4AFC11D7C9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0ADF-0540-9763-DD4AFC11D7C9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0ADF-0540-9763-DD4AFC11D7C9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0ADF-0540-9763-DD4AFC11D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 cln (+5)'!$B$2:$B$83</c:f>
              <c:numCache>
                <c:formatCode>[$$-80A]#,##0;\-[$$-80A]#,##0</c:formatCode>
                <c:ptCount val="82"/>
                <c:pt idx="0">
                  <c:v>14670000</c:v>
                </c:pt>
                <c:pt idx="1">
                  <c:v>8710000</c:v>
                </c:pt>
                <c:pt idx="2">
                  <c:v>6420000</c:v>
                </c:pt>
                <c:pt idx="3">
                  <c:v>5432168.8399999999</c:v>
                </c:pt>
                <c:pt idx="4">
                  <c:v>5200000</c:v>
                </c:pt>
              </c:numCache>
            </c:numRef>
          </c:xVal>
          <c:yVal>
            <c:numRef>
              <c:f>'v cln (+5)'!$C$2:$C$83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yVal>
          <c:bubbleSize>
            <c:numRef>
              <c:f>'v cln (+5)'!$D$2:$D$83</c:f>
              <c:numCache>
                <c:formatCode>0.0</c:formatCode>
                <c:ptCount val="82"/>
                <c:pt idx="0">
                  <c:v>1E-3</c:v>
                </c:pt>
                <c:pt idx="1">
                  <c:v>0.5</c:v>
                </c:pt>
                <c:pt idx="2">
                  <c:v>0.5</c:v>
                </c:pt>
                <c:pt idx="3">
                  <c:v>1E-3</c:v>
                </c:pt>
                <c:pt idx="4">
                  <c:v>0.75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'v cln (+5)'!$A$2:$A$83</c15:f>
                <c15:dlblRangeCache>
                  <c:ptCount val="82"/>
                  <c:pt idx="0">
                    <c:v>La Ceiba Departamentos- Torre Cedro</c:v>
                  </c:pt>
                  <c:pt idx="1">
                    <c:v>La Ceiba Departamentos- Torre Tabachin</c:v>
                  </c:pt>
                  <c:pt idx="2">
                    <c:v>La Ceiba Departamentos- Torre Caoba</c:v>
                  </c:pt>
                  <c:pt idx="3">
                    <c:v>Quinta Paraiso</c:v>
                  </c:pt>
                  <c:pt idx="4">
                    <c:v>Torre Miletto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2-0ADF-0540-9763-DD4AFC11D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230047567"/>
        <c:axId val="230049279"/>
      </c:bubbleChart>
      <c:valAx>
        <c:axId val="230047567"/>
        <c:scaling>
          <c:orientation val="minMax"/>
          <c:max val="15000000"/>
          <c:min val="5000000"/>
        </c:scaling>
        <c:delete val="1"/>
        <c:axPos val="b"/>
        <c:numFmt formatCode="[$$-80A]#,##0;\-[$$-80A]#,##0" sourceLinked="1"/>
        <c:majorTickMark val="out"/>
        <c:minorTickMark val="none"/>
        <c:tickLblPos val="nextTo"/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64702155912822E-2"/>
          <c:y val="5.0925925925925923E-2"/>
          <c:w val="0.94438881962859333"/>
          <c:h val="0.84259259259259256"/>
        </c:manualLayout>
      </c:layout>
      <c:bubbleChart>
        <c:varyColors val="0"/>
        <c:ser>
          <c:idx val="0"/>
          <c:order val="0"/>
          <c:tx>
            <c:strRef>
              <c:f>'h cln (3)'!$A$2:$A$83</c:f>
              <c:strCache>
                <c:ptCount val="82"/>
                <c:pt idx="0">
                  <c:v>Benevento Residencial- Coto Sicilia -Fenix</c:v>
                </c:pt>
                <c:pt idx="1">
                  <c:v>Belcantto Residencial</c:v>
                </c:pt>
                <c:pt idx="2">
                  <c:v>Privada Arces</c:v>
                </c:pt>
                <c:pt idx="3">
                  <c:v>Novum Residencial- Modelo Tiber Lite</c:v>
                </c:pt>
                <c:pt idx="4">
                  <c:v>Palmanova Residencial</c:v>
                </c:pt>
                <c:pt idx="5">
                  <c:v>Portalegre Estate 4 Elements- Casas</c:v>
                </c:pt>
                <c:pt idx="6">
                  <c:v>Latitud Norte- Privada Punto Norte</c:v>
                </c:pt>
                <c:pt idx="7">
                  <c:v>Portabelo Elite</c:v>
                </c:pt>
                <c:pt idx="8">
                  <c:v>Alcalá del Rey- Bellver</c:v>
                </c:pt>
                <c:pt idx="9">
                  <c:v>Portalegre Garden 4</c:v>
                </c:pt>
                <c:pt idx="10">
                  <c:v>Almarena Isla Cortes</c:v>
                </c:pt>
                <c:pt idx="11">
                  <c:v>Stanza Toscana Plus</c:v>
                </c:pt>
                <c:pt idx="12">
                  <c:v>Arcosanto</c:v>
                </c:pt>
                <c:pt idx="13">
                  <c:v>Aria Country </c:v>
                </c:pt>
                <c:pt idx="14">
                  <c:v>Perisur II- Privada Arboleda</c:v>
                </c:pt>
                <c:pt idx="15">
                  <c:v>Nativa Residencial</c:v>
                </c:pt>
                <c:pt idx="16">
                  <c:v>Stanza Cantabria- Privada Camesa </c:v>
                </c:pt>
                <c:pt idx="17">
                  <c:v>Valle de Aragón</c:v>
                </c:pt>
                <c:pt idx="18">
                  <c:v>Pabellón Residencial</c:v>
                </c:pt>
                <c:pt idx="19">
                  <c:v>Provenza Residencial</c:v>
                </c:pt>
                <c:pt idx="20">
                  <c:v>Benevento Residencial- Coto Sicilia - Mallorca</c:v>
                </c:pt>
                <c:pt idx="21">
                  <c:v>Valle Alto- Platino 4.0</c:v>
                </c:pt>
                <c:pt idx="22">
                  <c:v>Via San José Residencial</c:v>
                </c:pt>
                <c:pt idx="23">
                  <c:v>Belcantto Residencial- Cambria</c:v>
                </c:pt>
                <c:pt idx="24">
                  <c:v>Gran Vía Residencial Casas- Platino Plus</c:v>
                </c:pt>
                <c:pt idx="25">
                  <c:v>Stanza Cantabria- Privada Varau</c:v>
                </c:pt>
                <c:pt idx="26">
                  <c:v>Bosque Magnolia- Casas</c:v>
                </c:pt>
                <c:pt idx="27">
                  <c:v>Stanza Cantabria (Privada-Liebana)</c:v>
                </c:pt>
                <c:pt idx="28">
                  <c:v>Gran Vía Residencial Casas- Attalia 3.0</c:v>
                </c:pt>
                <c:pt idx="29">
                  <c:v>Latitud Norte- Privada Punto Oeste</c:v>
                </c:pt>
                <c:pt idx="30">
                  <c:v>Hacienda Santa Clara</c:v>
                </c:pt>
                <c:pt idx="31">
                  <c:v>Terracota Prime</c:v>
                </c:pt>
                <c:pt idx="32">
                  <c:v>Ara Residencial</c:v>
                </c:pt>
                <c:pt idx="33">
                  <c:v>Perisur II- Privada Natura</c:v>
                </c:pt>
                <c:pt idx="34">
                  <c:v>Perisur II- Privada Nogal</c:v>
                </c:pt>
                <c:pt idx="35">
                  <c:v>Arcadia Casas</c:v>
                </c:pt>
                <c:pt idx="36">
                  <c:v>Boreal Residencial </c:v>
                </c:pt>
                <c:pt idx="37">
                  <c:v>Punto Sur- Privada Cantara</c:v>
                </c:pt>
                <c:pt idx="38">
                  <c:v>Senderos Residencial- Etapa Nueva</c:v>
                </c:pt>
                <c:pt idx="39">
                  <c:v>La Rioja</c:v>
                </c:pt>
                <c:pt idx="40">
                  <c:v>Altair Residencial </c:v>
                </c:pt>
                <c:pt idx="41">
                  <c:v>Palmanova Residencial Abierto</c:v>
                </c:pt>
                <c:pt idx="42">
                  <c:v>Gran Via Residencial- Arce</c:v>
                </c:pt>
                <c:pt idx="43">
                  <c:v>Arcadia Semiprivada </c:v>
                </c:pt>
                <c:pt idx="44">
                  <c:v>Valle Primavera</c:v>
                </c:pt>
                <c:pt idx="45">
                  <c:v>Latitud Norte- Municipal</c:v>
                </c:pt>
                <c:pt idx="46">
                  <c:v>Perisur II- Privada Montanesa</c:v>
                </c:pt>
                <c:pt idx="47">
                  <c:v>Arennas Residencial</c:v>
                </c:pt>
                <c:pt idx="48">
                  <c:v>Vistas del Lago La Primavera  </c:v>
                </c:pt>
                <c:pt idx="49">
                  <c:v>Stanza Montalto- Coniferos</c:v>
                </c:pt>
                <c:pt idx="50">
                  <c:v>Montserrat II</c:v>
                </c:pt>
                <c:pt idx="51">
                  <c:v>Gran Sur Residencial- Privada Matera</c:v>
                </c:pt>
                <c:pt idx="52">
                  <c:v>Los Mezcales II</c:v>
                </c:pt>
                <c:pt idx="53">
                  <c:v>Vitia Granada- Abierto</c:v>
                </c:pt>
                <c:pt idx="54">
                  <c:v>Vitia Granada- Etapa 5</c:v>
                </c:pt>
                <c:pt idx="55">
                  <c:v>Stanza Granada- Municipal</c:v>
                </c:pt>
                <c:pt idx="56">
                  <c:v>Puerta del Valle </c:v>
                </c:pt>
                <c:pt idx="57">
                  <c:v>Stanza Montalto Municipal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xVal>
            <c:numRef>
              <c:f>'h cln (3)'!$B$2:$B$83</c:f>
              <c:numCache>
                <c:formatCode>[$$-80A]#,##0;\-[$$-80A]#,##0</c:formatCode>
                <c:ptCount val="82"/>
                <c:pt idx="0">
                  <c:v>4890000</c:v>
                </c:pt>
                <c:pt idx="1">
                  <c:v>4786000</c:v>
                </c:pt>
                <c:pt idx="2">
                  <c:v>4779380</c:v>
                </c:pt>
                <c:pt idx="3">
                  <c:v>4639000</c:v>
                </c:pt>
                <c:pt idx="4">
                  <c:v>4550000</c:v>
                </c:pt>
                <c:pt idx="5">
                  <c:v>4320000</c:v>
                </c:pt>
                <c:pt idx="6">
                  <c:v>4300000</c:v>
                </c:pt>
                <c:pt idx="7">
                  <c:v>4300000</c:v>
                </c:pt>
                <c:pt idx="8">
                  <c:v>4178000</c:v>
                </c:pt>
                <c:pt idx="9">
                  <c:v>4120000</c:v>
                </c:pt>
                <c:pt idx="10">
                  <c:v>4090000</c:v>
                </c:pt>
                <c:pt idx="11">
                  <c:v>4088110</c:v>
                </c:pt>
                <c:pt idx="12">
                  <c:v>4040000</c:v>
                </c:pt>
                <c:pt idx="13">
                  <c:v>4031000</c:v>
                </c:pt>
                <c:pt idx="14">
                  <c:v>3976000</c:v>
                </c:pt>
                <c:pt idx="15">
                  <c:v>3925013</c:v>
                </c:pt>
                <c:pt idx="16">
                  <c:v>3900000</c:v>
                </c:pt>
                <c:pt idx="17">
                  <c:v>3900000</c:v>
                </c:pt>
                <c:pt idx="18">
                  <c:v>3890000</c:v>
                </c:pt>
                <c:pt idx="19">
                  <c:v>3890000</c:v>
                </c:pt>
                <c:pt idx="20">
                  <c:v>3860000</c:v>
                </c:pt>
                <c:pt idx="21">
                  <c:v>3680000</c:v>
                </c:pt>
                <c:pt idx="22">
                  <c:v>3599000</c:v>
                </c:pt>
                <c:pt idx="23">
                  <c:v>3378000</c:v>
                </c:pt>
                <c:pt idx="24">
                  <c:v>3350000</c:v>
                </c:pt>
                <c:pt idx="25">
                  <c:v>3267160</c:v>
                </c:pt>
                <c:pt idx="26">
                  <c:v>3264000</c:v>
                </c:pt>
                <c:pt idx="27">
                  <c:v>3172000</c:v>
                </c:pt>
                <c:pt idx="28">
                  <c:v>3125000</c:v>
                </c:pt>
                <c:pt idx="29">
                  <c:v>3040000</c:v>
                </c:pt>
                <c:pt idx="30">
                  <c:v>3013000</c:v>
                </c:pt>
                <c:pt idx="31">
                  <c:v>2975000</c:v>
                </c:pt>
                <c:pt idx="32">
                  <c:v>2950000</c:v>
                </c:pt>
                <c:pt idx="33">
                  <c:v>2918000</c:v>
                </c:pt>
                <c:pt idx="34">
                  <c:v>2918000</c:v>
                </c:pt>
                <c:pt idx="35">
                  <c:v>2900000</c:v>
                </c:pt>
                <c:pt idx="36">
                  <c:v>2900000</c:v>
                </c:pt>
                <c:pt idx="37">
                  <c:v>2739100</c:v>
                </c:pt>
                <c:pt idx="38">
                  <c:v>2734000</c:v>
                </c:pt>
                <c:pt idx="39">
                  <c:v>2729000</c:v>
                </c:pt>
                <c:pt idx="40">
                  <c:v>2689000</c:v>
                </c:pt>
                <c:pt idx="41">
                  <c:v>2650000</c:v>
                </c:pt>
                <c:pt idx="42">
                  <c:v>2250000</c:v>
                </c:pt>
                <c:pt idx="43">
                  <c:v>2240000</c:v>
                </c:pt>
                <c:pt idx="44">
                  <c:v>2234000</c:v>
                </c:pt>
                <c:pt idx="45">
                  <c:v>2200000</c:v>
                </c:pt>
                <c:pt idx="46">
                  <c:v>1998000</c:v>
                </c:pt>
                <c:pt idx="47">
                  <c:v>1980000</c:v>
                </c:pt>
                <c:pt idx="48">
                  <c:v>1899000</c:v>
                </c:pt>
                <c:pt idx="49">
                  <c:v>1880560</c:v>
                </c:pt>
                <c:pt idx="50">
                  <c:v>1812000</c:v>
                </c:pt>
                <c:pt idx="51">
                  <c:v>1585000</c:v>
                </c:pt>
                <c:pt idx="52">
                  <c:v>1469000</c:v>
                </c:pt>
                <c:pt idx="53">
                  <c:v>1445000</c:v>
                </c:pt>
                <c:pt idx="54">
                  <c:v>1445000</c:v>
                </c:pt>
                <c:pt idx="55">
                  <c:v>1436000</c:v>
                </c:pt>
                <c:pt idx="56">
                  <c:v>1410500</c:v>
                </c:pt>
                <c:pt idx="57">
                  <c:v>1350000</c:v>
                </c:pt>
              </c:numCache>
            </c:numRef>
          </c:xVal>
          <c:yVal>
            <c:numRef>
              <c:f>'h cln (3)'!$C$2:$C$83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</c:numCache>
            </c:numRef>
          </c:yVal>
          <c:bubbleSize>
            <c:numLit>
              <c:formatCode>General</c:formatCode>
              <c:ptCount val="82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  <c:pt idx="20">
                <c:v>1</c:v>
              </c:pt>
              <c:pt idx="21">
                <c:v>1</c:v>
              </c:pt>
              <c:pt idx="22">
                <c:v>1</c:v>
              </c:pt>
              <c:pt idx="23">
                <c:v>1</c:v>
              </c:pt>
              <c:pt idx="24">
                <c:v>1</c:v>
              </c:pt>
              <c:pt idx="25">
                <c:v>1</c:v>
              </c:pt>
              <c:pt idx="26">
                <c:v>1</c:v>
              </c:pt>
              <c:pt idx="27">
                <c:v>1</c:v>
              </c:pt>
              <c:pt idx="28">
                <c:v>1</c:v>
              </c:pt>
              <c:pt idx="29">
                <c:v>1</c:v>
              </c:pt>
              <c:pt idx="30">
                <c:v>1</c:v>
              </c:pt>
              <c:pt idx="31">
                <c:v>1</c:v>
              </c:pt>
              <c:pt idx="32">
                <c:v>1</c:v>
              </c:pt>
              <c:pt idx="33">
                <c:v>1</c:v>
              </c:pt>
              <c:pt idx="34">
                <c:v>1</c:v>
              </c:pt>
              <c:pt idx="35">
                <c:v>1</c:v>
              </c:pt>
              <c:pt idx="36">
                <c:v>1</c:v>
              </c:pt>
              <c:pt idx="37">
                <c:v>1</c:v>
              </c:pt>
              <c:pt idx="38">
                <c:v>1</c:v>
              </c:pt>
              <c:pt idx="39">
                <c:v>1</c:v>
              </c:pt>
              <c:pt idx="40">
                <c:v>1</c:v>
              </c:pt>
              <c:pt idx="41">
                <c:v>1</c:v>
              </c:pt>
              <c:pt idx="42">
                <c:v>1</c:v>
              </c:pt>
              <c:pt idx="43">
                <c:v>1</c:v>
              </c:pt>
              <c:pt idx="44">
                <c:v>1</c:v>
              </c:pt>
              <c:pt idx="45">
                <c:v>1</c:v>
              </c:pt>
              <c:pt idx="46">
                <c:v>1</c:v>
              </c:pt>
              <c:pt idx="47">
                <c:v>1</c:v>
              </c:pt>
              <c:pt idx="48">
                <c:v>1</c:v>
              </c:pt>
              <c:pt idx="49">
                <c:v>1</c:v>
              </c:pt>
              <c:pt idx="50">
                <c:v>1</c:v>
              </c:pt>
              <c:pt idx="51">
                <c:v>1</c:v>
              </c:pt>
              <c:pt idx="52">
                <c:v>1</c:v>
              </c:pt>
              <c:pt idx="53">
                <c:v>1</c:v>
              </c:pt>
              <c:pt idx="54">
                <c:v>1</c:v>
              </c:pt>
              <c:pt idx="55">
                <c:v>1</c:v>
              </c:pt>
              <c:pt idx="56">
                <c:v>1</c:v>
              </c:pt>
              <c:pt idx="57">
                <c:v>1</c:v>
              </c:pt>
              <c:pt idx="58">
                <c:v>1</c:v>
              </c:pt>
              <c:pt idx="59">
                <c:v>1</c:v>
              </c:pt>
              <c:pt idx="60">
                <c:v>1</c:v>
              </c:pt>
              <c:pt idx="61">
                <c:v>1</c:v>
              </c:pt>
              <c:pt idx="62">
                <c:v>1</c:v>
              </c:pt>
              <c:pt idx="63">
                <c:v>1</c:v>
              </c:pt>
              <c:pt idx="64">
                <c:v>1</c:v>
              </c:pt>
              <c:pt idx="65">
                <c:v>1</c:v>
              </c:pt>
              <c:pt idx="66">
                <c:v>1</c:v>
              </c:pt>
              <c:pt idx="67">
                <c:v>1</c:v>
              </c:pt>
              <c:pt idx="68">
                <c:v>1</c:v>
              </c:pt>
              <c:pt idx="69">
                <c:v>1</c:v>
              </c:pt>
              <c:pt idx="70">
                <c:v>1</c:v>
              </c:pt>
              <c:pt idx="71">
                <c:v>1</c:v>
              </c:pt>
              <c:pt idx="72">
                <c:v>1</c:v>
              </c:pt>
              <c:pt idx="73">
                <c:v>1</c:v>
              </c:pt>
              <c:pt idx="74">
                <c:v>1</c:v>
              </c:pt>
              <c:pt idx="75">
                <c:v>1</c:v>
              </c:pt>
              <c:pt idx="76">
                <c:v>1</c:v>
              </c:pt>
              <c:pt idx="77">
                <c:v>1</c:v>
              </c:pt>
              <c:pt idx="78">
                <c:v>1</c:v>
              </c:pt>
              <c:pt idx="79">
                <c:v>1</c:v>
              </c:pt>
              <c:pt idx="80">
                <c:v>1</c:v>
              </c:pt>
              <c:pt idx="81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EF73-A546-A86B-4F0E6A1B0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"/>
        <c:showNegBubbles val="0"/>
        <c:axId val="230047567"/>
        <c:axId val="230049279"/>
      </c:bubbleChart>
      <c:valAx>
        <c:axId val="230047567"/>
        <c:scaling>
          <c:orientation val="minMax"/>
          <c:max val="5000000"/>
          <c:min val="10000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[$$-80A]#,##0;\-[$$-80A]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11099154121979E-2"/>
          <c:y val="5.3067868064984924E-2"/>
          <c:w val="0.92891692690038297"/>
          <c:h val="0.84259259259259256"/>
        </c:manualLayout>
      </c:layout>
      <c:bubbleChart>
        <c:varyColors val="0"/>
        <c:ser>
          <c:idx val="0"/>
          <c:order val="0"/>
          <c:tx>
            <c:strRef>
              <c:f>'h cln (3)'!$A$2:$A$83</c:f>
              <c:strCache>
                <c:ptCount val="82"/>
                <c:pt idx="0">
                  <c:v>Benevento Residencial- Coto Sicilia -Fenix</c:v>
                </c:pt>
                <c:pt idx="1">
                  <c:v>Belcantto Residencial</c:v>
                </c:pt>
                <c:pt idx="2">
                  <c:v>Privada Arces</c:v>
                </c:pt>
                <c:pt idx="3">
                  <c:v>Novum Residencial- Modelo Tiber Lite</c:v>
                </c:pt>
                <c:pt idx="4">
                  <c:v>Palmanova Residencial</c:v>
                </c:pt>
                <c:pt idx="5">
                  <c:v>Portalegre Estate 4 Elements- Casas</c:v>
                </c:pt>
                <c:pt idx="6">
                  <c:v>Latitud Norte- Privada Punto Norte</c:v>
                </c:pt>
                <c:pt idx="7">
                  <c:v>Portabelo Elite</c:v>
                </c:pt>
                <c:pt idx="8">
                  <c:v>Alcalá del Rey- Bellver</c:v>
                </c:pt>
                <c:pt idx="9">
                  <c:v>Portalegre Garden 4</c:v>
                </c:pt>
                <c:pt idx="10">
                  <c:v>Almarena Isla Cortes</c:v>
                </c:pt>
                <c:pt idx="11">
                  <c:v>Stanza Toscana Plus</c:v>
                </c:pt>
                <c:pt idx="12">
                  <c:v>Arcosanto</c:v>
                </c:pt>
                <c:pt idx="13">
                  <c:v>Aria Country </c:v>
                </c:pt>
                <c:pt idx="14">
                  <c:v>Perisur II- Privada Arboleda</c:v>
                </c:pt>
                <c:pt idx="15">
                  <c:v>Nativa Residencial</c:v>
                </c:pt>
                <c:pt idx="16">
                  <c:v>Stanza Cantabria- Privada Camesa </c:v>
                </c:pt>
                <c:pt idx="17">
                  <c:v>Valle de Aragón</c:v>
                </c:pt>
                <c:pt idx="18">
                  <c:v>Pabellón Residencial</c:v>
                </c:pt>
                <c:pt idx="19">
                  <c:v>Provenza Residencial</c:v>
                </c:pt>
                <c:pt idx="20">
                  <c:v>Benevento Residencial- Coto Sicilia - Mallorca</c:v>
                </c:pt>
                <c:pt idx="21">
                  <c:v>Valle Alto- Platino 4.0</c:v>
                </c:pt>
                <c:pt idx="22">
                  <c:v>Via San José Residencial</c:v>
                </c:pt>
                <c:pt idx="23">
                  <c:v>Belcantto Residencial- Cambria</c:v>
                </c:pt>
                <c:pt idx="24">
                  <c:v>Gran Vía Residencial Casas- Platino Plus</c:v>
                </c:pt>
                <c:pt idx="25">
                  <c:v>Stanza Cantabria- Privada Varau</c:v>
                </c:pt>
                <c:pt idx="26">
                  <c:v>Bosque Magnolia- Casas</c:v>
                </c:pt>
                <c:pt idx="27">
                  <c:v>Stanza Cantabria (Privada-Liebana)</c:v>
                </c:pt>
                <c:pt idx="28">
                  <c:v>Gran Vía Residencial Casas- Attalia 3.0</c:v>
                </c:pt>
                <c:pt idx="29">
                  <c:v>Latitud Norte- Privada Punto Oeste</c:v>
                </c:pt>
                <c:pt idx="30">
                  <c:v>Hacienda Santa Clara</c:v>
                </c:pt>
                <c:pt idx="31">
                  <c:v>Terracota Prime</c:v>
                </c:pt>
                <c:pt idx="32">
                  <c:v>Ara Residencial</c:v>
                </c:pt>
                <c:pt idx="33">
                  <c:v>Perisur II- Privada Natura</c:v>
                </c:pt>
                <c:pt idx="34">
                  <c:v>Perisur II- Privada Nogal</c:v>
                </c:pt>
                <c:pt idx="35">
                  <c:v>Arcadia Casas</c:v>
                </c:pt>
                <c:pt idx="36">
                  <c:v>Boreal Residencial </c:v>
                </c:pt>
                <c:pt idx="37">
                  <c:v>Punto Sur- Privada Cantara</c:v>
                </c:pt>
                <c:pt idx="38">
                  <c:v>Senderos Residencial- Etapa Nueva</c:v>
                </c:pt>
                <c:pt idx="39">
                  <c:v>La Rioja</c:v>
                </c:pt>
                <c:pt idx="40">
                  <c:v>Altair Residencial </c:v>
                </c:pt>
                <c:pt idx="41">
                  <c:v>Palmanova Residencial Abierto</c:v>
                </c:pt>
                <c:pt idx="42">
                  <c:v>Gran Via Residencial- Arce</c:v>
                </c:pt>
                <c:pt idx="43">
                  <c:v>Arcadia Semiprivada </c:v>
                </c:pt>
                <c:pt idx="44">
                  <c:v>Valle Primavera</c:v>
                </c:pt>
                <c:pt idx="45">
                  <c:v>Latitud Norte- Municipal</c:v>
                </c:pt>
                <c:pt idx="46">
                  <c:v>Perisur II- Privada Montanesa</c:v>
                </c:pt>
                <c:pt idx="47">
                  <c:v>Arennas Residencial</c:v>
                </c:pt>
                <c:pt idx="48">
                  <c:v>Vistas del Lago La Primavera  </c:v>
                </c:pt>
                <c:pt idx="49">
                  <c:v>Stanza Montalto- Coniferos</c:v>
                </c:pt>
                <c:pt idx="50">
                  <c:v>Montserrat II</c:v>
                </c:pt>
                <c:pt idx="51">
                  <c:v>Gran Sur Residencial- Privada Matera</c:v>
                </c:pt>
                <c:pt idx="52">
                  <c:v>Los Mezcales II</c:v>
                </c:pt>
                <c:pt idx="53">
                  <c:v>Vitia Granada- Abierto</c:v>
                </c:pt>
                <c:pt idx="54">
                  <c:v>Vitia Granada- Etapa 5</c:v>
                </c:pt>
                <c:pt idx="55">
                  <c:v>Stanza Granada- Municipal</c:v>
                </c:pt>
                <c:pt idx="56">
                  <c:v>Puerta del Valle </c:v>
                </c:pt>
                <c:pt idx="57">
                  <c:v>Stanza Montalto Municipal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F9BB41-E55E-4130-93B9-A22A79DF8AD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9F4DEA7-5583-4D8A-AFDB-86B2A7BCFD00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DE7-6B45-9DF3-1CF368A626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B77E6-12D0-41D5-BCD9-28CEDDCEAC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3B328F3-780C-412F-959F-B8BD5348F30A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DE7-6B45-9DF3-1CF368A626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4E0176-5CAE-4B49-BA7A-099F4A38EE4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E3483A0-7D3E-4E6A-964D-BBF815EABEC0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DE7-6B45-9DF3-1CF368A626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E009FA4-64D2-4F4C-8286-0F37C65E4A1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F2A9434-7DA8-479E-801E-0F6251243ACA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DE7-6B45-9DF3-1CF368A626D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911BCC1-08F4-403A-8657-D41AE86678C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8360FCB-93A5-4F47-94A7-10B69FE89B2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DE7-6B45-9DF3-1CF368A626DA}"/>
                </c:ext>
              </c:extLst>
            </c:dLbl>
            <c:dLbl>
              <c:idx val="5"/>
              <c:layout>
                <c:manualLayout>
                  <c:x val="-1.1055621657401279E-2"/>
                  <c:y val="0.22148535589198942"/>
                </c:manualLayout>
              </c:layout>
              <c:tx>
                <c:rich>
                  <a:bodyPr/>
                  <a:lstStyle/>
                  <a:p>
                    <a:fld id="{5CB9318B-0DE3-4765-A658-7F472D1C9CC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994ED16-8E96-43D9-95DC-1E15469D57AC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DE7-6B45-9DF3-1CF368A626D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5E1B27C-8F2C-4A17-BD74-69BAC96EC16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75C7CA2-C848-44F8-AF3F-856558760CA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DE7-6B45-9DF3-1CF368A626D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ADC3082-EFEE-483F-AC25-7F4243FF0CA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177E78D-5DD3-4DE3-AC37-6615701F865A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DE7-6B45-9DF3-1CF368A626D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A6AAAFA-AEB8-4B56-9A05-0A8C9794B5E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3E42300-CD34-4030-92A9-6566B6C59996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DE7-6B45-9DF3-1CF368A626D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F217989-FD8F-43DA-9AFA-DDC45495344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55DC535-CCD5-4463-B25A-DCBD4F5095E8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DE7-6B45-9DF3-1CF368A626D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97FD6E4-5342-407D-9114-DA6BA3E045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73D5424-9F19-4CA7-B847-510748F2716E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DE7-6B45-9DF3-1CF368A626D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4ED32C9-3FAC-4C81-B285-527CCFA41D1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3696D8A-87CE-487C-B56C-A0B7205E497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DE7-6B45-9DF3-1CF368A626D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9BB39E8-CDFF-4877-B91E-EAE6A2129C3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A43EAF7-908B-42A9-9A7C-0E61E30C97C0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6DE7-6B45-9DF3-1CF368A626D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9DAC842-7EA7-4E9B-AB51-C3A6133E62A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E752716-D9BC-4EB0-8BB1-30613CBA132D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DE7-6B45-9DF3-1CF368A626D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5AC5853-1211-4CF4-B5D0-5F24ADB0ECC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D232F8A-07BD-4458-8E8A-90A9FA1F929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DE7-6B45-9DF3-1CF368A626DA}"/>
                </c:ext>
              </c:extLst>
            </c:dLbl>
            <c:dLbl>
              <c:idx val="15"/>
              <c:layout>
                <c:manualLayout>
                  <c:x val="-1.3560037847254652E-2"/>
                  <c:y val="-0.13469115224647443"/>
                </c:manualLayout>
              </c:layout>
              <c:tx>
                <c:rich>
                  <a:bodyPr/>
                  <a:lstStyle/>
                  <a:p>
                    <a:fld id="{C711CC50-EA68-429D-95A3-0B595FFC297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D8892CF-C0D5-4543-B8D7-41893F7E3F9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DE7-6B45-9DF3-1CF368A626D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FE17B93-4D31-4BD2-817E-2F30360B708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2D4E29E-BF7D-4D1C-8327-FB4620139038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6DE7-6B45-9DF3-1CF368A626DA}"/>
                </c:ext>
              </c:extLst>
            </c:dLbl>
            <c:dLbl>
              <c:idx val="17"/>
              <c:layout>
                <c:manualLayout>
                  <c:x val="-1.2087081172615156E-2"/>
                  <c:y val="0.10005695432168947"/>
                </c:manualLayout>
              </c:layout>
              <c:tx>
                <c:rich>
                  <a:bodyPr/>
                  <a:lstStyle/>
                  <a:p>
                    <a:fld id="{75368509-32D6-4744-BEFA-68EC164CA1D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C5BF1BC-793D-44F4-90EF-5DB21111A52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6DE7-6B45-9DF3-1CF368A626DA}"/>
                </c:ext>
              </c:extLst>
            </c:dLbl>
            <c:dLbl>
              <c:idx val="18"/>
              <c:layout>
                <c:manualLayout>
                  <c:x val="-2.8132855234250954E-2"/>
                  <c:y val="0.1234694474722451"/>
                </c:manualLayout>
              </c:layout>
              <c:tx>
                <c:rich>
                  <a:bodyPr/>
                  <a:lstStyle/>
                  <a:p>
                    <a:fld id="{D23B5A04-D178-45FE-A297-BE90E1578EA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455D390-CDD9-413E-A57B-546A3E94EDF2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6DE7-6B45-9DF3-1CF368A626D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09516D8-1506-4A9A-A0C7-978CF67F795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080F20-AFDA-45FD-BBE6-57DC3CBBF610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DE7-6B45-9DF3-1CF368A626D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DB096AC-6264-438F-9490-A700D3B7F7E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0F798F5-679F-4658-8A5F-1C76DC06AA66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6DE7-6B45-9DF3-1CF368A626D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D258A3BE-942E-4C44-8C6F-078EEC523FA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55FAB7D-0E2E-4627-A45E-891317C49688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DE7-6B45-9DF3-1CF368A626D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2FBE1AA8-6600-4EF8-93B7-A63289862D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90E2FD2-4B04-46A0-881A-0ECB0FAA4ADA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6DE7-6B45-9DF3-1CF368A626D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F681C08D-BB2B-449A-AEB5-639897525E6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A86DB39-3981-4870-BEAB-F299928685BC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DE7-6B45-9DF3-1CF368A626D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049E356-6F8F-4343-84C1-3E61579C3A1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1DD79CE-35F1-4BFE-9E79-5E9D9C0CD8E5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DE7-6B45-9DF3-1CF368A626D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AA0FEF45-57CF-4F0A-B6C6-F555E8CC478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7CBB27E-DDC7-4E55-B37E-CFA113F7D0C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6DE7-6B45-9DF3-1CF368A626D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543168EF-1D44-41D5-AD40-E7462848051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2417A5F-61AB-435A-A8CF-0A3EE1D964D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6DE7-6B45-9DF3-1CF368A626D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16111404-C33A-4884-9E80-8250A2D95E7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9008822-59A2-4ACA-B53B-5B1C451D363A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6DE7-6B45-9DF3-1CF368A626D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B6D492EF-3234-46C3-BCB1-A766F7DD273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2E96208-3253-460E-AB02-F227A132AA11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6DE7-6B45-9DF3-1CF368A626D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94D25BE1-A5B3-4E7C-9841-4FEBD160273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2E7F721-B847-4FC5-A24B-40187F853CE7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6DE7-6B45-9DF3-1CF368A626D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37E0C9D5-22BF-452E-934F-0D9BA9880AA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F34951E-B19E-4897-8F65-06755CADCCEE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6DE7-6B45-9DF3-1CF368A626D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0D4484C9-2C85-4B5C-B8D4-289C679EFEF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8CBA06E-24AD-4500-B9D2-96012287779D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6DE7-6B45-9DF3-1CF368A626DA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0BBD82BC-CC6E-41F4-9179-4046344A98A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846DADD-8AB2-4ADD-8E8F-B6D3704B102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DE7-6B45-9DF3-1CF368A626DA}"/>
                </c:ext>
              </c:extLst>
            </c:dLbl>
            <c:dLbl>
              <c:idx val="33"/>
              <c:layout>
                <c:manualLayout>
                  <c:x val="-3.3778268691142849E-3"/>
                  <c:y val="0.16530616616123991"/>
                </c:manualLayout>
              </c:layout>
              <c:tx>
                <c:rich>
                  <a:bodyPr/>
                  <a:lstStyle/>
                  <a:p>
                    <a:fld id="{6DE24117-8D5A-4CFD-89EF-34FCB10362F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7CF22C2-68B4-4E3B-AE2B-DE6719739721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DE7-6B45-9DF3-1CF368A626DA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25B06B80-E94D-49B1-8AAE-ED42A78BA38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EB13B88-EFD1-4F91-A4B5-ADF7AFB11322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6DE7-6B45-9DF3-1CF368A626DA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A861ED07-5094-424A-A427-74BF6763F91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A4C8922-A489-46B5-BE27-FE305C5F7461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DE7-6B45-9DF3-1CF368A626DA}"/>
                </c:ext>
              </c:extLst>
            </c:dLbl>
            <c:dLbl>
              <c:idx val="36"/>
              <c:layout>
                <c:manualLayout>
                  <c:x val="-3.4582644678440466E-2"/>
                  <c:y val="-0.1376714300628083"/>
                </c:manualLayout>
              </c:layout>
              <c:tx>
                <c:rich>
                  <a:bodyPr/>
                  <a:lstStyle/>
                  <a:p>
                    <a:fld id="{891FE814-1D09-45CB-9899-D296DF14771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DD3EE7E-054D-4D13-B7A0-E75E6E1BCC7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6DE7-6B45-9DF3-1CF368A626DA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F037CFF1-5B4C-4BAF-8D87-2C55758DE0C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11F32BF-9A02-43A7-8C63-84DE1213CAB5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6DE7-6B45-9DF3-1CF368A626DA}"/>
                </c:ext>
              </c:extLst>
            </c:dLbl>
            <c:dLbl>
              <c:idx val="38"/>
              <c:layout>
                <c:manualLayout>
                  <c:x val="-3.2454426951143743E-3"/>
                  <c:y val="0.20476351982093036"/>
                </c:manualLayout>
              </c:layout>
              <c:tx>
                <c:rich>
                  <a:bodyPr/>
                  <a:lstStyle/>
                  <a:p>
                    <a:fld id="{CDC8FD94-ACD7-4776-A61F-456F369A286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F489DFE-F00E-41A2-9DF9-284093A25EA6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6DE7-6B45-9DF3-1CF368A626DA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571EC465-AC96-454D-92E9-4CA214B0006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B4A45B7-D592-4A97-9711-4B4E17715301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6DE7-6B45-9DF3-1CF368A626DA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BC448BF5-1C23-42A9-AC13-B717DC92255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9B8190E-027C-47C2-966B-8D3ABFF2DAD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6DE7-6B45-9DF3-1CF368A626DA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3B4F8960-1BBD-42E1-99F5-CE051A103A3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ADC757C-AFF3-4AD8-A1DE-D675202F88AA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6DE7-6B45-9DF3-1CF368A626DA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77AC665A-F1A1-405D-A6C4-55EA1EC754A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0AAF566-02E3-4425-8602-56667D05BCFC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6DE7-6B45-9DF3-1CF368A626DA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083C8AEF-C507-477D-A2C3-4AAAB88ADA2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D15EEFA-2D8F-41C7-8618-297626FEA8BC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6DE7-6B45-9DF3-1CF368A626DA}"/>
                </c:ext>
              </c:extLst>
            </c:dLbl>
            <c:dLbl>
              <c:idx val="44"/>
              <c:layout>
                <c:manualLayout>
                  <c:x val="-4.3774573304690707E-2"/>
                  <c:y val="0.14151420240422449"/>
                </c:manualLayout>
              </c:layout>
              <c:tx>
                <c:rich>
                  <a:bodyPr/>
                  <a:lstStyle/>
                  <a:p>
                    <a:fld id="{8D64FD5D-CC05-43C7-B26D-7E1C2782342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1C3EC2D-C186-41BC-83A4-23F2A5720CE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6DE7-6B45-9DF3-1CF368A626DA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C893C01A-1787-4E31-AE9A-9B1DE3A2EE8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029C0AE-117E-4861-A9E4-CCFF7CA7942E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6DE7-6B45-9DF3-1CF368A626DA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7F62C83A-142C-431B-9890-2F134EF4F8F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8CFA67C-A6A3-4F98-9FD9-04C6141DF6A5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6DE7-6B45-9DF3-1CF368A626DA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3EBCA432-22DC-499D-916D-B04B130AADC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873CBB7-6A69-4021-84C4-74DEFB351C8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6DE7-6B45-9DF3-1CF368A626DA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DF7DDCB4-BF1C-4402-96DC-DB67C5E728B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F17DABA-51DA-41D0-BE3D-933992D2A175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6DE7-6B45-9DF3-1CF368A626DA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6FA51212-446D-4C1B-9FF3-EF9CA5A781F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83C92C1-C844-4406-9265-FC5BC0D22ACB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6DE7-6B45-9DF3-1CF368A626DA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FDF6596D-2F9C-477F-9401-EC40E15CD34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0983DB4-CB40-442D-BCE3-7667D692F352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6DE7-6B45-9DF3-1CF368A626DA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2660B72C-9DEA-4BE8-9E72-25A79E95D55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772BEBD-7B23-4025-8F29-DFF283B6D5B3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DE7-6B45-9DF3-1CF368A626DA}"/>
                </c:ext>
              </c:extLst>
            </c:dLbl>
            <c:dLbl>
              <c:idx val="52"/>
              <c:layout>
                <c:manualLayout>
                  <c:x val="-1.9307297779113369E-2"/>
                  <c:y val="-0.13521482168338894"/>
                </c:manualLayout>
              </c:layout>
              <c:tx>
                <c:rich>
                  <a:bodyPr/>
                  <a:lstStyle/>
                  <a:p>
                    <a:fld id="{1144B5DC-5B0D-4841-A87B-D872CEFFFED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39E48E3-A30B-426C-BFFE-14DC2EC4C21D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6DE7-6B45-9DF3-1CF368A626DA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07C0DBF0-BA33-4D4E-B6A6-82BBEFE35A3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45E7CB9-C4A7-4C95-AED3-DA347DDDF194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6DE7-6B45-9DF3-1CF368A626DA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A89EB3D3-9F4D-4426-ADA7-40D6D52D21D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C598BED-1DDF-4BCA-8EBA-C301D00D241D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6DE7-6B45-9DF3-1CF368A626DA}"/>
                </c:ext>
              </c:extLst>
            </c:dLbl>
            <c:dLbl>
              <c:idx val="55"/>
              <c:layout>
                <c:manualLayout>
                  <c:x val="-1.3043820785939663E-2"/>
                  <c:y val="0.19473301544377908"/>
                </c:manualLayout>
              </c:layout>
              <c:tx>
                <c:rich>
                  <a:bodyPr/>
                  <a:lstStyle/>
                  <a:p>
                    <a:fld id="{9CE72B11-B52D-4DEE-8245-DB0510E31FF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EAA74C5-1850-4932-B3DB-550C0C4D3D8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6DE7-6B45-9DF3-1CF368A626DA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2C69ACE3-D337-4E2F-AF75-870EA1C00D0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320C228-E0ED-419D-B273-787867D8B367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6DE7-6B45-9DF3-1CF368A626DA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8BE0A961-121B-41B2-98CF-9CDCC9392E9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02F7D32-377B-414B-A8A6-57D9BD5AFE9F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6DE7-6B45-9DF3-1CF368A626DA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DE7-6B45-9DF3-1CF368A626DA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DE7-6B45-9DF3-1CF368A626DA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DE7-6B45-9DF3-1CF368A626DA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DE7-6B45-9DF3-1CF368A626DA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6DE7-6B45-9DF3-1CF368A626DA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6DE7-6B45-9DF3-1CF368A626DA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6DE7-6B45-9DF3-1CF368A626DA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6DE7-6B45-9DF3-1CF368A626DA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6DE7-6B45-9DF3-1CF368A626DA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6DE7-6B45-9DF3-1CF368A626DA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6DE7-6B45-9DF3-1CF368A626DA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6DE7-6B45-9DF3-1CF368A626DA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6DE7-6B45-9DF3-1CF368A626DA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6DE7-6B45-9DF3-1CF368A626DA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6DE7-6B45-9DF3-1CF368A626DA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6DE7-6B45-9DF3-1CF368A626DA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6DE7-6B45-9DF3-1CF368A626DA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6DE7-6B45-9DF3-1CF368A626DA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6DE7-6B45-9DF3-1CF368A626DA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6DE7-6B45-9DF3-1CF368A626DA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6DE7-6B45-9DF3-1CF368A626DA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6DE7-6B45-9DF3-1CF368A626DA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6DE7-6B45-9DF3-1CF368A626DA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6DE7-6B45-9DF3-1CF368A62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 cln (3)'!$B$2:$B$83</c:f>
              <c:numCache>
                <c:formatCode>[$$-80A]#,##0;\-[$$-80A]#,##0</c:formatCode>
                <c:ptCount val="82"/>
                <c:pt idx="0">
                  <c:v>4890000</c:v>
                </c:pt>
                <c:pt idx="1">
                  <c:v>4786000</c:v>
                </c:pt>
                <c:pt idx="2">
                  <c:v>4779380</c:v>
                </c:pt>
                <c:pt idx="3">
                  <c:v>4639000</c:v>
                </c:pt>
                <c:pt idx="4">
                  <c:v>4550000</c:v>
                </c:pt>
                <c:pt idx="5">
                  <c:v>4320000</c:v>
                </c:pt>
                <c:pt idx="6">
                  <c:v>4300000</c:v>
                </c:pt>
                <c:pt idx="7">
                  <c:v>4300000</c:v>
                </c:pt>
                <c:pt idx="8">
                  <c:v>4178000</c:v>
                </c:pt>
                <c:pt idx="9">
                  <c:v>4120000</c:v>
                </c:pt>
                <c:pt idx="10">
                  <c:v>4090000</c:v>
                </c:pt>
                <c:pt idx="11">
                  <c:v>4088110</c:v>
                </c:pt>
                <c:pt idx="12">
                  <c:v>4040000</c:v>
                </c:pt>
                <c:pt idx="13">
                  <c:v>4031000</c:v>
                </c:pt>
                <c:pt idx="14">
                  <c:v>3976000</c:v>
                </c:pt>
                <c:pt idx="15">
                  <c:v>3925013</c:v>
                </c:pt>
                <c:pt idx="16">
                  <c:v>3900000</c:v>
                </c:pt>
                <c:pt idx="17">
                  <c:v>3900000</c:v>
                </c:pt>
                <c:pt idx="18">
                  <c:v>3890000</c:v>
                </c:pt>
                <c:pt idx="19">
                  <c:v>3890000</c:v>
                </c:pt>
                <c:pt idx="20">
                  <c:v>3860000</c:v>
                </c:pt>
                <c:pt idx="21">
                  <c:v>3680000</c:v>
                </c:pt>
                <c:pt idx="22">
                  <c:v>3599000</c:v>
                </c:pt>
                <c:pt idx="23">
                  <c:v>3378000</c:v>
                </c:pt>
                <c:pt idx="24">
                  <c:v>3350000</c:v>
                </c:pt>
                <c:pt idx="25">
                  <c:v>3267160</c:v>
                </c:pt>
                <c:pt idx="26">
                  <c:v>3264000</c:v>
                </c:pt>
                <c:pt idx="27">
                  <c:v>3172000</c:v>
                </c:pt>
                <c:pt idx="28">
                  <c:v>3125000</c:v>
                </c:pt>
                <c:pt idx="29">
                  <c:v>3040000</c:v>
                </c:pt>
                <c:pt idx="30">
                  <c:v>3013000</c:v>
                </c:pt>
                <c:pt idx="31">
                  <c:v>2975000</c:v>
                </c:pt>
                <c:pt idx="32">
                  <c:v>2950000</c:v>
                </c:pt>
                <c:pt idx="33">
                  <c:v>2918000</c:v>
                </c:pt>
                <c:pt idx="34">
                  <c:v>2918000</c:v>
                </c:pt>
                <c:pt idx="35">
                  <c:v>2900000</c:v>
                </c:pt>
                <c:pt idx="36">
                  <c:v>2900000</c:v>
                </c:pt>
                <c:pt idx="37">
                  <c:v>2739100</c:v>
                </c:pt>
                <c:pt idx="38">
                  <c:v>2734000</c:v>
                </c:pt>
                <c:pt idx="39">
                  <c:v>2729000</c:v>
                </c:pt>
                <c:pt idx="40">
                  <c:v>2689000</c:v>
                </c:pt>
                <c:pt idx="41">
                  <c:v>2650000</c:v>
                </c:pt>
                <c:pt idx="42">
                  <c:v>2250000</c:v>
                </c:pt>
                <c:pt idx="43">
                  <c:v>2240000</c:v>
                </c:pt>
                <c:pt idx="44">
                  <c:v>2234000</c:v>
                </c:pt>
                <c:pt idx="45">
                  <c:v>2200000</c:v>
                </c:pt>
                <c:pt idx="46">
                  <c:v>1998000</c:v>
                </c:pt>
                <c:pt idx="47">
                  <c:v>1980000</c:v>
                </c:pt>
                <c:pt idx="48">
                  <c:v>1899000</c:v>
                </c:pt>
                <c:pt idx="49">
                  <c:v>1880560</c:v>
                </c:pt>
                <c:pt idx="50">
                  <c:v>1812000</c:v>
                </c:pt>
                <c:pt idx="51">
                  <c:v>1585000</c:v>
                </c:pt>
                <c:pt idx="52">
                  <c:v>1469000</c:v>
                </c:pt>
                <c:pt idx="53">
                  <c:v>1445000</c:v>
                </c:pt>
                <c:pt idx="54">
                  <c:v>1445000</c:v>
                </c:pt>
                <c:pt idx="55">
                  <c:v>1436000</c:v>
                </c:pt>
                <c:pt idx="56">
                  <c:v>1410500</c:v>
                </c:pt>
                <c:pt idx="57">
                  <c:v>1350000</c:v>
                </c:pt>
              </c:numCache>
            </c:numRef>
          </c:xVal>
          <c:yVal>
            <c:numRef>
              <c:f>'h cln (3)'!$C$2:$C$83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</c:numCache>
            </c:numRef>
          </c:yVal>
          <c:bubbleSize>
            <c:numRef>
              <c:f>'h cln (3)'!$D$2:$D$83</c:f>
              <c:numCache>
                <c:formatCode>0.0</c:formatCode>
                <c:ptCount val="82"/>
                <c:pt idx="0">
                  <c:v>1E-3</c:v>
                </c:pt>
                <c:pt idx="1">
                  <c:v>0.5</c:v>
                </c:pt>
                <c:pt idx="2">
                  <c:v>0.25</c:v>
                </c:pt>
                <c:pt idx="3">
                  <c:v>1</c:v>
                </c:pt>
                <c:pt idx="4">
                  <c:v>0.75</c:v>
                </c:pt>
                <c:pt idx="5">
                  <c:v>1.25</c:v>
                </c:pt>
                <c:pt idx="6">
                  <c:v>1E-3</c:v>
                </c:pt>
                <c:pt idx="7">
                  <c:v>0.75</c:v>
                </c:pt>
                <c:pt idx="8">
                  <c:v>1.5</c:v>
                </c:pt>
                <c:pt idx="9">
                  <c:v>1E-3</c:v>
                </c:pt>
                <c:pt idx="10">
                  <c:v>2.5</c:v>
                </c:pt>
                <c:pt idx="11">
                  <c:v>1.75</c:v>
                </c:pt>
                <c:pt idx="12">
                  <c:v>1E-3</c:v>
                </c:pt>
                <c:pt idx="13">
                  <c:v>1.25</c:v>
                </c:pt>
                <c:pt idx="14">
                  <c:v>1E-3</c:v>
                </c:pt>
                <c:pt idx="15">
                  <c:v>0.5</c:v>
                </c:pt>
                <c:pt idx="16">
                  <c:v>1</c:v>
                </c:pt>
                <c:pt idx="17">
                  <c:v>1.25</c:v>
                </c:pt>
                <c:pt idx="18">
                  <c:v>1E-3</c:v>
                </c:pt>
                <c:pt idx="19">
                  <c:v>1.25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0.5</c:v>
                </c:pt>
                <c:pt idx="24">
                  <c:v>0.5</c:v>
                </c:pt>
                <c:pt idx="25">
                  <c:v>1.5</c:v>
                </c:pt>
                <c:pt idx="26">
                  <c:v>1E-3</c:v>
                </c:pt>
                <c:pt idx="27">
                  <c:v>0.75</c:v>
                </c:pt>
                <c:pt idx="28">
                  <c:v>1.25</c:v>
                </c:pt>
                <c:pt idx="29">
                  <c:v>0.5</c:v>
                </c:pt>
                <c:pt idx="30">
                  <c:v>0.75</c:v>
                </c:pt>
                <c:pt idx="31">
                  <c:v>0.5</c:v>
                </c:pt>
                <c:pt idx="32">
                  <c:v>0.25</c:v>
                </c:pt>
                <c:pt idx="33">
                  <c:v>1E-3</c:v>
                </c:pt>
                <c:pt idx="34">
                  <c:v>0.33</c:v>
                </c:pt>
                <c:pt idx="35">
                  <c:v>1.5</c:v>
                </c:pt>
                <c:pt idx="36">
                  <c:v>0.75</c:v>
                </c:pt>
                <c:pt idx="37">
                  <c:v>1.25</c:v>
                </c:pt>
                <c:pt idx="38">
                  <c:v>0.5</c:v>
                </c:pt>
                <c:pt idx="39">
                  <c:v>1</c:v>
                </c:pt>
                <c:pt idx="40">
                  <c:v>0.5</c:v>
                </c:pt>
                <c:pt idx="41">
                  <c:v>0.5</c:v>
                </c:pt>
                <c:pt idx="42">
                  <c:v>0.75</c:v>
                </c:pt>
                <c:pt idx="43">
                  <c:v>0.75</c:v>
                </c:pt>
                <c:pt idx="44">
                  <c:v>4.5</c:v>
                </c:pt>
                <c:pt idx="45">
                  <c:v>1E-3</c:v>
                </c:pt>
                <c:pt idx="46">
                  <c:v>11.75</c:v>
                </c:pt>
                <c:pt idx="47">
                  <c:v>1E-3</c:v>
                </c:pt>
                <c:pt idx="48">
                  <c:v>2.25</c:v>
                </c:pt>
                <c:pt idx="49">
                  <c:v>1</c:v>
                </c:pt>
                <c:pt idx="50">
                  <c:v>0.5</c:v>
                </c:pt>
                <c:pt idx="51">
                  <c:v>9.25</c:v>
                </c:pt>
                <c:pt idx="52">
                  <c:v>1.25</c:v>
                </c:pt>
                <c:pt idx="53">
                  <c:v>3.25</c:v>
                </c:pt>
                <c:pt idx="54">
                  <c:v>5.66</c:v>
                </c:pt>
                <c:pt idx="55">
                  <c:v>1.5</c:v>
                </c:pt>
                <c:pt idx="56">
                  <c:v>1E-3</c:v>
                </c:pt>
                <c:pt idx="57">
                  <c:v>0.75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'h cln (3)'!$A$2:$A$83</c15:f>
                <c15:dlblRangeCache>
                  <c:ptCount val="82"/>
                  <c:pt idx="0">
                    <c:v>Benevento Residencial- Coto Sicilia -Fenix</c:v>
                  </c:pt>
                  <c:pt idx="1">
                    <c:v>Belcantto Residencial</c:v>
                  </c:pt>
                  <c:pt idx="2">
                    <c:v>Privada Arces</c:v>
                  </c:pt>
                  <c:pt idx="3">
                    <c:v>Novum Residencial- Modelo Tiber Lite</c:v>
                  </c:pt>
                  <c:pt idx="4">
                    <c:v>Palmanova Residencial</c:v>
                  </c:pt>
                  <c:pt idx="5">
                    <c:v>Portalegre Estate 4 Elements- Casas</c:v>
                  </c:pt>
                  <c:pt idx="6">
                    <c:v>Latitud Norte- Privada Punto Norte</c:v>
                  </c:pt>
                  <c:pt idx="7">
                    <c:v>Portabelo Elite</c:v>
                  </c:pt>
                  <c:pt idx="8">
                    <c:v>Alcalá del Rey- Bellver</c:v>
                  </c:pt>
                  <c:pt idx="9">
                    <c:v>Portalegre Garden 4</c:v>
                  </c:pt>
                  <c:pt idx="10">
                    <c:v>Almarena Isla Cortes</c:v>
                  </c:pt>
                  <c:pt idx="11">
                    <c:v>Stanza Toscana Plus</c:v>
                  </c:pt>
                  <c:pt idx="12">
                    <c:v>Arcosanto</c:v>
                  </c:pt>
                  <c:pt idx="13">
                    <c:v>Aria Country </c:v>
                  </c:pt>
                  <c:pt idx="14">
                    <c:v>Perisur II- Privada Arboleda</c:v>
                  </c:pt>
                  <c:pt idx="15">
                    <c:v>Nativa Residencial</c:v>
                  </c:pt>
                  <c:pt idx="16">
                    <c:v>Stanza Cantabria- Privada Camesa </c:v>
                  </c:pt>
                  <c:pt idx="17">
                    <c:v>Valle de Aragón</c:v>
                  </c:pt>
                  <c:pt idx="18">
                    <c:v>Pabellón Residencial</c:v>
                  </c:pt>
                  <c:pt idx="19">
                    <c:v>Provenza Residencial</c:v>
                  </c:pt>
                  <c:pt idx="20">
                    <c:v>Benevento Residencial- Coto Sicilia - Mallorca</c:v>
                  </c:pt>
                  <c:pt idx="21">
                    <c:v>Valle Alto- Platino 4.0</c:v>
                  </c:pt>
                  <c:pt idx="22">
                    <c:v>Via San José Residencial</c:v>
                  </c:pt>
                  <c:pt idx="23">
                    <c:v>Belcantto Residencial- Cambria</c:v>
                  </c:pt>
                  <c:pt idx="24">
                    <c:v>Gran Vía Residencial Casas- Platino Plus</c:v>
                  </c:pt>
                  <c:pt idx="25">
                    <c:v>Stanza Cantabria- Privada Varau</c:v>
                  </c:pt>
                  <c:pt idx="26">
                    <c:v>Bosque Magnolia- Casas</c:v>
                  </c:pt>
                  <c:pt idx="27">
                    <c:v>Stanza Cantabria (Privada-Liebana)</c:v>
                  </c:pt>
                  <c:pt idx="28">
                    <c:v>Gran Vía Residencial Casas- Attalia 3.0</c:v>
                  </c:pt>
                  <c:pt idx="29">
                    <c:v>Latitud Norte- Privada Punto Oeste</c:v>
                  </c:pt>
                  <c:pt idx="30">
                    <c:v>Hacienda Santa Clara</c:v>
                  </c:pt>
                  <c:pt idx="31">
                    <c:v>Terracota Prime</c:v>
                  </c:pt>
                  <c:pt idx="32">
                    <c:v>Ara Residencial</c:v>
                  </c:pt>
                  <c:pt idx="33">
                    <c:v>Perisur II- Privada Natura</c:v>
                  </c:pt>
                  <c:pt idx="34">
                    <c:v>Perisur II- Privada Nogal</c:v>
                  </c:pt>
                  <c:pt idx="35">
                    <c:v>Arcadia Casas</c:v>
                  </c:pt>
                  <c:pt idx="36">
                    <c:v>Boreal Residencial </c:v>
                  </c:pt>
                  <c:pt idx="37">
                    <c:v>Punto Sur- Privada Cantara</c:v>
                  </c:pt>
                  <c:pt idx="38">
                    <c:v>Senderos Residencial- Etapa Nueva</c:v>
                  </c:pt>
                  <c:pt idx="39">
                    <c:v>La Rioja</c:v>
                  </c:pt>
                  <c:pt idx="40">
                    <c:v>Altair Residencial </c:v>
                  </c:pt>
                  <c:pt idx="41">
                    <c:v>Palmanova Residencial Abierto</c:v>
                  </c:pt>
                  <c:pt idx="42">
                    <c:v>Gran Via Residencial- Arce</c:v>
                  </c:pt>
                  <c:pt idx="43">
                    <c:v>Arcadia Semiprivada </c:v>
                  </c:pt>
                  <c:pt idx="44">
                    <c:v>Valle Primavera</c:v>
                  </c:pt>
                  <c:pt idx="45">
                    <c:v>Latitud Norte- Municipal</c:v>
                  </c:pt>
                  <c:pt idx="46">
                    <c:v>Perisur II- Privada Montanesa</c:v>
                  </c:pt>
                  <c:pt idx="47">
                    <c:v>Arennas Residencial</c:v>
                  </c:pt>
                  <c:pt idx="48">
                    <c:v>Vistas del Lago La Primavera  </c:v>
                  </c:pt>
                  <c:pt idx="49">
                    <c:v>Stanza Montalto- Coniferos</c:v>
                  </c:pt>
                  <c:pt idx="50">
                    <c:v>Montserrat II</c:v>
                  </c:pt>
                  <c:pt idx="51">
                    <c:v>Gran Sur Residencial- Privada Matera</c:v>
                  </c:pt>
                  <c:pt idx="52">
                    <c:v>Los Mezcales II</c:v>
                  </c:pt>
                  <c:pt idx="53">
                    <c:v>Vitia Granada- Abierto</c:v>
                  </c:pt>
                  <c:pt idx="54">
                    <c:v>Vitia Granada- Etapa 5</c:v>
                  </c:pt>
                  <c:pt idx="55">
                    <c:v>Stanza Granada- Municipal</c:v>
                  </c:pt>
                  <c:pt idx="56">
                    <c:v>Puerta del Valle </c:v>
                  </c:pt>
                  <c:pt idx="57">
                    <c:v>Stanza Montalto Municipal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2-6DE7-6B45-9DF3-1CF368A62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230047567"/>
        <c:axId val="230049279"/>
      </c:bubbleChart>
      <c:valAx>
        <c:axId val="230047567"/>
        <c:scaling>
          <c:orientation val="minMax"/>
          <c:max val="5000000"/>
          <c:min val="1000000"/>
        </c:scaling>
        <c:delete val="1"/>
        <c:axPos val="b"/>
        <c:numFmt formatCode="[$$-80A]#,##0;\-[$$-80A]#,##0" sourceLinked="1"/>
        <c:majorTickMark val="none"/>
        <c:minorTickMark val="none"/>
        <c:tickLblPos val="nextTo"/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64702155912822E-2"/>
          <c:y val="5.0925925925925923E-2"/>
          <c:w val="0.94438881962859333"/>
          <c:h val="0.84259259259259256"/>
        </c:manualLayout>
      </c:layout>
      <c:bubbleChart>
        <c:varyColors val="0"/>
        <c:ser>
          <c:idx val="0"/>
          <c:order val="0"/>
          <c:tx>
            <c:strRef>
              <c:f>'h cln (+5)'!$A$2:$A$83</c:f>
              <c:strCache>
                <c:ptCount val="82"/>
                <c:pt idx="0">
                  <c:v>Garden House La Ceiba</c:v>
                </c:pt>
                <c:pt idx="1">
                  <c:v>Royal Garden </c:v>
                </c:pt>
                <c:pt idx="2">
                  <c:v>3 Colinas</c:v>
                </c:pt>
                <c:pt idx="3">
                  <c:v>Portalegre Valley </c:v>
                </c:pt>
                <c:pt idx="4">
                  <c:v>Benevento Residencial- Coto Sicilia- Alboran</c:v>
                </c:pt>
                <c:pt idx="5">
                  <c:v>Benevento Residencial- Coto Calabria - Alboran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xVal>
            <c:numRef>
              <c:f>'h cln (+5)'!$B$2:$B$83</c:f>
              <c:numCache>
                <c:formatCode>[$$-80A]#,##0;\-[$$-80A]#,##0</c:formatCode>
                <c:ptCount val="82"/>
                <c:pt idx="0">
                  <c:v>13860000</c:v>
                </c:pt>
                <c:pt idx="1">
                  <c:v>10342801</c:v>
                </c:pt>
                <c:pt idx="2">
                  <c:v>9654000</c:v>
                </c:pt>
                <c:pt idx="3">
                  <c:v>8800000</c:v>
                </c:pt>
                <c:pt idx="4">
                  <c:v>5450000</c:v>
                </c:pt>
                <c:pt idx="5">
                  <c:v>5214000</c:v>
                </c:pt>
                <c:pt idx="6">
                  <c:v>5214000</c:v>
                </c:pt>
              </c:numCache>
            </c:numRef>
          </c:xVal>
          <c:yVal>
            <c:numRef>
              <c:f>'h cln (+5)'!$C$2:$C$83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bubbleSize>
            <c:numLit>
              <c:formatCode>General</c:formatCode>
              <c:ptCount val="82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  <c:pt idx="20">
                <c:v>1</c:v>
              </c:pt>
              <c:pt idx="21">
                <c:v>1</c:v>
              </c:pt>
              <c:pt idx="22">
                <c:v>1</c:v>
              </c:pt>
              <c:pt idx="23">
                <c:v>1</c:v>
              </c:pt>
              <c:pt idx="24">
                <c:v>1</c:v>
              </c:pt>
              <c:pt idx="25">
                <c:v>1</c:v>
              </c:pt>
              <c:pt idx="26">
                <c:v>1</c:v>
              </c:pt>
              <c:pt idx="27">
                <c:v>1</c:v>
              </c:pt>
              <c:pt idx="28">
                <c:v>1</c:v>
              </c:pt>
              <c:pt idx="29">
                <c:v>1</c:v>
              </c:pt>
              <c:pt idx="30">
                <c:v>1</c:v>
              </c:pt>
              <c:pt idx="31">
                <c:v>1</c:v>
              </c:pt>
              <c:pt idx="32">
                <c:v>1</c:v>
              </c:pt>
              <c:pt idx="33">
                <c:v>1</c:v>
              </c:pt>
              <c:pt idx="34">
                <c:v>1</c:v>
              </c:pt>
              <c:pt idx="35">
                <c:v>1</c:v>
              </c:pt>
              <c:pt idx="36">
                <c:v>1</c:v>
              </c:pt>
              <c:pt idx="37">
                <c:v>1</c:v>
              </c:pt>
              <c:pt idx="38">
                <c:v>1</c:v>
              </c:pt>
              <c:pt idx="39">
                <c:v>1</c:v>
              </c:pt>
              <c:pt idx="40">
                <c:v>1</c:v>
              </c:pt>
              <c:pt idx="41">
                <c:v>1</c:v>
              </c:pt>
              <c:pt idx="42">
                <c:v>1</c:v>
              </c:pt>
              <c:pt idx="43">
                <c:v>1</c:v>
              </c:pt>
              <c:pt idx="44">
                <c:v>1</c:v>
              </c:pt>
              <c:pt idx="45">
                <c:v>1</c:v>
              </c:pt>
              <c:pt idx="46">
                <c:v>1</c:v>
              </c:pt>
              <c:pt idx="47">
                <c:v>1</c:v>
              </c:pt>
              <c:pt idx="48">
                <c:v>1</c:v>
              </c:pt>
              <c:pt idx="49">
                <c:v>1</c:v>
              </c:pt>
              <c:pt idx="50">
                <c:v>1</c:v>
              </c:pt>
              <c:pt idx="51">
                <c:v>1</c:v>
              </c:pt>
              <c:pt idx="52">
                <c:v>1</c:v>
              </c:pt>
              <c:pt idx="53">
                <c:v>1</c:v>
              </c:pt>
              <c:pt idx="54">
                <c:v>1</c:v>
              </c:pt>
              <c:pt idx="55">
                <c:v>1</c:v>
              </c:pt>
              <c:pt idx="56">
                <c:v>1</c:v>
              </c:pt>
              <c:pt idx="57">
                <c:v>1</c:v>
              </c:pt>
              <c:pt idx="58">
                <c:v>1</c:v>
              </c:pt>
              <c:pt idx="59">
                <c:v>1</c:v>
              </c:pt>
              <c:pt idx="60">
                <c:v>1</c:v>
              </c:pt>
              <c:pt idx="61">
                <c:v>1</c:v>
              </c:pt>
              <c:pt idx="62">
                <c:v>1</c:v>
              </c:pt>
              <c:pt idx="63">
                <c:v>1</c:v>
              </c:pt>
              <c:pt idx="64">
                <c:v>1</c:v>
              </c:pt>
              <c:pt idx="65">
                <c:v>1</c:v>
              </c:pt>
              <c:pt idx="66">
                <c:v>1</c:v>
              </c:pt>
              <c:pt idx="67">
                <c:v>1</c:v>
              </c:pt>
              <c:pt idx="68">
                <c:v>1</c:v>
              </c:pt>
              <c:pt idx="69">
                <c:v>1</c:v>
              </c:pt>
              <c:pt idx="70">
                <c:v>1</c:v>
              </c:pt>
              <c:pt idx="71">
                <c:v>1</c:v>
              </c:pt>
              <c:pt idx="72">
                <c:v>1</c:v>
              </c:pt>
              <c:pt idx="73">
                <c:v>1</c:v>
              </c:pt>
              <c:pt idx="74">
                <c:v>1</c:v>
              </c:pt>
              <c:pt idx="75">
                <c:v>1</c:v>
              </c:pt>
              <c:pt idx="76">
                <c:v>1</c:v>
              </c:pt>
              <c:pt idx="77">
                <c:v>1</c:v>
              </c:pt>
              <c:pt idx="78">
                <c:v>1</c:v>
              </c:pt>
              <c:pt idx="79">
                <c:v>1</c:v>
              </c:pt>
              <c:pt idx="80">
                <c:v>1</c:v>
              </c:pt>
              <c:pt idx="81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2F9D-4E47-939E-301E7444D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"/>
        <c:showNegBubbles val="0"/>
        <c:axId val="230047567"/>
        <c:axId val="230049279"/>
      </c:bubbleChart>
      <c:valAx>
        <c:axId val="230047567"/>
        <c:scaling>
          <c:orientation val="minMax"/>
          <c:min val="50000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[$$-80A]#,##0;\-[$$-80A]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11099154121979E-2"/>
          <c:y val="5.3067868064984924E-2"/>
          <c:w val="0.92582254835474087"/>
          <c:h val="0.84259259259259256"/>
        </c:manualLayout>
      </c:layout>
      <c:bubbleChart>
        <c:varyColors val="0"/>
        <c:ser>
          <c:idx val="0"/>
          <c:order val="0"/>
          <c:tx>
            <c:strRef>
              <c:f>'h cln (+5)'!$A$2:$A$83</c:f>
              <c:strCache>
                <c:ptCount val="82"/>
                <c:pt idx="0">
                  <c:v>Garden House La Ceiba</c:v>
                </c:pt>
                <c:pt idx="1">
                  <c:v>Royal Garden </c:v>
                </c:pt>
                <c:pt idx="2">
                  <c:v>3 Colinas</c:v>
                </c:pt>
                <c:pt idx="3">
                  <c:v>Portalegre Valley </c:v>
                </c:pt>
                <c:pt idx="4">
                  <c:v>Benevento Residencial- Coto Sicilia- Alboran</c:v>
                </c:pt>
                <c:pt idx="5">
                  <c:v>Benevento Residencial- Coto Calabria - Alboran</c:v>
                </c:pt>
              </c:strCache>
            </c:strRef>
          </c:tx>
          <c:spPr>
            <a:noFill/>
            <a:ln w="19050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9E41E2-DB31-4352-B487-B29B35A0165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B5AEBD7-F80F-43BC-8481-82B796466CC5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495-2246-A8A7-B33F596218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FDAA49-9998-4CB8-A105-BC843F9BC005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971C8E64-1E47-45B1-9413-9D7E0CBF8B9B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495-2246-A8A7-B33F596218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32526E-29CC-4B47-ABF9-7D5CC45A6B02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942A6F2B-CED8-4980-BA0C-6C133DF0B584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495-2246-A8A7-B33F596218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BB8748D-61B4-47DF-8C80-356CB2C94667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B3F83534-2526-42D4-B0ED-DCCEFEB75D28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495-2246-A8A7-B33F596218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6446CC-6C71-486C-8DF2-82332EEF7BE5}" type="CELLRANGE">
                      <a:rPr lang="es-MX"/>
                      <a:pPr/>
                      <a:t>[CELLRANGE]</a:t>
                    </a:fld>
                    <a:r>
                      <a:rPr lang="es-MX" baseline="0"/>
                      <a:t>, </a:t>
                    </a:r>
                    <a:fld id="{E40A7C2F-1E74-4DD6-8425-444C01F58F26}" type="BUBBLESIZE">
                      <a:rPr lang="es-MX" baseline="0"/>
                      <a:pPr/>
                      <a:t>[TAMAÑO DE BURBUJA]</a:t>
                    </a:fld>
                    <a:endParaRPr lang="es-MX" baseline="0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495-2246-A8A7-B33F596218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B90626-0992-4B17-BC0D-7E64121E5D4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E72B12A-15B6-4E4F-BE63-88607F06FFB9}" type="BUBBLESIZE">
                      <a:rPr lang="en-US" baseline="0"/>
                      <a:pPr/>
                      <a:t>[TAMAÑO DE BURBUJA]</a:t>
                    </a:fld>
                    <a:endParaRPr lang="en-US" baseline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495-2246-A8A7-B33F596218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95-2246-A8A7-B33F5962181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495-2246-A8A7-B33F5962181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495-2246-A8A7-B33F5962181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495-2246-A8A7-B33F5962181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495-2246-A8A7-B33F5962181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495-2246-A8A7-B33F5962181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495-2246-A8A7-B33F5962181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495-2246-A8A7-B33F5962181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495-2246-A8A7-B33F5962181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495-2246-A8A7-B33F5962181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495-2246-A8A7-B33F5962181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D495-2246-A8A7-B33F59621812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495-2246-A8A7-B33F5962181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495-2246-A8A7-B33F59621812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495-2246-A8A7-B33F5962181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495-2246-A8A7-B33F5962181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495-2246-A8A7-B33F59621812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495-2246-A8A7-B33F5962181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495-2246-A8A7-B33F59621812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495-2246-A8A7-B33F59621812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D495-2246-A8A7-B33F59621812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D495-2246-A8A7-B33F59621812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D495-2246-A8A7-B33F59621812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D495-2246-A8A7-B33F59621812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D495-2246-A8A7-B33F59621812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D495-2246-A8A7-B33F59621812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D495-2246-A8A7-B33F59621812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D495-2246-A8A7-B33F59621812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D495-2246-A8A7-B33F59621812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D495-2246-A8A7-B33F59621812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D495-2246-A8A7-B33F59621812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D495-2246-A8A7-B33F59621812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D495-2246-A8A7-B33F59621812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D495-2246-A8A7-B33F59621812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D495-2246-A8A7-B33F59621812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D495-2246-A8A7-B33F59621812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D495-2246-A8A7-B33F59621812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D495-2246-A8A7-B33F59621812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D495-2246-A8A7-B33F59621812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D495-2246-A8A7-B33F59621812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D495-2246-A8A7-B33F59621812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D495-2246-A8A7-B33F59621812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D495-2246-A8A7-B33F59621812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D495-2246-A8A7-B33F59621812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D495-2246-A8A7-B33F59621812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D495-2246-A8A7-B33F59621812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D495-2246-A8A7-B33F59621812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D495-2246-A8A7-B33F59621812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D495-2246-A8A7-B33F59621812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D495-2246-A8A7-B33F59621812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D495-2246-A8A7-B33F59621812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D495-2246-A8A7-B33F59621812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D495-2246-A8A7-B33F59621812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D495-2246-A8A7-B33F59621812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D495-2246-A8A7-B33F59621812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D495-2246-A8A7-B33F59621812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D495-2246-A8A7-B33F59621812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D495-2246-A8A7-B33F59621812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D495-2246-A8A7-B33F59621812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D495-2246-A8A7-B33F59621812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D495-2246-A8A7-B33F59621812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D495-2246-A8A7-B33F59621812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D495-2246-A8A7-B33F59621812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D495-2246-A8A7-B33F59621812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D495-2246-A8A7-B33F59621812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D495-2246-A8A7-B33F59621812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D495-2246-A8A7-B33F59621812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D495-2246-A8A7-B33F59621812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D495-2246-A8A7-B33F59621812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D495-2246-A8A7-B33F59621812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D495-2246-A8A7-B33F59621812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D495-2246-A8A7-B33F59621812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D495-2246-A8A7-B33F59621812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D495-2246-A8A7-B33F59621812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D495-2246-A8A7-B33F59621812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D495-2246-A8A7-B33F59621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 cln (+5)'!$B$2:$B$83</c:f>
              <c:numCache>
                <c:formatCode>[$$-80A]#,##0;\-[$$-80A]#,##0</c:formatCode>
                <c:ptCount val="82"/>
                <c:pt idx="0">
                  <c:v>13860000</c:v>
                </c:pt>
                <c:pt idx="1">
                  <c:v>10342801</c:v>
                </c:pt>
                <c:pt idx="2">
                  <c:v>9654000</c:v>
                </c:pt>
                <c:pt idx="3">
                  <c:v>8800000</c:v>
                </c:pt>
                <c:pt idx="4">
                  <c:v>5450000</c:v>
                </c:pt>
                <c:pt idx="5">
                  <c:v>5214000</c:v>
                </c:pt>
                <c:pt idx="6">
                  <c:v>5214000</c:v>
                </c:pt>
              </c:numCache>
            </c:numRef>
          </c:xVal>
          <c:yVal>
            <c:numRef>
              <c:f>'h cln (+5)'!$C$2:$C$83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bubbleSize>
            <c:numRef>
              <c:f>'h cln (+5)'!$D$2:$D$83</c:f>
              <c:numCache>
                <c:formatCode>0.0</c:formatCode>
                <c:ptCount val="82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'h cln (+5)'!$A$2:$A$83</c15:f>
                <c15:dlblRangeCache>
                  <c:ptCount val="82"/>
                  <c:pt idx="0">
                    <c:v>Garden House La Ceiba</c:v>
                  </c:pt>
                  <c:pt idx="1">
                    <c:v>Royal Garden </c:v>
                  </c:pt>
                  <c:pt idx="2">
                    <c:v>3 Colinas</c:v>
                  </c:pt>
                  <c:pt idx="3">
                    <c:v>Portalegre Valley </c:v>
                  </c:pt>
                  <c:pt idx="4">
                    <c:v>Benevento Residencial- Coto Sicilia- Alboran</c:v>
                  </c:pt>
                  <c:pt idx="5">
                    <c:v>Benevento Residencial- Coto Calabria - Alboran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2-D495-2246-A8A7-B33F59621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230047567"/>
        <c:axId val="230049279"/>
      </c:bubbleChart>
      <c:valAx>
        <c:axId val="230047567"/>
        <c:scaling>
          <c:orientation val="minMax"/>
          <c:max val="14000000"/>
          <c:min val="5000000"/>
        </c:scaling>
        <c:delete val="1"/>
        <c:axPos val="b"/>
        <c:numFmt formatCode="[$$-80A]#,##0;\-[$$-80A]#,##0" sourceLinked="1"/>
        <c:majorTickMark val="out"/>
        <c:minorTickMark val="none"/>
        <c:tickLblPos val="nextTo"/>
        <c:crossAx val="230049279"/>
        <c:crosses val="autoZero"/>
        <c:crossBetween val="midCat"/>
      </c:valAx>
      <c:valAx>
        <c:axId val="230049279"/>
        <c:scaling>
          <c:orientation val="minMax"/>
          <c:max val="2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30047567"/>
        <c:crosses val="autoZero"/>
        <c:crossBetween val="midCat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4/9/25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241425"/>
            <a:ext cx="55149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F0FC-556E-FB4C-93C6-8578884CF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88ED3-7032-9E8A-9FDB-DA1C1157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610977-F157-B980-C59E-FAC944ABA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705A113-7DF9-B94B-8E8D-928D5B5A9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FA6384-E19C-0E1A-D6CF-C3FB523FD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F0FC-556E-FB4C-93C6-8578884CF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EAD45-81E9-4466-73D5-CCA177C6E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00EDC4-94BE-E37C-2B41-EA39FB71E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22A3FAC-12BB-96EA-290D-41872C86B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C31BE-1165-7A1C-B37D-319F16336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129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33496-6AC2-242F-094A-B566921C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C82880-0020-30C2-7E3F-B7FCEE6B7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88185D-8F8A-0F48-C00A-37E935FFE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A5166-6C81-507B-3FEC-A7812211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F0FC-556E-FB4C-93C6-8578884CF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9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94332-CDBD-0DB9-D1F3-18AB91FD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1EEBCB-C967-7557-77D1-E979CC5D8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3242BA-ABBC-23DB-8A0C-B64DE20C1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973E43-3DA3-A86F-4059-A5BC791C9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F0FC-556E-FB4C-93C6-8578884CF68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308" y="7313966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8FE5CC-1D67-7918-4D3E-04E912DD3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92" y="7270038"/>
            <a:ext cx="1007812" cy="3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493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  <p:sldLayoutId id="2147483755" r:id="rId5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B564-2857-04F9-3D71-D264513C4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D45FE5-26FC-491A-A593-79891723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20"/>
            <a:ext cx="11903472" cy="73767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8541C4A-DD90-FC0A-6489-E354C51575CC}"/>
              </a:ext>
            </a:extLst>
          </p:cNvPr>
          <p:cNvSpPr txBox="1"/>
          <p:nvPr/>
        </p:nvSpPr>
        <p:spPr bwMode="auto">
          <a:xfrm>
            <a:off x="9772022" y="213792"/>
            <a:ext cx="3429769" cy="129099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indent="-706438">
              <a:lnSpc>
                <a:spcPct val="70000"/>
              </a:lnSpc>
            </a:pPr>
            <a:r>
              <a:rPr lang="es-ES_tradnl" sz="3600" dirty="0">
                <a:latin typeface="Lato Black" panose="020F0A02020204030203" pitchFamily="34" charset="0"/>
              </a:rPr>
              <a:t>PRECIO X M</a:t>
            </a:r>
            <a:r>
              <a:rPr lang="es-ES_tradnl" sz="3600" baseline="30000" dirty="0">
                <a:latin typeface="Lato Black" panose="020F0A02020204030203" pitchFamily="34" charset="0"/>
              </a:rPr>
              <a:t>2</a:t>
            </a:r>
            <a:r>
              <a:rPr lang="es-ES_tradnl" sz="3600" dirty="0">
                <a:latin typeface="Lato Black" panose="020F0A02020204030203" pitchFamily="34" charset="0"/>
              </a:rPr>
              <a:t> </a:t>
            </a:r>
            <a:r>
              <a:rPr lang="es-ES_tradnl" sz="3600" dirty="0">
                <a:latin typeface="Lato Hairline" panose="020F0202020204030203" pitchFamily="34" charset="0"/>
              </a:rPr>
              <a:t>VIVIENDA VERTICAL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8D9C27-54F5-C12F-162F-431898254019}"/>
              </a:ext>
            </a:extLst>
          </p:cNvPr>
          <p:cNvSpPr txBox="1"/>
          <p:nvPr/>
        </p:nvSpPr>
        <p:spPr>
          <a:xfrm>
            <a:off x="10791446" y="5802284"/>
            <a:ext cx="1789763" cy="181588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</a:defRPr>
            </a:lvl1pPr>
          </a:lstStyle>
          <a:p>
            <a:pPr algn="l"/>
            <a:r>
              <a:rPr lang="es-ES_tradnl" dirty="0"/>
              <a:t>Fuente: Gráfica realizada por Ideas Frescas con la información levantada en campo en la ciudad de Culiacán al mes de julio de 2025.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1E7DC3-EBB0-19A9-41F4-3E4C2CF46330}"/>
              </a:ext>
            </a:extLst>
          </p:cNvPr>
          <p:cNvSpPr txBox="1"/>
          <p:nvPr/>
        </p:nvSpPr>
        <p:spPr bwMode="auto">
          <a:xfrm>
            <a:off x="10009267" y="6106928"/>
            <a:ext cx="843290" cy="52684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Ceiba- Cedro</a:t>
            </a:r>
          </a:p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E134DDC-3048-941B-1DF7-19690642C2CE}"/>
              </a:ext>
            </a:extLst>
          </p:cNvPr>
          <p:cNvCxnSpPr>
            <a:cxnSpLocks/>
          </p:cNvCxnSpPr>
          <p:nvPr/>
        </p:nvCxnSpPr>
        <p:spPr>
          <a:xfrm flipV="1">
            <a:off x="10394315" y="5844540"/>
            <a:ext cx="0" cy="3048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92F2A03-94F1-0A44-7B06-E9464F99CAA5}"/>
              </a:ext>
            </a:extLst>
          </p:cNvPr>
          <p:cNvSpPr txBox="1"/>
          <p:nvPr/>
        </p:nvSpPr>
        <p:spPr bwMode="auto">
          <a:xfrm>
            <a:off x="9770602" y="5061485"/>
            <a:ext cx="913637" cy="36237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>
            <a:defPPr>
              <a:defRPr lang="en-US"/>
            </a:defPPr>
            <a:lvl1pPr indent="12700" algn="ctr">
              <a:spcAft>
                <a:spcPts val="400"/>
              </a:spcAft>
              <a:defRPr sz="7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s-MX" dirty="0"/>
              <a:t>La Ceiba- </a:t>
            </a:r>
            <a:r>
              <a:rPr lang="es-MX" dirty="0" err="1"/>
              <a:t>Tabachin</a:t>
            </a:r>
            <a:endParaRPr lang="es-MX" dirty="0"/>
          </a:p>
          <a:p>
            <a:r>
              <a:rPr lang="es-MX" dirty="0"/>
              <a:t>(0.5)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524786-4A6E-1041-6776-1F8CB91BDBDA}"/>
              </a:ext>
            </a:extLst>
          </p:cNvPr>
          <p:cNvSpPr txBox="1"/>
          <p:nvPr/>
        </p:nvSpPr>
        <p:spPr bwMode="auto">
          <a:xfrm>
            <a:off x="9388496" y="6056375"/>
            <a:ext cx="843291" cy="33228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>
            <a:defPPr>
              <a:defRPr lang="en-US"/>
            </a:defPPr>
            <a:lvl1pPr indent="12700" algn="ctr">
              <a:spcAft>
                <a:spcPts val="400"/>
              </a:spcAft>
              <a:defRPr sz="7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s-MX" dirty="0"/>
              <a:t>La Ceiba- Caoba</a:t>
            </a:r>
          </a:p>
          <a:p>
            <a:r>
              <a:rPr lang="es-MX" dirty="0"/>
              <a:t>(0.5)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52D6244-AF57-AD6A-5AC5-7844F225BD9D}"/>
              </a:ext>
            </a:extLst>
          </p:cNvPr>
          <p:cNvCxnSpPr>
            <a:cxnSpLocks/>
          </p:cNvCxnSpPr>
          <p:nvPr/>
        </p:nvCxnSpPr>
        <p:spPr>
          <a:xfrm flipH="1" flipV="1">
            <a:off x="10253336" y="5490692"/>
            <a:ext cx="5846" cy="26005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5A496A3-1CEA-4B9F-DE69-2D0194EAFABC}"/>
              </a:ext>
            </a:extLst>
          </p:cNvPr>
          <p:cNvCxnSpPr>
            <a:cxnSpLocks/>
          </p:cNvCxnSpPr>
          <p:nvPr/>
        </p:nvCxnSpPr>
        <p:spPr>
          <a:xfrm flipV="1">
            <a:off x="9901267" y="5869932"/>
            <a:ext cx="145803" cy="20040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B25573BD-D0B7-F7D0-BE90-07A7A3186B34}"/>
              </a:ext>
            </a:extLst>
          </p:cNvPr>
          <p:cNvCxnSpPr>
            <a:cxnSpLocks/>
          </p:cNvCxnSpPr>
          <p:nvPr/>
        </p:nvCxnSpPr>
        <p:spPr>
          <a:xfrm flipH="1" flipV="1">
            <a:off x="7569200" y="5695659"/>
            <a:ext cx="518160" cy="10662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B39A8465-5D27-E002-AE67-4D75099C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3" t="75446" r="16014" b="23453"/>
          <a:stretch>
            <a:fillRect/>
          </a:stretch>
        </p:blipFill>
        <p:spPr>
          <a:xfrm>
            <a:off x="10363581" y="5770927"/>
            <a:ext cx="74040" cy="812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696826-FDD8-2C5C-FD8D-A9D90EEB7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2" t="74946" r="20270" b="23109"/>
          <a:stretch>
            <a:fillRect/>
          </a:stretch>
        </p:blipFill>
        <p:spPr>
          <a:xfrm>
            <a:off x="10174606" y="5734050"/>
            <a:ext cx="167638" cy="1435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9D021C-0C5D-83E8-98C5-C51FBE989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7" t="74946" r="35607" b="22970"/>
          <a:stretch>
            <a:fillRect/>
          </a:stretch>
        </p:blipFill>
        <p:spPr>
          <a:xfrm>
            <a:off x="10021578" y="5733415"/>
            <a:ext cx="155547" cy="1537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F3CFE9-7F1C-C890-A5EA-BB07993DE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55" y="5925624"/>
            <a:ext cx="466297" cy="181033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FC05DB1-77D8-3DD5-3F11-70F2BB37F094}"/>
              </a:ext>
            </a:extLst>
          </p:cNvPr>
          <p:cNvCxnSpPr>
            <a:cxnSpLocks/>
          </p:cNvCxnSpPr>
          <p:nvPr/>
        </p:nvCxnSpPr>
        <p:spPr>
          <a:xfrm flipH="1">
            <a:off x="9148477" y="5189185"/>
            <a:ext cx="475025" cy="354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86877308-C193-0168-1706-011C378EA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19" y="5298287"/>
            <a:ext cx="457883" cy="177767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A7321E6-AE04-60B1-01A4-B5C1F142DC18}"/>
              </a:ext>
            </a:extLst>
          </p:cNvPr>
          <p:cNvCxnSpPr>
            <a:cxnSpLocks/>
          </p:cNvCxnSpPr>
          <p:nvPr/>
        </p:nvCxnSpPr>
        <p:spPr>
          <a:xfrm flipH="1" flipV="1">
            <a:off x="8683171" y="5829480"/>
            <a:ext cx="429118" cy="480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A9E59922-E04E-B169-9DFC-77F22A487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95" y="4158350"/>
            <a:ext cx="419346" cy="162805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D799A5C-0608-CBE2-C758-AF4DB3CC5B60}"/>
              </a:ext>
            </a:extLst>
          </p:cNvPr>
          <p:cNvCxnSpPr>
            <a:cxnSpLocks/>
          </p:cNvCxnSpPr>
          <p:nvPr/>
        </p:nvCxnSpPr>
        <p:spPr>
          <a:xfrm flipH="1">
            <a:off x="3490332" y="4190405"/>
            <a:ext cx="162792" cy="3401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1C6D8827-1DAB-BA75-7E5E-31FE1E739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15" y="4631283"/>
            <a:ext cx="414053" cy="160750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3BA2FC1-91BB-F9A2-0A24-AFD9E832C8A9}"/>
              </a:ext>
            </a:extLst>
          </p:cNvPr>
          <p:cNvCxnSpPr>
            <a:cxnSpLocks/>
          </p:cNvCxnSpPr>
          <p:nvPr/>
        </p:nvCxnSpPr>
        <p:spPr>
          <a:xfrm flipH="1">
            <a:off x="4616605" y="4342805"/>
            <a:ext cx="162792" cy="3401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0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272C3-2FC4-ABF2-D7D1-918E2A1B4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6C07C9-9E15-F0C8-75E0-C000ED29A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75"/>
            <a:ext cx="11903472" cy="73767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E7E12C-1467-7408-D77B-60DD9A59D890}"/>
              </a:ext>
            </a:extLst>
          </p:cNvPr>
          <p:cNvSpPr txBox="1"/>
          <p:nvPr/>
        </p:nvSpPr>
        <p:spPr bwMode="auto">
          <a:xfrm>
            <a:off x="9508561" y="156413"/>
            <a:ext cx="3429769" cy="129099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indent="-706438">
              <a:lnSpc>
                <a:spcPct val="70000"/>
              </a:lnSpc>
            </a:pPr>
            <a:r>
              <a:rPr lang="es-ES_tradnl" sz="3600" dirty="0">
                <a:latin typeface="Lato Black" panose="020F0A02020204030203" pitchFamily="34" charset="0"/>
              </a:rPr>
              <a:t>PRECIO FINAL </a:t>
            </a:r>
            <a:r>
              <a:rPr lang="es-ES_tradnl" sz="3600" dirty="0">
                <a:latin typeface="Lato Hairline" panose="020F0202020204030203" pitchFamily="34" charset="0"/>
              </a:rPr>
              <a:t>VIVIENDA HORIZONTAL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F914787-99A2-3A19-FB21-49624CC877C2}"/>
              </a:ext>
            </a:extLst>
          </p:cNvPr>
          <p:cNvSpPr txBox="1"/>
          <p:nvPr/>
        </p:nvSpPr>
        <p:spPr>
          <a:xfrm>
            <a:off x="10649312" y="5613293"/>
            <a:ext cx="1789763" cy="181588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</a:defRPr>
            </a:lvl1pPr>
          </a:lstStyle>
          <a:p>
            <a:pPr algn="l"/>
            <a:r>
              <a:rPr lang="es-ES_tradnl" dirty="0"/>
              <a:t>Fuente: Gráfica realizada por Ideas Frescas con la información levantada en campo en la ciudad de Culiacán al mes de julio de 2025.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3755A7-D3CB-CBFD-2E5B-01B451701C05}"/>
              </a:ext>
            </a:extLst>
          </p:cNvPr>
          <p:cNvSpPr txBox="1"/>
          <p:nvPr/>
        </p:nvSpPr>
        <p:spPr bwMode="auto">
          <a:xfrm>
            <a:off x="9680768" y="2754462"/>
            <a:ext cx="1293744" cy="34396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200"/>
              </a:spcAft>
            </a:pPr>
            <a:r>
              <a:rPr lang="es-MX" sz="65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Royal Garden</a:t>
            </a:r>
          </a:p>
          <a:p>
            <a:pPr indent="12700" algn="ctr">
              <a:spcAft>
                <a:spcPts val="200"/>
              </a:spcAft>
            </a:pPr>
            <a:r>
              <a:rPr lang="es-MX" sz="65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E7EEC4-8C19-0F69-6C94-1FDA6BBDC325}"/>
              </a:ext>
            </a:extLst>
          </p:cNvPr>
          <p:cNvSpPr txBox="1"/>
          <p:nvPr/>
        </p:nvSpPr>
        <p:spPr bwMode="auto">
          <a:xfrm>
            <a:off x="9508561" y="6563404"/>
            <a:ext cx="1293744" cy="34396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200"/>
              </a:spcAft>
            </a:pPr>
            <a:r>
              <a:rPr lang="es-MX" sz="65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Portalegre Valley</a:t>
            </a:r>
          </a:p>
          <a:p>
            <a:pPr indent="12700" algn="ctr">
              <a:spcAft>
                <a:spcPts val="200"/>
              </a:spcAft>
            </a:pPr>
            <a:r>
              <a:rPr lang="es-MX" sz="65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F7156F-7AD3-13C0-395B-7B13D52FA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39394" r="15971" b="59022"/>
          <a:stretch>
            <a:fillRect/>
          </a:stretch>
        </p:blipFill>
        <p:spPr>
          <a:xfrm>
            <a:off x="10344784" y="3114041"/>
            <a:ext cx="69216" cy="116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0A100A-81CA-23AF-0DFA-56276E25C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1" t="84608" r="28127" b="14131"/>
          <a:stretch>
            <a:fillRect/>
          </a:stretch>
        </p:blipFill>
        <p:spPr>
          <a:xfrm>
            <a:off x="10073640" y="6449441"/>
            <a:ext cx="89535" cy="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E0DF-4791-64D0-45FB-2EDACABAF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19EAEDB-A2E5-998F-3452-83DBA8A2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0"/>
            <a:ext cx="11903472" cy="737679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39D4E66-0BAE-94F0-6D95-01E1C92DE553}"/>
              </a:ext>
            </a:extLst>
          </p:cNvPr>
          <p:cNvSpPr txBox="1"/>
          <p:nvPr/>
        </p:nvSpPr>
        <p:spPr bwMode="auto">
          <a:xfrm>
            <a:off x="9393668" y="6011980"/>
            <a:ext cx="1293744" cy="50925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Garden House La Ceiba</a:t>
            </a:r>
          </a:p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984F497-8EAA-A087-9830-0A4D32A5E0DE}"/>
              </a:ext>
            </a:extLst>
          </p:cNvPr>
          <p:cNvSpPr txBox="1"/>
          <p:nvPr/>
        </p:nvSpPr>
        <p:spPr bwMode="auto">
          <a:xfrm>
            <a:off x="9516302" y="3303442"/>
            <a:ext cx="1293744" cy="32783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 Colinas</a:t>
            </a:r>
          </a:p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9CC5E0-BE6D-2CFB-F1F4-3B46DEE1AFDE}"/>
              </a:ext>
            </a:extLst>
          </p:cNvPr>
          <p:cNvSpPr txBox="1"/>
          <p:nvPr/>
        </p:nvSpPr>
        <p:spPr bwMode="auto">
          <a:xfrm>
            <a:off x="9488896" y="358269"/>
            <a:ext cx="3429769" cy="129099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indent="-706438">
              <a:lnSpc>
                <a:spcPct val="70000"/>
              </a:lnSpc>
            </a:pPr>
            <a:r>
              <a:rPr lang="es-ES_tradnl" sz="3600" dirty="0">
                <a:latin typeface="Lato Black" panose="020F0A02020204030203" pitchFamily="34" charset="0"/>
              </a:rPr>
              <a:t>PRECIO FINAL </a:t>
            </a:r>
            <a:r>
              <a:rPr lang="es-ES_tradnl" sz="3600" dirty="0">
                <a:latin typeface="Lato Hairline" panose="020F0202020204030203" pitchFamily="34" charset="0"/>
              </a:rPr>
              <a:t>VIVIENDA HORIZONTAL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68506CC-3998-1DA1-F2B2-66DFD98858DC}"/>
              </a:ext>
            </a:extLst>
          </p:cNvPr>
          <p:cNvSpPr txBox="1"/>
          <p:nvPr/>
        </p:nvSpPr>
        <p:spPr>
          <a:xfrm>
            <a:off x="10649312" y="5613293"/>
            <a:ext cx="1789763" cy="181588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</a:defRPr>
            </a:lvl1pPr>
          </a:lstStyle>
          <a:p>
            <a:pPr algn="l"/>
            <a:r>
              <a:rPr lang="es-ES_tradnl" dirty="0"/>
              <a:t>Fuente: Gráfica realizada por Ideas Frescas con la información levantada en campo en la ciudad de Culiacán al mes de julio de 2025.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CF20BA-1020-A62C-4293-2D3EC0426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0" t="82866" r="15932" b="15929"/>
          <a:stretch>
            <a:fillRect/>
          </a:stretch>
        </p:blipFill>
        <p:spPr>
          <a:xfrm>
            <a:off x="10325100" y="6324599"/>
            <a:ext cx="62865" cy="889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E098018-AE1A-7431-C14C-B377B0898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0" t="47047" r="41122" b="51688"/>
          <a:stretch>
            <a:fillRect/>
          </a:stretch>
        </p:blipFill>
        <p:spPr>
          <a:xfrm>
            <a:off x="10060860" y="3677906"/>
            <a:ext cx="91439" cy="933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3DBB2F-87A7-31E4-5DA2-6574E56BE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54" y="2257167"/>
            <a:ext cx="419346" cy="162805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BDAD3B1-A934-9D3C-577D-198954418E19}"/>
              </a:ext>
            </a:extLst>
          </p:cNvPr>
          <p:cNvCxnSpPr>
            <a:cxnSpLocks/>
          </p:cNvCxnSpPr>
          <p:nvPr/>
        </p:nvCxnSpPr>
        <p:spPr>
          <a:xfrm flipV="1">
            <a:off x="6191127" y="2509024"/>
            <a:ext cx="300748" cy="975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69A637C1-F5FE-CE14-0648-C08AF3EE8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83" y="1486462"/>
            <a:ext cx="419346" cy="162805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D300611-18A7-93ED-956C-B8D1459A8E59}"/>
              </a:ext>
            </a:extLst>
          </p:cNvPr>
          <p:cNvCxnSpPr>
            <a:cxnSpLocks/>
          </p:cNvCxnSpPr>
          <p:nvPr/>
        </p:nvCxnSpPr>
        <p:spPr>
          <a:xfrm flipH="1" flipV="1">
            <a:off x="1895707" y="1248937"/>
            <a:ext cx="301083" cy="23752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FA6D97F-B4EE-8EC3-0FBF-83345C7A4686}"/>
              </a:ext>
            </a:extLst>
          </p:cNvPr>
          <p:cNvCxnSpPr>
            <a:cxnSpLocks/>
          </p:cNvCxnSpPr>
          <p:nvPr/>
        </p:nvCxnSpPr>
        <p:spPr>
          <a:xfrm flipH="1" flipV="1">
            <a:off x="3947532" y="1170878"/>
            <a:ext cx="144965" cy="31558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6867DF16-0313-69FD-232D-0A31CA5D7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63" y="1328670"/>
            <a:ext cx="419346" cy="162805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96A2CCB-9648-AD26-00C4-61A74C47ACD3}"/>
              </a:ext>
            </a:extLst>
          </p:cNvPr>
          <p:cNvCxnSpPr>
            <a:cxnSpLocks/>
          </p:cNvCxnSpPr>
          <p:nvPr/>
        </p:nvCxnSpPr>
        <p:spPr>
          <a:xfrm flipH="1" flipV="1">
            <a:off x="6436059" y="1091145"/>
            <a:ext cx="144965" cy="31558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39B64DC7-4919-2924-1067-6395D5EA6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90" y="1248937"/>
            <a:ext cx="419346" cy="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C6E2E-5B52-049C-B9F9-BD5028F9A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ACCA886D-7C07-A40F-6778-F2EEAD98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n-US" sz="1667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A3004D6-8F8E-0368-1D67-000394AF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21175"/>
            <a:ext cx="12801602" cy="506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POSICIONAMIENTO DE PRECIO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8D1AB-DE4A-B1BB-E821-A196DE3DBB71}"/>
              </a:ext>
            </a:extLst>
          </p:cNvPr>
          <p:cNvSpPr txBox="1"/>
          <p:nvPr/>
        </p:nvSpPr>
        <p:spPr bwMode="auto">
          <a:xfrm>
            <a:off x="0" y="681065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marR="0" lvl="0" indent="-70802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+mn-cs"/>
              </a:rPr>
              <a:t>Todos los desarrollos con el precio entre $1 a $5 mdp.- Vivienda horizontal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/>
        </p:nvGraphicFramePr>
        <p:xfrm>
          <a:off x="244475" y="1323326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/>
        </p:nvGraphicFramePr>
        <p:xfrm>
          <a:off x="244475" y="1309473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5329CDD-6D8F-F181-9E9B-262B915D3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02" y="7009932"/>
            <a:ext cx="419346" cy="1628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6643D-2BD3-C70E-E93F-046FACE92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8" y="6013857"/>
            <a:ext cx="419346" cy="1628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FD35BB-DC71-C413-5D3C-2B3DE3A64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19" y="2021720"/>
            <a:ext cx="419346" cy="1628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0275C2-0DBA-DE48-6813-CC592C920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253" y="2269865"/>
            <a:ext cx="419346" cy="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F56B7-09B3-89A2-492F-E7AB8E6FD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D900D33C-79FA-4729-1438-4EEE2246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n-US" sz="1667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9B0CC6F-0A94-3209-2781-794F6A1F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21175"/>
            <a:ext cx="12801602" cy="506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POSICIONAMIENTO DE PRECIO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15DC9A-3119-1E8F-9553-93C4625D2B66}"/>
              </a:ext>
            </a:extLst>
          </p:cNvPr>
          <p:cNvSpPr txBox="1"/>
          <p:nvPr/>
        </p:nvSpPr>
        <p:spPr bwMode="auto">
          <a:xfrm>
            <a:off x="0" y="674854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marR="0" lvl="0" indent="-70802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+mn-cs"/>
              </a:rPr>
              <a:t>Todos los desarrollos con el precio + de $5 mdp.- Vivienda </a:t>
            </a:r>
            <a:r>
              <a:rPr lang="es-MX" sz="24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horizontal</a:t>
            </a:r>
            <a:endParaRPr kumimoji="0" lang="es-MX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+mn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5ABD6E0-4243-8240-93C6-485677887F34}"/>
              </a:ext>
            </a:extLst>
          </p:cNvPr>
          <p:cNvGraphicFramePr>
            <a:graphicFrameLocks/>
          </p:cNvGraphicFramePr>
          <p:nvPr/>
        </p:nvGraphicFramePr>
        <p:xfrm>
          <a:off x="244475" y="1326659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C5122BE-0145-FD4C-88AA-C8E92BDFA025}"/>
              </a:ext>
            </a:extLst>
          </p:cNvPr>
          <p:cNvGraphicFramePr>
            <a:graphicFrameLocks/>
          </p:cNvGraphicFramePr>
          <p:nvPr/>
        </p:nvGraphicFramePr>
        <p:xfrm>
          <a:off x="244475" y="1323326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674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8DE0C-9ACE-1745-4DF0-4400C71E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21A8C3-6A8E-2DD9-9D9F-A53FE26E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49" y="1121279"/>
            <a:ext cx="10321299" cy="64508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BA320E-EC0A-711A-32E8-99A41764C542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3E9B69-15F3-5983-41AC-5DF4A9B56EDB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ED87CB-5986-AB43-CD21-46053D2EAB9A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16CD53-66EC-6FA5-6DE0-0A4535CA5CCE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FBCC4A-590F-9C8F-8F22-ACA48F9DD496}"/>
              </a:ext>
            </a:extLst>
          </p:cNvPr>
          <p:cNvSpPr txBox="1"/>
          <p:nvPr/>
        </p:nvSpPr>
        <p:spPr>
          <a:xfrm>
            <a:off x="5104169" y="6545653"/>
            <a:ext cx="25987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: </a:t>
            </a:r>
            <a:r>
              <a:rPr lang="es-MX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$25,197</a:t>
            </a:r>
            <a:endParaRPr lang="es-MX" sz="1800" b="1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8B189F-77E2-5F1D-3AA2-B6578E0917DF}"/>
              </a:ext>
            </a:extLst>
          </p:cNvPr>
          <p:cNvSpPr txBox="1"/>
          <p:nvPr/>
        </p:nvSpPr>
        <p:spPr>
          <a:xfrm>
            <a:off x="9836393" y="4016941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1.1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9E90ECD-2436-0F1A-1B0F-B222FE7E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18593"/>
            <a:ext cx="12801602" cy="858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COMPETITIVA- VIVIENDA HORIZONTAL</a:t>
            </a:r>
          </a:p>
          <a:p>
            <a:pPr marL="190500">
              <a:defRPr/>
            </a:pP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Precio x m</a:t>
            </a:r>
            <a:r>
              <a:rPr kumimoji="0" lang="es-ES_tradnl" sz="20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2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 y ventas ponderadas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(30% venta mensual periodo pasado, 70% venta actual)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B2B59CEF-DB37-1F86-EA29-19758648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9097FC1-4A1A-8131-38A6-B0A8E316090B}"/>
              </a:ext>
            </a:extLst>
          </p:cNvPr>
          <p:cNvGrpSpPr/>
          <p:nvPr/>
        </p:nvGrpSpPr>
        <p:grpSpPr>
          <a:xfrm>
            <a:off x="5940120" y="1048073"/>
            <a:ext cx="1357193" cy="249303"/>
            <a:chOff x="7142030" y="1393248"/>
            <a:chExt cx="1357193" cy="24930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9C4D05F-FC78-184D-B920-324A423E4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EBBFD81-520A-CDB0-FEDB-D45E610A0552}"/>
                </a:ext>
              </a:extLst>
            </p:cNvPr>
            <p:cNvSpPr txBox="1"/>
            <p:nvPr/>
          </p:nvSpPr>
          <p:spPr bwMode="auto">
            <a:xfrm>
              <a:off x="7142030" y="1393248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Perisur II- P Montanesa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9DEE7D5-1864-C4BA-32E7-6ADCB66D3713}"/>
              </a:ext>
            </a:extLst>
          </p:cNvPr>
          <p:cNvGrpSpPr/>
          <p:nvPr/>
        </p:nvGrpSpPr>
        <p:grpSpPr>
          <a:xfrm>
            <a:off x="5464152" y="1208764"/>
            <a:ext cx="1357193" cy="249303"/>
            <a:chOff x="8304924" y="1400702"/>
            <a:chExt cx="1357193" cy="249303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39AFF70-3C08-EAC7-7E03-2656A6AD8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3282959-DD2B-8340-1DEC-C3583AC26308}"/>
                </a:ext>
              </a:extLst>
            </p:cNvPr>
            <p:cNvSpPr txBox="1"/>
            <p:nvPr/>
          </p:nvSpPr>
          <p:spPr bwMode="auto">
            <a:xfrm>
              <a:off x="8304924" y="1400702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Gran Sur Res.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9F7AFCD-E624-FB50-7A28-4B455D0706C4}"/>
              </a:ext>
            </a:extLst>
          </p:cNvPr>
          <p:cNvGrpSpPr/>
          <p:nvPr/>
        </p:nvGrpSpPr>
        <p:grpSpPr>
          <a:xfrm>
            <a:off x="10538944" y="5188959"/>
            <a:ext cx="1357193" cy="249303"/>
            <a:chOff x="8304924" y="1400702"/>
            <a:chExt cx="1357193" cy="249303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05BCD0F-7CE6-F2AC-0C81-C12F91BE73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C49B9A8-8F8C-23DD-4ECB-F40E64C3F9F2}"/>
                </a:ext>
              </a:extLst>
            </p:cNvPr>
            <p:cNvSpPr txBox="1"/>
            <p:nvPr/>
          </p:nvSpPr>
          <p:spPr bwMode="auto">
            <a:xfrm>
              <a:off x="8304924" y="1400702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lvl="0" indent="7938">
                <a:spcAft>
                  <a:spcPts val="400"/>
                </a:spcAft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Garden House La Ceiba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58668EF-39C9-DFFC-C109-0EC7B469172E}"/>
              </a:ext>
            </a:extLst>
          </p:cNvPr>
          <p:cNvGrpSpPr/>
          <p:nvPr/>
        </p:nvGrpSpPr>
        <p:grpSpPr>
          <a:xfrm>
            <a:off x="4522036" y="1402727"/>
            <a:ext cx="2451709" cy="277014"/>
            <a:chOff x="7210408" y="1372991"/>
            <a:chExt cx="2451709" cy="277014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D7B5A22-B550-2408-1388-3E41C4F70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AE5F604-001E-AA44-49B9-06D8FBA56D71}"/>
                </a:ext>
              </a:extLst>
            </p:cNvPr>
            <p:cNvSpPr txBox="1"/>
            <p:nvPr/>
          </p:nvSpPr>
          <p:spPr bwMode="auto">
            <a:xfrm>
              <a:off x="8304924" y="1400702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 err="1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Vitia</a:t>
              </a: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Granada- E5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BF6D56-D877-FD0E-578A-C4F34A7B711A}"/>
                </a:ext>
              </a:extLst>
            </p:cNvPr>
            <p:cNvSpPr txBox="1"/>
            <p:nvPr/>
          </p:nvSpPr>
          <p:spPr bwMode="auto">
            <a:xfrm>
              <a:off x="7210408" y="1372991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 err="1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Vitia</a:t>
              </a: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Granada- Abierto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E4E373B5-5F2C-FFB7-5CBD-EA5B76179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84" y="5651453"/>
            <a:ext cx="419346" cy="16280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720C01-D4B7-E036-7ADE-AC899230D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83" y="5488648"/>
            <a:ext cx="419346" cy="16280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0804396-839B-4FF2-D93C-2A7EDCD6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03" y="3189227"/>
            <a:ext cx="419346" cy="16280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5206064-B1EC-12BA-996E-2C086B64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49" y="4942822"/>
            <a:ext cx="419346" cy="16280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3C7EE0E-63CB-14B2-BBCF-44027841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61" y="1261826"/>
            <a:ext cx="419346" cy="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7AD1E-6D77-EC98-EC89-44FE28BD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A2A65D2D-899F-ADF2-3EB9-1A0311E4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27" y="1060073"/>
            <a:ext cx="10472811" cy="654550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0B053F-A5B1-DB98-3106-7F9DCEC035EC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C718AF-B80A-7C7B-5BEE-105BA3AF3537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50B1EB-D430-2155-4636-4F85F8C2F3BF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E49638-B18F-7EAC-F3A8-E062CD8286AA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5803ED-BA37-171E-E67A-02FF1512E806}"/>
              </a:ext>
            </a:extLst>
          </p:cNvPr>
          <p:cNvSpPr txBox="1"/>
          <p:nvPr/>
        </p:nvSpPr>
        <p:spPr>
          <a:xfrm>
            <a:off x="5166802" y="6545653"/>
            <a:ext cx="2486025" cy="537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unidad 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+ vendida: </a:t>
            </a:r>
            <a:r>
              <a:rPr lang="es-MX" dirty="0">
                <a:solidFill>
                  <a:srgbClr val="000000"/>
                </a:solidFill>
                <a:latin typeface="Roboto Bold" panose="02000000000000000000" pitchFamily="2" charset="0"/>
              </a:rPr>
              <a:t>$3,126,025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Roboto Bold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3C980B-ABE0-FE35-5131-1C15CD7CE6D2}"/>
              </a:ext>
            </a:extLst>
          </p:cNvPr>
          <p:cNvSpPr txBox="1"/>
          <p:nvPr/>
        </p:nvSpPr>
        <p:spPr>
          <a:xfrm>
            <a:off x="9899001" y="3326366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1.1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E72D1E2-63A8-26D9-204B-1F6C0CF3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47071"/>
            <a:ext cx="12801602" cy="858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COMPETITIVA- VIVIENDA HORIZONTAL</a:t>
            </a:r>
          </a:p>
          <a:p>
            <a:pPr marL="190500">
              <a:defRPr/>
            </a:pPr>
            <a:r>
              <a:rPr kumimoji="0" lang="es-ES_tradnl" sz="20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precio unidad + vendida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y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ventas ponderadas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(30% venta mensual periodo pasado, 70% venta actual)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881793A5-A8C7-F69D-AA6C-60CB830A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5AE99F1-3DC1-4091-87FA-5A9BB8A6FC47}"/>
              </a:ext>
            </a:extLst>
          </p:cNvPr>
          <p:cNvGrpSpPr/>
          <p:nvPr/>
        </p:nvGrpSpPr>
        <p:grpSpPr>
          <a:xfrm>
            <a:off x="4857819" y="1165424"/>
            <a:ext cx="1357193" cy="249303"/>
            <a:chOff x="7142030" y="1393248"/>
            <a:chExt cx="1357193" cy="24930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17E4EB7-D1FC-3169-453D-6D9EBB99B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4043039-6645-03A5-8C77-B9A7CC36979A}"/>
                </a:ext>
              </a:extLst>
            </p:cNvPr>
            <p:cNvSpPr txBox="1"/>
            <p:nvPr/>
          </p:nvSpPr>
          <p:spPr bwMode="auto">
            <a:xfrm>
              <a:off x="7142030" y="1393248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Perisur II- P Montanesa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6D09833-39EB-12A5-A84F-7DF4B81F77E7}"/>
              </a:ext>
            </a:extLst>
          </p:cNvPr>
          <p:cNvGrpSpPr/>
          <p:nvPr/>
        </p:nvGrpSpPr>
        <p:grpSpPr>
          <a:xfrm>
            <a:off x="5607641" y="1345452"/>
            <a:ext cx="1357193" cy="249303"/>
            <a:chOff x="8304924" y="1400702"/>
            <a:chExt cx="1357193" cy="249303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0BD35AE-1843-45DB-D6CC-C7B65C31F7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D2A651A-FC5D-E808-AFD8-62E33419EB39}"/>
                </a:ext>
              </a:extLst>
            </p:cNvPr>
            <p:cNvSpPr txBox="1"/>
            <p:nvPr/>
          </p:nvSpPr>
          <p:spPr bwMode="auto">
            <a:xfrm>
              <a:off x="8304924" y="1400702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Gran Sur Res.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99F87A6-A306-5138-00E3-812F3BDCE3FA}"/>
              </a:ext>
            </a:extLst>
          </p:cNvPr>
          <p:cNvGrpSpPr/>
          <p:nvPr/>
        </p:nvGrpSpPr>
        <p:grpSpPr>
          <a:xfrm>
            <a:off x="10906978" y="4537796"/>
            <a:ext cx="1357193" cy="249303"/>
            <a:chOff x="8304924" y="1400702"/>
            <a:chExt cx="1357193" cy="249303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1C4C796-94E7-CECB-807A-CB187912F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1C8A5D8-6CB7-3036-2E2A-1F336A0FC47C}"/>
                </a:ext>
              </a:extLst>
            </p:cNvPr>
            <p:cNvSpPr txBox="1"/>
            <p:nvPr/>
          </p:nvSpPr>
          <p:spPr bwMode="auto">
            <a:xfrm>
              <a:off x="8304924" y="1400702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lvl="0" indent="7938">
                <a:spcAft>
                  <a:spcPts val="400"/>
                </a:spcAft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Garden House La Ceiba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6696203-E6FE-FCAA-9887-BB1220F5D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57" y="1194303"/>
            <a:ext cx="419346" cy="1628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EA10F9-606C-3409-8B6E-2769336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41" y="3614295"/>
            <a:ext cx="419346" cy="1628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7297510-14A7-7A3E-D860-1813559FE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71" y="5506487"/>
            <a:ext cx="419346" cy="1628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D0BD152-C1AA-9F4A-0175-FB71A084B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88" y="5306166"/>
            <a:ext cx="419346" cy="1628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A7E2744-FAFF-009A-1242-6AA6583C5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84" y="4903653"/>
            <a:ext cx="419346" cy="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75492-C8DD-CDFD-3A70-D9A79BC05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4F3CED-1513-4545-BD7A-E9B2B252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75"/>
            <a:ext cx="11903472" cy="73767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F7BB804-B3F5-1472-1018-E86B52A27140}"/>
              </a:ext>
            </a:extLst>
          </p:cNvPr>
          <p:cNvSpPr txBox="1"/>
          <p:nvPr/>
        </p:nvSpPr>
        <p:spPr>
          <a:xfrm>
            <a:off x="10791446" y="5802284"/>
            <a:ext cx="1789763" cy="181588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</a:defRPr>
            </a:lvl1pPr>
          </a:lstStyle>
          <a:p>
            <a:pPr algn="l"/>
            <a:r>
              <a:rPr lang="es-ES_tradnl" dirty="0"/>
              <a:t>Fuente: Gráfica realizada por Ideas Frescas con la información levantada en campo en la ciudad de Culiacán al mes de julio de 2025.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734B52-5EDD-BFEF-A70E-C28BF5A7E0F5}"/>
              </a:ext>
            </a:extLst>
          </p:cNvPr>
          <p:cNvSpPr txBox="1"/>
          <p:nvPr/>
        </p:nvSpPr>
        <p:spPr bwMode="auto">
          <a:xfrm>
            <a:off x="9928087" y="610527"/>
            <a:ext cx="3429769" cy="116154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indent="-706438">
              <a:lnSpc>
                <a:spcPct val="70000"/>
              </a:lnSpc>
            </a:pPr>
            <a:r>
              <a:rPr lang="es-ES_tradnl" sz="3200" dirty="0">
                <a:latin typeface="Lato Black" panose="020F0A02020204030203" pitchFamily="34" charset="0"/>
              </a:rPr>
              <a:t>PRECIO FINAL </a:t>
            </a:r>
            <a:r>
              <a:rPr lang="es-ES_tradnl" sz="3200" dirty="0">
                <a:latin typeface="Lato Hairline" panose="020F0202020204030203" pitchFamily="34" charset="0"/>
              </a:rPr>
              <a:t>VIVIENDA VERTICAL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8BEDCC7-916F-05B1-F899-80D20254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173" t="69741" r="6874" b="25233"/>
          <a:stretch/>
        </p:blipFill>
        <p:spPr>
          <a:xfrm>
            <a:off x="11763502" y="3121658"/>
            <a:ext cx="347981" cy="37084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C0AE916A-F8E7-2240-F86F-547CE2625988}"/>
              </a:ext>
            </a:extLst>
          </p:cNvPr>
          <p:cNvSpPr txBox="1"/>
          <p:nvPr/>
        </p:nvSpPr>
        <p:spPr bwMode="auto">
          <a:xfrm>
            <a:off x="9796160" y="5334351"/>
            <a:ext cx="913637" cy="36237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Ceiba- </a:t>
            </a:r>
            <a:r>
              <a:rPr lang="es-MX" sz="600" dirty="0" err="1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Tabachin</a:t>
            </a:r>
            <a:endParaRPr lang="es-MX" sz="6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indent="12700" algn="ctr">
              <a:spcAft>
                <a:spcPts val="400"/>
              </a:spcAft>
            </a:pPr>
            <a:r>
              <a:rPr lang="es-MX" sz="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(0.5)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81F1732-24F4-A1CC-14C0-92DA6A08510B}"/>
              </a:ext>
            </a:extLst>
          </p:cNvPr>
          <p:cNvSpPr txBox="1"/>
          <p:nvPr/>
        </p:nvSpPr>
        <p:spPr bwMode="auto">
          <a:xfrm>
            <a:off x="9349760" y="5495800"/>
            <a:ext cx="843291" cy="33228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Ceiba- Caoba</a:t>
            </a:r>
          </a:p>
          <a:p>
            <a:pPr indent="12700" algn="ctr">
              <a:spcAft>
                <a:spcPts val="400"/>
              </a:spcAft>
            </a:pPr>
            <a:r>
              <a:rPr lang="es-MX" sz="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(0.5)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9A3B08-6424-A234-2BC9-B21383E56497}"/>
              </a:ext>
            </a:extLst>
          </p:cNvPr>
          <p:cNvSpPr txBox="1"/>
          <p:nvPr/>
        </p:nvSpPr>
        <p:spPr bwMode="auto">
          <a:xfrm>
            <a:off x="9693637" y="6014312"/>
            <a:ext cx="1293744" cy="52684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Ceiba- Cedro</a:t>
            </a:r>
          </a:p>
          <a:p>
            <a:pPr indent="12700" algn="ctr">
              <a:spcAft>
                <a:spcPts val="400"/>
              </a:spcAft>
            </a:pPr>
            <a:r>
              <a:rPr lang="es-MX" sz="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B45C47C-15B1-1EAB-4435-955AFF1728F4}"/>
              </a:ext>
            </a:extLst>
          </p:cNvPr>
          <p:cNvCxnSpPr>
            <a:cxnSpLocks/>
          </p:cNvCxnSpPr>
          <p:nvPr/>
        </p:nvCxnSpPr>
        <p:spPr>
          <a:xfrm flipV="1">
            <a:off x="10355749" y="5827692"/>
            <a:ext cx="47525" cy="18662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0CA4C6C1-CFE5-EF22-348C-CA590FEE3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8" t="75300" r="15877" b="23652"/>
          <a:stretch>
            <a:fillRect/>
          </a:stretch>
        </p:blipFill>
        <p:spPr>
          <a:xfrm>
            <a:off x="10364428" y="5763628"/>
            <a:ext cx="73518" cy="773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E69C56-B55E-570F-C565-90FD67D50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 t="74707" r="47310" b="22405"/>
          <a:stretch>
            <a:fillRect/>
          </a:stretch>
        </p:blipFill>
        <p:spPr>
          <a:xfrm>
            <a:off x="10165557" y="5718897"/>
            <a:ext cx="179270" cy="2130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09280F-723C-D0F4-C274-AF8DA1A73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4" t="74918" r="59686" b="23056"/>
          <a:stretch>
            <a:fillRect/>
          </a:stretch>
        </p:blipFill>
        <p:spPr>
          <a:xfrm rot="10800000">
            <a:off x="10036411" y="5744292"/>
            <a:ext cx="142866" cy="149439"/>
          </a:xfrm>
          <a:prstGeom prst="rect">
            <a:avLst/>
          </a:prstGeom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CFD5981-807B-7BB1-2AB6-D7CAA6D62610}"/>
              </a:ext>
            </a:extLst>
          </p:cNvPr>
          <p:cNvCxnSpPr>
            <a:cxnSpLocks/>
          </p:cNvCxnSpPr>
          <p:nvPr/>
        </p:nvCxnSpPr>
        <p:spPr>
          <a:xfrm flipH="1" flipV="1">
            <a:off x="9908616" y="5705478"/>
            <a:ext cx="182782" cy="10067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D45E94B-F85D-D313-7D19-6CD08F5C8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22" y="4449128"/>
            <a:ext cx="419346" cy="162805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F20583DA-7040-3216-D234-BA85AA624371}"/>
              </a:ext>
            </a:extLst>
          </p:cNvPr>
          <p:cNvCxnSpPr>
            <a:cxnSpLocks/>
          </p:cNvCxnSpPr>
          <p:nvPr/>
        </p:nvCxnSpPr>
        <p:spPr>
          <a:xfrm flipH="1">
            <a:off x="3490332" y="4190405"/>
            <a:ext cx="162792" cy="3401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E9B9036-EC45-8173-2FB4-6E076CC5C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95" y="4821379"/>
            <a:ext cx="419346" cy="16280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40A6271-F0AB-6779-8BAA-2566894FACB7}"/>
              </a:ext>
            </a:extLst>
          </p:cNvPr>
          <p:cNvCxnSpPr>
            <a:cxnSpLocks/>
          </p:cNvCxnSpPr>
          <p:nvPr/>
        </p:nvCxnSpPr>
        <p:spPr>
          <a:xfrm flipH="1">
            <a:off x="3980985" y="4611933"/>
            <a:ext cx="390293" cy="11618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066010E3-5722-ECB1-6841-B8BB289A2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78" y="5252948"/>
            <a:ext cx="419346" cy="162805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9B40820-D442-DA30-F986-E8B46DD657A9}"/>
              </a:ext>
            </a:extLst>
          </p:cNvPr>
          <p:cNvCxnSpPr>
            <a:cxnSpLocks/>
          </p:cNvCxnSpPr>
          <p:nvPr/>
        </p:nvCxnSpPr>
        <p:spPr>
          <a:xfrm>
            <a:off x="7682450" y="4984184"/>
            <a:ext cx="234916" cy="23677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12C7E7F4-928C-C111-FFF5-DD3C17BCD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37" y="5851507"/>
            <a:ext cx="419346" cy="162805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DFD9D2B-2D73-280C-C2DB-E785508F3FEE}"/>
              </a:ext>
            </a:extLst>
          </p:cNvPr>
          <p:cNvCxnSpPr>
            <a:cxnSpLocks/>
          </p:cNvCxnSpPr>
          <p:nvPr/>
        </p:nvCxnSpPr>
        <p:spPr>
          <a:xfrm flipH="1">
            <a:off x="5210052" y="5642061"/>
            <a:ext cx="390293" cy="11618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40831A41-4212-8D59-157F-B35E2BA7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n-US" sz="1667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8D47BC-1C41-A0DD-4D15-205779C95E06}"/>
              </a:ext>
            </a:extLst>
          </p:cNvPr>
          <p:cNvSpPr txBox="1"/>
          <p:nvPr/>
        </p:nvSpPr>
        <p:spPr bwMode="auto">
          <a:xfrm>
            <a:off x="0" y="681065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marR="0" lvl="0" indent="-70802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+mn-cs"/>
              </a:rPr>
              <a:t>Todos los desarrollos con el precio entre $1 a $5 mdp.- Vivienda vertical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4A4F61-18EE-A7D3-3C07-FD9F1170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21175"/>
            <a:ext cx="12801602" cy="506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POSICIONAMIENTO DE PRECIO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/>
        </p:nvGraphicFramePr>
        <p:xfrm>
          <a:off x="244475" y="1324953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/>
        </p:nvGraphicFramePr>
        <p:xfrm>
          <a:off x="244475" y="1311506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9E3FA61-856B-8DC4-63AA-8E0A59ACB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7" y="5196259"/>
            <a:ext cx="419346" cy="1628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A001FA-0FD2-6459-F513-167022352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67" y="1824873"/>
            <a:ext cx="419346" cy="1628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0837700-2F55-1706-7F21-016BC132F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4" y="5114856"/>
            <a:ext cx="419346" cy="16280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A0267E-1405-3C3C-E56D-829BEF397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60" y="2248620"/>
            <a:ext cx="419346" cy="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CDE9B-D362-0B5E-A609-F7F39A1AE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DD2A0CFE-2005-2D6C-EACF-22A06559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n-US" sz="1667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839687-D659-8595-380F-67D99360E858}"/>
              </a:ext>
            </a:extLst>
          </p:cNvPr>
          <p:cNvSpPr txBox="1"/>
          <p:nvPr/>
        </p:nvSpPr>
        <p:spPr bwMode="auto">
          <a:xfrm>
            <a:off x="0" y="744129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marR="0" lvl="0" indent="-70802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+mn-cs"/>
              </a:rPr>
              <a:t>Todos los desarrollos con el precio + de $5 mdp.- Vivienda vertical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09F582-56D4-5238-FEE9-D2BF6442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00638"/>
            <a:ext cx="12801602" cy="521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POSICIONAMIENTO DE PRECIO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F5CA895-6D3E-D245-A308-BE3EF81BD760}"/>
              </a:ext>
            </a:extLst>
          </p:cNvPr>
          <p:cNvGraphicFramePr>
            <a:graphicFrameLocks/>
          </p:cNvGraphicFramePr>
          <p:nvPr/>
        </p:nvGraphicFramePr>
        <p:xfrm>
          <a:off x="244475" y="1323330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9FAA7EB-05CE-2E46-A5B0-D3F49C1CF9AA}"/>
              </a:ext>
            </a:extLst>
          </p:cNvPr>
          <p:cNvGraphicFramePr>
            <a:graphicFrameLocks/>
          </p:cNvGraphicFramePr>
          <p:nvPr/>
        </p:nvGraphicFramePr>
        <p:xfrm>
          <a:off x="188818" y="1309469"/>
          <a:ext cx="12312650" cy="592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56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EAD3F4-03B6-E932-5377-FAE002E0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58" y="1051460"/>
            <a:ext cx="10420993" cy="65131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C1B460-96E7-454E-4E10-E0C73259B153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6F7173-2C5B-3681-693A-4BB22307568A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1B3BAB-CECE-342F-35C5-8269F677C22F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87FA5B-D1A7-2C55-AC86-B06936527420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FB28CB-D17D-5479-C52B-04248752288A}"/>
              </a:ext>
            </a:extLst>
          </p:cNvPr>
          <p:cNvSpPr txBox="1"/>
          <p:nvPr/>
        </p:nvSpPr>
        <p:spPr>
          <a:xfrm>
            <a:off x="5101406" y="6466594"/>
            <a:ext cx="25987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: </a:t>
            </a:r>
            <a:r>
              <a:rPr lang="es-MX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$39,997</a:t>
            </a:r>
            <a:endParaRPr lang="es-MX" sz="1800" b="1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B42DDE-ADAF-A0BA-4D8F-BB6AE82E0F52}"/>
              </a:ext>
            </a:extLst>
          </p:cNvPr>
          <p:cNvSpPr txBox="1"/>
          <p:nvPr/>
        </p:nvSpPr>
        <p:spPr>
          <a:xfrm>
            <a:off x="9623345" y="4019698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0.5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A6BF4F9-4DCD-954A-AAD7-BD4A1754E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18593"/>
            <a:ext cx="12801602" cy="858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COMPETITIVA- VIVIENDA VERTICAL</a:t>
            </a:r>
          </a:p>
          <a:p>
            <a:pPr marL="190500">
              <a:defRPr/>
            </a:pP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Precio x m</a:t>
            </a:r>
            <a:r>
              <a:rPr kumimoji="0" lang="es-ES_tradnl" sz="20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2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 y ventas ponderadas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(30% venta mensual periodo pasado, 70% venta actual)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5E136211-529D-9095-F78E-B3ADA72E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076560-ED9F-08A8-4334-8B331BBD4F1E}"/>
              </a:ext>
            </a:extLst>
          </p:cNvPr>
          <p:cNvGrpSpPr/>
          <p:nvPr/>
        </p:nvGrpSpPr>
        <p:grpSpPr>
          <a:xfrm>
            <a:off x="4452464" y="1081022"/>
            <a:ext cx="1357193" cy="249303"/>
            <a:chOff x="8110957" y="1331427"/>
            <a:chExt cx="1357193" cy="249303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CD2FCB77-C305-9959-0E3B-CC24702520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D699610-81ED-9AC0-23A5-07E5335533E1}"/>
                </a:ext>
              </a:extLst>
            </p:cNvPr>
            <p:cNvSpPr txBox="1"/>
            <p:nvPr/>
          </p:nvSpPr>
          <p:spPr bwMode="auto">
            <a:xfrm>
              <a:off x="8110957" y="1331427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Punta Diamante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8A59C34-0547-460F-16B9-4A9443E9C1F5}"/>
              </a:ext>
            </a:extLst>
          </p:cNvPr>
          <p:cNvGrpSpPr/>
          <p:nvPr/>
        </p:nvGrpSpPr>
        <p:grpSpPr>
          <a:xfrm>
            <a:off x="4881447" y="1205673"/>
            <a:ext cx="1357193" cy="249303"/>
            <a:chOff x="8110957" y="1331427"/>
            <a:chExt cx="1357193" cy="249303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E5644895-CDC8-F7FE-475E-15A412D9D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86BD00A-22C4-BEEA-F797-32C27C1BC6A1}"/>
                </a:ext>
              </a:extLst>
            </p:cNvPr>
            <p:cNvSpPr txBox="1"/>
            <p:nvPr/>
          </p:nvSpPr>
          <p:spPr bwMode="auto">
            <a:xfrm>
              <a:off x="8110957" y="1331427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Valle Alto- Nahoa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F9CEEE-1445-F18A-5FF5-159860E3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21" y="1910348"/>
            <a:ext cx="419346" cy="1628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77FF23-5812-F77E-0D18-F4B303E29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48" y="3412064"/>
            <a:ext cx="419346" cy="16280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A9122B9-FCCD-714C-70A6-BA50242E6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71" y="1405291"/>
            <a:ext cx="419346" cy="16280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92178B8-6D5B-344A-EDDD-805A690E1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7" y="3723395"/>
            <a:ext cx="419346" cy="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F9E451-0C7E-C5F6-6CD0-C9D38F3F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80" y="1094105"/>
            <a:ext cx="10374931" cy="64843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18FB17-E021-AB91-4D49-8F77D61D4A3A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772B7A-BF98-2D4E-E7EA-CD7B96D2A63D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92A555-28EC-99EC-4E61-BCCD2126DE9B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DD5E3-0F60-3B47-D527-6F426EFF202F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40A9B5-C9D0-00B9-EBA5-E22E2499A54C}"/>
              </a:ext>
            </a:extLst>
          </p:cNvPr>
          <p:cNvSpPr txBox="1"/>
          <p:nvPr/>
        </p:nvSpPr>
        <p:spPr>
          <a:xfrm>
            <a:off x="5166802" y="6545653"/>
            <a:ext cx="2486025" cy="537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unidad 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+ vendida: </a:t>
            </a:r>
            <a:r>
              <a:rPr lang="es-MX" dirty="0">
                <a:solidFill>
                  <a:srgbClr val="000000"/>
                </a:solidFill>
                <a:latin typeface="Roboto Bold" panose="02000000000000000000" pitchFamily="2" charset="0"/>
              </a:rPr>
              <a:t>$3,252,423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Roboto Bold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7C7A54-D368-86CB-2759-F57D9E0BEBF6}"/>
              </a:ext>
            </a:extLst>
          </p:cNvPr>
          <p:cNvSpPr txBox="1"/>
          <p:nvPr/>
        </p:nvSpPr>
        <p:spPr>
          <a:xfrm>
            <a:off x="9794829" y="4052456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0.5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7CDFD1C-FDCA-FEDE-B35F-D37FC190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47071"/>
            <a:ext cx="12801602" cy="858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COMPETITIVA- VIVIENDA VERTICAL</a:t>
            </a:r>
          </a:p>
          <a:p>
            <a:pPr marL="190500">
              <a:defRPr/>
            </a:pPr>
            <a:r>
              <a:rPr kumimoji="0" lang="es-ES_tradnl" sz="20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precio unidad + vendida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y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ventas ponderadas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layfair Display" panose="00000500000000000000" pitchFamily="50" charset="0"/>
                <a:ea typeface="Roboto Light" panose="02000000000000000000" pitchFamily="2" charset="0"/>
                <a:cs typeface="Roboto Lt" panose="02000000000000000000" pitchFamily="2" charset="0"/>
              </a:rPr>
              <a:t>(30% venta mensual periodo pasado, 70% venta actual)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6DA5B36-853F-C17D-63A8-3BA68035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9223E6C-0E4E-33CB-E5A6-D730156F2A8F}"/>
              </a:ext>
            </a:extLst>
          </p:cNvPr>
          <p:cNvGrpSpPr/>
          <p:nvPr/>
        </p:nvGrpSpPr>
        <p:grpSpPr>
          <a:xfrm>
            <a:off x="4499258" y="1048073"/>
            <a:ext cx="1357193" cy="249303"/>
            <a:chOff x="7488399" y="1393248"/>
            <a:chExt cx="1357193" cy="24930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EA868B4-7A1F-7A0E-4D03-3ACE9FF2F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C98DB2F-5681-5A21-100D-9DDD383FBF83}"/>
                </a:ext>
              </a:extLst>
            </p:cNvPr>
            <p:cNvSpPr txBox="1"/>
            <p:nvPr/>
          </p:nvSpPr>
          <p:spPr bwMode="auto">
            <a:xfrm>
              <a:off x="7488399" y="1393248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Punta Diamante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87BD803-7F9A-BD9C-6A0A-122E46A2C31D}"/>
              </a:ext>
            </a:extLst>
          </p:cNvPr>
          <p:cNvGrpSpPr/>
          <p:nvPr/>
        </p:nvGrpSpPr>
        <p:grpSpPr>
          <a:xfrm>
            <a:off x="5464152" y="1125635"/>
            <a:ext cx="1357193" cy="249303"/>
            <a:chOff x="8304924" y="1400702"/>
            <a:chExt cx="1357193" cy="249303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3BDAE24B-494A-65D8-53A3-D56869FC87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1240" y="1504045"/>
              <a:ext cx="54000" cy="54000"/>
            </a:xfrm>
            <a:prstGeom prst="ellipse">
              <a:avLst/>
            </a:prstGeom>
            <a:solidFill>
              <a:srgbClr val="5194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3929D9-1ADC-CB66-DDA3-7CA738BA9124}"/>
                </a:ext>
              </a:extLst>
            </p:cNvPr>
            <p:cNvSpPr txBox="1"/>
            <p:nvPr/>
          </p:nvSpPr>
          <p:spPr bwMode="auto">
            <a:xfrm>
              <a:off x="8304924" y="1400702"/>
              <a:ext cx="1357193" cy="249303"/>
            </a:xfrm>
            <a:prstGeom prst="rect">
              <a:avLst/>
            </a:prstGeom>
            <a:noFill/>
            <a:ln w="9525">
              <a:noFill/>
              <a:prstDash val="dot"/>
              <a:miter lim="800000"/>
              <a:headEnd/>
              <a:tailEnd/>
            </a:ln>
          </p:spPr>
          <p:txBody>
            <a:bodyPr wrap="square" lIns="124971" tIns="62486" rIns="124971" bIns="62486" rtlCol="0" anchor="t">
              <a:spAutoFit/>
            </a:bodyPr>
            <a:lstStyle/>
            <a:p>
              <a:pPr marL="4763" marR="0" lvl="0" indent="79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800" dirty="0">
                  <a:solidFill>
                    <a:prstClr val="white">
                      <a:lumMod val="50000"/>
                    </a:prst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Valle Alto- Nahoa</a:t>
              </a:r>
              <a:endPara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87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A33BD-B029-5647-6248-62B1269F8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E0373C-D2EB-C52E-8A44-4BF52D19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279"/>
            <a:ext cx="12801600" cy="852913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194B525-9A25-1DA6-0D12-5A7B5E00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696227"/>
            <a:ext cx="12293575" cy="16034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7200" b="1" cap="all" dirty="0">
                <a:solidFill>
                  <a:schemeClr val="bg1"/>
                </a:solidFill>
                <a:latin typeface="Lato" panose="020F0502020204030203" pitchFamily="34" charset="77"/>
              </a:rPr>
              <a:t>vivienda horizontal</a:t>
            </a: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8343D10-1925-0DFD-C13D-3B397DE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52440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algn="ctr"/>
            <a:r>
              <a:rPr lang="es-ES_tradnl" sz="3600" i="1" dirty="0">
                <a:solidFill>
                  <a:schemeClr val="bg1"/>
                </a:solidFill>
                <a:latin typeface="Playfair Display" pitchFamily="2" charset="77"/>
              </a:rPr>
              <a:t>REM Culiacán; Julio 2025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C00FDA-9811-AF7E-5546-29D9834C3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561214" y="6229902"/>
            <a:ext cx="1679171" cy="6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947F9-0036-3984-A253-A53DA47F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2701C4-2E66-99C4-B02B-BCD9A3DC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00"/>
            <a:ext cx="11903472" cy="73767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C6BBE4-D099-5ED0-2CD5-E17ACAF935AB}"/>
              </a:ext>
            </a:extLst>
          </p:cNvPr>
          <p:cNvSpPr txBox="1"/>
          <p:nvPr/>
        </p:nvSpPr>
        <p:spPr bwMode="auto">
          <a:xfrm>
            <a:off x="9752851" y="358269"/>
            <a:ext cx="3429769" cy="129099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indent="-706438">
              <a:lnSpc>
                <a:spcPct val="70000"/>
              </a:lnSpc>
            </a:pPr>
            <a:r>
              <a:rPr lang="es-ES_tradnl" sz="3600" dirty="0">
                <a:latin typeface="Lato Black" panose="020F0A02020204030203" pitchFamily="34" charset="0"/>
              </a:rPr>
              <a:t>PRECIO X M</a:t>
            </a:r>
            <a:r>
              <a:rPr lang="es-ES_tradnl" sz="3600" baseline="30000" dirty="0">
                <a:latin typeface="Lato Black" panose="020F0A02020204030203" pitchFamily="34" charset="0"/>
              </a:rPr>
              <a:t>2</a:t>
            </a:r>
            <a:r>
              <a:rPr lang="es-ES_tradnl" sz="3600" dirty="0">
                <a:latin typeface="Lato Black" panose="020F0A02020204030203" pitchFamily="34" charset="0"/>
              </a:rPr>
              <a:t> </a:t>
            </a:r>
            <a:r>
              <a:rPr lang="es-ES_tradnl" sz="3600" dirty="0">
                <a:latin typeface="Lato Hairline" panose="020F0202020204030203" pitchFamily="34" charset="0"/>
              </a:rPr>
              <a:t>VIVIENDA HORIZONTAL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6BADA7-B25C-4936-67C7-0E468FA499A6}"/>
              </a:ext>
            </a:extLst>
          </p:cNvPr>
          <p:cNvSpPr txBox="1"/>
          <p:nvPr/>
        </p:nvSpPr>
        <p:spPr bwMode="auto">
          <a:xfrm>
            <a:off x="9887279" y="3287314"/>
            <a:ext cx="895959" cy="34396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Royal Garden</a:t>
            </a:r>
          </a:p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93319-66C0-EA58-9489-07BFF1B53F4E}"/>
              </a:ext>
            </a:extLst>
          </p:cNvPr>
          <p:cNvSpPr txBox="1"/>
          <p:nvPr/>
        </p:nvSpPr>
        <p:spPr>
          <a:xfrm>
            <a:off x="10649312" y="5613293"/>
            <a:ext cx="1789763" cy="181588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</a:defRPr>
            </a:lvl1pPr>
          </a:lstStyle>
          <a:p>
            <a:pPr algn="l"/>
            <a:r>
              <a:rPr lang="es-ES_tradnl" dirty="0"/>
              <a:t>Fuente: Gráfica realizada por Ideas Frescas con la información levantada en campo en la ciudad de Culiacán al mes de julio de 2025.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00D3DB-E088-8375-3DFE-79E12D8F0A41}"/>
              </a:ext>
            </a:extLst>
          </p:cNvPr>
          <p:cNvSpPr txBox="1"/>
          <p:nvPr/>
        </p:nvSpPr>
        <p:spPr bwMode="auto">
          <a:xfrm>
            <a:off x="9717491" y="6154289"/>
            <a:ext cx="925554" cy="34396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Portalegre Valley</a:t>
            </a:r>
          </a:p>
          <a:p>
            <a:pPr indent="12700" algn="ctr">
              <a:spcAft>
                <a:spcPts val="400"/>
              </a:spcAft>
            </a:pPr>
            <a:r>
              <a:rPr lang="es-MX" sz="7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E0C64-BC80-5102-3D4F-948A74B6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7" t="39706" r="16589" b="59254"/>
          <a:stretch>
            <a:fillRect/>
          </a:stretch>
        </p:blipFill>
        <p:spPr>
          <a:xfrm>
            <a:off x="10312483" y="3127827"/>
            <a:ext cx="86190" cy="767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8DB1DD-EF7D-D79C-9B1C-5B0C7DADD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3" t="84276" r="38483" b="13754"/>
          <a:stretch>
            <a:fillRect/>
          </a:stretch>
        </p:blipFill>
        <p:spPr>
          <a:xfrm>
            <a:off x="10048939" y="6425612"/>
            <a:ext cx="64770" cy="1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5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97B87-66DF-5F93-33F3-A866668E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26F2F6-E35D-ECEF-C43D-18A1B0F0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0"/>
            <a:ext cx="11903472" cy="73767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93D3EBD-F6C8-692C-A246-5B57E4E9C853}"/>
              </a:ext>
            </a:extLst>
          </p:cNvPr>
          <p:cNvSpPr txBox="1"/>
          <p:nvPr/>
        </p:nvSpPr>
        <p:spPr>
          <a:xfrm>
            <a:off x="10649312" y="5613293"/>
            <a:ext cx="1789763" cy="181588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</a:defRPr>
            </a:lvl1pPr>
          </a:lstStyle>
          <a:p>
            <a:pPr algn="l"/>
            <a:r>
              <a:rPr lang="es-ES_tradnl" dirty="0"/>
              <a:t>Fuente: Gráfica realizada por Ideas Frescas con la información levantada en campo en la ciudad de Culiacán al mes de julio de 2025.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E49011-31D3-61F0-04E7-E151EE6AE5CB}"/>
              </a:ext>
            </a:extLst>
          </p:cNvPr>
          <p:cNvSpPr txBox="1"/>
          <p:nvPr/>
        </p:nvSpPr>
        <p:spPr bwMode="auto">
          <a:xfrm>
            <a:off x="9752851" y="358269"/>
            <a:ext cx="3429769" cy="129099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indent="-706438">
              <a:lnSpc>
                <a:spcPct val="70000"/>
              </a:lnSpc>
            </a:pPr>
            <a:r>
              <a:rPr lang="es-ES_tradnl" sz="3600" dirty="0">
                <a:latin typeface="Lato Black" panose="020F0A02020204030203" pitchFamily="34" charset="0"/>
              </a:rPr>
              <a:t>PRECIO X M</a:t>
            </a:r>
            <a:r>
              <a:rPr lang="es-ES_tradnl" sz="3600" baseline="30000" dirty="0">
                <a:latin typeface="Lato Black" panose="020F0A02020204030203" pitchFamily="34" charset="0"/>
              </a:rPr>
              <a:t>2</a:t>
            </a:r>
            <a:r>
              <a:rPr lang="es-ES_tradnl" sz="3600" dirty="0">
                <a:latin typeface="Lato Black" panose="020F0A02020204030203" pitchFamily="34" charset="0"/>
              </a:rPr>
              <a:t> </a:t>
            </a:r>
            <a:r>
              <a:rPr lang="es-ES_tradnl" sz="3600" dirty="0">
                <a:latin typeface="Lato Hairline" panose="020F0202020204030203" pitchFamily="34" charset="0"/>
              </a:rPr>
              <a:t>VIVIENDA HORIZONTAL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0DD36C-6F31-DFF1-FE81-20D5894B1CE4}"/>
              </a:ext>
            </a:extLst>
          </p:cNvPr>
          <p:cNvSpPr txBox="1"/>
          <p:nvPr/>
        </p:nvSpPr>
        <p:spPr bwMode="auto">
          <a:xfrm>
            <a:off x="9295180" y="6480131"/>
            <a:ext cx="1459009" cy="34396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noAutofit/>
          </a:bodyPr>
          <a:lstStyle/>
          <a:p>
            <a:pPr indent="12700" algn="ctr">
              <a:spcAft>
                <a:spcPts val="400"/>
              </a:spcAft>
            </a:pPr>
            <a:r>
              <a:rPr lang="es-MX" sz="75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Garden House La Ceiba</a:t>
            </a:r>
          </a:p>
          <a:p>
            <a:pPr indent="12700" algn="ctr">
              <a:spcAft>
                <a:spcPts val="400"/>
              </a:spcAft>
            </a:pPr>
            <a:r>
              <a:rPr lang="es-MX" sz="75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(0)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B0EAEE-6046-A942-83A0-6EBA92BF3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3" t="82960" r="15868" b="16177"/>
          <a:stretch>
            <a:fillRect/>
          </a:stretch>
        </p:blipFill>
        <p:spPr>
          <a:xfrm>
            <a:off x="10240709" y="6328367"/>
            <a:ext cx="53276" cy="635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289DB54-79DA-83C3-D7EF-935DDF938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86" y="2196582"/>
            <a:ext cx="419346" cy="16280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B10110C-774B-FD2D-CD64-6DF9C53FD472}"/>
              </a:ext>
            </a:extLst>
          </p:cNvPr>
          <p:cNvCxnSpPr>
            <a:cxnSpLocks/>
          </p:cNvCxnSpPr>
          <p:nvPr/>
        </p:nvCxnSpPr>
        <p:spPr>
          <a:xfrm flipH="1">
            <a:off x="10077917" y="1937859"/>
            <a:ext cx="162792" cy="3401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08044A38-CADD-4101-2B08-85859D93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30" y="1345373"/>
            <a:ext cx="419346" cy="162805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F4AEFE2-1C9E-0715-ABAB-C5E1F5959BF1}"/>
              </a:ext>
            </a:extLst>
          </p:cNvPr>
          <p:cNvCxnSpPr>
            <a:cxnSpLocks/>
          </p:cNvCxnSpPr>
          <p:nvPr/>
        </p:nvCxnSpPr>
        <p:spPr>
          <a:xfrm flipH="1">
            <a:off x="7777048" y="529090"/>
            <a:ext cx="162792" cy="3401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6CA632F8-A1F8-7343-9863-C6835029B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91" y="840963"/>
            <a:ext cx="419346" cy="162805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11DA106-A42A-31DA-4E9F-09A01358D701}"/>
              </a:ext>
            </a:extLst>
          </p:cNvPr>
          <p:cNvCxnSpPr>
            <a:cxnSpLocks/>
          </p:cNvCxnSpPr>
          <p:nvPr/>
        </p:nvCxnSpPr>
        <p:spPr>
          <a:xfrm flipV="1">
            <a:off x="5754364" y="1092820"/>
            <a:ext cx="300748" cy="975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9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128702</TotalTime>
  <Words>887</Words>
  <Application>Microsoft Macintosh PowerPoint</Application>
  <PresentationFormat>Personalizado</PresentationFormat>
  <Paragraphs>192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Bold</vt:lpstr>
      <vt:lpstr>Roboto Light</vt:lpstr>
      <vt:lpstr>Roboto Th</vt:lpstr>
      <vt:lpstr>Rockeby Cd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Kevin Cansino Tortoledo</cp:lastModifiedBy>
  <cp:revision>2245</cp:revision>
  <cp:lastPrinted>2023-10-12T00:41:20Z</cp:lastPrinted>
  <dcterms:created xsi:type="dcterms:W3CDTF">2020-07-27T22:31:02Z</dcterms:created>
  <dcterms:modified xsi:type="dcterms:W3CDTF">2025-09-04T20:09:00Z</dcterms:modified>
</cp:coreProperties>
</file>