
<file path=[Content_Types].xml><?xml version="1.0" encoding="utf-8"?>
<Types xmlns="http://schemas.openxmlformats.org/package/2006/content-types"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1.xml" ContentType="application/vnd.openxmlformats-officedocument.presentationml.notesSlide+xml"/>
  <Override PartName="/ppt/charts/chart2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charts/chart27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charts/chart28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charts/chart29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5.xml" ContentType="application/vnd.openxmlformats-officedocument.presentationml.notesSlide+xml"/>
  <Override PartName="/ppt/charts/chart30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9155" r:id="rId2"/>
    <p:sldId id="9152" r:id="rId3"/>
    <p:sldId id="9160" r:id="rId4"/>
    <p:sldId id="9153" r:id="rId5"/>
    <p:sldId id="9156" r:id="rId6"/>
    <p:sldId id="9149" r:id="rId7"/>
    <p:sldId id="9157" r:id="rId8"/>
    <p:sldId id="9158" r:id="rId9"/>
    <p:sldId id="9159" r:id="rId10"/>
    <p:sldId id="9150" r:id="rId11"/>
    <p:sldId id="7371" r:id="rId12"/>
    <p:sldId id="7394" r:id="rId13"/>
    <p:sldId id="8242" r:id="rId14"/>
    <p:sldId id="9154" r:id="rId15"/>
    <p:sldId id="7393" r:id="rId16"/>
  </p:sldIdLst>
  <p:sldSz cx="12801600" cy="77724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urismo" id="{5FF814CB-FF9C-4D80-BDB9-72361B01B69D}">
          <p14:sldIdLst>
            <p14:sldId id="9155"/>
            <p14:sldId id="9152"/>
          </p14:sldIdLst>
        </p14:section>
        <p14:section name="Vertical" id="{26FE3FFC-EAE3-44D9-AF1E-EAB49C04F385}">
          <p14:sldIdLst>
            <p14:sldId id="9160"/>
            <p14:sldId id="9153"/>
            <p14:sldId id="9156"/>
            <p14:sldId id="9149"/>
          </p14:sldIdLst>
        </p14:section>
        <p14:section name="Horizontal" id="{BF4F1ADF-1351-47F0-855C-7FC4743A4F36}">
          <p14:sldIdLst>
            <p14:sldId id="9157"/>
            <p14:sldId id="9158"/>
            <p14:sldId id="9159"/>
            <p14:sldId id="9150"/>
          </p14:sldIdLst>
        </p14:section>
        <p14:section name="Necesidad vivienda" id="{6FD9C1B9-2731-48C5-AF67-6663055D7A11}">
          <p14:sldIdLst>
            <p14:sldId id="7371"/>
            <p14:sldId id="7394"/>
            <p14:sldId id="8242"/>
            <p14:sldId id="9154"/>
            <p14:sldId id="7393"/>
          </p14:sldIdLst>
        </p14:section>
      </p14:sectionLst>
    </p:ext>
    <p:ext uri="{EFAFB233-063F-42B5-8137-9DF3F51BA10A}">
      <p15:sldGuideLst xmlns:p15="http://schemas.microsoft.com/office/powerpoint/2012/main">
        <p15:guide id="4" orient="horz" pos="2380" userDrawn="1">
          <p15:clr>
            <a:srgbClr val="A4A3A4"/>
          </p15:clr>
        </p15:guide>
        <p15:guide id="5" pos="675" userDrawn="1">
          <p15:clr>
            <a:srgbClr val="A4A3A4"/>
          </p15:clr>
        </p15:guide>
        <p15:guide id="6" orient="horz" pos="860" userDrawn="1">
          <p15:clr>
            <a:srgbClr val="A4A3A4"/>
          </p15:clr>
        </p15:guide>
        <p15:guide id="7" orient="horz" pos="4126" userDrawn="1">
          <p15:clr>
            <a:srgbClr val="A4A3A4"/>
          </p15:clr>
        </p15:guide>
        <p15:guide id="8" pos="4032" userDrawn="1">
          <p15:clr>
            <a:srgbClr val="A4A3A4"/>
          </p15:clr>
        </p15:guide>
        <p15:guide id="9" pos="108" userDrawn="1">
          <p15:clr>
            <a:srgbClr val="A4A3A4"/>
          </p15:clr>
        </p15:guide>
        <p15:guide id="10" pos="6912" userDrawn="1">
          <p15:clr>
            <a:srgbClr val="A4A3A4"/>
          </p15:clr>
        </p15:guide>
        <p15:guide id="11" pos="7842" userDrawn="1">
          <p15:clr>
            <a:srgbClr val="A4A3A4"/>
          </p15:clr>
        </p15:guide>
        <p15:guide id="12" pos="3170" userDrawn="1">
          <p15:clr>
            <a:srgbClr val="A4A3A4"/>
          </p15:clr>
        </p15:guide>
        <p15:guide id="13" orient="horz" pos="1042" userDrawn="1">
          <p15:clr>
            <a:srgbClr val="A4A3A4"/>
          </p15:clr>
        </p15:guide>
        <p15:guide id="14" orient="horz" pos="47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la guadalupe" initials="kg" lastIdx="2" clrIdx="0">
    <p:extLst>
      <p:ext uri="{19B8F6BF-5375-455C-9EA6-DF929625EA0E}">
        <p15:presenceInfo xmlns:p15="http://schemas.microsoft.com/office/powerpoint/2012/main" userId="2cd3ee6662d265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82"/>
    <a:srgbClr val="000000"/>
    <a:srgbClr val="0070C0"/>
    <a:srgbClr val="DCE6F2"/>
    <a:srgbClr val="F2F2F2"/>
    <a:srgbClr val="FFC859"/>
    <a:srgbClr val="FFD579"/>
    <a:srgbClr val="C0504D"/>
    <a:srgbClr val="A4C0F4"/>
    <a:srgbClr val="CFD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89" autoAdjust="0"/>
    <p:restoredTop sz="95383" autoAdjust="0"/>
  </p:normalViewPr>
  <p:slideViewPr>
    <p:cSldViewPr snapToGrid="0">
      <p:cViewPr>
        <p:scale>
          <a:sx n="39" d="100"/>
          <a:sy n="39" d="100"/>
        </p:scale>
        <p:origin x="856" y="596"/>
      </p:cViewPr>
      <p:guideLst>
        <p:guide orient="horz" pos="2380"/>
        <p:guide pos="675"/>
        <p:guide orient="horz" pos="860"/>
        <p:guide orient="horz" pos="4126"/>
        <p:guide pos="4032"/>
        <p:guide pos="108"/>
        <p:guide pos="6912"/>
        <p:guide pos="7842"/>
        <p:guide pos="3170"/>
        <p:guide orient="horz" pos="1042"/>
        <p:guide orient="horz" pos="475"/>
      </p:guideLst>
    </p:cSldViewPr>
  </p:slideViewPr>
  <p:outlineViewPr>
    <p:cViewPr>
      <p:scale>
        <a:sx n="33" d="100"/>
        <a:sy n="33" d="100"/>
      </p:scale>
      <p:origin x="0" y="-40925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-901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ulio\Downloads\Telegram%20Desktop\BD_tur_RT_CRUC_Vue%20_vers2.0(ht_actualizado)%20(1)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ulio\Downloads\Telegram%20Desktop\BD_tur_RT_CRUC_Vue%20_vers2.0(ht_actualizado)%20(1)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atty\Downloads\Lista%201linea%20Mazatla&#769;n%20Agosto%202025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atty\Downloads\Lista%201linea%20Mazatla&#769;n%20Agosto%202025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6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7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Microsoft_Excel_Worksheet8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package" Target="../embeddings/Microsoft_Excel_Worksheet10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580791102162217E-2"/>
          <c:y val="0.14465408805031446"/>
          <c:w val="0.95560532022886324"/>
          <c:h val="0.81210691823899372"/>
        </c:manualLayout>
      </c:layout>
      <c:lineChart>
        <c:grouping val="standard"/>
        <c:varyColors val="0"/>
        <c:ser>
          <c:idx val="0"/>
          <c:order val="0"/>
          <c:tx>
            <c:strRef>
              <c:f>'Visitantes anuales'!$C$11</c:f>
              <c:strCache>
                <c:ptCount val="1"/>
              </c:strCache>
            </c:strRef>
          </c:tx>
          <c:spPr>
            <a:ln w="6350" cap="rnd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75000"/>
                </a:sysClr>
              </a:solidFill>
              <a:ln w="3175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dLbls>
            <c:dLbl>
              <c:idx val="13"/>
              <c:layout>
                <c:manualLayout>
                  <c:x val="-3.1061522868249081E-2"/>
                  <c:y val="-9.4910679762994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AB-4E79-9E36-2539DE1861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1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Playfair Display" pitchFamily="2" charset="77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'Visitantes anuales'!$D$11:$X$11</c:f>
              <c:numCache>
                <c:formatCode>0.0%</c:formatCode>
                <c:ptCount val="21"/>
                <c:pt idx="0">
                  <c:v>-1.1853852202888055E-2</c:v>
                </c:pt>
                <c:pt idx="1">
                  <c:v>4.6697675770041913E-2</c:v>
                </c:pt>
                <c:pt idx="2">
                  <c:v>0.13625024964355911</c:v>
                </c:pt>
                <c:pt idx="3">
                  <c:v>8.8401100746838407E-2</c:v>
                </c:pt>
                <c:pt idx="4">
                  <c:v>-3.4610127895608453E-2</c:v>
                </c:pt>
                <c:pt idx="5">
                  <c:v>2.77291222631273E-2</c:v>
                </c:pt>
                <c:pt idx="6">
                  <c:v>9.5738336246168856E-2</c:v>
                </c:pt>
                <c:pt idx="7">
                  <c:v>0.10230474742984959</c:v>
                </c:pt>
                <c:pt idx="8">
                  <c:v>3.1182896962513612E-2</c:v>
                </c:pt>
                <c:pt idx="9">
                  <c:v>8.7132792399954986E-2</c:v>
                </c:pt>
                <c:pt idx="10">
                  <c:v>0.14309119685134389</c:v>
                </c:pt>
                <c:pt idx="11">
                  <c:v>5.0461453507493294E-2</c:v>
                </c:pt>
                <c:pt idx="12">
                  <c:v>0.12926502135554568</c:v>
                </c:pt>
                <c:pt idx="13">
                  <c:v>-0.35205084375635359</c:v>
                </c:pt>
                <c:pt idx="14">
                  <c:v>0.45767006826079193</c:v>
                </c:pt>
                <c:pt idx="15">
                  <c:v>4.0540055714626884E-2</c:v>
                </c:pt>
                <c:pt idx="16">
                  <c:v>-0.10746230086449068</c:v>
                </c:pt>
                <c:pt idx="17">
                  <c:v>-2.3629479644956885E-2</c:v>
                </c:pt>
                <c:pt idx="18">
                  <c:v>-0.24091303637141531</c:v>
                </c:pt>
                <c:pt idx="19">
                  <c:v>-8.2866189251869324E-2</c:v>
                </c:pt>
                <c:pt idx="20">
                  <c:v>-8.2866286829604327E-2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AB-4E79-9E36-2539DE1861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3668831"/>
        <c:axId val="993751343"/>
      </c:lineChart>
      <c:catAx>
        <c:axId val="9936688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93751343"/>
        <c:crosses val="autoZero"/>
        <c:auto val="1"/>
        <c:lblAlgn val="ctr"/>
        <c:lblOffset val="100"/>
        <c:noMultiLvlLbl val="0"/>
      </c:catAx>
      <c:valAx>
        <c:axId val="99375134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993668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3175" cap="flat" cmpd="sng" algn="ctr">
      <a:noFill/>
      <a:round/>
    </a:ln>
    <a:effectLst/>
  </c:spPr>
  <c:txPr>
    <a:bodyPr/>
    <a:lstStyle/>
    <a:p>
      <a:pPr>
        <a:defRPr b="0" i="0">
          <a:latin typeface="Roboto Th" pitchFamily="2" charset="0"/>
          <a:ea typeface="Roboto Th" pitchFamily="2" charset="0"/>
        </a:defRPr>
      </a:pPr>
      <a:endParaRPr lang="es-MX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2942182816105945E-2"/>
          <c:w val="1"/>
          <c:h val="0.82768891795849131"/>
        </c:manualLayout>
      </c:layout>
      <c:lineChart>
        <c:grouping val="standard"/>
        <c:varyColors val="0"/>
        <c:ser>
          <c:idx val="1"/>
          <c:order val="0"/>
          <c:tx>
            <c:strRef>
              <c:f>Vertical!$AG$4</c:f>
              <c:strCache>
                <c:ptCount val="1"/>
                <c:pt idx="0">
                  <c:v>2024</c:v>
                </c:pt>
              </c:strCache>
            </c:strRef>
          </c:tx>
          <c:spPr>
            <a:ln w="47625" cap="rnd">
              <a:solidFill>
                <a:srgbClr val="F2F2F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6350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Vertical!$AE$5:$AE$8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Vertical!$AG$5:$AG$8</c:f>
              <c:numCache>
                <c:formatCode>General</c:formatCode>
                <c:ptCount val="4"/>
                <c:pt idx="0">
                  <c:v>534</c:v>
                </c:pt>
                <c:pt idx="1">
                  <c:v>666</c:v>
                </c:pt>
                <c:pt idx="2">
                  <c:v>591</c:v>
                </c:pt>
                <c:pt idx="3">
                  <c:v>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77-451A-9367-C13CB9E26E03}"/>
            </c:ext>
          </c:extLst>
        </c:ser>
        <c:ser>
          <c:idx val="2"/>
          <c:order val="1"/>
          <c:tx>
            <c:strRef>
              <c:f>Vertical!$AH$4</c:f>
              <c:strCache>
                <c:ptCount val="1"/>
                <c:pt idx="0">
                  <c:v>2025</c:v>
                </c:pt>
              </c:strCache>
            </c:strRef>
          </c:tx>
          <c:spPr>
            <a:ln w="47625" cap="rnd">
              <a:solidFill>
                <a:srgbClr val="DCE6F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63500">
                <a:solidFill>
                  <a:srgbClr val="0070C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Vertical!$AE$5:$AE$8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Vertical!$AH$5:$AH$8</c:f>
              <c:numCache>
                <c:formatCode>General</c:formatCode>
                <c:ptCount val="4"/>
                <c:pt idx="0">
                  <c:v>441</c:v>
                </c:pt>
                <c:pt idx="1">
                  <c:v>393</c:v>
                </c:pt>
                <c:pt idx="2">
                  <c:v>282</c:v>
                </c:pt>
                <c:pt idx="3">
                  <c:v>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77-451A-9367-C13CB9E26E03}"/>
            </c:ext>
          </c:extLst>
        </c:ser>
        <c:ser>
          <c:idx val="3"/>
          <c:order val="2"/>
          <c:tx>
            <c:strRef>
              <c:f>Vertical!$AI$4</c:f>
              <c:strCache>
                <c:ptCount val="1"/>
                <c:pt idx="0">
                  <c:v>2026</c:v>
                </c:pt>
              </c:strCache>
            </c:strRef>
          </c:tx>
          <c:spPr>
            <a:ln w="47625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63500">
                <a:solidFill>
                  <a:srgbClr val="FFDA82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Vertical!$AE$5:$AE$8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Vertical!$AI$5:$AI$8</c:f>
              <c:numCache>
                <c:formatCode>General</c:formatCode>
                <c:ptCount val="4"/>
                <c:pt idx="0">
                  <c:v>450</c:v>
                </c:pt>
                <c:pt idx="1">
                  <c:v>297</c:v>
                </c:pt>
                <c:pt idx="2" formatCode="0.0000">
                  <c:v>257.51445086705201</c:v>
                </c:pt>
                <c:pt idx="3" formatCode="0.0000">
                  <c:v>223.27842560727052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177-451A-9367-C13CB9E26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2412575"/>
        <c:axId val="1042417855"/>
      </c:lineChart>
      <c:catAx>
        <c:axId val="1042412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042417855"/>
        <c:crosses val="autoZero"/>
        <c:auto val="1"/>
        <c:lblAlgn val="ctr"/>
        <c:lblOffset val="100"/>
        <c:noMultiLvlLbl val="0"/>
      </c:catAx>
      <c:valAx>
        <c:axId val="1042417855"/>
        <c:scaling>
          <c:orientation val="minMax"/>
          <c:min val="200"/>
        </c:scaling>
        <c:delete val="1"/>
        <c:axPos val="l"/>
        <c:numFmt formatCode="#,##0" sourceLinked="0"/>
        <c:majorTickMark val="none"/>
        <c:minorTickMark val="none"/>
        <c:tickLblPos val="nextTo"/>
        <c:crossAx val="1042412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40000"/>
                  <a:lumOff val="60000"/>
                </a:schemeClr>
              </a:solidFill>
              <a:ln w="57150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</c:marker>
          <c:val>
            <c:numRef>
              <c:f>Hoja2!$E$2:$E$22</c:f>
              <c:numCache>
                <c:formatCode>General</c:formatCode>
                <c:ptCount val="21"/>
                <c:pt idx="0">
                  <c:v>60</c:v>
                </c:pt>
                <c:pt idx="1">
                  <c:v>74</c:v>
                </c:pt>
                <c:pt idx="2">
                  <c:v>75</c:v>
                </c:pt>
                <c:pt idx="3">
                  <c:v>92</c:v>
                </c:pt>
                <c:pt idx="4">
                  <c:v>93</c:v>
                </c:pt>
                <c:pt idx="5">
                  <c:v>90</c:v>
                </c:pt>
                <c:pt idx="6">
                  <c:v>91</c:v>
                </c:pt>
                <c:pt idx="7">
                  <c:v>88</c:v>
                </c:pt>
                <c:pt idx="8">
                  <c:v>99</c:v>
                </c:pt>
                <c:pt idx="9">
                  <c:v>107</c:v>
                </c:pt>
                <c:pt idx="10">
                  <c:v>111</c:v>
                </c:pt>
                <c:pt idx="11">
                  <c:v>116</c:v>
                </c:pt>
                <c:pt idx="12">
                  <c:v>120</c:v>
                </c:pt>
                <c:pt idx="13">
                  <c:v>121</c:v>
                </c:pt>
                <c:pt idx="14">
                  <c:v>127</c:v>
                </c:pt>
                <c:pt idx="15">
                  <c:v>139</c:v>
                </c:pt>
                <c:pt idx="16">
                  <c:v>139</c:v>
                </c:pt>
                <c:pt idx="17">
                  <c:v>142</c:v>
                </c:pt>
                <c:pt idx="18">
                  <c:v>142</c:v>
                </c:pt>
                <c:pt idx="19">
                  <c:v>145</c:v>
                </c:pt>
                <c:pt idx="20">
                  <c:v>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3B-4C15-8AAC-D282567F5A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2708432"/>
        <c:axId val="1992708912"/>
      </c:lineChart>
      <c:catAx>
        <c:axId val="1992708432"/>
        <c:scaling>
          <c:orientation val="minMax"/>
        </c:scaling>
        <c:delete val="1"/>
        <c:axPos val="b"/>
        <c:majorTickMark val="none"/>
        <c:minorTickMark val="none"/>
        <c:tickLblPos val="nextTo"/>
        <c:crossAx val="1992708912"/>
        <c:crosses val="autoZero"/>
        <c:auto val="1"/>
        <c:lblAlgn val="ctr"/>
        <c:lblOffset val="100"/>
        <c:noMultiLvlLbl val="0"/>
      </c:catAx>
      <c:valAx>
        <c:axId val="1992708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9270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FFC8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859"/>
              </a:solidFill>
              <a:ln w="57150">
                <a:solidFill>
                  <a:srgbClr val="FFC859"/>
                </a:solidFill>
              </a:ln>
              <a:effectLst/>
            </c:spPr>
          </c:marker>
          <c:val>
            <c:numRef>
              <c:f>Hoja2!$B$2:$B$23</c:f>
              <c:numCache>
                <c:formatCode>#,##0</c:formatCode>
                <c:ptCount val="22"/>
                <c:pt idx="0">
                  <c:v>1164</c:v>
                </c:pt>
                <c:pt idx="1">
                  <c:v>1436</c:v>
                </c:pt>
                <c:pt idx="2">
                  <c:v>1374</c:v>
                </c:pt>
                <c:pt idx="3">
                  <c:v>1477</c:v>
                </c:pt>
                <c:pt idx="4">
                  <c:v>1595</c:v>
                </c:pt>
                <c:pt idx="5">
                  <c:v>1735</c:v>
                </c:pt>
                <c:pt idx="6">
                  <c:v>3061</c:v>
                </c:pt>
                <c:pt idx="7">
                  <c:v>2616</c:v>
                </c:pt>
                <c:pt idx="8">
                  <c:v>2378</c:v>
                </c:pt>
                <c:pt idx="9">
                  <c:v>2580</c:v>
                </c:pt>
                <c:pt idx="10">
                  <c:v>2654</c:v>
                </c:pt>
                <c:pt idx="11">
                  <c:v>2712</c:v>
                </c:pt>
                <c:pt idx="12">
                  <c:v>2920</c:v>
                </c:pt>
                <c:pt idx="13">
                  <c:v>3329</c:v>
                </c:pt>
                <c:pt idx="14">
                  <c:v>3510</c:v>
                </c:pt>
                <c:pt idx="15">
                  <c:v>3739</c:v>
                </c:pt>
                <c:pt idx="16">
                  <c:v>3706</c:v>
                </c:pt>
                <c:pt idx="17">
                  <c:v>3837</c:v>
                </c:pt>
                <c:pt idx="18">
                  <c:v>4298</c:v>
                </c:pt>
                <c:pt idx="19">
                  <c:v>4070</c:v>
                </c:pt>
                <c:pt idx="20">
                  <c:v>3907</c:v>
                </c:pt>
                <c:pt idx="21">
                  <c:v>3751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D1-4B40-BAEE-D162645F7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3433664"/>
        <c:axId val="1373434144"/>
      </c:lineChart>
      <c:catAx>
        <c:axId val="1373433664"/>
        <c:scaling>
          <c:orientation val="minMax"/>
        </c:scaling>
        <c:delete val="1"/>
        <c:axPos val="b"/>
        <c:majorTickMark val="none"/>
        <c:minorTickMark val="none"/>
        <c:tickLblPos val="nextTo"/>
        <c:crossAx val="1373434144"/>
        <c:crosses val="autoZero"/>
        <c:auto val="1"/>
        <c:lblAlgn val="ctr"/>
        <c:lblOffset val="100"/>
        <c:noMultiLvlLbl val="0"/>
      </c:catAx>
      <c:valAx>
        <c:axId val="137343414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73433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57150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Vertical!$D$28:$D$52</c:f>
              <c:numCache>
                <c:formatCode>General</c:formatCode>
                <c:ptCount val="25"/>
                <c:pt idx="5">
                  <c:v>129</c:v>
                </c:pt>
                <c:pt idx="6">
                  <c:v>64</c:v>
                </c:pt>
                <c:pt idx="7">
                  <c:v>131</c:v>
                </c:pt>
                <c:pt idx="8">
                  <c:v>237</c:v>
                </c:pt>
                <c:pt idx="9">
                  <c:v>221</c:v>
                </c:pt>
                <c:pt idx="10">
                  <c:v>251</c:v>
                </c:pt>
                <c:pt idx="11">
                  <c:v>147</c:v>
                </c:pt>
                <c:pt idx="12">
                  <c:v>210</c:v>
                </c:pt>
                <c:pt idx="13">
                  <c:v>178</c:v>
                </c:pt>
                <c:pt idx="14">
                  <c:v>222</c:v>
                </c:pt>
                <c:pt idx="15">
                  <c:v>197</c:v>
                </c:pt>
                <c:pt idx="16">
                  <c:v>141</c:v>
                </c:pt>
                <c:pt idx="17">
                  <c:v>147</c:v>
                </c:pt>
                <c:pt idx="18">
                  <c:v>131</c:v>
                </c:pt>
                <c:pt idx="19">
                  <c:v>94</c:v>
                </c:pt>
                <c:pt idx="20">
                  <c:v>98</c:v>
                </c:pt>
                <c:pt idx="21">
                  <c:v>99</c:v>
                </c:pt>
                <c:pt idx="22">
                  <c:v>54</c:v>
                </c:pt>
                <c:pt idx="23" formatCode="0">
                  <c:v>39.705882352941181</c:v>
                </c:pt>
                <c:pt idx="24" formatCode="0">
                  <c:v>29.19550173010381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27-4A82-8BF4-100BDF6CCF76}"/>
            </c:ext>
          </c:extLst>
        </c:ser>
        <c:ser>
          <c:idx val="2"/>
          <c:order val="2"/>
          <c:spPr>
            <a:ln w="571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571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Vertical!$E$28:$E$52</c:f>
              <c:numCache>
                <c:formatCode>General</c:formatCode>
                <c:ptCount val="25"/>
                <c:pt idx="5">
                  <c:v>129</c:v>
                </c:pt>
                <c:pt idx="6">
                  <c:v>64</c:v>
                </c:pt>
                <c:pt idx="7">
                  <c:v>131</c:v>
                </c:pt>
                <c:pt idx="8">
                  <c:v>237</c:v>
                </c:pt>
                <c:pt idx="9">
                  <c:v>221</c:v>
                </c:pt>
                <c:pt idx="10">
                  <c:v>251</c:v>
                </c:pt>
                <c:pt idx="11">
                  <c:v>147</c:v>
                </c:pt>
                <c:pt idx="12">
                  <c:v>210</c:v>
                </c:pt>
                <c:pt idx="13">
                  <c:v>178</c:v>
                </c:pt>
                <c:pt idx="14">
                  <c:v>222</c:v>
                </c:pt>
                <c:pt idx="15">
                  <c:v>197</c:v>
                </c:pt>
                <c:pt idx="16">
                  <c:v>141</c:v>
                </c:pt>
                <c:pt idx="17">
                  <c:v>147</c:v>
                </c:pt>
                <c:pt idx="18">
                  <c:v>131</c:v>
                </c:pt>
                <c:pt idx="19">
                  <c:v>94</c:v>
                </c:pt>
                <c:pt idx="20">
                  <c:v>220</c:v>
                </c:pt>
                <c:pt idx="21">
                  <c:v>204</c:v>
                </c:pt>
                <c:pt idx="22">
                  <c:v>181</c:v>
                </c:pt>
                <c:pt idx="23" formatCode="0">
                  <c:v>119.45999999999998</c:v>
                </c:pt>
                <c:pt idx="24" formatCode="0">
                  <c:v>78.843599999999981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27-4A82-8BF4-100BDF6CC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3407264"/>
        <c:axId val="1373421184"/>
      </c:lineChart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C0504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504D"/>
              </a:solidFill>
              <a:ln w="57150">
                <a:solidFill>
                  <a:srgbClr val="C0504D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Vertical!$C$28:$C$52</c:f>
              <c:numCache>
                <c:formatCode>General</c:formatCode>
                <c:ptCount val="25"/>
                <c:pt idx="5" formatCode="0">
                  <c:v>129</c:v>
                </c:pt>
                <c:pt idx="6" formatCode="0">
                  <c:v>64</c:v>
                </c:pt>
                <c:pt idx="7" formatCode="0">
                  <c:v>131</c:v>
                </c:pt>
                <c:pt idx="8" formatCode="0">
                  <c:v>237</c:v>
                </c:pt>
                <c:pt idx="9" formatCode="0">
                  <c:v>221</c:v>
                </c:pt>
                <c:pt idx="10" formatCode="0">
                  <c:v>251</c:v>
                </c:pt>
                <c:pt idx="11" formatCode="0">
                  <c:v>147</c:v>
                </c:pt>
                <c:pt idx="12" formatCode="0">
                  <c:v>210</c:v>
                </c:pt>
                <c:pt idx="13" formatCode="0">
                  <c:v>178</c:v>
                </c:pt>
                <c:pt idx="14" formatCode="0">
                  <c:v>222</c:v>
                </c:pt>
                <c:pt idx="15" formatCode="0">
                  <c:v>197</c:v>
                </c:pt>
                <c:pt idx="16" formatCode="0">
                  <c:v>141</c:v>
                </c:pt>
                <c:pt idx="17" formatCode="0">
                  <c:v>147</c:v>
                </c:pt>
                <c:pt idx="18" formatCode="0">
                  <c:v>131</c:v>
                </c:pt>
                <c:pt idx="19" formatCode="0">
                  <c:v>94</c:v>
                </c:pt>
                <c:pt idx="20" formatCode="0">
                  <c:v>173</c:v>
                </c:pt>
                <c:pt idx="21" formatCode="0">
                  <c:v>150</c:v>
                </c:pt>
                <c:pt idx="22" formatCode="0">
                  <c:v>99</c:v>
                </c:pt>
                <c:pt idx="23" formatCode="0">
                  <c:v>85.838150289017335</c:v>
                </c:pt>
                <c:pt idx="24" formatCode="0">
                  <c:v>74.426141869090173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27-4A82-8BF4-100BDF6CC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4655216"/>
        <c:axId val="474660016"/>
      </c:lineChart>
      <c:catAx>
        <c:axId val="137340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373421184"/>
        <c:crosses val="autoZero"/>
        <c:auto val="1"/>
        <c:lblAlgn val="ctr"/>
        <c:lblOffset val="100"/>
        <c:noMultiLvlLbl val="0"/>
      </c:catAx>
      <c:valAx>
        <c:axId val="1373421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73407264"/>
        <c:crosses val="autoZero"/>
        <c:crossBetween val="between"/>
      </c:valAx>
      <c:valAx>
        <c:axId val="47466001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474655216"/>
        <c:crosses val="max"/>
        <c:crossBetween val="between"/>
      </c:valAx>
      <c:catAx>
        <c:axId val="474655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4660016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715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864-44A4-BD81-CA1435CBD85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864-44A4-BD81-CA1435CBD85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864-44A4-BD81-CA1435CBD85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864-44A4-BD81-CA1435CBD85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864-44A4-BD81-CA1435CBD85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864-44A4-BD81-CA1435CBD85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864-44A4-BD81-CA1435CBD85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864-44A4-BD81-CA1435CBD85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64-44A4-BD81-CA1435CBD85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64-44A4-BD81-CA1435CBD85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64-44A4-BD81-CA1435CBD8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'Horizontal(2)'!$R$38:$R$50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'Horizontal(2)'!$T$38:$T$50</c:f>
              <c:numCache>
                <c:formatCode>_-* #,##0_-;\-* #,##0_-;_-* "-"??_-;_-@_-</c:formatCode>
                <c:ptCount val="13"/>
                <c:pt idx="0">
                  <c:v>1308</c:v>
                </c:pt>
                <c:pt idx="1">
                  <c:v>1605</c:v>
                </c:pt>
                <c:pt idx="2">
                  <c:v>1248</c:v>
                </c:pt>
                <c:pt idx="3">
                  <c:v>804</c:v>
                </c:pt>
                <c:pt idx="4">
                  <c:v>1066</c:v>
                </c:pt>
                <c:pt idx="5">
                  <c:v>1182</c:v>
                </c:pt>
                <c:pt idx="6">
                  <c:v>923</c:v>
                </c:pt>
                <c:pt idx="7">
                  <c:v>935</c:v>
                </c:pt>
                <c:pt idx="8">
                  <c:v>779</c:v>
                </c:pt>
                <c:pt idx="9">
                  <c:v>759</c:v>
                </c:pt>
                <c:pt idx="10">
                  <c:v>510</c:v>
                </c:pt>
                <c:pt idx="11">
                  <c:v>292.8</c:v>
                </c:pt>
                <c:pt idx="12">
                  <c:v>75.375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64-44A4-BD81-CA1435CBD85E}"/>
            </c:ext>
          </c:extLst>
        </c:ser>
        <c:ser>
          <c:idx val="2"/>
          <c:order val="2"/>
          <c:spPr>
            <a:ln w="571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571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'Horizontal(2)'!$R$38:$R$50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'Horizontal(2)'!$U$38:$U$50</c:f>
              <c:numCache>
                <c:formatCode>General</c:formatCode>
                <c:ptCount val="13"/>
                <c:pt idx="0">
                  <c:v>1308</c:v>
                </c:pt>
                <c:pt idx="1">
                  <c:v>1605</c:v>
                </c:pt>
                <c:pt idx="2">
                  <c:v>1248</c:v>
                </c:pt>
                <c:pt idx="3">
                  <c:v>804</c:v>
                </c:pt>
                <c:pt idx="4">
                  <c:v>1066</c:v>
                </c:pt>
                <c:pt idx="5">
                  <c:v>1182</c:v>
                </c:pt>
                <c:pt idx="6">
                  <c:v>923</c:v>
                </c:pt>
                <c:pt idx="7">
                  <c:v>935</c:v>
                </c:pt>
                <c:pt idx="8" formatCode="0">
                  <c:v>779</c:v>
                </c:pt>
                <c:pt idx="9" formatCode="0">
                  <c:v>759</c:v>
                </c:pt>
                <c:pt idx="10" formatCode="0">
                  <c:v>510</c:v>
                </c:pt>
                <c:pt idx="11" formatCode="_-* #,##0_-;\-* #,##0_-;_-* &quot;-&quot;??_-;_-@_-">
                  <c:v>424.8</c:v>
                </c:pt>
                <c:pt idx="12" formatCode="_-* #,##0_-;\-* #,##0_-;_-* &quot;-&quot;??_-;_-@_-">
                  <c:v>441.48979591836735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864-44A4-BD81-CA1435CBD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18448"/>
        <c:axId val="665013168"/>
      </c:lineChart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57150">
                <a:solidFill>
                  <a:srgbClr val="FFDA82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864-44A4-BD81-CA1435CBD85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864-44A4-BD81-CA1435CBD85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864-44A4-BD81-CA1435CBD85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864-44A4-BD81-CA1435CBD85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864-44A4-BD81-CA1435CBD85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864-44A4-BD81-CA1435CBD85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864-44A4-BD81-CA1435CBD85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864-44A4-BD81-CA1435CBD85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864-44A4-BD81-CA1435CBD85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64-44A4-BD81-CA1435CBD85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64-44A4-BD81-CA1435CBD8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'Horizontal(2)'!$R$38:$R$50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'Horizontal(2)'!$S$38:$S$50</c:f>
              <c:numCache>
                <c:formatCode>_-* #,##0_-;\-* #,##0_-;_-* "-"??_-;_-@_-</c:formatCode>
                <c:ptCount val="13"/>
                <c:pt idx="0">
                  <c:v>1308</c:v>
                </c:pt>
                <c:pt idx="1">
                  <c:v>1605</c:v>
                </c:pt>
                <c:pt idx="2">
                  <c:v>1248</c:v>
                </c:pt>
                <c:pt idx="3">
                  <c:v>804</c:v>
                </c:pt>
                <c:pt idx="4">
                  <c:v>1066</c:v>
                </c:pt>
                <c:pt idx="5">
                  <c:v>1182</c:v>
                </c:pt>
                <c:pt idx="6">
                  <c:v>923</c:v>
                </c:pt>
                <c:pt idx="7">
                  <c:v>935</c:v>
                </c:pt>
                <c:pt idx="8">
                  <c:v>779</c:v>
                </c:pt>
                <c:pt idx="9">
                  <c:v>759</c:v>
                </c:pt>
                <c:pt idx="10">
                  <c:v>510</c:v>
                </c:pt>
                <c:pt idx="11">
                  <c:v>352.8</c:v>
                </c:pt>
                <c:pt idx="12">
                  <c:v>283.16326530612241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64-44A4-BD81-CA1435CBD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1659999"/>
        <c:axId val="1991650399"/>
      </c:lineChart>
      <c:catAx>
        <c:axId val="66501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665013168"/>
        <c:crosses val="autoZero"/>
        <c:auto val="1"/>
        <c:lblAlgn val="ctr"/>
        <c:lblOffset val="100"/>
        <c:noMultiLvlLbl val="0"/>
      </c:catAx>
      <c:valAx>
        <c:axId val="66501316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665018448"/>
        <c:crosses val="autoZero"/>
        <c:crossBetween val="between"/>
      </c:valAx>
      <c:valAx>
        <c:axId val="1991650399"/>
        <c:scaling>
          <c:orientation val="minMax"/>
        </c:scaling>
        <c:delete val="1"/>
        <c:axPos val="r"/>
        <c:numFmt formatCode="_-* #,##0_-;\-* #,##0_-;_-* &quot;-&quot;??_-;_-@_-" sourceLinked="1"/>
        <c:majorTickMark val="out"/>
        <c:minorTickMark val="none"/>
        <c:tickLblPos val="nextTo"/>
        <c:crossAx val="1991659999"/>
        <c:crosses val="max"/>
        <c:crossBetween val="between"/>
      </c:valAx>
      <c:catAx>
        <c:axId val="19916599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91650399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317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1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'Horizontal(2)'!$W$39:$W$50</c:f>
              <c:numCache>
                <c:formatCode>0%</c:formatCode>
                <c:ptCount val="12"/>
                <c:pt idx="0">
                  <c:v>0.22706422018348624</c:v>
                </c:pt>
                <c:pt idx="1">
                  <c:v>-0.22242990654205608</c:v>
                </c:pt>
                <c:pt idx="2">
                  <c:v>-0.35576923076923078</c:v>
                </c:pt>
                <c:pt idx="3">
                  <c:v>0.32587064676616917</c:v>
                </c:pt>
                <c:pt idx="4">
                  <c:v>0.10881801125703565</c:v>
                </c:pt>
                <c:pt idx="5">
                  <c:v>-0.21912013536379019</c:v>
                </c:pt>
                <c:pt idx="6">
                  <c:v>1.3001083423618635E-2</c:v>
                </c:pt>
                <c:pt idx="7">
                  <c:v>-0.16684491978609625</c:v>
                </c:pt>
                <c:pt idx="8">
                  <c:v>-2.5673940949935817E-2</c:v>
                </c:pt>
                <c:pt idx="9">
                  <c:v>-0.32806324110671936</c:v>
                </c:pt>
                <c:pt idx="10">
                  <c:v>-0.30823529411764705</c:v>
                </c:pt>
                <c:pt idx="11">
                  <c:v>-0.19738303484659184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FE-4C59-8FF4-99AE63BE2F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64048"/>
        <c:axId val="665076528"/>
      </c:lineChart>
      <c:catAx>
        <c:axId val="665064048"/>
        <c:scaling>
          <c:orientation val="minMax"/>
        </c:scaling>
        <c:delete val="1"/>
        <c:axPos val="b"/>
        <c:majorTickMark val="none"/>
        <c:minorTickMark val="none"/>
        <c:tickLblPos val="nextTo"/>
        <c:crossAx val="665076528"/>
        <c:crosses val="autoZero"/>
        <c:auto val="1"/>
        <c:lblAlgn val="ctr"/>
        <c:lblOffset val="100"/>
        <c:noMultiLvlLbl val="0"/>
      </c:catAx>
      <c:valAx>
        <c:axId val="6650765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6506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7150">
                <a:solidFill>
                  <a:schemeClr val="accent2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'Horizontal(2)'!$G$13:$H$52</c:f>
              <c:multiLvlStrCache>
                <c:ptCount val="40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  <c:pt idx="24">
                    <c:v>2023</c:v>
                  </c:pt>
                  <c:pt idx="28">
                    <c:v>2024</c:v>
                  </c:pt>
                  <c:pt idx="32">
                    <c:v>2025</c:v>
                  </c:pt>
                  <c:pt idx="36">
                    <c:v>2026</c:v>
                  </c:pt>
                </c:lvl>
              </c:multiLvlStrCache>
            </c:multiLvlStrRef>
          </c:cat>
          <c:val>
            <c:numRef>
              <c:f>'Horizontal(2)'!$J$13:$J$50</c:f>
              <c:numCache>
                <c:formatCode>General</c:formatCode>
                <c:ptCount val="38"/>
                <c:pt idx="0">
                  <c:v>207</c:v>
                </c:pt>
                <c:pt idx="1">
                  <c:v>183</c:v>
                </c:pt>
                <c:pt idx="2">
                  <c:v>240</c:v>
                </c:pt>
                <c:pt idx="3">
                  <c:v>174</c:v>
                </c:pt>
                <c:pt idx="4">
                  <c:v>243</c:v>
                </c:pt>
                <c:pt idx="5">
                  <c:v>337</c:v>
                </c:pt>
                <c:pt idx="6">
                  <c:v>256</c:v>
                </c:pt>
                <c:pt idx="7">
                  <c:v>230</c:v>
                </c:pt>
                <c:pt idx="8">
                  <c:v>254</c:v>
                </c:pt>
                <c:pt idx="9">
                  <c:v>355</c:v>
                </c:pt>
                <c:pt idx="10">
                  <c:v>299</c:v>
                </c:pt>
                <c:pt idx="11">
                  <c:v>274</c:v>
                </c:pt>
                <c:pt idx="12">
                  <c:v>274</c:v>
                </c:pt>
                <c:pt idx="13">
                  <c:v>205</c:v>
                </c:pt>
                <c:pt idx="14">
                  <c:v>225</c:v>
                </c:pt>
                <c:pt idx="15">
                  <c:v>219</c:v>
                </c:pt>
                <c:pt idx="16">
                  <c:v>212</c:v>
                </c:pt>
                <c:pt idx="17">
                  <c:v>246</c:v>
                </c:pt>
                <c:pt idx="18">
                  <c:v>260</c:v>
                </c:pt>
                <c:pt idx="19">
                  <c:v>217</c:v>
                </c:pt>
                <c:pt idx="20">
                  <c:v>241</c:v>
                </c:pt>
                <c:pt idx="21">
                  <c:v>225</c:v>
                </c:pt>
                <c:pt idx="22">
                  <c:v>181</c:v>
                </c:pt>
                <c:pt idx="23">
                  <c:v>132</c:v>
                </c:pt>
                <c:pt idx="24">
                  <c:v>213</c:v>
                </c:pt>
                <c:pt idx="25">
                  <c:v>276</c:v>
                </c:pt>
                <c:pt idx="26">
                  <c:v>129</c:v>
                </c:pt>
                <c:pt idx="27">
                  <c:v>141</c:v>
                </c:pt>
                <c:pt idx="28">
                  <c:v>129</c:v>
                </c:pt>
                <c:pt idx="29">
                  <c:v>57</c:v>
                </c:pt>
                <c:pt idx="30">
                  <c:v>87</c:v>
                </c:pt>
                <c:pt idx="31">
                  <c:v>237</c:v>
                </c:pt>
                <c:pt idx="32">
                  <c:v>120.89999999999999</c:v>
                </c:pt>
                <c:pt idx="33">
                  <c:v>110.10000000000001</c:v>
                </c:pt>
                <c:pt idx="34">
                  <c:v>37.799999999999997</c:v>
                </c:pt>
                <c:pt idx="35" formatCode="0">
                  <c:v>24</c:v>
                </c:pt>
                <c:pt idx="36" formatCode="0">
                  <c:v>27</c:v>
                </c:pt>
                <c:pt idx="37" formatCode="0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7B-4B84-B712-93D527383FD4}"/>
            </c:ext>
          </c:extLst>
        </c:ser>
        <c:ser>
          <c:idx val="2"/>
          <c:order val="2"/>
          <c:spPr>
            <a:ln w="571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571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'Horizontal(2)'!$G$13:$H$52</c:f>
              <c:multiLvlStrCache>
                <c:ptCount val="40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  <c:pt idx="24">
                    <c:v>2023</c:v>
                  </c:pt>
                  <c:pt idx="28">
                    <c:v>2024</c:v>
                  </c:pt>
                  <c:pt idx="32">
                    <c:v>2025</c:v>
                  </c:pt>
                  <c:pt idx="36">
                    <c:v>2026</c:v>
                  </c:pt>
                </c:lvl>
              </c:multiLvlStrCache>
            </c:multiLvlStrRef>
          </c:cat>
          <c:val>
            <c:numRef>
              <c:f>'Horizontal(2)'!$K$13:$K$52</c:f>
              <c:numCache>
                <c:formatCode>General</c:formatCode>
                <c:ptCount val="40"/>
                <c:pt idx="0">
                  <c:v>207</c:v>
                </c:pt>
                <c:pt idx="1">
                  <c:v>183</c:v>
                </c:pt>
                <c:pt idx="2">
                  <c:v>240</c:v>
                </c:pt>
                <c:pt idx="3">
                  <c:v>174</c:v>
                </c:pt>
                <c:pt idx="4">
                  <c:v>243</c:v>
                </c:pt>
                <c:pt idx="5">
                  <c:v>337</c:v>
                </c:pt>
                <c:pt idx="6">
                  <c:v>256</c:v>
                </c:pt>
                <c:pt idx="7">
                  <c:v>230</c:v>
                </c:pt>
                <c:pt idx="8">
                  <c:v>254</c:v>
                </c:pt>
                <c:pt idx="9">
                  <c:v>355</c:v>
                </c:pt>
                <c:pt idx="10">
                  <c:v>299</c:v>
                </c:pt>
                <c:pt idx="11">
                  <c:v>274</c:v>
                </c:pt>
                <c:pt idx="12">
                  <c:v>274</c:v>
                </c:pt>
                <c:pt idx="13">
                  <c:v>205</c:v>
                </c:pt>
                <c:pt idx="14">
                  <c:v>225</c:v>
                </c:pt>
                <c:pt idx="15">
                  <c:v>219</c:v>
                </c:pt>
                <c:pt idx="16">
                  <c:v>212</c:v>
                </c:pt>
                <c:pt idx="17">
                  <c:v>246</c:v>
                </c:pt>
                <c:pt idx="18">
                  <c:v>260</c:v>
                </c:pt>
                <c:pt idx="19">
                  <c:v>217</c:v>
                </c:pt>
                <c:pt idx="20">
                  <c:v>241</c:v>
                </c:pt>
                <c:pt idx="21">
                  <c:v>225</c:v>
                </c:pt>
                <c:pt idx="22">
                  <c:v>181</c:v>
                </c:pt>
                <c:pt idx="23">
                  <c:v>132</c:v>
                </c:pt>
                <c:pt idx="24">
                  <c:v>213</c:v>
                </c:pt>
                <c:pt idx="25">
                  <c:v>276</c:v>
                </c:pt>
                <c:pt idx="26">
                  <c:v>129</c:v>
                </c:pt>
                <c:pt idx="27">
                  <c:v>141</c:v>
                </c:pt>
                <c:pt idx="28">
                  <c:v>129</c:v>
                </c:pt>
                <c:pt idx="29">
                  <c:v>57</c:v>
                </c:pt>
                <c:pt idx="30">
                  <c:v>87</c:v>
                </c:pt>
                <c:pt idx="31">
                  <c:v>237</c:v>
                </c:pt>
                <c:pt idx="32">
                  <c:v>120.89999999999999</c:v>
                </c:pt>
                <c:pt idx="33">
                  <c:v>110.10000000000001</c:v>
                </c:pt>
                <c:pt idx="34">
                  <c:v>37.799999999999997</c:v>
                </c:pt>
                <c:pt idx="35" formatCode="0">
                  <c:v>156</c:v>
                </c:pt>
                <c:pt idx="36" formatCode="0">
                  <c:v>144</c:v>
                </c:pt>
                <c:pt idx="37" formatCode="0">
                  <c:v>78</c:v>
                </c:pt>
                <c:pt idx="38" formatCode="0">
                  <c:v>109.28571428571426</c:v>
                </c:pt>
                <c:pt idx="39" formatCode="0">
                  <c:v>110.20408163265304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7B-4B84-B712-93D527383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565536"/>
        <c:axId val="222572736"/>
      </c:lineChart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57150">
                <a:solidFill>
                  <a:srgbClr val="FFDA82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'Horizontal(2)'!$G$13:$H$52</c:f>
              <c:multiLvlStrCache>
                <c:ptCount val="40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  <c:pt idx="24">
                    <c:v>2023</c:v>
                  </c:pt>
                  <c:pt idx="28">
                    <c:v>2024</c:v>
                  </c:pt>
                  <c:pt idx="32">
                    <c:v>2025</c:v>
                  </c:pt>
                  <c:pt idx="36">
                    <c:v>2026</c:v>
                  </c:pt>
                </c:lvl>
              </c:multiLvlStrCache>
            </c:multiLvlStrRef>
          </c:cat>
          <c:val>
            <c:numRef>
              <c:f>'Horizontal(2)'!$I$13:$I$52</c:f>
              <c:numCache>
                <c:formatCode>0.00</c:formatCode>
                <c:ptCount val="40"/>
                <c:pt idx="0">
                  <c:v>207</c:v>
                </c:pt>
                <c:pt idx="1">
                  <c:v>183</c:v>
                </c:pt>
                <c:pt idx="2">
                  <c:v>240</c:v>
                </c:pt>
                <c:pt idx="3">
                  <c:v>174</c:v>
                </c:pt>
                <c:pt idx="4">
                  <c:v>243</c:v>
                </c:pt>
                <c:pt idx="5">
                  <c:v>337</c:v>
                </c:pt>
                <c:pt idx="6">
                  <c:v>256</c:v>
                </c:pt>
                <c:pt idx="7">
                  <c:v>230</c:v>
                </c:pt>
                <c:pt idx="8">
                  <c:v>254</c:v>
                </c:pt>
                <c:pt idx="9">
                  <c:v>355</c:v>
                </c:pt>
                <c:pt idx="10">
                  <c:v>299</c:v>
                </c:pt>
                <c:pt idx="11">
                  <c:v>274</c:v>
                </c:pt>
                <c:pt idx="12">
                  <c:v>274</c:v>
                </c:pt>
                <c:pt idx="13">
                  <c:v>205</c:v>
                </c:pt>
                <c:pt idx="14">
                  <c:v>225</c:v>
                </c:pt>
                <c:pt idx="15">
                  <c:v>219</c:v>
                </c:pt>
                <c:pt idx="16">
                  <c:v>212</c:v>
                </c:pt>
                <c:pt idx="17">
                  <c:v>246</c:v>
                </c:pt>
                <c:pt idx="18">
                  <c:v>260</c:v>
                </c:pt>
                <c:pt idx="19">
                  <c:v>217</c:v>
                </c:pt>
                <c:pt idx="20">
                  <c:v>241</c:v>
                </c:pt>
                <c:pt idx="21">
                  <c:v>225</c:v>
                </c:pt>
                <c:pt idx="22">
                  <c:v>181</c:v>
                </c:pt>
                <c:pt idx="23">
                  <c:v>132</c:v>
                </c:pt>
                <c:pt idx="24">
                  <c:v>213</c:v>
                </c:pt>
                <c:pt idx="25">
                  <c:v>276</c:v>
                </c:pt>
                <c:pt idx="26">
                  <c:v>129</c:v>
                </c:pt>
                <c:pt idx="27">
                  <c:v>141</c:v>
                </c:pt>
                <c:pt idx="28">
                  <c:v>129</c:v>
                </c:pt>
                <c:pt idx="29">
                  <c:v>57</c:v>
                </c:pt>
                <c:pt idx="30">
                  <c:v>87</c:v>
                </c:pt>
                <c:pt idx="31">
                  <c:v>237</c:v>
                </c:pt>
                <c:pt idx="32">
                  <c:v>120.89999999999999</c:v>
                </c:pt>
                <c:pt idx="33">
                  <c:v>110.10000000000001</c:v>
                </c:pt>
                <c:pt idx="34">
                  <c:v>37.799999999999997</c:v>
                </c:pt>
                <c:pt idx="35">
                  <c:v>84</c:v>
                </c:pt>
                <c:pt idx="36">
                  <c:v>90</c:v>
                </c:pt>
                <c:pt idx="37">
                  <c:v>60</c:v>
                </c:pt>
                <c:pt idx="38">
                  <c:v>64.285714285714278</c:v>
                </c:pt>
                <c:pt idx="39">
                  <c:v>68.877551020408148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7B-4B84-B712-93D527383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1428832"/>
        <c:axId val="951428352"/>
      </c:lineChart>
      <c:catAx>
        <c:axId val="22256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222572736"/>
        <c:crosses val="autoZero"/>
        <c:auto val="1"/>
        <c:lblAlgn val="ctr"/>
        <c:lblOffset val="100"/>
        <c:noMultiLvlLbl val="0"/>
      </c:catAx>
      <c:valAx>
        <c:axId val="222572736"/>
        <c:scaling>
          <c:orientation val="minMax"/>
          <c:max val="600"/>
        </c:scaling>
        <c:delete val="1"/>
        <c:axPos val="l"/>
        <c:numFmt formatCode="General" sourceLinked="1"/>
        <c:majorTickMark val="none"/>
        <c:minorTickMark val="none"/>
        <c:tickLblPos val="nextTo"/>
        <c:crossAx val="222565536"/>
        <c:crosses val="autoZero"/>
        <c:crossBetween val="between"/>
      </c:valAx>
      <c:valAx>
        <c:axId val="951428352"/>
        <c:scaling>
          <c:orientation val="minMax"/>
        </c:scaling>
        <c:delete val="1"/>
        <c:axPos val="r"/>
        <c:numFmt formatCode="0.00" sourceLinked="1"/>
        <c:majorTickMark val="out"/>
        <c:minorTickMark val="none"/>
        <c:tickLblPos val="nextTo"/>
        <c:crossAx val="951428832"/>
        <c:crosses val="max"/>
        <c:crossBetween val="between"/>
      </c:valAx>
      <c:catAx>
        <c:axId val="951428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1428352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342075345173537E-3"/>
          <c:y val="2.3335240848063491E-2"/>
          <c:w val="0.97380677632008827"/>
          <c:h val="0.94295830014917814"/>
        </c:manualLayout>
      </c:layout>
      <c:lineChart>
        <c:grouping val="standard"/>
        <c:varyColors val="0"/>
        <c:ser>
          <c:idx val="0"/>
          <c:order val="0"/>
          <c:spPr>
            <a:ln w="44450" cap="rnd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20000"/>
                  <a:lumOff val="80000"/>
                </a:schemeClr>
              </a:solidFill>
              <a:ln w="57150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'Horizontal(2)'!$R$38:$R$50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'Horizontal(2)'!$S$38:$S$50</c:f>
              <c:numCache>
                <c:formatCode>_-* #,##0_-;\-* #,##0_-;_-* "-"??_-;_-@_-</c:formatCode>
                <c:ptCount val="13"/>
                <c:pt idx="0">
                  <c:v>1308</c:v>
                </c:pt>
                <c:pt idx="1">
                  <c:v>1605</c:v>
                </c:pt>
                <c:pt idx="2">
                  <c:v>1248</c:v>
                </c:pt>
                <c:pt idx="3">
                  <c:v>804</c:v>
                </c:pt>
                <c:pt idx="4">
                  <c:v>1066</c:v>
                </c:pt>
                <c:pt idx="5">
                  <c:v>1182</c:v>
                </c:pt>
                <c:pt idx="6">
                  <c:v>923</c:v>
                </c:pt>
                <c:pt idx="7">
                  <c:v>935</c:v>
                </c:pt>
                <c:pt idx="8">
                  <c:v>779</c:v>
                </c:pt>
                <c:pt idx="9">
                  <c:v>759</c:v>
                </c:pt>
                <c:pt idx="10">
                  <c:v>510</c:v>
                </c:pt>
                <c:pt idx="11">
                  <c:v>352.8</c:v>
                </c:pt>
                <c:pt idx="12">
                  <c:v>283.16326530612241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987E-4278-963F-CC56F9D1F4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18448"/>
        <c:axId val="665013168"/>
      </c:lineChart>
      <c:catAx>
        <c:axId val="665018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65013168"/>
        <c:crosses val="autoZero"/>
        <c:auto val="1"/>
        <c:lblAlgn val="ctr"/>
        <c:lblOffset val="100"/>
        <c:noMultiLvlLbl val="0"/>
      </c:catAx>
      <c:valAx>
        <c:axId val="66501316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66501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1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'Horizontal(2)'!$M$13:$M$52</c:f>
              <c:numCache>
                <c:formatCode>0%</c:formatCode>
                <c:ptCount val="40"/>
                <c:pt idx="0">
                  <c:v>-0.39473684210526316</c:v>
                </c:pt>
                <c:pt idx="1">
                  <c:v>-0.11594202898550725</c:v>
                </c:pt>
                <c:pt idx="2">
                  <c:v>0.31147540983606559</c:v>
                </c:pt>
                <c:pt idx="3">
                  <c:v>-0.27500000000000002</c:v>
                </c:pt>
                <c:pt idx="4">
                  <c:v>0.39655172413793105</c:v>
                </c:pt>
                <c:pt idx="5">
                  <c:v>0.38683127572016462</c:v>
                </c:pt>
                <c:pt idx="6">
                  <c:v>-0.24035608308605341</c:v>
                </c:pt>
                <c:pt idx="7">
                  <c:v>-0.1015625</c:v>
                </c:pt>
                <c:pt idx="8">
                  <c:v>0.10434782608695652</c:v>
                </c:pt>
                <c:pt idx="9">
                  <c:v>0.39763779527559057</c:v>
                </c:pt>
                <c:pt idx="10">
                  <c:v>-0.15774647887323945</c:v>
                </c:pt>
                <c:pt idx="11">
                  <c:v>-8.3612040133779264E-2</c:v>
                </c:pt>
                <c:pt idx="12">
                  <c:v>0</c:v>
                </c:pt>
                <c:pt idx="13">
                  <c:v>-0.2518248175182482</c:v>
                </c:pt>
                <c:pt idx="14">
                  <c:v>9.7560975609756101E-2</c:v>
                </c:pt>
                <c:pt idx="15">
                  <c:v>-2.6666666666666668E-2</c:v>
                </c:pt>
                <c:pt idx="16">
                  <c:v>-3.1963470319634701E-2</c:v>
                </c:pt>
                <c:pt idx="17">
                  <c:v>0.16037735849056603</c:v>
                </c:pt>
                <c:pt idx="18">
                  <c:v>5.6910569105691054E-2</c:v>
                </c:pt>
                <c:pt idx="19">
                  <c:v>-0.16538461538461538</c:v>
                </c:pt>
                <c:pt idx="20">
                  <c:v>0.11059907834101383</c:v>
                </c:pt>
                <c:pt idx="21">
                  <c:v>-6.6390041493775934E-2</c:v>
                </c:pt>
                <c:pt idx="22">
                  <c:v>-0.19555555555555557</c:v>
                </c:pt>
                <c:pt idx="23">
                  <c:v>-0.27071823204419887</c:v>
                </c:pt>
                <c:pt idx="24">
                  <c:v>0.61363636363636365</c:v>
                </c:pt>
                <c:pt idx="25">
                  <c:v>0.29577464788732394</c:v>
                </c:pt>
                <c:pt idx="26">
                  <c:v>-0.53260869565217395</c:v>
                </c:pt>
                <c:pt idx="27">
                  <c:v>9.3023255813953487E-2</c:v>
                </c:pt>
                <c:pt idx="28">
                  <c:v>-8.5106382978723402E-2</c:v>
                </c:pt>
                <c:pt idx="29">
                  <c:v>-0.55813953488372092</c:v>
                </c:pt>
                <c:pt idx="30">
                  <c:v>0.52631578947368418</c:v>
                </c:pt>
                <c:pt idx="31">
                  <c:v>1.7241379310344827</c:v>
                </c:pt>
                <c:pt idx="32">
                  <c:v>-0.48987341772151904</c:v>
                </c:pt>
                <c:pt idx="33">
                  <c:v>-8.9330024813895653E-2</c:v>
                </c:pt>
                <c:pt idx="34">
                  <c:v>-0.65667574931880113</c:v>
                </c:pt>
                <c:pt idx="35">
                  <c:v>1.2222222222222223</c:v>
                </c:pt>
                <c:pt idx="36">
                  <c:v>7.1428571428571425E-2</c:v>
                </c:pt>
                <c:pt idx="37">
                  <c:v>-0.33333333333333331</c:v>
                </c:pt>
                <c:pt idx="38">
                  <c:v>7.14285714285713E-2</c:v>
                </c:pt>
                <c:pt idx="39">
                  <c:v>7.1428571428571327E-2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D8-460A-9FBB-0FFA7D5F0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5711408"/>
        <c:axId val="345711888"/>
      </c:lineChart>
      <c:catAx>
        <c:axId val="345711408"/>
        <c:scaling>
          <c:orientation val="minMax"/>
        </c:scaling>
        <c:delete val="1"/>
        <c:axPos val="b"/>
        <c:majorTickMark val="none"/>
        <c:minorTickMark val="none"/>
        <c:tickLblPos val="nextTo"/>
        <c:crossAx val="345711888"/>
        <c:crosses val="autoZero"/>
        <c:auto val="1"/>
        <c:lblAlgn val="ctr"/>
        <c:lblOffset val="100"/>
        <c:noMultiLvlLbl val="0"/>
      </c:catAx>
      <c:valAx>
        <c:axId val="3457118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4571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'Horizontal(2)'!$AG$4</c:f>
              <c:strCache>
                <c:ptCount val="1"/>
                <c:pt idx="0">
                  <c:v>2024</c:v>
                </c:pt>
              </c:strCache>
            </c:strRef>
          </c:tx>
          <c:spPr>
            <a:ln w="47625" cap="rnd">
              <a:solidFill>
                <a:srgbClr val="F2F2F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571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'Horizontal(2)'!$AE$5:$AE$8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'Horizontal(2)'!$AG$5:$AG$8</c:f>
              <c:numCache>
                <c:formatCode>0</c:formatCode>
                <c:ptCount val="4"/>
                <c:pt idx="0">
                  <c:v>129</c:v>
                </c:pt>
                <c:pt idx="1">
                  <c:v>57</c:v>
                </c:pt>
                <c:pt idx="2">
                  <c:v>87</c:v>
                </c:pt>
                <c:pt idx="3">
                  <c:v>237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C8-4A3D-8F87-74F2B270422A}"/>
            </c:ext>
          </c:extLst>
        </c:ser>
        <c:ser>
          <c:idx val="2"/>
          <c:order val="1"/>
          <c:tx>
            <c:strRef>
              <c:f>'Horizontal(2)'!$AH$4</c:f>
              <c:strCache>
                <c:ptCount val="1"/>
                <c:pt idx="0">
                  <c:v>2025</c:v>
                </c:pt>
              </c:strCache>
            </c:strRef>
          </c:tx>
          <c:spPr>
            <a:ln w="47625" cap="rnd">
              <a:solidFill>
                <a:srgbClr val="DCE6F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57150">
                <a:solidFill>
                  <a:srgbClr val="0070C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'Horizontal(2)'!$AE$5:$AE$8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'Horizontal(2)'!$AH$5:$AH$8</c:f>
              <c:numCache>
                <c:formatCode>0</c:formatCode>
                <c:ptCount val="4"/>
                <c:pt idx="0">
                  <c:v>120.89999999999999</c:v>
                </c:pt>
                <c:pt idx="1">
                  <c:v>110.10000000000001</c:v>
                </c:pt>
                <c:pt idx="2">
                  <c:v>37.799999999999997</c:v>
                </c:pt>
                <c:pt idx="3">
                  <c:v>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C8-4A3D-8F87-74F2B270422A}"/>
            </c:ext>
          </c:extLst>
        </c:ser>
        <c:ser>
          <c:idx val="3"/>
          <c:order val="2"/>
          <c:tx>
            <c:strRef>
              <c:f>'Horizontal(2)'!$AI$4</c:f>
              <c:strCache>
                <c:ptCount val="1"/>
                <c:pt idx="0">
                  <c:v>2026</c:v>
                </c:pt>
              </c:strCache>
            </c:strRef>
          </c:tx>
          <c:spPr>
            <a:ln w="571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57150">
                <a:solidFill>
                  <a:srgbClr val="FFDA8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'Horizontal(2)'!$AE$5:$AE$8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'Horizontal(2)'!$AI$5:$AI$8</c:f>
              <c:numCache>
                <c:formatCode>0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64.285714285714278</c:v>
                </c:pt>
                <c:pt idx="3">
                  <c:v>68.877551020408148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1C8-4A3D-8F87-74F2B27042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0111935"/>
        <c:axId val="1280113855"/>
      </c:lineChart>
      <c:catAx>
        <c:axId val="1280111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80113855"/>
        <c:crosses val="autoZero"/>
        <c:auto val="1"/>
        <c:lblAlgn val="ctr"/>
        <c:lblOffset val="100"/>
        <c:noMultiLvlLbl val="0"/>
      </c:catAx>
      <c:valAx>
        <c:axId val="1280113855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280111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681099105282528E-2"/>
          <c:y val="6.7591854490910833E-2"/>
          <c:w val="0.92902896721312755"/>
          <c:h val="0.84076466668302752"/>
        </c:manualLayout>
      </c:layout>
      <c:lineChart>
        <c:grouping val="standard"/>
        <c:varyColors val="0"/>
        <c:ser>
          <c:idx val="0"/>
          <c:order val="0"/>
          <c:tx>
            <c:strRef>
              <c:f>'Visitantes anuales'!$B$8</c:f>
              <c:strCache>
                <c:ptCount val="1"/>
                <c:pt idx="0">
                  <c:v>  Total categorias</c:v>
                </c:pt>
              </c:strCache>
            </c:strRef>
          </c:tx>
          <c:spPr>
            <a:ln w="57150" cmpd="sng">
              <a:solidFill>
                <a:srgbClr val="FFD579"/>
              </a:solidFill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57150" cmpd="sng">
                <a:solidFill>
                  <a:srgbClr val="FFD579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0026846931145471E-2"/>
                  <c:y val="2.1676745542814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EE-4CCB-9F70-5243B060FC4E}"/>
                </c:ext>
              </c:extLst>
            </c:dLbl>
            <c:dLbl>
              <c:idx val="5"/>
              <c:layout>
                <c:manualLayout>
                  <c:x val="-4.0026846931145464E-2"/>
                  <c:y val="2.38553129340516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EE-4CCB-9F70-5243B060FC4E}"/>
                </c:ext>
              </c:extLst>
            </c:dLbl>
            <c:dLbl>
              <c:idx val="18"/>
              <c:layout>
                <c:manualLayout>
                  <c:x val="-4.002684693114561E-2"/>
                  <c:y val="-1.31803327169874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EE-4CCB-9F70-5243B060FC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Roboto Th" pitchFamily="2" charset="0"/>
                    <a:ea typeface="Roboto Th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'Visitantes anuales'!$C$3:$X$3</c:f>
              <c:strCache>
                <c:ptCount val="22"/>
                <c:pt idx="0">
                  <c:v>'6</c:v>
                </c:pt>
                <c:pt idx="1">
                  <c:v>'7</c:v>
                </c:pt>
                <c:pt idx="2">
                  <c:v>'8</c:v>
                </c:pt>
                <c:pt idx="3">
                  <c:v>'9</c:v>
                </c:pt>
                <c:pt idx="4">
                  <c:v>'10</c:v>
                </c:pt>
                <c:pt idx="5">
                  <c:v>'11</c:v>
                </c:pt>
                <c:pt idx="6">
                  <c:v>'12</c:v>
                </c:pt>
                <c:pt idx="7">
                  <c:v>'13</c:v>
                </c:pt>
                <c:pt idx="8">
                  <c:v>'14</c:v>
                </c:pt>
                <c:pt idx="9">
                  <c:v>'15</c:v>
                </c:pt>
                <c:pt idx="10">
                  <c:v>'16</c:v>
                </c:pt>
                <c:pt idx="11">
                  <c:v>'17</c:v>
                </c:pt>
                <c:pt idx="12">
                  <c:v>'18</c:v>
                </c:pt>
                <c:pt idx="13">
                  <c:v>'19</c:v>
                </c:pt>
                <c:pt idx="14">
                  <c:v>'20</c:v>
                </c:pt>
                <c:pt idx="15">
                  <c:v>'21</c:v>
                </c:pt>
                <c:pt idx="16">
                  <c:v>'22</c:v>
                </c:pt>
                <c:pt idx="17">
                  <c:v>'23</c:v>
                </c:pt>
                <c:pt idx="18">
                  <c:v>'24</c:v>
                </c:pt>
                <c:pt idx="19">
                  <c:v>'25</c:v>
                </c:pt>
                <c:pt idx="20">
                  <c:v>'26</c:v>
                </c:pt>
                <c:pt idx="21">
                  <c:v>'27</c:v>
                </c:pt>
              </c:strCache>
            </c:strRef>
          </c:cat>
          <c:val>
            <c:numRef>
              <c:f>'Visitantes anuales'!$C$8:$X$8</c:f>
              <c:numCache>
                <c:formatCode>#,##0</c:formatCode>
                <c:ptCount val="22"/>
                <c:pt idx="0">
                  <c:v>1253854</c:v>
                </c:pt>
                <c:pt idx="1">
                  <c:v>1238991</c:v>
                </c:pt>
                <c:pt idx="2">
                  <c:v>1296849</c:v>
                </c:pt>
                <c:pt idx="3">
                  <c:v>1473545</c:v>
                </c:pt>
                <c:pt idx="4">
                  <c:v>1603808</c:v>
                </c:pt>
                <c:pt idx="5">
                  <c:v>1548300</c:v>
                </c:pt>
                <c:pt idx="6">
                  <c:v>1591233</c:v>
                </c:pt>
                <c:pt idx="7">
                  <c:v>1743575</c:v>
                </c:pt>
                <c:pt idx="8">
                  <c:v>1921951</c:v>
                </c:pt>
                <c:pt idx="9">
                  <c:v>1981883</c:v>
                </c:pt>
                <c:pt idx="10">
                  <c:v>2154570</c:v>
                </c:pt>
                <c:pt idx="11">
                  <c:v>2462870</c:v>
                </c:pt>
                <c:pt idx="12">
                  <c:v>2587150</c:v>
                </c:pt>
                <c:pt idx="13">
                  <c:v>2921578</c:v>
                </c:pt>
                <c:pt idx="14">
                  <c:v>1893034</c:v>
                </c:pt>
                <c:pt idx="15">
                  <c:v>2759419</c:v>
                </c:pt>
                <c:pt idx="16">
                  <c:v>2871286</c:v>
                </c:pt>
                <c:pt idx="17">
                  <c:v>2562731</c:v>
                </c:pt>
                <c:pt idx="18">
                  <c:v>2502175</c:v>
                </c:pt>
                <c:pt idx="19">
                  <c:v>1899368.4232173539</c:v>
                </c:pt>
                <c:pt idx="20" formatCode="General">
                  <c:v>1741975</c:v>
                </c:pt>
                <c:pt idx="21">
                  <c:v>1597624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EE-4CCB-9F70-5243B060FC4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1095024"/>
        <c:axId val="201092280"/>
      </c:lineChart>
      <c:catAx>
        <c:axId val="201095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 rot="0" vert="horz"/>
          <a:lstStyle/>
          <a:p>
            <a:pPr>
              <a:defRPr sz="2000" b="0" i="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Roboto Lt" panose="02000000000000000000" pitchFamily="2" charset="0"/>
              </a:defRPr>
            </a:pPr>
            <a:endParaRPr lang="es-MX"/>
          </a:p>
        </c:txPr>
        <c:crossAx val="201092280"/>
        <c:crosses val="autoZero"/>
        <c:auto val="1"/>
        <c:lblAlgn val="ctr"/>
        <c:lblOffset val="100"/>
        <c:noMultiLvlLbl val="0"/>
      </c:catAx>
      <c:valAx>
        <c:axId val="2010922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/>
          <a:lstStyle/>
          <a:p>
            <a:pPr>
              <a:defRPr sz="900" b="0" i="0">
                <a:solidFill>
                  <a:srgbClr val="BFBFBF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pPr>
            <a:endParaRPr lang="es-MX"/>
          </a:p>
        </c:txPr>
        <c:crossAx val="20109502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40000"/>
                  <a:lumOff val="60000"/>
                </a:schemeClr>
              </a:solidFill>
              <a:ln w="57150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</c:marker>
          <c:val>
            <c:numRef>
              <c:f>'Horizontal(2)'!$AH$68:$AH$89</c:f>
              <c:numCache>
                <c:formatCode>General</c:formatCode>
                <c:ptCount val="22"/>
                <c:pt idx="0">
                  <c:v>17</c:v>
                </c:pt>
                <c:pt idx="1">
                  <c:v>17</c:v>
                </c:pt>
                <c:pt idx="2">
                  <c:v>15</c:v>
                </c:pt>
                <c:pt idx="3">
                  <c:v>16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19</c:v>
                </c:pt>
                <c:pt idx="9">
                  <c:v>23</c:v>
                </c:pt>
                <c:pt idx="10">
                  <c:v>26</c:v>
                </c:pt>
                <c:pt idx="11">
                  <c:v>26</c:v>
                </c:pt>
                <c:pt idx="12">
                  <c:v>25</c:v>
                </c:pt>
                <c:pt idx="13">
                  <c:v>21</c:v>
                </c:pt>
                <c:pt idx="14">
                  <c:v>20</c:v>
                </c:pt>
                <c:pt idx="15">
                  <c:v>20</c:v>
                </c:pt>
                <c:pt idx="16">
                  <c:v>23</c:v>
                </c:pt>
                <c:pt idx="17">
                  <c:v>22</c:v>
                </c:pt>
                <c:pt idx="18">
                  <c:v>21</c:v>
                </c:pt>
                <c:pt idx="19">
                  <c:v>20</c:v>
                </c:pt>
                <c:pt idx="20">
                  <c:v>20</c:v>
                </c:pt>
                <c:pt idx="21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E0-4368-A993-2250C626D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0131135"/>
        <c:axId val="1280137375"/>
      </c:lineChart>
      <c:catAx>
        <c:axId val="1280131135"/>
        <c:scaling>
          <c:orientation val="minMax"/>
        </c:scaling>
        <c:delete val="1"/>
        <c:axPos val="b"/>
        <c:majorTickMark val="none"/>
        <c:minorTickMark val="none"/>
        <c:tickLblPos val="nextTo"/>
        <c:crossAx val="1280137375"/>
        <c:crosses val="autoZero"/>
        <c:auto val="1"/>
        <c:lblAlgn val="ctr"/>
        <c:lblOffset val="100"/>
        <c:noMultiLvlLbl val="0"/>
      </c:catAx>
      <c:valAx>
        <c:axId val="1280137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80131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57150">
                <a:solidFill>
                  <a:schemeClr val="accent6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'Horizontal(2)'!$D$28:$D$52</c:f>
              <c:numCache>
                <c:formatCode>General</c:formatCode>
                <c:ptCount val="25"/>
                <c:pt idx="5">
                  <c:v>36</c:v>
                </c:pt>
                <c:pt idx="6">
                  <c:v>21</c:v>
                </c:pt>
                <c:pt idx="7">
                  <c:v>84</c:v>
                </c:pt>
                <c:pt idx="8">
                  <c:v>65</c:v>
                </c:pt>
                <c:pt idx="9">
                  <c:v>71</c:v>
                </c:pt>
                <c:pt idx="10">
                  <c:v>92</c:v>
                </c:pt>
                <c:pt idx="11">
                  <c:v>43</c:v>
                </c:pt>
                <c:pt idx="12">
                  <c:v>47</c:v>
                </c:pt>
                <c:pt idx="13">
                  <c:v>43</c:v>
                </c:pt>
                <c:pt idx="14">
                  <c:v>19</c:v>
                </c:pt>
                <c:pt idx="15">
                  <c:v>29</c:v>
                </c:pt>
                <c:pt idx="16">
                  <c:v>79</c:v>
                </c:pt>
                <c:pt idx="17">
                  <c:v>40.299999999999997</c:v>
                </c:pt>
                <c:pt idx="18">
                  <c:v>36.700000000000003</c:v>
                </c:pt>
                <c:pt idx="19">
                  <c:v>12.6</c:v>
                </c:pt>
                <c:pt idx="20">
                  <c:v>8</c:v>
                </c:pt>
                <c:pt idx="21">
                  <c:v>9</c:v>
                </c:pt>
                <c:pt idx="22">
                  <c:v>8</c:v>
                </c:pt>
                <c:pt idx="23" formatCode="0">
                  <c:v>5</c:v>
                </c:pt>
                <c:pt idx="24" formatCode="0">
                  <c:v>3.125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0A-4AF6-BC8D-FFCF0F9D9B69}"/>
            </c:ext>
          </c:extLst>
        </c:ser>
        <c:ser>
          <c:idx val="2"/>
          <c:order val="2"/>
          <c:spPr>
            <a:ln w="571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571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'Horizontal(2)'!$E$28:$E$52</c:f>
              <c:numCache>
                <c:formatCode>General</c:formatCode>
                <c:ptCount val="25"/>
                <c:pt idx="5">
                  <c:v>36</c:v>
                </c:pt>
                <c:pt idx="6">
                  <c:v>21</c:v>
                </c:pt>
                <c:pt idx="7">
                  <c:v>84</c:v>
                </c:pt>
                <c:pt idx="8">
                  <c:v>65</c:v>
                </c:pt>
                <c:pt idx="9">
                  <c:v>71</c:v>
                </c:pt>
                <c:pt idx="10">
                  <c:v>92</c:v>
                </c:pt>
                <c:pt idx="11">
                  <c:v>43</c:v>
                </c:pt>
                <c:pt idx="12">
                  <c:v>47</c:v>
                </c:pt>
                <c:pt idx="13">
                  <c:v>43</c:v>
                </c:pt>
                <c:pt idx="14">
                  <c:v>19</c:v>
                </c:pt>
                <c:pt idx="15">
                  <c:v>29</c:v>
                </c:pt>
                <c:pt idx="16">
                  <c:v>79</c:v>
                </c:pt>
                <c:pt idx="17">
                  <c:v>40.299999999999997</c:v>
                </c:pt>
                <c:pt idx="18">
                  <c:v>36.700000000000003</c:v>
                </c:pt>
                <c:pt idx="19">
                  <c:v>12.6</c:v>
                </c:pt>
                <c:pt idx="20">
                  <c:v>52</c:v>
                </c:pt>
                <c:pt idx="21">
                  <c:v>48</c:v>
                </c:pt>
                <c:pt idx="22">
                  <c:v>26</c:v>
                </c:pt>
                <c:pt idx="23" formatCode="0">
                  <c:v>36.428571428571423</c:v>
                </c:pt>
                <c:pt idx="24" formatCode="0">
                  <c:v>36.734693877551017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0A-4AF6-BC8D-FFCF0F9D9B69}"/>
            </c:ext>
          </c:extLst>
        </c:ser>
        <c:ser>
          <c:idx val="0"/>
          <c:order val="0"/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57150">
                <a:solidFill>
                  <a:srgbClr val="C00000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'Horizontal(2)'!$C$28:$C$52</c:f>
              <c:numCache>
                <c:formatCode>General</c:formatCode>
                <c:ptCount val="25"/>
                <c:pt idx="5" formatCode="0">
                  <c:v>36</c:v>
                </c:pt>
                <c:pt idx="6" formatCode="0">
                  <c:v>21</c:v>
                </c:pt>
                <c:pt idx="7" formatCode="0">
                  <c:v>84</c:v>
                </c:pt>
                <c:pt idx="8" formatCode="0">
                  <c:v>65</c:v>
                </c:pt>
                <c:pt idx="9" formatCode="0">
                  <c:v>71</c:v>
                </c:pt>
                <c:pt idx="10" formatCode="0">
                  <c:v>92</c:v>
                </c:pt>
                <c:pt idx="11" formatCode="0">
                  <c:v>43</c:v>
                </c:pt>
                <c:pt idx="12" formatCode="0">
                  <c:v>47</c:v>
                </c:pt>
                <c:pt idx="13" formatCode="0">
                  <c:v>43</c:v>
                </c:pt>
                <c:pt idx="14" formatCode="0">
                  <c:v>19</c:v>
                </c:pt>
                <c:pt idx="15" formatCode="0">
                  <c:v>29</c:v>
                </c:pt>
                <c:pt idx="16" formatCode="0">
                  <c:v>79</c:v>
                </c:pt>
                <c:pt idx="17" formatCode="0">
                  <c:v>40.299999999999997</c:v>
                </c:pt>
                <c:pt idx="18" formatCode="0">
                  <c:v>36.700000000000003</c:v>
                </c:pt>
                <c:pt idx="19" formatCode="0">
                  <c:v>12.6</c:v>
                </c:pt>
                <c:pt idx="20" formatCode="0">
                  <c:v>28</c:v>
                </c:pt>
                <c:pt idx="21" formatCode="0">
                  <c:v>30</c:v>
                </c:pt>
                <c:pt idx="22" formatCode="0">
                  <c:v>20</c:v>
                </c:pt>
                <c:pt idx="23" formatCode="0">
                  <c:v>21.428571428571427</c:v>
                </c:pt>
                <c:pt idx="24" formatCode="0">
                  <c:v>22.959183673469383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0A-4AF6-BC8D-FFCF0F9D9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3407264"/>
        <c:axId val="1373421184"/>
      </c:lineChart>
      <c:catAx>
        <c:axId val="137340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373421184"/>
        <c:crosses val="autoZero"/>
        <c:auto val="1"/>
        <c:lblAlgn val="ctr"/>
        <c:lblOffset val="100"/>
        <c:noMultiLvlLbl val="0"/>
      </c:catAx>
      <c:valAx>
        <c:axId val="1373421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7340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57150">
                <a:solidFill>
                  <a:srgbClr val="FFDA82"/>
                </a:solidFill>
              </a:ln>
              <a:effectLst/>
            </c:spPr>
          </c:marker>
          <c:val>
            <c:numRef>
              <c:f>'Horizontal(2)'!$AG$40:$AG$60</c:f>
              <c:numCache>
                <c:formatCode>General</c:formatCode>
                <c:ptCount val="21"/>
                <c:pt idx="0" formatCode="#,##0">
                  <c:v>1136</c:v>
                </c:pt>
                <c:pt idx="1">
                  <c:v>719</c:v>
                </c:pt>
                <c:pt idx="2">
                  <c:v>431</c:v>
                </c:pt>
                <c:pt idx="3">
                  <c:v>667</c:v>
                </c:pt>
                <c:pt idx="4">
                  <c:v>570</c:v>
                </c:pt>
                <c:pt idx="5">
                  <c:v>571</c:v>
                </c:pt>
                <c:pt idx="6" formatCode="#,##0">
                  <c:v>1274</c:v>
                </c:pt>
                <c:pt idx="7">
                  <c:v>908</c:v>
                </c:pt>
                <c:pt idx="8">
                  <c:v>909</c:v>
                </c:pt>
                <c:pt idx="9">
                  <c:v>905</c:v>
                </c:pt>
                <c:pt idx="10">
                  <c:v>911</c:v>
                </c:pt>
                <c:pt idx="11">
                  <c:v>895</c:v>
                </c:pt>
                <c:pt idx="12">
                  <c:v>776</c:v>
                </c:pt>
                <c:pt idx="13">
                  <c:v>818</c:v>
                </c:pt>
                <c:pt idx="14">
                  <c:v>758</c:v>
                </c:pt>
                <c:pt idx="15">
                  <c:v>822</c:v>
                </c:pt>
                <c:pt idx="16">
                  <c:v>830</c:v>
                </c:pt>
                <c:pt idx="17">
                  <c:v>746</c:v>
                </c:pt>
                <c:pt idx="18">
                  <c:v>757</c:v>
                </c:pt>
                <c:pt idx="19">
                  <c:v>742</c:v>
                </c:pt>
                <c:pt idx="20">
                  <c:v>727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19-4BF9-9190-1D40ADC391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0165695"/>
        <c:axId val="1280166175"/>
      </c:lineChart>
      <c:catAx>
        <c:axId val="1280165695"/>
        <c:scaling>
          <c:orientation val="minMax"/>
        </c:scaling>
        <c:delete val="1"/>
        <c:axPos val="b"/>
        <c:majorTickMark val="none"/>
        <c:minorTickMark val="none"/>
        <c:tickLblPos val="nextTo"/>
        <c:crossAx val="1280166175"/>
        <c:crosses val="autoZero"/>
        <c:auto val="1"/>
        <c:lblAlgn val="ctr"/>
        <c:lblOffset val="100"/>
        <c:noMultiLvlLbl val="0"/>
      </c:catAx>
      <c:valAx>
        <c:axId val="1280166175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280165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7006988244826E-2"/>
          <c:y val="2.4829848001161687E-2"/>
          <c:w val="0.97028767683646366"/>
          <c:h val="0.9503403039976766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1075055"/>
        <c:axId val="771467391"/>
      </c:lineChart>
      <c:catAx>
        <c:axId val="7710750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1467391"/>
        <c:crosses val="autoZero"/>
        <c:auto val="1"/>
        <c:lblAlgn val="ctr"/>
        <c:lblOffset val="100"/>
        <c:noMultiLvlLbl val="0"/>
      </c:catAx>
      <c:valAx>
        <c:axId val="771467391"/>
        <c:scaling>
          <c:orientation val="minMax"/>
          <c:min val="60"/>
        </c:scaling>
        <c:delete val="1"/>
        <c:axPos val="l"/>
        <c:numFmt formatCode="#,##0" sourceLinked="1"/>
        <c:majorTickMark val="none"/>
        <c:minorTickMark val="none"/>
        <c:tickLblPos val="nextTo"/>
        <c:crossAx val="77107505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0" i="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7006988244826E-2"/>
          <c:y val="2.4829848001161687E-2"/>
          <c:w val="0.97028767683646366"/>
          <c:h val="0.9503403039976766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1075055"/>
        <c:axId val="771467391"/>
      </c:lineChart>
      <c:catAx>
        <c:axId val="7710750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1467391"/>
        <c:crosses val="autoZero"/>
        <c:auto val="1"/>
        <c:lblAlgn val="ctr"/>
        <c:lblOffset val="100"/>
        <c:noMultiLvlLbl val="0"/>
      </c:catAx>
      <c:valAx>
        <c:axId val="771467391"/>
        <c:scaling>
          <c:orientation val="minMax"/>
          <c:min val="60"/>
        </c:scaling>
        <c:delete val="1"/>
        <c:axPos val="l"/>
        <c:numFmt formatCode="General" sourceLinked="1"/>
        <c:majorTickMark val="none"/>
        <c:minorTickMark val="none"/>
        <c:tickLblPos val="nextTo"/>
        <c:crossAx val="77107505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0" i="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571296"/>
        <c:axId val="222579456"/>
      </c:lineChart>
      <c:catAx>
        <c:axId val="222571296"/>
        <c:scaling>
          <c:orientation val="minMax"/>
        </c:scaling>
        <c:delete val="1"/>
        <c:axPos val="b"/>
        <c:majorTickMark val="none"/>
        <c:minorTickMark val="none"/>
        <c:tickLblPos val="nextTo"/>
        <c:crossAx val="222579456"/>
        <c:crosses val="autoZero"/>
        <c:auto val="1"/>
        <c:lblAlgn val="ctr"/>
        <c:lblOffset val="100"/>
        <c:noMultiLvlLbl val="0"/>
      </c:catAx>
      <c:valAx>
        <c:axId val="222579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2257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NSE!$M$44</c:f>
              <c:strCache>
                <c:ptCount val="1"/>
                <c:pt idx="0">
                  <c:v>A/B</c:v>
                </c:pt>
              </c:strCache>
            </c:strRef>
          </c:tx>
          <c:spPr>
            <a:solidFill>
              <a:srgbClr val="FFF5E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NSE!$N$44:$P$44</c:f>
              <c:numCache>
                <c:formatCode>0</c:formatCode>
                <c:ptCount val="3"/>
                <c:pt idx="0">
                  <c:v>18788.284900000002</c:v>
                </c:pt>
                <c:pt idx="1">
                  <c:v>21746.209800000004</c:v>
                </c:pt>
                <c:pt idx="2">
                  <c:v>25641.082600000002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E1-4A9A-8BDE-7A9DBAE7BAFC}"/>
            </c:ext>
          </c:extLst>
        </c:ser>
        <c:ser>
          <c:idx val="1"/>
          <c:order val="1"/>
          <c:tx>
            <c:strRef>
              <c:f>NSE!$M$45</c:f>
              <c:strCache>
                <c:ptCount val="1"/>
                <c:pt idx="0">
                  <c:v>C+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NSE!$N$45:$P$45</c:f>
              <c:numCache>
                <c:formatCode>0</c:formatCode>
                <c:ptCount val="3"/>
                <c:pt idx="0">
                  <c:v>32208.488399999998</c:v>
                </c:pt>
                <c:pt idx="1">
                  <c:v>37279.216800000002</c:v>
                </c:pt>
                <c:pt idx="2">
                  <c:v>43956.141599999995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E1-4A9A-8BDE-7A9DBAE7BAFC}"/>
            </c:ext>
          </c:extLst>
        </c:ser>
        <c:ser>
          <c:idx val="2"/>
          <c:order val="2"/>
          <c:tx>
            <c:strRef>
              <c:f>NSE!$M$46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FFD69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NSE!$N$46:$P$46</c:f>
              <c:numCache>
                <c:formatCode>0</c:formatCode>
                <c:ptCount val="3"/>
                <c:pt idx="0">
                  <c:v>45628.691900000005</c:v>
                </c:pt>
                <c:pt idx="1">
                  <c:v>52812.223800000007</c:v>
                </c:pt>
                <c:pt idx="2">
                  <c:v>62271.200600000004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E1-4A9A-8BDE-7A9DBAE7BAFC}"/>
            </c:ext>
          </c:extLst>
        </c:ser>
        <c:ser>
          <c:idx val="3"/>
          <c:order val="3"/>
          <c:tx>
            <c:strRef>
              <c:f>NSE!$M$47</c:f>
              <c:strCache>
                <c:ptCount val="1"/>
                <c:pt idx="0">
                  <c:v>C-</c:v>
                </c:pt>
              </c:strCache>
            </c:strRef>
          </c:tx>
          <c:spPr>
            <a:solidFill>
              <a:srgbClr val="FFC85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6860581736750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E1-4A9A-8BDE-7A9DBAE7BAF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NSE!$N$47:$P$47</c:f>
              <c:numCache>
                <c:formatCode>0</c:formatCode>
                <c:ptCount val="3"/>
                <c:pt idx="0">
                  <c:v>46970.712249999997</c:v>
                </c:pt>
                <c:pt idx="1">
                  <c:v>59025.426600000006</c:v>
                </c:pt>
                <c:pt idx="2">
                  <c:v>69597.224199999997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E1-4A9A-8BDE-7A9DBAE7BAFC}"/>
            </c:ext>
          </c:extLst>
        </c:ser>
        <c:ser>
          <c:idx val="4"/>
          <c:order val="4"/>
          <c:tx>
            <c:strRef>
              <c:f>NSE!$M$48</c:f>
              <c:strCache>
                <c:ptCount val="1"/>
                <c:pt idx="0">
                  <c:v>D+</c:v>
                </c:pt>
              </c:strCache>
            </c:strRef>
          </c:tx>
          <c:spPr>
            <a:solidFill>
              <a:srgbClr val="F3B7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NSE!$N$48:$P$48</c:f>
              <c:numCache>
                <c:formatCode>0</c:formatCode>
                <c:ptCount val="3"/>
                <c:pt idx="0">
                  <c:v>44286.671550000006</c:v>
                </c:pt>
                <c:pt idx="1">
                  <c:v>46599.021000000001</c:v>
                </c:pt>
                <c:pt idx="2">
                  <c:v>54945.176999999996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E1-4A9A-8BDE-7A9DBAE7BAFC}"/>
            </c:ext>
          </c:extLst>
        </c:ser>
        <c:ser>
          <c:idx val="5"/>
          <c:order val="5"/>
          <c:tx>
            <c:strRef>
              <c:f>NSE!$M$49</c:f>
              <c:strCache>
                <c:ptCount val="1"/>
                <c:pt idx="0">
                  <c:v>D-</c:v>
                </c:pt>
              </c:strCache>
            </c:strRef>
          </c:tx>
          <c:spPr>
            <a:solidFill>
              <a:srgbClr val="DAA4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NSE!$N$49:$P$49</c:f>
              <c:numCache>
                <c:formatCode>0</c:formatCode>
                <c:ptCount val="3"/>
                <c:pt idx="0">
                  <c:v>64416.976799999997</c:v>
                </c:pt>
                <c:pt idx="1">
                  <c:v>74558.433600000004</c:v>
                </c:pt>
                <c:pt idx="2">
                  <c:v>87912.283199999991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2E1-4A9A-8BDE-7A9DBAE7BAFC}"/>
            </c:ext>
          </c:extLst>
        </c:ser>
        <c:ser>
          <c:idx val="6"/>
          <c:order val="6"/>
          <c:tx>
            <c:strRef>
              <c:f>NSE!$M$50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BC8C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NSE!$N$50:$P$50</c:f>
              <c:numCache>
                <c:formatCode>0</c:formatCode>
                <c:ptCount val="3"/>
                <c:pt idx="0">
                  <c:v>16104.244199999999</c:v>
                </c:pt>
                <c:pt idx="1">
                  <c:v>18639.608400000001</c:v>
                </c:pt>
                <c:pt idx="2">
                  <c:v>21978.070799999998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2E1-4A9A-8BDE-7A9DBAE7B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5970720"/>
        <c:axId val="2005971200"/>
      </c:barChart>
      <c:catAx>
        <c:axId val="200597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05971200"/>
        <c:crosses val="autoZero"/>
        <c:auto val="1"/>
        <c:lblAlgn val="ctr"/>
        <c:lblOffset val="100"/>
        <c:noMultiLvlLbl val="0"/>
      </c:catAx>
      <c:valAx>
        <c:axId val="200597120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200597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Vivienda!$L$37</c:f>
              <c:strCache>
                <c:ptCount val="1"/>
                <c:pt idx="0">
                  <c:v>A/B</c:v>
                </c:pt>
              </c:strCache>
            </c:strRef>
          </c:tx>
          <c:spPr>
            <a:solidFill>
              <a:srgbClr val="FFF5E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Vivienda!$L$38:$L$40</c:f>
              <c:numCache>
                <c:formatCode>0</c:formatCode>
                <c:ptCount val="3"/>
                <c:pt idx="0">
                  <c:v>17431.684130000001</c:v>
                </c:pt>
                <c:pt idx="1">
                  <c:v>21482.302599999999</c:v>
                </c:pt>
                <c:pt idx="2">
                  <c:v>26306.8334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36-465F-8E2E-F39D1A04865A}"/>
            </c:ext>
          </c:extLst>
        </c:ser>
        <c:ser>
          <c:idx val="1"/>
          <c:order val="1"/>
          <c:tx>
            <c:strRef>
              <c:f>Vivienda!$M$37</c:f>
              <c:strCache>
                <c:ptCount val="1"/>
                <c:pt idx="0">
                  <c:v>C+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Vivienda!$M$38:$M$40</c:f>
              <c:numCache>
                <c:formatCode>0</c:formatCode>
                <c:ptCount val="3"/>
                <c:pt idx="0">
                  <c:v>31290.414369999999</c:v>
                </c:pt>
                <c:pt idx="1">
                  <c:v>39820.853599999995</c:v>
                </c:pt>
                <c:pt idx="2">
                  <c:v>50078.068399999996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36-465F-8E2E-F39D1A04865A}"/>
            </c:ext>
          </c:extLst>
        </c:ser>
        <c:ser>
          <c:idx val="2"/>
          <c:order val="2"/>
          <c:tx>
            <c:strRef>
              <c:f>Vivienda!$N$37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FFD69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Vivienda!$N$38:$N$40</c:f>
              <c:numCache>
                <c:formatCode>0</c:formatCode>
                <c:ptCount val="3"/>
                <c:pt idx="0">
                  <c:v>39302.492789999997</c:v>
                </c:pt>
                <c:pt idx="1">
                  <c:v>52133.880700000002</c:v>
                </c:pt>
                <c:pt idx="2">
                  <c:v>67510.307399999991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36-465F-8E2E-F39D1A04865A}"/>
            </c:ext>
          </c:extLst>
        </c:ser>
        <c:ser>
          <c:idx val="3"/>
          <c:order val="3"/>
          <c:tx>
            <c:strRef>
              <c:f>Vivienda!$O$37</c:f>
              <c:strCache>
                <c:ptCount val="1"/>
                <c:pt idx="0">
                  <c:v>C-</c:v>
                </c:pt>
              </c:strCache>
            </c:strRef>
          </c:tx>
          <c:spPr>
            <a:solidFill>
              <a:srgbClr val="FFC859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Vivienda!$O$38:$O$40</c:f>
              <c:numCache>
                <c:formatCode>0</c:formatCode>
                <c:ptCount val="3"/>
                <c:pt idx="0">
                  <c:v>41467.919390000003</c:v>
                </c:pt>
                <c:pt idx="1">
                  <c:v>54753.673699999992</c:v>
                </c:pt>
                <c:pt idx="2">
                  <c:v>70679.805399999997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36-465F-8E2E-F39D1A04865A}"/>
            </c:ext>
          </c:extLst>
        </c:ser>
        <c:ser>
          <c:idx val="4"/>
          <c:order val="4"/>
          <c:tx>
            <c:strRef>
              <c:f>Vivienda!$P$37</c:f>
              <c:strCache>
                <c:ptCount val="1"/>
                <c:pt idx="0">
                  <c:v>D+</c:v>
                </c:pt>
              </c:strCache>
            </c:strRef>
          </c:tx>
          <c:spPr>
            <a:solidFill>
              <a:srgbClr val="F3B7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Vivienda!$P$38:$P$40</c:f>
              <c:numCache>
                <c:formatCode>0</c:formatCode>
                <c:ptCount val="3"/>
                <c:pt idx="0">
                  <c:v>30532.515060000005</c:v>
                </c:pt>
                <c:pt idx="1">
                  <c:v>33009.391799999998</c:v>
                </c:pt>
                <c:pt idx="2">
                  <c:v>36132.277199999997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36-465F-8E2E-F39D1A04865A}"/>
            </c:ext>
          </c:extLst>
        </c:ser>
        <c:ser>
          <c:idx val="5"/>
          <c:order val="5"/>
          <c:tx>
            <c:strRef>
              <c:f>Vivienda!$Q$37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rgbClr val="DAA4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Vivienda!$Q$38:$Q$40</c:f>
              <c:numCache>
                <c:formatCode>0</c:formatCode>
                <c:ptCount val="3"/>
                <c:pt idx="0">
                  <c:v>44391.245300000002</c:v>
                </c:pt>
                <c:pt idx="1">
                  <c:v>47156.273999999998</c:v>
                </c:pt>
                <c:pt idx="2">
                  <c:v>50711.968000000001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336-465F-8E2E-F39D1A04865A}"/>
            </c:ext>
          </c:extLst>
        </c:ser>
        <c:ser>
          <c:idx val="6"/>
          <c:order val="6"/>
          <c:tx>
            <c:strRef>
              <c:f>Vivienda!$R$37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BC8C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Vivienda!$R$38:$R$40</c:f>
              <c:numCache>
                <c:formatCode>0</c:formatCode>
                <c:ptCount val="3"/>
                <c:pt idx="0">
                  <c:v>10285.77635</c:v>
                </c:pt>
                <c:pt idx="1">
                  <c:v>9169.2754999999997</c:v>
                </c:pt>
                <c:pt idx="2">
                  <c:v>7923.7449999999999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36-465F-8E2E-F39D1A0486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1293584"/>
        <c:axId val="1761290224"/>
      </c:barChart>
      <c:catAx>
        <c:axId val="176129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761290224"/>
        <c:crosses val="autoZero"/>
        <c:auto val="1"/>
        <c:lblAlgn val="ctr"/>
        <c:lblOffset val="100"/>
        <c:noMultiLvlLbl val="0"/>
      </c:catAx>
      <c:valAx>
        <c:axId val="1761290224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76129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Hoja1!$B$25</c:f>
              <c:strCache>
                <c:ptCount val="1"/>
                <c:pt idx="0">
                  <c:v>A/B</c:v>
                </c:pt>
              </c:strCache>
            </c:strRef>
          </c:tx>
          <c:spPr>
            <a:solidFill>
              <a:srgbClr val="FFF5E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Hoja1!$B$26:$B$28</c:f>
              <c:numCache>
                <c:formatCode>0</c:formatCode>
                <c:ptCount val="3"/>
                <c:pt idx="0">
                  <c:v>3663</c:v>
                </c:pt>
                <c:pt idx="1">
                  <c:v>5729.4457274826791</c:v>
                </c:pt>
                <c:pt idx="2">
                  <c:v>7928.1685912240191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24-42C6-816E-B70D836A28E3}"/>
            </c:ext>
          </c:extLst>
        </c:ser>
        <c:ser>
          <c:idx val="1"/>
          <c:order val="1"/>
          <c:tx>
            <c:strRef>
              <c:f>Hoja1!$C$25</c:f>
              <c:strCache>
                <c:ptCount val="1"/>
                <c:pt idx="0">
                  <c:v>C+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Hoja1!$C$26:$C$28</c:f>
              <c:numCache>
                <c:formatCode>0</c:formatCode>
                <c:ptCount val="3"/>
                <c:pt idx="0">
                  <c:v>1004</c:v>
                </c:pt>
                <c:pt idx="1">
                  <c:v>1570.3968087339913</c:v>
                </c:pt>
                <c:pt idx="2">
                  <c:v>2173.0497585555322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24-42C6-816E-B70D836A28E3}"/>
            </c:ext>
          </c:extLst>
        </c:ser>
        <c:ser>
          <c:idx val="2"/>
          <c:order val="2"/>
          <c:tx>
            <c:strRef>
              <c:f>Hoja1!$D$25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FFD69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Hoja1!$D$26:$D$28</c:f>
              <c:numCache>
                <c:formatCode>0</c:formatCode>
                <c:ptCount val="3"/>
                <c:pt idx="0">
                  <c:v>96</c:v>
                </c:pt>
                <c:pt idx="1">
                  <c:v>150.15746378332986</c:v>
                </c:pt>
                <c:pt idx="2">
                  <c:v>207.78165022044931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24-42C6-816E-B70D836A28E3}"/>
            </c:ext>
          </c:extLst>
        </c:ser>
        <c:ser>
          <c:idx val="3"/>
          <c:order val="3"/>
          <c:tx>
            <c:strRef>
              <c:f>Hoja1!$E$25</c:f>
              <c:strCache>
                <c:ptCount val="1"/>
                <c:pt idx="0">
                  <c:v>C-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Hoja1!$E$26:$E$28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24-42C6-816E-B70D836A28E3}"/>
            </c:ext>
          </c:extLst>
        </c:ser>
        <c:ser>
          <c:idx val="4"/>
          <c:order val="4"/>
          <c:tx>
            <c:strRef>
              <c:f>Hoja1!$F$25</c:f>
              <c:strCache>
                <c:ptCount val="1"/>
                <c:pt idx="0">
                  <c:v>D+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Hoja1!$F$26:$F$28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24-42C6-816E-B70D836A28E3}"/>
            </c:ext>
          </c:extLst>
        </c:ser>
        <c:ser>
          <c:idx val="5"/>
          <c:order val="5"/>
          <c:tx>
            <c:strRef>
              <c:f>Hoja1!$G$25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Hoja1!$G$26:$G$28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024-42C6-816E-B70D836A28E3}"/>
            </c:ext>
          </c:extLst>
        </c:ser>
        <c:ser>
          <c:idx val="6"/>
          <c:order val="6"/>
          <c:tx>
            <c:strRef>
              <c:f>Hoja1!$H$25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Hoja1!$H$26:$H$28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24-42C6-816E-B70D836A28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6981696"/>
        <c:axId val="1516979776"/>
      </c:barChart>
      <c:catAx>
        <c:axId val="151698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516979776"/>
        <c:crosses val="autoZero"/>
        <c:auto val="1"/>
        <c:lblAlgn val="ctr"/>
        <c:lblOffset val="100"/>
        <c:noMultiLvlLbl val="0"/>
      </c:catAx>
      <c:valAx>
        <c:axId val="151697977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51698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859"/>
            </a:solidFill>
            <a:ln>
              <a:solidFill>
                <a:schemeClr val="bg1">
                  <a:lumMod val="75000"/>
                  <a:alpha val="99000"/>
                </a:schemeClr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Hoja1!$A$15:$A$17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Hoja1!$B$15:$B$17</c:f>
              <c:numCache>
                <c:formatCode>0</c:formatCode>
                <c:ptCount val="3"/>
                <c:pt idx="0">
                  <c:v>48939.02261</c:v>
                </c:pt>
                <c:pt idx="1">
                  <c:v>45684.488100000039</c:v>
                </c:pt>
                <c:pt idx="2">
                  <c:v>46649.175199999998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F6-438E-BF82-6C447F6EF1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5926175"/>
        <c:axId val="215919935"/>
      </c:barChart>
      <c:catAx>
        <c:axId val="215926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215919935"/>
        <c:crosses val="autoZero"/>
        <c:auto val="1"/>
        <c:lblAlgn val="ctr"/>
        <c:lblOffset val="100"/>
        <c:noMultiLvlLbl val="0"/>
      </c:catAx>
      <c:valAx>
        <c:axId val="215919935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15926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35969543231022E-2"/>
          <c:y val="6.1616453691495938E-2"/>
          <c:w val="0.97237292087442373"/>
          <c:h val="0.8767673346106482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64048"/>
        <c:axId val="665076528"/>
      </c:lineChart>
      <c:catAx>
        <c:axId val="665064048"/>
        <c:scaling>
          <c:orientation val="minMax"/>
        </c:scaling>
        <c:delete val="1"/>
        <c:axPos val="b"/>
        <c:majorTickMark val="none"/>
        <c:minorTickMark val="none"/>
        <c:tickLblPos val="nextTo"/>
        <c:crossAx val="665076528"/>
        <c:crosses val="autoZero"/>
        <c:auto val="1"/>
        <c:lblAlgn val="ctr"/>
        <c:lblOffset val="100"/>
        <c:noMultiLvlLbl val="0"/>
      </c:catAx>
      <c:valAx>
        <c:axId val="6650765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6506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680365600436388E-2"/>
          <c:y val="2.739193665305828E-2"/>
          <c:w val="0.93695068015531846"/>
          <c:h val="0.94521612669388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Vivienda!$B$43</c:f>
              <c:strCache>
                <c:ptCount val="1"/>
                <c:pt idx="0">
                  <c:v>A/B</c:v>
                </c:pt>
              </c:strCache>
            </c:strRef>
          </c:tx>
          <c:spPr>
            <a:solidFill>
              <a:srgbClr val="FFF5E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Vivienda!$B$44:$B$46</c:f>
              <c:numCache>
                <c:formatCode>0</c:formatCode>
                <c:ptCount val="3"/>
                <c:pt idx="0">
                  <c:v>-2306.3992299999991</c:v>
                </c:pt>
                <c:pt idx="1">
                  <c:v>-5465.538527482674</c:v>
                </c:pt>
                <c:pt idx="2">
                  <c:v>-8593.9193912240171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6A-4EBE-BBD2-B1BB0E89F5EE}"/>
            </c:ext>
          </c:extLst>
        </c:ser>
        <c:ser>
          <c:idx val="1"/>
          <c:order val="1"/>
          <c:tx>
            <c:strRef>
              <c:f>Vivienda!$C$43</c:f>
              <c:strCache>
                <c:ptCount val="1"/>
                <c:pt idx="0">
                  <c:v>C+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5362799018160931E-3"/>
                  <c:y val="-3.9842620873047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CD-47E8-B58F-DBB67C89F7B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Vivienda!$C$44:$C$46</c:f>
              <c:numCache>
                <c:formatCode>0</c:formatCode>
                <c:ptCount val="3"/>
                <c:pt idx="0">
                  <c:v>-85.925970000000234</c:v>
                </c:pt>
                <c:pt idx="1">
                  <c:v>-4112.0336087339838</c:v>
                </c:pt>
                <c:pt idx="2">
                  <c:v>-8294.9765585555324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6A-4EBE-BBD2-B1BB0E89F5EE}"/>
            </c:ext>
          </c:extLst>
        </c:ser>
        <c:ser>
          <c:idx val="2"/>
          <c:order val="2"/>
          <c:tx>
            <c:strRef>
              <c:f>Vivienda!$D$43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FFD69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Vivienda!$D$44:$D$46</c:f>
              <c:numCache>
                <c:formatCode>0</c:formatCode>
                <c:ptCount val="3"/>
                <c:pt idx="0">
                  <c:v>6230.1991100000087</c:v>
                </c:pt>
                <c:pt idx="1">
                  <c:v>528.18563621667568</c:v>
                </c:pt>
                <c:pt idx="2">
                  <c:v>-5446.8884502204364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6A-4EBE-BBD2-B1BB0E89F5EE}"/>
            </c:ext>
          </c:extLst>
        </c:ser>
        <c:ser>
          <c:idx val="3"/>
          <c:order val="3"/>
          <c:tx>
            <c:strRef>
              <c:f>Vivienda!$E$43</c:f>
              <c:strCache>
                <c:ptCount val="1"/>
                <c:pt idx="0">
                  <c:v>C-</c:v>
                </c:pt>
              </c:strCache>
            </c:strRef>
          </c:tx>
          <c:spPr>
            <a:solidFill>
              <a:srgbClr val="FFC859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2.3042120542767128E-3"/>
                  <c:y val="6.4744577543592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CD-47E8-B58F-DBB67C89F7B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Vivienda!$E$44:$E$46</c:f>
              <c:numCache>
                <c:formatCode>General</c:formatCode>
                <c:ptCount val="3"/>
                <c:pt idx="0">
                  <c:v>5502.7928599999941</c:v>
                </c:pt>
                <c:pt idx="1">
                  <c:v>4271.7529000000141</c:v>
                </c:pt>
                <c:pt idx="2">
                  <c:v>-1082.5812000000005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6A-4EBE-BBD2-B1BB0E89F5EE}"/>
            </c:ext>
          </c:extLst>
        </c:ser>
        <c:ser>
          <c:idx val="4"/>
          <c:order val="4"/>
          <c:tx>
            <c:strRef>
              <c:f>Vivienda!$F$43</c:f>
              <c:strCache>
                <c:ptCount val="1"/>
                <c:pt idx="0">
                  <c:v>D+</c:v>
                </c:pt>
              </c:strCache>
            </c:strRef>
          </c:tx>
          <c:spPr>
            <a:solidFill>
              <a:srgbClr val="F3B7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Vivienda!$F$44:$F$46</c:f>
              <c:numCache>
                <c:formatCode>General</c:formatCode>
                <c:ptCount val="3"/>
                <c:pt idx="0">
                  <c:v>13754.156490000001</c:v>
                </c:pt>
                <c:pt idx="1">
                  <c:v>13589.629200000003</c:v>
                </c:pt>
                <c:pt idx="2">
                  <c:v>18812.899799999999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6A-4EBE-BBD2-B1BB0E89F5EE}"/>
            </c:ext>
          </c:extLst>
        </c:ser>
        <c:ser>
          <c:idx val="5"/>
          <c:order val="5"/>
          <c:tx>
            <c:strRef>
              <c:f>Vivienda!$G$43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rgbClr val="DAA4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Vivienda!$G$44:$G$46</c:f>
              <c:numCache>
                <c:formatCode>General</c:formatCode>
                <c:ptCount val="3"/>
                <c:pt idx="0">
                  <c:v>20025.731499999994</c:v>
                </c:pt>
                <c:pt idx="1">
                  <c:v>27402.159600000006</c:v>
                </c:pt>
                <c:pt idx="2">
                  <c:v>37200.31519999999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F6A-4EBE-BBD2-B1BB0E89F5EE}"/>
            </c:ext>
          </c:extLst>
        </c:ser>
        <c:ser>
          <c:idx val="6"/>
          <c:order val="6"/>
          <c:tx>
            <c:strRef>
              <c:f>Vivienda!$H$43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BC8C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Vivienda!$H$44:$H$46</c:f>
              <c:numCache>
                <c:formatCode>General</c:formatCode>
                <c:ptCount val="3"/>
                <c:pt idx="0">
                  <c:v>5818.4678499999991</c:v>
                </c:pt>
                <c:pt idx="1">
                  <c:v>9470.3329000000012</c:v>
                </c:pt>
                <c:pt idx="2">
                  <c:v>14054.325799999999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6A-4EBE-BBD2-B1BB0E89F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5347024"/>
        <c:axId val="1755344624"/>
      </c:barChart>
      <c:catAx>
        <c:axId val="175534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755344624"/>
        <c:crosses val="autoZero"/>
        <c:auto val="1"/>
        <c:lblAlgn val="ctr"/>
        <c:lblOffset val="100"/>
        <c:noMultiLvlLbl val="0"/>
      </c:catAx>
      <c:valAx>
        <c:axId val="1755344624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175534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Hoja4!$C$1</c:f>
              <c:strCache>
                <c:ptCount val="1"/>
                <c:pt idx="0">
                  <c:v>Vertical</c:v>
                </c:pt>
              </c:strCache>
            </c:strRef>
          </c:tx>
          <c:spPr>
            <a:ln w="571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57150">
                <a:solidFill>
                  <a:srgbClr val="FFDA82"/>
                </a:solidFill>
              </a:ln>
              <a:effectLst/>
            </c:spPr>
          </c:marker>
          <c:cat>
            <c:multiLvlStrRef>
              <c:f>Hoja4!$A$2:$B$53</c:f>
              <c:multiLvlStrCache>
                <c:ptCount val="5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  <c:pt idx="40">
                    <c:v>I</c:v>
                  </c:pt>
                  <c:pt idx="41">
                    <c:v>II</c:v>
                  </c:pt>
                  <c:pt idx="42">
                    <c:v>III</c:v>
                  </c:pt>
                  <c:pt idx="43">
                    <c:v>IV</c:v>
                  </c:pt>
                  <c:pt idx="44">
                    <c:v>I</c:v>
                  </c:pt>
                  <c:pt idx="45">
                    <c:v>II</c:v>
                  </c:pt>
                  <c:pt idx="46">
                    <c:v>III</c:v>
                  </c:pt>
                  <c:pt idx="47">
                    <c:v>IV</c:v>
                  </c:pt>
                  <c:pt idx="48">
                    <c:v>I</c:v>
                  </c:pt>
                  <c:pt idx="49">
                    <c:v>II</c:v>
                  </c:pt>
                  <c:pt idx="50">
                    <c:v>III</c:v>
                  </c:pt>
                  <c:pt idx="51">
                    <c:v>IV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</c:lvl>
              </c:multiLvlStrCache>
            </c:multiLvlStrRef>
          </c:cat>
          <c:val>
            <c:numRef>
              <c:f>Hoja4!$C$2:$C$53</c:f>
              <c:numCache>
                <c:formatCode>General</c:formatCode>
                <c:ptCount val="52"/>
                <c:pt idx="0">
                  <c:v>69</c:v>
                </c:pt>
                <c:pt idx="1">
                  <c:v>57</c:v>
                </c:pt>
                <c:pt idx="2">
                  <c:v>51</c:v>
                </c:pt>
                <c:pt idx="3">
                  <c:v>45</c:v>
                </c:pt>
                <c:pt idx="4">
                  <c:v>66</c:v>
                </c:pt>
                <c:pt idx="5">
                  <c:v>81</c:v>
                </c:pt>
                <c:pt idx="6">
                  <c:v>69</c:v>
                </c:pt>
                <c:pt idx="7">
                  <c:v>54</c:v>
                </c:pt>
                <c:pt idx="8">
                  <c:v>114</c:v>
                </c:pt>
                <c:pt idx="9">
                  <c:v>105</c:v>
                </c:pt>
                <c:pt idx="10">
                  <c:v>111</c:v>
                </c:pt>
                <c:pt idx="11">
                  <c:v>120</c:v>
                </c:pt>
                <c:pt idx="12">
                  <c:v>138</c:v>
                </c:pt>
                <c:pt idx="13">
                  <c:v>132</c:v>
                </c:pt>
                <c:pt idx="14">
                  <c:v>114</c:v>
                </c:pt>
                <c:pt idx="15">
                  <c:v>99</c:v>
                </c:pt>
                <c:pt idx="16">
                  <c:v>180</c:v>
                </c:pt>
                <c:pt idx="17">
                  <c:v>224</c:v>
                </c:pt>
                <c:pt idx="18">
                  <c:v>182</c:v>
                </c:pt>
                <c:pt idx="19">
                  <c:v>175</c:v>
                </c:pt>
                <c:pt idx="20">
                  <c:v>208</c:v>
                </c:pt>
                <c:pt idx="21">
                  <c:v>311</c:v>
                </c:pt>
                <c:pt idx="22">
                  <c:v>280</c:v>
                </c:pt>
                <c:pt idx="23">
                  <c:v>275</c:v>
                </c:pt>
                <c:pt idx="24">
                  <c:v>296</c:v>
                </c:pt>
                <c:pt idx="25">
                  <c:v>236</c:v>
                </c:pt>
                <c:pt idx="26">
                  <c:v>279</c:v>
                </c:pt>
                <c:pt idx="27">
                  <c:v>290</c:v>
                </c:pt>
                <c:pt idx="28">
                  <c:v>301</c:v>
                </c:pt>
                <c:pt idx="29">
                  <c:v>375</c:v>
                </c:pt>
                <c:pt idx="30">
                  <c:v>427</c:v>
                </c:pt>
                <c:pt idx="31">
                  <c:v>383</c:v>
                </c:pt>
                <c:pt idx="32">
                  <c:v>458</c:v>
                </c:pt>
                <c:pt idx="33">
                  <c:v>462</c:v>
                </c:pt>
                <c:pt idx="34">
                  <c:v>401</c:v>
                </c:pt>
                <c:pt idx="35">
                  <c:v>411</c:v>
                </c:pt>
                <c:pt idx="36">
                  <c:v>663</c:v>
                </c:pt>
                <c:pt idx="37">
                  <c:v>753</c:v>
                </c:pt>
                <c:pt idx="38">
                  <c:v>441</c:v>
                </c:pt>
                <c:pt idx="39">
                  <c:v>630</c:v>
                </c:pt>
                <c:pt idx="40">
                  <c:v>534</c:v>
                </c:pt>
                <c:pt idx="41">
                  <c:v>666</c:v>
                </c:pt>
                <c:pt idx="42">
                  <c:v>591</c:v>
                </c:pt>
                <c:pt idx="43">
                  <c:v>423</c:v>
                </c:pt>
                <c:pt idx="44">
                  <c:v>441</c:v>
                </c:pt>
                <c:pt idx="45">
                  <c:v>393</c:v>
                </c:pt>
                <c:pt idx="46">
                  <c:v>282</c:v>
                </c:pt>
                <c:pt idx="47">
                  <c:v>519</c:v>
                </c:pt>
                <c:pt idx="48">
                  <c:v>450</c:v>
                </c:pt>
                <c:pt idx="49">
                  <c:v>297</c:v>
                </c:pt>
                <c:pt idx="50">
                  <c:v>257.51445086705201</c:v>
                </c:pt>
                <c:pt idx="51">
                  <c:v>223.27842560727052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B2-434C-A6CF-F2E2DBA1E7CB}"/>
            </c:ext>
          </c:extLst>
        </c:ser>
        <c:ser>
          <c:idx val="1"/>
          <c:order val="1"/>
          <c:tx>
            <c:strRef>
              <c:f>Hoja4!$D$1</c:f>
              <c:strCache>
                <c:ptCount val="1"/>
                <c:pt idx="0">
                  <c:v>Horizontal</c:v>
                </c:pt>
              </c:strCache>
            </c:strRef>
          </c:tx>
          <c:spPr>
            <a:ln w="57150" cap="rnd">
              <a:solidFill>
                <a:srgbClr val="9BBB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BBB59"/>
              </a:solidFill>
              <a:ln w="57150">
                <a:solidFill>
                  <a:srgbClr val="9BBB59"/>
                </a:solidFill>
              </a:ln>
              <a:effectLst/>
            </c:spPr>
          </c:marker>
          <c:cat>
            <c:multiLvlStrRef>
              <c:f>Hoja4!$A$2:$B$53</c:f>
              <c:multiLvlStrCache>
                <c:ptCount val="5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  <c:pt idx="40">
                    <c:v>I</c:v>
                  </c:pt>
                  <c:pt idx="41">
                    <c:v>II</c:v>
                  </c:pt>
                  <c:pt idx="42">
                    <c:v>III</c:v>
                  </c:pt>
                  <c:pt idx="43">
                    <c:v>IV</c:v>
                  </c:pt>
                  <c:pt idx="44">
                    <c:v>I</c:v>
                  </c:pt>
                  <c:pt idx="45">
                    <c:v>II</c:v>
                  </c:pt>
                  <c:pt idx="46">
                    <c:v>III</c:v>
                  </c:pt>
                  <c:pt idx="47">
                    <c:v>IV</c:v>
                  </c:pt>
                  <c:pt idx="48">
                    <c:v>I</c:v>
                  </c:pt>
                  <c:pt idx="49">
                    <c:v>II</c:v>
                  </c:pt>
                  <c:pt idx="50">
                    <c:v>III</c:v>
                  </c:pt>
                  <c:pt idx="51">
                    <c:v>IV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</c:lvl>
              </c:multiLvlStrCache>
            </c:multiLvlStrRef>
          </c:cat>
          <c:val>
            <c:numRef>
              <c:f>Hoja4!$D$2:$D$53</c:f>
              <c:numCache>
                <c:formatCode>0.00</c:formatCode>
                <c:ptCount val="52"/>
                <c:pt idx="0">
                  <c:v>375</c:v>
                </c:pt>
                <c:pt idx="1">
                  <c:v>270</c:v>
                </c:pt>
                <c:pt idx="2">
                  <c:v>276</c:v>
                </c:pt>
                <c:pt idx="3">
                  <c:v>387</c:v>
                </c:pt>
                <c:pt idx="4">
                  <c:v>459</c:v>
                </c:pt>
                <c:pt idx="5">
                  <c:v>435</c:v>
                </c:pt>
                <c:pt idx="6">
                  <c:v>396</c:v>
                </c:pt>
                <c:pt idx="7">
                  <c:v>315</c:v>
                </c:pt>
                <c:pt idx="8">
                  <c:v>294</c:v>
                </c:pt>
                <c:pt idx="9">
                  <c:v>288</c:v>
                </c:pt>
                <c:pt idx="10">
                  <c:v>324</c:v>
                </c:pt>
                <c:pt idx="11">
                  <c:v>342</c:v>
                </c:pt>
                <c:pt idx="12">
                  <c:v>207</c:v>
                </c:pt>
                <c:pt idx="13">
                  <c:v>183</c:v>
                </c:pt>
                <c:pt idx="14">
                  <c:v>240</c:v>
                </c:pt>
                <c:pt idx="15">
                  <c:v>174</c:v>
                </c:pt>
                <c:pt idx="16">
                  <c:v>243</c:v>
                </c:pt>
                <c:pt idx="17">
                  <c:v>337</c:v>
                </c:pt>
                <c:pt idx="18">
                  <c:v>256</c:v>
                </c:pt>
                <c:pt idx="19">
                  <c:v>230</c:v>
                </c:pt>
                <c:pt idx="20">
                  <c:v>254</c:v>
                </c:pt>
                <c:pt idx="21">
                  <c:v>355</c:v>
                </c:pt>
                <c:pt idx="22">
                  <c:v>299</c:v>
                </c:pt>
                <c:pt idx="23">
                  <c:v>274</c:v>
                </c:pt>
                <c:pt idx="24">
                  <c:v>274</c:v>
                </c:pt>
                <c:pt idx="25">
                  <c:v>205</c:v>
                </c:pt>
                <c:pt idx="26">
                  <c:v>225</c:v>
                </c:pt>
                <c:pt idx="27">
                  <c:v>219</c:v>
                </c:pt>
                <c:pt idx="28">
                  <c:v>212</c:v>
                </c:pt>
                <c:pt idx="29">
                  <c:v>246</c:v>
                </c:pt>
                <c:pt idx="30">
                  <c:v>260</c:v>
                </c:pt>
                <c:pt idx="31">
                  <c:v>217</c:v>
                </c:pt>
                <c:pt idx="32">
                  <c:v>241</c:v>
                </c:pt>
                <c:pt idx="33">
                  <c:v>225</c:v>
                </c:pt>
                <c:pt idx="34">
                  <c:v>181</c:v>
                </c:pt>
                <c:pt idx="35">
                  <c:v>132</c:v>
                </c:pt>
                <c:pt idx="36">
                  <c:v>213</c:v>
                </c:pt>
                <c:pt idx="37">
                  <c:v>276</c:v>
                </c:pt>
                <c:pt idx="38">
                  <c:v>129</c:v>
                </c:pt>
                <c:pt idx="39">
                  <c:v>141</c:v>
                </c:pt>
                <c:pt idx="40">
                  <c:v>129</c:v>
                </c:pt>
                <c:pt idx="41">
                  <c:v>57</c:v>
                </c:pt>
                <c:pt idx="42">
                  <c:v>87</c:v>
                </c:pt>
                <c:pt idx="43">
                  <c:v>237</c:v>
                </c:pt>
                <c:pt idx="44">
                  <c:v>120.89999999999999</c:v>
                </c:pt>
                <c:pt idx="45">
                  <c:v>110.10000000000001</c:v>
                </c:pt>
                <c:pt idx="46">
                  <c:v>37.799999999999997</c:v>
                </c:pt>
                <c:pt idx="47">
                  <c:v>84</c:v>
                </c:pt>
                <c:pt idx="48">
                  <c:v>90</c:v>
                </c:pt>
                <c:pt idx="49">
                  <c:v>60</c:v>
                </c:pt>
                <c:pt idx="50">
                  <c:v>64.285714285714278</c:v>
                </c:pt>
                <c:pt idx="51">
                  <c:v>68.877551020408148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B2-434C-A6CF-F2E2DBA1E7CB}"/>
            </c:ext>
          </c:extLst>
        </c:ser>
        <c:ser>
          <c:idx val="2"/>
          <c:order val="2"/>
          <c:tx>
            <c:strRef>
              <c:f>Hoja4!$E$1</c:f>
              <c:strCache>
                <c:ptCount val="1"/>
                <c:pt idx="0">
                  <c:v>Total</c:v>
                </c:pt>
              </c:strCache>
            </c:strRef>
          </c:tx>
          <c:spPr>
            <a:ln w="57150" cap="rnd">
              <a:solidFill>
                <a:srgbClr val="1F497D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40000"/>
                  <a:lumOff val="60000"/>
                </a:srgbClr>
              </a:solidFill>
              <a:ln w="57150">
                <a:solidFill>
                  <a:srgbClr val="1F497D">
                    <a:lumMod val="40000"/>
                    <a:lumOff val="60000"/>
                  </a:srgbClr>
                </a:solidFill>
              </a:ln>
              <a:effectLst/>
            </c:spPr>
          </c:marker>
          <c:cat>
            <c:multiLvlStrRef>
              <c:f>Hoja4!$A$2:$B$53</c:f>
              <c:multiLvlStrCache>
                <c:ptCount val="5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  <c:pt idx="40">
                    <c:v>I</c:v>
                  </c:pt>
                  <c:pt idx="41">
                    <c:v>II</c:v>
                  </c:pt>
                  <c:pt idx="42">
                    <c:v>III</c:v>
                  </c:pt>
                  <c:pt idx="43">
                    <c:v>IV</c:v>
                  </c:pt>
                  <c:pt idx="44">
                    <c:v>I</c:v>
                  </c:pt>
                  <c:pt idx="45">
                    <c:v>II</c:v>
                  </c:pt>
                  <c:pt idx="46">
                    <c:v>III</c:v>
                  </c:pt>
                  <c:pt idx="47">
                    <c:v>IV</c:v>
                  </c:pt>
                  <c:pt idx="48">
                    <c:v>I</c:v>
                  </c:pt>
                  <c:pt idx="49">
                    <c:v>II</c:v>
                  </c:pt>
                  <c:pt idx="50">
                    <c:v>III</c:v>
                  </c:pt>
                  <c:pt idx="51">
                    <c:v>IV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</c:lvl>
              </c:multiLvlStrCache>
            </c:multiLvlStrRef>
          </c:cat>
          <c:val>
            <c:numRef>
              <c:f>Hoja4!$E$2:$E$53</c:f>
              <c:numCache>
                <c:formatCode>0.00</c:formatCode>
                <c:ptCount val="52"/>
                <c:pt idx="0">
                  <c:v>444</c:v>
                </c:pt>
                <c:pt idx="1">
                  <c:v>327</c:v>
                </c:pt>
                <c:pt idx="2">
                  <c:v>327</c:v>
                </c:pt>
                <c:pt idx="3">
                  <c:v>432</c:v>
                </c:pt>
                <c:pt idx="4">
                  <c:v>525</c:v>
                </c:pt>
                <c:pt idx="5">
                  <c:v>516</c:v>
                </c:pt>
                <c:pt idx="6">
                  <c:v>465</c:v>
                </c:pt>
                <c:pt idx="7">
                  <c:v>369</c:v>
                </c:pt>
                <c:pt idx="8">
                  <c:v>408</c:v>
                </c:pt>
                <c:pt idx="9">
                  <c:v>393</c:v>
                </c:pt>
                <c:pt idx="10">
                  <c:v>435</c:v>
                </c:pt>
                <c:pt idx="11">
                  <c:v>462</c:v>
                </c:pt>
                <c:pt idx="12">
                  <c:v>345</c:v>
                </c:pt>
                <c:pt idx="13">
                  <c:v>315</c:v>
                </c:pt>
                <c:pt idx="14">
                  <c:v>354</c:v>
                </c:pt>
                <c:pt idx="15">
                  <c:v>273</c:v>
                </c:pt>
                <c:pt idx="16">
                  <c:v>423</c:v>
                </c:pt>
                <c:pt idx="17">
                  <c:v>561</c:v>
                </c:pt>
                <c:pt idx="18">
                  <c:v>438</c:v>
                </c:pt>
                <c:pt idx="19">
                  <c:v>405</c:v>
                </c:pt>
                <c:pt idx="20">
                  <c:v>462</c:v>
                </c:pt>
                <c:pt idx="21">
                  <c:v>666</c:v>
                </c:pt>
                <c:pt idx="22">
                  <c:v>579</c:v>
                </c:pt>
                <c:pt idx="23">
                  <c:v>549</c:v>
                </c:pt>
                <c:pt idx="24">
                  <c:v>570</c:v>
                </c:pt>
                <c:pt idx="25">
                  <c:v>441</c:v>
                </c:pt>
                <c:pt idx="26">
                  <c:v>504</c:v>
                </c:pt>
                <c:pt idx="27">
                  <c:v>509</c:v>
                </c:pt>
                <c:pt idx="28">
                  <c:v>513</c:v>
                </c:pt>
                <c:pt idx="29">
                  <c:v>621</c:v>
                </c:pt>
                <c:pt idx="30">
                  <c:v>687</c:v>
                </c:pt>
                <c:pt idx="31">
                  <c:v>600</c:v>
                </c:pt>
                <c:pt idx="32">
                  <c:v>699</c:v>
                </c:pt>
                <c:pt idx="33">
                  <c:v>687</c:v>
                </c:pt>
                <c:pt idx="34">
                  <c:v>582</c:v>
                </c:pt>
                <c:pt idx="35">
                  <c:v>543</c:v>
                </c:pt>
                <c:pt idx="36">
                  <c:v>876</c:v>
                </c:pt>
                <c:pt idx="37">
                  <c:v>1029</c:v>
                </c:pt>
                <c:pt idx="38">
                  <c:v>570</c:v>
                </c:pt>
                <c:pt idx="39">
                  <c:v>771</c:v>
                </c:pt>
                <c:pt idx="40">
                  <c:v>663</c:v>
                </c:pt>
                <c:pt idx="41">
                  <c:v>723</c:v>
                </c:pt>
                <c:pt idx="42">
                  <c:v>678</c:v>
                </c:pt>
                <c:pt idx="43">
                  <c:v>660</c:v>
                </c:pt>
                <c:pt idx="44">
                  <c:v>561.9</c:v>
                </c:pt>
                <c:pt idx="45">
                  <c:v>503.1</c:v>
                </c:pt>
                <c:pt idx="46">
                  <c:v>319.8</c:v>
                </c:pt>
                <c:pt idx="47">
                  <c:v>603</c:v>
                </c:pt>
                <c:pt idx="48">
                  <c:v>540</c:v>
                </c:pt>
                <c:pt idx="49">
                  <c:v>357</c:v>
                </c:pt>
                <c:pt idx="50">
                  <c:v>321.80016515276628</c:v>
                </c:pt>
                <c:pt idx="51">
                  <c:v>292.15597662767868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B2-434C-A6CF-F2E2DBA1E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7630207"/>
        <c:axId val="1157619167"/>
      </c:lineChart>
      <c:catAx>
        <c:axId val="1157630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157619167"/>
        <c:crosses val="autoZero"/>
        <c:auto val="1"/>
        <c:lblAlgn val="ctr"/>
        <c:lblOffset val="100"/>
        <c:noMultiLvlLbl val="0"/>
      </c:catAx>
      <c:valAx>
        <c:axId val="1157619167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157630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35969543231022E-2"/>
          <c:y val="6.1616453691495938E-2"/>
          <c:w val="0.97237292087442373"/>
          <c:h val="0.8767673346106482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1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Vertical!$W$39:$W$50</c:f>
              <c:numCache>
                <c:formatCode>0%</c:formatCode>
                <c:ptCount val="12"/>
                <c:pt idx="0">
                  <c:v>0.21621621621621623</c:v>
                </c:pt>
                <c:pt idx="1">
                  <c:v>0.66666666666666663</c:v>
                </c:pt>
                <c:pt idx="2">
                  <c:v>7.3333333333333334E-2</c:v>
                </c:pt>
                <c:pt idx="3">
                  <c:v>0.57556935817805388</c:v>
                </c:pt>
                <c:pt idx="4">
                  <c:v>0.41130091984231276</c:v>
                </c:pt>
                <c:pt idx="5">
                  <c:v>2.5139664804469275E-2</c:v>
                </c:pt>
                <c:pt idx="6">
                  <c:v>0.34968210717529519</c:v>
                </c:pt>
                <c:pt idx="7">
                  <c:v>0.16554508748317631</c:v>
                </c:pt>
                <c:pt idx="8">
                  <c:v>0.43591224018475749</c:v>
                </c:pt>
                <c:pt idx="9">
                  <c:v>-0.10977080820265379</c:v>
                </c:pt>
                <c:pt idx="10">
                  <c:v>-0.26151761517615174</c:v>
                </c:pt>
                <c:pt idx="11">
                  <c:v>-8.6238532110091748E-2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1C-4430-966D-BBB9D1495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64048"/>
        <c:axId val="665076528"/>
      </c:lineChart>
      <c:catAx>
        <c:axId val="665064048"/>
        <c:scaling>
          <c:orientation val="minMax"/>
        </c:scaling>
        <c:delete val="1"/>
        <c:axPos val="b"/>
        <c:majorTickMark val="none"/>
        <c:minorTickMark val="none"/>
        <c:tickLblPos val="nextTo"/>
        <c:crossAx val="665076528"/>
        <c:crosses val="autoZero"/>
        <c:auto val="1"/>
        <c:lblAlgn val="ctr"/>
        <c:lblOffset val="100"/>
        <c:noMultiLvlLbl val="0"/>
      </c:catAx>
      <c:valAx>
        <c:axId val="6650765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6506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31750" cap="rnd">
              <a:solidFill>
                <a:srgbClr val="C0504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504D"/>
              </a:solidFill>
              <a:ln w="31750">
                <a:solidFill>
                  <a:srgbClr val="C0504D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Vertical!$R$38:$R$50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Vertical!$T$38:$T$50</c:f>
              <c:numCache>
                <c:formatCode>_-* #,##0_-;\-* #,##0_-;_-* "-"??_-;_-@_-</c:formatCode>
                <c:ptCount val="13"/>
                <c:pt idx="0">
                  <c:v>222</c:v>
                </c:pt>
                <c:pt idx="1">
                  <c:v>270</c:v>
                </c:pt>
                <c:pt idx="2">
                  <c:v>450</c:v>
                </c:pt>
                <c:pt idx="3">
                  <c:v>483</c:v>
                </c:pt>
                <c:pt idx="4">
                  <c:v>761</c:v>
                </c:pt>
                <c:pt idx="5">
                  <c:v>1074</c:v>
                </c:pt>
                <c:pt idx="6">
                  <c:v>1101</c:v>
                </c:pt>
                <c:pt idx="7">
                  <c:v>1486</c:v>
                </c:pt>
                <c:pt idx="8">
                  <c:v>1732</c:v>
                </c:pt>
                <c:pt idx="9">
                  <c:v>2487</c:v>
                </c:pt>
                <c:pt idx="10">
                  <c:v>2214</c:v>
                </c:pt>
                <c:pt idx="11">
                  <c:v>1410</c:v>
                </c:pt>
                <c:pt idx="12">
                  <c:v>665.70415224913495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E0-4426-B435-2F07DB24673B}"/>
            </c:ext>
          </c:extLst>
        </c:ser>
        <c:ser>
          <c:idx val="2"/>
          <c:order val="2"/>
          <c:spPr>
            <a:ln w="317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317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Vertical!$R$38:$R$50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Vertical!$U$38:$U$50</c:f>
              <c:numCache>
                <c:formatCode>_-* #,##0_-;\-* #,##0_-;_-* "-"??_-;_-@_-</c:formatCode>
                <c:ptCount val="13"/>
                <c:pt idx="0">
                  <c:v>222</c:v>
                </c:pt>
                <c:pt idx="1">
                  <c:v>270</c:v>
                </c:pt>
                <c:pt idx="2">
                  <c:v>450</c:v>
                </c:pt>
                <c:pt idx="3">
                  <c:v>483</c:v>
                </c:pt>
                <c:pt idx="4">
                  <c:v>761</c:v>
                </c:pt>
                <c:pt idx="5">
                  <c:v>1074</c:v>
                </c:pt>
                <c:pt idx="6">
                  <c:v>1101</c:v>
                </c:pt>
                <c:pt idx="7">
                  <c:v>1486</c:v>
                </c:pt>
                <c:pt idx="8">
                  <c:v>1732</c:v>
                </c:pt>
                <c:pt idx="9">
                  <c:v>2487</c:v>
                </c:pt>
                <c:pt idx="10">
                  <c:v>2214</c:v>
                </c:pt>
                <c:pt idx="11">
                  <c:v>1776</c:v>
                </c:pt>
                <c:pt idx="12">
                  <c:v>1749.9107999999999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E0-4426-B435-2F07DB246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18448"/>
        <c:axId val="665013168"/>
      </c:lineChart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31750">
                <a:solidFill>
                  <a:srgbClr val="FFD57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Vertical!$R$38:$R$50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Vertical!$S$38:$S$50</c:f>
              <c:numCache>
                <c:formatCode>_-* #,##0_-;\-* #,##0_-;_-* "-"??_-;_-@_-</c:formatCode>
                <c:ptCount val="13"/>
                <c:pt idx="0">
                  <c:v>222</c:v>
                </c:pt>
                <c:pt idx="1">
                  <c:v>270</c:v>
                </c:pt>
                <c:pt idx="2">
                  <c:v>450</c:v>
                </c:pt>
                <c:pt idx="3">
                  <c:v>483</c:v>
                </c:pt>
                <c:pt idx="4">
                  <c:v>761</c:v>
                </c:pt>
                <c:pt idx="5">
                  <c:v>1074</c:v>
                </c:pt>
                <c:pt idx="6">
                  <c:v>1101</c:v>
                </c:pt>
                <c:pt idx="7">
                  <c:v>1486</c:v>
                </c:pt>
                <c:pt idx="8">
                  <c:v>1732</c:v>
                </c:pt>
                <c:pt idx="9">
                  <c:v>2487</c:v>
                </c:pt>
                <c:pt idx="10">
                  <c:v>2214</c:v>
                </c:pt>
                <c:pt idx="11">
                  <c:v>1635</c:v>
                </c:pt>
                <c:pt idx="12">
                  <c:v>1227.7928764743226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E0-4426-B435-2F07DB246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9980255"/>
        <c:axId val="2019986975"/>
      </c:lineChart>
      <c:catAx>
        <c:axId val="66501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665013168"/>
        <c:crosses val="autoZero"/>
        <c:auto val="1"/>
        <c:lblAlgn val="ctr"/>
        <c:lblOffset val="100"/>
        <c:noMultiLvlLbl val="0"/>
      </c:catAx>
      <c:valAx>
        <c:axId val="66501316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665018448"/>
        <c:crosses val="autoZero"/>
        <c:crossBetween val="between"/>
      </c:valAx>
      <c:valAx>
        <c:axId val="2019986975"/>
        <c:scaling>
          <c:orientation val="minMax"/>
        </c:scaling>
        <c:delete val="1"/>
        <c:axPos val="r"/>
        <c:numFmt formatCode="_-* #,##0_-;\-* #,##0_-;_-* &quot;-&quot;??_-;_-@_-" sourceLinked="1"/>
        <c:majorTickMark val="out"/>
        <c:minorTickMark val="none"/>
        <c:tickLblPos val="nextTo"/>
        <c:crossAx val="2019980255"/>
        <c:crosses val="max"/>
        <c:crossBetween val="between"/>
      </c:valAx>
      <c:catAx>
        <c:axId val="201998025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19986975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20000"/>
                  <a:lumOff val="80000"/>
                </a:schemeClr>
              </a:solidFill>
              <a:ln w="31750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Vertical!$S$41:$S$50</c:f>
              <c:numCache>
                <c:formatCode>_-* #,##0_-;\-* #,##0_-;_-* "-"??_-;_-@_-</c:formatCode>
                <c:ptCount val="10"/>
                <c:pt idx="0">
                  <c:v>483</c:v>
                </c:pt>
                <c:pt idx="1">
                  <c:v>761</c:v>
                </c:pt>
                <c:pt idx="2">
                  <c:v>1074</c:v>
                </c:pt>
                <c:pt idx="3">
                  <c:v>1101</c:v>
                </c:pt>
                <c:pt idx="4">
                  <c:v>1486</c:v>
                </c:pt>
                <c:pt idx="5">
                  <c:v>1732</c:v>
                </c:pt>
                <c:pt idx="6">
                  <c:v>2487</c:v>
                </c:pt>
                <c:pt idx="7">
                  <c:v>2214</c:v>
                </c:pt>
                <c:pt idx="8">
                  <c:v>1635</c:v>
                </c:pt>
                <c:pt idx="9">
                  <c:v>1228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63-4DE2-8A39-E412DD178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943455"/>
        <c:axId val="215943935"/>
      </c:lineChart>
      <c:catAx>
        <c:axId val="215943455"/>
        <c:scaling>
          <c:orientation val="minMax"/>
        </c:scaling>
        <c:delete val="1"/>
        <c:axPos val="b"/>
        <c:majorTickMark val="none"/>
        <c:minorTickMark val="none"/>
        <c:tickLblPos val="nextTo"/>
        <c:crossAx val="215943935"/>
        <c:crosses val="autoZero"/>
        <c:auto val="1"/>
        <c:lblAlgn val="ctr"/>
        <c:lblOffset val="100"/>
        <c:noMultiLvlLbl val="0"/>
      </c:catAx>
      <c:valAx>
        <c:axId val="215943935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15943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31750" cap="rnd">
              <a:solidFill>
                <a:srgbClr val="C0504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504D"/>
              </a:solidFill>
              <a:ln w="19050">
                <a:solidFill>
                  <a:srgbClr val="C0504D"/>
                </a:solidFill>
              </a:ln>
              <a:effectLst/>
            </c:spPr>
          </c:marker>
          <c:dLbls>
            <c:dLbl>
              <c:idx val="33"/>
              <c:layout>
                <c:manualLayout>
                  <c:x val="-2.3795010174290011E-2"/>
                  <c:y val="3.084675241120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layout>
                <c:manualLayout>
                  <c:x val="-3.1660178713615851E-2"/>
                  <c:y val="-3.51797410442227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Vertical!$G$15:$H$52</c:f>
              <c:multiLvlStrCache>
                <c:ptCount val="38"/>
                <c:lvl>
                  <c:pt idx="0">
                    <c:v>III</c:v>
                  </c:pt>
                  <c:pt idx="1">
                    <c:v>IV</c:v>
                  </c:pt>
                  <c:pt idx="2">
                    <c:v>I</c:v>
                  </c:pt>
                  <c:pt idx="3">
                    <c:v>II</c:v>
                  </c:pt>
                  <c:pt idx="4">
                    <c:v>III</c:v>
                  </c:pt>
                  <c:pt idx="5">
                    <c:v>IV</c:v>
                  </c:pt>
                  <c:pt idx="6">
                    <c:v>I</c:v>
                  </c:pt>
                  <c:pt idx="7">
                    <c:v>II</c:v>
                  </c:pt>
                  <c:pt idx="8">
                    <c:v>III</c:v>
                  </c:pt>
                  <c:pt idx="9">
                    <c:v>IV</c:v>
                  </c:pt>
                  <c:pt idx="10">
                    <c:v>I</c:v>
                  </c:pt>
                  <c:pt idx="11">
                    <c:v>II</c:v>
                  </c:pt>
                  <c:pt idx="12">
                    <c:v>III</c:v>
                  </c:pt>
                  <c:pt idx="13">
                    <c:v>IV</c:v>
                  </c:pt>
                  <c:pt idx="14">
                    <c:v>I</c:v>
                  </c:pt>
                  <c:pt idx="15">
                    <c:v>II</c:v>
                  </c:pt>
                  <c:pt idx="16">
                    <c:v>III</c:v>
                  </c:pt>
                  <c:pt idx="17">
                    <c:v>IV</c:v>
                  </c:pt>
                  <c:pt idx="18">
                    <c:v>I</c:v>
                  </c:pt>
                  <c:pt idx="19">
                    <c:v>II</c:v>
                  </c:pt>
                  <c:pt idx="20">
                    <c:v>III</c:v>
                  </c:pt>
                  <c:pt idx="21">
                    <c:v>IV</c:v>
                  </c:pt>
                  <c:pt idx="22">
                    <c:v>I</c:v>
                  </c:pt>
                  <c:pt idx="23">
                    <c:v>II</c:v>
                  </c:pt>
                  <c:pt idx="24">
                    <c:v>III</c:v>
                  </c:pt>
                  <c:pt idx="25">
                    <c:v>IV</c:v>
                  </c:pt>
                  <c:pt idx="26">
                    <c:v>I</c:v>
                  </c:pt>
                  <c:pt idx="27">
                    <c:v>II</c:v>
                  </c:pt>
                  <c:pt idx="28">
                    <c:v>III</c:v>
                  </c:pt>
                  <c:pt idx="29">
                    <c:v>IV</c:v>
                  </c:pt>
                  <c:pt idx="30">
                    <c:v>I</c:v>
                  </c:pt>
                  <c:pt idx="31">
                    <c:v>II</c:v>
                  </c:pt>
                  <c:pt idx="32">
                    <c:v>III</c:v>
                  </c:pt>
                  <c:pt idx="33">
                    <c:v>IV</c:v>
                  </c:pt>
                  <c:pt idx="34">
                    <c:v>I</c:v>
                  </c:pt>
                  <c:pt idx="35">
                    <c:v>II</c:v>
                  </c:pt>
                  <c:pt idx="36">
                    <c:v>III</c:v>
                  </c:pt>
                  <c:pt idx="37">
                    <c:v>IV</c:v>
                  </c:pt>
                </c:lvl>
                <c:lvl>
                  <c:pt idx="2">
                    <c:v>2018</c:v>
                  </c:pt>
                  <c:pt idx="6">
                    <c:v>2019</c:v>
                  </c:pt>
                  <c:pt idx="10">
                    <c:v>2020</c:v>
                  </c:pt>
                  <c:pt idx="14">
                    <c:v>2021</c:v>
                  </c:pt>
                  <c:pt idx="18">
                    <c:v>2022</c:v>
                  </c:pt>
                  <c:pt idx="22">
                    <c:v>2023</c:v>
                  </c:pt>
                  <c:pt idx="26">
                    <c:v>2024</c:v>
                  </c:pt>
                  <c:pt idx="30">
                    <c:v>2025</c:v>
                  </c:pt>
                  <c:pt idx="34">
                    <c:v>2026</c:v>
                  </c:pt>
                </c:lvl>
              </c:multiLvlStrCache>
            </c:multiLvlStrRef>
          </c:cat>
          <c:val>
            <c:numRef>
              <c:f>Vertical!$J$15:$J$52</c:f>
              <c:numCache>
                <c:formatCode>_-* #,##0_-;\-* #,##0_-;_-* "-"??_-;_-@_-</c:formatCode>
                <c:ptCount val="38"/>
                <c:pt idx="0">
                  <c:v>114</c:v>
                </c:pt>
                <c:pt idx="1">
                  <c:v>99</c:v>
                </c:pt>
                <c:pt idx="2">
                  <c:v>180</c:v>
                </c:pt>
                <c:pt idx="3" formatCode="General">
                  <c:v>224</c:v>
                </c:pt>
                <c:pt idx="4" formatCode="General">
                  <c:v>182</c:v>
                </c:pt>
                <c:pt idx="5" formatCode="General">
                  <c:v>175</c:v>
                </c:pt>
                <c:pt idx="6" formatCode="General">
                  <c:v>208</c:v>
                </c:pt>
                <c:pt idx="7" formatCode="General">
                  <c:v>311</c:v>
                </c:pt>
                <c:pt idx="8" formatCode="General">
                  <c:v>280</c:v>
                </c:pt>
                <c:pt idx="9" formatCode="General">
                  <c:v>275</c:v>
                </c:pt>
                <c:pt idx="10" formatCode="General">
                  <c:v>296</c:v>
                </c:pt>
                <c:pt idx="11" formatCode="General">
                  <c:v>236</c:v>
                </c:pt>
                <c:pt idx="12" formatCode="General">
                  <c:v>279</c:v>
                </c:pt>
                <c:pt idx="13" formatCode="General">
                  <c:v>290</c:v>
                </c:pt>
                <c:pt idx="14" formatCode="General">
                  <c:v>301</c:v>
                </c:pt>
                <c:pt idx="15" formatCode="General">
                  <c:v>375</c:v>
                </c:pt>
                <c:pt idx="16" formatCode="General">
                  <c:v>427</c:v>
                </c:pt>
                <c:pt idx="17" formatCode="General">
                  <c:v>383</c:v>
                </c:pt>
                <c:pt idx="18" formatCode="General">
                  <c:v>458</c:v>
                </c:pt>
                <c:pt idx="19" formatCode="General">
                  <c:v>462</c:v>
                </c:pt>
                <c:pt idx="20" formatCode="General">
                  <c:v>401</c:v>
                </c:pt>
                <c:pt idx="21">
                  <c:v>411</c:v>
                </c:pt>
                <c:pt idx="22" formatCode="0">
                  <c:v>663</c:v>
                </c:pt>
                <c:pt idx="23" formatCode="0">
                  <c:v>753</c:v>
                </c:pt>
                <c:pt idx="24" formatCode="0">
                  <c:v>441</c:v>
                </c:pt>
                <c:pt idx="25" formatCode="0">
                  <c:v>630</c:v>
                </c:pt>
                <c:pt idx="26" formatCode="0">
                  <c:v>534</c:v>
                </c:pt>
                <c:pt idx="27" formatCode="0">
                  <c:v>666</c:v>
                </c:pt>
                <c:pt idx="28" formatCode="0">
                  <c:v>591</c:v>
                </c:pt>
                <c:pt idx="29" formatCode="0">
                  <c:v>423</c:v>
                </c:pt>
                <c:pt idx="30" formatCode="0">
                  <c:v>441</c:v>
                </c:pt>
                <c:pt idx="31" formatCode="0">
                  <c:v>393</c:v>
                </c:pt>
                <c:pt idx="32" formatCode="0">
                  <c:v>282</c:v>
                </c:pt>
                <c:pt idx="33" formatCode="0">
                  <c:v>294</c:v>
                </c:pt>
                <c:pt idx="34" formatCode="0">
                  <c:v>297</c:v>
                </c:pt>
                <c:pt idx="35" formatCode="0">
                  <c:v>162</c:v>
                </c:pt>
                <c:pt idx="36" formatCode="0">
                  <c:v>119.11764705882354</c:v>
                </c:pt>
                <c:pt idx="37" formatCode="0">
                  <c:v>87.586505190311428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2F-4C16-8E6D-0D21A83DE118}"/>
            </c:ext>
          </c:extLst>
        </c:ser>
        <c:ser>
          <c:idx val="2"/>
          <c:order val="2"/>
          <c:spPr>
            <a:ln w="317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  <a:alpha val="94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AC-4A8D-8C2B-C43A0215FAD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.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0AC-4A8D-8C2B-C43A0215FAD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AC-4A8D-8C2B-C43A0215FAD6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Vertical!$G$15:$H$52</c:f>
              <c:multiLvlStrCache>
                <c:ptCount val="38"/>
                <c:lvl>
                  <c:pt idx="0">
                    <c:v>III</c:v>
                  </c:pt>
                  <c:pt idx="1">
                    <c:v>IV</c:v>
                  </c:pt>
                  <c:pt idx="2">
                    <c:v>I</c:v>
                  </c:pt>
                  <c:pt idx="3">
                    <c:v>II</c:v>
                  </c:pt>
                  <c:pt idx="4">
                    <c:v>III</c:v>
                  </c:pt>
                  <c:pt idx="5">
                    <c:v>IV</c:v>
                  </c:pt>
                  <c:pt idx="6">
                    <c:v>I</c:v>
                  </c:pt>
                  <c:pt idx="7">
                    <c:v>II</c:v>
                  </c:pt>
                  <c:pt idx="8">
                    <c:v>III</c:v>
                  </c:pt>
                  <c:pt idx="9">
                    <c:v>IV</c:v>
                  </c:pt>
                  <c:pt idx="10">
                    <c:v>I</c:v>
                  </c:pt>
                  <c:pt idx="11">
                    <c:v>II</c:v>
                  </c:pt>
                  <c:pt idx="12">
                    <c:v>III</c:v>
                  </c:pt>
                  <c:pt idx="13">
                    <c:v>IV</c:v>
                  </c:pt>
                  <c:pt idx="14">
                    <c:v>I</c:v>
                  </c:pt>
                  <c:pt idx="15">
                    <c:v>II</c:v>
                  </c:pt>
                  <c:pt idx="16">
                    <c:v>III</c:v>
                  </c:pt>
                  <c:pt idx="17">
                    <c:v>IV</c:v>
                  </c:pt>
                  <c:pt idx="18">
                    <c:v>I</c:v>
                  </c:pt>
                  <c:pt idx="19">
                    <c:v>II</c:v>
                  </c:pt>
                  <c:pt idx="20">
                    <c:v>III</c:v>
                  </c:pt>
                  <c:pt idx="21">
                    <c:v>IV</c:v>
                  </c:pt>
                  <c:pt idx="22">
                    <c:v>I</c:v>
                  </c:pt>
                  <c:pt idx="23">
                    <c:v>II</c:v>
                  </c:pt>
                  <c:pt idx="24">
                    <c:v>III</c:v>
                  </c:pt>
                  <c:pt idx="25">
                    <c:v>IV</c:v>
                  </c:pt>
                  <c:pt idx="26">
                    <c:v>I</c:v>
                  </c:pt>
                  <c:pt idx="27">
                    <c:v>II</c:v>
                  </c:pt>
                  <c:pt idx="28">
                    <c:v>III</c:v>
                  </c:pt>
                  <c:pt idx="29">
                    <c:v>IV</c:v>
                  </c:pt>
                  <c:pt idx="30">
                    <c:v>I</c:v>
                  </c:pt>
                  <c:pt idx="31">
                    <c:v>II</c:v>
                  </c:pt>
                  <c:pt idx="32">
                    <c:v>III</c:v>
                  </c:pt>
                  <c:pt idx="33">
                    <c:v>IV</c:v>
                  </c:pt>
                  <c:pt idx="34">
                    <c:v>I</c:v>
                  </c:pt>
                  <c:pt idx="35">
                    <c:v>II</c:v>
                  </c:pt>
                  <c:pt idx="36">
                    <c:v>III</c:v>
                  </c:pt>
                  <c:pt idx="37">
                    <c:v>IV</c:v>
                  </c:pt>
                </c:lvl>
                <c:lvl>
                  <c:pt idx="2">
                    <c:v>2018</c:v>
                  </c:pt>
                  <c:pt idx="6">
                    <c:v>2019</c:v>
                  </c:pt>
                  <c:pt idx="10">
                    <c:v>2020</c:v>
                  </c:pt>
                  <c:pt idx="14">
                    <c:v>2021</c:v>
                  </c:pt>
                  <c:pt idx="18">
                    <c:v>2022</c:v>
                  </c:pt>
                  <c:pt idx="22">
                    <c:v>2023</c:v>
                  </c:pt>
                  <c:pt idx="26">
                    <c:v>2024</c:v>
                  </c:pt>
                  <c:pt idx="30">
                    <c:v>2025</c:v>
                  </c:pt>
                  <c:pt idx="34">
                    <c:v>2026</c:v>
                  </c:pt>
                </c:lvl>
              </c:multiLvlStrCache>
            </c:multiLvlStrRef>
          </c:cat>
          <c:val>
            <c:numRef>
              <c:f>Vertical!$K$15:$K$52</c:f>
              <c:numCache>
                <c:formatCode>General</c:formatCode>
                <c:ptCount val="38"/>
                <c:pt idx="0">
                  <c:v>114</c:v>
                </c:pt>
                <c:pt idx="1">
                  <c:v>99</c:v>
                </c:pt>
                <c:pt idx="2">
                  <c:v>180</c:v>
                </c:pt>
                <c:pt idx="3">
                  <c:v>224</c:v>
                </c:pt>
                <c:pt idx="4">
                  <c:v>182</c:v>
                </c:pt>
                <c:pt idx="5">
                  <c:v>175</c:v>
                </c:pt>
                <c:pt idx="6">
                  <c:v>208</c:v>
                </c:pt>
                <c:pt idx="7">
                  <c:v>311</c:v>
                </c:pt>
                <c:pt idx="8">
                  <c:v>280</c:v>
                </c:pt>
                <c:pt idx="9">
                  <c:v>275</c:v>
                </c:pt>
                <c:pt idx="10">
                  <c:v>296</c:v>
                </c:pt>
                <c:pt idx="11">
                  <c:v>236</c:v>
                </c:pt>
                <c:pt idx="12">
                  <c:v>279</c:v>
                </c:pt>
                <c:pt idx="13">
                  <c:v>290</c:v>
                </c:pt>
                <c:pt idx="14">
                  <c:v>301</c:v>
                </c:pt>
                <c:pt idx="15">
                  <c:v>375</c:v>
                </c:pt>
                <c:pt idx="16">
                  <c:v>427</c:v>
                </c:pt>
                <c:pt idx="17">
                  <c:v>383</c:v>
                </c:pt>
                <c:pt idx="18">
                  <c:v>458</c:v>
                </c:pt>
                <c:pt idx="19">
                  <c:v>462</c:v>
                </c:pt>
                <c:pt idx="20">
                  <c:v>401</c:v>
                </c:pt>
                <c:pt idx="21">
                  <c:v>411</c:v>
                </c:pt>
                <c:pt idx="22">
                  <c:v>663</c:v>
                </c:pt>
                <c:pt idx="23">
                  <c:v>753</c:v>
                </c:pt>
                <c:pt idx="24">
                  <c:v>441</c:v>
                </c:pt>
                <c:pt idx="25">
                  <c:v>630</c:v>
                </c:pt>
                <c:pt idx="26">
                  <c:v>534</c:v>
                </c:pt>
                <c:pt idx="27">
                  <c:v>666</c:v>
                </c:pt>
                <c:pt idx="28">
                  <c:v>591</c:v>
                </c:pt>
                <c:pt idx="29">
                  <c:v>423</c:v>
                </c:pt>
                <c:pt idx="30">
                  <c:v>441</c:v>
                </c:pt>
                <c:pt idx="31">
                  <c:v>393</c:v>
                </c:pt>
                <c:pt idx="32">
                  <c:v>282</c:v>
                </c:pt>
                <c:pt idx="33" formatCode="0">
                  <c:v>660</c:v>
                </c:pt>
                <c:pt idx="34" formatCode="0">
                  <c:v>612</c:v>
                </c:pt>
                <c:pt idx="35" formatCode="0">
                  <c:v>543</c:v>
                </c:pt>
                <c:pt idx="36" formatCode="0">
                  <c:v>358.37999999999994</c:v>
                </c:pt>
                <c:pt idx="37" formatCode="0">
                  <c:v>236.53079999999994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2F-4C16-8E6D-0D21A83DE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565536"/>
        <c:axId val="222572736"/>
      </c:lineChar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19050">
                <a:solidFill>
                  <a:srgbClr val="FFD57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Vertical!$G$15:$H$52</c:f>
              <c:multiLvlStrCache>
                <c:ptCount val="38"/>
                <c:lvl>
                  <c:pt idx="0">
                    <c:v>III</c:v>
                  </c:pt>
                  <c:pt idx="1">
                    <c:v>IV</c:v>
                  </c:pt>
                  <c:pt idx="2">
                    <c:v>I</c:v>
                  </c:pt>
                  <c:pt idx="3">
                    <c:v>II</c:v>
                  </c:pt>
                  <c:pt idx="4">
                    <c:v>III</c:v>
                  </c:pt>
                  <c:pt idx="5">
                    <c:v>IV</c:v>
                  </c:pt>
                  <c:pt idx="6">
                    <c:v>I</c:v>
                  </c:pt>
                  <c:pt idx="7">
                    <c:v>II</c:v>
                  </c:pt>
                  <c:pt idx="8">
                    <c:v>III</c:v>
                  </c:pt>
                  <c:pt idx="9">
                    <c:v>IV</c:v>
                  </c:pt>
                  <c:pt idx="10">
                    <c:v>I</c:v>
                  </c:pt>
                  <c:pt idx="11">
                    <c:v>II</c:v>
                  </c:pt>
                  <c:pt idx="12">
                    <c:v>III</c:v>
                  </c:pt>
                  <c:pt idx="13">
                    <c:v>IV</c:v>
                  </c:pt>
                  <c:pt idx="14">
                    <c:v>I</c:v>
                  </c:pt>
                  <c:pt idx="15">
                    <c:v>II</c:v>
                  </c:pt>
                  <c:pt idx="16">
                    <c:v>III</c:v>
                  </c:pt>
                  <c:pt idx="17">
                    <c:v>IV</c:v>
                  </c:pt>
                  <c:pt idx="18">
                    <c:v>I</c:v>
                  </c:pt>
                  <c:pt idx="19">
                    <c:v>II</c:v>
                  </c:pt>
                  <c:pt idx="20">
                    <c:v>III</c:v>
                  </c:pt>
                  <c:pt idx="21">
                    <c:v>IV</c:v>
                  </c:pt>
                  <c:pt idx="22">
                    <c:v>I</c:v>
                  </c:pt>
                  <c:pt idx="23">
                    <c:v>II</c:v>
                  </c:pt>
                  <c:pt idx="24">
                    <c:v>III</c:v>
                  </c:pt>
                  <c:pt idx="25">
                    <c:v>IV</c:v>
                  </c:pt>
                  <c:pt idx="26">
                    <c:v>I</c:v>
                  </c:pt>
                  <c:pt idx="27">
                    <c:v>II</c:v>
                  </c:pt>
                  <c:pt idx="28">
                    <c:v>III</c:v>
                  </c:pt>
                  <c:pt idx="29">
                    <c:v>IV</c:v>
                  </c:pt>
                  <c:pt idx="30">
                    <c:v>I</c:v>
                  </c:pt>
                  <c:pt idx="31">
                    <c:v>II</c:v>
                  </c:pt>
                  <c:pt idx="32">
                    <c:v>III</c:v>
                  </c:pt>
                  <c:pt idx="33">
                    <c:v>IV</c:v>
                  </c:pt>
                  <c:pt idx="34">
                    <c:v>I</c:v>
                  </c:pt>
                  <c:pt idx="35">
                    <c:v>II</c:v>
                  </c:pt>
                  <c:pt idx="36">
                    <c:v>III</c:v>
                  </c:pt>
                  <c:pt idx="37">
                    <c:v>IV</c:v>
                  </c:pt>
                </c:lvl>
                <c:lvl>
                  <c:pt idx="2">
                    <c:v>2018</c:v>
                  </c:pt>
                  <c:pt idx="6">
                    <c:v>2019</c:v>
                  </c:pt>
                  <c:pt idx="10">
                    <c:v>2020</c:v>
                  </c:pt>
                  <c:pt idx="14">
                    <c:v>2021</c:v>
                  </c:pt>
                  <c:pt idx="18">
                    <c:v>2022</c:v>
                  </c:pt>
                  <c:pt idx="22">
                    <c:v>2023</c:v>
                  </c:pt>
                  <c:pt idx="26">
                    <c:v>2024</c:v>
                  </c:pt>
                  <c:pt idx="30">
                    <c:v>2025</c:v>
                  </c:pt>
                  <c:pt idx="34">
                    <c:v>2026</c:v>
                  </c:pt>
                </c:lvl>
              </c:multiLvlStrCache>
            </c:multiLvlStrRef>
          </c:cat>
          <c:val>
            <c:numRef>
              <c:f>Vertical!$I$15:$I$52</c:f>
              <c:numCache>
                <c:formatCode>_-* #,##0_-;\-* #,##0_-;_-* "-"??_-;_-@_-</c:formatCode>
                <c:ptCount val="38"/>
                <c:pt idx="0">
                  <c:v>114</c:v>
                </c:pt>
                <c:pt idx="1">
                  <c:v>99</c:v>
                </c:pt>
                <c:pt idx="2">
                  <c:v>180</c:v>
                </c:pt>
                <c:pt idx="3" formatCode="General">
                  <c:v>224</c:v>
                </c:pt>
                <c:pt idx="4" formatCode="General">
                  <c:v>182</c:v>
                </c:pt>
                <c:pt idx="5" formatCode="General">
                  <c:v>175</c:v>
                </c:pt>
                <c:pt idx="6" formatCode="General">
                  <c:v>208</c:v>
                </c:pt>
                <c:pt idx="7" formatCode="General">
                  <c:v>311</c:v>
                </c:pt>
                <c:pt idx="8" formatCode="General">
                  <c:v>280</c:v>
                </c:pt>
                <c:pt idx="9" formatCode="General">
                  <c:v>275</c:v>
                </c:pt>
                <c:pt idx="10" formatCode="General">
                  <c:v>296</c:v>
                </c:pt>
                <c:pt idx="11" formatCode="General">
                  <c:v>236</c:v>
                </c:pt>
                <c:pt idx="12" formatCode="General">
                  <c:v>279</c:v>
                </c:pt>
                <c:pt idx="13" formatCode="General">
                  <c:v>290</c:v>
                </c:pt>
                <c:pt idx="14" formatCode="General">
                  <c:v>301</c:v>
                </c:pt>
                <c:pt idx="15" formatCode="General">
                  <c:v>375</c:v>
                </c:pt>
                <c:pt idx="16" formatCode="General">
                  <c:v>427</c:v>
                </c:pt>
                <c:pt idx="17" formatCode="General">
                  <c:v>383</c:v>
                </c:pt>
                <c:pt idx="18" formatCode="General">
                  <c:v>458</c:v>
                </c:pt>
                <c:pt idx="19" formatCode="General">
                  <c:v>462</c:v>
                </c:pt>
                <c:pt idx="20" formatCode="General">
                  <c:v>401</c:v>
                </c:pt>
                <c:pt idx="21">
                  <c:v>411</c:v>
                </c:pt>
                <c:pt idx="22" formatCode="0">
                  <c:v>663</c:v>
                </c:pt>
                <c:pt idx="23" formatCode="0">
                  <c:v>753</c:v>
                </c:pt>
                <c:pt idx="24" formatCode="0">
                  <c:v>441</c:v>
                </c:pt>
                <c:pt idx="25" formatCode="0">
                  <c:v>630</c:v>
                </c:pt>
                <c:pt idx="26" formatCode="0">
                  <c:v>534</c:v>
                </c:pt>
                <c:pt idx="27" formatCode="0">
                  <c:v>666</c:v>
                </c:pt>
                <c:pt idx="28" formatCode="0">
                  <c:v>591</c:v>
                </c:pt>
                <c:pt idx="29" formatCode="0">
                  <c:v>423</c:v>
                </c:pt>
                <c:pt idx="30" formatCode="0">
                  <c:v>441</c:v>
                </c:pt>
                <c:pt idx="31" formatCode="0">
                  <c:v>393</c:v>
                </c:pt>
                <c:pt idx="32" formatCode="0">
                  <c:v>282</c:v>
                </c:pt>
                <c:pt idx="33" formatCode="0">
                  <c:v>519</c:v>
                </c:pt>
                <c:pt idx="34" formatCode="0">
                  <c:v>450</c:v>
                </c:pt>
                <c:pt idx="35" formatCode="0">
                  <c:v>297</c:v>
                </c:pt>
                <c:pt idx="36" formatCode="0">
                  <c:v>257.51445086705201</c:v>
                </c:pt>
                <c:pt idx="37" formatCode="0">
                  <c:v>223.27842560727052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2F-4C16-8E6D-0D21A83DE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0280144"/>
        <c:axId val="1160283504"/>
      </c:lineChart>
      <c:catAx>
        <c:axId val="22256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Ebrima" panose="02000000000000000000" pitchFamily="2" charset="0"/>
                <a:cs typeface="Ebrima" panose="02000000000000000000" pitchFamily="2" charset="0"/>
              </a:defRPr>
            </a:pPr>
            <a:endParaRPr lang="es-MX"/>
          </a:p>
        </c:txPr>
        <c:crossAx val="222572736"/>
        <c:crosses val="autoZero"/>
        <c:auto val="1"/>
        <c:lblAlgn val="ctr"/>
        <c:lblOffset val="100"/>
        <c:noMultiLvlLbl val="0"/>
      </c:catAx>
      <c:valAx>
        <c:axId val="222572736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22565536"/>
        <c:crosses val="autoZero"/>
        <c:crossBetween val="between"/>
      </c:valAx>
      <c:valAx>
        <c:axId val="1160283504"/>
        <c:scaling>
          <c:orientation val="minMax"/>
        </c:scaling>
        <c:delete val="1"/>
        <c:axPos val="r"/>
        <c:numFmt formatCode="_-* #,##0_-;\-* #,##0_-;_-* &quot;-&quot;??_-;_-@_-" sourceLinked="1"/>
        <c:majorTickMark val="out"/>
        <c:minorTickMark val="none"/>
        <c:tickLblPos val="nextTo"/>
        <c:crossAx val="1160280144"/>
        <c:crosses val="max"/>
        <c:crossBetween val="between"/>
      </c:valAx>
      <c:catAx>
        <c:axId val="1160280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02835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1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Vertical!$M$13:$M$50</c:f>
              <c:numCache>
                <c:formatCode>0%</c:formatCode>
                <c:ptCount val="38"/>
                <c:pt idx="0">
                  <c:v>0.15</c:v>
                </c:pt>
                <c:pt idx="1">
                  <c:v>-4.3478260869565216E-2</c:v>
                </c:pt>
                <c:pt idx="2">
                  <c:v>-0.13636363636363635</c:v>
                </c:pt>
                <c:pt idx="3">
                  <c:v>-0.13157894736842105</c:v>
                </c:pt>
                <c:pt idx="4">
                  <c:v>0.81818181818181823</c:v>
                </c:pt>
                <c:pt idx="5">
                  <c:v>0.24444444444444444</c:v>
                </c:pt>
                <c:pt idx="6">
                  <c:v>-0.1875</c:v>
                </c:pt>
                <c:pt idx="7">
                  <c:v>-3.8461538461538464E-2</c:v>
                </c:pt>
                <c:pt idx="8">
                  <c:v>0.18857142857142858</c:v>
                </c:pt>
                <c:pt idx="9">
                  <c:v>0.49519230769230771</c:v>
                </c:pt>
                <c:pt idx="10">
                  <c:v>-9.9678456591639875E-2</c:v>
                </c:pt>
                <c:pt idx="11">
                  <c:v>-1.7857142857142856E-2</c:v>
                </c:pt>
                <c:pt idx="12">
                  <c:v>7.636363636363637E-2</c:v>
                </c:pt>
                <c:pt idx="13">
                  <c:v>-0.20270270270270271</c:v>
                </c:pt>
                <c:pt idx="14">
                  <c:v>0.18220338983050846</c:v>
                </c:pt>
                <c:pt idx="15">
                  <c:v>3.9426523297491037E-2</c:v>
                </c:pt>
                <c:pt idx="16">
                  <c:v>3.793103448275862E-2</c:v>
                </c:pt>
                <c:pt idx="17">
                  <c:v>0.24584717607973422</c:v>
                </c:pt>
                <c:pt idx="18">
                  <c:v>0.13866666666666666</c:v>
                </c:pt>
                <c:pt idx="19">
                  <c:v>-0.10304449648711944</c:v>
                </c:pt>
                <c:pt idx="20">
                  <c:v>0.195822454308094</c:v>
                </c:pt>
                <c:pt idx="21">
                  <c:v>8.7336244541484712E-3</c:v>
                </c:pt>
                <c:pt idx="22">
                  <c:v>-0.13203463203463203</c:v>
                </c:pt>
                <c:pt idx="23">
                  <c:v>2.4937655860349128E-2</c:v>
                </c:pt>
                <c:pt idx="24">
                  <c:v>0.61313868613138689</c:v>
                </c:pt>
                <c:pt idx="25">
                  <c:v>0.13574660633484162</c:v>
                </c:pt>
                <c:pt idx="26">
                  <c:v>-0.41434262948207173</c:v>
                </c:pt>
                <c:pt idx="27">
                  <c:v>0.42857142857142855</c:v>
                </c:pt>
                <c:pt idx="28">
                  <c:v>-0.15238095238095239</c:v>
                </c:pt>
                <c:pt idx="29">
                  <c:v>0.24719101123595505</c:v>
                </c:pt>
                <c:pt idx="30">
                  <c:v>-0.11261261261261261</c:v>
                </c:pt>
                <c:pt idx="31">
                  <c:v>-0.28426395939086296</c:v>
                </c:pt>
                <c:pt idx="32">
                  <c:v>4.2553191489361701E-2</c:v>
                </c:pt>
                <c:pt idx="33">
                  <c:v>-0.10884353741496598</c:v>
                </c:pt>
                <c:pt idx="34">
                  <c:v>-0.28244274809160308</c:v>
                </c:pt>
                <c:pt idx="35">
                  <c:v>0.84042553191489366</c:v>
                </c:pt>
                <c:pt idx="36">
                  <c:v>-0.13294797687861271</c:v>
                </c:pt>
                <c:pt idx="37">
                  <c:v>-0.34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33-4A07-827D-581929261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5711408"/>
        <c:axId val="345711888"/>
      </c:lineChart>
      <c:catAx>
        <c:axId val="345711408"/>
        <c:scaling>
          <c:orientation val="minMax"/>
        </c:scaling>
        <c:delete val="1"/>
        <c:axPos val="b"/>
        <c:majorTickMark val="none"/>
        <c:minorTickMark val="none"/>
        <c:tickLblPos val="nextTo"/>
        <c:crossAx val="345711888"/>
        <c:crosses val="autoZero"/>
        <c:auto val="1"/>
        <c:lblAlgn val="ctr"/>
        <c:lblOffset val="100"/>
        <c:noMultiLvlLbl val="0"/>
      </c:catAx>
      <c:valAx>
        <c:axId val="3457118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4571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0.38789</cdr:x>
      <cdr:y>0.52201</cdr:y>
    </cdr:from>
    <cdr:to>
      <cdr:x>0.41602</cdr:x>
      <cdr:y>0.68109</cdr:y>
    </cdr:to>
    <cdr:sp macro="" textlink="">
      <cdr:nvSpPr>
        <cdr:cNvPr id="2" name="Cerrar corchete 1">
          <a:extLst xmlns:a="http://schemas.openxmlformats.org/drawingml/2006/main">
            <a:ext uri="{FF2B5EF4-FFF2-40B4-BE49-F238E27FC236}">
              <a16:creationId xmlns:a16="http://schemas.microsoft.com/office/drawing/2014/main" id="{F09D4A92-E985-9999-BE45-F67725D7DC03}"/>
            </a:ext>
          </a:extLst>
        </cdr:cNvPr>
        <cdr:cNvSpPr/>
      </cdr:nvSpPr>
      <cdr:spPr>
        <a:xfrm xmlns:a="http://schemas.openxmlformats.org/drawingml/2006/main">
          <a:off x="4449583" y="3397485"/>
          <a:ext cx="322702" cy="1035351"/>
        </a:xfrm>
        <a:prstGeom xmlns:a="http://schemas.openxmlformats.org/drawingml/2006/main" prst="rightBracket">
          <a:avLst/>
        </a:prstGeom>
        <a:ln xmlns:a="http://schemas.openxmlformats.org/drawingml/2006/main" w="12700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MX" sz="3600"/>
        </a:p>
      </cdr:txBody>
    </cdr:sp>
  </cdr:relSizeAnchor>
  <cdr:relSizeAnchor xmlns:cdr="http://schemas.openxmlformats.org/drawingml/2006/chartDrawing">
    <cdr:from>
      <cdr:x>0.09475</cdr:x>
      <cdr:y>0.42326</cdr:y>
    </cdr:from>
    <cdr:to>
      <cdr:x>0.09896</cdr:x>
      <cdr:y>0.45218</cdr:y>
    </cdr:to>
    <cdr:sp macro="" textlink="">
      <cdr:nvSpPr>
        <cdr:cNvPr id="3" name="Cerrar corchete 2">
          <a:extLst xmlns:a="http://schemas.openxmlformats.org/drawingml/2006/main">
            <a:ext uri="{FF2B5EF4-FFF2-40B4-BE49-F238E27FC236}">
              <a16:creationId xmlns:a16="http://schemas.microsoft.com/office/drawing/2014/main" id="{08DD0982-13E1-1091-014C-13A09FFAD84A}"/>
            </a:ext>
          </a:extLst>
        </cdr:cNvPr>
        <cdr:cNvSpPr/>
      </cdr:nvSpPr>
      <cdr:spPr>
        <a:xfrm xmlns:a="http://schemas.openxmlformats.org/drawingml/2006/main" rot="10800000">
          <a:off x="1086915" y="2754741"/>
          <a:ext cx="48260" cy="188247"/>
        </a:xfrm>
        <a:prstGeom xmlns:a="http://schemas.openxmlformats.org/drawingml/2006/main" prst="rightBracket">
          <a:avLst/>
        </a:prstGeom>
        <a:ln xmlns:a="http://schemas.openxmlformats.org/drawingml/2006/main" w="12700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MX" sz="36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3E002-AA65-1D42-9936-E95476372314}" type="datetimeFigureOut">
              <a:rPr lang="es-ES_tradnl" smtClean="0"/>
              <a:t>26/09/2025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1200150"/>
            <a:ext cx="5337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2F0FC-556E-FB4C-93C6-8578884CF68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07543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1pPr>
    <a:lvl2pPr marL="496656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2pPr>
    <a:lvl3pPr marL="993313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3pPr>
    <a:lvl4pPr marL="1489969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4pPr>
    <a:lvl5pPr marL="1986625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5pPr>
    <a:lvl6pPr marL="2483282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6pPr>
    <a:lvl7pPr marL="2979938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7pPr>
    <a:lvl8pPr marL="3476595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8pPr>
    <a:lvl9pPr marL="3973251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AEBF8-06B6-B6C5-CD42-F7F8B2D9E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AB18C2F-5562-D888-0A5D-039381AB24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328425A-3C09-0A7E-B629-563E934093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0FF7AEE-5D73-4C1C-465F-670BC100EE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23819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76A21-2D05-4065-9F98-E03257C5F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D4B8F0E-C41D-CADD-634A-2E30E2C294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5BEDFEA-109D-3BC4-A50C-BD9D8C16E8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6FCC26-D6CA-B648-331E-F3BB21EE7A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69853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AB28E-994D-7DA8-3FD6-586020744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07CFEA5-0D0B-1469-4763-5202A1CF16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6F6308D-EFC6-2834-F3A6-5E3DFE5BD0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CE469BE-EF49-8B47-4BFD-29DEB3F886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65118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358C1-AE7D-5E9C-BA6B-C1598B557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9F3F004-8D77-C51E-CC69-678E9E2FD5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8594F7E-CD7A-7714-4DE0-B8F3DDD28B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EC761BA-91FB-8B7A-A3E4-BBB8899A93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27418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ED1E9-2F78-ED9B-D6F6-6E87E89B3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0674787-8B03-944A-03F0-3F9818CFEA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0E71A44-B6E1-83B0-F691-EF11D45A2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3A4424-3E51-9ABE-8A68-A3E1824871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786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1E15E74A-E2E6-70FC-941D-65B93194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6159" y="7340252"/>
            <a:ext cx="1027309" cy="247931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20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 </a:t>
            </a:r>
            <a:fld id="{67DDEA5E-EAF7-8246-8A62-7FF7613ECEAE}" type="slidenum">
              <a:rPr lang="en-US" i="1" smtClean="0"/>
              <a:pPr/>
              <a:t>‹Nº›</a:t>
            </a:fld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1989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5CB3ECFC-AE4A-948F-D994-01A82ABB8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3"/>
            <a:ext cx="1027310" cy="247931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67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# </a:t>
            </a:r>
            <a:fld id="{67DDEA5E-EAF7-8246-8A62-7FF7613ECEAE}" type="slidenum">
              <a:rPr lang="en-US" i="1" smtClean="0"/>
              <a:pPr/>
              <a:t>‹Nº›</a:t>
            </a:fld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13976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FF7786A-60AB-78CB-78D8-EEF249D2C31C}"/>
              </a:ext>
            </a:extLst>
          </p:cNvPr>
          <p:cNvCxnSpPr>
            <a:cxnSpLocks/>
          </p:cNvCxnSpPr>
          <p:nvPr userDrawn="1"/>
        </p:nvCxnSpPr>
        <p:spPr>
          <a:xfrm>
            <a:off x="5219205" y="7445829"/>
            <a:ext cx="2363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7CABEA44-E0D4-49F9-22A6-48D18469B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  <a:solidFill>
            <a:schemeClr val="bg1"/>
          </a:solidFill>
        </p:spPr>
        <p:txBody>
          <a:bodyPr lIns="107989" tIns="21597" rIns="91430" bIns="46794" anchor="ctr" anchorCtr="1"/>
          <a:lstStyle>
            <a:lvl1pPr 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cs typeface="Playfair Display" pitchFamily="2" charset="77"/>
              </a:defRPr>
            </a:lvl1pPr>
          </a:lstStyle>
          <a:p>
            <a:fld id="{67DDEA5E-EAF7-8246-8A62-7FF7613ECEA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7690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C60A6504-63C7-4A81-9112-4824C3C4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6159" y="7340252"/>
            <a:ext cx="1027309" cy="247931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20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 </a:t>
            </a:r>
            <a:fld id="{67DDEA5E-EAF7-8246-8A62-7FF7613ECEAE}" type="slidenum">
              <a:rPr lang="en-US" i="1" smtClean="0"/>
              <a:pPr/>
              <a:t>‹Nº›</a:t>
            </a:fld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36849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21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697" r:id="rId2"/>
    <p:sldLayoutId id="2147483730" r:id="rId3"/>
    <p:sldLayoutId id="2147483731" r:id="rId4"/>
  </p:sldLayoutIdLst>
  <p:hf hdr="0" ftr="0" dt="0"/>
  <p:txStyles>
    <p:titleStyle>
      <a:lvl1pPr algn="ctr" defTabSz="587756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18" indent="-440818" algn="l" defTabSz="587756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105" indent="-367348" algn="l" defTabSz="587756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392" indent="-293879" algn="l" defTabSz="587756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48" indent="-293879" algn="l" defTabSz="587756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905" indent="-293879" algn="l" defTabSz="587756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2661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419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175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5932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756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513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271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027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8784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540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297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053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7" Type="http://schemas.openxmlformats.org/officeDocument/2006/relationships/chart" Target="../charts/chart25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5636D-B8E1-F0BB-D787-1AA3142CD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5">
            <a:extLst>
              <a:ext uri="{FF2B5EF4-FFF2-40B4-BE49-F238E27FC236}">
                <a16:creationId xmlns:a16="http://schemas.microsoft.com/office/drawing/2014/main" id="{00000000-0008-0000-0200-000016000000}"/>
              </a:ext>
            </a:extLst>
          </p:cNvPr>
          <p:cNvGraphicFramePr>
            <a:graphicFrameLocks/>
          </p:cNvGraphicFramePr>
          <p:nvPr/>
        </p:nvGraphicFramePr>
        <p:xfrm>
          <a:off x="1014217" y="4376595"/>
          <a:ext cx="11562267" cy="205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200-000011000000}"/>
              </a:ext>
            </a:extLst>
          </p:cNvPr>
          <p:cNvGraphicFramePr>
            <a:graphicFrameLocks/>
          </p:cNvGraphicFramePr>
          <p:nvPr/>
        </p:nvGraphicFramePr>
        <p:xfrm>
          <a:off x="0" y="1104404"/>
          <a:ext cx="12576484" cy="5829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4">
            <a:extLst>
              <a:ext uri="{FF2B5EF4-FFF2-40B4-BE49-F238E27FC236}">
                <a16:creationId xmlns:a16="http://schemas.microsoft.com/office/drawing/2014/main" id="{487E67DD-61CA-9D6E-7FFE-E5A243EBD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3446"/>
            <a:ext cx="12801600" cy="66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VISITANTES ANUALES</a:t>
            </a:r>
          </a:p>
        </p:txBody>
      </p:sp>
      <p:sp>
        <p:nvSpPr>
          <p:cNvPr id="4" name="Marcador de número de diapositiva 1">
            <a:extLst>
              <a:ext uri="{FF2B5EF4-FFF2-40B4-BE49-F238E27FC236}">
                <a16:creationId xmlns:a16="http://schemas.microsoft.com/office/drawing/2014/main" id="{5C0124FC-333B-725B-A410-AB8FBFAB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DEA5E-EAF7-8246-8A62-7FF7613ECEAE}" type="slidenum">
              <a:rPr kumimoji="0" lang="es-ES_tradnl" sz="160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ea typeface="Roboto Lt" panose="02000000000000000000" pitchFamily="2" charset="0"/>
              </a:rPr>
              <a:pPr marL="0" marR="0" lvl="0" indent="0" algn="ctr" defTabSz="5877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_tradnl" sz="160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ea typeface="Roboto Lt" panose="020000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7E67339-2A8B-3F6B-1039-59CEE129B7B4}"/>
              </a:ext>
            </a:extLst>
          </p:cNvPr>
          <p:cNvSpPr txBox="1"/>
          <p:nvPr/>
        </p:nvSpPr>
        <p:spPr>
          <a:xfrm>
            <a:off x="784921" y="7054527"/>
            <a:ext cx="11736000" cy="307777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ES" dirty="0"/>
              <a:t>Fuente: </a:t>
            </a:r>
            <a:r>
              <a:rPr lang="es-ES" dirty="0" err="1"/>
              <a:t>DataTur</a:t>
            </a:r>
            <a:r>
              <a:rPr lang="es-ES" dirty="0"/>
              <a:t>; Dirección de internet : http://www.datatur.sectur.gob.mx. Datos desde Enero hasta Junio de 2025.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B75D55AC-109D-75B9-7F22-79F92EEC1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8506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Proyección</a:t>
            </a:r>
            <a:r>
              <a:rPr lang="es-ES_tradnl" i="1" dirty="0">
                <a:solidFill>
                  <a:srgbClr val="FF0000"/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es</a:t>
            </a:r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723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7B46D-B4C6-C4F7-C292-D7B67841D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EA8EA8CA-C32E-5EDC-057E-9BCB389145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425612"/>
              </p:ext>
            </p:extLst>
          </p:nvPr>
        </p:nvGraphicFramePr>
        <p:xfrm>
          <a:off x="0" y="1378788"/>
          <a:ext cx="11301573" cy="4477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CC241AC4-28FB-4DA4-9FB0-3A0B4B434F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409629"/>
              </p:ext>
            </p:extLst>
          </p:nvPr>
        </p:nvGraphicFramePr>
        <p:xfrm>
          <a:off x="-29366" y="3641943"/>
          <a:ext cx="11330939" cy="3719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0F2B710F-4108-2D39-6465-975E330F30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133650"/>
              </p:ext>
            </p:extLst>
          </p:nvPr>
        </p:nvGraphicFramePr>
        <p:xfrm>
          <a:off x="14324" y="1460919"/>
          <a:ext cx="11330939" cy="5463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D2CAEFAD-F481-3257-A1C1-0A6FFD27C9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795806"/>
              </p:ext>
            </p:extLst>
          </p:nvPr>
        </p:nvGraphicFramePr>
        <p:xfrm>
          <a:off x="43689" y="812052"/>
          <a:ext cx="9917981" cy="5499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11780F1B-3030-E082-C4DD-DA6F5B0218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753451"/>
              </p:ext>
            </p:extLst>
          </p:nvPr>
        </p:nvGraphicFramePr>
        <p:xfrm>
          <a:off x="43691" y="1815830"/>
          <a:ext cx="9790701" cy="3923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9A2EF70-65A1-E956-8A22-26BE472F0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1011B86-E1F6-7A0D-67F1-0110151A4E9B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597F687-C3B0-CC91-E001-D32830CA0420}"/>
              </a:ext>
            </a:extLst>
          </p:cNvPr>
          <p:cNvSpPr txBox="1"/>
          <p:nvPr/>
        </p:nvSpPr>
        <p:spPr bwMode="auto">
          <a:xfrm>
            <a:off x="11143838" y="5536288"/>
            <a:ext cx="1341329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accent3"/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E89D3A4-08BF-D127-9FE7-8E860C5D6875}"/>
              </a:ext>
            </a:extLst>
          </p:cNvPr>
          <p:cNvSpPr txBox="1"/>
          <p:nvPr/>
        </p:nvSpPr>
        <p:spPr bwMode="auto">
          <a:xfrm>
            <a:off x="11143956" y="6222698"/>
            <a:ext cx="1791132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accent6"/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A39C7AA-6FCC-5B60-1418-5C7C78EC4076}"/>
              </a:ext>
            </a:extLst>
          </p:cNvPr>
          <p:cNvSpPr txBox="1"/>
          <p:nvPr/>
        </p:nvSpPr>
        <p:spPr bwMode="auto">
          <a:xfrm>
            <a:off x="11143838" y="5879493"/>
            <a:ext cx="1468608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accent2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BFB104-DAA1-D80F-CA30-1ACDED6E8E14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horizontal en Mazatlán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5B89B5-B67D-1AAB-9D05-661ACE8381FE}"/>
              </a:ext>
            </a:extLst>
          </p:cNvPr>
          <p:cNvSpPr txBox="1"/>
          <p:nvPr/>
        </p:nvSpPr>
        <p:spPr bwMode="auto">
          <a:xfrm>
            <a:off x="10823597" y="2587923"/>
            <a:ext cx="1934312" cy="3689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2000" b="1" dirty="0">
                <a:solidFill>
                  <a:schemeClr val="accent1"/>
                </a:solidFill>
                <a:latin typeface="Lato" panose="020F0502020204030203" pitchFamily="34" charset="77"/>
                <a:ea typeface="Roboto Th" pitchFamily="2" charset="0"/>
              </a:rPr>
              <a:t># PROYECTOS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3DE6ADA-E991-F513-50FB-F3F61161083F}"/>
              </a:ext>
            </a:extLst>
          </p:cNvPr>
          <p:cNvSpPr txBox="1"/>
          <p:nvPr/>
        </p:nvSpPr>
        <p:spPr bwMode="auto">
          <a:xfrm>
            <a:off x="10965568" y="3903331"/>
            <a:ext cx="1813638" cy="3689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2000" b="1" dirty="0">
                <a:solidFill>
                  <a:srgbClr val="FFC000"/>
                </a:solidFill>
                <a:latin typeface="Lato" panose="020F0502020204030203" pitchFamily="34" charset="77"/>
                <a:ea typeface="Roboto Th" pitchFamily="2" charset="0"/>
              </a:rPr>
              <a:t>INVENTARIO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3ED53789-F725-A87A-3F4D-9F76DD45A7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137495"/>
              </p:ext>
            </p:extLst>
          </p:nvPr>
        </p:nvGraphicFramePr>
        <p:xfrm>
          <a:off x="9531812" y="4391823"/>
          <a:ext cx="1939395" cy="1477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CuadroTexto 3">
            <a:extLst>
              <a:ext uri="{FF2B5EF4-FFF2-40B4-BE49-F238E27FC236}">
                <a16:creationId xmlns:a16="http://schemas.microsoft.com/office/drawing/2014/main" id="{AAC2ADD2-D244-6C26-41B9-449CF88CCD4D}"/>
              </a:ext>
            </a:extLst>
          </p:cNvPr>
          <p:cNvSpPr txBox="1"/>
          <p:nvPr/>
        </p:nvSpPr>
        <p:spPr>
          <a:xfrm>
            <a:off x="95235" y="7228260"/>
            <a:ext cx="11081736" cy="43704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 %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OPTIMISTA: Es el incremento % que se espera en ese escenario. “% CONSERVADOR” es el decremento % en el conservador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8" name="CuadroTexto 5">
            <a:extLst>
              <a:ext uri="{FF2B5EF4-FFF2-40B4-BE49-F238E27FC236}">
                <a16:creationId xmlns:a16="http://schemas.microsoft.com/office/drawing/2014/main" id="{A017FDCB-2782-F517-BF7A-1E46DAEA3229}"/>
              </a:ext>
            </a:extLst>
          </p:cNvPr>
          <p:cNvSpPr txBox="1"/>
          <p:nvPr/>
        </p:nvSpPr>
        <p:spPr bwMode="auto">
          <a:xfrm>
            <a:off x="11143838" y="6615036"/>
            <a:ext cx="1791132" cy="33820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9525" marR="0" lvl="0" indent="3175" algn="l" defTabSz="4236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ClrTx/>
              <a:buSzTx/>
              <a:buFontTx/>
              <a:buNone/>
              <a:defRPr/>
            </a:pPr>
            <a:r>
              <a:rPr lang="es-ES_tradnl" sz="1400" b="1" dirty="0">
                <a:solidFill>
                  <a:srgbClr val="BFBFBF"/>
                </a:solidFill>
                <a:latin typeface="Lato" panose="020F0502020204030203" pitchFamily="34" charset="77"/>
                <a:ea typeface="Roboto Th" pitchFamily="2" charset="0"/>
              </a:rPr>
              <a:t>% CONSERVADOR</a:t>
            </a:r>
            <a:endParaRPr kumimoji="0" lang="es-ES_tradnl" sz="1400" b="1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</a:endParaRPr>
          </a:p>
        </p:txBody>
      </p:sp>
      <p:sp>
        <p:nvSpPr>
          <p:cNvPr id="14" name="CuadroTexto 20">
            <a:extLst>
              <a:ext uri="{FF2B5EF4-FFF2-40B4-BE49-F238E27FC236}">
                <a16:creationId xmlns:a16="http://schemas.microsoft.com/office/drawing/2014/main" id="{33F5EF1C-08C1-34D9-35F2-D97BC272992F}"/>
              </a:ext>
            </a:extLst>
          </p:cNvPr>
          <p:cNvSpPr txBox="1"/>
          <p:nvPr/>
        </p:nvSpPr>
        <p:spPr bwMode="auto">
          <a:xfrm>
            <a:off x="9905678" y="4220075"/>
            <a:ext cx="1059890" cy="49855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square" lIns="115782" tIns="57892" rIns="115782" bIns="57892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dirty="0">
                <a:latin typeface="Roboto Th" panose="02000000000000000000" pitchFamily="2" charset="0"/>
                <a:ea typeface="Roboto Th" panose="02000000000000000000" pitchFamily="2" charset="0"/>
              </a:rPr>
              <a:t>Pronostico</a:t>
            </a:r>
            <a:r>
              <a:rPr lang="es-AR" sz="1050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 </a:t>
            </a:r>
            <a:r>
              <a:rPr lang="es-AR" sz="2000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46</a:t>
            </a:r>
            <a:r>
              <a:rPr lang="es-ES" sz="1800" dirty="0">
                <a:latin typeface="Roboto Th" panose="02000000000000000000" pitchFamily="2" charset="0"/>
                <a:ea typeface="Roboto Th" panose="02000000000000000000" pitchFamily="2" charset="0"/>
              </a:rPr>
              <a:t>%</a:t>
            </a:r>
            <a:endParaRPr lang="es-MX" sz="1800" i="1" dirty="0">
              <a:latin typeface="Playfair Display" panose="00000500000000000000" pitchFamily="2" charset="0"/>
              <a:ea typeface="Roboto Th" panose="02000000000000000000" pitchFamily="2" charset="0"/>
            </a:endParaRPr>
          </a:p>
        </p:txBody>
      </p:sp>
      <p:sp>
        <p:nvSpPr>
          <p:cNvPr id="15" name="CuadroTexto 20">
            <a:extLst>
              <a:ext uri="{FF2B5EF4-FFF2-40B4-BE49-F238E27FC236}">
                <a16:creationId xmlns:a16="http://schemas.microsoft.com/office/drawing/2014/main" id="{EFD4C2FC-22F4-AF2C-C24E-C259B146BF30}"/>
              </a:ext>
            </a:extLst>
          </p:cNvPr>
          <p:cNvSpPr txBox="1"/>
          <p:nvPr/>
        </p:nvSpPr>
        <p:spPr bwMode="auto">
          <a:xfrm>
            <a:off x="6914456" y="5883859"/>
            <a:ext cx="1494253" cy="611409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square" lIns="115782" tIns="57892" rIns="115782" bIns="57892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200" dirty="0">
                <a:latin typeface="Roboto Th" panose="02000000000000000000" pitchFamily="2" charset="0"/>
                <a:ea typeface="Roboto Th" panose="02000000000000000000" pitchFamily="2" charset="0"/>
              </a:rPr>
              <a:t>Pronostico</a:t>
            </a:r>
          </a:p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 </a:t>
            </a:r>
            <a:r>
              <a:rPr lang="es-AR" sz="2400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-250</a:t>
            </a:r>
            <a:r>
              <a:rPr lang="es-ES" sz="2000" dirty="0">
                <a:latin typeface="Roboto Th" panose="02000000000000000000" pitchFamily="2" charset="0"/>
                <a:ea typeface="Roboto Th" panose="02000000000000000000" pitchFamily="2" charset="0"/>
              </a:rPr>
              <a:t>%</a:t>
            </a:r>
            <a:endParaRPr lang="es-MX" sz="2000" i="1" dirty="0">
              <a:latin typeface="Playfair Display" panose="00000500000000000000" pitchFamily="2" charset="0"/>
              <a:ea typeface="Roboto Th" panose="02000000000000000000" pitchFamily="2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956494B-7F57-C353-0EBD-F10D24E34E55}"/>
              </a:ext>
            </a:extLst>
          </p:cNvPr>
          <p:cNvSpPr txBox="1"/>
          <p:nvPr/>
        </p:nvSpPr>
        <p:spPr bwMode="auto">
          <a:xfrm>
            <a:off x="11121471" y="4366337"/>
            <a:ext cx="1468608" cy="33820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9525" marR="0" lvl="0" indent="3175" algn="l" defTabSz="4236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ClrTx/>
              <a:buSzTx/>
              <a:buFontTx/>
              <a:buNone/>
              <a:defRPr/>
            </a:pPr>
            <a:r>
              <a:rPr lang="es-ES_tradnl" sz="1400" b="1" dirty="0">
                <a:solidFill>
                  <a:srgbClr val="BFBFBF"/>
                </a:solidFill>
                <a:latin typeface="Lato" panose="020F0502020204030203" pitchFamily="34" charset="77"/>
                <a:ea typeface="Roboto Th" pitchFamily="2" charset="0"/>
              </a:rPr>
              <a:t>% OPTIMISTA</a:t>
            </a:r>
            <a:endParaRPr kumimoji="0" lang="es-ES_tradnl" sz="1400" b="1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56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C0C87-7710-ACAD-F7AD-1F58FC0C5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502DEA1E-9630-EECD-2431-12AFC97E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11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E218EC9-A018-3A50-DAB9-B4B8EB4C9CE1}"/>
              </a:ext>
            </a:extLst>
          </p:cNvPr>
          <p:cNvSpPr txBox="1"/>
          <p:nvPr/>
        </p:nvSpPr>
        <p:spPr>
          <a:xfrm>
            <a:off x="614181" y="6585941"/>
            <a:ext cx="8825315" cy="4801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ES_tradnl" sz="1297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2B0FDBF-51BD-A581-B166-0B21675B6673}"/>
              </a:ext>
            </a:extLst>
          </p:cNvPr>
          <p:cNvSpPr txBox="1"/>
          <p:nvPr/>
        </p:nvSpPr>
        <p:spPr bwMode="auto">
          <a:xfrm>
            <a:off x="451922" y="778978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VIVIENDAS REQUERIDAS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D7D380-9C34-CAEF-FD95-7FD41CF13CA0}"/>
              </a:ext>
            </a:extLst>
          </p:cNvPr>
          <p:cNvSpPr txBox="1"/>
          <p:nvPr/>
        </p:nvSpPr>
        <p:spPr bwMode="auto">
          <a:xfrm>
            <a:off x="-320040" y="1156026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Por nivel socioeconómico- Mazatlán </a:t>
            </a: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FE507D5E-BE31-B226-441F-1B30A85D14B8}"/>
              </a:ext>
            </a:extLst>
          </p:cNvPr>
          <p:cNvGraphicFramePr>
            <a:graphicFrameLocks/>
          </p:cNvGraphicFramePr>
          <p:nvPr/>
        </p:nvGraphicFramePr>
        <p:xfrm>
          <a:off x="0" y="1538589"/>
          <a:ext cx="9676456" cy="4964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E174875-03B7-E062-E1F8-C1BE6E685CEB}"/>
              </a:ext>
            </a:extLst>
          </p:cNvPr>
          <p:cNvGraphicFramePr>
            <a:graphicFrameLocks noGrp="1"/>
          </p:cNvGraphicFramePr>
          <p:nvPr/>
        </p:nvGraphicFramePr>
        <p:xfrm>
          <a:off x="9701260" y="2367615"/>
          <a:ext cx="3127045" cy="3279290"/>
        </p:xfrm>
        <a:graphic>
          <a:graphicData uri="http://schemas.openxmlformats.org/drawingml/2006/table">
            <a:tbl>
              <a:tblPr/>
              <a:tblGrid>
                <a:gridCol w="1056425">
                  <a:extLst>
                    <a:ext uri="{9D8B030D-6E8A-4147-A177-3AD203B41FA5}">
                      <a16:colId xmlns:a16="http://schemas.microsoft.com/office/drawing/2014/main" val="4243788953"/>
                    </a:ext>
                  </a:extLst>
                </a:gridCol>
                <a:gridCol w="2070620">
                  <a:extLst>
                    <a:ext uri="{9D8B030D-6E8A-4147-A177-3AD203B41FA5}">
                      <a16:colId xmlns:a16="http://schemas.microsoft.com/office/drawing/2014/main" val="187034206"/>
                    </a:ext>
                  </a:extLst>
                </a:gridCol>
              </a:tblGrid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+ $3,100,000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89423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 err="1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$960,000 – $3,100,000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611903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$720,000 – $960,000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06239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Media baja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$545,000 – $720,000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1451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aja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$300,000 – $545,000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51094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Baja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$144,000 – $300,000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27233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Marginal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$0 – $160,000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711864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6FA04507-4A4A-80F2-80E7-F83B52D7CEAE}"/>
              </a:ext>
            </a:extLst>
          </p:cNvPr>
          <p:cNvSpPr/>
          <p:nvPr/>
        </p:nvSpPr>
        <p:spPr>
          <a:xfrm>
            <a:off x="9271277" y="5295550"/>
            <a:ext cx="281010" cy="281010"/>
          </a:xfrm>
          <a:prstGeom prst="rect">
            <a:avLst/>
          </a:prstGeom>
          <a:solidFill>
            <a:srgbClr val="BC8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B49AF38-681B-79ED-542C-227FCFBF99D7}"/>
              </a:ext>
            </a:extLst>
          </p:cNvPr>
          <p:cNvSpPr/>
          <p:nvPr/>
        </p:nvSpPr>
        <p:spPr>
          <a:xfrm>
            <a:off x="9278771" y="4778626"/>
            <a:ext cx="281010" cy="281010"/>
          </a:xfrm>
          <a:prstGeom prst="rect">
            <a:avLst/>
          </a:prstGeom>
          <a:solidFill>
            <a:srgbClr val="DA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86D23F0-4FC2-3C59-2A04-1CC5A0B24BB7}"/>
              </a:ext>
            </a:extLst>
          </p:cNvPr>
          <p:cNvSpPr/>
          <p:nvPr/>
        </p:nvSpPr>
        <p:spPr>
          <a:xfrm>
            <a:off x="9283007" y="4322691"/>
            <a:ext cx="281010" cy="281010"/>
          </a:xfrm>
          <a:prstGeom prst="rect">
            <a:avLst/>
          </a:prstGeom>
          <a:solidFill>
            <a:srgbClr val="F3B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4061B02-7FE5-F406-B06E-501789B866F8}"/>
              </a:ext>
            </a:extLst>
          </p:cNvPr>
          <p:cNvSpPr/>
          <p:nvPr/>
        </p:nvSpPr>
        <p:spPr>
          <a:xfrm>
            <a:off x="9283007" y="3866756"/>
            <a:ext cx="281010" cy="281010"/>
          </a:xfrm>
          <a:prstGeom prst="rect">
            <a:avLst/>
          </a:prstGeom>
          <a:solidFill>
            <a:srgbClr val="FFC8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9B7CC26-42E5-7D5B-8C6B-E016CE159EE2}"/>
              </a:ext>
            </a:extLst>
          </p:cNvPr>
          <p:cNvSpPr/>
          <p:nvPr/>
        </p:nvSpPr>
        <p:spPr>
          <a:xfrm>
            <a:off x="9274539" y="3410821"/>
            <a:ext cx="281010" cy="281010"/>
          </a:xfrm>
          <a:prstGeom prst="rect">
            <a:avLst/>
          </a:prstGeom>
          <a:solidFill>
            <a:srgbClr val="FFD6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1EEC658-A2AD-3619-3819-DF5C15569CF1}"/>
              </a:ext>
            </a:extLst>
          </p:cNvPr>
          <p:cNvSpPr/>
          <p:nvPr/>
        </p:nvSpPr>
        <p:spPr>
          <a:xfrm>
            <a:off x="9275512" y="2914071"/>
            <a:ext cx="281010" cy="281010"/>
          </a:xfrm>
          <a:prstGeom prst="rect">
            <a:avLst/>
          </a:prstGeom>
          <a:solidFill>
            <a:srgbClr val="FFD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E250971-49F5-07D0-83DB-B783962FA0DC}"/>
              </a:ext>
            </a:extLst>
          </p:cNvPr>
          <p:cNvSpPr/>
          <p:nvPr/>
        </p:nvSpPr>
        <p:spPr>
          <a:xfrm>
            <a:off x="9278772" y="2491612"/>
            <a:ext cx="281010" cy="281010"/>
          </a:xfrm>
          <a:prstGeom prst="rect">
            <a:avLst/>
          </a:prstGeom>
          <a:solidFill>
            <a:srgbClr val="FFF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</p:spTree>
    <p:extLst>
      <p:ext uri="{BB962C8B-B14F-4D97-AF65-F5344CB8AC3E}">
        <p14:creationId xmlns:p14="http://schemas.microsoft.com/office/powerpoint/2010/main" val="424269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CD478-AC40-2100-9C93-4F88329E1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AF491C38-FAE4-5F99-2A4B-66B285F74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12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1C6B6FA-42D1-B922-1421-00D50E040996}"/>
              </a:ext>
            </a:extLst>
          </p:cNvPr>
          <p:cNvSpPr txBox="1"/>
          <p:nvPr/>
        </p:nvSpPr>
        <p:spPr>
          <a:xfrm>
            <a:off x="451922" y="6585942"/>
            <a:ext cx="10289420" cy="4801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ES_tradnl" sz="1297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2E7C8E1-4852-AE64-2308-786EEA9867A6}"/>
              </a:ext>
            </a:extLst>
          </p:cNvPr>
          <p:cNvSpPr txBox="1"/>
          <p:nvPr/>
        </p:nvSpPr>
        <p:spPr bwMode="auto">
          <a:xfrm>
            <a:off x="-320041" y="1140024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Por nivel socioeconómico- Mazatlán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F3FF263A-DAB5-9FA8-881A-0AC2299A0D14}"/>
              </a:ext>
            </a:extLst>
          </p:cNvPr>
          <p:cNvGraphicFramePr>
            <a:graphicFrameLocks noGrp="1"/>
          </p:cNvGraphicFramePr>
          <p:nvPr/>
        </p:nvGraphicFramePr>
        <p:xfrm>
          <a:off x="11453828" y="2594272"/>
          <a:ext cx="1279890" cy="2583854"/>
        </p:xfrm>
        <a:graphic>
          <a:graphicData uri="http://schemas.openxmlformats.org/drawingml/2006/table">
            <a:tbl>
              <a:tblPr/>
              <a:tblGrid>
                <a:gridCol w="1279890">
                  <a:extLst>
                    <a:ext uri="{9D8B030D-6E8A-4147-A177-3AD203B41FA5}">
                      <a16:colId xmlns:a16="http://schemas.microsoft.com/office/drawing/2014/main" val="4243788953"/>
                    </a:ext>
                  </a:extLst>
                </a:gridCol>
              </a:tblGrid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894235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 err="1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611903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062395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Media baja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14514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aja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510945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Baja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272334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Marginal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711864"/>
                  </a:ext>
                </a:extLst>
              </a:tr>
            </a:tbl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C6236012-68AA-24DC-A357-41BE9D0D4F59}"/>
              </a:ext>
            </a:extLst>
          </p:cNvPr>
          <p:cNvSpPr/>
          <p:nvPr/>
        </p:nvSpPr>
        <p:spPr>
          <a:xfrm>
            <a:off x="11023297" y="4819710"/>
            <a:ext cx="281010" cy="281010"/>
          </a:xfrm>
          <a:prstGeom prst="rect">
            <a:avLst/>
          </a:prstGeom>
          <a:solidFill>
            <a:srgbClr val="BC8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4CF802F-47BC-EA0B-5B62-B6EA68F40FF6}"/>
              </a:ext>
            </a:extLst>
          </p:cNvPr>
          <p:cNvSpPr/>
          <p:nvPr/>
        </p:nvSpPr>
        <p:spPr>
          <a:xfrm>
            <a:off x="11023293" y="4458664"/>
            <a:ext cx="281010" cy="281010"/>
          </a:xfrm>
          <a:prstGeom prst="rect">
            <a:avLst/>
          </a:prstGeom>
          <a:solidFill>
            <a:srgbClr val="DA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4A79F56-FBA2-5A3F-C538-9C8FBF7E722B}"/>
              </a:ext>
            </a:extLst>
          </p:cNvPr>
          <p:cNvSpPr/>
          <p:nvPr/>
        </p:nvSpPr>
        <p:spPr>
          <a:xfrm>
            <a:off x="11023292" y="4097618"/>
            <a:ext cx="281010" cy="281010"/>
          </a:xfrm>
          <a:prstGeom prst="rect">
            <a:avLst/>
          </a:prstGeom>
          <a:solidFill>
            <a:srgbClr val="F3B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1B73F4A-B3BE-B755-C8B7-E88ECFCE2C26}"/>
              </a:ext>
            </a:extLst>
          </p:cNvPr>
          <p:cNvSpPr/>
          <p:nvPr/>
        </p:nvSpPr>
        <p:spPr>
          <a:xfrm>
            <a:off x="11023292" y="3726251"/>
            <a:ext cx="281010" cy="281010"/>
          </a:xfrm>
          <a:prstGeom prst="rect">
            <a:avLst/>
          </a:prstGeom>
          <a:solidFill>
            <a:srgbClr val="FFC8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DDB8A6E-4CFD-5A94-B3AA-3758197FC83B}"/>
              </a:ext>
            </a:extLst>
          </p:cNvPr>
          <p:cNvSpPr/>
          <p:nvPr/>
        </p:nvSpPr>
        <p:spPr>
          <a:xfrm>
            <a:off x="11023291" y="3365205"/>
            <a:ext cx="281010" cy="281010"/>
          </a:xfrm>
          <a:prstGeom prst="rect">
            <a:avLst/>
          </a:prstGeom>
          <a:solidFill>
            <a:srgbClr val="FFD6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C3F7CB8-AB68-0C6A-DA66-203C29A49C59}"/>
              </a:ext>
            </a:extLst>
          </p:cNvPr>
          <p:cNvSpPr/>
          <p:nvPr/>
        </p:nvSpPr>
        <p:spPr>
          <a:xfrm>
            <a:off x="11023291" y="3004160"/>
            <a:ext cx="281010" cy="281010"/>
          </a:xfrm>
          <a:prstGeom prst="rect">
            <a:avLst/>
          </a:prstGeom>
          <a:solidFill>
            <a:srgbClr val="FFD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03B7AF7-B19B-4336-ECF4-FF87F0D12129}"/>
              </a:ext>
            </a:extLst>
          </p:cNvPr>
          <p:cNvSpPr/>
          <p:nvPr/>
        </p:nvSpPr>
        <p:spPr>
          <a:xfrm>
            <a:off x="11023291" y="2643114"/>
            <a:ext cx="281010" cy="281010"/>
          </a:xfrm>
          <a:prstGeom prst="rect">
            <a:avLst/>
          </a:prstGeom>
          <a:solidFill>
            <a:srgbClr val="FFF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A8B5ED9B-A940-3A3C-3CB8-0A69E569E4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5269129"/>
              </p:ext>
            </p:extLst>
          </p:nvPr>
        </p:nvGraphicFramePr>
        <p:xfrm>
          <a:off x="0" y="1521905"/>
          <a:ext cx="10873764" cy="5064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3C99FC5-A1AB-1F2D-1625-E2997C266579}"/>
              </a:ext>
            </a:extLst>
          </p:cNvPr>
          <p:cNvSpPr txBox="1"/>
          <p:nvPr/>
        </p:nvSpPr>
        <p:spPr bwMode="auto">
          <a:xfrm>
            <a:off x="451922" y="701710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DISTRIBUCIÓN VIVIENDAS EXISTENTE</a:t>
            </a:r>
          </a:p>
        </p:txBody>
      </p:sp>
    </p:spTree>
    <p:extLst>
      <p:ext uri="{BB962C8B-B14F-4D97-AF65-F5344CB8AC3E}">
        <p14:creationId xmlns:p14="http://schemas.microsoft.com/office/powerpoint/2010/main" val="3138443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E4ECD-3B8C-3A04-9905-6415D4129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748A7660-18EC-0CAC-79D7-E4D055F3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13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DA5025-539A-123D-931F-01EB4BE57007}"/>
              </a:ext>
            </a:extLst>
          </p:cNvPr>
          <p:cNvSpPr txBox="1"/>
          <p:nvPr/>
        </p:nvSpPr>
        <p:spPr>
          <a:xfrm>
            <a:off x="451922" y="6585942"/>
            <a:ext cx="10289420" cy="4801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ES_tradnl" sz="1297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EF1F48F-5040-9BCA-B251-4BFD33A1E5D4}"/>
              </a:ext>
            </a:extLst>
          </p:cNvPr>
          <p:cNvSpPr txBox="1"/>
          <p:nvPr/>
        </p:nvSpPr>
        <p:spPr bwMode="auto">
          <a:xfrm>
            <a:off x="451922" y="778978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OFERTA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D504781-6073-439B-2D65-82BF33D68B5A}"/>
              </a:ext>
            </a:extLst>
          </p:cNvPr>
          <p:cNvSpPr txBox="1"/>
          <p:nvPr/>
        </p:nvSpPr>
        <p:spPr bwMode="auto">
          <a:xfrm>
            <a:off x="-320041" y="1140024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Por nivel socioeconómico- Mazatlán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6282360-5EAC-4038-45D1-D130FA90DADE}"/>
              </a:ext>
            </a:extLst>
          </p:cNvPr>
          <p:cNvGraphicFramePr>
            <a:graphicFrameLocks noGrp="1"/>
          </p:cNvGraphicFramePr>
          <p:nvPr/>
        </p:nvGraphicFramePr>
        <p:xfrm>
          <a:off x="9701260" y="2367615"/>
          <a:ext cx="3127045" cy="3279290"/>
        </p:xfrm>
        <a:graphic>
          <a:graphicData uri="http://schemas.openxmlformats.org/drawingml/2006/table">
            <a:tbl>
              <a:tblPr/>
              <a:tblGrid>
                <a:gridCol w="1056425">
                  <a:extLst>
                    <a:ext uri="{9D8B030D-6E8A-4147-A177-3AD203B41FA5}">
                      <a16:colId xmlns:a16="http://schemas.microsoft.com/office/drawing/2014/main" val="4243788953"/>
                    </a:ext>
                  </a:extLst>
                </a:gridCol>
                <a:gridCol w="2070620">
                  <a:extLst>
                    <a:ext uri="{9D8B030D-6E8A-4147-A177-3AD203B41FA5}">
                      <a16:colId xmlns:a16="http://schemas.microsoft.com/office/drawing/2014/main" val="187034206"/>
                    </a:ext>
                  </a:extLst>
                </a:gridCol>
              </a:tblGrid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+ $3,100,000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89423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 err="1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$960,000 – $3,100,000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611903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$720,000 – $960,000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06239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Media baja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$545,000 – $720,000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1451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aja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$300,000 – $545,000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51094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Baja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$144,000 – $300,000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27233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Marginal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$0 – $160,000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711864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F6857212-B2EE-E8E9-E2FD-70813ADE3D0B}"/>
              </a:ext>
            </a:extLst>
          </p:cNvPr>
          <p:cNvSpPr/>
          <p:nvPr/>
        </p:nvSpPr>
        <p:spPr>
          <a:xfrm>
            <a:off x="9271277" y="5295550"/>
            <a:ext cx="281010" cy="281010"/>
          </a:xfrm>
          <a:prstGeom prst="rect">
            <a:avLst/>
          </a:prstGeom>
          <a:solidFill>
            <a:srgbClr val="BC8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D0B33AF-4D3E-01A5-F0FE-7CCE2E1CFB90}"/>
              </a:ext>
            </a:extLst>
          </p:cNvPr>
          <p:cNvSpPr/>
          <p:nvPr/>
        </p:nvSpPr>
        <p:spPr>
          <a:xfrm>
            <a:off x="9278771" y="4778626"/>
            <a:ext cx="281010" cy="281010"/>
          </a:xfrm>
          <a:prstGeom prst="rect">
            <a:avLst/>
          </a:prstGeom>
          <a:solidFill>
            <a:srgbClr val="DA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6D5ABC4-DE41-9B21-2792-D2E802947B5B}"/>
              </a:ext>
            </a:extLst>
          </p:cNvPr>
          <p:cNvSpPr/>
          <p:nvPr/>
        </p:nvSpPr>
        <p:spPr>
          <a:xfrm>
            <a:off x="9283007" y="4322691"/>
            <a:ext cx="281010" cy="281010"/>
          </a:xfrm>
          <a:prstGeom prst="rect">
            <a:avLst/>
          </a:prstGeom>
          <a:solidFill>
            <a:srgbClr val="F3B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5732D3C-6A61-86C8-8A44-60C5C6772BB6}"/>
              </a:ext>
            </a:extLst>
          </p:cNvPr>
          <p:cNvSpPr/>
          <p:nvPr/>
        </p:nvSpPr>
        <p:spPr>
          <a:xfrm>
            <a:off x="9283007" y="3866756"/>
            <a:ext cx="281010" cy="281010"/>
          </a:xfrm>
          <a:prstGeom prst="rect">
            <a:avLst/>
          </a:prstGeom>
          <a:solidFill>
            <a:srgbClr val="FFC8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E02A10C-BDE0-700C-0214-206AFA96A77E}"/>
              </a:ext>
            </a:extLst>
          </p:cNvPr>
          <p:cNvSpPr/>
          <p:nvPr/>
        </p:nvSpPr>
        <p:spPr>
          <a:xfrm>
            <a:off x="9274539" y="3410821"/>
            <a:ext cx="281010" cy="281010"/>
          </a:xfrm>
          <a:prstGeom prst="rect">
            <a:avLst/>
          </a:prstGeom>
          <a:solidFill>
            <a:srgbClr val="FFD6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F27D26C-B71D-8502-49D6-0962362F178C}"/>
              </a:ext>
            </a:extLst>
          </p:cNvPr>
          <p:cNvSpPr/>
          <p:nvPr/>
        </p:nvSpPr>
        <p:spPr>
          <a:xfrm>
            <a:off x="9275512" y="2914071"/>
            <a:ext cx="281010" cy="281010"/>
          </a:xfrm>
          <a:prstGeom prst="rect">
            <a:avLst/>
          </a:prstGeom>
          <a:solidFill>
            <a:srgbClr val="FFD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3E2316B-F2E3-73D0-B277-A0C4C5F7AFA1}"/>
              </a:ext>
            </a:extLst>
          </p:cNvPr>
          <p:cNvSpPr/>
          <p:nvPr/>
        </p:nvSpPr>
        <p:spPr>
          <a:xfrm>
            <a:off x="9278772" y="2491612"/>
            <a:ext cx="281010" cy="281010"/>
          </a:xfrm>
          <a:prstGeom prst="rect">
            <a:avLst/>
          </a:prstGeom>
          <a:solidFill>
            <a:srgbClr val="FFF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60F6049C-DDCA-0987-6B08-F19C123EAFF0}"/>
              </a:ext>
            </a:extLst>
          </p:cNvPr>
          <p:cNvGraphicFramePr>
            <a:graphicFrameLocks/>
          </p:cNvGraphicFramePr>
          <p:nvPr/>
        </p:nvGraphicFramePr>
        <p:xfrm>
          <a:off x="1" y="1515173"/>
          <a:ext cx="9278769" cy="507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3750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A5F0F-7076-0D09-9456-B06F9CB47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9A05D76D-66F5-8B7D-39D9-521341CC8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14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5AB8ED6-B98C-E948-0B2B-44E63E1CC301}"/>
              </a:ext>
            </a:extLst>
          </p:cNvPr>
          <p:cNvSpPr txBox="1"/>
          <p:nvPr/>
        </p:nvSpPr>
        <p:spPr>
          <a:xfrm>
            <a:off x="1366325" y="6585942"/>
            <a:ext cx="10289420" cy="4801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ES_tradnl" sz="1297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DCCC497-87A6-6F19-F9EE-1A3CEB82F137}"/>
              </a:ext>
            </a:extLst>
          </p:cNvPr>
          <p:cNvSpPr txBox="1"/>
          <p:nvPr/>
        </p:nvSpPr>
        <p:spPr bwMode="auto">
          <a:xfrm>
            <a:off x="451922" y="696563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NECESIDAD VIVIENDAS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442074B-D09F-7DDA-84BD-8BBCD6F5FCAA}"/>
              </a:ext>
            </a:extLst>
          </p:cNvPr>
          <p:cNvSpPr txBox="1"/>
          <p:nvPr/>
        </p:nvSpPr>
        <p:spPr bwMode="auto">
          <a:xfrm>
            <a:off x="-320041" y="1140024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Mazatlán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D6ECDDD2-2146-3F79-B166-F4002735AC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085391"/>
              </p:ext>
            </p:extLst>
          </p:nvPr>
        </p:nvGraphicFramePr>
        <p:xfrm>
          <a:off x="1366325" y="1860756"/>
          <a:ext cx="10289419" cy="4725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3354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DE64C-823E-04CB-9D97-F58C56601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36F5369D-6178-D142-23E2-4C7E4F18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15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BF0CAD-1B4E-CA3A-8B45-611C859668A5}"/>
              </a:ext>
            </a:extLst>
          </p:cNvPr>
          <p:cNvSpPr txBox="1"/>
          <p:nvPr/>
        </p:nvSpPr>
        <p:spPr>
          <a:xfrm>
            <a:off x="451922" y="6585942"/>
            <a:ext cx="10289420" cy="4801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ES_tradnl" sz="1297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A096B44-CE6B-66E7-02BD-AA5BBBD01290}"/>
              </a:ext>
            </a:extLst>
          </p:cNvPr>
          <p:cNvSpPr txBox="1"/>
          <p:nvPr/>
        </p:nvSpPr>
        <p:spPr bwMode="auto">
          <a:xfrm>
            <a:off x="451922" y="696563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NECESIDAD VIVIENDAS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F00975-8A0D-4BCA-4CA3-CE7365806F5C}"/>
              </a:ext>
            </a:extLst>
          </p:cNvPr>
          <p:cNvSpPr txBox="1"/>
          <p:nvPr/>
        </p:nvSpPr>
        <p:spPr bwMode="auto">
          <a:xfrm>
            <a:off x="-320041" y="1140024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Por nivel socioeconómico Mazatlán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C982432-9427-B3AA-02A4-55ABFB42A7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661380"/>
              </p:ext>
            </p:extLst>
          </p:nvPr>
        </p:nvGraphicFramePr>
        <p:xfrm>
          <a:off x="1" y="1485901"/>
          <a:ext cx="9448799" cy="5100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2568B7F-DEA5-C12B-37A2-36D429032BA9}"/>
              </a:ext>
            </a:extLst>
          </p:cNvPr>
          <p:cNvGraphicFramePr>
            <a:graphicFrameLocks noGrp="1"/>
          </p:cNvGraphicFramePr>
          <p:nvPr/>
        </p:nvGraphicFramePr>
        <p:xfrm>
          <a:off x="9701260" y="2367615"/>
          <a:ext cx="3127045" cy="3279290"/>
        </p:xfrm>
        <a:graphic>
          <a:graphicData uri="http://schemas.openxmlformats.org/drawingml/2006/table">
            <a:tbl>
              <a:tblPr/>
              <a:tblGrid>
                <a:gridCol w="1056425">
                  <a:extLst>
                    <a:ext uri="{9D8B030D-6E8A-4147-A177-3AD203B41FA5}">
                      <a16:colId xmlns:a16="http://schemas.microsoft.com/office/drawing/2014/main" val="4243788953"/>
                    </a:ext>
                  </a:extLst>
                </a:gridCol>
                <a:gridCol w="2070620">
                  <a:extLst>
                    <a:ext uri="{9D8B030D-6E8A-4147-A177-3AD203B41FA5}">
                      <a16:colId xmlns:a16="http://schemas.microsoft.com/office/drawing/2014/main" val="187034206"/>
                    </a:ext>
                  </a:extLst>
                </a:gridCol>
              </a:tblGrid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+ $3,100,000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89423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 err="1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$960,000 – $3,100,000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611903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$720,000 – $960,000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06239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Media baja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$545,000 – $720,000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1451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aja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$300,000 – $545,000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51094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Baja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$144,000 – $300,000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27233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Marginal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$0 – $160,000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711864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2A60506E-5235-5068-82C8-9379446AA97D}"/>
              </a:ext>
            </a:extLst>
          </p:cNvPr>
          <p:cNvSpPr/>
          <p:nvPr/>
        </p:nvSpPr>
        <p:spPr>
          <a:xfrm>
            <a:off x="9271277" y="5295550"/>
            <a:ext cx="281010" cy="281010"/>
          </a:xfrm>
          <a:prstGeom prst="rect">
            <a:avLst/>
          </a:prstGeom>
          <a:solidFill>
            <a:srgbClr val="BC8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8937178-1209-C62A-2C06-4D8C5E2103EC}"/>
              </a:ext>
            </a:extLst>
          </p:cNvPr>
          <p:cNvSpPr/>
          <p:nvPr/>
        </p:nvSpPr>
        <p:spPr>
          <a:xfrm>
            <a:off x="9278771" y="4778626"/>
            <a:ext cx="281010" cy="281010"/>
          </a:xfrm>
          <a:prstGeom prst="rect">
            <a:avLst/>
          </a:prstGeom>
          <a:solidFill>
            <a:srgbClr val="DA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95325B7-72FA-D02D-27C1-11A8C9F9D1C4}"/>
              </a:ext>
            </a:extLst>
          </p:cNvPr>
          <p:cNvSpPr/>
          <p:nvPr/>
        </p:nvSpPr>
        <p:spPr>
          <a:xfrm>
            <a:off x="9283007" y="4322691"/>
            <a:ext cx="281010" cy="281010"/>
          </a:xfrm>
          <a:prstGeom prst="rect">
            <a:avLst/>
          </a:prstGeom>
          <a:solidFill>
            <a:srgbClr val="F3B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7D7CE51-BC3B-C690-EC31-0D6937A3B15C}"/>
              </a:ext>
            </a:extLst>
          </p:cNvPr>
          <p:cNvSpPr/>
          <p:nvPr/>
        </p:nvSpPr>
        <p:spPr>
          <a:xfrm>
            <a:off x="9283007" y="3866756"/>
            <a:ext cx="281010" cy="281010"/>
          </a:xfrm>
          <a:prstGeom prst="rect">
            <a:avLst/>
          </a:prstGeom>
          <a:solidFill>
            <a:srgbClr val="FFC8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D331E90-8BE4-D2D1-5C26-F4DFE784FCED}"/>
              </a:ext>
            </a:extLst>
          </p:cNvPr>
          <p:cNvSpPr/>
          <p:nvPr/>
        </p:nvSpPr>
        <p:spPr>
          <a:xfrm>
            <a:off x="9274539" y="3410821"/>
            <a:ext cx="281010" cy="281010"/>
          </a:xfrm>
          <a:prstGeom prst="rect">
            <a:avLst/>
          </a:prstGeom>
          <a:solidFill>
            <a:srgbClr val="FFD6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85134C3-3D3E-04C4-BFAD-7058FE3B5274}"/>
              </a:ext>
            </a:extLst>
          </p:cNvPr>
          <p:cNvSpPr/>
          <p:nvPr/>
        </p:nvSpPr>
        <p:spPr>
          <a:xfrm>
            <a:off x="9275512" y="2914071"/>
            <a:ext cx="281010" cy="281010"/>
          </a:xfrm>
          <a:prstGeom prst="rect">
            <a:avLst/>
          </a:prstGeom>
          <a:solidFill>
            <a:srgbClr val="FFD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7C4E174-D2D1-D7BC-8565-9CCFB2BBB148}"/>
              </a:ext>
            </a:extLst>
          </p:cNvPr>
          <p:cNvSpPr/>
          <p:nvPr/>
        </p:nvSpPr>
        <p:spPr>
          <a:xfrm>
            <a:off x="9278772" y="2491612"/>
            <a:ext cx="281010" cy="281010"/>
          </a:xfrm>
          <a:prstGeom prst="rect">
            <a:avLst/>
          </a:prstGeom>
          <a:solidFill>
            <a:srgbClr val="FFF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</p:spTree>
    <p:extLst>
      <p:ext uri="{BB962C8B-B14F-4D97-AF65-F5344CB8AC3E}">
        <p14:creationId xmlns:p14="http://schemas.microsoft.com/office/powerpoint/2010/main" val="4235698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A50CB-68C3-3EC9-8B17-0BF57C1FD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A9341FF-9E80-66B4-8961-B354FAFD0D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40418"/>
              </p:ext>
            </p:extLst>
          </p:nvPr>
        </p:nvGraphicFramePr>
        <p:xfrm>
          <a:off x="831273" y="4455900"/>
          <a:ext cx="10295905" cy="188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6B45511-BEDF-E08E-0EC9-950B9422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FF318B-2083-0504-0E66-DF757186B80A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AEB249-CCB7-402E-8E20-0BF76CCD2722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Mazatlán, cantidad trimestral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C63708F-0D93-2865-4EBB-DE6012FCBF79}"/>
              </a:ext>
            </a:extLst>
          </p:cNvPr>
          <p:cNvSpPr txBox="1"/>
          <p:nvPr/>
        </p:nvSpPr>
        <p:spPr bwMode="auto">
          <a:xfrm>
            <a:off x="11215188" y="5089544"/>
            <a:ext cx="952761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TOTAL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2935320-3398-CD3B-0DAB-DA539A5EA042}"/>
              </a:ext>
            </a:extLst>
          </p:cNvPr>
          <p:cNvSpPr txBox="1"/>
          <p:nvPr/>
        </p:nvSpPr>
        <p:spPr bwMode="auto">
          <a:xfrm>
            <a:off x="11193278" y="6266761"/>
            <a:ext cx="1726499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HORIZONTAL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69B8B22-B9C5-55C8-C00E-CADE7EBA1912}"/>
              </a:ext>
            </a:extLst>
          </p:cNvPr>
          <p:cNvSpPr txBox="1"/>
          <p:nvPr/>
        </p:nvSpPr>
        <p:spPr bwMode="auto">
          <a:xfrm>
            <a:off x="11215188" y="5490531"/>
            <a:ext cx="1332289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VERTICAL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3922006-2C88-9FC6-6AAB-9D83F1074CBB}"/>
              </a:ext>
            </a:extLst>
          </p:cNvPr>
          <p:cNvSpPr txBox="1"/>
          <p:nvPr/>
        </p:nvSpPr>
        <p:spPr>
          <a:xfrm>
            <a:off x="567588" y="7266424"/>
            <a:ext cx="10299834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BCD21CB5-2A17-1CB0-4C16-F3B123FEAE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2168478"/>
              </p:ext>
            </p:extLst>
          </p:nvPr>
        </p:nvGraphicFramePr>
        <p:xfrm>
          <a:off x="77118" y="1191533"/>
          <a:ext cx="11050060" cy="6148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4577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FEA63-6DB7-ACFE-3899-40B0277E5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B80FFB98-E7E9-4291-C0AC-74DB9057ED9A}"/>
              </a:ext>
            </a:extLst>
          </p:cNvPr>
          <p:cNvGraphicFramePr>
            <a:graphicFrameLocks/>
          </p:cNvGraphicFramePr>
          <p:nvPr/>
        </p:nvGraphicFramePr>
        <p:xfrm>
          <a:off x="831273" y="4455900"/>
          <a:ext cx="10295905" cy="188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E25C9CB-9FDC-46E2-AF98-E2F1A859CF62}"/>
              </a:ext>
            </a:extLst>
          </p:cNvPr>
          <p:cNvGraphicFramePr>
            <a:graphicFrameLocks/>
          </p:cNvGraphicFramePr>
          <p:nvPr/>
        </p:nvGraphicFramePr>
        <p:xfrm>
          <a:off x="0" y="1040022"/>
          <a:ext cx="10973734" cy="6226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3273B66-B8E8-7191-3E58-EE1B6C2E1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4D1ACD6-CA6D-42B2-8246-8C40F857ECBD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4464E94-6131-C3B3-35D4-93E48084BD72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Mazatlán, cantidad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7F9955A-8B99-1BEE-4592-DCDD1B70E236}"/>
              </a:ext>
            </a:extLst>
          </p:cNvPr>
          <p:cNvSpPr txBox="1"/>
          <p:nvPr/>
        </p:nvSpPr>
        <p:spPr bwMode="auto">
          <a:xfrm>
            <a:off x="10973733" y="3312573"/>
            <a:ext cx="1478867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1608729-5382-0457-1BCF-3FFB26587238}"/>
              </a:ext>
            </a:extLst>
          </p:cNvPr>
          <p:cNvSpPr txBox="1"/>
          <p:nvPr/>
        </p:nvSpPr>
        <p:spPr bwMode="auto">
          <a:xfrm>
            <a:off x="10973733" y="4908927"/>
            <a:ext cx="1981313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rgbClr val="C0504D"/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1CE528D-3A85-E392-7072-F309C51CCA79}"/>
              </a:ext>
            </a:extLst>
          </p:cNvPr>
          <p:cNvSpPr txBox="1"/>
          <p:nvPr/>
        </p:nvSpPr>
        <p:spPr bwMode="auto">
          <a:xfrm>
            <a:off x="10980166" y="3886200"/>
            <a:ext cx="1620893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EE68C6D-88F7-A3B7-95C4-BE1197C46F6A}"/>
              </a:ext>
            </a:extLst>
          </p:cNvPr>
          <p:cNvSpPr txBox="1"/>
          <p:nvPr/>
        </p:nvSpPr>
        <p:spPr>
          <a:xfrm>
            <a:off x="567588" y="7266424"/>
            <a:ext cx="10299834" cy="43704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El signo al final de las variables influyentes es la correlación que tiene sobre las proyecciones, si es "+” tiene una correlación positiva y si es “–” tiene una correlación negativa 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8C3CD386-7F8B-1D93-664B-0AF1BC755BC8}"/>
              </a:ext>
            </a:extLst>
          </p:cNvPr>
          <p:cNvGraphicFramePr>
            <a:graphicFrameLocks noGrp="1"/>
          </p:cNvGraphicFramePr>
          <p:nvPr/>
        </p:nvGraphicFramePr>
        <p:xfrm>
          <a:off x="10867422" y="5258797"/>
          <a:ext cx="1905570" cy="19877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5570">
                  <a:extLst>
                    <a:ext uri="{9D8B030D-6E8A-4147-A177-3AD203B41FA5}">
                      <a16:colId xmlns:a16="http://schemas.microsoft.com/office/drawing/2014/main" val="2429476281"/>
                    </a:ext>
                  </a:extLst>
                </a:gridCol>
              </a:tblGrid>
              <a:tr h="41069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Variables influyentes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29777"/>
                  </a:ext>
                </a:extLst>
              </a:tr>
              <a:tr h="3154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Ventas </a:t>
                      </a:r>
                      <a:r>
                        <a:rPr lang="es-MX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prom</a:t>
                      </a: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x proyecto 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935161"/>
                  </a:ext>
                </a:extLst>
              </a:tr>
              <a:tr h="3154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Precio m2 -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106245"/>
                  </a:ext>
                </a:extLst>
              </a:tr>
              <a:tr h="3154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Proyectos verticales 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481311"/>
                  </a:ext>
                </a:extLst>
              </a:tr>
              <a:tr h="315412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Inventario vertical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477546"/>
                  </a:ext>
                </a:extLst>
              </a:tr>
              <a:tr h="315412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Ocupación hotelera 5 estrellas 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956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536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3FF52-B129-23CA-EDDE-81FEDDF13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Gráfico 37">
            <a:extLst>
              <a:ext uri="{FF2B5EF4-FFF2-40B4-BE49-F238E27FC236}">
                <a16:creationId xmlns:a16="http://schemas.microsoft.com/office/drawing/2014/main" id="{7F06C7BF-573B-47BE-FC46-BDFF02DB0D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9549737"/>
              </p:ext>
            </p:extLst>
          </p:nvPr>
        </p:nvGraphicFramePr>
        <p:xfrm>
          <a:off x="13602" y="1093165"/>
          <a:ext cx="11480816" cy="2846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90979A9-8EA7-4740-822C-21049AED09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910143"/>
              </p:ext>
            </p:extLst>
          </p:nvPr>
        </p:nvGraphicFramePr>
        <p:xfrm>
          <a:off x="-11430" y="2122045"/>
          <a:ext cx="11303000" cy="508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6099DCF-F9B4-E38A-1FAC-C94CBE4857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003500"/>
              </p:ext>
            </p:extLst>
          </p:nvPr>
        </p:nvGraphicFramePr>
        <p:xfrm>
          <a:off x="238820" y="5324788"/>
          <a:ext cx="10351208" cy="1265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E64CA96-169E-C326-ED02-2D611B8DD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69495"/>
            <a:ext cx="1027310" cy="218689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1B52D34-F616-03EA-B76D-19207B4EA05B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6FD5A00-9FFD-4522-2544-6582D181E037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Mazatlán, cantidad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E198542-BB42-AC34-7301-40C0496E6BB4}"/>
              </a:ext>
            </a:extLst>
          </p:cNvPr>
          <p:cNvSpPr txBox="1"/>
          <p:nvPr/>
        </p:nvSpPr>
        <p:spPr bwMode="auto">
          <a:xfrm>
            <a:off x="11118634" y="3437750"/>
            <a:ext cx="1341329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78626A5-C207-3979-0DE1-93E9B149E87A}"/>
              </a:ext>
            </a:extLst>
          </p:cNvPr>
          <p:cNvSpPr txBox="1"/>
          <p:nvPr/>
        </p:nvSpPr>
        <p:spPr bwMode="auto">
          <a:xfrm>
            <a:off x="11118634" y="5485124"/>
            <a:ext cx="1791132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rgbClr val="C0504D"/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FFA5CD6-20AE-97D4-B1BC-35076186BCBE}"/>
              </a:ext>
            </a:extLst>
          </p:cNvPr>
          <p:cNvSpPr txBox="1"/>
          <p:nvPr/>
        </p:nvSpPr>
        <p:spPr bwMode="auto">
          <a:xfrm>
            <a:off x="11118634" y="4673791"/>
            <a:ext cx="1468608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19D6B8-11EE-5695-97AE-5D953C938808}"/>
              </a:ext>
            </a:extLst>
          </p:cNvPr>
          <p:cNvSpPr txBox="1"/>
          <p:nvPr/>
        </p:nvSpPr>
        <p:spPr>
          <a:xfrm>
            <a:off x="139700" y="7168838"/>
            <a:ext cx="11029950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38F22F33-4E6C-C363-E18C-A9F10B3AAB95}"/>
              </a:ext>
            </a:extLst>
          </p:cNvPr>
          <p:cNvSpPr txBox="1"/>
          <p:nvPr/>
        </p:nvSpPr>
        <p:spPr bwMode="auto">
          <a:xfrm>
            <a:off x="11169650" y="2316384"/>
            <a:ext cx="1169937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accent1"/>
                </a:solidFill>
                <a:latin typeface="Lato" panose="020F0502020204030203" pitchFamily="34" charset="77"/>
                <a:ea typeface="Roboto Th" pitchFamily="2" charset="0"/>
              </a:rPr>
              <a:t>ANUALES</a:t>
            </a:r>
          </a:p>
        </p:txBody>
      </p:sp>
    </p:spTree>
    <p:extLst>
      <p:ext uri="{BB962C8B-B14F-4D97-AF65-F5344CB8AC3E}">
        <p14:creationId xmlns:p14="http://schemas.microsoft.com/office/powerpoint/2010/main" val="10963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78AB0-AA54-D08A-471C-3DB17AD75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B48FE03-FEDD-F344-4CB8-D783511C03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0314034"/>
              </p:ext>
            </p:extLst>
          </p:nvPr>
        </p:nvGraphicFramePr>
        <p:xfrm>
          <a:off x="0" y="1194999"/>
          <a:ext cx="11471392" cy="6508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6B1F3BDF-EB73-E81D-2E32-5FB7046BF86A}"/>
              </a:ext>
            </a:extLst>
          </p:cNvPr>
          <p:cNvCxnSpPr>
            <a:cxnSpLocks/>
          </p:cNvCxnSpPr>
          <p:nvPr/>
        </p:nvCxnSpPr>
        <p:spPr>
          <a:xfrm>
            <a:off x="10036773" y="3308138"/>
            <a:ext cx="0" cy="3030391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1707EBA-A934-A344-6ED6-01CE26C1D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3"/>
            <a:ext cx="1084404" cy="247931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6B1D0C2-5B6E-C248-7E4F-D13BFE851BA3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DISTRIBUCIÓN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6F127E2-21DD-4A26-1D58-2A7D93D246E8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Mazatlán, cantidad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7AEF7A-E86C-D2AA-A64E-B79BBD74CA35}"/>
              </a:ext>
            </a:extLst>
          </p:cNvPr>
          <p:cNvSpPr txBox="1"/>
          <p:nvPr/>
        </p:nvSpPr>
        <p:spPr>
          <a:xfrm>
            <a:off x="567588" y="7266424"/>
            <a:ext cx="10872260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Estimación realizadas por Ideas Frescas. Para la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comparación se utilizó la estimación del escenario moderado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F480C4C-13FD-4EF3-87A4-82E2F6DC1259}"/>
              </a:ext>
            </a:extLst>
          </p:cNvPr>
          <p:cNvSpPr/>
          <p:nvPr/>
        </p:nvSpPr>
        <p:spPr>
          <a:xfrm>
            <a:off x="11471393" y="6152322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  <a:defRPr/>
            </a:pPr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1,227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71DF9B9-912C-C719-0E44-2438BFBDC89B}"/>
              </a:ext>
            </a:extLst>
          </p:cNvPr>
          <p:cNvSpPr txBox="1"/>
          <p:nvPr/>
        </p:nvSpPr>
        <p:spPr>
          <a:xfrm>
            <a:off x="11471394" y="5549855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</a:t>
            </a:r>
            <a:r>
              <a:rPr lang="es-ES_tradnl" sz="3600" b="1" dirty="0">
                <a:solidFill>
                  <a:srgbClr val="FFC000"/>
                </a:solidFill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6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ato Black" panose="020F0502020204030203" pitchFamily="34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3">
            <a:extLst>
              <a:ext uri="{FF2B5EF4-FFF2-40B4-BE49-F238E27FC236}">
                <a16:creationId xmlns:a16="http://schemas.microsoft.com/office/drawing/2014/main" id="{F82E81EE-D54D-3992-746C-A2121F981242}"/>
              </a:ext>
            </a:extLst>
          </p:cNvPr>
          <p:cNvSpPr txBox="1"/>
          <p:nvPr/>
        </p:nvSpPr>
        <p:spPr>
          <a:xfrm>
            <a:off x="11471395" y="2950223"/>
            <a:ext cx="145902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6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</a:rPr>
              <a:t>2025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94BE4D6-93BF-E88C-1AAA-75CE98C490F9}"/>
              </a:ext>
            </a:extLst>
          </p:cNvPr>
          <p:cNvSpPr/>
          <p:nvPr/>
        </p:nvSpPr>
        <p:spPr>
          <a:xfrm>
            <a:off x="11471394" y="3503605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1600" dirty="0">
                <a:latin typeface="Roboto Thin" pitchFamily="2" charset="0"/>
                <a:ea typeface="Roboto Thin" pitchFamily="2" charset="0"/>
              </a:rPr>
              <a:t>1,635</a:t>
            </a:r>
            <a:endParaRPr lang="es-MX" sz="1600" dirty="0">
              <a:solidFill>
                <a:prstClr val="black"/>
              </a:solidFill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1ADC450-79F3-4315-0B0C-0DDEE5FB2003}"/>
              </a:ext>
            </a:extLst>
          </p:cNvPr>
          <p:cNvSpPr/>
          <p:nvPr/>
        </p:nvSpPr>
        <p:spPr>
          <a:xfrm>
            <a:off x="11471394" y="4737746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2,214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7AB4852-FAD3-FB9D-9D95-AE386A65339E}"/>
              </a:ext>
            </a:extLst>
          </p:cNvPr>
          <p:cNvSpPr txBox="1"/>
          <p:nvPr/>
        </p:nvSpPr>
        <p:spPr>
          <a:xfrm>
            <a:off x="11471395" y="4135279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2024</a:t>
            </a:r>
          </a:p>
        </p:txBody>
      </p:sp>
      <p:sp>
        <p:nvSpPr>
          <p:cNvPr id="20" name="CuadroTexto 14">
            <a:extLst>
              <a:ext uri="{FF2B5EF4-FFF2-40B4-BE49-F238E27FC236}">
                <a16:creationId xmlns:a16="http://schemas.microsoft.com/office/drawing/2014/main" id="{44DC0673-3074-DA4C-A83C-A23BF2912F63}"/>
              </a:ext>
            </a:extLst>
          </p:cNvPr>
          <p:cNvSpPr txBox="1"/>
          <p:nvPr/>
        </p:nvSpPr>
        <p:spPr bwMode="auto">
          <a:xfrm>
            <a:off x="4366922" y="4923953"/>
            <a:ext cx="1002981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-32%</a:t>
            </a:r>
          </a:p>
        </p:txBody>
      </p:sp>
      <p:sp>
        <p:nvSpPr>
          <p:cNvPr id="22" name="CuadroTexto 14">
            <a:extLst>
              <a:ext uri="{FF2B5EF4-FFF2-40B4-BE49-F238E27FC236}">
                <a16:creationId xmlns:a16="http://schemas.microsoft.com/office/drawing/2014/main" id="{2D02860B-07D1-DAF3-0066-AB085E495CC2}"/>
              </a:ext>
            </a:extLst>
          </p:cNvPr>
          <p:cNvSpPr txBox="1"/>
          <p:nvPr/>
        </p:nvSpPr>
        <p:spPr bwMode="auto">
          <a:xfrm>
            <a:off x="9489280" y="4745169"/>
            <a:ext cx="1094985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-132%</a:t>
            </a:r>
          </a:p>
        </p:txBody>
      </p:sp>
      <p:sp>
        <p:nvSpPr>
          <p:cNvPr id="26" name="Cerrar corchete 25">
            <a:extLst>
              <a:ext uri="{FF2B5EF4-FFF2-40B4-BE49-F238E27FC236}">
                <a16:creationId xmlns:a16="http://schemas.microsoft.com/office/drawing/2014/main" id="{F09D4A92-E985-9999-BE45-F67725D7DC03}"/>
              </a:ext>
            </a:extLst>
          </p:cNvPr>
          <p:cNvSpPr/>
          <p:nvPr/>
        </p:nvSpPr>
        <p:spPr>
          <a:xfrm>
            <a:off x="7376356" y="5763245"/>
            <a:ext cx="129777" cy="346909"/>
          </a:xfrm>
          <a:prstGeom prst="rightBracke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3600"/>
          </a:p>
        </p:txBody>
      </p:sp>
      <p:sp>
        <p:nvSpPr>
          <p:cNvPr id="21" name="CuadroTexto 14">
            <a:extLst>
              <a:ext uri="{FF2B5EF4-FFF2-40B4-BE49-F238E27FC236}">
                <a16:creationId xmlns:a16="http://schemas.microsoft.com/office/drawing/2014/main" id="{19984237-7B23-E514-8767-88BA61A97471}"/>
              </a:ext>
            </a:extLst>
          </p:cNvPr>
          <p:cNvSpPr txBox="1"/>
          <p:nvPr/>
        </p:nvSpPr>
        <p:spPr bwMode="auto">
          <a:xfrm>
            <a:off x="7506133" y="5747032"/>
            <a:ext cx="980307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-10%</a:t>
            </a:r>
          </a:p>
        </p:txBody>
      </p:sp>
      <p:sp>
        <p:nvSpPr>
          <p:cNvPr id="28" name="CuadroTexto 14">
            <a:extLst>
              <a:ext uri="{FF2B5EF4-FFF2-40B4-BE49-F238E27FC236}">
                <a16:creationId xmlns:a16="http://schemas.microsoft.com/office/drawing/2014/main" id="{7BF41888-EDDA-FEA8-60D8-38879614CD73}"/>
              </a:ext>
            </a:extLst>
          </p:cNvPr>
          <p:cNvSpPr txBox="1"/>
          <p:nvPr/>
        </p:nvSpPr>
        <p:spPr bwMode="auto">
          <a:xfrm>
            <a:off x="359780" y="3876019"/>
            <a:ext cx="725859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2%</a:t>
            </a:r>
          </a:p>
        </p:txBody>
      </p:sp>
    </p:spTree>
    <p:extLst>
      <p:ext uri="{BB962C8B-B14F-4D97-AF65-F5344CB8AC3E}">
        <p14:creationId xmlns:p14="http://schemas.microsoft.com/office/powerpoint/2010/main" val="1355981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B6EAB-B349-71B6-91C2-8EA2908C3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1D4DD6A8-CEAB-BB5C-6AE0-0E4697D784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295615"/>
              </p:ext>
            </p:extLst>
          </p:nvPr>
        </p:nvGraphicFramePr>
        <p:xfrm>
          <a:off x="77031" y="1651817"/>
          <a:ext cx="11197393" cy="622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629803AF-156A-AAAE-C45D-3B1C1BCC4B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2102267"/>
              </p:ext>
            </p:extLst>
          </p:nvPr>
        </p:nvGraphicFramePr>
        <p:xfrm>
          <a:off x="164365" y="373633"/>
          <a:ext cx="11110060" cy="5935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6709E44-F4CA-3279-153E-19195B199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F8EDFCC-0981-F16C-2325-D76C6323E6B9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A8DB447-3445-70A8-F42E-63110D529121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en Mazatlán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A74293-EAD5-44E4-5149-CD2022C36C27}"/>
              </a:ext>
            </a:extLst>
          </p:cNvPr>
          <p:cNvSpPr txBox="1"/>
          <p:nvPr/>
        </p:nvSpPr>
        <p:spPr bwMode="auto">
          <a:xfrm>
            <a:off x="10929927" y="1622717"/>
            <a:ext cx="1813638" cy="3689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2000" b="1" dirty="0">
                <a:solidFill>
                  <a:srgbClr val="FFC000"/>
                </a:solidFill>
                <a:latin typeface="Lato" panose="020F0502020204030203" pitchFamily="34" charset="77"/>
                <a:ea typeface="Roboto Th" pitchFamily="2" charset="0"/>
              </a:rPr>
              <a:t>INVENTARIO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D0E82C-2B2E-4196-F59E-9B8B978A4FCB}"/>
              </a:ext>
            </a:extLst>
          </p:cNvPr>
          <p:cNvSpPr txBox="1"/>
          <p:nvPr/>
        </p:nvSpPr>
        <p:spPr bwMode="auto">
          <a:xfrm>
            <a:off x="10929927" y="2083769"/>
            <a:ext cx="1934312" cy="3689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2000" b="1" dirty="0">
                <a:solidFill>
                  <a:schemeClr val="accent1"/>
                </a:solidFill>
                <a:latin typeface="Lato" panose="020F0502020204030203" pitchFamily="34" charset="77"/>
                <a:ea typeface="Roboto Th" pitchFamily="2" charset="0"/>
              </a:rPr>
              <a:t># PROYECTOS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F68C04B-3ABC-651D-B484-6BFED7C5BA1C}"/>
              </a:ext>
            </a:extLst>
          </p:cNvPr>
          <p:cNvSpPr txBox="1"/>
          <p:nvPr/>
        </p:nvSpPr>
        <p:spPr bwMode="auto">
          <a:xfrm>
            <a:off x="11075008" y="5126090"/>
            <a:ext cx="1341329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5D1FE86-31B2-8C0C-15D4-C51966500FAD}"/>
              </a:ext>
            </a:extLst>
          </p:cNvPr>
          <p:cNvSpPr txBox="1"/>
          <p:nvPr/>
        </p:nvSpPr>
        <p:spPr bwMode="auto">
          <a:xfrm>
            <a:off x="11075168" y="5921281"/>
            <a:ext cx="1791132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accent6"/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A33C383-1F3D-D927-8657-985618150EF0}"/>
              </a:ext>
            </a:extLst>
          </p:cNvPr>
          <p:cNvSpPr txBox="1"/>
          <p:nvPr/>
        </p:nvSpPr>
        <p:spPr bwMode="auto">
          <a:xfrm>
            <a:off x="11075168" y="5513707"/>
            <a:ext cx="1468608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accent2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30" name="CuadroTexto 5">
            <a:extLst>
              <a:ext uri="{FF2B5EF4-FFF2-40B4-BE49-F238E27FC236}">
                <a16:creationId xmlns:a16="http://schemas.microsoft.com/office/drawing/2014/main" id="{51940B1D-4B30-3010-9794-70C19B87CF69}"/>
              </a:ext>
            </a:extLst>
          </p:cNvPr>
          <p:cNvSpPr txBox="1"/>
          <p:nvPr/>
        </p:nvSpPr>
        <p:spPr bwMode="auto">
          <a:xfrm>
            <a:off x="11110026" y="6308898"/>
            <a:ext cx="1791132" cy="33820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9525" marR="0" lvl="0" indent="3175" algn="l" defTabSz="4236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ClrTx/>
              <a:buSzTx/>
              <a:buFontTx/>
              <a:buNone/>
              <a:defRPr/>
            </a:pPr>
            <a:r>
              <a:rPr lang="es-ES_tradnl" sz="1400" b="1" dirty="0">
                <a:solidFill>
                  <a:srgbClr val="BFBFBF"/>
                </a:solidFill>
                <a:latin typeface="Lato" panose="020F0502020204030203" pitchFamily="34" charset="77"/>
                <a:ea typeface="Roboto Th" pitchFamily="2" charset="0"/>
              </a:rPr>
              <a:t>% CONSERVADOR</a:t>
            </a:r>
            <a:endParaRPr kumimoji="0" lang="es-ES_tradnl" sz="1400" b="1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</a:endParaRPr>
          </a:p>
        </p:txBody>
      </p:sp>
      <p:sp>
        <p:nvSpPr>
          <p:cNvPr id="31" name="CuadroTexto 3">
            <a:extLst>
              <a:ext uri="{FF2B5EF4-FFF2-40B4-BE49-F238E27FC236}">
                <a16:creationId xmlns:a16="http://schemas.microsoft.com/office/drawing/2014/main" id="{7E8243B6-EF50-365C-C436-28163BA8ECF0}"/>
              </a:ext>
            </a:extLst>
          </p:cNvPr>
          <p:cNvSpPr txBox="1"/>
          <p:nvPr/>
        </p:nvSpPr>
        <p:spPr>
          <a:xfrm>
            <a:off x="253738" y="7345002"/>
            <a:ext cx="10856288" cy="43704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 %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OPTIMISTA: Es el incremento % que se espera en ese escenario. “% CONSERVADOR” es el decremento % en el conservador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3" name="CuadroTexto 20">
            <a:extLst>
              <a:ext uri="{FF2B5EF4-FFF2-40B4-BE49-F238E27FC236}">
                <a16:creationId xmlns:a16="http://schemas.microsoft.com/office/drawing/2014/main" id="{73DC9713-93C5-7858-C952-12CB6B96616E}"/>
              </a:ext>
            </a:extLst>
          </p:cNvPr>
          <p:cNvSpPr txBox="1"/>
          <p:nvPr/>
        </p:nvSpPr>
        <p:spPr bwMode="auto">
          <a:xfrm>
            <a:off x="9863347" y="3475009"/>
            <a:ext cx="1059890" cy="59602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square" lIns="115782" tIns="57892" rIns="115782" bIns="57892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297" dirty="0">
                <a:latin typeface="Roboto Th" panose="02000000000000000000" pitchFamily="2" charset="0"/>
                <a:ea typeface="Roboto Th" panose="02000000000000000000" pitchFamily="2" charset="0"/>
              </a:rPr>
              <a:t>Pronostico</a:t>
            </a:r>
            <a:r>
              <a:rPr lang="es-AR" sz="1112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 </a:t>
            </a:r>
            <a:r>
              <a:rPr lang="es-AR" sz="2595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29</a:t>
            </a:r>
            <a:r>
              <a:rPr lang="es-ES" sz="2224" dirty="0">
                <a:latin typeface="Roboto Th" panose="02000000000000000000" pitchFamily="2" charset="0"/>
                <a:ea typeface="Roboto Th" panose="02000000000000000000" pitchFamily="2" charset="0"/>
              </a:rPr>
              <a:t>%</a:t>
            </a:r>
            <a:endParaRPr lang="es-MX" sz="2224" i="1" dirty="0">
              <a:latin typeface="Playfair Display" panose="00000500000000000000" pitchFamily="2" charset="0"/>
              <a:ea typeface="Roboto Th" panose="02000000000000000000" pitchFamily="2" charset="0"/>
            </a:endParaRPr>
          </a:p>
        </p:txBody>
      </p:sp>
      <p:sp>
        <p:nvSpPr>
          <p:cNvPr id="4" name="CuadroTexto 20">
            <a:extLst>
              <a:ext uri="{FF2B5EF4-FFF2-40B4-BE49-F238E27FC236}">
                <a16:creationId xmlns:a16="http://schemas.microsoft.com/office/drawing/2014/main" id="{48EB8862-CCB8-A5DA-203A-33FDAE94BA99}"/>
              </a:ext>
            </a:extLst>
          </p:cNvPr>
          <p:cNvSpPr txBox="1"/>
          <p:nvPr/>
        </p:nvSpPr>
        <p:spPr bwMode="auto">
          <a:xfrm>
            <a:off x="8745927" y="5894059"/>
            <a:ext cx="1059890" cy="599419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square" lIns="115782" tIns="57892" rIns="115782" bIns="57892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297" dirty="0">
                <a:latin typeface="Roboto Th" panose="02000000000000000000" pitchFamily="2" charset="0"/>
                <a:ea typeface="Roboto Th" panose="02000000000000000000" pitchFamily="2" charset="0"/>
              </a:rPr>
              <a:t>Pronostico</a:t>
            </a:r>
            <a:r>
              <a:rPr lang="es-AR" sz="1112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 </a:t>
            </a:r>
            <a:r>
              <a:rPr lang="es-AR" sz="2595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-43</a:t>
            </a:r>
            <a:r>
              <a:rPr lang="es-ES" sz="2224" dirty="0">
                <a:latin typeface="Roboto Th" panose="02000000000000000000" pitchFamily="2" charset="0"/>
                <a:ea typeface="Roboto Th" panose="02000000000000000000" pitchFamily="2" charset="0"/>
              </a:rPr>
              <a:t>%</a:t>
            </a:r>
            <a:endParaRPr lang="es-MX" sz="2224" i="1" dirty="0">
              <a:latin typeface="Playfair Display" panose="00000500000000000000" pitchFamily="2" charset="0"/>
              <a:ea typeface="Roboto Th" panose="020000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911B48-8151-B8C1-14D1-58F8692C9539}"/>
              </a:ext>
            </a:extLst>
          </p:cNvPr>
          <p:cNvSpPr txBox="1"/>
          <p:nvPr/>
        </p:nvSpPr>
        <p:spPr bwMode="auto">
          <a:xfrm>
            <a:off x="11075008" y="3561766"/>
            <a:ext cx="1468608" cy="33820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9525" marR="0" lvl="0" indent="3175" algn="l" defTabSz="4236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90"/>
              </a:spcAft>
              <a:buClrTx/>
              <a:buSzTx/>
              <a:buFontTx/>
              <a:buNone/>
              <a:defRPr/>
            </a:pPr>
            <a:r>
              <a:rPr lang="es-ES_tradnl" sz="1400" b="1" dirty="0">
                <a:solidFill>
                  <a:srgbClr val="BFBFBF"/>
                </a:solidFill>
                <a:latin typeface="Lato" panose="020F0502020204030203" pitchFamily="34" charset="77"/>
                <a:ea typeface="Roboto Th" pitchFamily="2" charset="0"/>
              </a:rPr>
              <a:t>% OPTIMISTA</a:t>
            </a:r>
            <a:endParaRPr kumimoji="0" lang="es-ES_tradnl" sz="1400" b="1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496EEFDB-14E4-89E7-CA6D-47089F65D3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4042250"/>
              </p:ext>
            </p:extLst>
          </p:nvPr>
        </p:nvGraphicFramePr>
        <p:xfrm>
          <a:off x="89339" y="3792312"/>
          <a:ext cx="11185086" cy="3620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47885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10D99-16AA-21F5-43EA-18A43582A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7116966B-D0A9-4F8E-9EC2-1B38432182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113342"/>
              </p:ext>
            </p:extLst>
          </p:nvPr>
        </p:nvGraphicFramePr>
        <p:xfrm>
          <a:off x="169878" y="1123369"/>
          <a:ext cx="10666881" cy="5972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B50D988-3A1C-B2B4-221B-BEB3EF51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8B6F2C6-F68E-08C1-CA22-4CABDD80797E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0C54679-8864-DED6-C68A-E96A71FDE244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horizontal Mazatlán, cantidad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311C6B0-A2C7-4970-4BE9-D7B1B3AF353C}"/>
              </a:ext>
            </a:extLst>
          </p:cNvPr>
          <p:cNvSpPr txBox="1"/>
          <p:nvPr/>
        </p:nvSpPr>
        <p:spPr bwMode="auto">
          <a:xfrm>
            <a:off x="10867421" y="5136422"/>
            <a:ext cx="1478867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5029BE8-0371-670A-D5D9-78EF49BAD44B}"/>
              </a:ext>
            </a:extLst>
          </p:cNvPr>
          <p:cNvSpPr txBox="1"/>
          <p:nvPr/>
        </p:nvSpPr>
        <p:spPr bwMode="auto">
          <a:xfrm>
            <a:off x="10888005" y="6394827"/>
            <a:ext cx="1981313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rgbClr val="C0504D"/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C0E8090-4A1A-D3D1-D26C-37389CBC288B}"/>
              </a:ext>
            </a:extLst>
          </p:cNvPr>
          <p:cNvSpPr txBox="1"/>
          <p:nvPr/>
        </p:nvSpPr>
        <p:spPr bwMode="auto">
          <a:xfrm>
            <a:off x="10888005" y="5702606"/>
            <a:ext cx="1620893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A72244-0EDA-F30A-DF61-6E8419C6BD4A}"/>
              </a:ext>
            </a:extLst>
          </p:cNvPr>
          <p:cNvSpPr txBox="1"/>
          <p:nvPr/>
        </p:nvSpPr>
        <p:spPr>
          <a:xfrm>
            <a:off x="588171" y="7023868"/>
            <a:ext cx="10299834" cy="7817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El signo al final de las variables influyentes es la correlación que tiene sobre las proyecciones, si es "+” tiene una correlación positiva y si es “–” tiene una correlación negativa, Demanda potencial es la e</a:t>
            </a:r>
            <a:r>
              <a:rPr lang="es-ES" dirty="0" err="1"/>
              <a:t>stimación</a:t>
            </a:r>
            <a:r>
              <a:rPr lang="es-ES" dirty="0"/>
              <a:t> del número de viviendas que deberían colocarse en el mercado en un año dado para absorber el crecimiento poblacional y cubrir déficit habitacional.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559A5BF9-DF41-2272-A8C4-66E0BCC4CD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919553"/>
              </p:ext>
            </p:extLst>
          </p:nvPr>
        </p:nvGraphicFramePr>
        <p:xfrm>
          <a:off x="10785513" y="1980854"/>
          <a:ext cx="1905570" cy="13569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5570">
                  <a:extLst>
                    <a:ext uri="{9D8B030D-6E8A-4147-A177-3AD203B41FA5}">
                      <a16:colId xmlns:a16="http://schemas.microsoft.com/office/drawing/2014/main" val="2429476281"/>
                    </a:ext>
                  </a:extLst>
                </a:gridCol>
              </a:tblGrid>
              <a:tr h="41069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Variables influyentes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29777"/>
                  </a:ext>
                </a:extLst>
              </a:tr>
              <a:tr h="3154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Inflación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935161"/>
                  </a:ext>
                </a:extLst>
              </a:tr>
              <a:tr h="3154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demanda potencial 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106245"/>
                  </a:ext>
                </a:extLst>
              </a:tr>
              <a:tr h="3154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habitantes por vivienda 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481311"/>
                  </a:ext>
                </a:extLst>
              </a:tr>
            </a:tbl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687F6EEF-A75F-4BF6-BF61-1FB4D16349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143534"/>
              </p:ext>
            </p:extLst>
          </p:nvPr>
        </p:nvGraphicFramePr>
        <p:xfrm>
          <a:off x="1279914" y="4608898"/>
          <a:ext cx="9505599" cy="2187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3111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87323-89D2-C85B-8EBD-4153B7AED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AE4BCE7-5915-43F0-949F-82F9625A4E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875762"/>
              </p:ext>
            </p:extLst>
          </p:nvPr>
        </p:nvGraphicFramePr>
        <p:xfrm>
          <a:off x="13602" y="1166849"/>
          <a:ext cx="11234620" cy="608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D61AD26-3637-7467-D293-DC95623E4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69495"/>
            <a:ext cx="1027310" cy="218689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36B9060-C000-AF5F-0368-4C79249027C1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8FD6877-B006-8084-ED0B-96E094057EB7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horizontal Mazatlán, cantidad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B3370E9-4F19-D757-903F-BBC7AE0B912C}"/>
              </a:ext>
            </a:extLst>
          </p:cNvPr>
          <p:cNvSpPr txBox="1"/>
          <p:nvPr/>
        </p:nvSpPr>
        <p:spPr bwMode="auto">
          <a:xfrm>
            <a:off x="11118634" y="5340657"/>
            <a:ext cx="1341329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E44439D-9EBF-E2FF-FB4B-05D410049677}"/>
              </a:ext>
            </a:extLst>
          </p:cNvPr>
          <p:cNvSpPr txBox="1"/>
          <p:nvPr/>
        </p:nvSpPr>
        <p:spPr bwMode="auto">
          <a:xfrm>
            <a:off x="11118634" y="6267319"/>
            <a:ext cx="1791132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rgbClr val="C0504D"/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26AA03D-C49A-2D01-E09F-15F03A7A3D17}"/>
              </a:ext>
            </a:extLst>
          </p:cNvPr>
          <p:cNvSpPr txBox="1"/>
          <p:nvPr/>
        </p:nvSpPr>
        <p:spPr bwMode="auto">
          <a:xfrm>
            <a:off x="11118634" y="5812243"/>
            <a:ext cx="1468608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FC4895-530D-5041-268F-ADE12543A1B1}"/>
              </a:ext>
            </a:extLst>
          </p:cNvPr>
          <p:cNvSpPr txBox="1"/>
          <p:nvPr/>
        </p:nvSpPr>
        <p:spPr>
          <a:xfrm>
            <a:off x="139700" y="7168838"/>
            <a:ext cx="11029950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0A984B51-6447-8642-D5CF-4F82E4DC3DB5}"/>
              </a:ext>
            </a:extLst>
          </p:cNvPr>
          <p:cNvSpPr txBox="1"/>
          <p:nvPr/>
        </p:nvSpPr>
        <p:spPr bwMode="auto">
          <a:xfrm>
            <a:off x="11169650" y="4578417"/>
            <a:ext cx="1169937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accent1"/>
                </a:solidFill>
                <a:latin typeface="Lato" panose="020F0502020204030203" pitchFamily="34" charset="77"/>
                <a:ea typeface="Roboto Th" pitchFamily="2" charset="0"/>
              </a:rPr>
              <a:t>ANUALES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99E9546-45D4-4326-7CF4-90D6E6DECF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5242033"/>
              </p:ext>
            </p:extLst>
          </p:nvPr>
        </p:nvGraphicFramePr>
        <p:xfrm>
          <a:off x="701822" y="707104"/>
          <a:ext cx="10666881" cy="489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F2F0E06C-E657-458D-A20A-B5EFDDBFF5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274494"/>
              </p:ext>
            </p:extLst>
          </p:nvPr>
        </p:nvGraphicFramePr>
        <p:xfrm>
          <a:off x="502769" y="2758563"/>
          <a:ext cx="10666881" cy="1409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5574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BEE43-6DF4-E4FF-3810-13CF27E00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D68008B-415E-466E-99D4-5A52665C1B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677407"/>
              </p:ext>
            </p:extLst>
          </p:nvPr>
        </p:nvGraphicFramePr>
        <p:xfrm>
          <a:off x="0" y="1040021"/>
          <a:ext cx="11471392" cy="6169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B99E3811-C5CF-F08E-A655-67CA9D9EF051}"/>
              </a:ext>
            </a:extLst>
          </p:cNvPr>
          <p:cNvCxnSpPr>
            <a:cxnSpLocks/>
          </p:cNvCxnSpPr>
          <p:nvPr/>
        </p:nvCxnSpPr>
        <p:spPr>
          <a:xfrm>
            <a:off x="4383459" y="4316874"/>
            <a:ext cx="0" cy="929472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6E028DD-73A6-DCC1-A34B-0FE4DF1DA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3"/>
            <a:ext cx="1084404" cy="247931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E09023A-718C-5DCC-7402-408FE3290B52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DISTRIBUCIÓN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0A599D9-52DA-7882-98F8-4582137C4D56}"/>
              </a:ext>
            </a:extLst>
          </p:cNvPr>
          <p:cNvSpPr txBox="1"/>
          <p:nvPr/>
        </p:nvSpPr>
        <p:spPr bwMode="auto">
          <a:xfrm>
            <a:off x="0" y="814680"/>
            <a:ext cx="12801600" cy="3803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horizontal Mazatlán, cantidad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63EA37-931B-4A1D-A8AD-56837FC5F7FF}"/>
              </a:ext>
            </a:extLst>
          </p:cNvPr>
          <p:cNvSpPr txBox="1"/>
          <p:nvPr/>
        </p:nvSpPr>
        <p:spPr>
          <a:xfrm>
            <a:off x="567588" y="7266424"/>
            <a:ext cx="10872260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Estimación realizadas por Ideas Frescas. Para la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comparación se utilizó la estimación del escenario moderado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9A4F64-75DB-6D80-5BFE-0F8374E05E34}"/>
              </a:ext>
            </a:extLst>
          </p:cNvPr>
          <p:cNvSpPr/>
          <p:nvPr/>
        </p:nvSpPr>
        <p:spPr>
          <a:xfrm>
            <a:off x="11471393" y="6152322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  <a:defRPr/>
            </a:pPr>
            <a:r>
              <a:rPr lang="es-ES" sz="1600" dirty="0">
                <a:solidFill>
                  <a:srgbClr val="000000"/>
                </a:solidFill>
                <a:latin typeface="Roboto Thin" pitchFamily="2" charset="0"/>
                <a:ea typeface="Roboto Thin" pitchFamily="2" charset="0"/>
              </a:rPr>
              <a:t>283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8BBC36F-3389-6904-75AA-5CBD28B0EA7A}"/>
              </a:ext>
            </a:extLst>
          </p:cNvPr>
          <p:cNvSpPr txBox="1"/>
          <p:nvPr/>
        </p:nvSpPr>
        <p:spPr>
          <a:xfrm>
            <a:off x="11471394" y="5549855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</a:t>
            </a:r>
            <a:r>
              <a:rPr lang="es-ES_tradnl" sz="3600" b="1" dirty="0">
                <a:solidFill>
                  <a:srgbClr val="FFC000"/>
                </a:solidFill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6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ato Black" panose="020F0502020204030203" pitchFamily="34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3">
            <a:extLst>
              <a:ext uri="{FF2B5EF4-FFF2-40B4-BE49-F238E27FC236}">
                <a16:creationId xmlns:a16="http://schemas.microsoft.com/office/drawing/2014/main" id="{C95698FB-E828-53EB-2630-81C3EAF40D8B}"/>
              </a:ext>
            </a:extLst>
          </p:cNvPr>
          <p:cNvSpPr txBox="1"/>
          <p:nvPr/>
        </p:nvSpPr>
        <p:spPr>
          <a:xfrm>
            <a:off x="11471395" y="2950223"/>
            <a:ext cx="145902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6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</a:rPr>
              <a:t>2025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B78D0FC-D237-60F2-5212-5EC0FCAFD7B9}"/>
              </a:ext>
            </a:extLst>
          </p:cNvPr>
          <p:cNvSpPr/>
          <p:nvPr/>
        </p:nvSpPr>
        <p:spPr>
          <a:xfrm>
            <a:off x="11471394" y="3503605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1600" dirty="0">
                <a:solidFill>
                  <a:prstClr val="black"/>
                </a:solidFill>
                <a:latin typeface="Roboto Thin" pitchFamily="2" charset="0"/>
                <a:ea typeface="Roboto Thin" pitchFamily="2" charset="0"/>
              </a:rPr>
              <a:t>352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DD58D38-4B2D-32FC-98DF-7D0718C3078F}"/>
              </a:ext>
            </a:extLst>
          </p:cNvPr>
          <p:cNvSpPr/>
          <p:nvPr/>
        </p:nvSpPr>
        <p:spPr>
          <a:xfrm>
            <a:off x="11471394" y="4737746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510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B32D675-B0AA-0615-CC70-C17CC67A4487}"/>
              </a:ext>
            </a:extLst>
          </p:cNvPr>
          <p:cNvSpPr txBox="1"/>
          <p:nvPr/>
        </p:nvSpPr>
        <p:spPr>
          <a:xfrm>
            <a:off x="11471395" y="4135279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2024</a:t>
            </a:r>
          </a:p>
        </p:txBody>
      </p:sp>
      <p:sp>
        <p:nvSpPr>
          <p:cNvPr id="20" name="CuadroTexto 14">
            <a:extLst>
              <a:ext uri="{FF2B5EF4-FFF2-40B4-BE49-F238E27FC236}">
                <a16:creationId xmlns:a16="http://schemas.microsoft.com/office/drawing/2014/main" id="{3D8D1F06-83F5-F324-62AC-00AB716344FB}"/>
              </a:ext>
            </a:extLst>
          </p:cNvPr>
          <p:cNvSpPr txBox="1"/>
          <p:nvPr/>
        </p:nvSpPr>
        <p:spPr bwMode="auto">
          <a:xfrm>
            <a:off x="3824817" y="4591794"/>
            <a:ext cx="1002981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-46%</a:t>
            </a:r>
          </a:p>
        </p:txBody>
      </p:sp>
      <p:sp>
        <p:nvSpPr>
          <p:cNvPr id="26" name="Cerrar corchete 25">
            <a:extLst>
              <a:ext uri="{FF2B5EF4-FFF2-40B4-BE49-F238E27FC236}">
                <a16:creationId xmlns:a16="http://schemas.microsoft.com/office/drawing/2014/main" id="{85071EF3-DC9C-157E-AA1A-288C2783A2DB}"/>
              </a:ext>
            </a:extLst>
          </p:cNvPr>
          <p:cNvSpPr/>
          <p:nvPr/>
        </p:nvSpPr>
        <p:spPr>
          <a:xfrm>
            <a:off x="10066352" y="4804628"/>
            <a:ext cx="129777" cy="346909"/>
          </a:xfrm>
          <a:prstGeom prst="rightBracke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3600"/>
          </a:p>
        </p:txBody>
      </p:sp>
      <p:sp>
        <p:nvSpPr>
          <p:cNvPr id="6" name="Cerrar corchete 5">
            <a:extLst>
              <a:ext uri="{FF2B5EF4-FFF2-40B4-BE49-F238E27FC236}">
                <a16:creationId xmlns:a16="http://schemas.microsoft.com/office/drawing/2014/main" id="{9F148514-7FC8-1F2F-E69C-0EE69D185F74}"/>
              </a:ext>
            </a:extLst>
          </p:cNvPr>
          <p:cNvSpPr/>
          <p:nvPr/>
        </p:nvSpPr>
        <p:spPr>
          <a:xfrm>
            <a:off x="7321843" y="5234892"/>
            <a:ext cx="156098" cy="593429"/>
          </a:xfrm>
          <a:prstGeom prst="rightBracke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3600"/>
          </a:p>
        </p:txBody>
      </p:sp>
      <p:sp>
        <p:nvSpPr>
          <p:cNvPr id="21" name="CuadroTexto 14">
            <a:extLst>
              <a:ext uri="{FF2B5EF4-FFF2-40B4-BE49-F238E27FC236}">
                <a16:creationId xmlns:a16="http://schemas.microsoft.com/office/drawing/2014/main" id="{E880AF0F-3853-1663-25F0-26C33E8688B2}"/>
              </a:ext>
            </a:extLst>
          </p:cNvPr>
          <p:cNvSpPr txBox="1"/>
          <p:nvPr/>
        </p:nvSpPr>
        <p:spPr bwMode="auto">
          <a:xfrm>
            <a:off x="7399892" y="5320506"/>
            <a:ext cx="980307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70%</a:t>
            </a:r>
          </a:p>
        </p:txBody>
      </p:sp>
      <p:sp>
        <p:nvSpPr>
          <p:cNvPr id="17" name="Cerrar corchete 16">
            <a:extLst>
              <a:ext uri="{FF2B5EF4-FFF2-40B4-BE49-F238E27FC236}">
                <a16:creationId xmlns:a16="http://schemas.microsoft.com/office/drawing/2014/main" id="{6A79711E-C4AE-D94D-FD52-000B981622D2}"/>
              </a:ext>
            </a:extLst>
          </p:cNvPr>
          <p:cNvSpPr/>
          <p:nvPr/>
        </p:nvSpPr>
        <p:spPr>
          <a:xfrm rot="10800000">
            <a:off x="1330208" y="3998365"/>
            <a:ext cx="156098" cy="593429"/>
          </a:xfrm>
          <a:prstGeom prst="rightBracke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3600"/>
          </a:p>
        </p:txBody>
      </p:sp>
      <p:sp>
        <p:nvSpPr>
          <p:cNvPr id="28" name="CuadroTexto 14">
            <a:extLst>
              <a:ext uri="{FF2B5EF4-FFF2-40B4-BE49-F238E27FC236}">
                <a16:creationId xmlns:a16="http://schemas.microsoft.com/office/drawing/2014/main" id="{1A8F4DE1-69BC-B988-C90D-6545FEE0C886}"/>
              </a:ext>
            </a:extLst>
          </p:cNvPr>
          <p:cNvSpPr txBox="1"/>
          <p:nvPr/>
        </p:nvSpPr>
        <p:spPr bwMode="auto">
          <a:xfrm>
            <a:off x="496350" y="3998365"/>
            <a:ext cx="833858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-26%</a:t>
            </a:r>
          </a:p>
        </p:txBody>
      </p:sp>
      <p:sp>
        <p:nvSpPr>
          <p:cNvPr id="22" name="CuadroTexto 14">
            <a:extLst>
              <a:ext uri="{FF2B5EF4-FFF2-40B4-BE49-F238E27FC236}">
                <a16:creationId xmlns:a16="http://schemas.microsoft.com/office/drawing/2014/main" id="{5530914B-0C33-1D51-829B-57A96E26027F}"/>
              </a:ext>
            </a:extLst>
          </p:cNvPr>
          <p:cNvSpPr txBox="1"/>
          <p:nvPr/>
        </p:nvSpPr>
        <p:spPr bwMode="auto">
          <a:xfrm>
            <a:off x="10131240" y="4804628"/>
            <a:ext cx="1094985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-18%</a:t>
            </a:r>
          </a:p>
        </p:txBody>
      </p:sp>
    </p:spTree>
    <p:extLst>
      <p:ext uri="{BB962C8B-B14F-4D97-AF65-F5344CB8AC3E}">
        <p14:creationId xmlns:p14="http://schemas.microsoft.com/office/powerpoint/2010/main" val="435695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prstDash val="dot"/>
          <a:miter lim="800000"/>
          <a:headEnd/>
          <a:tailEnd/>
        </a:ln>
      </a:spPr>
      <a:bodyPr wrap="square" lIns="124971" tIns="62486" rIns="124971" bIns="62486" anchor="t">
        <a:spAutoFit/>
      </a:bodyPr>
      <a:lstStyle>
        <a:defPPr marL="720725" indent="-708025">
          <a:spcAft>
            <a:spcPts val="400"/>
          </a:spcAft>
          <a:defRPr sz="2000" dirty="0">
            <a:latin typeface="Stajn Pro Light" pitchFamily="2" charset="7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139310</TotalTime>
  <Words>860</Words>
  <Application>Microsoft Office PowerPoint</Application>
  <PresentationFormat>Personalizado</PresentationFormat>
  <Paragraphs>190</Paragraphs>
  <Slides>15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6" baseType="lpstr">
      <vt:lpstr>Arial</vt:lpstr>
      <vt:lpstr>Calibri</vt:lpstr>
      <vt:lpstr>Lato</vt:lpstr>
      <vt:lpstr>Lato Black</vt:lpstr>
      <vt:lpstr>Lato Hairline</vt:lpstr>
      <vt:lpstr>Playfair Display</vt:lpstr>
      <vt:lpstr>Roboto</vt:lpstr>
      <vt:lpstr>Roboto Lt</vt:lpstr>
      <vt:lpstr>Roboto Th</vt:lpstr>
      <vt:lpstr>Roboto Thin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Analítica de datos para el sector inmobiliario</dc:title>
  <dc:creator>Lizzette Cota</dc:creator>
  <cp:lastModifiedBy>julio olaf gonzalez guzman</cp:lastModifiedBy>
  <cp:revision>2319</cp:revision>
  <cp:lastPrinted>2025-09-24T16:10:22Z</cp:lastPrinted>
  <dcterms:created xsi:type="dcterms:W3CDTF">2020-07-27T22:31:02Z</dcterms:created>
  <dcterms:modified xsi:type="dcterms:W3CDTF">2025-09-27T15:10:21Z</dcterms:modified>
</cp:coreProperties>
</file>