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5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9152" r:id="rId2"/>
    <p:sldId id="9153" r:id="rId3"/>
    <p:sldId id="9149" r:id="rId4"/>
    <p:sldId id="9150" r:id="rId5"/>
    <p:sldId id="7371" r:id="rId6"/>
    <p:sldId id="7394" r:id="rId7"/>
    <p:sldId id="8242" r:id="rId8"/>
    <p:sldId id="9154" r:id="rId9"/>
    <p:sldId id="7393" r:id="rId10"/>
  </p:sldIdLst>
  <p:sldSz cx="12801600" cy="7772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rtical" id="{26FE3FFC-EAE3-44D9-AF1E-EAB49C04F385}">
          <p14:sldIdLst>
            <p14:sldId id="9152"/>
            <p14:sldId id="9153"/>
            <p14:sldId id="9149"/>
          </p14:sldIdLst>
        </p14:section>
        <p14:section name="Horizontal" id="{BF4F1ADF-1351-47F0-855C-7FC4743A4F36}">
          <p14:sldIdLst>
            <p14:sldId id="9150"/>
          </p14:sldIdLst>
        </p14:section>
        <p14:section name="Necesidad vivienda" id="{6FD9C1B9-2731-48C5-AF67-6663055D7A11}">
          <p14:sldIdLst>
            <p14:sldId id="7371"/>
            <p14:sldId id="7394"/>
            <p14:sldId id="8242"/>
            <p14:sldId id="9154"/>
            <p14:sldId id="7393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59"/>
    <a:srgbClr val="FFD579"/>
    <a:srgbClr val="C0504D"/>
    <a:srgbClr val="FFDA82"/>
    <a:srgbClr val="A4C0F4"/>
    <a:srgbClr val="CFDFF4"/>
    <a:srgbClr val="FFEB84"/>
    <a:srgbClr val="FFE56A"/>
    <a:srgbClr val="FFF8D2"/>
    <a:srgbClr val="D0D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89" autoAdjust="0"/>
    <p:restoredTop sz="95383" autoAdjust="0"/>
  </p:normalViewPr>
  <p:slideViewPr>
    <p:cSldViewPr snapToGrid="0">
      <p:cViewPr>
        <p:scale>
          <a:sx n="50" d="100"/>
          <a:sy n="50" d="100"/>
        </p:scale>
        <p:origin x="408" y="32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package" Target="../embeddings/Microsoft_Excel_Worksheet3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package" Target="../embeddings/Microsoft_Excel_Worksheet5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package" Target="../embeddings/Microsoft_Excel_Worksheet7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235969543231022E-2"/>
          <c:y val="6.1616453691495938E-2"/>
          <c:w val="0.97237292087442373"/>
          <c:h val="0.8767673346106482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Vertical!$W$39:$W$50</c:f>
              <c:numCache>
                <c:formatCode>0%</c:formatCode>
                <c:ptCount val="12"/>
                <c:pt idx="0">
                  <c:v>0.21621621621621623</c:v>
                </c:pt>
                <c:pt idx="1">
                  <c:v>0.66666666666666663</c:v>
                </c:pt>
                <c:pt idx="2">
                  <c:v>7.3333333333333334E-2</c:v>
                </c:pt>
                <c:pt idx="3">
                  <c:v>0.57556935817805388</c:v>
                </c:pt>
                <c:pt idx="4">
                  <c:v>0.41130091984231276</c:v>
                </c:pt>
                <c:pt idx="5">
                  <c:v>2.5139664804469275E-2</c:v>
                </c:pt>
                <c:pt idx="6">
                  <c:v>0.34968210717529519</c:v>
                </c:pt>
                <c:pt idx="7">
                  <c:v>0.16554508748317631</c:v>
                </c:pt>
                <c:pt idx="8">
                  <c:v>0.43591224018475749</c:v>
                </c:pt>
                <c:pt idx="9">
                  <c:v>-0.10977080820265379</c:v>
                </c:pt>
                <c:pt idx="10">
                  <c:v>-0.26151761517615174</c:v>
                </c:pt>
                <c:pt idx="11">
                  <c:v>-8.6238532110091748E-2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1C-4430-966D-BBB9D14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64048"/>
        <c:axId val="665076528"/>
      </c:lineChart>
      <c:catAx>
        <c:axId val="665064048"/>
        <c:scaling>
          <c:orientation val="minMax"/>
        </c:scaling>
        <c:delete val="1"/>
        <c:axPos val="b"/>
        <c:majorTickMark val="none"/>
        <c:minorTickMark val="none"/>
        <c:tickLblPos val="nextTo"/>
        <c:crossAx val="665076528"/>
        <c:crosses val="autoZero"/>
        <c:auto val="1"/>
        <c:lblAlgn val="ctr"/>
        <c:lblOffset val="100"/>
        <c:noMultiLvlLbl val="0"/>
      </c:catAx>
      <c:valAx>
        <c:axId val="6650765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50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effectLst/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Hoja1!$D$57:$D$59</c:f>
              <c:numCache>
                <c:formatCode>0.0%</c:formatCode>
                <c:ptCount val="3"/>
                <c:pt idx="0">
                  <c:v>-0.43352601156069365</c:v>
                </c:pt>
                <c:pt idx="1">
                  <c:v>-0.34</c:v>
                </c:pt>
                <c:pt idx="2">
                  <c:v>-0.45454545454545453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C1-4550-B99E-D1F42E291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General</c:formatCode>
                <c:ptCount val="23"/>
                <c:pt idx="20">
                  <c:v>52</c:v>
                </c:pt>
                <c:pt idx="21">
                  <c:v>48</c:v>
                </c:pt>
                <c:pt idx="22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Horizontal!$C$72:$C$74</c:f>
              <c:numCache>
                <c:formatCode>0.0%</c:formatCode>
                <c:ptCount val="3"/>
                <c:pt idx="0">
                  <c:v>-0.46153846153846156</c:v>
                </c:pt>
                <c:pt idx="1">
                  <c:v>-0.375</c:v>
                </c:pt>
                <c:pt idx="2">
                  <c:v>-0.23076923076923078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8-47CC-A2C1-230FE09D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Horizontal!$D$72:$D$74</c:f>
              <c:numCache>
                <c:formatCode>0.0%</c:formatCode>
                <c:ptCount val="3"/>
                <c:pt idx="0">
                  <c:v>-0.7142857142857143</c:v>
                </c:pt>
                <c:pt idx="1">
                  <c:v>-0.7</c:v>
                </c:pt>
                <c:pt idx="2">
                  <c:v>-0.6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6-4DEC-A0A4-81AFA0A1B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NSE!$M$44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NSE!$N$44:$P$44</c:f>
              <c:numCache>
                <c:formatCode>0</c:formatCode>
                <c:ptCount val="3"/>
                <c:pt idx="0">
                  <c:v>18788.284900000002</c:v>
                </c:pt>
                <c:pt idx="1">
                  <c:v>21746.209800000004</c:v>
                </c:pt>
                <c:pt idx="2">
                  <c:v>25641.082600000002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E1-4A9A-8BDE-7A9DBAE7BAFC}"/>
            </c:ext>
          </c:extLst>
        </c:ser>
        <c:ser>
          <c:idx val="1"/>
          <c:order val="1"/>
          <c:tx>
            <c:strRef>
              <c:f>NSE!$M$45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NSE!$N$45:$P$45</c:f>
              <c:numCache>
                <c:formatCode>0</c:formatCode>
                <c:ptCount val="3"/>
                <c:pt idx="0">
                  <c:v>32208.488399999998</c:v>
                </c:pt>
                <c:pt idx="1">
                  <c:v>37279.216800000002</c:v>
                </c:pt>
                <c:pt idx="2">
                  <c:v>43956.141599999995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E1-4A9A-8BDE-7A9DBAE7BAFC}"/>
            </c:ext>
          </c:extLst>
        </c:ser>
        <c:ser>
          <c:idx val="2"/>
          <c:order val="2"/>
          <c:tx>
            <c:strRef>
              <c:f>NSE!$M$46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NSE!$N$46:$P$46</c:f>
              <c:numCache>
                <c:formatCode>0</c:formatCode>
                <c:ptCount val="3"/>
                <c:pt idx="0">
                  <c:v>45628.691900000005</c:v>
                </c:pt>
                <c:pt idx="1">
                  <c:v>52812.223800000007</c:v>
                </c:pt>
                <c:pt idx="2">
                  <c:v>62271.200600000004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E1-4A9A-8BDE-7A9DBAE7BAFC}"/>
            </c:ext>
          </c:extLst>
        </c:ser>
        <c:ser>
          <c:idx val="3"/>
          <c:order val="3"/>
          <c:tx>
            <c:strRef>
              <c:f>NSE!$M$47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6860581736750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E1-4A9A-8BDE-7A9DBAE7BAF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NSE!$N$47:$P$47</c:f>
              <c:numCache>
                <c:formatCode>0</c:formatCode>
                <c:ptCount val="3"/>
                <c:pt idx="0">
                  <c:v>46970.712249999997</c:v>
                </c:pt>
                <c:pt idx="1">
                  <c:v>59025.426600000006</c:v>
                </c:pt>
                <c:pt idx="2">
                  <c:v>69597.224199999997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E1-4A9A-8BDE-7A9DBAE7BAFC}"/>
            </c:ext>
          </c:extLst>
        </c:ser>
        <c:ser>
          <c:idx val="4"/>
          <c:order val="4"/>
          <c:tx>
            <c:strRef>
              <c:f>NSE!$M$48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NSE!$N$48:$P$48</c:f>
              <c:numCache>
                <c:formatCode>0</c:formatCode>
                <c:ptCount val="3"/>
                <c:pt idx="0">
                  <c:v>44286.671550000006</c:v>
                </c:pt>
                <c:pt idx="1">
                  <c:v>46599.021000000001</c:v>
                </c:pt>
                <c:pt idx="2">
                  <c:v>54945.176999999996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E1-4A9A-8BDE-7A9DBAE7BAFC}"/>
            </c:ext>
          </c:extLst>
        </c:ser>
        <c:ser>
          <c:idx val="5"/>
          <c:order val="5"/>
          <c:tx>
            <c:strRef>
              <c:f>NSE!$M$49</c:f>
              <c:strCache>
                <c:ptCount val="1"/>
                <c:pt idx="0">
                  <c:v>D-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NSE!$N$49:$P$49</c:f>
              <c:numCache>
                <c:formatCode>0</c:formatCode>
                <c:ptCount val="3"/>
                <c:pt idx="0">
                  <c:v>64416.976799999997</c:v>
                </c:pt>
                <c:pt idx="1">
                  <c:v>74558.433600000004</c:v>
                </c:pt>
                <c:pt idx="2">
                  <c:v>87912.283199999991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E1-4A9A-8BDE-7A9DBAE7BAFC}"/>
            </c:ext>
          </c:extLst>
        </c:ser>
        <c:ser>
          <c:idx val="6"/>
          <c:order val="6"/>
          <c:tx>
            <c:strRef>
              <c:f>NSE!$M$50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NSE!$N$50:$P$50</c:f>
              <c:numCache>
                <c:formatCode>0</c:formatCode>
                <c:ptCount val="3"/>
                <c:pt idx="0">
                  <c:v>16104.244199999999</c:v>
                </c:pt>
                <c:pt idx="1">
                  <c:v>18639.608400000001</c:v>
                </c:pt>
                <c:pt idx="2">
                  <c:v>21978.070799999998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E1-4A9A-8BDE-7A9DBAE7BA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5970720"/>
        <c:axId val="2005971200"/>
      </c:barChart>
      <c:catAx>
        <c:axId val="200597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005971200"/>
        <c:crosses val="autoZero"/>
        <c:auto val="1"/>
        <c:lblAlgn val="ctr"/>
        <c:lblOffset val="100"/>
        <c:noMultiLvlLbl val="0"/>
      </c:catAx>
      <c:valAx>
        <c:axId val="200597120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597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Vivienda!$L$37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Vivienda!$L$38:$L$40</c:f>
              <c:numCache>
                <c:formatCode>0</c:formatCode>
                <c:ptCount val="3"/>
                <c:pt idx="0">
                  <c:v>17431.684130000001</c:v>
                </c:pt>
                <c:pt idx="1">
                  <c:v>21482.302599999999</c:v>
                </c:pt>
                <c:pt idx="2">
                  <c:v>26306.8334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6-465F-8E2E-F39D1A04865A}"/>
            </c:ext>
          </c:extLst>
        </c:ser>
        <c:ser>
          <c:idx val="1"/>
          <c:order val="1"/>
          <c:tx>
            <c:strRef>
              <c:f>Vivienda!$M$37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Vivienda!$M$38:$M$40</c:f>
              <c:numCache>
                <c:formatCode>0</c:formatCode>
                <c:ptCount val="3"/>
                <c:pt idx="0">
                  <c:v>31290.414369999999</c:v>
                </c:pt>
                <c:pt idx="1">
                  <c:v>39820.853599999995</c:v>
                </c:pt>
                <c:pt idx="2">
                  <c:v>50078.068399999996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6-465F-8E2E-F39D1A04865A}"/>
            </c:ext>
          </c:extLst>
        </c:ser>
        <c:ser>
          <c:idx val="2"/>
          <c:order val="2"/>
          <c:tx>
            <c:strRef>
              <c:f>Vivienda!$N$37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Vivienda!$N$38:$N$40</c:f>
              <c:numCache>
                <c:formatCode>0</c:formatCode>
                <c:ptCount val="3"/>
                <c:pt idx="0">
                  <c:v>39302.492789999997</c:v>
                </c:pt>
                <c:pt idx="1">
                  <c:v>52133.880700000002</c:v>
                </c:pt>
                <c:pt idx="2">
                  <c:v>67510.307399999991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36-465F-8E2E-F39D1A04865A}"/>
            </c:ext>
          </c:extLst>
        </c:ser>
        <c:ser>
          <c:idx val="3"/>
          <c:order val="3"/>
          <c:tx>
            <c:strRef>
              <c:f>Vivienda!$O$37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Vivienda!$O$38:$O$40</c:f>
              <c:numCache>
                <c:formatCode>0</c:formatCode>
                <c:ptCount val="3"/>
                <c:pt idx="0">
                  <c:v>41467.919390000003</c:v>
                </c:pt>
                <c:pt idx="1">
                  <c:v>54753.673699999992</c:v>
                </c:pt>
                <c:pt idx="2">
                  <c:v>70679.805399999997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36-465F-8E2E-F39D1A04865A}"/>
            </c:ext>
          </c:extLst>
        </c:ser>
        <c:ser>
          <c:idx val="4"/>
          <c:order val="4"/>
          <c:tx>
            <c:strRef>
              <c:f>Vivienda!$P$37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Vivienda!$P$38:$P$40</c:f>
              <c:numCache>
                <c:formatCode>0</c:formatCode>
                <c:ptCount val="3"/>
                <c:pt idx="0">
                  <c:v>30532.515060000005</c:v>
                </c:pt>
                <c:pt idx="1">
                  <c:v>33009.391799999998</c:v>
                </c:pt>
                <c:pt idx="2">
                  <c:v>36132.277199999997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36-465F-8E2E-F39D1A04865A}"/>
            </c:ext>
          </c:extLst>
        </c:ser>
        <c:ser>
          <c:idx val="5"/>
          <c:order val="5"/>
          <c:tx>
            <c:strRef>
              <c:f>Vivienda!$Q$37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Vivienda!$Q$38:$Q$40</c:f>
              <c:numCache>
                <c:formatCode>0</c:formatCode>
                <c:ptCount val="3"/>
                <c:pt idx="0">
                  <c:v>44391.245300000002</c:v>
                </c:pt>
                <c:pt idx="1">
                  <c:v>47156.273999999998</c:v>
                </c:pt>
                <c:pt idx="2">
                  <c:v>50711.968000000001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36-465F-8E2E-F39D1A04865A}"/>
            </c:ext>
          </c:extLst>
        </c:ser>
        <c:ser>
          <c:idx val="6"/>
          <c:order val="6"/>
          <c:tx>
            <c:strRef>
              <c:f>Vivienda!$R$37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Vivienda!$R$38:$R$40</c:f>
              <c:numCache>
                <c:formatCode>0</c:formatCode>
                <c:ptCount val="3"/>
                <c:pt idx="0">
                  <c:v>10285.77635</c:v>
                </c:pt>
                <c:pt idx="1">
                  <c:v>9169.2754999999997</c:v>
                </c:pt>
                <c:pt idx="2">
                  <c:v>7923.7449999999999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36-465F-8E2E-F39D1A048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1293584"/>
        <c:axId val="1761290224"/>
      </c:barChart>
      <c:catAx>
        <c:axId val="176129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0224"/>
        <c:crosses val="autoZero"/>
        <c:auto val="1"/>
        <c:lblAlgn val="ctr"/>
        <c:lblOffset val="100"/>
        <c:noMultiLvlLbl val="0"/>
      </c:catAx>
      <c:valAx>
        <c:axId val="1761290224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317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Vertical!$T$38:$T$50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1410</c:v>
                </c:pt>
                <c:pt idx="12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E0-4426-B435-2F07DB24673B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317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Vertical!$U$38:$U$50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1776</c:v>
                </c:pt>
                <c:pt idx="12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18448"/>
        <c:axId val="665013168"/>
      </c:lineChart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317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Vertical!$S$38:$S$50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1635</c:v>
                </c:pt>
                <c:pt idx="12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9980255"/>
        <c:axId val="2019986975"/>
      </c:lineChart>
      <c:catAx>
        <c:axId val="66501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665013168"/>
        <c:crosses val="autoZero"/>
        <c:auto val="1"/>
        <c:lblAlgn val="ctr"/>
        <c:lblOffset val="100"/>
        <c:noMultiLvlLbl val="0"/>
      </c:catAx>
      <c:valAx>
        <c:axId val="665013168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665018448"/>
        <c:crosses val="autoZero"/>
        <c:crossBetween val="between"/>
      </c:valAx>
      <c:valAx>
        <c:axId val="2019986975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2019980255"/>
        <c:crosses val="max"/>
        <c:crossBetween val="between"/>
      </c:valAx>
      <c:catAx>
        <c:axId val="201998025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19986975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Hoja1!$B$25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Hoja1!$B$26:$B$28</c:f>
              <c:numCache>
                <c:formatCode>0</c:formatCode>
                <c:ptCount val="3"/>
                <c:pt idx="0">
                  <c:v>3663</c:v>
                </c:pt>
                <c:pt idx="1">
                  <c:v>5729.4457274826791</c:v>
                </c:pt>
                <c:pt idx="2">
                  <c:v>7928.1685912240191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4-42C6-816E-B70D836A28E3}"/>
            </c:ext>
          </c:extLst>
        </c:ser>
        <c:ser>
          <c:idx val="1"/>
          <c:order val="1"/>
          <c:tx>
            <c:strRef>
              <c:f>Hoja1!$C$25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Hoja1!$C$26:$C$28</c:f>
              <c:numCache>
                <c:formatCode>0</c:formatCode>
                <c:ptCount val="3"/>
                <c:pt idx="0">
                  <c:v>1004</c:v>
                </c:pt>
                <c:pt idx="1">
                  <c:v>1570.3968087339913</c:v>
                </c:pt>
                <c:pt idx="2">
                  <c:v>2173.0497585555322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4-42C6-816E-B70D836A28E3}"/>
            </c:ext>
          </c:extLst>
        </c:ser>
        <c:ser>
          <c:idx val="2"/>
          <c:order val="2"/>
          <c:tx>
            <c:strRef>
              <c:f>Hoja1!$D$25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Hoja1!$D$26:$D$28</c:f>
              <c:numCache>
                <c:formatCode>0</c:formatCode>
                <c:ptCount val="3"/>
                <c:pt idx="0">
                  <c:v>96</c:v>
                </c:pt>
                <c:pt idx="1">
                  <c:v>150.15746378332986</c:v>
                </c:pt>
                <c:pt idx="2">
                  <c:v>207.78165022044931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4-42C6-816E-B70D836A28E3}"/>
            </c:ext>
          </c:extLst>
        </c:ser>
        <c:ser>
          <c:idx val="3"/>
          <c:order val="3"/>
          <c:tx>
            <c:strRef>
              <c:f>Hoja1!$E$25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Hoja1!$E$26:$E$28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24-42C6-816E-B70D836A28E3}"/>
            </c:ext>
          </c:extLst>
        </c:ser>
        <c:ser>
          <c:idx val="4"/>
          <c:order val="4"/>
          <c:tx>
            <c:strRef>
              <c:f>Hoja1!$F$25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Hoja1!$F$26:$F$28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24-42C6-816E-B70D836A28E3}"/>
            </c:ext>
          </c:extLst>
        </c:ser>
        <c:ser>
          <c:idx val="5"/>
          <c:order val="5"/>
          <c:tx>
            <c:strRef>
              <c:f>Hoja1!$G$25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Hoja1!$G$26:$G$28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24-42C6-816E-B70D836A28E3}"/>
            </c:ext>
          </c:extLst>
        </c:ser>
        <c:ser>
          <c:idx val="6"/>
          <c:order val="6"/>
          <c:tx>
            <c:strRef>
              <c:f>Hoja1!$H$25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Hoja1!$H$26:$H$28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24-42C6-816E-B70D836A2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6981696"/>
        <c:axId val="1516979776"/>
      </c:barChart>
      <c:catAx>
        <c:axId val="15169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516979776"/>
        <c:crosses val="autoZero"/>
        <c:auto val="1"/>
        <c:lblAlgn val="ctr"/>
        <c:lblOffset val="100"/>
        <c:noMultiLvlLbl val="0"/>
      </c:catAx>
      <c:valAx>
        <c:axId val="1516979776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51698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859"/>
            </a:solidFill>
            <a:ln>
              <a:solidFill>
                <a:schemeClr val="bg1">
                  <a:lumMod val="75000"/>
                  <a:alpha val="99000"/>
                </a:schemeClr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Hoja1!$A$15:$A$17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Hoja1!$B$15:$B$17</c:f>
              <c:numCache>
                <c:formatCode>0</c:formatCode>
                <c:ptCount val="3"/>
                <c:pt idx="0">
                  <c:v>48939.02261</c:v>
                </c:pt>
                <c:pt idx="1">
                  <c:v>45684.488100000039</c:v>
                </c:pt>
                <c:pt idx="2">
                  <c:v>46649.175199999998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6-438E-BF82-6C447F6EF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5926175"/>
        <c:axId val="215919935"/>
      </c:barChart>
      <c:catAx>
        <c:axId val="21592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215919935"/>
        <c:crosses val="autoZero"/>
        <c:auto val="1"/>
        <c:lblAlgn val="ctr"/>
        <c:lblOffset val="100"/>
        <c:noMultiLvlLbl val="0"/>
      </c:catAx>
      <c:valAx>
        <c:axId val="215919935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215926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80365600436388E-2"/>
          <c:y val="2.739193665305828E-2"/>
          <c:w val="0.93695068015531846"/>
          <c:h val="0.94521612669388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Vivienda!$B$43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Vivienda!$B$44:$B$46</c:f>
              <c:numCache>
                <c:formatCode>0</c:formatCode>
                <c:ptCount val="3"/>
                <c:pt idx="0">
                  <c:v>-2306.3992299999991</c:v>
                </c:pt>
                <c:pt idx="1">
                  <c:v>-5465.538527482674</c:v>
                </c:pt>
                <c:pt idx="2">
                  <c:v>-8593.9193912240171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A-4EBE-BBD2-B1BB0E89F5EE}"/>
            </c:ext>
          </c:extLst>
        </c:ser>
        <c:ser>
          <c:idx val="1"/>
          <c:order val="1"/>
          <c:tx>
            <c:strRef>
              <c:f>Vivienda!$C$43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5362799018160931E-3"/>
                  <c:y val="-3.9842620873047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Vivienda!$C$44:$C$46</c:f>
              <c:numCache>
                <c:formatCode>0</c:formatCode>
                <c:ptCount val="3"/>
                <c:pt idx="0">
                  <c:v>-85.925970000000234</c:v>
                </c:pt>
                <c:pt idx="1">
                  <c:v>-4112.0336087339838</c:v>
                </c:pt>
                <c:pt idx="2">
                  <c:v>-8294.9765585555324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6A-4EBE-BBD2-B1BB0E89F5EE}"/>
            </c:ext>
          </c:extLst>
        </c:ser>
        <c:ser>
          <c:idx val="2"/>
          <c:order val="2"/>
          <c:tx>
            <c:strRef>
              <c:f>Vivienda!$D$43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Vivienda!$D$44:$D$46</c:f>
              <c:numCache>
                <c:formatCode>0</c:formatCode>
                <c:ptCount val="3"/>
                <c:pt idx="0">
                  <c:v>6230.1991100000087</c:v>
                </c:pt>
                <c:pt idx="1">
                  <c:v>528.18563621667568</c:v>
                </c:pt>
                <c:pt idx="2">
                  <c:v>-5446.8884502204364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6A-4EBE-BBD2-B1BB0E89F5EE}"/>
            </c:ext>
          </c:extLst>
        </c:ser>
        <c:ser>
          <c:idx val="3"/>
          <c:order val="3"/>
          <c:tx>
            <c:strRef>
              <c:f>Vivienda!$E$43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3042120542767128E-3"/>
                  <c:y val="6.4744577543592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Vivienda!$E$44:$E$46</c:f>
              <c:numCache>
                <c:formatCode>General</c:formatCode>
                <c:ptCount val="3"/>
                <c:pt idx="0">
                  <c:v>5502.7928599999941</c:v>
                </c:pt>
                <c:pt idx="1">
                  <c:v>4271.7529000000141</c:v>
                </c:pt>
                <c:pt idx="2">
                  <c:v>-1082.5812000000005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6A-4EBE-BBD2-B1BB0E89F5EE}"/>
            </c:ext>
          </c:extLst>
        </c:ser>
        <c:ser>
          <c:idx val="4"/>
          <c:order val="4"/>
          <c:tx>
            <c:strRef>
              <c:f>Vivienda!$F$43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Vivienda!$F$44:$F$46</c:f>
              <c:numCache>
                <c:formatCode>General</c:formatCode>
                <c:ptCount val="3"/>
                <c:pt idx="0">
                  <c:v>13754.156490000001</c:v>
                </c:pt>
                <c:pt idx="1">
                  <c:v>13589.629200000003</c:v>
                </c:pt>
                <c:pt idx="2">
                  <c:v>18812.899799999999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6A-4EBE-BBD2-B1BB0E89F5EE}"/>
            </c:ext>
          </c:extLst>
        </c:ser>
        <c:ser>
          <c:idx val="5"/>
          <c:order val="5"/>
          <c:tx>
            <c:strRef>
              <c:f>Vivienda!$G$43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Vivienda!$G$44:$G$46</c:f>
              <c:numCache>
                <c:formatCode>General</c:formatCode>
                <c:ptCount val="3"/>
                <c:pt idx="0">
                  <c:v>20025.731499999994</c:v>
                </c:pt>
                <c:pt idx="1">
                  <c:v>27402.159600000006</c:v>
                </c:pt>
                <c:pt idx="2">
                  <c:v>37200.31519999999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6A-4EBE-BBD2-B1BB0E89F5EE}"/>
            </c:ext>
          </c:extLst>
        </c:ser>
        <c:ser>
          <c:idx val="6"/>
          <c:order val="6"/>
          <c:tx>
            <c:strRef>
              <c:f>Vivienda!$H$43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Vivienda!$H$44:$H$46</c:f>
              <c:numCache>
                <c:formatCode>General</c:formatCode>
                <c:ptCount val="3"/>
                <c:pt idx="0">
                  <c:v>5818.4678499999991</c:v>
                </c:pt>
                <c:pt idx="1">
                  <c:v>9470.3329000000012</c:v>
                </c:pt>
                <c:pt idx="2">
                  <c:v>14054.325799999999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6A-4EBE-BBD2-B1BB0E89F5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5347024"/>
        <c:axId val="1755344624"/>
      </c:barChart>
      <c:catAx>
        <c:axId val="175534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55344624"/>
        <c:crosses val="autoZero"/>
        <c:auto val="1"/>
        <c:lblAlgn val="ctr"/>
        <c:lblOffset val="100"/>
        <c:noMultiLvlLbl val="0"/>
      </c:catAx>
      <c:valAx>
        <c:axId val="1755344624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175534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tx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20000"/>
                  <a:lumOff val="80000"/>
                </a:schemeClr>
              </a:solidFill>
              <a:ln w="31750">
                <a:solidFill>
                  <a:schemeClr val="tx2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Vertical!$S$41:$S$50</c:f>
              <c:numCache>
                <c:formatCode>_-* #,##0_-;\-* #,##0_-;_-* "-"??_-;_-@_-</c:formatCode>
                <c:ptCount val="10"/>
                <c:pt idx="0">
                  <c:v>483</c:v>
                </c:pt>
                <c:pt idx="1">
                  <c:v>761</c:v>
                </c:pt>
                <c:pt idx="2">
                  <c:v>1074</c:v>
                </c:pt>
                <c:pt idx="3">
                  <c:v>1101</c:v>
                </c:pt>
                <c:pt idx="4">
                  <c:v>1486</c:v>
                </c:pt>
                <c:pt idx="5">
                  <c:v>1732</c:v>
                </c:pt>
                <c:pt idx="6">
                  <c:v>2487</c:v>
                </c:pt>
                <c:pt idx="7">
                  <c:v>2214</c:v>
                </c:pt>
                <c:pt idx="8">
                  <c:v>1635</c:v>
                </c:pt>
                <c:pt idx="9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63-4DE2-8A39-E412DD178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943455"/>
        <c:axId val="215943935"/>
      </c:lineChart>
      <c:catAx>
        <c:axId val="215943455"/>
        <c:scaling>
          <c:orientation val="minMax"/>
        </c:scaling>
        <c:delete val="1"/>
        <c:axPos val="b"/>
        <c:majorTickMark val="none"/>
        <c:minorTickMark val="none"/>
        <c:tickLblPos val="nextTo"/>
        <c:crossAx val="215943935"/>
        <c:crosses val="autoZero"/>
        <c:auto val="1"/>
        <c:lblAlgn val="ctr"/>
        <c:lblOffset val="100"/>
        <c:noMultiLvlLbl val="0"/>
      </c:catAx>
      <c:valAx>
        <c:axId val="215943935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15943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Vertical!$M$13:$M$50</c:f>
              <c:numCache>
                <c:formatCode>0%</c:formatCode>
                <c:ptCount val="38"/>
                <c:pt idx="0">
                  <c:v>0.15</c:v>
                </c:pt>
                <c:pt idx="1">
                  <c:v>-4.3478260869565216E-2</c:v>
                </c:pt>
                <c:pt idx="2">
                  <c:v>-0.13636363636363635</c:v>
                </c:pt>
                <c:pt idx="3">
                  <c:v>-0.13157894736842105</c:v>
                </c:pt>
                <c:pt idx="4">
                  <c:v>0.81818181818181823</c:v>
                </c:pt>
                <c:pt idx="5">
                  <c:v>0.24444444444444444</c:v>
                </c:pt>
                <c:pt idx="6">
                  <c:v>-0.1875</c:v>
                </c:pt>
                <c:pt idx="7">
                  <c:v>-3.8461538461538464E-2</c:v>
                </c:pt>
                <c:pt idx="8">
                  <c:v>0.18857142857142858</c:v>
                </c:pt>
                <c:pt idx="9">
                  <c:v>0.49519230769230771</c:v>
                </c:pt>
                <c:pt idx="10">
                  <c:v>-9.9678456591639875E-2</c:v>
                </c:pt>
                <c:pt idx="11">
                  <c:v>-1.7857142857142856E-2</c:v>
                </c:pt>
                <c:pt idx="12">
                  <c:v>7.636363636363637E-2</c:v>
                </c:pt>
                <c:pt idx="13">
                  <c:v>-0.20270270270270271</c:v>
                </c:pt>
                <c:pt idx="14">
                  <c:v>0.18220338983050846</c:v>
                </c:pt>
                <c:pt idx="15">
                  <c:v>3.9426523297491037E-2</c:v>
                </c:pt>
                <c:pt idx="16">
                  <c:v>3.793103448275862E-2</c:v>
                </c:pt>
                <c:pt idx="17">
                  <c:v>0.24584717607973422</c:v>
                </c:pt>
                <c:pt idx="18">
                  <c:v>0.13866666666666666</c:v>
                </c:pt>
                <c:pt idx="19">
                  <c:v>-0.10304449648711944</c:v>
                </c:pt>
                <c:pt idx="20">
                  <c:v>0.195822454308094</c:v>
                </c:pt>
                <c:pt idx="21">
                  <c:v>8.7336244541484712E-3</c:v>
                </c:pt>
                <c:pt idx="22">
                  <c:v>-0.13203463203463203</c:v>
                </c:pt>
                <c:pt idx="23">
                  <c:v>2.4937655860349128E-2</c:v>
                </c:pt>
                <c:pt idx="24">
                  <c:v>0.61313868613138689</c:v>
                </c:pt>
                <c:pt idx="25">
                  <c:v>0.13574660633484162</c:v>
                </c:pt>
                <c:pt idx="26">
                  <c:v>-0.41434262948207173</c:v>
                </c:pt>
                <c:pt idx="27">
                  <c:v>0.42857142857142855</c:v>
                </c:pt>
                <c:pt idx="28">
                  <c:v>-0.15238095238095239</c:v>
                </c:pt>
                <c:pt idx="29">
                  <c:v>0.24719101123595505</c:v>
                </c:pt>
                <c:pt idx="30">
                  <c:v>-0.11261261261261261</c:v>
                </c:pt>
                <c:pt idx="31">
                  <c:v>-0.28426395939086296</c:v>
                </c:pt>
                <c:pt idx="32">
                  <c:v>4.2553191489361701E-2</c:v>
                </c:pt>
                <c:pt idx="33">
                  <c:v>-0.10884353741496598</c:v>
                </c:pt>
                <c:pt idx="34">
                  <c:v>-0.28244274809160308</c:v>
                </c:pt>
                <c:pt idx="35">
                  <c:v>0.84042553191489366</c:v>
                </c:pt>
                <c:pt idx="36">
                  <c:v>-0.13294797687861271</c:v>
                </c:pt>
                <c:pt idx="37">
                  <c:v>-0.34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33-4A07-827D-581929261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11408"/>
        <c:axId val="345711888"/>
      </c:lineChart>
      <c:catAx>
        <c:axId val="34571140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11888"/>
        <c:crosses val="autoZero"/>
        <c:auto val="1"/>
        <c:lblAlgn val="ctr"/>
        <c:lblOffset val="100"/>
        <c:noMultiLvlLbl val="0"/>
      </c:catAx>
      <c:valAx>
        <c:axId val="3457118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4571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19050">
                <a:solidFill>
                  <a:srgbClr val="C0504D"/>
                </a:solidFill>
              </a:ln>
              <a:effectLst/>
            </c:spPr>
          </c:marker>
          <c:dLbls>
            <c:dLbl>
              <c:idx val="35"/>
              <c:layout>
                <c:manualLayout>
                  <c:x val="-2.3795010174290011E-2"/>
                  <c:y val="3.0846752411209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AC-4A8D-8C2B-C43A0215FAD6}"/>
                </c:ext>
              </c:extLst>
            </c:dLbl>
            <c:dLbl>
              <c:idx val="36"/>
              <c:layout>
                <c:manualLayout>
                  <c:x val="-3.1660178713615851E-2"/>
                  <c:y val="-3.51797410442227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Vertical!$J$13:$J$50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294</c:v>
                </c:pt>
                <c:pt idx="36" formatCode="0">
                  <c:v>297</c:v>
                </c:pt>
                <c:pt idx="37" formatCode="0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2F-4C16-8E6D-0D21A83DE118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  <a:alpha val="94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0AC-4A8D-8C2B-C43A0215FA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0AC-4A8D-8C2B-C43A0215FAD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AC-4A8D-8C2B-C43A0215FA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0AC-4A8D-8C2B-C43A0215FA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AC-4A8D-8C2B-C43A0215FAD6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Vertical!$K$13:$K$50</c:f>
              <c:numCache>
                <c:formatCode>General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>
                  <c:v>224</c:v>
                </c:pt>
                <c:pt idx="6">
                  <c:v>182</c:v>
                </c:pt>
                <c:pt idx="7">
                  <c:v>175</c:v>
                </c:pt>
                <c:pt idx="8">
                  <c:v>208</c:v>
                </c:pt>
                <c:pt idx="9">
                  <c:v>311</c:v>
                </c:pt>
                <c:pt idx="10">
                  <c:v>280</c:v>
                </c:pt>
                <c:pt idx="11">
                  <c:v>275</c:v>
                </c:pt>
                <c:pt idx="12">
                  <c:v>296</c:v>
                </c:pt>
                <c:pt idx="13">
                  <c:v>236</c:v>
                </c:pt>
                <c:pt idx="14">
                  <c:v>279</c:v>
                </c:pt>
                <c:pt idx="15">
                  <c:v>290</c:v>
                </c:pt>
                <c:pt idx="16">
                  <c:v>301</c:v>
                </c:pt>
                <c:pt idx="17">
                  <c:v>375</c:v>
                </c:pt>
                <c:pt idx="18">
                  <c:v>427</c:v>
                </c:pt>
                <c:pt idx="19">
                  <c:v>383</c:v>
                </c:pt>
                <c:pt idx="20">
                  <c:v>458</c:v>
                </c:pt>
                <c:pt idx="21">
                  <c:v>462</c:v>
                </c:pt>
                <c:pt idx="22">
                  <c:v>401</c:v>
                </c:pt>
                <c:pt idx="23">
                  <c:v>411</c:v>
                </c:pt>
                <c:pt idx="24">
                  <c:v>663</c:v>
                </c:pt>
                <c:pt idx="25">
                  <c:v>753</c:v>
                </c:pt>
                <c:pt idx="26">
                  <c:v>441</c:v>
                </c:pt>
                <c:pt idx="27">
                  <c:v>630</c:v>
                </c:pt>
                <c:pt idx="28">
                  <c:v>534</c:v>
                </c:pt>
                <c:pt idx="29">
                  <c:v>666</c:v>
                </c:pt>
                <c:pt idx="30">
                  <c:v>591</c:v>
                </c:pt>
                <c:pt idx="31">
                  <c:v>423</c:v>
                </c:pt>
                <c:pt idx="32">
                  <c:v>441</c:v>
                </c:pt>
                <c:pt idx="33">
                  <c:v>393</c:v>
                </c:pt>
                <c:pt idx="34">
                  <c:v>282</c:v>
                </c:pt>
                <c:pt idx="35" formatCode="0">
                  <c:v>660</c:v>
                </c:pt>
                <c:pt idx="36" formatCode="0">
                  <c:v>612</c:v>
                </c:pt>
                <c:pt idx="37" formatCode="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65536"/>
        <c:axId val="222572736"/>
      </c:lineChar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190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Vertical!$I$13:$I$50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519</c:v>
                </c:pt>
                <c:pt idx="36" formatCode="0">
                  <c:v>450</c:v>
                </c:pt>
                <c:pt idx="37" formatCode="0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0280144"/>
        <c:axId val="1160283504"/>
      </c:lineChart>
      <c:catAx>
        <c:axId val="2225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Ebrima" panose="02000000000000000000" pitchFamily="2" charset="0"/>
                <a:cs typeface="Ebrima" panose="02000000000000000000" pitchFamily="2" charset="0"/>
              </a:defRPr>
            </a:pPr>
            <a:endParaRPr lang="es-MX"/>
          </a:p>
        </c:txPr>
        <c:crossAx val="222572736"/>
        <c:crosses val="autoZero"/>
        <c:auto val="1"/>
        <c:lblAlgn val="ctr"/>
        <c:lblOffset val="100"/>
        <c:noMultiLvlLbl val="0"/>
      </c:catAx>
      <c:valAx>
        <c:axId val="222572736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22565536"/>
        <c:crosses val="autoZero"/>
        <c:crossBetween val="between"/>
      </c:valAx>
      <c:valAx>
        <c:axId val="1160283504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1160280144"/>
        <c:crosses val="max"/>
        <c:crossBetween val="between"/>
      </c:valAx>
      <c:catAx>
        <c:axId val="1160280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0283504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  <a:alpha val="98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Hoja1!$C$57:$C$59</c:f>
              <c:numCache>
                <c:formatCode>0.0%</c:formatCode>
                <c:ptCount val="3"/>
                <c:pt idx="0">
                  <c:v>-0.21363636363636362</c:v>
                </c:pt>
                <c:pt idx="1">
                  <c:v>-0.26470588235294118</c:v>
                </c:pt>
                <c:pt idx="2">
                  <c:v>-0.45303867403314918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88-4F6D-A74A-2D5EE1946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24/09/2025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1200150"/>
            <a:ext cx="5337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AEBF8-06B6-B6C5-CD42-F7F8B2D9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AB18C2F-5562-D888-0A5D-039381AB2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328425A-3C09-0A7E-B629-563E93409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FF7AEE-5D73-4C1C-465F-670BC100E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5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3819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76A21-2D05-4065-9F98-E03257C5F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D4B8F0E-C41D-CADD-634A-2E30E2C294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BEDFEA-109D-3BC4-A50C-BD9D8C16E8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6FCC26-D6CA-B648-331E-F3BB21EE7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6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69853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B28E-994D-7DA8-3FD6-586020744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07CFEA5-0D0B-1469-4763-5202A1CF1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6F6308D-EFC6-2834-F3A6-5E3DFE5BD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E469BE-EF49-8B47-4BFD-29DEB3F886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7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65118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358C1-AE7D-5E9C-BA6B-C1598B557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9F3F004-8D77-C51E-CC69-678E9E2FD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8594F7E-CD7A-7714-4DE0-B8F3DDD28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C761BA-91FB-8B7A-A3E4-BBB8899A9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7418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ED1E9-2F78-ED9B-D6F6-6E87E89B3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674787-8B03-944A-03F0-3F9818CFE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E71A44-B6E1-83B0-F691-EF11D45A2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3A4424-3E51-9ABE-8A68-A3E182487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9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786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chart" Target="../charts/chart12.xml"/><Relationship Id="rId7" Type="http://schemas.openxmlformats.org/officeDocument/2006/relationships/chart" Target="../charts/chart16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25B556F8-0616-766C-69E5-42FF55849756}"/>
              </a:ext>
            </a:extLst>
          </p:cNvPr>
          <p:cNvCxnSpPr>
            <a:cxnSpLocks/>
          </p:cNvCxnSpPr>
          <p:nvPr/>
        </p:nvCxnSpPr>
        <p:spPr>
          <a:xfrm>
            <a:off x="9742708" y="2603876"/>
            <a:ext cx="0" cy="879099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48C949C-9635-031A-1817-F9F74B4BE950}"/>
              </a:ext>
            </a:extLst>
          </p:cNvPr>
          <p:cNvSpPr txBox="1"/>
          <p:nvPr/>
        </p:nvSpPr>
        <p:spPr bwMode="auto">
          <a:xfrm>
            <a:off x="9446531" y="2482007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-13%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EECDE92-F803-64D0-08D8-A6345E610054}"/>
              </a:ext>
            </a:extLst>
          </p:cNvPr>
          <p:cNvCxnSpPr>
            <a:cxnSpLocks/>
          </p:cNvCxnSpPr>
          <p:nvPr/>
        </p:nvCxnSpPr>
        <p:spPr>
          <a:xfrm>
            <a:off x="9731593" y="3730625"/>
            <a:ext cx="0" cy="904151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2C414EF-F34A-8131-A2A9-67355184E5D0}"/>
              </a:ext>
            </a:extLst>
          </p:cNvPr>
          <p:cNvSpPr txBox="1"/>
          <p:nvPr/>
        </p:nvSpPr>
        <p:spPr bwMode="auto">
          <a:xfrm>
            <a:off x="9431424" y="4464867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-8%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0980166" y="2296217"/>
            <a:ext cx="1478867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0973733" y="4908927"/>
            <a:ext cx="198131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0980166" y="3886200"/>
            <a:ext cx="162089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67588" y="7266424"/>
            <a:ext cx="10299834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El signo al final de las variables influyentes es la correlación que tiene sobre las proyecciones, si es "+” tiene una correlación positiva y si es “–” tiene una correlación negativa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A9341FF-9E80-66B4-8961-B354FAFD0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40418"/>
              </p:ext>
            </p:extLst>
          </p:nvPr>
        </p:nvGraphicFramePr>
        <p:xfrm>
          <a:off x="831273" y="4455900"/>
          <a:ext cx="10295905" cy="188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87B7EB79-9B29-1430-DEB5-221E40152CD0}"/>
              </a:ext>
            </a:extLst>
          </p:cNvPr>
          <p:cNvCxnSpPr>
            <a:cxnSpLocks/>
          </p:cNvCxnSpPr>
          <p:nvPr/>
        </p:nvCxnSpPr>
        <p:spPr>
          <a:xfrm>
            <a:off x="10571245" y="4105629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86A19F1-BC48-7F2B-1F44-809ADF036BFA}"/>
              </a:ext>
            </a:extLst>
          </p:cNvPr>
          <p:cNvSpPr txBox="1"/>
          <p:nvPr/>
        </p:nvSpPr>
        <p:spPr bwMode="auto">
          <a:xfrm>
            <a:off x="10275068" y="4332403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-35%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D94FE67F-2F93-C1AE-7EA0-E216987D00EC}"/>
              </a:ext>
            </a:extLst>
          </p:cNvPr>
          <p:cNvCxnSpPr>
            <a:cxnSpLocks/>
          </p:cNvCxnSpPr>
          <p:nvPr/>
        </p:nvCxnSpPr>
        <p:spPr>
          <a:xfrm>
            <a:off x="10571246" y="2514600"/>
            <a:ext cx="0" cy="13716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889B1B7-56AA-132B-0473-A2750B5208CA}"/>
              </a:ext>
            </a:extLst>
          </p:cNvPr>
          <p:cNvSpPr txBox="1"/>
          <p:nvPr/>
        </p:nvSpPr>
        <p:spPr bwMode="auto">
          <a:xfrm>
            <a:off x="10275069" y="2952520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-38%</a:t>
            </a: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CCA42EC8-E229-68B7-2602-719137AE4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16783"/>
              </p:ext>
            </p:extLst>
          </p:nvPr>
        </p:nvGraphicFramePr>
        <p:xfrm>
          <a:off x="10867422" y="5258797"/>
          <a:ext cx="1905570" cy="19877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570">
                  <a:extLst>
                    <a:ext uri="{9D8B030D-6E8A-4147-A177-3AD203B41FA5}">
                      <a16:colId xmlns:a16="http://schemas.microsoft.com/office/drawing/2014/main" val="2429476281"/>
                    </a:ext>
                  </a:extLst>
                </a:gridCol>
              </a:tblGrid>
              <a:tr h="410698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Variables influyentes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29777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Ventas </a:t>
                      </a:r>
                      <a:r>
                        <a:rPr lang="es-MX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prom</a:t>
                      </a: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x proyecto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3516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Precio m2 -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106245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Proyectos verticales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48131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Inventario vertical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77546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Ocupación hotelera 5 estrellas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956806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4D04F5C-7BED-F20D-21C5-D301DE7613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843809"/>
              </p:ext>
            </p:extLst>
          </p:nvPr>
        </p:nvGraphicFramePr>
        <p:xfrm>
          <a:off x="0" y="1040022"/>
          <a:ext cx="10973734" cy="622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FF52-B129-23CA-EDDE-81FEDDF13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A16D4686-A45D-3A74-DC17-E2EB92279F9F}"/>
              </a:ext>
            </a:extLst>
          </p:cNvPr>
          <p:cNvCxnSpPr>
            <a:cxnSpLocks/>
          </p:cNvCxnSpPr>
          <p:nvPr/>
        </p:nvCxnSpPr>
        <p:spPr>
          <a:xfrm flipH="1">
            <a:off x="10985211" y="4967479"/>
            <a:ext cx="16006" cy="939035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0DC5398-B11E-44AB-22C7-25F420030132}"/>
              </a:ext>
            </a:extLst>
          </p:cNvPr>
          <p:cNvCxnSpPr>
            <a:cxnSpLocks/>
          </p:cNvCxnSpPr>
          <p:nvPr/>
        </p:nvCxnSpPr>
        <p:spPr>
          <a:xfrm>
            <a:off x="10431358" y="3810448"/>
            <a:ext cx="2183" cy="980208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3D656292-11C4-B2B2-00DC-F245B584D873}"/>
              </a:ext>
            </a:extLst>
          </p:cNvPr>
          <p:cNvCxnSpPr>
            <a:cxnSpLocks/>
          </p:cNvCxnSpPr>
          <p:nvPr/>
        </p:nvCxnSpPr>
        <p:spPr>
          <a:xfrm flipH="1">
            <a:off x="10672364" y="4140628"/>
            <a:ext cx="25873" cy="1104732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8913CBD-5638-824E-6D51-E8D1D4325AB0}"/>
              </a:ext>
            </a:extLst>
          </p:cNvPr>
          <p:cNvCxnSpPr>
            <a:cxnSpLocks/>
          </p:cNvCxnSpPr>
          <p:nvPr/>
        </p:nvCxnSpPr>
        <p:spPr>
          <a:xfrm>
            <a:off x="10998304" y="2883372"/>
            <a:ext cx="8338" cy="1727691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56D2F249-366F-766F-9263-53B26E5C2E3D}"/>
              </a:ext>
            </a:extLst>
          </p:cNvPr>
          <p:cNvCxnSpPr>
            <a:cxnSpLocks/>
          </p:cNvCxnSpPr>
          <p:nvPr/>
        </p:nvCxnSpPr>
        <p:spPr>
          <a:xfrm>
            <a:off x="10717181" y="3238500"/>
            <a:ext cx="0" cy="82780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185ED2D7-CBFE-8071-714C-D35ECBE992A8}"/>
              </a:ext>
            </a:extLst>
          </p:cNvPr>
          <p:cNvCxnSpPr>
            <a:cxnSpLocks/>
          </p:cNvCxnSpPr>
          <p:nvPr/>
        </p:nvCxnSpPr>
        <p:spPr>
          <a:xfrm flipH="1">
            <a:off x="10420066" y="3030213"/>
            <a:ext cx="7710" cy="664528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7F06C7BF-573B-47BE-FC46-BDFF02DB0DE6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329729872"/>
              </p:ext>
            </p:extLst>
          </p:nvPr>
        </p:nvGraphicFramePr>
        <p:xfrm>
          <a:off x="13602" y="1093165"/>
          <a:ext cx="11480816" cy="284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6099DCF-F9B4-E38A-1FAC-C94CBE485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130099"/>
              </p:ext>
            </p:extLst>
          </p:nvPr>
        </p:nvGraphicFramePr>
        <p:xfrm>
          <a:off x="238820" y="5324788"/>
          <a:ext cx="10930830" cy="1265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uadroTexto 24">
            <a:extLst>
              <a:ext uri="{FF2B5EF4-FFF2-40B4-BE49-F238E27FC236}">
                <a16:creationId xmlns:a16="http://schemas.microsoft.com/office/drawing/2014/main" id="{915B1D1C-5CC3-3652-D12E-504A46061BDD}"/>
              </a:ext>
            </a:extLst>
          </p:cNvPr>
          <p:cNvSpPr txBox="1"/>
          <p:nvPr/>
        </p:nvSpPr>
        <p:spPr bwMode="auto">
          <a:xfrm>
            <a:off x="10153089" y="4229724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-43%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C9AFDD59-87CA-42A6-D14A-DF5574F35A63}"/>
              </a:ext>
            </a:extLst>
          </p:cNvPr>
          <p:cNvSpPr txBox="1"/>
          <p:nvPr/>
        </p:nvSpPr>
        <p:spPr bwMode="auto">
          <a:xfrm>
            <a:off x="10356126" y="5123491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-34%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2C8C54D-DA31-16E2-CD1C-6C26742B2B5A}"/>
              </a:ext>
            </a:extLst>
          </p:cNvPr>
          <p:cNvSpPr txBox="1"/>
          <p:nvPr/>
        </p:nvSpPr>
        <p:spPr bwMode="auto">
          <a:xfrm>
            <a:off x="10748690" y="5746454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-45%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CC61275-F40A-6C08-3286-54F18DF4560F}"/>
              </a:ext>
            </a:extLst>
          </p:cNvPr>
          <p:cNvSpPr txBox="1"/>
          <p:nvPr/>
        </p:nvSpPr>
        <p:spPr bwMode="auto">
          <a:xfrm>
            <a:off x="10427776" y="3465508"/>
            <a:ext cx="561249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-26%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50761F8-3DFC-8CE6-F488-78A77AC929FA}"/>
              </a:ext>
            </a:extLst>
          </p:cNvPr>
          <p:cNvSpPr txBox="1"/>
          <p:nvPr/>
        </p:nvSpPr>
        <p:spPr bwMode="auto">
          <a:xfrm>
            <a:off x="9860003" y="3066254"/>
            <a:ext cx="665160" cy="28067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400" i="1" dirty="0">
                <a:latin typeface="Playfair Display" panose="00000500000000000000" pitchFamily="50" charset="0"/>
                <a:ea typeface="Roboto" pitchFamily="2" charset="0"/>
              </a:rPr>
              <a:t>-21%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64CA96-169E-C326-ED02-2D611B8D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69495"/>
            <a:ext cx="1027310" cy="218689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B52D34-F616-03EA-B76D-19207B4EA05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6FD5A00-9FFD-4522-2544-6582D181E037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198542-BB42-AC34-7301-40C0496E6BB4}"/>
              </a:ext>
            </a:extLst>
          </p:cNvPr>
          <p:cNvSpPr txBox="1"/>
          <p:nvPr/>
        </p:nvSpPr>
        <p:spPr bwMode="auto">
          <a:xfrm>
            <a:off x="11118634" y="3437750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78626A5-C207-3979-0DE1-93E9B149E87A}"/>
              </a:ext>
            </a:extLst>
          </p:cNvPr>
          <p:cNvSpPr txBox="1"/>
          <p:nvPr/>
        </p:nvSpPr>
        <p:spPr bwMode="auto">
          <a:xfrm>
            <a:off x="11118634" y="5485124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FA5CD6-20AE-97D4-B1BC-35076186BCBE}"/>
              </a:ext>
            </a:extLst>
          </p:cNvPr>
          <p:cNvSpPr txBox="1"/>
          <p:nvPr/>
        </p:nvSpPr>
        <p:spPr bwMode="auto">
          <a:xfrm>
            <a:off x="11118634" y="4673791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19D6B8-11EE-5695-97AE-5D953C938808}"/>
              </a:ext>
            </a:extLst>
          </p:cNvPr>
          <p:cNvSpPr txBox="1"/>
          <p:nvPr/>
        </p:nvSpPr>
        <p:spPr>
          <a:xfrm>
            <a:off x="139700" y="7168838"/>
            <a:ext cx="11029950" cy="264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8A042F1-364C-8D7F-AD1B-74589054130A}"/>
              </a:ext>
            </a:extLst>
          </p:cNvPr>
          <p:cNvSpPr txBox="1"/>
          <p:nvPr/>
        </p:nvSpPr>
        <p:spPr bwMode="auto">
          <a:xfrm>
            <a:off x="10749353" y="2723642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-45%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8F22F33-4E6C-C363-E18C-A9F10B3AAB95}"/>
              </a:ext>
            </a:extLst>
          </p:cNvPr>
          <p:cNvSpPr txBox="1"/>
          <p:nvPr/>
        </p:nvSpPr>
        <p:spPr bwMode="auto">
          <a:xfrm>
            <a:off x="11169650" y="2316384"/>
            <a:ext cx="1169937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ANUALES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90979A9-8EA7-4740-822C-21049AED09B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26222780"/>
              </p:ext>
            </p:extLst>
          </p:nvPr>
        </p:nvGraphicFramePr>
        <p:xfrm>
          <a:off x="-11430" y="2122045"/>
          <a:ext cx="11303000" cy="508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635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703073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60044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96832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7221298"/>
              </p:ext>
            </p:extLst>
          </p:nvPr>
        </p:nvGraphicFramePr>
        <p:xfrm>
          <a:off x="8905603" y="3680034"/>
          <a:ext cx="2566729" cy="86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uadroTexto 5">
            <a:extLst>
              <a:ext uri="{FF2B5EF4-FFF2-40B4-BE49-F238E27FC236}">
                <a16:creationId xmlns:a16="http://schemas.microsoft.com/office/drawing/2014/main" id="{8B1968E9-44EF-8118-1675-71BB9516094B}"/>
              </a:ext>
            </a:extLst>
          </p:cNvPr>
          <p:cNvSpPr txBox="1"/>
          <p:nvPr/>
        </p:nvSpPr>
        <p:spPr bwMode="auto">
          <a:xfrm>
            <a:off x="11098352" y="412714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504861"/>
              </p:ext>
            </p:extLst>
          </p:nvPr>
        </p:nvGraphicFramePr>
        <p:xfrm>
          <a:off x="8905603" y="5437905"/>
          <a:ext cx="2532863" cy="135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098352" y="6318612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3">
            <a:extLst>
              <a:ext uri="{FF2B5EF4-FFF2-40B4-BE49-F238E27FC236}">
                <a16:creationId xmlns:a16="http://schemas.microsoft.com/office/drawing/2014/main" id="{53407DE7-1AD0-DF07-2413-8DEB1DFF9F94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28" name="CuadroTexto 5">
            <a:extLst>
              <a:ext uri="{FF2B5EF4-FFF2-40B4-BE49-F238E27FC236}">
                <a16:creationId xmlns:a16="http://schemas.microsoft.com/office/drawing/2014/main" id="{37B71895-FE4D-E910-1502-F43B89A07A8E}"/>
              </a:ext>
            </a:extLst>
          </p:cNvPr>
          <p:cNvSpPr txBox="1"/>
          <p:nvPr/>
        </p:nvSpPr>
        <p:spPr bwMode="auto">
          <a:xfrm>
            <a:off x="11110794" y="4888338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763CA4F8-78E5-5EC1-83F3-9CD4D4DDDAC2}"/>
              </a:ext>
            </a:extLst>
          </p:cNvPr>
          <p:cNvSpPr txBox="1"/>
          <p:nvPr/>
        </p:nvSpPr>
        <p:spPr bwMode="auto">
          <a:xfrm>
            <a:off x="11143838" y="6572417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+18%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-33%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976450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C0C87-7710-ACAD-F7AD-1F58FC0C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502DEA1E-9630-EECD-2431-12AFC97E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5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218EC9-A018-3A50-DAB9-B4B8EB4C9CE1}"/>
              </a:ext>
            </a:extLst>
          </p:cNvPr>
          <p:cNvSpPr txBox="1"/>
          <p:nvPr/>
        </p:nvSpPr>
        <p:spPr>
          <a:xfrm>
            <a:off x="614181" y="6585941"/>
            <a:ext cx="8825315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2B0FDBF-51BD-A581-B166-0B21675B6673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VIVIENDAS REQUERIDAS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D7D380-9C34-CAEF-FD95-7FD41CF13CA0}"/>
              </a:ext>
            </a:extLst>
          </p:cNvPr>
          <p:cNvSpPr txBox="1"/>
          <p:nvPr/>
        </p:nvSpPr>
        <p:spPr bwMode="auto">
          <a:xfrm>
            <a:off x="-320040" y="1156026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 </a:t>
            </a:r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FE507D5E-BE31-B226-441F-1B30A85D14B8}"/>
              </a:ext>
            </a:extLst>
          </p:cNvPr>
          <p:cNvGraphicFramePr>
            <a:graphicFrameLocks/>
          </p:cNvGraphicFramePr>
          <p:nvPr/>
        </p:nvGraphicFramePr>
        <p:xfrm>
          <a:off x="0" y="1538589"/>
          <a:ext cx="9676456" cy="496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E174875-03B7-E062-E1F8-C1BE6E685CEB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6FA04507-4A4A-80F2-80E7-F83B52D7CEAE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B49AF38-681B-79ED-542C-227FCFBF99D7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86D23F0-4FC2-3C59-2A04-1CC5A0B24BB7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4061B02-7FE5-F406-B06E-501789B866F8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9B7CC26-42E5-7D5B-8C6B-E016CE159EE2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1EEC658-A2AD-3619-3819-DF5C15569CF1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250971-49F5-07D0-83DB-B783962FA0DC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4269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D478-AC40-2100-9C93-4F88329E1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AF491C38-FAE4-5F99-2A4B-66B285F7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6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C6B6FA-42D1-B922-1421-00D50E040996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E7C8E1-4852-AE64-2308-786EEA9867A6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3FF263A-DAB5-9FA8-881A-0AC2299A0D14}"/>
              </a:ext>
            </a:extLst>
          </p:cNvPr>
          <p:cNvGraphicFramePr>
            <a:graphicFrameLocks noGrp="1"/>
          </p:cNvGraphicFramePr>
          <p:nvPr/>
        </p:nvGraphicFramePr>
        <p:xfrm>
          <a:off x="11453828" y="2594272"/>
          <a:ext cx="1279890" cy="2583854"/>
        </p:xfrm>
        <a:graphic>
          <a:graphicData uri="http://schemas.openxmlformats.org/drawingml/2006/table">
            <a:tbl>
              <a:tblPr/>
              <a:tblGrid>
                <a:gridCol w="1279890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</a:tblGrid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C6236012-68AA-24DC-A357-41BE9D0D4F59}"/>
              </a:ext>
            </a:extLst>
          </p:cNvPr>
          <p:cNvSpPr/>
          <p:nvPr/>
        </p:nvSpPr>
        <p:spPr>
          <a:xfrm>
            <a:off x="11023297" y="481971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4CF802F-47BC-EA0B-5B62-B6EA68F40FF6}"/>
              </a:ext>
            </a:extLst>
          </p:cNvPr>
          <p:cNvSpPr/>
          <p:nvPr/>
        </p:nvSpPr>
        <p:spPr>
          <a:xfrm>
            <a:off x="11023293" y="4458664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4A79F56-FBA2-5A3F-C538-9C8FBF7E722B}"/>
              </a:ext>
            </a:extLst>
          </p:cNvPr>
          <p:cNvSpPr/>
          <p:nvPr/>
        </p:nvSpPr>
        <p:spPr>
          <a:xfrm>
            <a:off x="11023292" y="4097618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1B73F4A-B3BE-B755-C8B7-E88ECFCE2C26}"/>
              </a:ext>
            </a:extLst>
          </p:cNvPr>
          <p:cNvSpPr/>
          <p:nvPr/>
        </p:nvSpPr>
        <p:spPr>
          <a:xfrm>
            <a:off x="11023292" y="3726251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DB8A6E-4CFD-5A94-B3AA-3758197FC83B}"/>
              </a:ext>
            </a:extLst>
          </p:cNvPr>
          <p:cNvSpPr/>
          <p:nvPr/>
        </p:nvSpPr>
        <p:spPr>
          <a:xfrm>
            <a:off x="11023291" y="3365205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C3F7CB8-AB68-0C6A-DA66-203C29A49C59}"/>
              </a:ext>
            </a:extLst>
          </p:cNvPr>
          <p:cNvSpPr/>
          <p:nvPr/>
        </p:nvSpPr>
        <p:spPr>
          <a:xfrm>
            <a:off x="11023291" y="3004160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03B7AF7-B19B-4336-ECF4-FF87F0D12129}"/>
              </a:ext>
            </a:extLst>
          </p:cNvPr>
          <p:cNvSpPr/>
          <p:nvPr/>
        </p:nvSpPr>
        <p:spPr>
          <a:xfrm>
            <a:off x="11023291" y="2643114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A8B5ED9B-A940-3A3C-3CB8-0A69E569E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269129"/>
              </p:ext>
            </p:extLst>
          </p:nvPr>
        </p:nvGraphicFramePr>
        <p:xfrm>
          <a:off x="0" y="1521905"/>
          <a:ext cx="10873764" cy="5064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13C99FC5-A1AB-1F2D-1625-E2997C266579}"/>
              </a:ext>
            </a:extLst>
          </p:cNvPr>
          <p:cNvSpPr txBox="1"/>
          <p:nvPr/>
        </p:nvSpPr>
        <p:spPr bwMode="auto">
          <a:xfrm>
            <a:off x="451922" y="701710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DISTRIBUCIÓN VIVIENDAS EXISTENTE</a:t>
            </a:r>
          </a:p>
        </p:txBody>
      </p:sp>
    </p:spTree>
    <p:extLst>
      <p:ext uri="{BB962C8B-B14F-4D97-AF65-F5344CB8AC3E}">
        <p14:creationId xmlns:p14="http://schemas.microsoft.com/office/powerpoint/2010/main" val="313844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4ECD-3B8C-3A04-9905-6415D4129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748A7660-18EC-0CAC-79D7-E4D055F3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7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DA5025-539A-123D-931F-01EB4BE57007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F1F48F-5040-9BCA-B251-4BFD33A1E5D4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OFERTA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D504781-6073-439B-2D65-82BF33D68B5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282360-5EAC-4038-45D1-D130FA90DADE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F6857212-B2EE-E8E9-E2FD-70813ADE3D0B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D0B33AF-4D3E-01A5-F0FE-7CCE2E1CFB90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6D5ABC4-DE41-9B21-2792-D2E802947B5B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5732D3C-6A61-86C8-8A44-60C5C6772BB6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E02A10C-BDE0-700C-0214-206AFA96A77E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F27D26C-B71D-8502-49D6-0962362F178C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3E2316B-F2E3-73D0-B277-A0C4C5F7AFA1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60F6049C-DDCA-0987-6B08-F19C123EAFF0}"/>
              </a:ext>
            </a:extLst>
          </p:cNvPr>
          <p:cNvGraphicFramePr>
            <a:graphicFrameLocks/>
          </p:cNvGraphicFramePr>
          <p:nvPr/>
        </p:nvGraphicFramePr>
        <p:xfrm>
          <a:off x="1" y="1515173"/>
          <a:ext cx="9278769" cy="5070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375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A5F0F-7076-0D09-9456-B06F9CB47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9A05D76D-66F5-8B7D-39D9-521341CC8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8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AB8ED6-B98C-E948-0B2B-44E63E1CC301}"/>
              </a:ext>
            </a:extLst>
          </p:cNvPr>
          <p:cNvSpPr txBox="1"/>
          <p:nvPr/>
        </p:nvSpPr>
        <p:spPr>
          <a:xfrm>
            <a:off x="1366325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DCCC497-87A6-6F19-F9EE-1A3CEB82F137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442074B-D09F-7DDA-84BD-8BBCD6F5FCA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Mazatlán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6ECDDD2-2146-3F79-B166-F4002735A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085391"/>
              </p:ext>
            </p:extLst>
          </p:nvPr>
        </p:nvGraphicFramePr>
        <p:xfrm>
          <a:off x="1366325" y="1860756"/>
          <a:ext cx="10289419" cy="4725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35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DE64C-823E-04CB-9D97-F58C56601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36F5369D-6178-D142-23E2-4C7E4F18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9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0BF0CAD-1B4E-CA3A-8B45-611C859668A5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96B44-CE6B-66E7-02BD-AA5BBBD01290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DF00975-8A0D-4BCA-4CA3-CE7365806F5C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 Mazatlán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C982432-9427-B3AA-02A4-55ABFB42A7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661380"/>
              </p:ext>
            </p:extLst>
          </p:nvPr>
        </p:nvGraphicFramePr>
        <p:xfrm>
          <a:off x="1" y="1485901"/>
          <a:ext cx="9448799" cy="5100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2568B7F-DEA5-C12B-37A2-36D429032BA9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2A60506E-5235-5068-82C8-9379446AA97D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8937178-1209-C62A-2C06-4D8C5E2103EC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95325B7-72FA-D02D-27C1-11A8C9F9D1C4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7D7CE51-BC3B-C690-EC31-0D6937A3B15C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D331E90-8BE4-D2D1-5C26-F4DFE784FCED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85134C3-3D3E-04C4-BFAD-7058FE3B5274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7C4E174-D2D1-D7BC-8565-9CCFB2BBB148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35698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138518</TotalTime>
  <Words>640</Words>
  <Application>Microsoft Office PowerPoint</Application>
  <PresentationFormat>Personalizado</PresentationFormat>
  <Paragraphs>137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Arial</vt:lpstr>
      <vt:lpstr>Calibri</vt:lpstr>
      <vt:lpstr>Lato</vt:lpstr>
      <vt:lpstr>Lato Hairline</vt:lpstr>
      <vt:lpstr>Playfair Display</vt:lpstr>
      <vt:lpstr>Roboto</vt:lpstr>
      <vt:lpstr>Roboto Lt</vt:lpstr>
      <vt:lpstr>Roboto Th</vt:lpstr>
      <vt:lpstr>Roboto Thin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2314</cp:revision>
  <cp:lastPrinted>2025-09-24T16:10:22Z</cp:lastPrinted>
  <dcterms:created xsi:type="dcterms:W3CDTF">2020-07-27T22:31:02Z</dcterms:created>
  <dcterms:modified xsi:type="dcterms:W3CDTF">2025-09-24T17:27:55Z</dcterms:modified>
</cp:coreProperties>
</file>