
<file path=[Content_Types].xml><?xml version="1.0" encoding="utf-8"?>
<Types xmlns="http://schemas.openxmlformats.org/package/2006/content-types"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1.xml" ContentType="application/vnd.openxmlformats-officedocument.presentationml.notesSlide+xml"/>
  <Override PartName="/ppt/charts/chart3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3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charts/chart32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charts/chart33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5.xml" ContentType="application/vnd.openxmlformats-officedocument.presentationml.notesSlide+xml"/>
  <Override PartName="/ppt/charts/chart3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9155" r:id="rId2"/>
    <p:sldId id="9161" r:id="rId3"/>
    <p:sldId id="9152" r:id="rId4"/>
    <p:sldId id="9160" r:id="rId5"/>
    <p:sldId id="9153" r:id="rId6"/>
    <p:sldId id="9162" r:id="rId7"/>
    <p:sldId id="9156" r:id="rId8"/>
    <p:sldId id="9149" r:id="rId9"/>
    <p:sldId id="9157" r:id="rId10"/>
    <p:sldId id="9158" r:id="rId11"/>
    <p:sldId id="9163" r:id="rId12"/>
    <p:sldId id="9159" r:id="rId13"/>
    <p:sldId id="9150" r:id="rId14"/>
    <p:sldId id="7371" r:id="rId15"/>
    <p:sldId id="7394" r:id="rId16"/>
    <p:sldId id="8242" r:id="rId17"/>
    <p:sldId id="9154" r:id="rId18"/>
    <p:sldId id="7393" r:id="rId19"/>
  </p:sldIdLst>
  <p:sldSz cx="12801600" cy="77724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urismo" id="{5FF814CB-FF9C-4D80-BDB9-72361B01B69D}">
          <p14:sldIdLst>
            <p14:sldId id="9155"/>
            <p14:sldId id="9161"/>
            <p14:sldId id="9152"/>
          </p14:sldIdLst>
        </p14:section>
        <p14:section name="Vertical" id="{26FE3FFC-EAE3-44D9-AF1E-EAB49C04F385}">
          <p14:sldIdLst>
            <p14:sldId id="9160"/>
            <p14:sldId id="9153"/>
            <p14:sldId id="9162"/>
            <p14:sldId id="9156"/>
            <p14:sldId id="9149"/>
          </p14:sldIdLst>
        </p14:section>
        <p14:section name="Horizontal" id="{BF4F1ADF-1351-47F0-855C-7FC4743A4F36}">
          <p14:sldIdLst>
            <p14:sldId id="9157"/>
            <p14:sldId id="9158"/>
            <p14:sldId id="9163"/>
            <p14:sldId id="9159"/>
            <p14:sldId id="9150"/>
          </p14:sldIdLst>
        </p14:section>
        <p14:section name="Necesidad vivienda" id="{6FD9C1B9-2731-48C5-AF67-6663055D7A11}">
          <p14:sldIdLst>
            <p14:sldId id="7371"/>
            <p14:sldId id="7394"/>
            <p14:sldId id="8242"/>
            <p14:sldId id="9154"/>
            <p14:sldId id="7393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2380" userDrawn="1">
          <p15:clr>
            <a:srgbClr val="A4A3A4"/>
          </p15:clr>
        </p15:guide>
        <p15:guide id="5" pos="675" userDrawn="1">
          <p15:clr>
            <a:srgbClr val="A4A3A4"/>
          </p15:clr>
        </p15:guide>
        <p15:guide id="6" orient="horz" pos="860" userDrawn="1">
          <p15:clr>
            <a:srgbClr val="A4A3A4"/>
          </p15:clr>
        </p15:guide>
        <p15:guide id="7" orient="horz" pos="4126" userDrawn="1">
          <p15:clr>
            <a:srgbClr val="A4A3A4"/>
          </p15:clr>
        </p15:guide>
        <p15:guide id="8" pos="4032" userDrawn="1">
          <p15:clr>
            <a:srgbClr val="A4A3A4"/>
          </p15:clr>
        </p15:guide>
        <p15:guide id="9" pos="108" userDrawn="1">
          <p15:clr>
            <a:srgbClr val="A4A3A4"/>
          </p15:clr>
        </p15:guide>
        <p15:guide id="10" pos="6912" userDrawn="1">
          <p15:clr>
            <a:srgbClr val="A4A3A4"/>
          </p15:clr>
        </p15:guide>
        <p15:guide id="11" pos="7842" userDrawn="1">
          <p15:clr>
            <a:srgbClr val="A4A3A4"/>
          </p15:clr>
        </p15:guide>
        <p15:guide id="12" pos="3170" userDrawn="1">
          <p15:clr>
            <a:srgbClr val="A4A3A4"/>
          </p15:clr>
        </p15:guide>
        <p15:guide id="13" orient="horz" pos="1042" userDrawn="1">
          <p15:clr>
            <a:srgbClr val="A4A3A4"/>
          </p15:clr>
        </p15:guide>
        <p15:guide id="14" orient="horz" pos="47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la guadalupe" initials="kg" lastIdx="2" clrIdx="0">
    <p:extLst>
      <p:ext uri="{19B8F6BF-5375-455C-9EA6-DF929625EA0E}">
        <p15:presenceInfo xmlns:p15="http://schemas.microsoft.com/office/powerpoint/2012/main" userId="2cd3ee6662d265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82"/>
    <a:srgbClr val="E6E6E6"/>
    <a:srgbClr val="9BBB59"/>
    <a:srgbClr val="000000"/>
    <a:srgbClr val="0070C0"/>
    <a:srgbClr val="DCE6F2"/>
    <a:srgbClr val="F2F2F2"/>
    <a:srgbClr val="FFC859"/>
    <a:srgbClr val="FFD579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5" autoAdjust="0"/>
    <p:restoredTop sz="95383" autoAdjust="0"/>
  </p:normalViewPr>
  <p:slideViewPr>
    <p:cSldViewPr snapToGrid="0">
      <p:cViewPr>
        <p:scale>
          <a:sx n="66" d="100"/>
          <a:sy n="66" d="100"/>
        </p:scale>
        <p:origin x="32" y="80"/>
      </p:cViewPr>
      <p:guideLst>
        <p:guide orient="horz" pos="2380"/>
        <p:guide pos="675"/>
        <p:guide orient="horz" pos="860"/>
        <p:guide orient="horz" pos="4126"/>
        <p:guide pos="4032"/>
        <p:guide pos="108"/>
        <p:guide pos="6912"/>
        <p:guide pos="7842"/>
        <p:guide pos="3170"/>
        <p:guide orient="horz" pos="1042"/>
        <p:guide orient="horz" pos="475"/>
      </p:guideLst>
    </p:cSldViewPr>
  </p:slideViewPr>
  <p:outlineViewPr>
    <p:cViewPr>
      <p:scale>
        <a:sx n="33" d="100"/>
        <a:sy n="33" d="100"/>
      </p:scale>
      <p:origin x="0" y="-40925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-90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lio\Downloads\Telegram%20Desktop\BD_tur_RT_CRUC_Vue%20_vers2.0(ht_actualizado)%20(1)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4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lio\Downloads\Telegram%20Desktop\BD_tur_RT_CRUC_Vue%20_vers2.0(ht_actualizado)%20(1)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atty\Downloads\Lista%201linea%20Mazatla&#769;n%20Agosto%202025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atty\Downloads\Lista%201linea%20Mazatla&#769;n%20Agosto%202025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7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8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9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1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580791102162217E-2"/>
          <c:y val="0.14465408805031446"/>
          <c:w val="0.95560532022886324"/>
          <c:h val="0.81210691823899372"/>
        </c:manualLayout>
      </c:layout>
      <c:lineChart>
        <c:grouping val="standard"/>
        <c:varyColors val="0"/>
        <c:ser>
          <c:idx val="0"/>
          <c:order val="0"/>
          <c:tx>
            <c:strRef>
              <c:f>'Visitantes anuales'!$C$11</c:f>
              <c:strCache>
                <c:ptCount val="1"/>
              </c:strCache>
            </c:strRef>
          </c:tx>
          <c:spPr>
            <a:ln w="6350" cap="rnd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75000"/>
                </a:sysClr>
              </a:solidFill>
              <a:ln w="3175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1061522868249081E-2"/>
                  <c:y val="-9.4910679762994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AB-4E79-9E36-2539DE1861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itchFamily="2" charset="77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'Visitantes anuales'!$D$11:$X$11</c:f>
              <c:numCache>
                <c:formatCode>0.0%</c:formatCode>
                <c:ptCount val="21"/>
                <c:pt idx="0">
                  <c:v>-1.1853852202888055E-2</c:v>
                </c:pt>
                <c:pt idx="1">
                  <c:v>4.6697675770041913E-2</c:v>
                </c:pt>
                <c:pt idx="2">
                  <c:v>0.13625024964355911</c:v>
                </c:pt>
                <c:pt idx="3">
                  <c:v>8.8401100746838407E-2</c:v>
                </c:pt>
                <c:pt idx="4">
                  <c:v>-3.4610127895608453E-2</c:v>
                </c:pt>
                <c:pt idx="5">
                  <c:v>2.77291222631273E-2</c:v>
                </c:pt>
                <c:pt idx="6">
                  <c:v>9.5738336246168856E-2</c:v>
                </c:pt>
                <c:pt idx="7">
                  <c:v>0.10230474742984959</c:v>
                </c:pt>
                <c:pt idx="8">
                  <c:v>3.1182896962513612E-2</c:v>
                </c:pt>
                <c:pt idx="9">
                  <c:v>8.7132792399954986E-2</c:v>
                </c:pt>
                <c:pt idx="10">
                  <c:v>0.14309119685134389</c:v>
                </c:pt>
                <c:pt idx="11">
                  <c:v>5.0461453507493294E-2</c:v>
                </c:pt>
                <c:pt idx="12">
                  <c:v>0.12926502135554568</c:v>
                </c:pt>
                <c:pt idx="13">
                  <c:v>-0.35205084375635359</c:v>
                </c:pt>
                <c:pt idx="14">
                  <c:v>0.45767006826079193</c:v>
                </c:pt>
                <c:pt idx="15">
                  <c:v>4.0540055714626884E-2</c:v>
                </c:pt>
                <c:pt idx="16">
                  <c:v>-0.10746230086449068</c:v>
                </c:pt>
                <c:pt idx="17">
                  <c:v>-2.3629479644956885E-2</c:v>
                </c:pt>
                <c:pt idx="18">
                  <c:v>-0.24091303637141531</c:v>
                </c:pt>
                <c:pt idx="19">
                  <c:v>-8.2866189251869324E-2</c:v>
                </c:pt>
                <c:pt idx="20">
                  <c:v>-8.2866286829604327E-2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AB-4E79-9E36-2539DE186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3668831"/>
        <c:axId val="993751343"/>
      </c:lineChart>
      <c:catAx>
        <c:axId val="9936688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93751343"/>
        <c:crosses val="autoZero"/>
        <c:auto val="1"/>
        <c:lblAlgn val="ctr"/>
        <c:lblOffset val="100"/>
        <c:noMultiLvlLbl val="0"/>
      </c:catAx>
      <c:valAx>
        <c:axId val="99375134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993668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3175" cap="flat" cmpd="sng" algn="ctr">
      <a:noFill/>
      <a:round/>
    </a:ln>
    <a:effectLst/>
  </c:spPr>
  <c:txPr>
    <a:bodyPr/>
    <a:lstStyle/>
    <a:p>
      <a:pPr>
        <a:defRPr b="0" i="0">
          <a:latin typeface="Roboto Th" pitchFamily="2" charset="0"/>
          <a:ea typeface="Roboto Th" pitchFamily="2" charset="0"/>
        </a:defRPr>
      </a:pPr>
      <a:endParaRPr lang="es-MX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20000"/>
                  <a:lumOff val="80000"/>
                </a:schemeClr>
              </a:solidFill>
              <a:ln w="31750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Vertical!$S$41:$S$50</c:f>
              <c:numCache>
                <c:formatCode>_-* #,##0_-;\-* #,##0_-;_-* "-"??_-;_-@_-</c:formatCode>
                <c:ptCount val="10"/>
                <c:pt idx="0">
                  <c:v>483</c:v>
                </c:pt>
                <c:pt idx="1">
                  <c:v>761</c:v>
                </c:pt>
                <c:pt idx="2">
                  <c:v>1074</c:v>
                </c:pt>
                <c:pt idx="3">
                  <c:v>1101</c:v>
                </c:pt>
                <c:pt idx="4">
                  <c:v>1486</c:v>
                </c:pt>
                <c:pt idx="5">
                  <c:v>1732</c:v>
                </c:pt>
                <c:pt idx="6">
                  <c:v>2487</c:v>
                </c:pt>
                <c:pt idx="7">
                  <c:v>2214</c:v>
                </c:pt>
                <c:pt idx="8">
                  <c:v>1635</c:v>
                </c:pt>
                <c:pt idx="9">
                  <c:v>1228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63-4DE2-8A39-E412DD178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943455"/>
        <c:axId val="215943935"/>
      </c:lineChart>
      <c:catAx>
        <c:axId val="215943455"/>
        <c:scaling>
          <c:orientation val="minMax"/>
        </c:scaling>
        <c:delete val="1"/>
        <c:axPos val="b"/>
        <c:majorTickMark val="none"/>
        <c:minorTickMark val="none"/>
        <c:tickLblPos val="nextTo"/>
        <c:crossAx val="215943935"/>
        <c:crosses val="autoZero"/>
        <c:auto val="1"/>
        <c:lblAlgn val="ctr"/>
        <c:lblOffset val="100"/>
        <c:noMultiLvlLbl val="0"/>
      </c:catAx>
      <c:valAx>
        <c:axId val="215943935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15943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dLbl>
              <c:idx val="33"/>
              <c:layout>
                <c:manualLayout>
                  <c:x val="-2.3795010174290011E-2"/>
                  <c:y val="3.084675241120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CA-4BFA-BC18-64E2BEF2A3F5}"/>
                </c:ext>
              </c:extLst>
            </c:dLbl>
            <c:dLbl>
              <c:idx val="34"/>
              <c:layout>
                <c:manualLayout>
                  <c:x val="-3.1660178713615851E-2"/>
                  <c:y val="-3.51797410442227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CA-4BFA-BC18-64E2BEF2A3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Vertical!$G$15:$H$52</c:f>
              <c:multiLvlStrCache>
                <c:ptCount val="38"/>
                <c:lvl>
                  <c:pt idx="0">
                    <c:v>III</c:v>
                  </c:pt>
                  <c:pt idx="1">
                    <c:v>IV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I</c:v>
                  </c:pt>
                  <c:pt idx="7">
                    <c:v>II</c:v>
                  </c:pt>
                  <c:pt idx="8">
                    <c:v>III</c:v>
                  </c:pt>
                  <c:pt idx="9">
                    <c:v>IV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I</c:v>
                  </c:pt>
                  <c:pt idx="15">
                    <c:v>II</c:v>
                  </c:pt>
                  <c:pt idx="16">
                    <c:v>III</c:v>
                  </c:pt>
                  <c:pt idx="17">
                    <c:v>IV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I</c:v>
                  </c:pt>
                  <c:pt idx="27">
                    <c:v>II</c:v>
                  </c:pt>
                  <c:pt idx="28">
                    <c:v>III</c:v>
                  </c:pt>
                  <c:pt idx="29">
                    <c:v>IV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I</c:v>
                  </c:pt>
                  <c:pt idx="35">
                    <c:v>II</c:v>
                  </c:pt>
                  <c:pt idx="36">
                    <c:v>III</c:v>
                  </c:pt>
                  <c:pt idx="37">
                    <c:v>IV</c:v>
                  </c:pt>
                </c:lvl>
                <c:lvl>
                  <c:pt idx="2">
                    <c:v>2018</c:v>
                  </c:pt>
                  <c:pt idx="6">
                    <c:v>2019</c:v>
                  </c:pt>
                  <c:pt idx="10">
                    <c:v>2020</c:v>
                  </c:pt>
                  <c:pt idx="14">
                    <c:v>2021</c:v>
                  </c:pt>
                  <c:pt idx="18">
                    <c:v>2022</c:v>
                  </c:pt>
                  <c:pt idx="22">
                    <c:v>2023</c:v>
                  </c:pt>
                  <c:pt idx="26">
                    <c:v>2024</c:v>
                  </c:pt>
                  <c:pt idx="30">
                    <c:v>2025</c:v>
                  </c:pt>
                  <c:pt idx="34">
                    <c:v>2026</c:v>
                  </c:pt>
                </c:lvl>
              </c:multiLvlStrCache>
            </c:multiLvlStrRef>
          </c:cat>
          <c:val>
            <c:numRef>
              <c:f>Vertical!$J$15:$J$52</c:f>
              <c:numCache>
                <c:formatCode>_-* #,##0_-;\-* #,##0_-;_-* "-"??_-;_-@_-</c:formatCode>
                <c:ptCount val="38"/>
                <c:pt idx="0">
                  <c:v>114</c:v>
                </c:pt>
                <c:pt idx="1">
                  <c:v>99</c:v>
                </c:pt>
                <c:pt idx="2">
                  <c:v>180</c:v>
                </c:pt>
                <c:pt idx="3" formatCode="General">
                  <c:v>224</c:v>
                </c:pt>
                <c:pt idx="4" formatCode="General">
                  <c:v>182</c:v>
                </c:pt>
                <c:pt idx="5" formatCode="General">
                  <c:v>175</c:v>
                </c:pt>
                <c:pt idx="6" formatCode="General">
                  <c:v>208</c:v>
                </c:pt>
                <c:pt idx="7" formatCode="General">
                  <c:v>311</c:v>
                </c:pt>
                <c:pt idx="8" formatCode="General">
                  <c:v>280</c:v>
                </c:pt>
                <c:pt idx="9" formatCode="General">
                  <c:v>275</c:v>
                </c:pt>
                <c:pt idx="10" formatCode="General">
                  <c:v>296</c:v>
                </c:pt>
                <c:pt idx="11" formatCode="General">
                  <c:v>236</c:v>
                </c:pt>
                <c:pt idx="12" formatCode="General">
                  <c:v>279</c:v>
                </c:pt>
                <c:pt idx="13" formatCode="General">
                  <c:v>290</c:v>
                </c:pt>
                <c:pt idx="14" formatCode="General">
                  <c:v>301</c:v>
                </c:pt>
                <c:pt idx="15" formatCode="General">
                  <c:v>375</c:v>
                </c:pt>
                <c:pt idx="16" formatCode="General">
                  <c:v>427</c:v>
                </c:pt>
                <c:pt idx="17" formatCode="General">
                  <c:v>383</c:v>
                </c:pt>
                <c:pt idx="18" formatCode="General">
                  <c:v>458</c:v>
                </c:pt>
                <c:pt idx="19" formatCode="General">
                  <c:v>462</c:v>
                </c:pt>
                <c:pt idx="20" formatCode="General">
                  <c:v>401</c:v>
                </c:pt>
                <c:pt idx="21">
                  <c:v>411</c:v>
                </c:pt>
                <c:pt idx="22" formatCode="0">
                  <c:v>663</c:v>
                </c:pt>
                <c:pt idx="23" formatCode="0">
                  <c:v>753</c:v>
                </c:pt>
                <c:pt idx="24" formatCode="0">
                  <c:v>441</c:v>
                </c:pt>
                <c:pt idx="25" formatCode="0">
                  <c:v>630</c:v>
                </c:pt>
                <c:pt idx="26" formatCode="0">
                  <c:v>534</c:v>
                </c:pt>
                <c:pt idx="27" formatCode="0">
                  <c:v>666</c:v>
                </c:pt>
                <c:pt idx="28" formatCode="0">
                  <c:v>591</c:v>
                </c:pt>
                <c:pt idx="29" formatCode="0">
                  <c:v>423</c:v>
                </c:pt>
                <c:pt idx="30" formatCode="0">
                  <c:v>441</c:v>
                </c:pt>
                <c:pt idx="31" formatCode="0">
                  <c:v>393</c:v>
                </c:pt>
                <c:pt idx="32" formatCode="0">
                  <c:v>282</c:v>
                </c:pt>
                <c:pt idx="33" formatCode="0">
                  <c:v>294</c:v>
                </c:pt>
                <c:pt idx="34" formatCode="0">
                  <c:v>297</c:v>
                </c:pt>
                <c:pt idx="35" formatCode="0">
                  <c:v>162</c:v>
                </c:pt>
                <c:pt idx="36" formatCode="0">
                  <c:v>119.11764705882354</c:v>
                </c:pt>
                <c:pt idx="37" formatCode="0">
                  <c:v>87.586505190311428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2F-4C16-8E6D-0D21A83DE118}"/>
            </c:ext>
          </c:extLst>
        </c:ser>
        <c:ser>
          <c:idx val="2"/>
          <c:order val="2"/>
          <c:spPr>
            <a:ln w="317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  <a:alpha val="94000"/>
                </a:schemeClr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AC-4A8D-8C2B-C43A0215FAD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.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0AC-4A8D-8C2B-C43A0215FAD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AC-4A8D-8C2B-C43A0215FAD6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CA-4BFA-BC18-64E2BEF2A3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Vertical!$G$15:$H$52</c:f>
              <c:multiLvlStrCache>
                <c:ptCount val="38"/>
                <c:lvl>
                  <c:pt idx="0">
                    <c:v>III</c:v>
                  </c:pt>
                  <c:pt idx="1">
                    <c:v>IV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I</c:v>
                  </c:pt>
                  <c:pt idx="7">
                    <c:v>II</c:v>
                  </c:pt>
                  <c:pt idx="8">
                    <c:v>III</c:v>
                  </c:pt>
                  <c:pt idx="9">
                    <c:v>IV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I</c:v>
                  </c:pt>
                  <c:pt idx="15">
                    <c:v>II</c:v>
                  </c:pt>
                  <c:pt idx="16">
                    <c:v>III</c:v>
                  </c:pt>
                  <c:pt idx="17">
                    <c:v>IV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I</c:v>
                  </c:pt>
                  <c:pt idx="27">
                    <c:v>II</c:v>
                  </c:pt>
                  <c:pt idx="28">
                    <c:v>III</c:v>
                  </c:pt>
                  <c:pt idx="29">
                    <c:v>IV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I</c:v>
                  </c:pt>
                  <c:pt idx="35">
                    <c:v>II</c:v>
                  </c:pt>
                  <c:pt idx="36">
                    <c:v>III</c:v>
                  </c:pt>
                  <c:pt idx="37">
                    <c:v>IV</c:v>
                  </c:pt>
                </c:lvl>
                <c:lvl>
                  <c:pt idx="2">
                    <c:v>2018</c:v>
                  </c:pt>
                  <c:pt idx="6">
                    <c:v>2019</c:v>
                  </c:pt>
                  <c:pt idx="10">
                    <c:v>2020</c:v>
                  </c:pt>
                  <c:pt idx="14">
                    <c:v>2021</c:v>
                  </c:pt>
                  <c:pt idx="18">
                    <c:v>2022</c:v>
                  </c:pt>
                  <c:pt idx="22">
                    <c:v>2023</c:v>
                  </c:pt>
                  <c:pt idx="26">
                    <c:v>2024</c:v>
                  </c:pt>
                  <c:pt idx="30">
                    <c:v>2025</c:v>
                  </c:pt>
                  <c:pt idx="34">
                    <c:v>2026</c:v>
                  </c:pt>
                </c:lvl>
              </c:multiLvlStrCache>
            </c:multiLvlStrRef>
          </c:cat>
          <c:val>
            <c:numRef>
              <c:f>Vertical!$K$15:$K$52</c:f>
              <c:numCache>
                <c:formatCode>General</c:formatCode>
                <c:ptCount val="38"/>
                <c:pt idx="0">
                  <c:v>114</c:v>
                </c:pt>
                <c:pt idx="1">
                  <c:v>99</c:v>
                </c:pt>
                <c:pt idx="2">
                  <c:v>180</c:v>
                </c:pt>
                <c:pt idx="3">
                  <c:v>224</c:v>
                </c:pt>
                <c:pt idx="4">
                  <c:v>182</c:v>
                </c:pt>
                <c:pt idx="5">
                  <c:v>175</c:v>
                </c:pt>
                <c:pt idx="6">
                  <c:v>208</c:v>
                </c:pt>
                <c:pt idx="7">
                  <c:v>311</c:v>
                </c:pt>
                <c:pt idx="8">
                  <c:v>280</c:v>
                </c:pt>
                <c:pt idx="9">
                  <c:v>275</c:v>
                </c:pt>
                <c:pt idx="10">
                  <c:v>296</c:v>
                </c:pt>
                <c:pt idx="11">
                  <c:v>236</c:v>
                </c:pt>
                <c:pt idx="12">
                  <c:v>279</c:v>
                </c:pt>
                <c:pt idx="13">
                  <c:v>290</c:v>
                </c:pt>
                <c:pt idx="14">
                  <c:v>301</c:v>
                </c:pt>
                <c:pt idx="15">
                  <c:v>375</c:v>
                </c:pt>
                <c:pt idx="16">
                  <c:v>427</c:v>
                </c:pt>
                <c:pt idx="17">
                  <c:v>383</c:v>
                </c:pt>
                <c:pt idx="18">
                  <c:v>458</c:v>
                </c:pt>
                <c:pt idx="19">
                  <c:v>462</c:v>
                </c:pt>
                <c:pt idx="20">
                  <c:v>401</c:v>
                </c:pt>
                <c:pt idx="21">
                  <c:v>411</c:v>
                </c:pt>
                <c:pt idx="22">
                  <c:v>663</c:v>
                </c:pt>
                <c:pt idx="23">
                  <c:v>753</c:v>
                </c:pt>
                <c:pt idx="24">
                  <c:v>441</c:v>
                </c:pt>
                <c:pt idx="25">
                  <c:v>630</c:v>
                </c:pt>
                <c:pt idx="26">
                  <c:v>534</c:v>
                </c:pt>
                <c:pt idx="27">
                  <c:v>666</c:v>
                </c:pt>
                <c:pt idx="28">
                  <c:v>591</c:v>
                </c:pt>
                <c:pt idx="29">
                  <c:v>423</c:v>
                </c:pt>
                <c:pt idx="30">
                  <c:v>441</c:v>
                </c:pt>
                <c:pt idx="31">
                  <c:v>393</c:v>
                </c:pt>
                <c:pt idx="32">
                  <c:v>282</c:v>
                </c:pt>
                <c:pt idx="33" formatCode="0">
                  <c:v>660</c:v>
                </c:pt>
                <c:pt idx="34" formatCode="0">
                  <c:v>612</c:v>
                </c:pt>
                <c:pt idx="35" formatCode="0">
                  <c:v>543</c:v>
                </c:pt>
                <c:pt idx="36" formatCode="0">
                  <c:v>358.37999999999994</c:v>
                </c:pt>
                <c:pt idx="37" formatCode="0">
                  <c:v>236.53079999999994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2F-4C16-8E6D-0D21A83DE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565536"/>
        <c:axId val="222572736"/>
      </c:lineChar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19050">
                <a:solidFill>
                  <a:srgbClr val="FFD57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Vertical!$G$15:$H$52</c:f>
              <c:multiLvlStrCache>
                <c:ptCount val="38"/>
                <c:lvl>
                  <c:pt idx="0">
                    <c:v>III</c:v>
                  </c:pt>
                  <c:pt idx="1">
                    <c:v>IV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I</c:v>
                  </c:pt>
                  <c:pt idx="7">
                    <c:v>II</c:v>
                  </c:pt>
                  <c:pt idx="8">
                    <c:v>III</c:v>
                  </c:pt>
                  <c:pt idx="9">
                    <c:v>IV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I</c:v>
                  </c:pt>
                  <c:pt idx="15">
                    <c:v>II</c:v>
                  </c:pt>
                  <c:pt idx="16">
                    <c:v>III</c:v>
                  </c:pt>
                  <c:pt idx="17">
                    <c:v>IV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I</c:v>
                  </c:pt>
                  <c:pt idx="27">
                    <c:v>II</c:v>
                  </c:pt>
                  <c:pt idx="28">
                    <c:v>III</c:v>
                  </c:pt>
                  <c:pt idx="29">
                    <c:v>IV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I</c:v>
                  </c:pt>
                  <c:pt idx="35">
                    <c:v>II</c:v>
                  </c:pt>
                  <c:pt idx="36">
                    <c:v>III</c:v>
                  </c:pt>
                  <c:pt idx="37">
                    <c:v>IV</c:v>
                  </c:pt>
                </c:lvl>
                <c:lvl>
                  <c:pt idx="2">
                    <c:v>2018</c:v>
                  </c:pt>
                  <c:pt idx="6">
                    <c:v>2019</c:v>
                  </c:pt>
                  <c:pt idx="10">
                    <c:v>2020</c:v>
                  </c:pt>
                  <c:pt idx="14">
                    <c:v>2021</c:v>
                  </c:pt>
                  <c:pt idx="18">
                    <c:v>2022</c:v>
                  </c:pt>
                  <c:pt idx="22">
                    <c:v>2023</c:v>
                  </c:pt>
                  <c:pt idx="26">
                    <c:v>2024</c:v>
                  </c:pt>
                  <c:pt idx="30">
                    <c:v>2025</c:v>
                  </c:pt>
                  <c:pt idx="34">
                    <c:v>2026</c:v>
                  </c:pt>
                </c:lvl>
              </c:multiLvlStrCache>
            </c:multiLvlStrRef>
          </c:cat>
          <c:val>
            <c:numRef>
              <c:f>Vertical!$I$15:$I$52</c:f>
              <c:numCache>
                <c:formatCode>_-* #,##0_-;\-* #,##0_-;_-* "-"??_-;_-@_-</c:formatCode>
                <c:ptCount val="38"/>
                <c:pt idx="0">
                  <c:v>114</c:v>
                </c:pt>
                <c:pt idx="1">
                  <c:v>99</c:v>
                </c:pt>
                <c:pt idx="2">
                  <c:v>180</c:v>
                </c:pt>
                <c:pt idx="3" formatCode="General">
                  <c:v>224</c:v>
                </c:pt>
                <c:pt idx="4" formatCode="General">
                  <c:v>182</c:v>
                </c:pt>
                <c:pt idx="5" formatCode="General">
                  <c:v>175</c:v>
                </c:pt>
                <c:pt idx="6" formatCode="General">
                  <c:v>208</c:v>
                </c:pt>
                <c:pt idx="7" formatCode="General">
                  <c:v>311</c:v>
                </c:pt>
                <c:pt idx="8" formatCode="General">
                  <c:v>280</c:v>
                </c:pt>
                <c:pt idx="9" formatCode="General">
                  <c:v>275</c:v>
                </c:pt>
                <c:pt idx="10" formatCode="General">
                  <c:v>296</c:v>
                </c:pt>
                <c:pt idx="11" formatCode="General">
                  <c:v>236</c:v>
                </c:pt>
                <c:pt idx="12" formatCode="General">
                  <c:v>279</c:v>
                </c:pt>
                <c:pt idx="13" formatCode="General">
                  <c:v>290</c:v>
                </c:pt>
                <c:pt idx="14" formatCode="General">
                  <c:v>301</c:v>
                </c:pt>
                <c:pt idx="15" formatCode="General">
                  <c:v>375</c:v>
                </c:pt>
                <c:pt idx="16" formatCode="General">
                  <c:v>427</c:v>
                </c:pt>
                <c:pt idx="17" formatCode="General">
                  <c:v>383</c:v>
                </c:pt>
                <c:pt idx="18" formatCode="General">
                  <c:v>458</c:v>
                </c:pt>
                <c:pt idx="19" formatCode="General">
                  <c:v>462</c:v>
                </c:pt>
                <c:pt idx="20" formatCode="General">
                  <c:v>401</c:v>
                </c:pt>
                <c:pt idx="21">
                  <c:v>411</c:v>
                </c:pt>
                <c:pt idx="22" formatCode="0">
                  <c:v>663</c:v>
                </c:pt>
                <c:pt idx="23" formatCode="0">
                  <c:v>753</c:v>
                </c:pt>
                <c:pt idx="24" formatCode="0">
                  <c:v>441</c:v>
                </c:pt>
                <c:pt idx="25" formatCode="0">
                  <c:v>630</c:v>
                </c:pt>
                <c:pt idx="26" formatCode="0">
                  <c:v>534</c:v>
                </c:pt>
                <c:pt idx="27" formatCode="0">
                  <c:v>666</c:v>
                </c:pt>
                <c:pt idx="28" formatCode="0">
                  <c:v>591</c:v>
                </c:pt>
                <c:pt idx="29" formatCode="0">
                  <c:v>423</c:v>
                </c:pt>
                <c:pt idx="30" formatCode="0">
                  <c:v>441</c:v>
                </c:pt>
                <c:pt idx="31" formatCode="0">
                  <c:v>393</c:v>
                </c:pt>
                <c:pt idx="32" formatCode="0">
                  <c:v>282</c:v>
                </c:pt>
                <c:pt idx="33" formatCode="0">
                  <c:v>519</c:v>
                </c:pt>
                <c:pt idx="34" formatCode="0">
                  <c:v>450</c:v>
                </c:pt>
                <c:pt idx="35" formatCode="0">
                  <c:v>297</c:v>
                </c:pt>
                <c:pt idx="36" formatCode="0">
                  <c:v>257.51445086705201</c:v>
                </c:pt>
                <c:pt idx="37" formatCode="0">
                  <c:v>223.27842560727052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2F-4C16-8E6D-0D21A83DE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0280144"/>
        <c:axId val="1160283504"/>
      </c:lineChart>
      <c:catAx>
        <c:axId val="22256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Ebrima" panose="02000000000000000000" pitchFamily="2" charset="0"/>
                <a:cs typeface="Ebrima" panose="02000000000000000000" pitchFamily="2" charset="0"/>
              </a:defRPr>
            </a:pPr>
            <a:endParaRPr lang="es-MX"/>
          </a:p>
        </c:txPr>
        <c:crossAx val="222572736"/>
        <c:crosses val="autoZero"/>
        <c:auto val="1"/>
        <c:lblAlgn val="ctr"/>
        <c:lblOffset val="100"/>
        <c:noMultiLvlLbl val="0"/>
      </c:catAx>
      <c:valAx>
        <c:axId val="222572736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22565536"/>
        <c:crosses val="autoZero"/>
        <c:crossBetween val="between"/>
      </c:valAx>
      <c:valAx>
        <c:axId val="1160283504"/>
        <c:scaling>
          <c:orientation val="minMax"/>
        </c:scaling>
        <c:delete val="1"/>
        <c:axPos val="r"/>
        <c:numFmt formatCode="_-* #,##0_-;\-* #,##0_-;_-* &quot;-&quot;??_-;_-@_-" sourceLinked="1"/>
        <c:majorTickMark val="out"/>
        <c:minorTickMark val="none"/>
        <c:tickLblPos val="nextTo"/>
        <c:crossAx val="1160280144"/>
        <c:crosses val="max"/>
        <c:crossBetween val="between"/>
      </c:valAx>
      <c:catAx>
        <c:axId val="1160280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02835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Vertical!$M$13:$M$52</c:f>
              <c:numCache>
                <c:formatCode>0%</c:formatCode>
                <c:ptCount val="40"/>
                <c:pt idx="0">
                  <c:v>0.15</c:v>
                </c:pt>
                <c:pt idx="1">
                  <c:v>-4.3478260869565216E-2</c:v>
                </c:pt>
                <c:pt idx="2">
                  <c:v>-0.13636363636363635</c:v>
                </c:pt>
                <c:pt idx="3">
                  <c:v>-0.13157894736842105</c:v>
                </c:pt>
                <c:pt idx="4">
                  <c:v>0.81818181818181823</c:v>
                </c:pt>
                <c:pt idx="5">
                  <c:v>0.24444444444444444</c:v>
                </c:pt>
                <c:pt idx="6">
                  <c:v>-0.1875</c:v>
                </c:pt>
                <c:pt idx="7">
                  <c:v>-3.8461538461538464E-2</c:v>
                </c:pt>
                <c:pt idx="8">
                  <c:v>0.18857142857142858</c:v>
                </c:pt>
                <c:pt idx="9">
                  <c:v>0.49519230769230771</c:v>
                </c:pt>
                <c:pt idx="10">
                  <c:v>-9.9678456591639875E-2</c:v>
                </c:pt>
                <c:pt idx="11">
                  <c:v>-1.7857142857142856E-2</c:v>
                </c:pt>
                <c:pt idx="12">
                  <c:v>7.636363636363637E-2</c:v>
                </c:pt>
                <c:pt idx="13">
                  <c:v>-0.20270270270270271</c:v>
                </c:pt>
                <c:pt idx="14">
                  <c:v>0.18220338983050846</c:v>
                </c:pt>
                <c:pt idx="15">
                  <c:v>3.9426523297491037E-2</c:v>
                </c:pt>
                <c:pt idx="16">
                  <c:v>3.793103448275862E-2</c:v>
                </c:pt>
                <c:pt idx="17">
                  <c:v>0.24584717607973422</c:v>
                </c:pt>
                <c:pt idx="18">
                  <c:v>0.13866666666666666</c:v>
                </c:pt>
                <c:pt idx="19">
                  <c:v>-0.10304449648711944</c:v>
                </c:pt>
                <c:pt idx="20">
                  <c:v>0.195822454308094</c:v>
                </c:pt>
                <c:pt idx="21">
                  <c:v>8.7336244541484712E-3</c:v>
                </c:pt>
                <c:pt idx="22">
                  <c:v>-0.13203463203463203</c:v>
                </c:pt>
                <c:pt idx="23">
                  <c:v>2.4937655860349128E-2</c:v>
                </c:pt>
                <c:pt idx="24">
                  <c:v>0.61313868613138689</c:v>
                </c:pt>
                <c:pt idx="25">
                  <c:v>0.13574660633484162</c:v>
                </c:pt>
                <c:pt idx="26">
                  <c:v>-0.41434262948207173</c:v>
                </c:pt>
                <c:pt idx="27">
                  <c:v>0.42857142857142855</c:v>
                </c:pt>
                <c:pt idx="28">
                  <c:v>-0.15238095238095239</c:v>
                </c:pt>
                <c:pt idx="29">
                  <c:v>0.24719101123595505</c:v>
                </c:pt>
                <c:pt idx="30">
                  <c:v>-0.11261261261261261</c:v>
                </c:pt>
                <c:pt idx="31">
                  <c:v>-0.28426395939086296</c:v>
                </c:pt>
                <c:pt idx="32">
                  <c:v>4.2553191489361701E-2</c:v>
                </c:pt>
                <c:pt idx="33">
                  <c:v>-0.10884353741496598</c:v>
                </c:pt>
                <c:pt idx="34">
                  <c:v>-0.28244274809160308</c:v>
                </c:pt>
                <c:pt idx="35">
                  <c:v>0.84042553191489366</c:v>
                </c:pt>
                <c:pt idx="36">
                  <c:v>-0.13294797687861271</c:v>
                </c:pt>
                <c:pt idx="37">
                  <c:v>-0.34</c:v>
                </c:pt>
                <c:pt idx="38">
                  <c:v>-0.13294797687861279</c:v>
                </c:pt>
                <c:pt idx="39">
                  <c:v>-0.13294797687861273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33-4A07-827D-581929261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711408"/>
        <c:axId val="345711888"/>
      </c:lineChart>
      <c:catAx>
        <c:axId val="345711408"/>
        <c:scaling>
          <c:orientation val="minMax"/>
        </c:scaling>
        <c:delete val="1"/>
        <c:axPos val="b"/>
        <c:majorTickMark val="none"/>
        <c:minorTickMark val="none"/>
        <c:tickLblPos val="nextTo"/>
        <c:crossAx val="345711888"/>
        <c:crosses val="autoZero"/>
        <c:auto val="1"/>
        <c:lblAlgn val="ctr"/>
        <c:lblOffset val="100"/>
        <c:noMultiLvlLbl val="0"/>
      </c:catAx>
      <c:valAx>
        <c:axId val="3457118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571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Vertical!$AH$4</c:f>
              <c:strCache>
                <c:ptCount val="1"/>
                <c:pt idx="0">
                  <c:v>2021</c:v>
                </c:pt>
              </c:strCache>
            </c:strRef>
          </c:tx>
          <c:spPr>
            <a:ln w="31750" cap="rnd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75000"/>
                </a:sysClr>
              </a:solidFill>
              <a:ln w="317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Vertical!$AH$5:$AH$8</c:f>
              <c:numCache>
                <c:formatCode>General</c:formatCode>
                <c:ptCount val="4"/>
                <c:pt idx="0">
                  <c:v>301</c:v>
                </c:pt>
                <c:pt idx="1">
                  <c:v>375</c:v>
                </c:pt>
                <c:pt idx="2">
                  <c:v>427</c:v>
                </c:pt>
                <c:pt idx="3">
                  <c:v>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16-41E9-AC64-88F0191E1F3B}"/>
            </c:ext>
          </c:extLst>
        </c:ser>
        <c:ser>
          <c:idx val="1"/>
          <c:order val="1"/>
          <c:tx>
            <c:strRef>
              <c:f>Vertical!$AI$4</c:f>
              <c:strCache>
                <c:ptCount val="1"/>
                <c:pt idx="0">
                  <c:v>2022</c:v>
                </c:pt>
              </c:strCache>
            </c:strRef>
          </c:tx>
          <c:spPr>
            <a:ln w="31750" cap="rnd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65000"/>
                </a:sysClr>
              </a:solidFill>
              <a:ln w="31750">
                <a:solidFill>
                  <a:sysClr val="window" lastClr="FFFFFF">
                    <a:lumMod val="65000"/>
                  </a:sys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Vertical!$AI$5:$AI$8</c:f>
              <c:numCache>
                <c:formatCode>General</c:formatCode>
                <c:ptCount val="4"/>
                <c:pt idx="0">
                  <c:v>458</c:v>
                </c:pt>
                <c:pt idx="1">
                  <c:v>462</c:v>
                </c:pt>
                <c:pt idx="2">
                  <c:v>401</c:v>
                </c:pt>
                <c:pt idx="3" formatCode="_-* #,##0_-;\-* #,##0_-;_-* &quot;-&quot;??_-;_-@_-">
                  <c:v>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16-41E9-AC64-88F0191E1F3B}"/>
            </c:ext>
          </c:extLst>
        </c:ser>
        <c:ser>
          <c:idx val="2"/>
          <c:order val="2"/>
          <c:tx>
            <c:strRef>
              <c:f>Vertical!$AJ$4</c:f>
              <c:strCache>
                <c:ptCount val="1"/>
                <c:pt idx="0">
                  <c:v>2023</c:v>
                </c:pt>
              </c:strCache>
            </c:strRef>
          </c:tx>
          <c:spPr>
            <a:ln w="31750" cap="rnd">
              <a:solidFill>
                <a:sysClr val="window" lastClr="FFFFFF">
                  <a:lumMod val="6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65000"/>
                </a:sysClr>
              </a:solidFill>
              <a:ln w="31750">
                <a:solidFill>
                  <a:sysClr val="window" lastClr="FFFFFF">
                    <a:lumMod val="65000"/>
                  </a:sysClr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4270437191481108E-2"/>
                  <c:y val="-4.60820974714066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16-41E9-AC64-88F0191E1F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Vertical!$AJ$5:$AJ$8</c:f>
              <c:numCache>
                <c:formatCode>General</c:formatCode>
                <c:ptCount val="4"/>
                <c:pt idx="0">
                  <c:v>663</c:v>
                </c:pt>
                <c:pt idx="1">
                  <c:v>753</c:v>
                </c:pt>
                <c:pt idx="2">
                  <c:v>441</c:v>
                </c:pt>
                <c:pt idx="3">
                  <c:v>630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16-41E9-AC64-88F0191E1F3B}"/>
            </c:ext>
          </c:extLst>
        </c:ser>
        <c:ser>
          <c:idx val="3"/>
          <c:order val="3"/>
          <c:tx>
            <c:strRef>
              <c:f>Vertical!$AK$4</c:f>
              <c:strCache>
                <c:ptCount val="1"/>
                <c:pt idx="0">
                  <c:v>2024</c:v>
                </c:pt>
              </c:strCache>
            </c:strRef>
          </c:tx>
          <c:spPr>
            <a:ln w="31750" cap="rnd">
              <a:solidFill>
                <a:sysClr val="window" lastClr="FFFFFF">
                  <a:lumMod val="50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50000"/>
                </a:sysClr>
              </a:solidFill>
              <a:ln w="31750">
                <a:solidFill>
                  <a:sysClr val="window" lastClr="FFFFFF">
                    <a:lumMod val="50000"/>
                  </a:sysClr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4270437191481108E-2"/>
                  <c:y val="-4.8255781314397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16-41E9-AC64-88F0191E1F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Vertical!$AK$5:$AK$8</c:f>
              <c:numCache>
                <c:formatCode>General</c:formatCode>
                <c:ptCount val="4"/>
                <c:pt idx="0">
                  <c:v>534</c:v>
                </c:pt>
                <c:pt idx="1">
                  <c:v>666</c:v>
                </c:pt>
                <c:pt idx="2">
                  <c:v>591</c:v>
                </c:pt>
                <c:pt idx="3">
                  <c:v>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16-41E9-AC64-88F0191E1F3B}"/>
            </c:ext>
          </c:extLst>
        </c:ser>
        <c:ser>
          <c:idx val="4"/>
          <c:order val="4"/>
          <c:tx>
            <c:strRef>
              <c:f>Vertical!$AL$4</c:f>
              <c:strCache>
                <c:ptCount val="1"/>
                <c:pt idx="0">
                  <c:v>2025</c:v>
                </c:pt>
              </c:strCache>
            </c:strRef>
          </c:tx>
          <c:spPr>
            <a:ln w="31750" cap="rnd">
              <a:solidFill>
                <a:srgbClr val="1F497D">
                  <a:lumMod val="20000"/>
                  <a:lumOff val="8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60000"/>
                  <a:lumOff val="40000"/>
                </a:srgbClr>
              </a:solidFill>
              <a:ln w="31750">
                <a:solidFill>
                  <a:srgbClr val="1F497D">
                    <a:lumMod val="60000"/>
                    <a:lumOff val="40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048886876471396E-2"/>
                  <c:y val="2.5649469347292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16-41E9-AC64-88F0191E1F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Vertical!$AL$5:$AL$8</c:f>
              <c:numCache>
                <c:formatCode>General</c:formatCode>
                <c:ptCount val="4"/>
                <c:pt idx="0">
                  <c:v>441</c:v>
                </c:pt>
                <c:pt idx="1">
                  <c:v>393</c:v>
                </c:pt>
                <c:pt idx="2">
                  <c:v>282</c:v>
                </c:pt>
                <c:pt idx="3">
                  <c:v>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16-41E9-AC64-88F0191E1F3B}"/>
            </c:ext>
          </c:extLst>
        </c:ser>
        <c:ser>
          <c:idx val="5"/>
          <c:order val="5"/>
          <c:tx>
            <c:strRef>
              <c:f>Vertical!$AM$4</c:f>
              <c:strCache>
                <c:ptCount val="1"/>
                <c:pt idx="0">
                  <c:v>2026</c:v>
                </c:pt>
              </c:strCache>
            </c:strRef>
          </c:tx>
          <c:spPr>
            <a:ln w="317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1750">
                <a:solidFill>
                  <a:srgbClr val="FFDA8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15966203397625E-2"/>
                  <c:y val="-6.95578829757081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16-41E9-AC64-88F0191E1F3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Vertical!$AM$5:$AM$8</c:f>
              <c:numCache>
                <c:formatCode>General</c:formatCode>
                <c:ptCount val="4"/>
                <c:pt idx="0">
                  <c:v>450</c:v>
                </c:pt>
                <c:pt idx="1">
                  <c:v>297</c:v>
                </c:pt>
                <c:pt idx="2" formatCode="0.0000">
                  <c:v>257.51445086705201</c:v>
                </c:pt>
                <c:pt idx="3" formatCode="0.0000">
                  <c:v>223.27842560727052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D16-41E9-AC64-88F0191E1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4537519"/>
        <c:axId val="964523119"/>
      </c:lineChart>
      <c:catAx>
        <c:axId val="964537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964523119"/>
        <c:crosses val="autoZero"/>
        <c:auto val="1"/>
        <c:lblAlgn val="ctr"/>
        <c:lblOffset val="100"/>
        <c:noMultiLvlLbl val="0"/>
      </c:catAx>
      <c:valAx>
        <c:axId val="964523119"/>
        <c:scaling>
          <c:orientation val="minMax"/>
          <c:min val="200"/>
        </c:scaling>
        <c:delete val="0"/>
        <c:axPos val="l"/>
        <c:majorGridlines>
          <c:spPr>
            <a:ln w="6350" cap="flat" cmpd="sng" algn="ctr">
              <a:solidFill>
                <a:srgbClr val="E6E6E6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964537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0990917213198503E-2"/>
          <c:w val="1"/>
          <c:h val="0.82768891795849131"/>
        </c:manualLayout>
      </c:layout>
      <c:lineChart>
        <c:grouping val="standard"/>
        <c:varyColors val="0"/>
        <c:ser>
          <c:idx val="1"/>
          <c:order val="0"/>
          <c:tx>
            <c:strRef>
              <c:f>Vertical!$AG$4</c:f>
              <c:strCache>
                <c:ptCount val="1"/>
                <c:pt idx="0">
                  <c:v>2024</c:v>
                </c:pt>
              </c:strCache>
            </c:strRef>
          </c:tx>
          <c:spPr>
            <a:ln w="4762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635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Vertical!$AE$5:$AE$8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Vertical!$AG$5:$AG$8</c:f>
              <c:numCache>
                <c:formatCode>General</c:formatCode>
                <c:ptCount val="4"/>
                <c:pt idx="0">
                  <c:v>534</c:v>
                </c:pt>
                <c:pt idx="1">
                  <c:v>666</c:v>
                </c:pt>
                <c:pt idx="2">
                  <c:v>591</c:v>
                </c:pt>
                <c:pt idx="3">
                  <c:v>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77-451A-9367-C13CB9E26E03}"/>
            </c:ext>
          </c:extLst>
        </c:ser>
        <c:ser>
          <c:idx val="2"/>
          <c:order val="1"/>
          <c:tx>
            <c:strRef>
              <c:f>Vertical!$AH$4</c:f>
              <c:strCache>
                <c:ptCount val="1"/>
                <c:pt idx="0">
                  <c:v>2025</c:v>
                </c:pt>
              </c:strCache>
            </c:strRef>
          </c:tx>
          <c:spPr>
            <a:ln w="47625" cap="rnd">
              <a:solidFill>
                <a:srgbClr val="DCE6F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63500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388816376106846E-2"/>
                  <c:y val="-8.780872294773037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23-4065-ABCD-8829CEFAF3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Vertical!$AE$5:$AE$8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Vertical!$AH$5:$AH$8</c:f>
              <c:numCache>
                <c:formatCode>General</c:formatCode>
                <c:ptCount val="4"/>
                <c:pt idx="0">
                  <c:v>441</c:v>
                </c:pt>
                <c:pt idx="1">
                  <c:v>393</c:v>
                </c:pt>
                <c:pt idx="2">
                  <c:v>282</c:v>
                </c:pt>
                <c:pt idx="3">
                  <c:v>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77-451A-9367-C13CB9E26E03}"/>
            </c:ext>
          </c:extLst>
        </c:ser>
        <c:ser>
          <c:idx val="3"/>
          <c:order val="2"/>
          <c:tx>
            <c:strRef>
              <c:f>Vertical!$AI$4</c:f>
              <c:strCache>
                <c:ptCount val="1"/>
                <c:pt idx="0">
                  <c:v>2026</c:v>
                </c:pt>
              </c:strCache>
            </c:strRef>
          </c:tx>
          <c:spPr>
            <a:ln w="47625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63500">
                <a:solidFill>
                  <a:srgbClr val="FFDA82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Vertical!$AE$5:$AE$8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Vertical!$AI$5:$AI$8</c:f>
              <c:numCache>
                <c:formatCode>General</c:formatCode>
                <c:ptCount val="4"/>
                <c:pt idx="0">
                  <c:v>450</c:v>
                </c:pt>
                <c:pt idx="1">
                  <c:v>297</c:v>
                </c:pt>
                <c:pt idx="2" formatCode="0.0000">
                  <c:v>257.51445086705201</c:v>
                </c:pt>
                <c:pt idx="3" formatCode="0.0000">
                  <c:v>223.27842560727052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77-451A-9367-C13CB9E26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2412575"/>
        <c:axId val="1042417855"/>
      </c:lineChart>
      <c:catAx>
        <c:axId val="1042412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042417855"/>
        <c:crosses val="autoZero"/>
        <c:auto val="1"/>
        <c:lblAlgn val="ctr"/>
        <c:lblOffset val="100"/>
        <c:noMultiLvlLbl val="0"/>
      </c:catAx>
      <c:valAx>
        <c:axId val="1042417855"/>
        <c:scaling>
          <c:orientation val="minMax"/>
          <c:min val="2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042412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FFC8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859"/>
              </a:solidFill>
              <a:ln w="57150">
                <a:solidFill>
                  <a:srgbClr val="FFC859"/>
                </a:solidFill>
              </a:ln>
              <a:effectLst/>
            </c:spPr>
          </c:marker>
          <c:val>
            <c:numRef>
              <c:f>Hoja2!$B$2:$B$23</c:f>
              <c:numCache>
                <c:formatCode>#,##0</c:formatCode>
                <c:ptCount val="22"/>
                <c:pt idx="0">
                  <c:v>1164</c:v>
                </c:pt>
                <c:pt idx="1">
                  <c:v>1436</c:v>
                </c:pt>
                <c:pt idx="2">
                  <c:v>1374</c:v>
                </c:pt>
                <c:pt idx="3">
                  <c:v>1477</c:v>
                </c:pt>
                <c:pt idx="4">
                  <c:v>1595</c:v>
                </c:pt>
                <c:pt idx="5">
                  <c:v>1735</c:v>
                </c:pt>
                <c:pt idx="6">
                  <c:v>3061</c:v>
                </c:pt>
                <c:pt idx="7">
                  <c:v>2616</c:v>
                </c:pt>
                <c:pt idx="8">
                  <c:v>2378</c:v>
                </c:pt>
                <c:pt idx="9">
                  <c:v>2580</c:v>
                </c:pt>
                <c:pt idx="10">
                  <c:v>2654</c:v>
                </c:pt>
                <c:pt idx="11">
                  <c:v>2712</c:v>
                </c:pt>
                <c:pt idx="12">
                  <c:v>2920</c:v>
                </c:pt>
                <c:pt idx="13">
                  <c:v>3329</c:v>
                </c:pt>
                <c:pt idx="14">
                  <c:v>3510</c:v>
                </c:pt>
                <c:pt idx="15">
                  <c:v>3739</c:v>
                </c:pt>
                <c:pt idx="16">
                  <c:v>3706</c:v>
                </c:pt>
                <c:pt idx="17">
                  <c:v>3837</c:v>
                </c:pt>
                <c:pt idx="18">
                  <c:v>4298</c:v>
                </c:pt>
                <c:pt idx="19">
                  <c:v>4070</c:v>
                </c:pt>
                <c:pt idx="20">
                  <c:v>3907</c:v>
                </c:pt>
                <c:pt idx="21">
                  <c:v>3751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D1-4B40-BAEE-D162645F7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433664"/>
        <c:axId val="1373434144"/>
      </c:lineChart>
      <c:catAx>
        <c:axId val="1373433664"/>
        <c:scaling>
          <c:orientation val="minMax"/>
        </c:scaling>
        <c:delete val="1"/>
        <c:axPos val="b"/>
        <c:majorTickMark val="none"/>
        <c:minorTickMark val="none"/>
        <c:tickLblPos val="nextTo"/>
        <c:crossAx val="1373434144"/>
        <c:crosses val="autoZero"/>
        <c:auto val="1"/>
        <c:lblAlgn val="ctr"/>
        <c:lblOffset val="100"/>
        <c:noMultiLvlLbl val="0"/>
      </c:catAx>
      <c:valAx>
        <c:axId val="13734341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7343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5715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val>
            <c:numRef>
              <c:f>Hoja2!$E$2:$E$22</c:f>
              <c:numCache>
                <c:formatCode>General</c:formatCode>
                <c:ptCount val="21"/>
                <c:pt idx="0">
                  <c:v>60</c:v>
                </c:pt>
                <c:pt idx="1">
                  <c:v>74</c:v>
                </c:pt>
                <c:pt idx="2">
                  <c:v>75</c:v>
                </c:pt>
                <c:pt idx="3">
                  <c:v>92</c:v>
                </c:pt>
                <c:pt idx="4">
                  <c:v>93</c:v>
                </c:pt>
                <c:pt idx="5">
                  <c:v>90</c:v>
                </c:pt>
                <c:pt idx="6">
                  <c:v>91</c:v>
                </c:pt>
                <c:pt idx="7">
                  <c:v>88</c:v>
                </c:pt>
                <c:pt idx="8">
                  <c:v>99</c:v>
                </c:pt>
                <c:pt idx="9">
                  <c:v>107</c:v>
                </c:pt>
                <c:pt idx="10">
                  <c:v>111</c:v>
                </c:pt>
                <c:pt idx="11">
                  <c:v>116</c:v>
                </c:pt>
                <c:pt idx="12">
                  <c:v>120</c:v>
                </c:pt>
                <c:pt idx="13">
                  <c:v>121</c:v>
                </c:pt>
                <c:pt idx="14">
                  <c:v>127</c:v>
                </c:pt>
                <c:pt idx="15">
                  <c:v>139</c:v>
                </c:pt>
                <c:pt idx="16">
                  <c:v>139</c:v>
                </c:pt>
                <c:pt idx="17">
                  <c:v>142</c:v>
                </c:pt>
                <c:pt idx="18">
                  <c:v>142</c:v>
                </c:pt>
                <c:pt idx="19">
                  <c:v>145</c:v>
                </c:pt>
                <c:pt idx="20">
                  <c:v>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3B-4C15-8AAC-D282567F5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708432"/>
        <c:axId val="1992708912"/>
      </c:lineChart>
      <c:catAx>
        <c:axId val="1992708432"/>
        <c:scaling>
          <c:orientation val="minMax"/>
        </c:scaling>
        <c:delete val="1"/>
        <c:axPos val="b"/>
        <c:majorTickMark val="none"/>
        <c:minorTickMark val="none"/>
        <c:tickLblPos val="nextTo"/>
        <c:crossAx val="1992708912"/>
        <c:crosses val="autoZero"/>
        <c:auto val="1"/>
        <c:lblAlgn val="ctr"/>
        <c:lblOffset val="100"/>
        <c:noMultiLvlLbl val="0"/>
      </c:catAx>
      <c:valAx>
        <c:axId val="1992708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9270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571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571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Vertical!$D$28:$D$52</c:f>
              <c:numCache>
                <c:formatCode>General</c:formatCode>
                <c:ptCount val="25"/>
                <c:pt idx="5">
                  <c:v>129</c:v>
                </c:pt>
                <c:pt idx="6">
                  <c:v>64</c:v>
                </c:pt>
                <c:pt idx="7">
                  <c:v>131</c:v>
                </c:pt>
                <c:pt idx="8">
                  <c:v>237</c:v>
                </c:pt>
                <c:pt idx="9">
                  <c:v>221</c:v>
                </c:pt>
                <c:pt idx="10">
                  <c:v>251</c:v>
                </c:pt>
                <c:pt idx="11">
                  <c:v>147</c:v>
                </c:pt>
                <c:pt idx="12">
                  <c:v>210</c:v>
                </c:pt>
                <c:pt idx="13">
                  <c:v>178</c:v>
                </c:pt>
                <c:pt idx="14">
                  <c:v>222</c:v>
                </c:pt>
                <c:pt idx="15">
                  <c:v>197</c:v>
                </c:pt>
                <c:pt idx="16">
                  <c:v>141</c:v>
                </c:pt>
                <c:pt idx="17">
                  <c:v>147</c:v>
                </c:pt>
                <c:pt idx="18">
                  <c:v>131</c:v>
                </c:pt>
                <c:pt idx="19">
                  <c:v>94</c:v>
                </c:pt>
                <c:pt idx="20">
                  <c:v>98</c:v>
                </c:pt>
                <c:pt idx="21">
                  <c:v>99</c:v>
                </c:pt>
                <c:pt idx="22">
                  <c:v>54</c:v>
                </c:pt>
                <c:pt idx="23" formatCode="0">
                  <c:v>39.705882352941181</c:v>
                </c:pt>
                <c:pt idx="24" formatCode="0">
                  <c:v>29.19550173010381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27-4A82-8BF4-100BDF6CCF76}"/>
            </c:ext>
          </c:extLst>
        </c:ser>
        <c:ser>
          <c:idx val="2"/>
          <c:order val="2"/>
          <c:spPr>
            <a:ln w="571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571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Vertical!$E$28:$E$52</c:f>
              <c:numCache>
                <c:formatCode>General</c:formatCode>
                <c:ptCount val="25"/>
                <c:pt idx="5">
                  <c:v>129</c:v>
                </c:pt>
                <c:pt idx="6">
                  <c:v>64</c:v>
                </c:pt>
                <c:pt idx="7">
                  <c:v>131</c:v>
                </c:pt>
                <c:pt idx="8">
                  <c:v>237</c:v>
                </c:pt>
                <c:pt idx="9">
                  <c:v>221</c:v>
                </c:pt>
                <c:pt idx="10">
                  <c:v>251</c:v>
                </c:pt>
                <c:pt idx="11">
                  <c:v>147</c:v>
                </c:pt>
                <c:pt idx="12">
                  <c:v>210</c:v>
                </c:pt>
                <c:pt idx="13">
                  <c:v>178</c:v>
                </c:pt>
                <c:pt idx="14">
                  <c:v>222</c:v>
                </c:pt>
                <c:pt idx="15">
                  <c:v>197</c:v>
                </c:pt>
                <c:pt idx="16">
                  <c:v>141</c:v>
                </c:pt>
                <c:pt idx="17">
                  <c:v>147</c:v>
                </c:pt>
                <c:pt idx="18">
                  <c:v>131</c:v>
                </c:pt>
                <c:pt idx="19">
                  <c:v>94</c:v>
                </c:pt>
                <c:pt idx="20">
                  <c:v>220</c:v>
                </c:pt>
                <c:pt idx="21">
                  <c:v>204</c:v>
                </c:pt>
                <c:pt idx="22">
                  <c:v>181</c:v>
                </c:pt>
                <c:pt idx="23" formatCode="0">
                  <c:v>119.45999999999998</c:v>
                </c:pt>
                <c:pt idx="24" formatCode="0">
                  <c:v>78.843599999999981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27-4A82-8BF4-100BDF6CC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407264"/>
        <c:axId val="1373421184"/>
      </c:lineChart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C0504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504D"/>
              </a:solidFill>
              <a:ln w="57150">
                <a:solidFill>
                  <a:srgbClr val="C0504D"/>
                </a:solidFill>
              </a:ln>
              <a:effectLst/>
            </c:spPr>
          </c:marker>
          <c:dLbls>
            <c:dLbl>
              <c:idx val="24"/>
              <c:layout>
                <c:manualLayout>
                  <c:x val="-1.8490693768469908E-2"/>
                  <c:y val="-1.7714056705420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F9-4114-BED5-2C279D53BC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Vertical!$C$28:$C$52</c:f>
              <c:numCache>
                <c:formatCode>General</c:formatCode>
                <c:ptCount val="25"/>
                <c:pt idx="5" formatCode="0">
                  <c:v>129</c:v>
                </c:pt>
                <c:pt idx="6" formatCode="0">
                  <c:v>64</c:v>
                </c:pt>
                <c:pt idx="7" formatCode="0">
                  <c:v>131</c:v>
                </c:pt>
                <c:pt idx="8" formatCode="0">
                  <c:v>237</c:v>
                </c:pt>
                <c:pt idx="9" formatCode="0">
                  <c:v>221</c:v>
                </c:pt>
                <c:pt idx="10" formatCode="0">
                  <c:v>251</c:v>
                </c:pt>
                <c:pt idx="11" formatCode="0">
                  <c:v>147</c:v>
                </c:pt>
                <c:pt idx="12" formatCode="0">
                  <c:v>210</c:v>
                </c:pt>
                <c:pt idx="13" formatCode="0">
                  <c:v>178</c:v>
                </c:pt>
                <c:pt idx="14" formatCode="0">
                  <c:v>222</c:v>
                </c:pt>
                <c:pt idx="15" formatCode="0">
                  <c:v>197</c:v>
                </c:pt>
                <c:pt idx="16" formatCode="0">
                  <c:v>141</c:v>
                </c:pt>
                <c:pt idx="17" formatCode="0">
                  <c:v>147</c:v>
                </c:pt>
                <c:pt idx="18" formatCode="0">
                  <c:v>131</c:v>
                </c:pt>
                <c:pt idx="19" formatCode="0">
                  <c:v>94</c:v>
                </c:pt>
                <c:pt idx="20" formatCode="0">
                  <c:v>173</c:v>
                </c:pt>
                <c:pt idx="21" formatCode="0">
                  <c:v>150</c:v>
                </c:pt>
                <c:pt idx="22" formatCode="0">
                  <c:v>99</c:v>
                </c:pt>
                <c:pt idx="23" formatCode="0">
                  <c:v>85.838150289017335</c:v>
                </c:pt>
                <c:pt idx="24" formatCode="0">
                  <c:v>74.426141869090173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27-4A82-8BF4-100BDF6CC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655216"/>
        <c:axId val="474660016"/>
      </c:lineChart>
      <c:catAx>
        <c:axId val="13734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373421184"/>
        <c:crosses val="autoZero"/>
        <c:auto val="1"/>
        <c:lblAlgn val="ctr"/>
        <c:lblOffset val="100"/>
        <c:noMultiLvlLbl val="0"/>
      </c:catAx>
      <c:valAx>
        <c:axId val="1373421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3407264"/>
        <c:crosses val="autoZero"/>
        <c:crossBetween val="between"/>
      </c:valAx>
      <c:valAx>
        <c:axId val="47466001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474655216"/>
        <c:crosses val="max"/>
        <c:crossBetween val="between"/>
      </c:valAx>
      <c:catAx>
        <c:axId val="474655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4660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'Horizontal(2)'!$W$39:$W$50</c:f>
              <c:numCache>
                <c:formatCode>0%</c:formatCode>
                <c:ptCount val="12"/>
                <c:pt idx="0">
                  <c:v>0.22706422018348624</c:v>
                </c:pt>
                <c:pt idx="1">
                  <c:v>-0.22242990654205608</c:v>
                </c:pt>
                <c:pt idx="2">
                  <c:v>-0.35576923076923078</c:v>
                </c:pt>
                <c:pt idx="3">
                  <c:v>0.32587064676616917</c:v>
                </c:pt>
                <c:pt idx="4">
                  <c:v>0.10881801125703565</c:v>
                </c:pt>
                <c:pt idx="5">
                  <c:v>-0.21912013536379019</c:v>
                </c:pt>
                <c:pt idx="6">
                  <c:v>1.3001083423618635E-2</c:v>
                </c:pt>
                <c:pt idx="7">
                  <c:v>-0.16684491978609625</c:v>
                </c:pt>
                <c:pt idx="8">
                  <c:v>-2.5673940949935817E-2</c:v>
                </c:pt>
                <c:pt idx="9">
                  <c:v>-0.32806324110671936</c:v>
                </c:pt>
                <c:pt idx="10">
                  <c:v>-0.30823529411764705</c:v>
                </c:pt>
                <c:pt idx="11">
                  <c:v>-0.19738303484659184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FE-4C59-8FF4-99AE63BE2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64048"/>
        <c:axId val="665076528"/>
      </c:lineChart>
      <c:catAx>
        <c:axId val="665064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076528"/>
        <c:crosses val="autoZero"/>
        <c:auto val="1"/>
        <c:lblAlgn val="ctr"/>
        <c:lblOffset val="100"/>
        <c:noMultiLvlLbl val="0"/>
      </c:catAx>
      <c:valAx>
        <c:axId val="66507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0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317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1750">
                  <a:solidFill>
                    <a:schemeClr val="bg1">
                      <a:lumMod val="95000"/>
                    </a:schemeClr>
                  </a:solidFill>
                </a:ln>
                <a:effectLst/>
              </c:spPr>
            </c:marker>
            <c:bubble3D val="0"/>
            <c:spPr>
              <a:ln w="31750" cap="rnd">
                <a:solidFill>
                  <a:schemeClr val="bg1">
                    <a:lumMod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6A2-4D83-94D8-7658AD3F97C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864-44A4-BD81-CA1435CBD85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864-44A4-BD81-CA1435CBD85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864-44A4-BD81-CA1435CBD85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864-44A4-BD81-CA1435CBD85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864-44A4-BD81-CA1435CBD85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864-44A4-BD81-CA1435CBD85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864-44A4-BD81-CA1435CBD85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64-44A4-BD81-CA1435CBD85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64-44A4-BD81-CA1435CBD85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64-44A4-BD81-CA1435CBD85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64-44A4-BD81-CA1435CBD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'Horizontal(2)'!$T$38:$T$50</c:f>
              <c:numCache>
                <c:formatCode>_-* #,##0_-;\-* #,##0_-;_-* "-"??_-;_-@_-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759</c:v>
                </c:pt>
                <c:pt idx="10">
                  <c:v>510</c:v>
                </c:pt>
                <c:pt idx="11">
                  <c:v>292.8</c:v>
                </c:pt>
                <c:pt idx="12">
                  <c:v>75.375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64-44A4-BD81-CA1435CBD85E}"/>
            </c:ext>
          </c:extLst>
        </c:ser>
        <c:ser>
          <c:idx val="2"/>
          <c:order val="2"/>
          <c:spPr>
            <a:ln w="317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317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'Horizontal(2)'!$U$38:$U$50</c:f>
              <c:numCache>
                <c:formatCode>General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 formatCode="0">
                  <c:v>779</c:v>
                </c:pt>
                <c:pt idx="9" formatCode="0">
                  <c:v>759</c:v>
                </c:pt>
                <c:pt idx="10" formatCode="0">
                  <c:v>510</c:v>
                </c:pt>
                <c:pt idx="11" formatCode="_-* #,##0_-;\-* #,##0_-;_-* &quot;-&quot;??_-;_-@_-">
                  <c:v>424.8</c:v>
                </c:pt>
                <c:pt idx="12" formatCode="_-* #,##0_-;\-* #,##0_-;_-* &quot;-&quot;??_-;_-@_-">
                  <c:v>441.48979591836735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64-44A4-BD81-CA1435CBD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18448"/>
        <c:axId val="665013168"/>
      </c:lineChar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1750">
                <a:solidFill>
                  <a:srgbClr val="FFDA8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864-44A4-BD81-CA1435CBD85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864-44A4-BD81-CA1435CBD85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864-44A4-BD81-CA1435CBD85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864-44A4-BD81-CA1435CBD85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864-44A4-BD81-CA1435CBD85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864-44A4-BD81-CA1435CBD85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864-44A4-BD81-CA1435CBD85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864-44A4-BD81-CA1435CBD85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864-44A4-BD81-CA1435CBD85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64-44A4-BD81-CA1435CBD85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64-44A4-BD81-CA1435CBD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'Horizontal(2)'!$S$38:$S$50</c:f>
              <c:numCache>
                <c:formatCode>_-* #,##0_-;\-* #,##0_-;_-* "-"??_-;_-@_-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759</c:v>
                </c:pt>
                <c:pt idx="10">
                  <c:v>510</c:v>
                </c:pt>
                <c:pt idx="11">
                  <c:v>352.8</c:v>
                </c:pt>
                <c:pt idx="12">
                  <c:v>283.16326530612241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64-44A4-BD81-CA1435CBD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1659999"/>
        <c:axId val="1991650399"/>
      </c:lineChart>
      <c:catAx>
        <c:axId val="66501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665013168"/>
        <c:crosses val="autoZero"/>
        <c:auto val="1"/>
        <c:lblAlgn val="ctr"/>
        <c:lblOffset val="100"/>
        <c:noMultiLvlLbl val="0"/>
      </c:catAx>
      <c:valAx>
        <c:axId val="66501316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65018448"/>
        <c:crosses val="autoZero"/>
        <c:crossBetween val="between"/>
      </c:valAx>
      <c:valAx>
        <c:axId val="1991650399"/>
        <c:scaling>
          <c:orientation val="minMax"/>
        </c:scaling>
        <c:delete val="1"/>
        <c:axPos val="r"/>
        <c:numFmt formatCode="_-* #,##0_-;\-* #,##0_-;_-* &quot;-&quot;??_-;_-@_-" sourceLinked="1"/>
        <c:majorTickMark val="out"/>
        <c:minorTickMark val="none"/>
        <c:tickLblPos val="nextTo"/>
        <c:crossAx val="1991659999"/>
        <c:crosses val="max"/>
        <c:crossBetween val="between"/>
      </c:valAx>
      <c:catAx>
        <c:axId val="19916599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916503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681099105282528E-2"/>
          <c:y val="6.7591854490910833E-2"/>
          <c:w val="0.92902896721312755"/>
          <c:h val="0.84076466668302752"/>
        </c:manualLayout>
      </c:layout>
      <c:lineChart>
        <c:grouping val="standard"/>
        <c:varyColors val="0"/>
        <c:ser>
          <c:idx val="0"/>
          <c:order val="0"/>
          <c:tx>
            <c:strRef>
              <c:f>'Visitantes anuales'!$B$8</c:f>
              <c:strCache>
                <c:ptCount val="1"/>
                <c:pt idx="0">
                  <c:v>  Total categorias</c:v>
                </c:pt>
              </c:strCache>
            </c:strRef>
          </c:tx>
          <c:spPr>
            <a:ln w="57150" cmpd="sng">
              <a:solidFill>
                <a:srgbClr val="FFD579"/>
              </a:solidFill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57150" cmpd="sng">
                <a:solidFill>
                  <a:srgbClr val="FFD579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0026846931145471E-2"/>
                  <c:y val="2.1676745542814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EE-4CCB-9F70-5243B060FC4E}"/>
                </c:ext>
              </c:extLst>
            </c:dLbl>
            <c:dLbl>
              <c:idx val="5"/>
              <c:layout>
                <c:manualLayout>
                  <c:x val="-4.0026846931145464E-2"/>
                  <c:y val="2.3855312934051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EE-4CCB-9F70-5243B060FC4E}"/>
                </c:ext>
              </c:extLst>
            </c:dLbl>
            <c:dLbl>
              <c:idx val="18"/>
              <c:layout>
                <c:manualLayout>
                  <c:x val="-4.002684693114561E-2"/>
                  <c:y val="-1.3180332716987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EE-4CCB-9F70-5243B060FC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Roboto Th" pitchFamily="2" charset="0"/>
                    <a:ea typeface="Roboto Th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'Visitantes anuales'!$C$3:$X$3</c:f>
              <c:strCache>
                <c:ptCount val="22"/>
                <c:pt idx="0">
                  <c:v>'6</c:v>
                </c:pt>
                <c:pt idx="1">
                  <c:v>'7</c:v>
                </c:pt>
                <c:pt idx="2">
                  <c:v>'8</c:v>
                </c:pt>
                <c:pt idx="3">
                  <c:v>'9</c:v>
                </c:pt>
                <c:pt idx="4">
                  <c:v>'10</c:v>
                </c:pt>
                <c:pt idx="5">
                  <c:v>'11</c:v>
                </c:pt>
                <c:pt idx="6">
                  <c:v>'12</c:v>
                </c:pt>
                <c:pt idx="7">
                  <c:v>'13</c:v>
                </c:pt>
                <c:pt idx="8">
                  <c:v>'14</c:v>
                </c:pt>
                <c:pt idx="9">
                  <c:v>'15</c:v>
                </c:pt>
                <c:pt idx="10">
                  <c:v>'16</c:v>
                </c:pt>
                <c:pt idx="11">
                  <c:v>'17</c:v>
                </c:pt>
                <c:pt idx="12">
                  <c:v>'18</c:v>
                </c:pt>
                <c:pt idx="13">
                  <c:v>'19</c:v>
                </c:pt>
                <c:pt idx="14">
                  <c:v>'20</c:v>
                </c:pt>
                <c:pt idx="15">
                  <c:v>'21</c:v>
                </c:pt>
                <c:pt idx="16">
                  <c:v>'22</c:v>
                </c:pt>
                <c:pt idx="17">
                  <c:v>'23</c:v>
                </c:pt>
                <c:pt idx="18">
                  <c:v>'24</c:v>
                </c:pt>
                <c:pt idx="19">
                  <c:v>'25</c:v>
                </c:pt>
                <c:pt idx="20">
                  <c:v>'26</c:v>
                </c:pt>
                <c:pt idx="21">
                  <c:v>'27</c:v>
                </c:pt>
              </c:strCache>
            </c:strRef>
          </c:cat>
          <c:val>
            <c:numRef>
              <c:f>'Visitantes anuales'!$C$8:$X$8</c:f>
              <c:numCache>
                <c:formatCode>#,##0</c:formatCode>
                <c:ptCount val="22"/>
                <c:pt idx="0">
                  <c:v>1253854</c:v>
                </c:pt>
                <c:pt idx="1">
                  <c:v>1238991</c:v>
                </c:pt>
                <c:pt idx="2">
                  <c:v>1296849</c:v>
                </c:pt>
                <c:pt idx="3">
                  <c:v>1473545</c:v>
                </c:pt>
                <c:pt idx="4">
                  <c:v>1603808</c:v>
                </c:pt>
                <c:pt idx="5">
                  <c:v>1548300</c:v>
                </c:pt>
                <c:pt idx="6">
                  <c:v>1591233</c:v>
                </c:pt>
                <c:pt idx="7">
                  <c:v>1743575</c:v>
                </c:pt>
                <c:pt idx="8">
                  <c:v>1921951</c:v>
                </c:pt>
                <c:pt idx="9">
                  <c:v>1981883</c:v>
                </c:pt>
                <c:pt idx="10">
                  <c:v>2154570</c:v>
                </c:pt>
                <c:pt idx="11">
                  <c:v>2462870</c:v>
                </c:pt>
                <c:pt idx="12">
                  <c:v>2587150</c:v>
                </c:pt>
                <c:pt idx="13">
                  <c:v>2921578</c:v>
                </c:pt>
                <c:pt idx="14">
                  <c:v>1893034</c:v>
                </c:pt>
                <c:pt idx="15">
                  <c:v>2759419</c:v>
                </c:pt>
                <c:pt idx="16">
                  <c:v>2871286</c:v>
                </c:pt>
                <c:pt idx="17">
                  <c:v>2562731</c:v>
                </c:pt>
                <c:pt idx="18">
                  <c:v>2502175</c:v>
                </c:pt>
                <c:pt idx="19">
                  <c:v>1899368.4232173539</c:v>
                </c:pt>
                <c:pt idx="20" formatCode="General">
                  <c:v>1741975</c:v>
                </c:pt>
                <c:pt idx="21">
                  <c:v>1597624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EE-4CCB-9F70-5243B060FC4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1095024"/>
        <c:axId val="201092280"/>
      </c:lineChart>
      <c:catAx>
        <c:axId val="20109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 rot="0" vert="horz"/>
          <a:lstStyle/>
          <a:p>
            <a:pPr>
              <a:defRPr sz="2000" b="0" i="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Roboto Lt" panose="02000000000000000000" pitchFamily="2" charset="0"/>
              </a:defRPr>
            </a:pPr>
            <a:endParaRPr lang="es-MX"/>
          </a:p>
        </c:txPr>
        <c:crossAx val="201092280"/>
        <c:crosses val="autoZero"/>
        <c:auto val="1"/>
        <c:lblAlgn val="ctr"/>
        <c:lblOffset val="100"/>
        <c:noMultiLvlLbl val="0"/>
      </c:catAx>
      <c:valAx>
        <c:axId val="2010922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900" b="0" i="0">
                <a:solidFill>
                  <a:srgbClr val="BFBFBF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pPr>
            <a:endParaRPr lang="es-MX"/>
          </a:p>
        </c:txPr>
        <c:crossAx val="20109502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317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'Horizontal(2)'!$G$13:$H$52</c:f>
              <c:multiLvlStrCache>
                <c:ptCount val="4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  <c:pt idx="28">
                    <c:v>2024</c:v>
                  </c:pt>
                  <c:pt idx="32">
                    <c:v>2025</c:v>
                  </c:pt>
                  <c:pt idx="36">
                    <c:v>2026</c:v>
                  </c:pt>
                </c:lvl>
              </c:multiLvlStrCache>
            </c:multiLvlStrRef>
          </c:cat>
          <c:val>
            <c:numRef>
              <c:f>'Horizontal(2)'!$J$13:$J$52</c:f>
              <c:numCache>
                <c:formatCode>General</c:formatCode>
                <c:ptCount val="40"/>
                <c:pt idx="0">
                  <c:v>207</c:v>
                </c:pt>
                <c:pt idx="1">
                  <c:v>183</c:v>
                </c:pt>
                <c:pt idx="2">
                  <c:v>240</c:v>
                </c:pt>
                <c:pt idx="3">
                  <c:v>174</c:v>
                </c:pt>
                <c:pt idx="4">
                  <c:v>243</c:v>
                </c:pt>
                <c:pt idx="5">
                  <c:v>337</c:v>
                </c:pt>
                <c:pt idx="6">
                  <c:v>256</c:v>
                </c:pt>
                <c:pt idx="7">
                  <c:v>230</c:v>
                </c:pt>
                <c:pt idx="8">
                  <c:v>254</c:v>
                </c:pt>
                <c:pt idx="9">
                  <c:v>355</c:v>
                </c:pt>
                <c:pt idx="10">
                  <c:v>299</c:v>
                </c:pt>
                <c:pt idx="11">
                  <c:v>274</c:v>
                </c:pt>
                <c:pt idx="12">
                  <c:v>274</c:v>
                </c:pt>
                <c:pt idx="13">
                  <c:v>205</c:v>
                </c:pt>
                <c:pt idx="14">
                  <c:v>225</c:v>
                </c:pt>
                <c:pt idx="15">
                  <c:v>219</c:v>
                </c:pt>
                <c:pt idx="16">
                  <c:v>212</c:v>
                </c:pt>
                <c:pt idx="17">
                  <c:v>246</c:v>
                </c:pt>
                <c:pt idx="18">
                  <c:v>260</c:v>
                </c:pt>
                <c:pt idx="19">
                  <c:v>217</c:v>
                </c:pt>
                <c:pt idx="20">
                  <c:v>241</c:v>
                </c:pt>
                <c:pt idx="21">
                  <c:v>225</c:v>
                </c:pt>
                <c:pt idx="22">
                  <c:v>181</c:v>
                </c:pt>
                <c:pt idx="23">
                  <c:v>132</c:v>
                </c:pt>
                <c:pt idx="24">
                  <c:v>213</c:v>
                </c:pt>
                <c:pt idx="25">
                  <c:v>276</c:v>
                </c:pt>
                <c:pt idx="26">
                  <c:v>129</c:v>
                </c:pt>
                <c:pt idx="27">
                  <c:v>141</c:v>
                </c:pt>
                <c:pt idx="28">
                  <c:v>129</c:v>
                </c:pt>
                <c:pt idx="29">
                  <c:v>57</c:v>
                </c:pt>
                <c:pt idx="30">
                  <c:v>87</c:v>
                </c:pt>
                <c:pt idx="31">
                  <c:v>237</c:v>
                </c:pt>
                <c:pt idx="32">
                  <c:v>120.89999999999999</c:v>
                </c:pt>
                <c:pt idx="33">
                  <c:v>110.10000000000001</c:v>
                </c:pt>
                <c:pt idx="34">
                  <c:v>37.799999999999997</c:v>
                </c:pt>
                <c:pt idx="35" formatCode="0">
                  <c:v>24</c:v>
                </c:pt>
                <c:pt idx="36" formatCode="0">
                  <c:v>27</c:v>
                </c:pt>
                <c:pt idx="37" formatCode="0">
                  <c:v>24</c:v>
                </c:pt>
                <c:pt idx="38" formatCode="0">
                  <c:v>15</c:v>
                </c:pt>
                <c:pt idx="39" formatCode="0">
                  <c:v>9.375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7B-4B84-B712-93D527383FD4}"/>
            </c:ext>
          </c:extLst>
        </c:ser>
        <c:ser>
          <c:idx val="2"/>
          <c:order val="2"/>
          <c:spPr>
            <a:ln w="317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317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'Horizontal(2)'!$G$13:$H$52</c:f>
              <c:multiLvlStrCache>
                <c:ptCount val="4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  <c:pt idx="28">
                    <c:v>2024</c:v>
                  </c:pt>
                  <c:pt idx="32">
                    <c:v>2025</c:v>
                  </c:pt>
                  <c:pt idx="36">
                    <c:v>2026</c:v>
                  </c:pt>
                </c:lvl>
              </c:multiLvlStrCache>
            </c:multiLvlStrRef>
          </c:cat>
          <c:val>
            <c:numRef>
              <c:f>'Horizontal(2)'!$K$13:$K$52</c:f>
              <c:numCache>
                <c:formatCode>General</c:formatCode>
                <c:ptCount val="40"/>
                <c:pt idx="0">
                  <c:v>207</c:v>
                </c:pt>
                <c:pt idx="1">
                  <c:v>183</c:v>
                </c:pt>
                <c:pt idx="2">
                  <c:v>240</c:v>
                </c:pt>
                <c:pt idx="3">
                  <c:v>174</c:v>
                </c:pt>
                <c:pt idx="4">
                  <c:v>243</c:v>
                </c:pt>
                <c:pt idx="5">
                  <c:v>337</c:v>
                </c:pt>
                <c:pt idx="6">
                  <c:v>256</c:v>
                </c:pt>
                <c:pt idx="7">
                  <c:v>230</c:v>
                </c:pt>
                <c:pt idx="8">
                  <c:v>254</c:v>
                </c:pt>
                <c:pt idx="9">
                  <c:v>355</c:v>
                </c:pt>
                <c:pt idx="10">
                  <c:v>299</c:v>
                </c:pt>
                <c:pt idx="11">
                  <c:v>274</c:v>
                </c:pt>
                <c:pt idx="12">
                  <c:v>274</c:v>
                </c:pt>
                <c:pt idx="13">
                  <c:v>205</c:v>
                </c:pt>
                <c:pt idx="14">
                  <c:v>225</c:v>
                </c:pt>
                <c:pt idx="15">
                  <c:v>219</c:v>
                </c:pt>
                <c:pt idx="16">
                  <c:v>212</c:v>
                </c:pt>
                <c:pt idx="17">
                  <c:v>246</c:v>
                </c:pt>
                <c:pt idx="18">
                  <c:v>260</c:v>
                </c:pt>
                <c:pt idx="19">
                  <c:v>217</c:v>
                </c:pt>
                <c:pt idx="20">
                  <c:v>241</c:v>
                </c:pt>
                <c:pt idx="21">
                  <c:v>225</c:v>
                </c:pt>
                <c:pt idx="22">
                  <c:v>181</c:v>
                </c:pt>
                <c:pt idx="23">
                  <c:v>132</c:v>
                </c:pt>
                <c:pt idx="24">
                  <c:v>213</c:v>
                </c:pt>
                <c:pt idx="25">
                  <c:v>276</c:v>
                </c:pt>
                <c:pt idx="26">
                  <c:v>129</c:v>
                </c:pt>
                <c:pt idx="27">
                  <c:v>141</c:v>
                </c:pt>
                <c:pt idx="28">
                  <c:v>129</c:v>
                </c:pt>
                <c:pt idx="29">
                  <c:v>57</c:v>
                </c:pt>
                <c:pt idx="30">
                  <c:v>87</c:v>
                </c:pt>
                <c:pt idx="31">
                  <c:v>237</c:v>
                </c:pt>
                <c:pt idx="32">
                  <c:v>120.89999999999999</c:v>
                </c:pt>
                <c:pt idx="33">
                  <c:v>110.10000000000001</c:v>
                </c:pt>
                <c:pt idx="34">
                  <c:v>37.799999999999997</c:v>
                </c:pt>
                <c:pt idx="35" formatCode="0">
                  <c:v>156</c:v>
                </c:pt>
                <c:pt idx="36" formatCode="0">
                  <c:v>144</c:v>
                </c:pt>
                <c:pt idx="37" formatCode="0">
                  <c:v>78</c:v>
                </c:pt>
                <c:pt idx="38" formatCode="0">
                  <c:v>109.28571428571426</c:v>
                </c:pt>
                <c:pt idx="39" formatCode="0">
                  <c:v>110.20408163265304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7B-4B84-B712-93D527383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565536"/>
        <c:axId val="222572736"/>
      </c:lineChar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1750">
                <a:solidFill>
                  <a:srgbClr val="FFDA82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'Horizontal(2)'!$G$13:$H$52</c:f>
              <c:multiLvlStrCache>
                <c:ptCount val="4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  <c:pt idx="28">
                    <c:v>2024</c:v>
                  </c:pt>
                  <c:pt idx="32">
                    <c:v>2025</c:v>
                  </c:pt>
                  <c:pt idx="36">
                    <c:v>2026</c:v>
                  </c:pt>
                </c:lvl>
              </c:multiLvlStrCache>
            </c:multiLvlStrRef>
          </c:cat>
          <c:val>
            <c:numRef>
              <c:f>'Horizontal(2)'!$I$13:$I$52</c:f>
              <c:numCache>
                <c:formatCode>0.00</c:formatCode>
                <c:ptCount val="40"/>
                <c:pt idx="0">
                  <c:v>207</c:v>
                </c:pt>
                <c:pt idx="1">
                  <c:v>183</c:v>
                </c:pt>
                <c:pt idx="2">
                  <c:v>240</c:v>
                </c:pt>
                <c:pt idx="3">
                  <c:v>174</c:v>
                </c:pt>
                <c:pt idx="4">
                  <c:v>243</c:v>
                </c:pt>
                <c:pt idx="5">
                  <c:v>337</c:v>
                </c:pt>
                <c:pt idx="6">
                  <c:v>256</c:v>
                </c:pt>
                <c:pt idx="7">
                  <c:v>230</c:v>
                </c:pt>
                <c:pt idx="8">
                  <c:v>254</c:v>
                </c:pt>
                <c:pt idx="9">
                  <c:v>355</c:v>
                </c:pt>
                <c:pt idx="10">
                  <c:v>299</c:v>
                </c:pt>
                <c:pt idx="11">
                  <c:v>274</c:v>
                </c:pt>
                <c:pt idx="12">
                  <c:v>274</c:v>
                </c:pt>
                <c:pt idx="13">
                  <c:v>205</c:v>
                </c:pt>
                <c:pt idx="14">
                  <c:v>225</c:v>
                </c:pt>
                <c:pt idx="15">
                  <c:v>219</c:v>
                </c:pt>
                <c:pt idx="16">
                  <c:v>212</c:v>
                </c:pt>
                <c:pt idx="17">
                  <c:v>246</c:v>
                </c:pt>
                <c:pt idx="18">
                  <c:v>260</c:v>
                </c:pt>
                <c:pt idx="19">
                  <c:v>217</c:v>
                </c:pt>
                <c:pt idx="20">
                  <c:v>241</c:v>
                </c:pt>
                <c:pt idx="21">
                  <c:v>225</c:v>
                </c:pt>
                <c:pt idx="22">
                  <c:v>181</c:v>
                </c:pt>
                <c:pt idx="23">
                  <c:v>132</c:v>
                </c:pt>
                <c:pt idx="24">
                  <c:v>213</c:v>
                </c:pt>
                <c:pt idx="25">
                  <c:v>276</c:v>
                </c:pt>
                <c:pt idx="26">
                  <c:v>129</c:v>
                </c:pt>
                <c:pt idx="27">
                  <c:v>141</c:v>
                </c:pt>
                <c:pt idx="28">
                  <c:v>129</c:v>
                </c:pt>
                <c:pt idx="29">
                  <c:v>57</c:v>
                </c:pt>
                <c:pt idx="30">
                  <c:v>87</c:v>
                </c:pt>
                <c:pt idx="31">
                  <c:v>237</c:v>
                </c:pt>
                <c:pt idx="32">
                  <c:v>120.89999999999999</c:v>
                </c:pt>
                <c:pt idx="33">
                  <c:v>110.10000000000001</c:v>
                </c:pt>
                <c:pt idx="34">
                  <c:v>37.799999999999997</c:v>
                </c:pt>
                <c:pt idx="35">
                  <c:v>84</c:v>
                </c:pt>
                <c:pt idx="36">
                  <c:v>90</c:v>
                </c:pt>
                <c:pt idx="37">
                  <c:v>60</c:v>
                </c:pt>
                <c:pt idx="38">
                  <c:v>64.285714285714278</c:v>
                </c:pt>
                <c:pt idx="39">
                  <c:v>68.877551020408148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7B-4B84-B712-93D527383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1428832"/>
        <c:axId val="951428352"/>
      </c:lineChart>
      <c:catAx>
        <c:axId val="22256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222572736"/>
        <c:crosses val="autoZero"/>
        <c:auto val="1"/>
        <c:lblAlgn val="ctr"/>
        <c:lblOffset val="100"/>
        <c:noMultiLvlLbl val="0"/>
      </c:catAx>
      <c:valAx>
        <c:axId val="222572736"/>
        <c:scaling>
          <c:orientation val="minMax"/>
          <c:max val="600"/>
        </c:scaling>
        <c:delete val="1"/>
        <c:axPos val="l"/>
        <c:numFmt formatCode="General" sourceLinked="1"/>
        <c:majorTickMark val="none"/>
        <c:minorTickMark val="none"/>
        <c:tickLblPos val="nextTo"/>
        <c:crossAx val="222565536"/>
        <c:crosses val="autoZero"/>
        <c:crossBetween val="between"/>
      </c:valAx>
      <c:valAx>
        <c:axId val="951428352"/>
        <c:scaling>
          <c:orientation val="minMax"/>
        </c:scaling>
        <c:delete val="1"/>
        <c:axPos val="r"/>
        <c:numFmt formatCode="0.00" sourceLinked="1"/>
        <c:majorTickMark val="out"/>
        <c:minorTickMark val="none"/>
        <c:tickLblPos val="nextTo"/>
        <c:crossAx val="951428832"/>
        <c:crosses val="max"/>
        <c:crossBetween val="between"/>
      </c:valAx>
      <c:catAx>
        <c:axId val="951428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1428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42075345173537E-3"/>
          <c:y val="2.3335240848063491E-2"/>
          <c:w val="0.97380677632008827"/>
          <c:h val="0.94295830014917814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20000"/>
                  <a:lumOff val="80000"/>
                </a:schemeClr>
              </a:solidFill>
              <a:ln w="31750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'Horizontal(2)'!$S$38:$S$50</c:f>
              <c:numCache>
                <c:formatCode>_-* #,##0_-;\-* #,##0_-;_-* "-"??_-;_-@_-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759</c:v>
                </c:pt>
                <c:pt idx="10">
                  <c:v>510</c:v>
                </c:pt>
                <c:pt idx="11">
                  <c:v>352.8</c:v>
                </c:pt>
                <c:pt idx="12">
                  <c:v>283.16326530612241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987E-4278-963F-CC56F9D1F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18448"/>
        <c:axId val="665013168"/>
      </c:lineChart>
      <c:catAx>
        <c:axId val="665018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5013168"/>
        <c:crosses val="autoZero"/>
        <c:auto val="1"/>
        <c:lblAlgn val="ctr"/>
        <c:lblOffset val="100"/>
        <c:noMultiLvlLbl val="0"/>
      </c:catAx>
      <c:valAx>
        <c:axId val="66501316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6501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'Horizontal(2)'!$M$13:$M$52</c:f>
              <c:numCache>
                <c:formatCode>0%</c:formatCode>
                <c:ptCount val="40"/>
                <c:pt idx="0">
                  <c:v>-0.39473684210526316</c:v>
                </c:pt>
                <c:pt idx="1">
                  <c:v>-0.11594202898550725</c:v>
                </c:pt>
                <c:pt idx="2">
                  <c:v>0.31147540983606559</c:v>
                </c:pt>
                <c:pt idx="3">
                  <c:v>-0.27500000000000002</c:v>
                </c:pt>
                <c:pt idx="4">
                  <c:v>0.39655172413793105</c:v>
                </c:pt>
                <c:pt idx="5">
                  <c:v>0.38683127572016462</c:v>
                </c:pt>
                <c:pt idx="6">
                  <c:v>-0.24035608308605341</c:v>
                </c:pt>
                <c:pt idx="7">
                  <c:v>-0.1015625</c:v>
                </c:pt>
                <c:pt idx="8">
                  <c:v>0.10434782608695652</c:v>
                </c:pt>
                <c:pt idx="9">
                  <c:v>0.39763779527559057</c:v>
                </c:pt>
                <c:pt idx="10">
                  <c:v>-0.15774647887323945</c:v>
                </c:pt>
                <c:pt idx="11">
                  <c:v>-8.3612040133779264E-2</c:v>
                </c:pt>
                <c:pt idx="12">
                  <c:v>0</c:v>
                </c:pt>
                <c:pt idx="13">
                  <c:v>-0.2518248175182482</c:v>
                </c:pt>
                <c:pt idx="14">
                  <c:v>9.7560975609756101E-2</c:v>
                </c:pt>
                <c:pt idx="15">
                  <c:v>-2.6666666666666668E-2</c:v>
                </c:pt>
                <c:pt idx="16">
                  <c:v>-3.1963470319634701E-2</c:v>
                </c:pt>
                <c:pt idx="17">
                  <c:v>0.16037735849056603</c:v>
                </c:pt>
                <c:pt idx="18">
                  <c:v>5.6910569105691054E-2</c:v>
                </c:pt>
                <c:pt idx="19">
                  <c:v>-0.16538461538461538</c:v>
                </c:pt>
                <c:pt idx="20">
                  <c:v>0.11059907834101383</c:v>
                </c:pt>
                <c:pt idx="21">
                  <c:v>-6.6390041493775934E-2</c:v>
                </c:pt>
                <c:pt idx="22">
                  <c:v>-0.19555555555555557</c:v>
                </c:pt>
                <c:pt idx="23">
                  <c:v>-0.27071823204419887</c:v>
                </c:pt>
                <c:pt idx="24">
                  <c:v>0.61363636363636365</c:v>
                </c:pt>
                <c:pt idx="25">
                  <c:v>0.29577464788732394</c:v>
                </c:pt>
                <c:pt idx="26">
                  <c:v>-0.53260869565217395</c:v>
                </c:pt>
                <c:pt idx="27">
                  <c:v>9.3023255813953487E-2</c:v>
                </c:pt>
                <c:pt idx="28">
                  <c:v>-8.5106382978723402E-2</c:v>
                </c:pt>
                <c:pt idx="29">
                  <c:v>-0.55813953488372092</c:v>
                </c:pt>
                <c:pt idx="30">
                  <c:v>0.52631578947368418</c:v>
                </c:pt>
                <c:pt idx="31">
                  <c:v>1.7241379310344827</c:v>
                </c:pt>
                <c:pt idx="32">
                  <c:v>-0.48987341772151904</c:v>
                </c:pt>
                <c:pt idx="33">
                  <c:v>-8.9330024813895653E-2</c:v>
                </c:pt>
                <c:pt idx="34">
                  <c:v>-0.65667574931880113</c:v>
                </c:pt>
                <c:pt idx="35">
                  <c:v>1.2222222222222223</c:v>
                </c:pt>
                <c:pt idx="36">
                  <c:v>7.1428571428571425E-2</c:v>
                </c:pt>
                <c:pt idx="37">
                  <c:v>-0.33333333333333331</c:v>
                </c:pt>
                <c:pt idx="38">
                  <c:v>7.14285714285713E-2</c:v>
                </c:pt>
                <c:pt idx="39">
                  <c:v>7.1428571428571327E-2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D8-460A-9FBB-0FFA7D5F0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711408"/>
        <c:axId val="345711888"/>
      </c:lineChart>
      <c:catAx>
        <c:axId val="345711408"/>
        <c:scaling>
          <c:orientation val="minMax"/>
        </c:scaling>
        <c:delete val="1"/>
        <c:axPos val="b"/>
        <c:majorTickMark val="none"/>
        <c:minorTickMark val="none"/>
        <c:tickLblPos val="nextTo"/>
        <c:crossAx val="345711888"/>
        <c:crosses val="autoZero"/>
        <c:auto val="1"/>
        <c:lblAlgn val="ctr"/>
        <c:lblOffset val="100"/>
        <c:noMultiLvlLbl val="0"/>
      </c:catAx>
      <c:valAx>
        <c:axId val="3457118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571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Hoja4!$O$39</c:f>
              <c:strCache>
                <c:ptCount val="1"/>
                <c:pt idx="0">
                  <c:v>2021</c:v>
                </c:pt>
              </c:strCache>
            </c:strRef>
          </c:tx>
          <c:spPr>
            <a:ln w="317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285607187972717E-2"/>
                  <c:y val="1.6184024084232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D0-4278-BC36-244BFAB8C4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Hoja4!$O$40:$O$43</c:f>
              <c:numCache>
                <c:formatCode>0.00</c:formatCode>
                <c:ptCount val="4"/>
                <c:pt idx="0">
                  <c:v>212</c:v>
                </c:pt>
                <c:pt idx="1">
                  <c:v>246</c:v>
                </c:pt>
                <c:pt idx="2">
                  <c:v>260</c:v>
                </c:pt>
                <c:pt idx="3">
                  <c:v>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D0-4278-BC36-244BFAB8C4DA}"/>
            </c:ext>
          </c:extLst>
        </c:ser>
        <c:ser>
          <c:idx val="1"/>
          <c:order val="1"/>
          <c:tx>
            <c:strRef>
              <c:f>Hoja4!$P$39</c:f>
              <c:strCache>
                <c:ptCount val="1"/>
                <c:pt idx="0">
                  <c:v>2022</c:v>
                </c:pt>
              </c:strCache>
            </c:strRef>
          </c:tx>
          <c:spPr>
            <a:ln w="317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31750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4351310034104168E-2"/>
                  <c:y val="-2.1163723802458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D0-4278-BC36-244BFAB8C4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Hoja4!$P$40:$P$43</c:f>
              <c:numCache>
                <c:formatCode>0.00</c:formatCode>
                <c:ptCount val="4"/>
                <c:pt idx="0">
                  <c:v>241</c:v>
                </c:pt>
                <c:pt idx="1">
                  <c:v>225</c:v>
                </c:pt>
                <c:pt idx="2">
                  <c:v>181</c:v>
                </c:pt>
                <c:pt idx="3">
                  <c:v>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D0-4278-BC36-244BFAB8C4DA}"/>
            </c:ext>
          </c:extLst>
        </c:ser>
        <c:ser>
          <c:idx val="2"/>
          <c:order val="2"/>
          <c:tx>
            <c:strRef>
              <c:f>Hoja4!$Q$39</c:f>
              <c:strCache>
                <c:ptCount val="1"/>
                <c:pt idx="0">
                  <c:v>2023</c:v>
                </c:pt>
              </c:strCache>
            </c:strRef>
          </c:tx>
          <c:spPr>
            <a:ln w="3175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31750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4351310034104168E-2"/>
                  <c:y val="1.6184024084232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D0-4278-BC36-244BFAB8C4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Hoja4!$Q$40:$Q$43</c:f>
              <c:numCache>
                <c:formatCode>0.00</c:formatCode>
                <c:ptCount val="4"/>
                <c:pt idx="0">
                  <c:v>132</c:v>
                </c:pt>
                <c:pt idx="1">
                  <c:v>213</c:v>
                </c:pt>
                <c:pt idx="2">
                  <c:v>276</c:v>
                </c:pt>
                <c:pt idx="3">
                  <c:v>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D0-4278-BC36-244BFAB8C4DA}"/>
            </c:ext>
          </c:extLst>
        </c:ser>
        <c:ser>
          <c:idx val="3"/>
          <c:order val="3"/>
          <c:tx>
            <c:strRef>
              <c:f>Hoja4!$R$39</c:f>
              <c:strCache>
                <c:ptCount val="1"/>
                <c:pt idx="0">
                  <c:v>2024</c:v>
                </c:pt>
              </c:strCache>
            </c:strRef>
          </c:tx>
          <c:spPr>
            <a:ln w="317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31750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219904341841221E-2"/>
                  <c:y val="-2.3238598685052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D0-4278-BC36-244BFAB8C4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Hoja4!$R$40:$R$43</c:f>
              <c:numCache>
                <c:formatCode>0.00</c:formatCode>
                <c:ptCount val="4"/>
                <c:pt idx="0">
                  <c:v>213</c:v>
                </c:pt>
                <c:pt idx="1">
                  <c:v>276</c:v>
                </c:pt>
                <c:pt idx="2">
                  <c:v>129</c:v>
                </c:pt>
                <c:pt idx="3">
                  <c:v>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1D0-4278-BC36-244BFAB8C4DA}"/>
            </c:ext>
          </c:extLst>
        </c:ser>
        <c:ser>
          <c:idx val="4"/>
          <c:order val="4"/>
          <c:tx>
            <c:strRef>
              <c:f>Hoja4!$S$39</c:f>
              <c:strCache>
                <c:ptCount val="1"/>
                <c:pt idx="0">
                  <c:v>2025</c:v>
                </c:pt>
              </c:strCache>
            </c:strRef>
          </c:tx>
          <c:spPr>
            <a:ln w="3175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3175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Hoja4!$S$40:$S$43</c:f>
              <c:numCache>
                <c:formatCode>0.00</c:formatCode>
                <c:ptCount val="4"/>
                <c:pt idx="0">
                  <c:v>120.89999999999999</c:v>
                </c:pt>
                <c:pt idx="1">
                  <c:v>110.10000000000001</c:v>
                </c:pt>
                <c:pt idx="2">
                  <c:v>37.799999999999997</c:v>
                </c:pt>
                <c:pt idx="3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1D0-4278-BC36-244BFAB8C4DA}"/>
            </c:ext>
          </c:extLst>
        </c:ser>
        <c:ser>
          <c:idx val="5"/>
          <c:order val="5"/>
          <c:tx>
            <c:strRef>
              <c:f>Hoja4!$T$39</c:f>
              <c:strCache>
                <c:ptCount val="1"/>
                <c:pt idx="0">
                  <c:v>2026</c:v>
                </c:pt>
              </c:strCache>
            </c:strRef>
          </c:tx>
          <c:spPr>
            <a:ln w="317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1750">
                <a:solidFill>
                  <a:srgbClr val="FFDA82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Hoja4!$T$40:$T$43</c:f>
              <c:numCache>
                <c:formatCode>0.00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64.285714285714278</c:v>
                </c:pt>
                <c:pt idx="3">
                  <c:v>68.877551020408148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1D0-4278-BC36-244BFAB8C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1659040"/>
        <c:axId val="1191655680"/>
      </c:lineChart>
      <c:catAx>
        <c:axId val="119165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91655680"/>
        <c:crosses val="autoZero"/>
        <c:auto val="1"/>
        <c:lblAlgn val="ctr"/>
        <c:lblOffset val="100"/>
        <c:noMultiLvlLbl val="0"/>
      </c:catAx>
      <c:valAx>
        <c:axId val="1191655680"/>
        <c:scaling>
          <c:orientation val="minMax"/>
          <c:max val="280"/>
          <c:min val="3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9165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Hoja4!$R$39</c:f>
              <c:strCache>
                <c:ptCount val="1"/>
                <c:pt idx="0">
                  <c:v>2024</c:v>
                </c:pt>
              </c:strCache>
            </c:strRef>
          </c:tx>
          <c:spPr>
            <a:ln w="317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31750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219904341841221E-2"/>
                  <c:y val="-2.3238598685052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8E-4EB0-A7BE-C0E86FF82C4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Hoja4!$R$40:$R$43</c:f>
              <c:numCache>
                <c:formatCode>0.00</c:formatCode>
                <c:ptCount val="4"/>
                <c:pt idx="0">
                  <c:v>213</c:v>
                </c:pt>
                <c:pt idx="1">
                  <c:v>276</c:v>
                </c:pt>
                <c:pt idx="2">
                  <c:v>129</c:v>
                </c:pt>
                <c:pt idx="3">
                  <c:v>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38E-4EB0-A7BE-C0E86FF82C4D}"/>
            </c:ext>
          </c:extLst>
        </c:ser>
        <c:ser>
          <c:idx val="4"/>
          <c:order val="1"/>
          <c:tx>
            <c:strRef>
              <c:f>Hoja4!$S$39</c:f>
              <c:strCache>
                <c:ptCount val="1"/>
                <c:pt idx="0">
                  <c:v>2025</c:v>
                </c:pt>
              </c:strCache>
            </c:strRef>
          </c:tx>
          <c:spPr>
            <a:ln w="3175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3175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Hoja4!$S$40:$S$43</c:f>
              <c:numCache>
                <c:formatCode>0.00</c:formatCode>
                <c:ptCount val="4"/>
                <c:pt idx="0">
                  <c:v>120.89999999999999</c:v>
                </c:pt>
                <c:pt idx="1">
                  <c:v>110.10000000000001</c:v>
                </c:pt>
                <c:pt idx="2">
                  <c:v>37.799999999999997</c:v>
                </c:pt>
                <c:pt idx="3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38E-4EB0-A7BE-C0E86FF82C4D}"/>
            </c:ext>
          </c:extLst>
        </c:ser>
        <c:ser>
          <c:idx val="5"/>
          <c:order val="2"/>
          <c:tx>
            <c:strRef>
              <c:f>Hoja4!$T$39</c:f>
              <c:strCache>
                <c:ptCount val="1"/>
                <c:pt idx="0">
                  <c:v>2026</c:v>
                </c:pt>
              </c:strCache>
            </c:strRef>
          </c:tx>
          <c:spPr>
            <a:ln w="317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1750">
                <a:solidFill>
                  <a:srgbClr val="FFDA82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Hoja4!$T$40:$T$43</c:f>
              <c:numCache>
                <c:formatCode>0.00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64.285714285714278</c:v>
                </c:pt>
                <c:pt idx="3">
                  <c:v>68.877551020408148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38E-4EB0-A7BE-C0E86FF82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1659040"/>
        <c:axId val="1191655680"/>
      </c:lineChart>
      <c:catAx>
        <c:axId val="119165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91655680"/>
        <c:crosses val="autoZero"/>
        <c:auto val="1"/>
        <c:lblAlgn val="ctr"/>
        <c:lblOffset val="100"/>
        <c:noMultiLvlLbl val="0"/>
      </c:catAx>
      <c:valAx>
        <c:axId val="1191655680"/>
        <c:scaling>
          <c:orientation val="minMax"/>
          <c:max val="280"/>
          <c:min val="3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9165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57150">
                <a:solidFill>
                  <a:srgbClr val="FFDA82"/>
                </a:solidFill>
              </a:ln>
              <a:effectLst/>
            </c:spPr>
          </c:marker>
          <c:val>
            <c:numRef>
              <c:f>'Horizontal(2)'!$AG$40:$AG$60</c:f>
              <c:numCache>
                <c:formatCode>General</c:formatCode>
                <c:ptCount val="21"/>
                <c:pt idx="0" formatCode="#,##0">
                  <c:v>1136</c:v>
                </c:pt>
                <c:pt idx="1">
                  <c:v>719</c:v>
                </c:pt>
                <c:pt idx="2">
                  <c:v>431</c:v>
                </c:pt>
                <c:pt idx="3">
                  <c:v>667</c:v>
                </c:pt>
                <c:pt idx="4">
                  <c:v>570</c:v>
                </c:pt>
                <c:pt idx="5">
                  <c:v>571</c:v>
                </c:pt>
                <c:pt idx="6" formatCode="#,##0">
                  <c:v>1274</c:v>
                </c:pt>
                <c:pt idx="7">
                  <c:v>908</c:v>
                </c:pt>
                <c:pt idx="8">
                  <c:v>909</c:v>
                </c:pt>
                <c:pt idx="9">
                  <c:v>905</c:v>
                </c:pt>
                <c:pt idx="10">
                  <c:v>911</c:v>
                </c:pt>
                <c:pt idx="11">
                  <c:v>895</c:v>
                </c:pt>
                <c:pt idx="12">
                  <c:v>776</c:v>
                </c:pt>
                <c:pt idx="13">
                  <c:v>818</c:v>
                </c:pt>
                <c:pt idx="14">
                  <c:v>758</c:v>
                </c:pt>
                <c:pt idx="15">
                  <c:v>822</c:v>
                </c:pt>
                <c:pt idx="16">
                  <c:v>830</c:v>
                </c:pt>
                <c:pt idx="17">
                  <c:v>746</c:v>
                </c:pt>
                <c:pt idx="18">
                  <c:v>757</c:v>
                </c:pt>
                <c:pt idx="19">
                  <c:v>742</c:v>
                </c:pt>
                <c:pt idx="20">
                  <c:v>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19-4BF9-9190-1D40ADC39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0165695"/>
        <c:axId val="1280166175"/>
      </c:lineChart>
      <c:catAx>
        <c:axId val="1280165695"/>
        <c:scaling>
          <c:orientation val="minMax"/>
        </c:scaling>
        <c:delete val="1"/>
        <c:axPos val="b"/>
        <c:majorTickMark val="none"/>
        <c:minorTickMark val="none"/>
        <c:tickLblPos val="nextTo"/>
        <c:crossAx val="1280166175"/>
        <c:crosses val="autoZero"/>
        <c:auto val="1"/>
        <c:lblAlgn val="ctr"/>
        <c:lblOffset val="100"/>
        <c:noMultiLvlLbl val="0"/>
      </c:catAx>
      <c:valAx>
        <c:axId val="1280166175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280165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5715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val>
            <c:numRef>
              <c:f>'Horizontal(2)'!$AH$68:$AH$89</c:f>
              <c:numCache>
                <c:formatCode>General</c:formatCode>
                <c:ptCount val="22"/>
                <c:pt idx="0">
                  <c:v>17</c:v>
                </c:pt>
                <c:pt idx="1">
                  <c:v>17</c:v>
                </c:pt>
                <c:pt idx="2">
                  <c:v>15</c:v>
                </c:pt>
                <c:pt idx="3">
                  <c:v>16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19</c:v>
                </c:pt>
                <c:pt idx="9">
                  <c:v>23</c:v>
                </c:pt>
                <c:pt idx="10">
                  <c:v>26</c:v>
                </c:pt>
                <c:pt idx="11">
                  <c:v>26</c:v>
                </c:pt>
                <c:pt idx="12">
                  <c:v>25</c:v>
                </c:pt>
                <c:pt idx="13">
                  <c:v>21</c:v>
                </c:pt>
                <c:pt idx="14">
                  <c:v>20</c:v>
                </c:pt>
                <c:pt idx="15">
                  <c:v>20</c:v>
                </c:pt>
                <c:pt idx="16">
                  <c:v>23</c:v>
                </c:pt>
                <c:pt idx="17">
                  <c:v>22</c:v>
                </c:pt>
                <c:pt idx="18">
                  <c:v>21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E0-4368-A993-2250C626D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0131135"/>
        <c:axId val="1280137375"/>
      </c:lineChart>
      <c:catAx>
        <c:axId val="1280131135"/>
        <c:scaling>
          <c:orientation val="minMax"/>
        </c:scaling>
        <c:delete val="1"/>
        <c:axPos val="b"/>
        <c:majorTickMark val="none"/>
        <c:minorTickMark val="none"/>
        <c:tickLblPos val="nextTo"/>
        <c:crossAx val="1280137375"/>
        <c:crosses val="autoZero"/>
        <c:auto val="1"/>
        <c:lblAlgn val="ctr"/>
        <c:lblOffset val="100"/>
        <c:noMultiLvlLbl val="0"/>
      </c:catAx>
      <c:valAx>
        <c:axId val="1280137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8013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571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571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'Horizontal(2)'!$D$28:$D$52</c:f>
              <c:numCache>
                <c:formatCode>General</c:formatCode>
                <c:ptCount val="25"/>
                <c:pt idx="5">
                  <c:v>36</c:v>
                </c:pt>
                <c:pt idx="6">
                  <c:v>21</c:v>
                </c:pt>
                <c:pt idx="7">
                  <c:v>84</c:v>
                </c:pt>
                <c:pt idx="8">
                  <c:v>65</c:v>
                </c:pt>
                <c:pt idx="9">
                  <c:v>71</c:v>
                </c:pt>
                <c:pt idx="10">
                  <c:v>92</c:v>
                </c:pt>
                <c:pt idx="11">
                  <c:v>43</c:v>
                </c:pt>
                <c:pt idx="12">
                  <c:v>47</c:v>
                </c:pt>
                <c:pt idx="13">
                  <c:v>43</c:v>
                </c:pt>
                <c:pt idx="14">
                  <c:v>19</c:v>
                </c:pt>
                <c:pt idx="15">
                  <c:v>29</c:v>
                </c:pt>
                <c:pt idx="16">
                  <c:v>79</c:v>
                </c:pt>
                <c:pt idx="17">
                  <c:v>40.299999999999997</c:v>
                </c:pt>
                <c:pt idx="18">
                  <c:v>36.700000000000003</c:v>
                </c:pt>
                <c:pt idx="19">
                  <c:v>12.6</c:v>
                </c:pt>
                <c:pt idx="20">
                  <c:v>8</c:v>
                </c:pt>
                <c:pt idx="21">
                  <c:v>9</c:v>
                </c:pt>
                <c:pt idx="22">
                  <c:v>8</c:v>
                </c:pt>
                <c:pt idx="23" formatCode="0">
                  <c:v>5</c:v>
                </c:pt>
                <c:pt idx="24" formatCode="0">
                  <c:v>3.125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0A-4AF6-BC8D-FFCF0F9D9B69}"/>
            </c:ext>
          </c:extLst>
        </c:ser>
        <c:ser>
          <c:idx val="2"/>
          <c:order val="2"/>
          <c:spPr>
            <a:ln w="571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571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'Horizontal(2)'!$E$28:$E$52</c:f>
              <c:numCache>
                <c:formatCode>General</c:formatCode>
                <c:ptCount val="25"/>
                <c:pt idx="5">
                  <c:v>36</c:v>
                </c:pt>
                <c:pt idx="6">
                  <c:v>21</c:v>
                </c:pt>
                <c:pt idx="7">
                  <c:v>84</c:v>
                </c:pt>
                <c:pt idx="8">
                  <c:v>65</c:v>
                </c:pt>
                <c:pt idx="9">
                  <c:v>71</c:v>
                </c:pt>
                <c:pt idx="10">
                  <c:v>92</c:v>
                </c:pt>
                <c:pt idx="11">
                  <c:v>43</c:v>
                </c:pt>
                <c:pt idx="12">
                  <c:v>47</c:v>
                </c:pt>
                <c:pt idx="13">
                  <c:v>43</c:v>
                </c:pt>
                <c:pt idx="14">
                  <c:v>19</c:v>
                </c:pt>
                <c:pt idx="15">
                  <c:v>29</c:v>
                </c:pt>
                <c:pt idx="16">
                  <c:v>79</c:v>
                </c:pt>
                <c:pt idx="17">
                  <c:v>40.299999999999997</c:v>
                </c:pt>
                <c:pt idx="18">
                  <c:v>36.700000000000003</c:v>
                </c:pt>
                <c:pt idx="19">
                  <c:v>12.6</c:v>
                </c:pt>
                <c:pt idx="20">
                  <c:v>52</c:v>
                </c:pt>
                <c:pt idx="21">
                  <c:v>48</c:v>
                </c:pt>
                <c:pt idx="22">
                  <c:v>26</c:v>
                </c:pt>
                <c:pt idx="23" formatCode="0">
                  <c:v>36.428571428571423</c:v>
                </c:pt>
                <c:pt idx="24" formatCode="0">
                  <c:v>36.734693877551017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0A-4AF6-BC8D-FFCF0F9D9B69}"/>
            </c:ext>
          </c:extLst>
        </c:ser>
        <c:ser>
          <c:idx val="0"/>
          <c:order val="0"/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57150">
                <a:solidFill>
                  <a:srgbClr val="C00000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'Horizontal(2)'!$C$28:$C$52</c:f>
              <c:numCache>
                <c:formatCode>General</c:formatCode>
                <c:ptCount val="25"/>
                <c:pt idx="5" formatCode="0">
                  <c:v>36</c:v>
                </c:pt>
                <c:pt idx="6" formatCode="0">
                  <c:v>21</c:v>
                </c:pt>
                <c:pt idx="7" formatCode="0">
                  <c:v>84</c:v>
                </c:pt>
                <c:pt idx="8" formatCode="0">
                  <c:v>65</c:v>
                </c:pt>
                <c:pt idx="9" formatCode="0">
                  <c:v>71</c:v>
                </c:pt>
                <c:pt idx="10" formatCode="0">
                  <c:v>92</c:v>
                </c:pt>
                <c:pt idx="11" formatCode="0">
                  <c:v>43</c:v>
                </c:pt>
                <c:pt idx="12" formatCode="0">
                  <c:v>47</c:v>
                </c:pt>
                <c:pt idx="13" formatCode="0">
                  <c:v>43</c:v>
                </c:pt>
                <c:pt idx="14" formatCode="0">
                  <c:v>19</c:v>
                </c:pt>
                <c:pt idx="15" formatCode="0">
                  <c:v>29</c:v>
                </c:pt>
                <c:pt idx="16" formatCode="0">
                  <c:v>79</c:v>
                </c:pt>
                <c:pt idx="17" formatCode="0">
                  <c:v>40.299999999999997</c:v>
                </c:pt>
                <c:pt idx="18" formatCode="0">
                  <c:v>36.700000000000003</c:v>
                </c:pt>
                <c:pt idx="19" formatCode="0">
                  <c:v>12.6</c:v>
                </c:pt>
                <c:pt idx="20" formatCode="0">
                  <c:v>28</c:v>
                </c:pt>
                <c:pt idx="21" formatCode="0">
                  <c:v>30</c:v>
                </c:pt>
                <c:pt idx="22" formatCode="0">
                  <c:v>20</c:v>
                </c:pt>
                <c:pt idx="23" formatCode="0">
                  <c:v>21.428571428571427</c:v>
                </c:pt>
                <c:pt idx="24" formatCode="0">
                  <c:v>22.959183673469383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0A-4AF6-BC8D-FFCF0F9D9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407264"/>
        <c:axId val="1373421184"/>
      </c:lineChart>
      <c:catAx>
        <c:axId val="13734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373421184"/>
        <c:crosses val="autoZero"/>
        <c:auto val="1"/>
        <c:lblAlgn val="ctr"/>
        <c:lblOffset val="100"/>
        <c:noMultiLvlLbl val="0"/>
      </c:catAx>
      <c:valAx>
        <c:axId val="1373421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340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7006988244826E-2"/>
          <c:y val="2.4829848001161687E-2"/>
          <c:w val="0.97028767683646366"/>
          <c:h val="0.9503403039976766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1075055"/>
        <c:axId val="771467391"/>
      </c:lineChart>
      <c:catAx>
        <c:axId val="7710750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1467391"/>
        <c:crosses val="autoZero"/>
        <c:auto val="1"/>
        <c:lblAlgn val="ctr"/>
        <c:lblOffset val="100"/>
        <c:noMultiLvlLbl val="0"/>
      </c:catAx>
      <c:valAx>
        <c:axId val="771467391"/>
        <c:scaling>
          <c:orientation val="minMax"/>
          <c:min val="60"/>
        </c:scaling>
        <c:delete val="1"/>
        <c:axPos val="l"/>
        <c:numFmt formatCode="#,##0" sourceLinked="1"/>
        <c:majorTickMark val="none"/>
        <c:minorTickMark val="none"/>
        <c:tickLblPos val="nextTo"/>
        <c:crossAx val="77107505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7006988244826E-2"/>
          <c:y val="2.4829848001161687E-2"/>
          <c:w val="0.97028767683646366"/>
          <c:h val="0.9503403039976766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1075055"/>
        <c:axId val="771467391"/>
      </c:lineChart>
      <c:catAx>
        <c:axId val="7710750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1467391"/>
        <c:crosses val="autoZero"/>
        <c:auto val="1"/>
        <c:lblAlgn val="ctr"/>
        <c:lblOffset val="100"/>
        <c:noMultiLvlLbl val="0"/>
      </c:catAx>
      <c:valAx>
        <c:axId val="771467391"/>
        <c:scaling>
          <c:orientation val="minMax"/>
          <c:min val="60"/>
        </c:scaling>
        <c:delete val="1"/>
        <c:axPos val="l"/>
        <c:numFmt formatCode="General" sourceLinked="1"/>
        <c:majorTickMark val="none"/>
        <c:minorTickMark val="none"/>
        <c:tickLblPos val="nextTo"/>
        <c:crossAx val="77107505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Hoja4!$N$2:$N$14</c:f>
              <c:numCache>
                <c:formatCode>0%</c:formatCode>
                <c:ptCount val="13"/>
                <c:pt idx="0">
                  <c:v>0.14509803921568629</c:v>
                </c:pt>
                <c:pt idx="1">
                  <c:v>0.14399999999999999</c:v>
                </c:pt>
                <c:pt idx="2">
                  <c:v>0.26501766784452296</c:v>
                </c:pt>
                <c:pt idx="3">
                  <c:v>0.3752913752913753</c:v>
                </c:pt>
                <c:pt idx="4">
                  <c:v>0.41652983032293378</c:v>
                </c:pt>
                <c:pt idx="5">
                  <c:v>0.47606382978723405</c:v>
                </c:pt>
                <c:pt idx="6">
                  <c:v>0.5439723320158103</c:v>
                </c:pt>
                <c:pt idx="7">
                  <c:v>0.61379595208591486</c:v>
                </c:pt>
                <c:pt idx="8">
                  <c:v>0.68976503385105536</c:v>
                </c:pt>
                <c:pt idx="9">
                  <c:v>0.76617375231053608</c:v>
                </c:pt>
                <c:pt idx="10">
                  <c:v>0.81277533039647576</c:v>
                </c:pt>
                <c:pt idx="11">
                  <c:v>0.82251735587081198</c:v>
                </c:pt>
                <c:pt idx="12">
                  <c:v>0.81259332585758903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0F-4B3D-B3F2-CB05B27D8215}"/>
            </c:ext>
          </c:extLst>
        </c:ser>
        <c:ser>
          <c:idx val="1"/>
          <c:order val="1"/>
          <c:spPr>
            <a:ln w="190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317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Hoja4!$O$2:$O$14</c:f>
              <c:numCache>
                <c:formatCode>0%</c:formatCode>
                <c:ptCount val="13"/>
                <c:pt idx="0">
                  <c:v>0.85490196078431369</c:v>
                </c:pt>
                <c:pt idx="1">
                  <c:v>0.85599999999999998</c:v>
                </c:pt>
                <c:pt idx="2">
                  <c:v>0.73498233215547704</c:v>
                </c:pt>
                <c:pt idx="3">
                  <c:v>0.62470862470862476</c:v>
                </c:pt>
                <c:pt idx="4">
                  <c:v>0.58347016967706622</c:v>
                </c:pt>
                <c:pt idx="5">
                  <c:v>0.52393617021276595</c:v>
                </c:pt>
                <c:pt idx="6">
                  <c:v>0.4560276679841897</c:v>
                </c:pt>
                <c:pt idx="7">
                  <c:v>0.38620404791408508</c:v>
                </c:pt>
                <c:pt idx="8">
                  <c:v>0.31023496614894464</c:v>
                </c:pt>
                <c:pt idx="9">
                  <c:v>0.23382624768946395</c:v>
                </c:pt>
                <c:pt idx="10">
                  <c:v>0.18722466960352424</c:v>
                </c:pt>
                <c:pt idx="11">
                  <c:v>0.17748264412918804</c:v>
                </c:pt>
                <c:pt idx="12">
                  <c:v>0.18740667414241099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0F-4B3D-B3F2-CB05B27D8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3840976"/>
        <c:axId val="1193849616"/>
      </c:lineChart>
      <c:catAx>
        <c:axId val="1193840976"/>
        <c:scaling>
          <c:orientation val="minMax"/>
        </c:scaling>
        <c:delete val="1"/>
        <c:axPos val="b"/>
        <c:majorTickMark val="none"/>
        <c:minorTickMark val="none"/>
        <c:tickLblPos val="nextTo"/>
        <c:crossAx val="1193849616"/>
        <c:crosses val="autoZero"/>
        <c:auto val="1"/>
        <c:lblAlgn val="ctr"/>
        <c:lblOffset val="100"/>
        <c:noMultiLvlLbl val="0"/>
      </c:catAx>
      <c:valAx>
        <c:axId val="11938496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9384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NSE!$M$44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NSE!$N$44:$P$44</c:f>
              <c:numCache>
                <c:formatCode>0</c:formatCode>
                <c:ptCount val="3"/>
                <c:pt idx="0">
                  <c:v>18788.284900000002</c:v>
                </c:pt>
                <c:pt idx="1">
                  <c:v>21746.209800000004</c:v>
                </c:pt>
                <c:pt idx="2">
                  <c:v>25641.082600000002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E1-4A9A-8BDE-7A9DBAE7BAFC}"/>
            </c:ext>
          </c:extLst>
        </c:ser>
        <c:ser>
          <c:idx val="1"/>
          <c:order val="1"/>
          <c:tx>
            <c:strRef>
              <c:f>NSE!$M$45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NSE!$N$45:$P$45</c:f>
              <c:numCache>
                <c:formatCode>0</c:formatCode>
                <c:ptCount val="3"/>
                <c:pt idx="0">
                  <c:v>32208.488399999998</c:v>
                </c:pt>
                <c:pt idx="1">
                  <c:v>37279.216800000002</c:v>
                </c:pt>
                <c:pt idx="2">
                  <c:v>43956.141599999995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E1-4A9A-8BDE-7A9DBAE7BAFC}"/>
            </c:ext>
          </c:extLst>
        </c:ser>
        <c:ser>
          <c:idx val="2"/>
          <c:order val="2"/>
          <c:tx>
            <c:strRef>
              <c:f>NSE!$M$46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NSE!$N$46:$P$46</c:f>
              <c:numCache>
                <c:formatCode>0</c:formatCode>
                <c:ptCount val="3"/>
                <c:pt idx="0">
                  <c:v>45628.691900000005</c:v>
                </c:pt>
                <c:pt idx="1">
                  <c:v>52812.223800000007</c:v>
                </c:pt>
                <c:pt idx="2">
                  <c:v>62271.200600000004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E1-4A9A-8BDE-7A9DBAE7BAFC}"/>
            </c:ext>
          </c:extLst>
        </c:ser>
        <c:ser>
          <c:idx val="3"/>
          <c:order val="3"/>
          <c:tx>
            <c:strRef>
              <c:f>NSE!$M$47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6860581736750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E1-4A9A-8BDE-7A9DBAE7BAF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NSE!$N$47:$P$47</c:f>
              <c:numCache>
                <c:formatCode>0</c:formatCode>
                <c:ptCount val="3"/>
                <c:pt idx="0">
                  <c:v>46970.712249999997</c:v>
                </c:pt>
                <c:pt idx="1">
                  <c:v>59025.426600000006</c:v>
                </c:pt>
                <c:pt idx="2">
                  <c:v>69597.224199999997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E1-4A9A-8BDE-7A9DBAE7BAFC}"/>
            </c:ext>
          </c:extLst>
        </c:ser>
        <c:ser>
          <c:idx val="4"/>
          <c:order val="4"/>
          <c:tx>
            <c:strRef>
              <c:f>NSE!$M$48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rgbClr val="F3B7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NSE!$N$48:$P$48</c:f>
              <c:numCache>
                <c:formatCode>0</c:formatCode>
                <c:ptCount val="3"/>
                <c:pt idx="0">
                  <c:v>44286.671550000006</c:v>
                </c:pt>
                <c:pt idx="1">
                  <c:v>46599.021000000001</c:v>
                </c:pt>
                <c:pt idx="2">
                  <c:v>54945.176999999996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E1-4A9A-8BDE-7A9DBAE7BAFC}"/>
            </c:ext>
          </c:extLst>
        </c:ser>
        <c:ser>
          <c:idx val="5"/>
          <c:order val="5"/>
          <c:tx>
            <c:strRef>
              <c:f>NSE!$M$49</c:f>
              <c:strCache>
                <c:ptCount val="1"/>
                <c:pt idx="0">
                  <c:v>D-</c:v>
                </c:pt>
              </c:strCache>
            </c:strRef>
          </c:tx>
          <c:spPr>
            <a:solidFill>
              <a:srgbClr val="DAA4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NSE!$N$49:$P$49</c:f>
              <c:numCache>
                <c:formatCode>0</c:formatCode>
                <c:ptCount val="3"/>
                <c:pt idx="0">
                  <c:v>64416.976799999997</c:v>
                </c:pt>
                <c:pt idx="1">
                  <c:v>74558.433600000004</c:v>
                </c:pt>
                <c:pt idx="2">
                  <c:v>87912.283199999991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E1-4A9A-8BDE-7A9DBAE7BAFC}"/>
            </c:ext>
          </c:extLst>
        </c:ser>
        <c:ser>
          <c:idx val="6"/>
          <c:order val="6"/>
          <c:tx>
            <c:strRef>
              <c:f>NSE!$M$50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BC8C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NSE!$N$50:$P$50</c:f>
              <c:numCache>
                <c:formatCode>0</c:formatCode>
                <c:ptCount val="3"/>
                <c:pt idx="0">
                  <c:v>16104.244199999999</c:v>
                </c:pt>
                <c:pt idx="1">
                  <c:v>18639.608400000001</c:v>
                </c:pt>
                <c:pt idx="2">
                  <c:v>21978.070799999998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E1-4A9A-8BDE-7A9DBAE7B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5970720"/>
        <c:axId val="2005971200"/>
      </c:barChart>
      <c:catAx>
        <c:axId val="200597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05971200"/>
        <c:crosses val="autoZero"/>
        <c:auto val="1"/>
        <c:lblAlgn val="ctr"/>
        <c:lblOffset val="100"/>
        <c:noMultiLvlLbl val="0"/>
      </c:catAx>
      <c:valAx>
        <c:axId val="200597120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200597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Vivienda!$L$37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Vivienda!$L$38:$L$40</c:f>
              <c:numCache>
                <c:formatCode>0</c:formatCode>
                <c:ptCount val="3"/>
                <c:pt idx="0">
                  <c:v>17431.684130000001</c:v>
                </c:pt>
                <c:pt idx="1">
                  <c:v>21482.302599999999</c:v>
                </c:pt>
                <c:pt idx="2">
                  <c:v>26306.8334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36-465F-8E2E-F39D1A04865A}"/>
            </c:ext>
          </c:extLst>
        </c:ser>
        <c:ser>
          <c:idx val="1"/>
          <c:order val="1"/>
          <c:tx>
            <c:strRef>
              <c:f>Vivienda!$M$37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Vivienda!$M$38:$M$40</c:f>
              <c:numCache>
                <c:formatCode>0</c:formatCode>
                <c:ptCount val="3"/>
                <c:pt idx="0">
                  <c:v>31290.414369999999</c:v>
                </c:pt>
                <c:pt idx="1">
                  <c:v>39820.853599999995</c:v>
                </c:pt>
                <c:pt idx="2">
                  <c:v>50078.068399999996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36-465F-8E2E-F39D1A04865A}"/>
            </c:ext>
          </c:extLst>
        </c:ser>
        <c:ser>
          <c:idx val="2"/>
          <c:order val="2"/>
          <c:tx>
            <c:strRef>
              <c:f>Vivienda!$N$37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Vivienda!$N$38:$N$40</c:f>
              <c:numCache>
                <c:formatCode>0</c:formatCode>
                <c:ptCount val="3"/>
                <c:pt idx="0">
                  <c:v>39302.492789999997</c:v>
                </c:pt>
                <c:pt idx="1">
                  <c:v>52133.880700000002</c:v>
                </c:pt>
                <c:pt idx="2">
                  <c:v>67510.307399999991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36-465F-8E2E-F39D1A04865A}"/>
            </c:ext>
          </c:extLst>
        </c:ser>
        <c:ser>
          <c:idx val="3"/>
          <c:order val="3"/>
          <c:tx>
            <c:strRef>
              <c:f>Vivienda!$O$37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Vivienda!$O$38:$O$40</c:f>
              <c:numCache>
                <c:formatCode>0</c:formatCode>
                <c:ptCount val="3"/>
                <c:pt idx="0">
                  <c:v>41467.919390000003</c:v>
                </c:pt>
                <c:pt idx="1">
                  <c:v>54753.673699999992</c:v>
                </c:pt>
                <c:pt idx="2">
                  <c:v>70679.805399999997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36-465F-8E2E-F39D1A04865A}"/>
            </c:ext>
          </c:extLst>
        </c:ser>
        <c:ser>
          <c:idx val="4"/>
          <c:order val="4"/>
          <c:tx>
            <c:strRef>
              <c:f>Vivienda!$P$37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rgbClr val="F3B7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Vivienda!$P$38:$P$40</c:f>
              <c:numCache>
                <c:formatCode>0</c:formatCode>
                <c:ptCount val="3"/>
                <c:pt idx="0">
                  <c:v>30532.515060000005</c:v>
                </c:pt>
                <c:pt idx="1">
                  <c:v>33009.391799999998</c:v>
                </c:pt>
                <c:pt idx="2">
                  <c:v>36132.277199999997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36-465F-8E2E-F39D1A04865A}"/>
            </c:ext>
          </c:extLst>
        </c:ser>
        <c:ser>
          <c:idx val="5"/>
          <c:order val="5"/>
          <c:tx>
            <c:strRef>
              <c:f>Vivienda!$Q$37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rgbClr val="DAA4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Vivienda!$Q$38:$Q$40</c:f>
              <c:numCache>
                <c:formatCode>0</c:formatCode>
                <c:ptCount val="3"/>
                <c:pt idx="0">
                  <c:v>44391.245300000002</c:v>
                </c:pt>
                <c:pt idx="1">
                  <c:v>47156.273999999998</c:v>
                </c:pt>
                <c:pt idx="2">
                  <c:v>50711.968000000001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36-465F-8E2E-F39D1A04865A}"/>
            </c:ext>
          </c:extLst>
        </c:ser>
        <c:ser>
          <c:idx val="6"/>
          <c:order val="6"/>
          <c:tx>
            <c:strRef>
              <c:f>Vivienda!$R$37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BC8C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Vivienda!$R$38:$R$40</c:f>
              <c:numCache>
                <c:formatCode>0</c:formatCode>
                <c:ptCount val="3"/>
                <c:pt idx="0">
                  <c:v>10285.77635</c:v>
                </c:pt>
                <c:pt idx="1">
                  <c:v>9169.2754999999997</c:v>
                </c:pt>
                <c:pt idx="2">
                  <c:v>7923.7449999999999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36-465F-8E2E-F39D1A048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1293584"/>
        <c:axId val="1761290224"/>
      </c:barChart>
      <c:catAx>
        <c:axId val="176129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761290224"/>
        <c:crosses val="autoZero"/>
        <c:auto val="1"/>
        <c:lblAlgn val="ctr"/>
        <c:lblOffset val="100"/>
        <c:noMultiLvlLbl val="0"/>
      </c:catAx>
      <c:valAx>
        <c:axId val="1761290224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76129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Hoja1!$B$25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Hoja1!$B$26:$B$28</c:f>
              <c:numCache>
                <c:formatCode>0</c:formatCode>
                <c:ptCount val="3"/>
                <c:pt idx="0">
                  <c:v>3663</c:v>
                </c:pt>
                <c:pt idx="1">
                  <c:v>5729.4457274826791</c:v>
                </c:pt>
                <c:pt idx="2">
                  <c:v>7928.1685912240191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24-42C6-816E-B70D836A28E3}"/>
            </c:ext>
          </c:extLst>
        </c:ser>
        <c:ser>
          <c:idx val="1"/>
          <c:order val="1"/>
          <c:tx>
            <c:strRef>
              <c:f>Hoja1!$C$25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Hoja1!$C$26:$C$28</c:f>
              <c:numCache>
                <c:formatCode>0</c:formatCode>
                <c:ptCount val="3"/>
                <c:pt idx="0">
                  <c:v>1004</c:v>
                </c:pt>
                <c:pt idx="1">
                  <c:v>1570.3968087339913</c:v>
                </c:pt>
                <c:pt idx="2">
                  <c:v>2173.0497585555322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24-42C6-816E-B70D836A28E3}"/>
            </c:ext>
          </c:extLst>
        </c:ser>
        <c:ser>
          <c:idx val="2"/>
          <c:order val="2"/>
          <c:tx>
            <c:strRef>
              <c:f>Hoja1!$D$25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Hoja1!$D$26:$D$28</c:f>
              <c:numCache>
                <c:formatCode>0</c:formatCode>
                <c:ptCount val="3"/>
                <c:pt idx="0">
                  <c:v>96</c:v>
                </c:pt>
                <c:pt idx="1">
                  <c:v>150.15746378332986</c:v>
                </c:pt>
                <c:pt idx="2">
                  <c:v>207.78165022044931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24-42C6-816E-B70D836A28E3}"/>
            </c:ext>
          </c:extLst>
        </c:ser>
        <c:ser>
          <c:idx val="3"/>
          <c:order val="3"/>
          <c:tx>
            <c:strRef>
              <c:f>Hoja1!$E$25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Hoja1!$E$26:$E$28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24-42C6-816E-B70D836A28E3}"/>
            </c:ext>
          </c:extLst>
        </c:ser>
        <c:ser>
          <c:idx val="4"/>
          <c:order val="4"/>
          <c:tx>
            <c:strRef>
              <c:f>Hoja1!$F$25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Hoja1!$F$26:$F$28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24-42C6-816E-B70D836A28E3}"/>
            </c:ext>
          </c:extLst>
        </c:ser>
        <c:ser>
          <c:idx val="5"/>
          <c:order val="5"/>
          <c:tx>
            <c:strRef>
              <c:f>Hoja1!$G$25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Hoja1!$G$26:$G$28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24-42C6-816E-B70D836A28E3}"/>
            </c:ext>
          </c:extLst>
        </c:ser>
        <c:ser>
          <c:idx val="6"/>
          <c:order val="6"/>
          <c:tx>
            <c:strRef>
              <c:f>Hoja1!$H$25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Hoja1!$H$26:$H$28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24-42C6-816E-B70D836A2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6981696"/>
        <c:axId val="1516979776"/>
      </c:barChart>
      <c:catAx>
        <c:axId val="151698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516979776"/>
        <c:crosses val="autoZero"/>
        <c:auto val="1"/>
        <c:lblAlgn val="ctr"/>
        <c:lblOffset val="100"/>
        <c:noMultiLvlLbl val="0"/>
      </c:catAx>
      <c:valAx>
        <c:axId val="151697977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51698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859"/>
            </a:solidFill>
            <a:ln>
              <a:solidFill>
                <a:schemeClr val="bg1">
                  <a:lumMod val="75000"/>
                  <a:alpha val="99000"/>
                </a:schemeClr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Hoja1!$A$15:$A$17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Hoja1!$B$15:$B$17</c:f>
              <c:numCache>
                <c:formatCode>0</c:formatCode>
                <c:ptCount val="3"/>
                <c:pt idx="0">
                  <c:v>48939.02261</c:v>
                </c:pt>
                <c:pt idx="1">
                  <c:v>45684.488100000039</c:v>
                </c:pt>
                <c:pt idx="2">
                  <c:v>46649.175199999998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6-438E-BF82-6C447F6EF1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926175"/>
        <c:axId val="215919935"/>
      </c:barChart>
      <c:catAx>
        <c:axId val="215926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215919935"/>
        <c:crosses val="autoZero"/>
        <c:auto val="1"/>
        <c:lblAlgn val="ctr"/>
        <c:lblOffset val="100"/>
        <c:noMultiLvlLbl val="0"/>
      </c:catAx>
      <c:valAx>
        <c:axId val="215919935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15926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680365600436388E-2"/>
          <c:y val="2.739193665305828E-2"/>
          <c:w val="0.93695068015531846"/>
          <c:h val="0.94521612669388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Vivienda!$B$43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Vivienda!$B$44:$B$46</c:f>
              <c:numCache>
                <c:formatCode>0</c:formatCode>
                <c:ptCount val="3"/>
                <c:pt idx="0">
                  <c:v>-2306.3992299999991</c:v>
                </c:pt>
                <c:pt idx="1">
                  <c:v>-5465.538527482674</c:v>
                </c:pt>
                <c:pt idx="2">
                  <c:v>-8593.9193912240171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6A-4EBE-BBD2-B1BB0E89F5EE}"/>
            </c:ext>
          </c:extLst>
        </c:ser>
        <c:ser>
          <c:idx val="1"/>
          <c:order val="1"/>
          <c:tx>
            <c:strRef>
              <c:f>Vivienda!$C$43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5362799018160931E-3"/>
                  <c:y val="-3.9842620873047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CD-47E8-B58F-DBB67C89F7B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Vivienda!$C$44:$C$46</c:f>
              <c:numCache>
                <c:formatCode>0</c:formatCode>
                <c:ptCount val="3"/>
                <c:pt idx="0">
                  <c:v>-85.925970000000234</c:v>
                </c:pt>
                <c:pt idx="1">
                  <c:v>-4112.0336087339838</c:v>
                </c:pt>
                <c:pt idx="2">
                  <c:v>-8294.9765585555324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6A-4EBE-BBD2-B1BB0E89F5EE}"/>
            </c:ext>
          </c:extLst>
        </c:ser>
        <c:ser>
          <c:idx val="2"/>
          <c:order val="2"/>
          <c:tx>
            <c:strRef>
              <c:f>Vivienda!$D$43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Vivienda!$D$44:$D$46</c:f>
              <c:numCache>
                <c:formatCode>0</c:formatCode>
                <c:ptCount val="3"/>
                <c:pt idx="0">
                  <c:v>6230.1991100000087</c:v>
                </c:pt>
                <c:pt idx="1">
                  <c:v>528.18563621667568</c:v>
                </c:pt>
                <c:pt idx="2">
                  <c:v>-5446.8884502204364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6A-4EBE-BBD2-B1BB0E89F5EE}"/>
            </c:ext>
          </c:extLst>
        </c:ser>
        <c:ser>
          <c:idx val="3"/>
          <c:order val="3"/>
          <c:tx>
            <c:strRef>
              <c:f>Vivienda!$E$43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3042120542767128E-3"/>
                  <c:y val="6.4744577543592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CD-47E8-B58F-DBB67C89F7B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Vivienda!$E$44:$E$46</c:f>
              <c:numCache>
                <c:formatCode>General</c:formatCode>
                <c:ptCount val="3"/>
                <c:pt idx="0">
                  <c:v>5502.7928599999941</c:v>
                </c:pt>
                <c:pt idx="1">
                  <c:v>4271.7529000000141</c:v>
                </c:pt>
                <c:pt idx="2">
                  <c:v>-1082.5812000000005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6A-4EBE-BBD2-B1BB0E89F5EE}"/>
            </c:ext>
          </c:extLst>
        </c:ser>
        <c:ser>
          <c:idx val="4"/>
          <c:order val="4"/>
          <c:tx>
            <c:strRef>
              <c:f>Vivienda!$F$43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rgbClr val="F3B7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Vivienda!$F$44:$F$46</c:f>
              <c:numCache>
                <c:formatCode>General</c:formatCode>
                <c:ptCount val="3"/>
                <c:pt idx="0">
                  <c:v>13754.156490000001</c:v>
                </c:pt>
                <c:pt idx="1">
                  <c:v>13589.629200000003</c:v>
                </c:pt>
                <c:pt idx="2">
                  <c:v>18812.899799999999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6A-4EBE-BBD2-B1BB0E89F5EE}"/>
            </c:ext>
          </c:extLst>
        </c:ser>
        <c:ser>
          <c:idx val="5"/>
          <c:order val="5"/>
          <c:tx>
            <c:strRef>
              <c:f>Vivienda!$G$43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rgbClr val="DAA4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Vivienda!$G$44:$G$46</c:f>
              <c:numCache>
                <c:formatCode>General</c:formatCode>
                <c:ptCount val="3"/>
                <c:pt idx="0">
                  <c:v>20025.731499999994</c:v>
                </c:pt>
                <c:pt idx="1">
                  <c:v>27402.159600000006</c:v>
                </c:pt>
                <c:pt idx="2">
                  <c:v>37200.31519999999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6A-4EBE-BBD2-B1BB0E89F5EE}"/>
            </c:ext>
          </c:extLst>
        </c:ser>
        <c:ser>
          <c:idx val="6"/>
          <c:order val="6"/>
          <c:tx>
            <c:strRef>
              <c:f>Vivienda!$H$43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BC8C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Vivienda!$H$44:$H$46</c:f>
              <c:numCache>
                <c:formatCode>General</c:formatCode>
                <c:ptCount val="3"/>
                <c:pt idx="0">
                  <c:v>5818.4678499999991</c:v>
                </c:pt>
                <c:pt idx="1">
                  <c:v>9470.3329000000012</c:v>
                </c:pt>
                <c:pt idx="2">
                  <c:v>14054.325799999999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6A-4EBE-BBD2-B1BB0E89F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5347024"/>
        <c:axId val="1755344624"/>
      </c:barChart>
      <c:catAx>
        <c:axId val="175534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755344624"/>
        <c:crosses val="autoZero"/>
        <c:auto val="1"/>
        <c:lblAlgn val="ctr"/>
        <c:lblOffset val="100"/>
        <c:noMultiLvlLbl val="0"/>
      </c:catAx>
      <c:valAx>
        <c:axId val="1755344624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75534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35969543231022E-2"/>
          <c:y val="6.1616453691495938E-2"/>
          <c:w val="0.97237292087442373"/>
          <c:h val="0.8767673346106482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64048"/>
        <c:axId val="665076528"/>
      </c:lineChart>
      <c:catAx>
        <c:axId val="665064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076528"/>
        <c:crosses val="autoZero"/>
        <c:auto val="1"/>
        <c:lblAlgn val="ctr"/>
        <c:lblOffset val="100"/>
        <c:noMultiLvlLbl val="0"/>
      </c:catAx>
      <c:valAx>
        <c:axId val="66507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0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4925">
                <a:solidFill>
                  <a:srgbClr val="FFDA82"/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4925">
                  <a:solidFill>
                    <a:schemeClr val="bg1">
                      <a:lumMod val="95000"/>
                    </a:scheme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bg1">
                    <a:lumMod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7CF-4961-A913-AEBDD723600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Hoja4!$H$2:$H$14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Hoja4!$I$2:$I$14</c:f>
              <c:numCache>
                <c:formatCode>0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2487</c:v>
                </c:pt>
                <c:pt idx="10">
                  <c:v>2214</c:v>
                </c:pt>
                <c:pt idx="11">
                  <c:v>1635</c:v>
                </c:pt>
                <c:pt idx="12">
                  <c:v>1227.7928764743226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CF-4961-A913-AEBDD723600E}"/>
            </c:ext>
          </c:extLst>
        </c:ser>
        <c:ser>
          <c:idx val="1"/>
          <c:order val="1"/>
          <c:spPr>
            <a:ln w="34925" cap="rnd">
              <a:solidFill>
                <a:srgbClr val="9BBB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BBB59"/>
              </a:solidFill>
              <a:ln w="34925">
                <a:solidFill>
                  <a:srgbClr val="9BBB59"/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4925">
                  <a:solidFill>
                    <a:schemeClr val="bg1">
                      <a:lumMod val="95000"/>
                    </a:scheme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bg1">
                    <a:lumMod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47CF-4961-A913-AEBDD723600E}"/>
              </c:ext>
            </c:extLst>
          </c:dPt>
          <c:dLbls>
            <c:dLbl>
              <c:idx val="5"/>
              <c:layout>
                <c:manualLayout>
                  <c:x val="-3.0938402057959412E-2"/>
                  <c:y val="-5.1477120234397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CF-4961-A913-AEBDD723600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Hoja4!$H$2:$H$14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Hoja4!$J$2:$J$14</c:f>
              <c:numCache>
                <c:formatCode>0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759</c:v>
                </c:pt>
                <c:pt idx="10">
                  <c:v>510</c:v>
                </c:pt>
                <c:pt idx="11">
                  <c:v>352.8</c:v>
                </c:pt>
                <c:pt idx="12">
                  <c:v>283.16326530612241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CF-4961-A913-AEBDD723600E}"/>
            </c:ext>
          </c:extLst>
        </c:ser>
        <c:ser>
          <c:idx val="2"/>
          <c:order val="2"/>
          <c:spPr>
            <a:ln w="3492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34925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4925">
                  <a:solidFill>
                    <a:schemeClr val="bg1">
                      <a:lumMod val="95000"/>
                    </a:scheme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bg1">
                    <a:lumMod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47CF-4961-A913-AEBDD723600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Hoja4!$H$2:$H$14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Hoja4!$K$2:$K$14</c:f>
              <c:numCache>
                <c:formatCode>0</c:formatCode>
                <c:ptCount val="13"/>
                <c:pt idx="0">
                  <c:v>1530</c:v>
                </c:pt>
                <c:pt idx="1">
                  <c:v>1875</c:v>
                </c:pt>
                <c:pt idx="2">
                  <c:v>1698</c:v>
                </c:pt>
                <c:pt idx="3">
                  <c:v>1287</c:v>
                </c:pt>
                <c:pt idx="4">
                  <c:v>1827</c:v>
                </c:pt>
                <c:pt idx="5">
                  <c:v>2256</c:v>
                </c:pt>
                <c:pt idx="6">
                  <c:v>2024</c:v>
                </c:pt>
                <c:pt idx="7">
                  <c:v>2421</c:v>
                </c:pt>
                <c:pt idx="8">
                  <c:v>2511</c:v>
                </c:pt>
                <c:pt idx="9">
                  <c:v>3246</c:v>
                </c:pt>
                <c:pt idx="10">
                  <c:v>2724</c:v>
                </c:pt>
                <c:pt idx="11">
                  <c:v>1987.8</c:v>
                </c:pt>
                <c:pt idx="12">
                  <c:v>1510.956141780445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CF-4961-A913-AEBDD7236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3836656"/>
        <c:axId val="1193842416"/>
      </c:lineChart>
      <c:catAx>
        <c:axId val="119383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193842416"/>
        <c:crosses val="autoZero"/>
        <c:auto val="1"/>
        <c:lblAlgn val="ctr"/>
        <c:lblOffset val="100"/>
        <c:noMultiLvlLbl val="0"/>
      </c:catAx>
      <c:valAx>
        <c:axId val="119384241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19383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35969543231022E-2"/>
          <c:y val="6.1616453691495938E-2"/>
          <c:w val="0.97237292087442373"/>
          <c:h val="0.8767673346106482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64048"/>
        <c:axId val="665076528"/>
      </c:lineChart>
      <c:catAx>
        <c:axId val="665064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076528"/>
        <c:crosses val="autoZero"/>
        <c:auto val="1"/>
        <c:lblAlgn val="ctr"/>
        <c:lblOffset val="100"/>
        <c:noMultiLvlLbl val="0"/>
      </c:catAx>
      <c:valAx>
        <c:axId val="66507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0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Hoja4!$C$1</c:f>
              <c:strCache>
                <c:ptCount val="1"/>
                <c:pt idx="0">
                  <c:v>Vertical</c:v>
                </c:pt>
              </c:strCache>
            </c:strRef>
          </c:tx>
          <c:spPr>
            <a:ln w="34925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4925">
                <a:solidFill>
                  <a:srgbClr val="FFDA82"/>
                </a:solidFill>
              </a:ln>
              <a:effectLst/>
            </c:spPr>
          </c:marker>
          <c:dPt>
            <c:idx val="47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9CB1-48C9-86C2-F4E4F937162E}"/>
              </c:ext>
            </c:extLst>
          </c:dPt>
          <c:dPt>
            <c:idx val="48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CB1-48C9-86C2-F4E4F937162E}"/>
              </c:ext>
            </c:extLst>
          </c:dPt>
          <c:dPt>
            <c:idx val="49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9CB1-48C9-86C2-F4E4F937162E}"/>
              </c:ext>
            </c:extLst>
          </c:dPt>
          <c:dPt>
            <c:idx val="50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9CB1-48C9-86C2-F4E4F937162E}"/>
              </c:ext>
            </c:extLst>
          </c:dPt>
          <c:dPt>
            <c:idx val="51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9CB1-48C9-86C2-F4E4F937162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Hoja4!$A$2:$B$53</c:f>
              <c:multiLvlStrCache>
                <c:ptCount val="5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I</c:v>
                  </c:pt>
                  <c:pt idx="41">
                    <c:v>II</c:v>
                  </c:pt>
                  <c:pt idx="42">
                    <c:v>III</c:v>
                  </c:pt>
                  <c:pt idx="43">
                    <c:v>IV</c:v>
                  </c:pt>
                  <c:pt idx="44">
                    <c:v>I</c:v>
                  </c:pt>
                  <c:pt idx="45">
                    <c:v>II</c:v>
                  </c:pt>
                  <c:pt idx="46">
                    <c:v>III</c:v>
                  </c:pt>
                  <c:pt idx="47">
                    <c:v>IV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</c:lvl>
              </c:multiLvlStrCache>
            </c:multiLvlStrRef>
          </c:cat>
          <c:val>
            <c:numRef>
              <c:f>Hoja4!$C$2:$C$53</c:f>
              <c:numCache>
                <c:formatCode>General</c:formatCode>
                <c:ptCount val="52"/>
                <c:pt idx="0">
                  <c:v>69</c:v>
                </c:pt>
                <c:pt idx="1">
                  <c:v>57</c:v>
                </c:pt>
                <c:pt idx="2">
                  <c:v>51</c:v>
                </c:pt>
                <c:pt idx="3">
                  <c:v>45</c:v>
                </c:pt>
                <c:pt idx="4">
                  <c:v>66</c:v>
                </c:pt>
                <c:pt idx="5">
                  <c:v>81</c:v>
                </c:pt>
                <c:pt idx="6">
                  <c:v>69</c:v>
                </c:pt>
                <c:pt idx="7">
                  <c:v>54</c:v>
                </c:pt>
                <c:pt idx="8">
                  <c:v>114</c:v>
                </c:pt>
                <c:pt idx="9">
                  <c:v>105</c:v>
                </c:pt>
                <c:pt idx="10">
                  <c:v>111</c:v>
                </c:pt>
                <c:pt idx="11">
                  <c:v>120</c:v>
                </c:pt>
                <c:pt idx="12">
                  <c:v>138</c:v>
                </c:pt>
                <c:pt idx="13">
                  <c:v>132</c:v>
                </c:pt>
                <c:pt idx="14">
                  <c:v>114</c:v>
                </c:pt>
                <c:pt idx="15">
                  <c:v>99</c:v>
                </c:pt>
                <c:pt idx="16">
                  <c:v>180</c:v>
                </c:pt>
                <c:pt idx="17">
                  <c:v>224</c:v>
                </c:pt>
                <c:pt idx="18">
                  <c:v>182</c:v>
                </c:pt>
                <c:pt idx="19">
                  <c:v>175</c:v>
                </c:pt>
                <c:pt idx="20">
                  <c:v>208</c:v>
                </c:pt>
                <c:pt idx="21">
                  <c:v>311</c:v>
                </c:pt>
                <c:pt idx="22">
                  <c:v>280</c:v>
                </c:pt>
                <c:pt idx="23">
                  <c:v>275</c:v>
                </c:pt>
                <c:pt idx="24">
                  <c:v>296</c:v>
                </c:pt>
                <c:pt idx="25">
                  <c:v>236</c:v>
                </c:pt>
                <c:pt idx="26">
                  <c:v>279</c:v>
                </c:pt>
                <c:pt idx="27">
                  <c:v>290</c:v>
                </c:pt>
                <c:pt idx="28">
                  <c:v>301</c:v>
                </c:pt>
                <c:pt idx="29">
                  <c:v>375</c:v>
                </c:pt>
                <c:pt idx="30">
                  <c:v>427</c:v>
                </c:pt>
                <c:pt idx="31">
                  <c:v>383</c:v>
                </c:pt>
                <c:pt idx="32">
                  <c:v>458</c:v>
                </c:pt>
                <c:pt idx="33">
                  <c:v>462</c:v>
                </c:pt>
                <c:pt idx="34">
                  <c:v>401</c:v>
                </c:pt>
                <c:pt idx="35">
                  <c:v>411</c:v>
                </c:pt>
                <c:pt idx="36">
                  <c:v>663</c:v>
                </c:pt>
                <c:pt idx="37">
                  <c:v>753</c:v>
                </c:pt>
                <c:pt idx="38">
                  <c:v>441</c:v>
                </c:pt>
                <c:pt idx="39">
                  <c:v>630</c:v>
                </c:pt>
                <c:pt idx="40">
                  <c:v>534</c:v>
                </c:pt>
                <c:pt idx="41">
                  <c:v>666</c:v>
                </c:pt>
                <c:pt idx="42">
                  <c:v>591</c:v>
                </c:pt>
                <c:pt idx="43">
                  <c:v>423</c:v>
                </c:pt>
                <c:pt idx="44">
                  <c:v>441</c:v>
                </c:pt>
                <c:pt idx="45">
                  <c:v>393</c:v>
                </c:pt>
                <c:pt idx="46">
                  <c:v>282</c:v>
                </c:pt>
                <c:pt idx="47">
                  <c:v>519</c:v>
                </c:pt>
                <c:pt idx="48">
                  <c:v>450</c:v>
                </c:pt>
                <c:pt idx="49">
                  <c:v>297</c:v>
                </c:pt>
                <c:pt idx="50">
                  <c:v>257.51445086705201</c:v>
                </c:pt>
                <c:pt idx="51">
                  <c:v>223.27842560727052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B2-434C-A6CF-F2E2DBA1E7CB}"/>
            </c:ext>
          </c:extLst>
        </c:ser>
        <c:ser>
          <c:idx val="1"/>
          <c:order val="1"/>
          <c:tx>
            <c:strRef>
              <c:f>Hoja4!$D$1</c:f>
              <c:strCache>
                <c:ptCount val="1"/>
                <c:pt idx="0">
                  <c:v>Horizontal</c:v>
                </c:pt>
              </c:strCache>
            </c:strRef>
          </c:tx>
          <c:spPr>
            <a:ln w="34925" cap="rnd">
              <a:solidFill>
                <a:srgbClr val="9BBB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BBB59"/>
              </a:solidFill>
              <a:ln w="34925">
                <a:solidFill>
                  <a:srgbClr val="9BBB59"/>
                </a:solidFill>
              </a:ln>
              <a:effectLst/>
            </c:spPr>
          </c:marker>
          <c:dPt>
            <c:idx val="47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B1-48C9-86C2-F4E4F937162E}"/>
              </c:ext>
            </c:extLst>
          </c:dPt>
          <c:dPt>
            <c:idx val="48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9CB1-48C9-86C2-F4E4F937162E}"/>
              </c:ext>
            </c:extLst>
          </c:dPt>
          <c:dPt>
            <c:idx val="49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B1-48C9-86C2-F4E4F937162E}"/>
              </c:ext>
            </c:extLst>
          </c:dPt>
          <c:dPt>
            <c:idx val="50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  <a:alpha val="99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9CB1-48C9-86C2-F4E4F937162E}"/>
              </c:ext>
            </c:extLst>
          </c:dPt>
          <c:dPt>
            <c:idx val="51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B1-48C9-86C2-F4E4F937162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Hoja4!$A$2:$B$53</c:f>
              <c:multiLvlStrCache>
                <c:ptCount val="5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I</c:v>
                  </c:pt>
                  <c:pt idx="41">
                    <c:v>II</c:v>
                  </c:pt>
                  <c:pt idx="42">
                    <c:v>III</c:v>
                  </c:pt>
                  <c:pt idx="43">
                    <c:v>IV</c:v>
                  </c:pt>
                  <c:pt idx="44">
                    <c:v>I</c:v>
                  </c:pt>
                  <c:pt idx="45">
                    <c:v>II</c:v>
                  </c:pt>
                  <c:pt idx="46">
                    <c:v>III</c:v>
                  </c:pt>
                  <c:pt idx="47">
                    <c:v>IV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</c:lvl>
              </c:multiLvlStrCache>
            </c:multiLvlStrRef>
          </c:cat>
          <c:val>
            <c:numRef>
              <c:f>Hoja4!$D$2:$D$53</c:f>
              <c:numCache>
                <c:formatCode>0.00</c:formatCode>
                <c:ptCount val="52"/>
                <c:pt idx="0">
                  <c:v>375</c:v>
                </c:pt>
                <c:pt idx="1">
                  <c:v>270</c:v>
                </c:pt>
                <c:pt idx="2">
                  <c:v>276</c:v>
                </c:pt>
                <c:pt idx="3">
                  <c:v>387</c:v>
                </c:pt>
                <c:pt idx="4">
                  <c:v>459</c:v>
                </c:pt>
                <c:pt idx="5">
                  <c:v>435</c:v>
                </c:pt>
                <c:pt idx="6">
                  <c:v>396</c:v>
                </c:pt>
                <c:pt idx="7">
                  <c:v>315</c:v>
                </c:pt>
                <c:pt idx="8">
                  <c:v>294</c:v>
                </c:pt>
                <c:pt idx="9">
                  <c:v>288</c:v>
                </c:pt>
                <c:pt idx="10">
                  <c:v>324</c:v>
                </c:pt>
                <c:pt idx="11">
                  <c:v>342</c:v>
                </c:pt>
                <c:pt idx="12">
                  <c:v>207</c:v>
                </c:pt>
                <c:pt idx="13">
                  <c:v>183</c:v>
                </c:pt>
                <c:pt idx="14">
                  <c:v>240</c:v>
                </c:pt>
                <c:pt idx="15">
                  <c:v>174</c:v>
                </c:pt>
                <c:pt idx="16">
                  <c:v>243</c:v>
                </c:pt>
                <c:pt idx="17">
                  <c:v>337</c:v>
                </c:pt>
                <c:pt idx="18">
                  <c:v>256</c:v>
                </c:pt>
                <c:pt idx="19">
                  <c:v>230</c:v>
                </c:pt>
                <c:pt idx="20">
                  <c:v>254</c:v>
                </c:pt>
                <c:pt idx="21">
                  <c:v>355</c:v>
                </c:pt>
                <c:pt idx="22">
                  <c:v>299</c:v>
                </c:pt>
                <c:pt idx="23">
                  <c:v>274</c:v>
                </c:pt>
                <c:pt idx="24">
                  <c:v>274</c:v>
                </c:pt>
                <c:pt idx="25">
                  <c:v>205</c:v>
                </c:pt>
                <c:pt idx="26">
                  <c:v>225</c:v>
                </c:pt>
                <c:pt idx="27">
                  <c:v>219</c:v>
                </c:pt>
                <c:pt idx="28">
                  <c:v>212</c:v>
                </c:pt>
                <c:pt idx="29">
                  <c:v>246</c:v>
                </c:pt>
                <c:pt idx="30">
                  <c:v>260</c:v>
                </c:pt>
                <c:pt idx="31">
                  <c:v>217</c:v>
                </c:pt>
                <c:pt idx="32">
                  <c:v>241</c:v>
                </c:pt>
                <c:pt idx="33">
                  <c:v>225</c:v>
                </c:pt>
                <c:pt idx="34">
                  <c:v>181</c:v>
                </c:pt>
                <c:pt idx="35">
                  <c:v>132</c:v>
                </c:pt>
                <c:pt idx="36">
                  <c:v>213</c:v>
                </c:pt>
                <c:pt idx="37">
                  <c:v>276</c:v>
                </c:pt>
                <c:pt idx="38">
                  <c:v>129</c:v>
                </c:pt>
                <c:pt idx="39">
                  <c:v>141</c:v>
                </c:pt>
                <c:pt idx="40">
                  <c:v>129</c:v>
                </c:pt>
                <c:pt idx="41">
                  <c:v>57</c:v>
                </c:pt>
                <c:pt idx="42">
                  <c:v>87</c:v>
                </c:pt>
                <c:pt idx="43">
                  <c:v>237</c:v>
                </c:pt>
                <c:pt idx="44">
                  <c:v>120.89999999999999</c:v>
                </c:pt>
                <c:pt idx="45">
                  <c:v>110.10000000000001</c:v>
                </c:pt>
                <c:pt idx="46">
                  <c:v>37.799999999999997</c:v>
                </c:pt>
                <c:pt idx="47">
                  <c:v>84</c:v>
                </c:pt>
                <c:pt idx="48">
                  <c:v>90</c:v>
                </c:pt>
                <c:pt idx="49">
                  <c:v>60</c:v>
                </c:pt>
                <c:pt idx="50">
                  <c:v>64.285714285714278</c:v>
                </c:pt>
                <c:pt idx="51">
                  <c:v>68.877551020408148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B2-434C-A6CF-F2E2DBA1E7CB}"/>
            </c:ext>
          </c:extLst>
        </c:ser>
        <c:ser>
          <c:idx val="2"/>
          <c:order val="2"/>
          <c:tx>
            <c:strRef>
              <c:f>Hoja4!$E$1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40000"/>
                  <a:lumOff val="60000"/>
                </a:srgbClr>
              </a:solidFill>
              <a:ln w="34925">
                <a:solidFill>
                  <a:srgbClr val="1F497D">
                    <a:lumMod val="40000"/>
                    <a:lumOff val="60000"/>
                  </a:srgbClr>
                </a:solidFill>
              </a:ln>
              <a:effectLst/>
            </c:spPr>
          </c:marker>
          <c:dPt>
            <c:idx val="47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9CB1-48C9-86C2-F4E4F937162E}"/>
              </c:ext>
            </c:extLst>
          </c:dPt>
          <c:dPt>
            <c:idx val="48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9CB1-48C9-86C2-F4E4F937162E}"/>
              </c:ext>
            </c:extLst>
          </c:dPt>
          <c:dPt>
            <c:idx val="49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9CB1-48C9-86C2-F4E4F937162E}"/>
              </c:ext>
            </c:extLst>
          </c:dPt>
          <c:dPt>
            <c:idx val="50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9CB1-48C9-86C2-F4E4F937162E}"/>
              </c:ext>
            </c:extLst>
          </c:dPt>
          <c:dPt>
            <c:idx val="51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9CB1-48C9-86C2-F4E4F937162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Hoja4!$A$2:$B$53</c:f>
              <c:multiLvlStrCache>
                <c:ptCount val="5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I</c:v>
                  </c:pt>
                  <c:pt idx="41">
                    <c:v>II</c:v>
                  </c:pt>
                  <c:pt idx="42">
                    <c:v>III</c:v>
                  </c:pt>
                  <c:pt idx="43">
                    <c:v>IV</c:v>
                  </c:pt>
                  <c:pt idx="44">
                    <c:v>I</c:v>
                  </c:pt>
                  <c:pt idx="45">
                    <c:v>II</c:v>
                  </c:pt>
                  <c:pt idx="46">
                    <c:v>III</c:v>
                  </c:pt>
                  <c:pt idx="47">
                    <c:v>IV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</c:lvl>
              </c:multiLvlStrCache>
            </c:multiLvlStrRef>
          </c:cat>
          <c:val>
            <c:numRef>
              <c:f>Hoja4!$E$2:$E$53</c:f>
              <c:numCache>
                <c:formatCode>0.00</c:formatCode>
                <c:ptCount val="52"/>
                <c:pt idx="0">
                  <c:v>444</c:v>
                </c:pt>
                <c:pt idx="1">
                  <c:v>327</c:v>
                </c:pt>
                <c:pt idx="2">
                  <c:v>327</c:v>
                </c:pt>
                <c:pt idx="3">
                  <c:v>432</c:v>
                </c:pt>
                <c:pt idx="4">
                  <c:v>525</c:v>
                </c:pt>
                <c:pt idx="5">
                  <c:v>516</c:v>
                </c:pt>
                <c:pt idx="6">
                  <c:v>465</c:v>
                </c:pt>
                <c:pt idx="7">
                  <c:v>369</c:v>
                </c:pt>
                <c:pt idx="8">
                  <c:v>408</c:v>
                </c:pt>
                <c:pt idx="9">
                  <c:v>393</c:v>
                </c:pt>
                <c:pt idx="10">
                  <c:v>435</c:v>
                </c:pt>
                <c:pt idx="11">
                  <c:v>462</c:v>
                </c:pt>
                <c:pt idx="12">
                  <c:v>345</c:v>
                </c:pt>
                <c:pt idx="13">
                  <c:v>315</c:v>
                </c:pt>
                <c:pt idx="14">
                  <c:v>354</c:v>
                </c:pt>
                <c:pt idx="15">
                  <c:v>273</c:v>
                </c:pt>
                <c:pt idx="16">
                  <c:v>423</c:v>
                </c:pt>
                <c:pt idx="17">
                  <c:v>561</c:v>
                </c:pt>
                <c:pt idx="18">
                  <c:v>438</c:v>
                </c:pt>
                <c:pt idx="19">
                  <c:v>405</c:v>
                </c:pt>
                <c:pt idx="20">
                  <c:v>462</c:v>
                </c:pt>
                <c:pt idx="21">
                  <c:v>666</c:v>
                </c:pt>
                <c:pt idx="22">
                  <c:v>579</c:v>
                </c:pt>
                <c:pt idx="23">
                  <c:v>549</c:v>
                </c:pt>
                <c:pt idx="24">
                  <c:v>570</c:v>
                </c:pt>
                <c:pt idx="25">
                  <c:v>441</c:v>
                </c:pt>
                <c:pt idx="26">
                  <c:v>504</c:v>
                </c:pt>
                <c:pt idx="27">
                  <c:v>509</c:v>
                </c:pt>
                <c:pt idx="28">
                  <c:v>513</c:v>
                </c:pt>
                <c:pt idx="29">
                  <c:v>621</c:v>
                </c:pt>
                <c:pt idx="30">
                  <c:v>687</c:v>
                </c:pt>
                <c:pt idx="31">
                  <c:v>600</c:v>
                </c:pt>
                <c:pt idx="32">
                  <c:v>699</c:v>
                </c:pt>
                <c:pt idx="33">
                  <c:v>687</c:v>
                </c:pt>
                <c:pt idx="34">
                  <c:v>582</c:v>
                </c:pt>
                <c:pt idx="35">
                  <c:v>543</c:v>
                </c:pt>
                <c:pt idx="36">
                  <c:v>876</c:v>
                </c:pt>
                <c:pt idx="37">
                  <c:v>1029</c:v>
                </c:pt>
                <c:pt idx="38">
                  <c:v>570</c:v>
                </c:pt>
                <c:pt idx="39">
                  <c:v>771</c:v>
                </c:pt>
                <c:pt idx="40">
                  <c:v>663</c:v>
                </c:pt>
                <c:pt idx="41">
                  <c:v>723</c:v>
                </c:pt>
                <c:pt idx="42">
                  <c:v>678</c:v>
                </c:pt>
                <c:pt idx="43">
                  <c:v>660</c:v>
                </c:pt>
                <c:pt idx="44">
                  <c:v>561.9</c:v>
                </c:pt>
                <c:pt idx="45">
                  <c:v>503.1</c:v>
                </c:pt>
                <c:pt idx="46">
                  <c:v>319.8</c:v>
                </c:pt>
                <c:pt idx="47">
                  <c:v>603</c:v>
                </c:pt>
                <c:pt idx="48">
                  <c:v>540</c:v>
                </c:pt>
                <c:pt idx="49">
                  <c:v>357</c:v>
                </c:pt>
                <c:pt idx="50">
                  <c:v>321.80016515276628</c:v>
                </c:pt>
                <c:pt idx="51">
                  <c:v>292.15597662767868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B2-434C-A6CF-F2E2DBA1E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7630207"/>
        <c:axId val="1157619167"/>
      </c:lineChart>
      <c:catAx>
        <c:axId val="115763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57619167"/>
        <c:crosses val="autoZero"/>
        <c:auto val="1"/>
        <c:lblAlgn val="ctr"/>
        <c:lblOffset val="100"/>
        <c:noMultiLvlLbl val="0"/>
      </c:catAx>
      <c:valAx>
        <c:axId val="1157619167"/>
        <c:scaling>
          <c:orientation val="minMax"/>
          <c:max val="105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57630207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317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Vertical!$R$38:$R$50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Vertical!$T$38:$T$50</c:f>
              <c:numCache>
                <c:formatCode>_-* #,##0_-;\-* #,##0_-;_-* "-"??_-;_-@_-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2487</c:v>
                </c:pt>
                <c:pt idx="10">
                  <c:v>2214</c:v>
                </c:pt>
                <c:pt idx="11">
                  <c:v>1410</c:v>
                </c:pt>
                <c:pt idx="12">
                  <c:v>665.70415224913495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E0-4426-B435-2F07DB24673B}"/>
            </c:ext>
          </c:extLst>
        </c:ser>
        <c:ser>
          <c:idx val="2"/>
          <c:order val="2"/>
          <c:spPr>
            <a:ln w="317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317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Vertical!$R$38:$R$50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Vertical!$U$38:$U$50</c:f>
              <c:numCache>
                <c:formatCode>_-* #,##0_-;\-* #,##0_-;_-* "-"??_-;_-@_-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2487</c:v>
                </c:pt>
                <c:pt idx="10">
                  <c:v>2214</c:v>
                </c:pt>
                <c:pt idx="11">
                  <c:v>1776</c:v>
                </c:pt>
                <c:pt idx="12">
                  <c:v>1749.9107999999999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E0-4426-B435-2F07DB246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18448"/>
        <c:axId val="665013168"/>
      </c:lineChar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31750">
                <a:solidFill>
                  <a:srgbClr val="FFD57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Vertical!$R$38:$R$50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Vertical!$S$38:$S$50</c:f>
              <c:numCache>
                <c:formatCode>_-* #,##0_-;\-* #,##0_-;_-* "-"??_-;_-@_-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2487</c:v>
                </c:pt>
                <c:pt idx="10">
                  <c:v>2214</c:v>
                </c:pt>
                <c:pt idx="11">
                  <c:v>1635</c:v>
                </c:pt>
                <c:pt idx="12">
                  <c:v>1227.7928764743226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E0-4426-B435-2F07DB246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9980255"/>
        <c:axId val="2019986975"/>
      </c:lineChart>
      <c:catAx>
        <c:axId val="66501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665013168"/>
        <c:crosses val="autoZero"/>
        <c:auto val="1"/>
        <c:lblAlgn val="ctr"/>
        <c:lblOffset val="100"/>
        <c:noMultiLvlLbl val="0"/>
      </c:catAx>
      <c:valAx>
        <c:axId val="66501316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65018448"/>
        <c:crosses val="autoZero"/>
        <c:crossBetween val="between"/>
      </c:valAx>
      <c:valAx>
        <c:axId val="2019986975"/>
        <c:scaling>
          <c:orientation val="minMax"/>
        </c:scaling>
        <c:delete val="1"/>
        <c:axPos val="r"/>
        <c:numFmt formatCode="_-* #,##0_-;\-* #,##0_-;_-* &quot;-&quot;??_-;_-@_-" sourceLinked="1"/>
        <c:majorTickMark val="out"/>
        <c:minorTickMark val="none"/>
        <c:tickLblPos val="nextTo"/>
        <c:crossAx val="2019980255"/>
        <c:crosses val="max"/>
        <c:crossBetween val="between"/>
      </c:valAx>
      <c:catAx>
        <c:axId val="20199802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9986975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35969543231022E-2"/>
          <c:y val="6.1616453691495938E-2"/>
          <c:w val="0.97237292087442373"/>
          <c:h val="0.8767673346106482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Vertical!$W$39:$W$50</c:f>
              <c:numCache>
                <c:formatCode>0%</c:formatCode>
                <c:ptCount val="12"/>
                <c:pt idx="0">
                  <c:v>0.21621621621621623</c:v>
                </c:pt>
                <c:pt idx="1">
                  <c:v>0.66666666666666663</c:v>
                </c:pt>
                <c:pt idx="2">
                  <c:v>7.3333333333333334E-2</c:v>
                </c:pt>
                <c:pt idx="3">
                  <c:v>0.57556935817805388</c:v>
                </c:pt>
                <c:pt idx="4">
                  <c:v>0.41130091984231276</c:v>
                </c:pt>
                <c:pt idx="5">
                  <c:v>2.5139664804469275E-2</c:v>
                </c:pt>
                <c:pt idx="6">
                  <c:v>0.34968210717529519</c:v>
                </c:pt>
                <c:pt idx="7">
                  <c:v>0.16554508748317631</c:v>
                </c:pt>
                <c:pt idx="8">
                  <c:v>0.43591224018475749</c:v>
                </c:pt>
                <c:pt idx="9">
                  <c:v>-0.10977080820265379</c:v>
                </c:pt>
                <c:pt idx="10">
                  <c:v>-0.26151761517615174</c:v>
                </c:pt>
                <c:pt idx="11">
                  <c:v>-8.6238532110091748E-2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1C-4430-966D-BBB9D1495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64048"/>
        <c:axId val="665076528"/>
      </c:lineChart>
      <c:catAx>
        <c:axId val="665064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076528"/>
        <c:crosses val="autoZero"/>
        <c:auto val="1"/>
        <c:lblAlgn val="ctr"/>
        <c:lblOffset val="100"/>
        <c:noMultiLvlLbl val="0"/>
      </c:catAx>
      <c:valAx>
        <c:axId val="66507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0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0.39582</cdr:x>
      <cdr:y>0.51468</cdr:y>
    </cdr:from>
    <cdr:to>
      <cdr:x>0.42395</cdr:x>
      <cdr:y>0.67376</cdr:y>
    </cdr:to>
    <cdr:sp macro="" textlink="">
      <cdr:nvSpPr>
        <cdr:cNvPr id="2" name="Cerrar corchete 1">
          <a:extLst xmlns:a="http://schemas.openxmlformats.org/drawingml/2006/main">
            <a:ext uri="{FF2B5EF4-FFF2-40B4-BE49-F238E27FC236}">
              <a16:creationId xmlns:a16="http://schemas.microsoft.com/office/drawing/2014/main" id="{F09D4A92-E985-9999-BE45-F67725D7DC03}"/>
            </a:ext>
          </a:extLst>
        </cdr:cNvPr>
        <cdr:cNvSpPr/>
      </cdr:nvSpPr>
      <cdr:spPr>
        <a:xfrm xmlns:a="http://schemas.openxmlformats.org/drawingml/2006/main">
          <a:off x="4988525" y="3349749"/>
          <a:ext cx="354526" cy="1035366"/>
        </a:xfrm>
        <a:prstGeom xmlns:a="http://schemas.openxmlformats.org/drawingml/2006/main" prst="rightBracket">
          <a:avLst/>
        </a:prstGeom>
        <a:ln xmlns:a="http://schemas.openxmlformats.org/drawingml/2006/main" w="12700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MX" sz="3600"/>
        </a:p>
      </cdr:txBody>
    </cdr:sp>
  </cdr:relSizeAnchor>
  <cdr:relSizeAnchor xmlns:cdr="http://schemas.openxmlformats.org/drawingml/2006/chartDrawing">
    <cdr:from>
      <cdr:x>0.12137</cdr:x>
      <cdr:y>0.42146</cdr:y>
    </cdr:from>
    <cdr:to>
      <cdr:x>0.12558</cdr:x>
      <cdr:y>0.45038</cdr:y>
    </cdr:to>
    <cdr:sp macro="" textlink="">
      <cdr:nvSpPr>
        <cdr:cNvPr id="3" name="Cerrar corchete 2">
          <a:extLst xmlns:a="http://schemas.openxmlformats.org/drawingml/2006/main">
            <a:ext uri="{FF2B5EF4-FFF2-40B4-BE49-F238E27FC236}">
              <a16:creationId xmlns:a16="http://schemas.microsoft.com/office/drawing/2014/main" id="{08DD0982-13E1-1091-014C-13A09FFAD84A}"/>
            </a:ext>
          </a:extLst>
        </cdr:cNvPr>
        <cdr:cNvSpPr/>
      </cdr:nvSpPr>
      <cdr:spPr>
        <a:xfrm xmlns:a="http://schemas.openxmlformats.org/drawingml/2006/main" rot="10800000">
          <a:off x="1529698" y="2743087"/>
          <a:ext cx="53059" cy="188225"/>
        </a:xfrm>
        <a:prstGeom xmlns:a="http://schemas.openxmlformats.org/drawingml/2006/main" prst="rightBracket">
          <a:avLst/>
        </a:prstGeom>
        <a:ln xmlns:a="http://schemas.openxmlformats.org/drawingml/2006/main" w="12700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MX" sz="36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3E002-AA65-1D42-9936-E95476372314}" type="datetimeFigureOut">
              <a:rPr lang="es-ES_tradnl" smtClean="0"/>
              <a:t>29/09/2025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1200150"/>
            <a:ext cx="5337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2F0FC-556E-FB4C-93C6-8578884CF6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754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1pPr>
    <a:lvl2pPr marL="496656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2pPr>
    <a:lvl3pPr marL="993313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3pPr>
    <a:lvl4pPr marL="1489969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4pPr>
    <a:lvl5pPr marL="1986625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5pPr>
    <a:lvl6pPr marL="2483282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6pPr>
    <a:lvl7pPr marL="2979938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7pPr>
    <a:lvl8pPr marL="3476595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8pPr>
    <a:lvl9pPr marL="3973251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AEBF8-06B6-B6C5-CD42-F7F8B2D9E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AB18C2F-5562-D888-0A5D-039381AB24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328425A-3C09-0A7E-B629-563E934093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FF7AEE-5D73-4C1C-465F-670BC100E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2381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76A21-2D05-4065-9F98-E03257C5F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D4B8F0E-C41D-CADD-634A-2E30E2C294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5BEDFEA-109D-3BC4-A50C-BD9D8C16E8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6FCC26-D6CA-B648-331E-F3BB21EE7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69853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AB28E-994D-7DA8-3FD6-586020744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07CFEA5-0D0B-1469-4763-5202A1CF1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6F6308D-EFC6-2834-F3A6-5E3DFE5BD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E469BE-EF49-8B47-4BFD-29DEB3F886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65118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358C1-AE7D-5E9C-BA6B-C1598B557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9F3F004-8D77-C51E-CC69-678E9E2FD5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8594F7E-CD7A-7714-4DE0-B8F3DDD28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C761BA-91FB-8B7A-A3E4-BBB8899A93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27418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ED1E9-2F78-ED9B-D6F6-6E87E89B3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0674787-8B03-944A-03F0-3F9818CFEA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0E71A44-B6E1-83B0-F691-EF11D45A2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3A4424-3E51-9ABE-8A68-A3E182487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786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1E15E74A-E2E6-70FC-941D-65B93194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159" y="7340252"/>
            <a:ext cx="1027309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20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989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5CB3ECFC-AE4A-948F-D994-01A82ABB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27310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67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13976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FF7786A-60AB-78CB-78D8-EEF249D2C31C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CABEA44-E0D4-49F9-22A6-48D18469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7690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C60A6504-63C7-4A81-9112-4824C3C4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159" y="7340252"/>
            <a:ext cx="1027309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20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3684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21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97" r:id="rId2"/>
    <p:sldLayoutId id="2147483730" r:id="rId3"/>
    <p:sldLayoutId id="2147483731" r:id="rId4"/>
  </p:sldLayoutIdLst>
  <p:hf hdr="0" ftr="0" dt="0"/>
  <p:txStyles>
    <p:titleStyle>
      <a:lvl1pPr algn="ctr" defTabSz="587756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18" indent="-440818" algn="l" defTabSz="587756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105" indent="-367348" algn="l" defTabSz="587756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392" indent="-293879" algn="l" defTabSz="587756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48" indent="-293879" algn="l" defTabSz="58775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05" indent="-293879" algn="l" defTabSz="587756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661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19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175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932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56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1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71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2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784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4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9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05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5636D-B8E1-F0BB-D787-1AA3142CD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5">
            <a:extLst>
              <a:ext uri="{FF2B5EF4-FFF2-40B4-BE49-F238E27FC236}">
                <a16:creationId xmlns:a16="http://schemas.microsoft.com/office/drawing/2014/main" id="{00000000-0008-0000-0200-000016000000}"/>
              </a:ext>
            </a:extLst>
          </p:cNvPr>
          <p:cNvGraphicFramePr>
            <a:graphicFrameLocks/>
          </p:cNvGraphicFramePr>
          <p:nvPr/>
        </p:nvGraphicFramePr>
        <p:xfrm>
          <a:off x="1014217" y="4376595"/>
          <a:ext cx="11562267" cy="205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200-000011000000}"/>
              </a:ext>
            </a:extLst>
          </p:cNvPr>
          <p:cNvGraphicFramePr>
            <a:graphicFrameLocks/>
          </p:cNvGraphicFramePr>
          <p:nvPr/>
        </p:nvGraphicFramePr>
        <p:xfrm>
          <a:off x="0" y="1104404"/>
          <a:ext cx="12576484" cy="5829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4">
            <a:extLst>
              <a:ext uri="{FF2B5EF4-FFF2-40B4-BE49-F238E27FC236}">
                <a16:creationId xmlns:a16="http://schemas.microsoft.com/office/drawing/2014/main" id="{487E67DD-61CA-9D6E-7FFE-E5A243EBD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3446"/>
            <a:ext cx="12801600" cy="66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VISITANTES ANUALES</a:t>
            </a:r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5C0124FC-333B-725B-A410-AB8FBFAB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DEA5E-EAF7-8246-8A62-7FF7613ECEAE}" type="slidenum">
              <a:rPr kumimoji="0" lang="es-ES_tradnl" sz="160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ea typeface="Roboto Lt" panose="02000000000000000000" pitchFamily="2" charset="0"/>
              </a:rPr>
              <a:pPr marL="0" marR="0" lvl="0" indent="0" algn="ctr" defTabSz="5877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_tradnl" sz="160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ea typeface="Roboto Lt" panose="020000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7E67339-2A8B-3F6B-1039-59CEE129B7B4}"/>
              </a:ext>
            </a:extLst>
          </p:cNvPr>
          <p:cNvSpPr txBox="1"/>
          <p:nvPr/>
        </p:nvSpPr>
        <p:spPr>
          <a:xfrm>
            <a:off x="784921" y="7054527"/>
            <a:ext cx="117360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ES" dirty="0"/>
              <a:t>Fuente: </a:t>
            </a:r>
            <a:r>
              <a:rPr lang="es-ES" dirty="0" err="1"/>
              <a:t>DataTur</a:t>
            </a:r>
            <a:r>
              <a:rPr lang="es-ES" dirty="0"/>
              <a:t>; Dirección de internet : http://www.datatur.sectur.gob.mx. Datos desde Enero hasta Junio de 2025.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B75D55AC-109D-75B9-7F22-79F92EEC1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8506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Proyección</a:t>
            </a: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es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2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87323-89D2-C85B-8EBD-4153B7AED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AE4BCE7-5915-43F0-949F-82F9625A4E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052194"/>
              </p:ext>
            </p:extLst>
          </p:nvPr>
        </p:nvGraphicFramePr>
        <p:xfrm>
          <a:off x="13601" y="1166849"/>
          <a:ext cx="11355102" cy="608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D61AD26-3637-7467-D293-DC95623E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69495"/>
            <a:ext cx="1027310" cy="218689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36B9060-C000-AF5F-0368-4C79249027C1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8FD6877-B006-8084-ED0B-96E094057EB7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B3370E9-4F19-D757-903F-BBC7AE0B912C}"/>
              </a:ext>
            </a:extLst>
          </p:cNvPr>
          <p:cNvSpPr txBox="1"/>
          <p:nvPr/>
        </p:nvSpPr>
        <p:spPr bwMode="auto">
          <a:xfrm>
            <a:off x="11118634" y="5390352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E44439D-9EBF-E2FF-FB4B-05D410049677}"/>
              </a:ext>
            </a:extLst>
          </p:cNvPr>
          <p:cNvSpPr txBox="1"/>
          <p:nvPr/>
        </p:nvSpPr>
        <p:spPr bwMode="auto">
          <a:xfrm>
            <a:off x="11118634" y="6317014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26AA03D-C49A-2D01-E09F-15F03A7A3D17}"/>
              </a:ext>
            </a:extLst>
          </p:cNvPr>
          <p:cNvSpPr txBox="1"/>
          <p:nvPr/>
        </p:nvSpPr>
        <p:spPr bwMode="auto">
          <a:xfrm>
            <a:off x="11118634" y="5861938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FC4895-530D-5041-268F-ADE12543A1B1}"/>
              </a:ext>
            </a:extLst>
          </p:cNvPr>
          <p:cNvSpPr txBox="1"/>
          <p:nvPr/>
        </p:nvSpPr>
        <p:spPr>
          <a:xfrm>
            <a:off x="139700" y="7168838"/>
            <a:ext cx="1102995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A984B51-6447-8642-D5CF-4F82E4DC3DB5}"/>
              </a:ext>
            </a:extLst>
          </p:cNvPr>
          <p:cNvSpPr txBox="1"/>
          <p:nvPr/>
        </p:nvSpPr>
        <p:spPr bwMode="auto">
          <a:xfrm>
            <a:off x="11169650" y="4578417"/>
            <a:ext cx="1169937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ANUALES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99E9546-45D4-4326-7CF4-90D6E6DECF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282994"/>
              </p:ext>
            </p:extLst>
          </p:nvPr>
        </p:nvGraphicFramePr>
        <p:xfrm>
          <a:off x="701822" y="707104"/>
          <a:ext cx="11029950" cy="489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F2F0E06C-E657-458D-A20A-B5EFDDBFF5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74494"/>
              </p:ext>
            </p:extLst>
          </p:nvPr>
        </p:nvGraphicFramePr>
        <p:xfrm>
          <a:off x="502769" y="2758563"/>
          <a:ext cx="10666881" cy="1409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5574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078B8-23D2-E7A9-E304-556228E88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D6D78E6-0700-C9AC-7BC4-4794B29EFF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049893"/>
              </p:ext>
            </p:extLst>
          </p:nvPr>
        </p:nvGraphicFramePr>
        <p:xfrm>
          <a:off x="-1" y="1145573"/>
          <a:ext cx="11917018" cy="612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6AAC5C3-8089-243D-1FC6-2C873F351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84404" cy="247931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16260C1-0FC9-8E3E-8C5C-C4CF5BFA1838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29C4604-40FC-0936-871D-9E7775F69952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trimestral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73344FA-EAEA-91BA-AF8F-E1B4A1AA4F6D}"/>
              </a:ext>
            </a:extLst>
          </p:cNvPr>
          <p:cNvSpPr txBox="1"/>
          <p:nvPr/>
        </p:nvSpPr>
        <p:spPr>
          <a:xfrm>
            <a:off x="567588" y="7266424"/>
            <a:ext cx="1087226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Estimación realizadas por Ideas Frescas. Para la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comparación se utilizó la estimación del escenario moderado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D4474E5-39E0-33E6-D1EC-23091774E2DB}"/>
              </a:ext>
            </a:extLst>
          </p:cNvPr>
          <p:cNvSpPr/>
          <p:nvPr/>
        </p:nvSpPr>
        <p:spPr>
          <a:xfrm>
            <a:off x="11652270" y="5513555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  <a:defRPr/>
            </a:pPr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283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FA3BCA7-20D8-044B-EE8F-464281485656}"/>
              </a:ext>
            </a:extLst>
          </p:cNvPr>
          <p:cNvSpPr txBox="1"/>
          <p:nvPr/>
        </p:nvSpPr>
        <p:spPr>
          <a:xfrm>
            <a:off x="10437234" y="5359764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</a:t>
            </a:r>
            <a:r>
              <a:rPr lang="es-ES_tradnl" sz="3600" b="1" dirty="0">
                <a:solidFill>
                  <a:srgbClr val="FFC000"/>
                </a:solidFill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6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Black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9C00AF8-FF41-B03D-3FA4-D498A95A7E7D}"/>
              </a:ext>
            </a:extLst>
          </p:cNvPr>
          <p:cNvSpPr/>
          <p:nvPr/>
        </p:nvSpPr>
        <p:spPr>
          <a:xfrm>
            <a:off x="11625837" y="5028756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1600" dirty="0">
                <a:latin typeface="Roboto Thin" pitchFamily="2" charset="0"/>
                <a:ea typeface="Roboto Thin" pitchFamily="2" charset="0"/>
              </a:rPr>
              <a:t>353</a:t>
            </a:r>
            <a:endParaRPr lang="es-MX" sz="1600" dirty="0">
              <a:solidFill>
                <a:prstClr val="black"/>
              </a:solidFill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3556F65-4791-3A19-D395-FFDB620BECC8}"/>
              </a:ext>
            </a:extLst>
          </p:cNvPr>
          <p:cNvSpPr/>
          <p:nvPr/>
        </p:nvSpPr>
        <p:spPr>
          <a:xfrm>
            <a:off x="11625838" y="3627985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759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1DDDAB1-0508-6A53-70DC-72F579BBDFD6}"/>
              </a:ext>
            </a:extLst>
          </p:cNvPr>
          <p:cNvSpPr txBox="1"/>
          <p:nvPr/>
        </p:nvSpPr>
        <p:spPr>
          <a:xfrm>
            <a:off x="10414313" y="3458946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2024</a:t>
            </a: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329A2D6F-10F5-CF2B-503A-E89614932581}"/>
              </a:ext>
            </a:extLst>
          </p:cNvPr>
          <p:cNvSpPr txBox="1"/>
          <p:nvPr/>
        </p:nvSpPr>
        <p:spPr>
          <a:xfrm>
            <a:off x="10414313" y="4869291"/>
            <a:ext cx="14590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</a:rPr>
              <a:t>2025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FF24A00-BA03-C9AC-4F59-FE88F99878D9}"/>
              </a:ext>
            </a:extLst>
          </p:cNvPr>
          <p:cNvSpPr/>
          <p:nvPr/>
        </p:nvSpPr>
        <p:spPr>
          <a:xfrm>
            <a:off x="11622834" y="4088153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779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579E09-6B6F-03BC-BBE7-E8704C4BFE84}"/>
              </a:ext>
            </a:extLst>
          </p:cNvPr>
          <p:cNvSpPr txBox="1"/>
          <p:nvPr/>
        </p:nvSpPr>
        <p:spPr>
          <a:xfrm>
            <a:off x="10440745" y="3919114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2022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C9ECDFC-1382-ECCB-6DDE-B3F44C5969DB}"/>
              </a:ext>
            </a:extLst>
          </p:cNvPr>
          <p:cNvSpPr/>
          <p:nvPr/>
        </p:nvSpPr>
        <p:spPr>
          <a:xfrm>
            <a:off x="11652270" y="2448286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935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ACDB70E-9217-50ED-F567-0071CB4A5A0D}"/>
              </a:ext>
            </a:extLst>
          </p:cNvPr>
          <p:cNvSpPr txBox="1"/>
          <p:nvPr/>
        </p:nvSpPr>
        <p:spPr>
          <a:xfrm>
            <a:off x="10470477" y="2272495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2021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29BC893-5709-C6C8-9410-126DAB383D9F}"/>
              </a:ext>
            </a:extLst>
          </p:cNvPr>
          <p:cNvSpPr/>
          <p:nvPr/>
        </p:nvSpPr>
        <p:spPr>
          <a:xfrm>
            <a:off x="11625837" y="4468737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750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FBA4A57-030F-6C16-CCCF-B156E5AF3B18}"/>
              </a:ext>
            </a:extLst>
          </p:cNvPr>
          <p:cNvSpPr txBox="1"/>
          <p:nvPr/>
        </p:nvSpPr>
        <p:spPr>
          <a:xfrm>
            <a:off x="10414313" y="4281439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01805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BEE43-6DF4-E4FF-3810-13CF27E00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3272135-808C-9A53-AFF1-287E8B7EBC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982795"/>
              </p:ext>
            </p:extLst>
          </p:nvPr>
        </p:nvGraphicFramePr>
        <p:xfrm>
          <a:off x="-2" y="1145573"/>
          <a:ext cx="12605950" cy="612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B99E3811-C5CF-F08E-A655-67CA9D9EF051}"/>
              </a:ext>
            </a:extLst>
          </p:cNvPr>
          <p:cNvCxnSpPr>
            <a:cxnSpLocks/>
          </p:cNvCxnSpPr>
          <p:nvPr/>
        </p:nvCxnSpPr>
        <p:spPr>
          <a:xfrm>
            <a:off x="4900293" y="5039730"/>
            <a:ext cx="0" cy="929472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6E028DD-73A6-DCC1-A34B-0FE4DF1DA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84404" cy="247931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E09023A-718C-5DCC-7402-408FE3290B52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0A599D9-52DA-7882-98F8-4582137C4D56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63EA37-931B-4A1D-A8AD-56837FC5F7FF}"/>
              </a:ext>
            </a:extLst>
          </p:cNvPr>
          <p:cNvSpPr txBox="1"/>
          <p:nvPr/>
        </p:nvSpPr>
        <p:spPr>
          <a:xfrm>
            <a:off x="567588" y="7266424"/>
            <a:ext cx="1087226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Estimación realizadas por Ideas Frescas. Para la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comparación se utilizó la estimación del escenario moderado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9A4F64-75DB-6D80-5BFE-0F8374E05E34}"/>
              </a:ext>
            </a:extLst>
          </p:cNvPr>
          <p:cNvSpPr/>
          <p:nvPr/>
        </p:nvSpPr>
        <p:spPr>
          <a:xfrm>
            <a:off x="11169023" y="6354701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  <a:defRPr/>
            </a:pPr>
            <a:r>
              <a:rPr lang="es-ES" sz="1600" dirty="0">
                <a:solidFill>
                  <a:srgbClr val="000000"/>
                </a:solidFill>
                <a:latin typeface="Roboto Thin" pitchFamily="2" charset="0"/>
                <a:ea typeface="Roboto Thin" pitchFamily="2" charset="0"/>
              </a:rPr>
              <a:t>283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BBC36F-3389-6904-75AA-5CBD28B0EA7A}"/>
              </a:ext>
            </a:extLst>
          </p:cNvPr>
          <p:cNvSpPr txBox="1"/>
          <p:nvPr/>
        </p:nvSpPr>
        <p:spPr>
          <a:xfrm>
            <a:off x="11169024" y="5752234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</a:t>
            </a:r>
            <a:r>
              <a:rPr lang="es-ES_tradnl" sz="3600" b="1" dirty="0">
                <a:solidFill>
                  <a:srgbClr val="FFC000"/>
                </a:solidFill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6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Black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C95698FB-E828-53EB-2630-81C3EAF40D8B}"/>
              </a:ext>
            </a:extLst>
          </p:cNvPr>
          <p:cNvSpPr txBox="1"/>
          <p:nvPr/>
        </p:nvSpPr>
        <p:spPr>
          <a:xfrm>
            <a:off x="11146924" y="4829840"/>
            <a:ext cx="14590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</a:rPr>
              <a:t>2025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B78D0FC-D237-60F2-5212-5EC0FCAFD7B9}"/>
              </a:ext>
            </a:extLst>
          </p:cNvPr>
          <p:cNvSpPr/>
          <p:nvPr/>
        </p:nvSpPr>
        <p:spPr>
          <a:xfrm>
            <a:off x="11146923" y="5383222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1600" dirty="0">
                <a:solidFill>
                  <a:prstClr val="black"/>
                </a:solidFill>
                <a:latin typeface="Roboto Thin" pitchFamily="2" charset="0"/>
                <a:ea typeface="Roboto Thin" pitchFamily="2" charset="0"/>
              </a:rPr>
              <a:t>353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DD58D38-4B2D-32FC-98DF-7D0718C3078F}"/>
              </a:ext>
            </a:extLst>
          </p:cNvPr>
          <p:cNvSpPr/>
          <p:nvPr/>
        </p:nvSpPr>
        <p:spPr>
          <a:xfrm>
            <a:off x="11146923" y="4175249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510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B32D675-B0AA-0615-CC70-C17CC67A4487}"/>
              </a:ext>
            </a:extLst>
          </p:cNvPr>
          <p:cNvSpPr txBox="1"/>
          <p:nvPr/>
        </p:nvSpPr>
        <p:spPr>
          <a:xfrm>
            <a:off x="11146924" y="3572782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2024</a:t>
            </a:r>
          </a:p>
        </p:txBody>
      </p:sp>
      <p:sp>
        <p:nvSpPr>
          <p:cNvPr id="20" name="CuadroTexto 14">
            <a:extLst>
              <a:ext uri="{FF2B5EF4-FFF2-40B4-BE49-F238E27FC236}">
                <a16:creationId xmlns:a16="http://schemas.microsoft.com/office/drawing/2014/main" id="{3D8D1F06-83F5-F324-62AC-00AB716344FB}"/>
              </a:ext>
            </a:extLst>
          </p:cNvPr>
          <p:cNvSpPr txBox="1"/>
          <p:nvPr/>
        </p:nvSpPr>
        <p:spPr bwMode="auto">
          <a:xfrm>
            <a:off x="4341651" y="5314650"/>
            <a:ext cx="1002981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-46%</a:t>
            </a:r>
          </a:p>
        </p:txBody>
      </p:sp>
      <p:sp>
        <p:nvSpPr>
          <p:cNvPr id="26" name="Cerrar corchete 25">
            <a:extLst>
              <a:ext uri="{FF2B5EF4-FFF2-40B4-BE49-F238E27FC236}">
                <a16:creationId xmlns:a16="http://schemas.microsoft.com/office/drawing/2014/main" id="{85071EF3-DC9C-157E-AA1A-288C2783A2DB}"/>
              </a:ext>
            </a:extLst>
          </p:cNvPr>
          <p:cNvSpPr/>
          <p:nvPr/>
        </p:nvSpPr>
        <p:spPr>
          <a:xfrm rot="10800000">
            <a:off x="10641316" y="5549855"/>
            <a:ext cx="129777" cy="346909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6" name="Cerrar corchete 5">
            <a:extLst>
              <a:ext uri="{FF2B5EF4-FFF2-40B4-BE49-F238E27FC236}">
                <a16:creationId xmlns:a16="http://schemas.microsoft.com/office/drawing/2014/main" id="{9F148514-7FC8-1F2F-E69C-0EE69D185F74}"/>
              </a:ext>
            </a:extLst>
          </p:cNvPr>
          <p:cNvSpPr/>
          <p:nvPr/>
        </p:nvSpPr>
        <p:spPr>
          <a:xfrm>
            <a:off x="7898684" y="5968038"/>
            <a:ext cx="156098" cy="593429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21" name="CuadroTexto 14">
            <a:extLst>
              <a:ext uri="{FF2B5EF4-FFF2-40B4-BE49-F238E27FC236}">
                <a16:creationId xmlns:a16="http://schemas.microsoft.com/office/drawing/2014/main" id="{E880AF0F-3853-1663-25F0-26C33E8688B2}"/>
              </a:ext>
            </a:extLst>
          </p:cNvPr>
          <p:cNvSpPr txBox="1"/>
          <p:nvPr/>
        </p:nvSpPr>
        <p:spPr bwMode="auto">
          <a:xfrm>
            <a:off x="7976733" y="6053652"/>
            <a:ext cx="980307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70%</a:t>
            </a:r>
          </a:p>
        </p:txBody>
      </p:sp>
      <p:sp>
        <p:nvSpPr>
          <p:cNvPr id="17" name="Cerrar corchete 16">
            <a:extLst>
              <a:ext uri="{FF2B5EF4-FFF2-40B4-BE49-F238E27FC236}">
                <a16:creationId xmlns:a16="http://schemas.microsoft.com/office/drawing/2014/main" id="{6A79711E-C4AE-D94D-FD52-000B981622D2}"/>
              </a:ext>
            </a:extLst>
          </p:cNvPr>
          <p:cNvSpPr/>
          <p:nvPr/>
        </p:nvSpPr>
        <p:spPr>
          <a:xfrm rot="10800000">
            <a:off x="1745804" y="4770578"/>
            <a:ext cx="156098" cy="593429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28" name="CuadroTexto 14">
            <a:extLst>
              <a:ext uri="{FF2B5EF4-FFF2-40B4-BE49-F238E27FC236}">
                <a16:creationId xmlns:a16="http://schemas.microsoft.com/office/drawing/2014/main" id="{1A8F4DE1-69BC-B988-C90D-6545FEE0C886}"/>
              </a:ext>
            </a:extLst>
          </p:cNvPr>
          <p:cNvSpPr txBox="1"/>
          <p:nvPr/>
        </p:nvSpPr>
        <p:spPr bwMode="auto">
          <a:xfrm>
            <a:off x="956633" y="4868832"/>
            <a:ext cx="833858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-26%</a:t>
            </a:r>
          </a:p>
        </p:txBody>
      </p:sp>
      <p:sp>
        <p:nvSpPr>
          <p:cNvPr id="22" name="CuadroTexto 14">
            <a:extLst>
              <a:ext uri="{FF2B5EF4-FFF2-40B4-BE49-F238E27FC236}">
                <a16:creationId xmlns:a16="http://schemas.microsoft.com/office/drawing/2014/main" id="{5530914B-0C33-1D51-829B-57A96E26027F}"/>
              </a:ext>
            </a:extLst>
          </p:cNvPr>
          <p:cNvSpPr txBox="1"/>
          <p:nvPr/>
        </p:nvSpPr>
        <p:spPr bwMode="auto">
          <a:xfrm>
            <a:off x="9611219" y="5539197"/>
            <a:ext cx="1094985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-18%</a:t>
            </a:r>
          </a:p>
        </p:txBody>
      </p:sp>
    </p:spTree>
    <p:extLst>
      <p:ext uri="{BB962C8B-B14F-4D97-AF65-F5344CB8AC3E}">
        <p14:creationId xmlns:p14="http://schemas.microsoft.com/office/powerpoint/2010/main" val="435695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7B46D-B4C6-C4F7-C292-D7B67841D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20">
            <a:extLst>
              <a:ext uri="{FF2B5EF4-FFF2-40B4-BE49-F238E27FC236}">
                <a16:creationId xmlns:a16="http://schemas.microsoft.com/office/drawing/2014/main" id="{EFD4C2FC-22F4-AF2C-C24E-C259B146BF30}"/>
              </a:ext>
            </a:extLst>
          </p:cNvPr>
          <p:cNvSpPr txBox="1"/>
          <p:nvPr/>
        </p:nvSpPr>
        <p:spPr bwMode="auto">
          <a:xfrm>
            <a:off x="6691881" y="5864348"/>
            <a:ext cx="1955365" cy="61140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200" dirty="0">
                <a:latin typeface="Roboto Th" panose="02000000000000000000" pitchFamily="2" charset="0"/>
                <a:ea typeface="Roboto Th" panose="02000000000000000000" pitchFamily="2" charset="0"/>
              </a:rPr>
              <a:t>Pronostico conservador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  <a:r>
              <a:rPr lang="es-AR" sz="2400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-250</a:t>
            </a:r>
            <a:r>
              <a:rPr lang="es-ES" sz="2000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2000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F2B710F-4108-2D39-6465-975E330F30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133650"/>
              </p:ext>
            </p:extLst>
          </p:nvPr>
        </p:nvGraphicFramePr>
        <p:xfrm>
          <a:off x="14324" y="1460919"/>
          <a:ext cx="11330939" cy="5463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EA8EA8CA-C32E-5EDC-057E-9BCB389145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425612"/>
              </p:ext>
            </p:extLst>
          </p:nvPr>
        </p:nvGraphicFramePr>
        <p:xfrm>
          <a:off x="0" y="1378788"/>
          <a:ext cx="11301573" cy="4477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CC241AC4-28FB-4DA4-9FB0-3A0B4B434F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077592"/>
              </p:ext>
            </p:extLst>
          </p:nvPr>
        </p:nvGraphicFramePr>
        <p:xfrm>
          <a:off x="-46576" y="3620896"/>
          <a:ext cx="11330939" cy="371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D2CAEFAD-F481-3257-A1C1-0A6FFD27C9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795806"/>
              </p:ext>
            </p:extLst>
          </p:nvPr>
        </p:nvGraphicFramePr>
        <p:xfrm>
          <a:off x="43689" y="812052"/>
          <a:ext cx="9917981" cy="5499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11780F1B-3030-E082-C4DD-DA6F5B021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753451"/>
              </p:ext>
            </p:extLst>
          </p:nvPr>
        </p:nvGraphicFramePr>
        <p:xfrm>
          <a:off x="43691" y="1815830"/>
          <a:ext cx="9790701" cy="3923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9A2EF70-65A1-E956-8A22-26BE472F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1011B86-E1F6-7A0D-67F1-0110151A4E9B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597F687-C3B0-CC91-E001-D32830CA0420}"/>
              </a:ext>
            </a:extLst>
          </p:cNvPr>
          <p:cNvSpPr txBox="1"/>
          <p:nvPr/>
        </p:nvSpPr>
        <p:spPr bwMode="auto">
          <a:xfrm>
            <a:off x="11143838" y="5536288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E89D3A4-08BF-D127-9FE7-8E860C5D6875}"/>
              </a:ext>
            </a:extLst>
          </p:cNvPr>
          <p:cNvSpPr txBox="1"/>
          <p:nvPr/>
        </p:nvSpPr>
        <p:spPr bwMode="auto">
          <a:xfrm>
            <a:off x="11143956" y="6222698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A39C7AA-6FCC-5B60-1418-5C7C78EC4076}"/>
              </a:ext>
            </a:extLst>
          </p:cNvPr>
          <p:cNvSpPr txBox="1"/>
          <p:nvPr/>
        </p:nvSpPr>
        <p:spPr bwMode="auto">
          <a:xfrm>
            <a:off x="11143838" y="5879493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2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BFB104-DAA1-D80F-CA30-1ACDED6E8E14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en Mazatlán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5B89B5-B67D-1AAB-9D05-661ACE8381FE}"/>
              </a:ext>
            </a:extLst>
          </p:cNvPr>
          <p:cNvSpPr txBox="1"/>
          <p:nvPr/>
        </p:nvSpPr>
        <p:spPr bwMode="auto">
          <a:xfrm>
            <a:off x="10823597" y="2587923"/>
            <a:ext cx="1934312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# PROYECTOS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DE6ADA-E991-F513-50FB-F3F61161083F}"/>
              </a:ext>
            </a:extLst>
          </p:cNvPr>
          <p:cNvSpPr txBox="1"/>
          <p:nvPr/>
        </p:nvSpPr>
        <p:spPr bwMode="auto">
          <a:xfrm>
            <a:off x="10965568" y="3903331"/>
            <a:ext cx="1813638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rgbClr val="FFC000"/>
                </a:solidFill>
                <a:latin typeface="Lato" panose="020F0502020204030203" pitchFamily="34" charset="77"/>
                <a:ea typeface="Roboto Th" pitchFamily="2" charset="0"/>
              </a:rPr>
              <a:t>INVENTARIO</a:t>
            </a: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AAC2ADD2-D244-6C26-41B9-449CF88CCD4D}"/>
              </a:ext>
            </a:extLst>
          </p:cNvPr>
          <p:cNvSpPr txBox="1"/>
          <p:nvPr/>
        </p:nvSpPr>
        <p:spPr>
          <a:xfrm>
            <a:off x="95235" y="7228260"/>
            <a:ext cx="11081736" cy="4370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 %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OPTIMISTA: Es el incremento % que se espera en ese escenario. “% CONSERVADOR” es el decremento % en el conservador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14" name="CuadroTexto 20">
            <a:extLst>
              <a:ext uri="{FF2B5EF4-FFF2-40B4-BE49-F238E27FC236}">
                <a16:creationId xmlns:a16="http://schemas.microsoft.com/office/drawing/2014/main" id="{33F5EF1C-08C1-34D9-35F2-D97BC272992F}"/>
              </a:ext>
            </a:extLst>
          </p:cNvPr>
          <p:cNvSpPr txBox="1"/>
          <p:nvPr/>
        </p:nvSpPr>
        <p:spPr bwMode="auto">
          <a:xfrm>
            <a:off x="9143938" y="4227546"/>
            <a:ext cx="1702298" cy="49855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dirty="0">
                <a:latin typeface="Roboto Th" panose="02000000000000000000" pitchFamily="2" charset="0"/>
                <a:ea typeface="Roboto Th" panose="02000000000000000000" pitchFamily="2" charset="0"/>
              </a:rPr>
              <a:t>Pronostico optimista</a:t>
            </a:r>
            <a:r>
              <a:rPr lang="es-AR" sz="1050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  <a:r>
              <a:rPr lang="es-AR" sz="2000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46</a:t>
            </a:r>
            <a:r>
              <a:rPr lang="es-ES" sz="1800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1800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56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C0C87-7710-ACAD-F7AD-1F58FC0C5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502DEA1E-9630-EECD-2431-12AFC97E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14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E218EC9-A018-3A50-DAB9-B4B8EB4C9CE1}"/>
              </a:ext>
            </a:extLst>
          </p:cNvPr>
          <p:cNvSpPr txBox="1"/>
          <p:nvPr/>
        </p:nvSpPr>
        <p:spPr>
          <a:xfrm>
            <a:off x="614181" y="6585941"/>
            <a:ext cx="8825315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B0FDBF-51BD-A581-B166-0B21675B6673}"/>
              </a:ext>
            </a:extLst>
          </p:cNvPr>
          <p:cNvSpPr txBox="1"/>
          <p:nvPr/>
        </p:nvSpPr>
        <p:spPr bwMode="auto">
          <a:xfrm>
            <a:off x="451922" y="778978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VIVIENDAS REQUERIDAS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D7D380-9C34-CAEF-FD95-7FD41CF13CA0}"/>
              </a:ext>
            </a:extLst>
          </p:cNvPr>
          <p:cNvSpPr txBox="1"/>
          <p:nvPr/>
        </p:nvSpPr>
        <p:spPr bwMode="auto">
          <a:xfrm>
            <a:off x="-320040" y="1156026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socioeconómico- Mazatlán 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FE507D5E-BE31-B226-441F-1B30A85D14B8}"/>
              </a:ext>
            </a:extLst>
          </p:cNvPr>
          <p:cNvGraphicFramePr>
            <a:graphicFrameLocks/>
          </p:cNvGraphicFramePr>
          <p:nvPr/>
        </p:nvGraphicFramePr>
        <p:xfrm>
          <a:off x="0" y="1538589"/>
          <a:ext cx="9676456" cy="496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E174875-03B7-E062-E1F8-C1BE6E685CEB}"/>
              </a:ext>
            </a:extLst>
          </p:cNvPr>
          <p:cNvGraphicFramePr>
            <a:graphicFrameLocks noGrp="1"/>
          </p:cNvGraphicFramePr>
          <p:nvPr/>
        </p:nvGraphicFramePr>
        <p:xfrm>
          <a:off x="9701260" y="2367615"/>
          <a:ext cx="3127045" cy="3279290"/>
        </p:xfrm>
        <a:graphic>
          <a:graphicData uri="http://schemas.openxmlformats.org/drawingml/2006/table">
            <a:tbl>
              <a:tblPr/>
              <a:tblGrid>
                <a:gridCol w="1056425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  <a:gridCol w="2070620">
                  <a:extLst>
                    <a:ext uri="{9D8B030D-6E8A-4147-A177-3AD203B41FA5}">
                      <a16:colId xmlns:a16="http://schemas.microsoft.com/office/drawing/2014/main" val="187034206"/>
                    </a:ext>
                  </a:extLst>
                </a:gridCol>
              </a:tblGrid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+ $3,100,000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$960,000 – $3,100,000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$720,000 – $960,000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$545,000 – $720,000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$300,000 – $545,000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$144,000 – $300,000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$0 – $160,000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6FA04507-4A4A-80F2-80E7-F83B52D7CEAE}"/>
              </a:ext>
            </a:extLst>
          </p:cNvPr>
          <p:cNvSpPr/>
          <p:nvPr/>
        </p:nvSpPr>
        <p:spPr>
          <a:xfrm>
            <a:off x="9271277" y="529555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B49AF38-681B-79ED-542C-227FCFBF99D7}"/>
              </a:ext>
            </a:extLst>
          </p:cNvPr>
          <p:cNvSpPr/>
          <p:nvPr/>
        </p:nvSpPr>
        <p:spPr>
          <a:xfrm>
            <a:off x="9278771" y="4778626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86D23F0-4FC2-3C59-2A04-1CC5A0B24BB7}"/>
              </a:ext>
            </a:extLst>
          </p:cNvPr>
          <p:cNvSpPr/>
          <p:nvPr/>
        </p:nvSpPr>
        <p:spPr>
          <a:xfrm>
            <a:off x="9283007" y="4322691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4061B02-7FE5-F406-B06E-501789B866F8}"/>
              </a:ext>
            </a:extLst>
          </p:cNvPr>
          <p:cNvSpPr/>
          <p:nvPr/>
        </p:nvSpPr>
        <p:spPr>
          <a:xfrm>
            <a:off x="9283007" y="3866756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9B7CC26-42E5-7D5B-8C6B-E016CE159EE2}"/>
              </a:ext>
            </a:extLst>
          </p:cNvPr>
          <p:cNvSpPr/>
          <p:nvPr/>
        </p:nvSpPr>
        <p:spPr>
          <a:xfrm>
            <a:off x="9274539" y="3410821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1EEC658-A2AD-3619-3819-DF5C15569CF1}"/>
              </a:ext>
            </a:extLst>
          </p:cNvPr>
          <p:cNvSpPr/>
          <p:nvPr/>
        </p:nvSpPr>
        <p:spPr>
          <a:xfrm>
            <a:off x="9275512" y="2914071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E250971-49F5-07D0-83DB-B783962FA0DC}"/>
              </a:ext>
            </a:extLst>
          </p:cNvPr>
          <p:cNvSpPr/>
          <p:nvPr/>
        </p:nvSpPr>
        <p:spPr>
          <a:xfrm>
            <a:off x="9278772" y="2491612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</p:spTree>
    <p:extLst>
      <p:ext uri="{BB962C8B-B14F-4D97-AF65-F5344CB8AC3E}">
        <p14:creationId xmlns:p14="http://schemas.microsoft.com/office/powerpoint/2010/main" val="424269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CD478-AC40-2100-9C93-4F88329E1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AF491C38-FAE4-5F99-2A4B-66B285F74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15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C6B6FA-42D1-B922-1421-00D50E040996}"/>
              </a:ext>
            </a:extLst>
          </p:cNvPr>
          <p:cNvSpPr txBox="1"/>
          <p:nvPr/>
        </p:nvSpPr>
        <p:spPr>
          <a:xfrm>
            <a:off x="451922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2E7C8E1-4852-AE64-2308-786EEA9867A6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socioeconómico- Mazatlán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3FF263A-DAB5-9FA8-881A-0AC2299A0D14}"/>
              </a:ext>
            </a:extLst>
          </p:cNvPr>
          <p:cNvGraphicFramePr>
            <a:graphicFrameLocks noGrp="1"/>
          </p:cNvGraphicFramePr>
          <p:nvPr/>
        </p:nvGraphicFramePr>
        <p:xfrm>
          <a:off x="11453828" y="2594272"/>
          <a:ext cx="1279890" cy="2583854"/>
        </p:xfrm>
        <a:graphic>
          <a:graphicData uri="http://schemas.openxmlformats.org/drawingml/2006/table">
            <a:tbl>
              <a:tblPr/>
              <a:tblGrid>
                <a:gridCol w="1279890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</a:tblGrid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C6236012-68AA-24DC-A357-41BE9D0D4F59}"/>
              </a:ext>
            </a:extLst>
          </p:cNvPr>
          <p:cNvSpPr/>
          <p:nvPr/>
        </p:nvSpPr>
        <p:spPr>
          <a:xfrm>
            <a:off x="11023297" y="481971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4CF802F-47BC-EA0B-5B62-B6EA68F40FF6}"/>
              </a:ext>
            </a:extLst>
          </p:cNvPr>
          <p:cNvSpPr/>
          <p:nvPr/>
        </p:nvSpPr>
        <p:spPr>
          <a:xfrm>
            <a:off x="11023293" y="4458664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4A79F56-FBA2-5A3F-C538-9C8FBF7E722B}"/>
              </a:ext>
            </a:extLst>
          </p:cNvPr>
          <p:cNvSpPr/>
          <p:nvPr/>
        </p:nvSpPr>
        <p:spPr>
          <a:xfrm>
            <a:off x="11023292" y="4097618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1B73F4A-B3BE-B755-C8B7-E88ECFCE2C26}"/>
              </a:ext>
            </a:extLst>
          </p:cNvPr>
          <p:cNvSpPr/>
          <p:nvPr/>
        </p:nvSpPr>
        <p:spPr>
          <a:xfrm>
            <a:off x="11023292" y="3726251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DDB8A6E-4CFD-5A94-B3AA-3758197FC83B}"/>
              </a:ext>
            </a:extLst>
          </p:cNvPr>
          <p:cNvSpPr/>
          <p:nvPr/>
        </p:nvSpPr>
        <p:spPr>
          <a:xfrm>
            <a:off x="11023291" y="3365205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C3F7CB8-AB68-0C6A-DA66-203C29A49C59}"/>
              </a:ext>
            </a:extLst>
          </p:cNvPr>
          <p:cNvSpPr/>
          <p:nvPr/>
        </p:nvSpPr>
        <p:spPr>
          <a:xfrm>
            <a:off x="11023291" y="3004160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03B7AF7-B19B-4336-ECF4-FF87F0D12129}"/>
              </a:ext>
            </a:extLst>
          </p:cNvPr>
          <p:cNvSpPr/>
          <p:nvPr/>
        </p:nvSpPr>
        <p:spPr>
          <a:xfrm>
            <a:off x="11023291" y="2643114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8B5ED9B-A940-3A3C-3CB8-0A69E569E4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269129"/>
              </p:ext>
            </p:extLst>
          </p:nvPr>
        </p:nvGraphicFramePr>
        <p:xfrm>
          <a:off x="0" y="1521905"/>
          <a:ext cx="10873764" cy="5064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3C99FC5-A1AB-1F2D-1625-E2997C266579}"/>
              </a:ext>
            </a:extLst>
          </p:cNvPr>
          <p:cNvSpPr txBox="1"/>
          <p:nvPr/>
        </p:nvSpPr>
        <p:spPr bwMode="auto">
          <a:xfrm>
            <a:off x="451922" y="701710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VIVIENDAS EXISTENTE</a:t>
            </a:r>
          </a:p>
        </p:txBody>
      </p:sp>
    </p:spTree>
    <p:extLst>
      <p:ext uri="{BB962C8B-B14F-4D97-AF65-F5344CB8AC3E}">
        <p14:creationId xmlns:p14="http://schemas.microsoft.com/office/powerpoint/2010/main" val="3138443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E4ECD-3B8C-3A04-9905-6415D4129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748A7660-18EC-0CAC-79D7-E4D055F3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16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DA5025-539A-123D-931F-01EB4BE57007}"/>
              </a:ext>
            </a:extLst>
          </p:cNvPr>
          <p:cNvSpPr txBox="1"/>
          <p:nvPr/>
        </p:nvSpPr>
        <p:spPr>
          <a:xfrm>
            <a:off x="451922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EF1F48F-5040-9BCA-B251-4BFD33A1E5D4}"/>
              </a:ext>
            </a:extLst>
          </p:cNvPr>
          <p:cNvSpPr txBox="1"/>
          <p:nvPr/>
        </p:nvSpPr>
        <p:spPr bwMode="auto">
          <a:xfrm>
            <a:off x="451922" y="778978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OFERTA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D504781-6073-439B-2D65-82BF33D68B5A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socioeconómico- Mazatlán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6282360-5EAC-4038-45D1-D130FA90DADE}"/>
              </a:ext>
            </a:extLst>
          </p:cNvPr>
          <p:cNvGraphicFramePr>
            <a:graphicFrameLocks noGrp="1"/>
          </p:cNvGraphicFramePr>
          <p:nvPr/>
        </p:nvGraphicFramePr>
        <p:xfrm>
          <a:off x="9701260" y="2367615"/>
          <a:ext cx="3127045" cy="3279290"/>
        </p:xfrm>
        <a:graphic>
          <a:graphicData uri="http://schemas.openxmlformats.org/drawingml/2006/table">
            <a:tbl>
              <a:tblPr/>
              <a:tblGrid>
                <a:gridCol w="1056425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  <a:gridCol w="2070620">
                  <a:extLst>
                    <a:ext uri="{9D8B030D-6E8A-4147-A177-3AD203B41FA5}">
                      <a16:colId xmlns:a16="http://schemas.microsoft.com/office/drawing/2014/main" val="187034206"/>
                    </a:ext>
                  </a:extLst>
                </a:gridCol>
              </a:tblGrid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+ $3,100,000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$960,000 – $3,100,000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$720,000 – $960,000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$545,000 – $720,000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$300,000 – $545,000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$144,000 – $300,000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$0 – $160,000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F6857212-B2EE-E8E9-E2FD-70813ADE3D0B}"/>
              </a:ext>
            </a:extLst>
          </p:cNvPr>
          <p:cNvSpPr/>
          <p:nvPr/>
        </p:nvSpPr>
        <p:spPr>
          <a:xfrm>
            <a:off x="9271277" y="529555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D0B33AF-4D3E-01A5-F0FE-7CCE2E1CFB90}"/>
              </a:ext>
            </a:extLst>
          </p:cNvPr>
          <p:cNvSpPr/>
          <p:nvPr/>
        </p:nvSpPr>
        <p:spPr>
          <a:xfrm>
            <a:off x="9278771" y="4778626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6D5ABC4-DE41-9B21-2792-D2E802947B5B}"/>
              </a:ext>
            </a:extLst>
          </p:cNvPr>
          <p:cNvSpPr/>
          <p:nvPr/>
        </p:nvSpPr>
        <p:spPr>
          <a:xfrm>
            <a:off x="9283007" y="4322691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5732D3C-6A61-86C8-8A44-60C5C6772BB6}"/>
              </a:ext>
            </a:extLst>
          </p:cNvPr>
          <p:cNvSpPr/>
          <p:nvPr/>
        </p:nvSpPr>
        <p:spPr>
          <a:xfrm>
            <a:off x="9283007" y="3866756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E02A10C-BDE0-700C-0214-206AFA96A77E}"/>
              </a:ext>
            </a:extLst>
          </p:cNvPr>
          <p:cNvSpPr/>
          <p:nvPr/>
        </p:nvSpPr>
        <p:spPr>
          <a:xfrm>
            <a:off x="9274539" y="3410821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F27D26C-B71D-8502-49D6-0962362F178C}"/>
              </a:ext>
            </a:extLst>
          </p:cNvPr>
          <p:cNvSpPr/>
          <p:nvPr/>
        </p:nvSpPr>
        <p:spPr>
          <a:xfrm>
            <a:off x="9275512" y="2914071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3E2316B-F2E3-73D0-B277-A0C4C5F7AFA1}"/>
              </a:ext>
            </a:extLst>
          </p:cNvPr>
          <p:cNvSpPr/>
          <p:nvPr/>
        </p:nvSpPr>
        <p:spPr>
          <a:xfrm>
            <a:off x="9278772" y="2491612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60F6049C-DDCA-0987-6B08-F19C123EAFF0}"/>
              </a:ext>
            </a:extLst>
          </p:cNvPr>
          <p:cNvGraphicFramePr>
            <a:graphicFrameLocks/>
          </p:cNvGraphicFramePr>
          <p:nvPr/>
        </p:nvGraphicFramePr>
        <p:xfrm>
          <a:off x="1" y="1515173"/>
          <a:ext cx="9278769" cy="507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3750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A5F0F-7076-0D09-9456-B06F9CB47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9A05D76D-66F5-8B7D-39D9-521341CC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17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AB8ED6-B98C-E948-0B2B-44E63E1CC301}"/>
              </a:ext>
            </a:extLst>
          </p:cNvPr>
          <p:cNvSpPr txBox="1"/>
          <p:nvPr/>
        </p:nvSpPr>
        <p:spPr>
          <a:xfrm>
            <a:off x="1366325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CCC497-87A6-6F19-F9EE-1A3CEB82F137}"/>
              </a:ext>
            </a:extLst>
          </p:cNvPr>
          <p:cNvSpPr txBox="1"/>
          <p:nvPr/>
        </p:nvSpPr>
        <p:spPr bwMode="auto">
          <a:xfrm>
            <a:off x="451922" y="696563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NECESIDAD VIVIENDAS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442074B-D09F-7DDA-84BD-8BBCD6F5FCAA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Mazatlán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D6ECDDD2-2146-3F79-B166-F4002735AC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085391"/>
              </p:ext>
            </p:extLst>
          </p:nvPr>
        </p:nvGraphicFramePr>
        <p:xfrm>
          <a:off x="1366325" y="1860756"/>
          <a:ext cx="10289419" cy="472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3354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DE64C-823E-04CB-9D97-F58C56601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36F5369D-6178-D142-23E2-4C7E4F18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18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BF0CAD-1B4E-CA3A-8B45-611C859668A5}"/>
              </a:ext>
            </a:extLst>
          </p:cNvPr>
          <p:cNvSpPr txBox="1"/>
          <p:nvPr/>
        </p:nvSpPr>
        <p:spPr>
          <a:xfrm>
            <a:off x="451922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A096B44-CE6B-66E7-02BD-AA5BBBD01290}"/>
              </a:ext>
            </a:extLst>
          </p:cNvPr>
          <p:cNvSpPr txBox="1"/>
          <p:nvPr/>
        </p:nvSpPr>
        <p:spPr bwMode="auto">
          <a:xfrm>
            <a:off x="451922" y="696563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NECESIDAD VIVIENDAS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F00975-8A0D-4BCA-4CA3-CE7365806F5C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 Mazatlán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C982432-9427-B3AA-02A4-55ABFB42A7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661380"/>
              </p:ext>
            </p:extLst>
          </p:nvPr>
        </p:nvGraphicFramePr>
        <p:xfrm>
          <a:off x="1" y="1485901"/>
          <a:ext cx="9448799" cy="5100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2568B7F-DEA5-C12B-37A2-36D429032BA9}"/>
              </a:ext>
            </a:extLst>
          </p:cNvPr>
          <p:cNvGraphicFramePr>
            <a:graphicFrameLocks noGrp="1"/>
          </p:cNvGraphicFramePr>
          <p:nvPr/>
        </p:nvGraphicFramePr>
        <p:xfrm>
          <a:off x="9701260" y="2367615"/>
          <a:ext cx="3127045" cy="3279290"/>
        </p:xfrm>
        <a:graphic>
          <a:graphicData uri="http://schemas.openxmlformats.org/drawingml/2006/table">
            <a:tbl>
              <a:tblPr/>
              <a:tblGrid>
                <a:gridCol w="1056425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  <a:gridCol w="2070620">
                  <a:extLst>
                    <a:ext uri="{9D8B030D-6E8A-4147-A177-3AD203B41FA5}">
                      <a16:colId xmlns:a16="http://schemas.microsoft.com/office/drawing/2014/main" val="187034206"/>
                    </a:ext>
                  </a:extLst>
                </a:gridCol>
              </a:tblGrid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+ $3,100,000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$960,000 – $3,100,000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$720,000 – $960,000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$545,000 – $720,000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$300,000 – $545,000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$144,000 – $300,000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$0 – $160,000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2A60506E-5235-5068-82C8-9379446AA97D}"/>
              </a:ext>
            </a:extLst>
          </p:cNvPr>
          <p:cNvSpPr/>
          <p:nvPr/>
        </p:nvSpPr>
        <p:spPr>
          <a:xfrm>
            <a:off x="9271277" y="529555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8937178-1209-C62A-2C06-4D8C5E2103EC}"/>
              </a:ext>
            </a:extLst>
          </p:cNvPr>
          <p:cNvSpPr/>
          <p:nvPr/>
        </p:nvSpPr>
        <p:spPr>
          <a:xfrm>
            <a:off x="9278771" y="4778626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95325B7-72FA-D02D-27C1-11A8C9F9D1C4}"/>
              </a:ext>
            </a:extLst>
          </p:cNvPr>
          <p:cNvSpPr/>
          <p:nvPr/>
        </p:nvSpPr>
        <p:spPr>
          <a:xfrm>
            <a:off x="9283007" y="4322691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7D7CE51-BC3B-C690-EC31-0D6937A3B15C}"/>
              </a:ext>
            </a:extLst>
          </p:cNvPr>
          <p:cNvSpPr/>
          <p:nvPr/>
        </p:nvSpPr>
        <p:spPr>
          <a:xfrm>
            <a:off x="9283007" y="3866756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D331E90-8BE4-D2D1-5C26-F4DFE784FCED}"/>
              </a:ext>
            </a:extLst>
          </p:cNvPr>
          <p:cNvSpPr/>
          <p:nvPr/>
        </p:nvSpPr>
        <p:spPr>
          <a:xfrm>
            <a:off x="9274539" y="3410821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85134C3-3D3E-04C4-BFAD-7058FE3B5274}"/>
              </a:ext>
            </a:extLst>
          </p:cNvPr>
          <p:cNvSpPr/>
          <p:nvPr/>
        </p:nvSpPr>
        <p:spPr>
          <a:xfrm>
            <a:off x="9275512" y="2914071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7C4E174-D2D1-D7BC-8565-9CCFB2BBB148}"/>
              </a:ext>
            </a:extLst>
          </p:cNvPr>
          <p:cNvSpPr/>
          <p:nvPr/>
        </p:nvSpPr>
        <p:spPr>
          <a:xfrm>
            <a:off x="9278772" y="2491612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</p:spTree>
    <p:extLst>
      <p:ext uri="{BB962C8B-B14F-4D97-AF65-F5344CB8AC3E}">
        <p14:creationId xmlns:p14="http://schemas.microsoft.com/office/powerpoint/2010/main" val="423569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E1B86-EAD6-6CB4-AAFA-F1ECB34AC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F00B2D9-EC2C-DA67-2CDA-063E29850A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038394"/>
              </p:ext>
            </p:extLst>
          </p:nvPr>
        </p:nvGraphicFramePr>
        <p:xfrm>
          <a:off x="393699" y="4953182"/>
          <a:ext cx="11294719" cy="235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D253167-FF3C-662F-DB17-0B47B0FE6B37}"/>
              </a:ext>
            </a:extLst>
          </p:cNvPr>
          <p:cNvGraphicFramePr>
            <a:graphicFrameLocks/>
          </p:cNvGraphicFramePr>
          <p:nvPr/>
        </p:nvGraphicFramePr>
        <p:xfrm>
          <a:off x="831273" y="4455900"/>
          <a:ext cx="10295905" cy="188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C1BFB80-FEF9-3C63-437C-106C1D49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47F52A4-8373-22C9-B3A8-5C250D2AE527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16E556E-087E-A96D-35A1-F295228B0189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249474-6BB5-5C57-12EF-E9FC08F53477}"/>
              </a:ext>
            </a:extLst>
          </p:cNvPr>
          <p:cNvSpPr txBox="1"/>
          <p:nvPr/>
        </p:nvSpPr>
        <p:spPr bwMode="auto">
          <a:xfrm>
            <a:off x="11212038" y="4300383"/>
            <a:ext cx="952761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TOTAL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7FE0BF2-612F-B598-158D-56E6680358FD}"/>
              </a:ext>
            </a:extLst>
          </p:cNvPr>
          <p:cNvSpPr txBox="1"/>
          <p:nvPr/>
        </p:nvSpPr>
        <p:spPr bwMode="auto">
          <a:xfrm>
            <a:off x="11169230" y="6254761"/>
            <a:ext cx="1726499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HORIZONTAL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963DF79-7F27-2C72-102D-6C39A15B1335}"/>
              </a:ext>
            </a:extLst>
          </p:cNvPr>
          <p:cNvSpPr txBox="1"/>
          <p:nvPr/>
        </p:nvSpPr>
        <p:spPr bwMode="auto">
          <a:xfrm>
            <a:off x="11187403" y="4781003"/>
            <a:ext cx="1332289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VERTICAL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75B495-8E04-1364-9FD2-028609C612B2}"/>
              </a:ext>
            </a:extLst>
          </p:cNvPr>
          <p:cNvSpPr txBox="1"/>
          <p:nvPr/>
        </p:nvSpPr>
        <p:spPr>
          <a:xfrm>
            <a:off x="484243" y="7398766"/>
            <a:ext cx="11107681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222815E-B6A9-F4CD-A1AC-5B80B7F6FC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752401"/>
              </p:ext>
            </p:extLst>
          </p:nvPr>
        </p:nvGraphicFramePr>
        <p:xfrm>
          <a:off x="-1" y="1123121"/>
          <a:ext cx="11708297" cy="6217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B374A58-0AD5-91D5-CAFE-FF54649BB3F2}"/>
              </a:ext>
            </a:extLst>
          </p:cNvPr>
          <p:cNvSpPr txBox="1"/>
          <p:nvPr/>
        </p:nvSpPr>
        <p:spPr bwMode="auto">
          <a:xfrm>
            <a:off x="11127178" y="5125361"/>
            <a:ext cx="1768551" cy="24587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0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% PART. MERCADO VERT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48F4885-3A6A-D71C-A893-65B53EDC3D14}"/>
              </a:ext>
            </a:extLst>
          </p:cNvPr>
          <p:cNvSpPr txBox="1"/>
          <p:nvPr/>
        </p:nvSpPr>
        <p:spPr bwMode="auto">
          <a:xfrm>
            <a:off x="11148203" y="6633113"/>
            <a:ext cx="1768551" cy="24587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0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% PART. MERCADO HOR</a:t>
            </a:r>
          </a:p>
        </p:txBody>
      </p:sp>
    </p:spTree>
    <p:extLst>
      <p:ext uri="{BB962C8B-B14F-4D97-AF65-F5344CB8AC3E}">
        <p14:creationId xmlns:p14="http://schemas.microsoft.com/office/powerpoint/2010/main" val="367121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A50CB-68C3-3EC9-8B17-0BF57C1FD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A9341FF-9E80-66B4-8961-B354FAFD0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40418"/>
              </p:ext>
            </p:extLst>
          </p:nvPr>
        </p:nvGraphicFramePr>
        <p:xfrm>
          <a:off x="831273" y="4455900"/>
          <a:ext cx="10295905" cy="188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6B45511-BEDF-E08E-0EC9-950B9422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FF318B-2083-0504-0E66-DF757186B80A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AEB249-CCB7-402E-8E20-0BF76CCD2722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Mazatlán, cantidad trimestral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C63708F-0D93-2865-4EBB-DE6012FCBF79}"/>
              </a:ext>
            </a:extLst>
          </p:cNvPr>
          <p:cNvSpPr txBox="1"/>
          <p:nvPr/>
        </p:nvSpPr>
        <p:spPr bwMode="auto">
          <a:xfrm>
            <a:off x="11215188" y="5089544"/>
            <a:ext cx="952761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TOTAL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2935320-3398-CD3B-0DAB-DA539A5EA042}"/>
              </a:ext>
            </a:extLst>
          </p:cNvPr>
          <p:cNvSpPr txBox="1"/>
          <p:nvPr/>
        </p:nvSpPr>
        <p:spPr bwMode="auto">
          <a:xfrm>
            <a:off x="11193278" y="6266761"/>
            <a:ext cx="1726499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HORIZONTAL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69B8B22-B9C5-55C8-C00E-CADE7EBA1912}"/>
              </a:ext>
            </a:extLst>
          </p:cNvPr>
          <p:cNvSpPr txBox="1"/>
          <p:nvPr/>
        </p:nvSpPr>
        <p:spPr bwMode="auto">
          <a:xfrm>
            <a:off x="11215188" y="5490531"/>
            <a:ext cx="1332289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VERTICAL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3922006-2C88-9FC6-6AAB-9D83F1074CBB}"/>
              </a:ext>
            </a:extLst>
          </p:cNvPr>
          <p:cNvSpPr txBox="1"/>
          <p:nvPr/>
        </p:nvSpPr>
        <p:spPr>
          <a:xfrm>
            <a:off x="545305" y="7266424"/>
            <a:ext cx="10768013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CD21CB5-2A17-1CB0-4C16-F3B123FEAE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445855"/>
              </p:ext>
            </p:extLst>
          </p:nvPr>
        </p:nvGraphicFramePr>
        <p:xfrm>
          <a:off x="77118" y="1191533"/>
          <a:ext cx="11381458" cy="6148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457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FEA63-6DB7-ACFE-3899-40B0277E5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E25C9CB-9FDC-46E2-AF98-E2F1A859CF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301159"/>
              </p:ext>
            </p:extLst>
          </p:nvPr>
        </p:nvGraphicFramePr>
        <p:xfrm>
          <a:off x="-1" y="1040022"/>
          <a:ext cx="11439525" cy="622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80FFB98-E7E9-4291-C0AC-74DB9057ED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019439"/>
              </p:ext>
            </p:extLst>
          </p:nvPr>
        </p:nvGraphicFramePr>
        <p:xfrm>
          <a:off x="831273" y="4532168"/>
          <a:ext cx="10536815" cy="188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3273B66-B8E8-7191-3E58-EE1B6C2E1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D1ACD6-CA6D-42B2-8246-8C40F857ECBD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4464E94-6131-C3B3-35D4-93E48084BD72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F9955A-8B99-1BEE-4592-DCDD1B70E236}"/>
              </a:ext>
            </a:extLst>
          </p:cNvPr>
          <p:cNvSpPr txBox="1"/>
          <p:nvPr/>
        </p:nvSpPr>
        <p:spPr bwMode="auto">
          <a:xfrm>
            <a:off x="10879206" y="3388697"/>
            <a:ext cx="1478867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1608729-5382-0457-1BCF-3FFB26587238}"/>
              </a:ext>
            </a:extLst>
          </p:cNvPr>
          <p:cNvSpPr txBox="1"/>
          <p:nvPr/>
        </p:nvSpPr>
        <p:spPr bwMode="auto">
          <a:xfrm>
            <a:off x="10872856" y="5430146"/>
            <a:ext cx="198131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CE528D-3A85-E392-7072-F309C51CCA79}"/>
              </a:ext>
            </a:extLst>
          </p:cNvPr>
          <p:cNvSpPr txBox="1"/>
          <p:nvPr/>
        </p:nvSpPr>
        <p:spPr bwMode="auto">
          <a:xfrm>
            <a:off x="10872856" y="4371359"/>
            <a:ext cx="162089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E68C6D-88F7-A3B7-95C4-BE1197C46F6A}"/>
              </a:ext>
            </a:extLst>
          </p:cNvPr>
          <p:cNvSpPr txBox="1"/>
          <p:nvPr/>
        </p:nvSpPr>
        <p:spPr>
          <a:xfrm>
            <a:off x="567588" y="7266424"/>
            <a:ext cx="10767162" cy="4370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El signo al final de las variables influyentes es la correlación que tiene sobre las proyecciones, si es "+” tiene una correlación positiva y si es “–” tiene una correlación negativa 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8C3CD386-7F8B-1D93-664B-0AF1BC755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79443"/>
              </p:ext>
            </p:extLst>
          </p:nvPr>
        </p:nvGraphicFramePr>
        <p:xfrm>
          <a:off x="567588" y="1191534"/>
          <a:ext cx="1905570" cy="1987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570">
                  <a:extLst>
                    <a:ext uri="{9D8B030D-6E8A-4147-A177-3AD203B41FA5}">
                      <a16:colId xmlns:a16="http://schemas.microsoft.com/office/drawing/2014/main" val="2429476281"/>
                    </a:ext>
                  </a:extLst>
                </a:gridCol>
              </a:tblGrid>
              <a:tr h="41069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Variables influyentes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29777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Ventas </a:t>
                      </a:r>
                      <a:r>
                        <a:rPr lang="es-MX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prom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x proyecto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935161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Precio m2 -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106245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Proyectos verticales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81311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Inventario vertical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477546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Ocupación hotelera 5 estrellas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956806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E3FE284-E782-5BEC-C798-6C93AF3AD8C4}"/>
              </a:ext>
            </a:extLst>
          </p:cNvPr>
          <p:cNvSpPr txBox="1"/>
          <p:nvPr/>
        </p:nvSpPr>
        <p:spPr bwMode="auto">
          <a:xfrm>
            <a:off x="10879206" y="5774504"/>
            <a:ext cx="1768551" cy="24587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0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% VARACIÓN ANUAL</a:t>
            </a:r>
          </a:p>
        </p:txBody>
      </p:sp>
    </p:spTree>
    <p:extLst>
      <p:ext uri="{BB962C8B-B14F-4D97-AF65-F5344CB8AC3E}">
        <p14:creationId xmlns:p14="http://schemas.microsoft.com/office/powerpoint/2010/main" val="371353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3FF52-B129-23CA-EDDE-81FEDDF13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Gráfico 37">
            <a:extLst>
              <a:ext uri="{FF2B5EF4-FFF2-40B4-BE49-F238E27FC236}">
                <a16:creationId xmlns:a16="http://schemas.microsoft.com/office/drawing/2014/main" id="{7F06C7BF-573B-47BE-FC46-BDFF02DB0D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295307"/>
              </p:ext>
            </p:extLst>
          </p:nvPr>
        </p:nvGraphicFramePr>
        <p:xfrm>
          <a:off x="13601" y="1093165"/>
          <a:ext cx="11702149" cy="284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90979A9-8EA7-4740-822C-21049AED09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916062"/>
              </p:ext>
            </p:extLst>
          </p:nvPr>
        </p:nvGraphicFramePr>
        <p:xfrm>
          <a:off x="-11430" y="2122045"/>
          <a:ext cx="11303000" cy="508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6099DCF-F9B4-E38A-1FAC-C94CBE4857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798464"/>
              </p:ext>
            </p:extLst>
          </p:nvPr>
        </p:nvGraphicFramePr>
        <p:xfrm>
          <a:off x="238820" y="5324788"/>
          <a:ext cx="11029950" cy="126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E64CA96-169E-C326-ED02-2D611B8DD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69495"/>
            <a:ext cx="1027310" cy="218689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1B52D34-F616-03EA-B76D-19207B4EA05B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FD5A00-9FFD-4522-2544-6582D181E037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E198542-BB42-AC34-7301-40C0496E6BB4}"/>
              </a:ext>
            </a:extLst>
          </p:cNvPr>
          <p:cNvSpPr txBox="1"/>
          <p:nvPr/>
        </p:nvSpPr>
        <p:spPr bwMode="auto">
          <a:xfrm>
            <a:off x="11054994" y="4941850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78626A5-C207-3979-0DE1-93E9B149E87A}"/>
              </a:ext>
            </a:extLst>
          </p:cNvPr>
          <p:cNvSpPr txBox="1"/>
          <p:nvPr/>
        </p:nvSpPr>
        <p:spPr bwMode="auto">
          <a:xfrm>
            <a:off x="11079578" y="5797816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FA5CD6-20AE-97D4-B1BC-35076186BCBE}"/>
              </a:ext>
            </a:extLst>
          </p:cNvPr>
          <p:cNvSpPr txBox="1"/>
          <p:nvPr/>
        </p:nvSpPr>
        <p:spPr bwMode="auto">
          <a:xfrm>
            <a:off x="11052737" y="5188952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19D6B8-11EE-5695-97AE-5D953C938808}"/>
              </a:ext>
            </a:extLst>
          </p:cNvPr>
          <p:cNvSpPr txBox="1"/>
          <p:nvPr/>
        </p:nvSpPr>
        <p:spPr>
          <a:xfrm>
            <a:off x="139700" y="7168838"/>
            <a:ext cx="1102995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8F22F33-4E6C-C363-E18C-A9F10B3AAB95}"/>
              </a:ext>
            </a:extLst>
          </p:cNvPr>
          <p:cNvSpPr txBox="1"/>
          <p:nvPr/>
        </p:nvSpPr>
        <p:spPr bwMode="auto">
          <a:xfrm>
            <a:off x="11052737" y="2625138"/>
            <a:ext cx="1169937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ANUALES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D9996C4-0D12-778A-52C1-097C7D48F177}"/>
              </a:ext>
            </a:extLst>
          </p:cNvPr>
          <p:cNvSpPr txBox="1"/>
          <p:nvPr/>
        </p:nvSpPr>
        <p:spPr bwMode="auto">
          <a:xfrm>
            <a:off x="11052737" y="6079870"/>
            <a:ext cx="1977463" cy="24587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0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% VARACIÓN TRIMESTRAL</a:t>
            </a:r>
          </a:p>
        </p:txBody>
      </p:sp>
    </p:spTree>
    <p:extLst>
      <p:ext uri="{BB962C8B-B14F-4D97-AF65-F5344CB8AC3E}">
        <p14:creationId xmlns:p14="http://schemas.microsoft.com/office/powerpoint/2010/main" val="109635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CA8F5-A229-4A8A-64FE-CD5F6BFA0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4C88C58-B6EB-6FDF-E289-AE54B8190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247997"/>
              </p:ext>
            </p:extLst>
          </p:nvPr>
        </p:nvGraphicFramePr>
        <p:xfrm>
          <a:off x="6391" y="1195000"/>
          <a:ext cx="11690142" cy="5842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DEC0D22-DF23-F5EC-29FC-477B118A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84404" cy="247931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54B58C3-E4AC-CB53-CF85-492AE400CB76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023DE6C-B8B2-A6C4-8B8A-CED1A9767252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trimestral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B26DA3F-6BC3-1CF6-70D1-738423212468}"/>
              </a:ext>
            </a:extLst>
          </p:cNvPr>
          <p:cNvSpPr txBox="1"/>
          <p:nvPr/>
        </p:nvSpPr>
        <p:spPr>
          <a:xfrm>
            <a:off x="567588" y="7266424"/>
            <a:ext cx="1087226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Estimación realizadas por Ideas Frescas. Para la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comparación se utilizó la estimación del escenario moderado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5B72DF7-D6C9-F1B7-347F-6BB2E358A012}"/>
              </a:ext>
            </a:extLst>
          </p:cNvPr>
          <p:cNvSpPr/>
          <p:nvPr/>
        </p:nvSpPr>
        <p:spPr>
          <a:xfrm>
            <a:off x="11604121" y="5892027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  <a:defRPr/>
            </a:pPr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1,227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7AEFB1B-172B-B853-F03E-F846C28424B7}"/>
              </a:ext>
            </a:extLst>
          </p:cNvPr>
          <p:cNvSpPr txBox="1"/>
          <p:nvPr/>
        </p:nvSpPr>
        <p:spPr>
          <a:xfrm>
            <a:off x="10404265" y="5749547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</a:t>
            </a:r>
            <a:r>
              <a:rPr lang="es-ES_tradnl" sz="3600" b="1" dirty="0">
                <a:solidFill>
                  <a:srgbClr val="FFC000"/>
                </a:solidFill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6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Black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846ACEE-EB03-A18B-B529-230EE0BF382C}"/>
              </a:ext>
            </a:extLst>
          </p:cNvPr>
          <p:cNvSpPr/>
          <p:nvPr/>
        </p:nvSpPr>
        <p:spPr>
          <a:xfrm>
            <a:off x="11533444" y="3480132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1600" dirty="0">
                <a:latin typeface="Roboto Thin" pitchFamily="2" charset="0"/>
                <a:ea typeface="Roboto Thin" pitchFamily="2" charset="0"/>
              </a:rPr>
              <a:t>1,635</a:t>
            </a:r>
            <a:endParaRPr lang="es-MX" sz="1600" dirty="0">
              <a:solidFill>
                <a:prstClr val="black"/>
              </a:solidFill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4B8694E-21AF-B521-F1E8-F8B6146792EA}"/>
              </a:ext>
            </a:extLst>
          </p:cNvPr>
          <p:cNvSpPr/>
          <p:nvPr/>
        </p:nvSpPr>
        <p:spPr>
          <a:xfrm>
            <a:off x="11584244" y="4235462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2,214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546372-2BE9-4038-F400-0262167D9CA8}"/>
              </a:ext>
            </a:extLst>
          </p:cNvPr>
          <p:cNvSpPr txBox="1"/>
          <p:nvPr/>
        </p:nvSpPr>
        <p:spPr>
          <a:xfrm>
            <a:off x="10372719" y="4066423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2024</a:t>
            </a: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4D40E47A-579A-3D19-D4C2-510E4AB5E2C8}"/>
              </a:ext>
            </a:extLst>
          </p:cNvPr>
          <p:cNvSpPr txBox="1"/>
          <p:nvPr/>
        </p:nvSpPr>
        <p:spPr>
          <a:xfrm>
            <a:off x="10404265" y="3321371"/>
            <a:ext cx="14590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</a:rPr>
              <a:t>2025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CDC72C4-69F4-2824-42AE-94A4CDB6998F}"/>
              </a:ext>
            </a:extLst>
          </p:cNvPr>
          <p:cNvSpPr/>
          <p:nvPr/>
        </p:nvSpPr>
        <p:spPr>
          <a:xfrm>
            <a:off x="11571544" y="4629162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1,732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6832175-0FE3-FA4F-DB9C-241053989AB4}"/>
              </a:ext>
            </a:extLst>
          </p:cNvPr>
          <p:cNvSpPr txBox="1"/>
          <p:nvPr/>
        </p:nvSpPr>
        <p:spPr>
          <a:xfrm>
            <a:off x="10360019" y="4460123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2022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464B974-FC61-5B20-4908-5973A68B174C}"/>
              </a:ext>
            </a:extLst>
          </p:cNvPr>
          <p:cNvSpPr/>
          <p:nvPr/>
        </p:nvSpPr>
        <p:spPr>
          <a:xfrm>
            <a:off x="11578722" y="4984762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1,486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D4CC221-02D3-288E-086E-79443AE36A78}"/>
              </a:ext>
            </a:extLst>
          </p:cNvPr>
          <p:cNvSpPr txBox="1"/>
          <p:nvPr/>
        </p:nvSpPr>
        <p:spPr>
          <a:xfrm>
            <a:off x="10347319" y="4815723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2021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92A2639-83AF-55FD-2A40-4F992D588384}"/>
              </a:ext>
            </a:extLst>
          </p:cNvPr>
          <p:cNvSpPr/>
          <p:nvPr/>
        </p:nvSpPr>
        <p:spPr>
          <a:xfrm>
            <a:off x="11533444" y="2572867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2,487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650EF22-9159-9A0B-0F19-2F7E0A286D4E}"/>
              </a:ext>
            </a:extLst>
          </p:cNvPr>
          <p:cNvSpPr txBox="1"/>
          <p:nvPr/>
        </p:nvSpPr>
        <p:spPr>
          <a:xfrm>
            <a:off x="10321919" y="2403828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346879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78AB0-AA54-D08A-471C-3DB17AD75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B48FE03-FEDD-F344-4CB8-D783511C03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117345"/>
              </p:ext>
            </p:extLst>
          </p:nvPr>
        </p:nvGraphicFramePr>
        <p:xfrm>
          <a:off x="-1" y="1194999"/>
          <a:ext cx="12603142" cy="6508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6B1F3BDF-EB73-E81D-2E32-5FB7046BF86A}"/>
              </a:ext>
            </a:extLst>
          </p:cNvPr>
          <p:cNvCxnSpPr>
            <a:cxnSpLocks/>
          </p:cNvCxnSpPr>
          <p:nvPr/>
        </p:nvCxnSpPr>
        <p:spPr>
          <a:xfrm>
            <a:off x="11040626" y="3308138"/>
            <a:ext cx="0" cy="3030391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1707EBA-A934-A344-6ED6-01CE26C1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84404" cy="247931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B1D0C2-5B6E-C248-7E4F-D13BFE851BA3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F127E2-21DD-4A26-1D58-2A7D93D246E8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trimestral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7AEF7A-E86C-D2AA-A64E-B79BBD74CA35}"/>
              </a:ext>
            </a:extLst>
          </p:cNvPr>
          <p:cNvSpPr txBox="1"/>
          <p:nvPr/>
        </p:nvSpPr>
        <p:spPr>
          <a:xfrm>
            <a:off x="567588" y="7266424"/>
            <a:ext cx="1087226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Estimación realizadas por Ideas Frescas. Para la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comparación se utilizó la estimación del escenario moderado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F480C4C-13FD-4EF3-87A4-82E2F6DC1259}"/>
              </a:ext>
            </a:extLst>
          </p:cNvPr>
          <p:cNvSpPr/>
          <p:nvPr/>
        </p:nvSpPr>
        <p:spPr>
          <a:xfrm>
            <a:off x="11279326" y="6600397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  <a:defRPr/>
            </a:pPr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1,227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71DF9B9-912C-C719-0E44-2438BFBDC89B}"/>
              </a:ext>
            </a:extLst>
          </p:cNvPr>
          <p:cNvSpPr txBox="1"/>
          <p:nvPr/>
        </p:nvSpPr>
        <p:spPr>
          <a:xfrm>
            <a:off x="11279327" y="5997930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</a:t>
            </a:r>
            <a:r>
              <a:rPr lang="es-ES_tradnl" sz="3600" b="1" dirty="0">
                <a:solidFill>
                  <a:srgbClr val="FFC000"/>
                </a:solidFill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6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Black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F82E81EE-D54D-3992-746C-A2121F981242}"/>
              </a:ext>
            </a:extLst>
          </p:cNvPr>
          <p:cNvSpPr txBox="1"/>
          <p:nvPr/>
        </p:nvSpPr>
        <p:spPr>
          <a:xfrm>
            <a:off x="11282895" y="2741050"/>
            <a:ext cx="14590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</a:rPr>
              <a:t>2025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94BE4D6-93BF-E88C-1AAA-75CE98C490F9}"/>
              </a:ext>
            </a:extLst>
          </p:cNvPr>
          <p:cNvSpPr/>
          <p:nvPr/>
        </p:nvSpPr>
        <p:spPr>
          <a:xfrm>
            <a:off x="11282894" y="3294432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1600" dirty="0">
                <a:latin typeface="Roboto Thin" pitchFamily="2" charset="0"/>
                <a:ea typeface="Roboto Thin" pitchFamily="2" charset="0"/>
              </a:rPr>
              <a:t>1,635</a:t>
            </a:r>
            <a:endParaRPr lang="es-MX" sz="1600" dirty="0">
              <a:solidFill>
                <a:prstClr val="black"/>
              </a:solidFill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1ADC450-79F3-4315-0B0C-0DDEE5FB2003}"/>
              </a:ext>
            </a:extLst>
          </p:cNvPr>
          <p:cNvSpPr/>
          <p:nvPr/>
        </p:nvSpPr>
        <p:spPr>
          <a:xfrm>
            <a:off x="11279326" y="4524449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2,214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7AB4852-FAD3-FB9D-9D95-AE386A65339E}"/>
              </a:ext>
            </a:extLst>
          </p:cNvPr>
          <p:cNvSpPr txBox="1"/>
          <p:nvPr/>
        </p:nvSpPr>
        <p:spPr>
          <a:xfrm>
            <a:off x="11279327" y="3921982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2024</a:t>
            </a:r>
          </a:p>
        </p:txBody>
      </p:sp>
      <p:sp>
        <p:nvSpPr>
          <p:cNvPr id="20" name="CuadroTexto 14">
            <a:extLst>
              <a:ext uri="{FF2B5EF4-FFF2-40B4-BE49-F238E27FC236}">
                <a16:creationId xmlns:a16="http://schemas.microsoft.com/office/drawing/2014/main" id="{44DC0673-3074-DA4C-A83C-A23BF2912F63}"/>
              </a:ext>
            </a:extLst>
          </p:cNvPr>
          <p:cNvSpPr txBox="1"/>
          <p:nvPr/>
        </p:nvSpPr>
        <p:spPr bwMode="auto">
          <a:xfrm>
            <a:off x="5018822" y="4823333"/>
            <a:ext cx="1002981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-32%</a:t>
            </a:r>
          </a:p>
        </p:txBody>
      </p:sp>
      <p:sp>
        <p:nvSpPr>
          <p:cNvPr id="22" name="CuadroTexto 14">
            <a:extLst>
              <a:ext uri="{FF2B5EF4-FFF2-40B4-BE49-F238E27FC236}">
                <a16:creationId xmlns:a16="http://schemas.microsoft.com/office/drawing/2014/main" id="{2D02860B-07D1-DAF3-0066-AB085E495CC2}"/>
              </a:ext>
            </a:extLst>
          </p:cNvPr>
          <p:cNvSpPr txBox="1"/>
          <p:nvPr/>
        </p:nvSpPr>
        <p:spPr bwMode="auto">
          <a:xfrm>
            <a:off x="10493133" y="4933431"/>
            <a:ext cx="1094985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-132%</a:t>
            </a:r>
          </a:p>
        </p:txBody>
      </p:sp>
      <p:sp>
        <p:nvSpPr>
          <p:cNvPr id="26" name="Cerrar corchete 25">
            <a:extLst>
              <a:ext uri="{FF2B5EF4-FFF2-40B4-BE49-F238E27FC236}">
                <a16:creationId xmlns:a16="http://schemas.microsoft.com/office/drawing/2014/main" id="{F09D4A92-E985-9999-BE45-F67725D7DC03}"/>
              </a:ext>
            </a:extLst>
          </p:cNvPr>
          <p:cNvSpPr/>
          <p:nvPr/>
        </p:nvSpPr>
        <p:spPr>
          <a:xfrm>
            <a:off x="8121788" y="5713550"/>
            <a:ext cx="129777" cy="346909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21" name="CuadroTexto 14">
            <a:extLst>
              <a:ext uri="{FF2B5EF4-FFF2-40B4-BE49-F238E27FC236}">
                <a16:creationId xmlns:a16="http://schemas.microsoft.com/office/drawing/2014/main" id="{19984237-7B23-E514-8767-88BA61A97471}"/>
              </a:ext>
            </a:extLst>
          </p:cNvPr>
          <p:cNvSpPr txBox="1"/>
          <p:nvPr/>
        </p:nvSpPr>
        <p:spPr bwMode="auto">
          <a:xfrm>
            <a:off x="8251565" y="5697337"/>
            <a:ext cx="980307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-10%</a:t>
            </a:r>
          </a:p>
        </p:txBody>
      </p:sp>
      <p:sp>
        <p:nvSpPr>
          <p:cNvPr id="28" name="CuadroTexto 14">
            <a:extLst>
              <a:ext uri="{FF2B5EF4-FFF2-40B4-BE49-F238E27FC236}">
                <a16:creationId xmlns:a16="http://schemas.microsoft.com/office/drawing/2014/main" id="{7BF41888-EDDA-FEA8-60D8-38879614CD73}"/>
              </a:ext>
            </a:extLst>
          </p:cNvPr>
          <p:cNvSpPr txBox="1"/>
          <p:nvPr/>
        </p:nvSpPr>
        <p:spPr bwMode="auto">
          <a:xfrm>
            <a:off x="826004" y="3873144"/>
            <a:ext cx="725859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2%</a:t>
            </a:r>
          </a:p>
        </p:txBody>
      </p:sp>
    </p:spTree>
    <p:extLst>
      <p:ext uri="{BB962C8B-B14F-4D97-AF65-F5344CB8AC3E}">
        <p14:creationId xmlns:p14="http://schemas.microsoft.com/office/powerpoint/2010/main" val="135598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B6EAB-B349-71B6-91C2-8EA2908C3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629803AF-156A-AAAE-C45D-3B1C1BCC4B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102267"/>
              </p:ext>
            </p:extLst>
          </p:nvPr>
        </p:nvGraphicFramePr>
        <p:xfrm>
          <a:off x="164365" y="373633"/>
          <a:ext cx="11110060" cy="593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1D4DD6A8-CEAB-BB5C-6AE0-0E4697D784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295615"/>
              </p:ext>
            </p:extLst>
          </p:nvPr>
        </p:nvGraphicFramePr>
        <p:xfrm>
          <a:off x="77031" y="1651817"/>
          <a:ext cx="11197393" cy="622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496EEFDB-14E4-89E7-CA6D-47089F65D3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237325"/>
              </p:ext>
            </p:extLst>
          </p:nvPr>
        </p:nvGraphicFramePr>
        <p:xfrm>
          <a:off x="89339" y="3792312"/>
          <a:ext cx="11185086" cy="3620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6709E44-F4CA-3279-153E-19195B19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F8EDFCC-0981-F16C-2325-D76C6323E6B9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A8DB447-3445-70A8-F42E-63110D529121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en Mazatlán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A74293-EAD5-44E4-5149-CD2022C36C27}"/>
              </a:ext>
            </a:extLst>
          </p:cNvPr>
          <p:cNvSpPr txBox="1"/>
          <p:nvPr/>
        </p:nvSpPr>
        <p:spPr bwMode="auto">
          <a:xfrm>
            <a:off x="10929927" y="1622717"/>
            <a:ext cx="1813638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rgbClr val="FFC000"/>
                </a:solidFill>
                <a:latin typeface="Lato" panose="020F0502020204030203" pitchFamily="34" charset="77"/>
                <a:ea typeface="Roboto Th" pitchFamily="2" charset="0"/>
              </a:rPr>
              <a:t>INVENTARIO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D0E82C-2B2E-4196-F59E-9B8B978A4FCB}"/>
              </a:ext>
            </a:extLst>
          </p:cNvPr>
          <p:cNvSpPr txBox="1"/>
          <p:nvPr/>
        </p:nvSpPr>
        <p:spPr bwMode="auto">
          <a:xfrm>
            <a:off x="10929927" y="2083769"/>
            <a:ext cx="1934312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# PROYECTOS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68C04B-3ABC-651D-B484-6BFED7C5BA1C}"/>
              </a:ext>
            </a:extLst>
          </p:cNvPr>
          <p:cNvSpPr txBox="1"/>
          <p:nvPr/>
        </p:nvSpPr>
        <p:spPr bwMode="auto">
          <a:xfrm>
            <a:off x="10929927" y="5576579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5D1FE86-31B2-8C0C-15D4-C51966500FAD}"/>
              </a:ext>
            </a:extLst>
          </p:cNvPr>
          <p:cNvSpPr txBox="1"/>
          <p:nvPr/>
        </p:nvSpPr>
        <p:spPr bwMode="auto">
          <a:xfrm>
            <a:off x="10933437" y="6166411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A33C383-1F3D-D927-8657-985618150EF0}"/>
              </a:ext>
            </a:extLst>
          </p:cNvPr>
          <p:cNvSpPr txBox="1"/>
          <p:nvPr/>
        </p:nvSpPr>
        <p:spPr bwMode="auto">
          <a:xfrm>
            <a:off x="10929927" y="5810389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2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31" name="CuadroTexto 3">
            <a:extLst>
              <a:ext uri="{FF2B5EF4-FFF2-40B4-BE49-F238E27FC236}">
                <a16:creationId xmlns:a16="http://schemas.microsoft.com/office/drawing/2014/main" id="{7E8243B6-EF50-365C-C436-28163BA8ECF0}"/>
              </a:ext>
            </a:extLst>
          </p:cNvPr>
          <p:cNvSpPr txBox="1"/>
          <p:nvPr/>
        </p:nvSpPr>
        <p:spPr>
          <a:xfrm>
            <a:off x="253738" y="7345002"/>
            <a:ext cx="10856288" cy="4370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 %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OPTIMISTA: Es el incremento % que se espera en ese escenario. “% CONSERVADOR” es el decremento % en el conservador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3" name="CuadroTexto 20">
            <a:extLst>
              <a:ext uri="{FF2B5EF4-FFF2-40B4-BE49-F238E27FC236}">
                <a16:creationId xmlns:a16="http://schemas.microsoft.com/office/drawing/2014/main" id="{73DC9713-93C5-7858-C952-12CB6B96616E}"/>
              </a:ext>
            </a:extLst>
          </p:cNvPr>
          <p:cNvSpPr txBox="1"/>
          <p:nvPr/>
        </p:nvSpPr>
        <p:spPr bwMode="auto">
          <a:xfrm>
            <a:off x="9335439" y="3554754"/>
            <a:ext cx="1791131" cy="64731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297" dirty="0">
                <a:latin typeface="Roboto Th" panose="02000000000000000000" pitchFamily="2" charset="0"/>
                <a:ea typeface="Roboto Th" panose="02000000000000000000" pitchFamily="2" charset="0"/>
              </a:rPr>
              <a:t>Pronostico optimista</a:t>
            </a:r>
            <a:r>
              <a:rPr lang="es-AR" sz="1112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2595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29</a:t>
            </a:r>
            <a:r>
              <a:rPr lang="es-ES" sz="2224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2224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  <p:sp>
        <p:nvSpPr>
          <p:cNvPr id="4" name="CuadroTexto 20">
            <a:extLst>
              <a:ext uri="{FF2B5EF4-FFF2-40B4-BE49-F238E27FC236}">
                <a16:creationId xmlns:a16="http://schemas.microsoft.com/office/drawing/2014/main" id="{48EB8862-CCB8-A5DA-203A-33FDAE94BA99}"/>
              </a:ext>
            </a:extLst>
          </p:cNvPr>
          <p:cNvSpPr txBox="1"/>
          <p:nvPr/>
        </p:nvSpPr>
        <p:spPr bwMode="auto">
          <a:xfrm>
            <a:off x="7535929" y="5796925"/>
            <a:ext cx="2070099" cy="64731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297" dirty="0">
                <a:latin typeface="Roboto Th" panose="02000000000000000000" pitchFamily="2" charset="0"/>
                <a:ea typeface="Roboto Th" panose="02000000000000000000" pitchFamily="2" charset="0"/>
              </a:rPr>
              <a:t>Pronostico conservador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112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  <a:r>
              <a:rPr lang="es-AR" sz="2595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-43</a:t>
            </a:r>
            <a:r>
              <a:rPr lang="es-ES" sz="2224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2224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85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10D99-16AA-21F5-43EA-18A43582A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87F6EEF-A75F-4BF6-BF61-1FB4D16349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143534"/>
              </p:ext>
            </p:extLst>
          </p:nvPr>
        </p:nvGraphicFramePr>
        <p:xfrm>
          <a:off x="1279914" y="4608898"/>
          <a:ext cx="9505599" cy="2187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116966B-D0A9-4F8E-9EC2-1B38432182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522889"/>
              </p:ext>
            </p:extLst>
          </p:nvPr>
        </p:nvGraphicFramePr>
        <p:xfrm>
          <a:off x="169878" y="1123369"/>
          <a:ext cx="10666881" cy="5972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B50D988-3A1C-B2B4-221B-BEB3EF51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8B6F2C6-F68E-08C1-CA22-4CABDD80797E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0C54679-8864-DED6-C68A-E96A71FDE244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311C6B0-A2C7-4970-4BE9-D7B1B3AF353C}"/>
              </a:ext>
            </a:extLst>
          </p:cNvPr>
          <p:cNvSpPr txBox="1"/>
          <p:nvPr/>
        </p:nvSpPr>
        <p:spPr bwMode="auto">
          <a:xfrm>
            <a:off x="10867421" y="5136422"/>
            <a:ext cx="1478867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5029BE8-0371-670A-D5D9-78EF49BAD44B}"/>
              </a:ext>
            </a:extLst>
          </p:cNvPr>
          <p:cNvSpPr txBox="1"/>
          <p:nvPr/>
        </p:nvSpPr>
        <p:spPr bwMode="auto">
          <a:xfrm>
            <a:off x="10888005" y="6394827"/>
            <a:ext cx="198131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C0E8090-4A1A-D3D1-D26C-37389CBC288B}"/>
              </a:ext>
            </a:extLst>
          </p:cNvPr>
          <p:cNvSpPr txBox="1"/>
          <p:nvPr/>
        </p:nvSpPr>
        <p:spPr bwMode="auto">
          <a:xfrm>
            <a:off x="10888005" y="5702606"/>
            <a:ext cx="162089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A72244-0EDA-F30A-DF61-6E8419C6BD4A}"/>
              </a:ext>
            </a:extLst>
          </p:cNvPr>
          <p:cNvSpPr txBox="1"/>
          <p:nvPr/>
        </p:nvSpPr>
        <p:spPr>
          <a:xfrm>
            <a:off x="588171" y="7023868"/>
            <a:ext cx="10299834" cy="7817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El signo al final de las variables influyentes es la correlación que tiene sobre las proyecciones, si es "+” tiene una correlación positiva y si es “–” tiene una correlación negativa, Demanda potencial es la e</a:t>
            </a:r>
            <a:r>
              <a:rPr lang="es-ES" dirty="0" err="1"/>
              <a:t>stimación</a:t>
            </a:r>
            <a:r>
              <a:rPr lang="es-ES" dirty="0"/>
              <a:t> del número de viviendas que deberían colocarse en el mercado en un año dado para absorber el crecimiento poblacional y cubrir déficit habitacional.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559A5BF9-DF41-2272-A8C4-66E0BCC4CD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714459"/>
              </p:ext>
            </p:extLst>
          </p:nvPr>
        </p:nvGraphicFramePr>
        <p:xfrm>
          <a:off x="10446026" y="1980854"/>
          <a:ext cx="2245057" cy="1356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5057">
                  <a:extLst>
                    <a:ext uri="{9D8B030D-6E8A-4147-A177-3AD203B41FA5}">
                      <a16:colId xmlns:a16="http://schemas.microsoft.com/office/drawing/2014/main" val="2429476281"/>
                    </a:ext>
                  </a:extLst>
                </a:gridCol>
              </a:tblGrid>
              <a:tr h="41069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Variables influyentes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29777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Inflación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935161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demanda potencial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106245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habitantes por vivienda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81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111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prstDash val="dot"/>
          <a:miter lim="800000"/>
          <a:headEnd/>
          <a:tailEnd/>
        </a:ln>
      </a:spPr>
      <a:bodyPr wrap="square" lIns="124971" tIns="62486" rIns="124971" bIns="62486" anchor="t">
        <a:spAutoFit/>
      </a:bodyPr>
      <a:lstStyle>
        <a:defPPr marL="720725" indent="-708025">
          <a:spcAft>
            <a:spcPts val="400"/>
          </a:spcAft>
          <a:defRPr sz="2000" dirty="0">
            <a:latin typeface="Stajn Pro Light" pitchFamily="2" charset="7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139759</TotalTime>
  <Words>982</Words>
  <Application>Microsoft Office PowerPoint</Application>
  <PresentationFormat>Personalizado</PresentationFormat>
  <Paragraphs>242</Paragraphs>
  <Slides>18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9" baseType="lpstr">
      <vt:lpstr>Arial</vt:lpstr>
      <vt:lpstr>Calibri</vt:lpstr>
      <vt:lpstr>Lato</vt:lpstr>
      <vt:lpstr>Lato Black</vt:lpstr>
      <vt:lpstr>Lato Hairline</vt:lpstr>
      <vt:lpstr>Playfair Display</vt:lpstr>
      <vt:lpstr>Roboto</vt:lpstr>
      <vt:lpstr>Roboto Lt</vt:lpstr>
      <vt:lpstr>Roboto Th</vt:lpstr>
      <vt:lpstr>Roboto Thin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Analítica de datos para el sector inmobiliario</dc:title>
  <dc:creator>Lizzette Cota</dc:creator>
  <cp:lastModifiedBy>julio olaf gonzalez guzman</cp:lastModifiedBy>
  <cp:revision>2323</cp:revision>
  <cp:lastPrinted>2025-09-24T16:10:22Z</cp:lastPrinted>
  <dcterms:created xsi:type="dcterms:W3CDTF">2020-07-27T22:31:02Z</dcterms:created>
  <dcterms:modified xsi:type="dcterms:W3CDTF">2025-09-29T23:50:58Z</dcterms:modified>
</cp:coreProperties>
</file>