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5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6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7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8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9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1.xml" ContentType="application/vnd.openxmlformats-officedocument.presentationml.notesSlide+xml"/>
  <Override PartName="/ppt/charts/chart20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charts/chart21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charts/chart22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theme/themeOverride5.xml" ContentType="application/vnd.openxmlformats-officedocument.themeOverride+xml"/>
  <Override PartName="/ppt/notesSlides/notesSlide4.xml" ContentType="application/vnd.openxmlformats-officedocument.presentationml.notesSlide+xml"/>
  <Override PartName="/ppt/charts/chart23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notesSlides/notesSlide5.xml" ContentType="application/vnd.openxmlformats-officedocument.presentationml.notesSlide+xml"/>
  <Override PartName="/ppt/charts/chart24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9155" r:id="rId2"/>
    <p:sldId id="9152" r:id="rId3"/>
    <p:sldId id="9153" r:id="rId4"/>
    <p:sldId id="9149" r:id="rId5"/>
    <p:sldId id="9150" r:id="rId6"/>
    <p:sldId id="7371" r:id="rId7"/>
    <p:sldId id="7394" r:id="rId8"/>
    <p:sldId id="8242" r:id="rId9"/>
    <p:sldId id="9154" r:id="rId10"/>
    <p:sldId id="7393" r:id="rId11"/>
  </p:sldIdLst>
  <p:sldSz cx="12801600" cy="77724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urismo" id="{5FF814CB-FF9C-4D80-BDB9-72361B01B69D}">
          <p14:sldIdLst>
            <p14:sldId id="9155"/>
          </p14:sldIdLst>
        </p14:section>
        <p14:section name="Vertical" id="{26FE3FFC-EAE3-44D9-AF1E-EAB49C04F385}">
          <p14:sldIdLst>
            <p14:sldId id="9152"/>
            <p14:sldId id="9153"/>
            <p14:sldId id="9149"/>
          </p14:sldIdLst>
        </p14:section>
        <p14:section name="Horizontal" id="{BF4F1ADF-1351-47F0-855C-7FC4743A4F36}">
          <p14:sldIdLst>
            <p14:sldId id="9150"/>
          </p14:sldIdLst>
        </p14:section>
        <p14:section name="Necesidad vivienda" id="{6FD9C1B9-2731-48C5-AF67-6663055D7A11}">
          <p14:sldIdLst>
            <p14:sldId id="7371"/>
            <p14:sldId id="7394"/>
            <p14:sldId id="8242"/>
            <p14:sldId id="9154"/>
            <p14:sldId id="7393"/>
          </p14:sldIdLst>
        </p14:section>
      </p14:sectionLst>
    </p:ext>
    <p:ext uri="{EFAFB233-063F-42B5-8137-9DF3F51BA10A}">
      <p15:sldGuideLst xmlns:p15="http://schemas.microsoft.com/office/powerpoint/2012/main">
        <p15:guide id="4" orient="horz" pos="2380" userDrawn="1">
          <p15:clr>
            <a:srgbClr val="A4A3A4"/>
          </p15:clr>
        </p15:guide>
        <p15:guide id="5" pos="675" userDrawn="1">
          <p15:clr>
            <a:srgbClr val="A4A3A4"/>
          </p15:clr>
        </p15:guide>
        <p15:guide id="6" orient="horz" pos="860" userDrawn="1">
          <p15:clr>
            <a:srgbClr val="A4A3A4"/>
          </p15:clr>
        </p15:guide>
        <p15:guide id="7" orient="horz" pos="4126" userDrawn="1">
          <p15:clr>
            <a:srgbClr val="A4A3A4"/>
          </p15:clr>
        </p15:guide>
        <p15:guide id="8" pos="4032" userDrawn="1">
          <p15:clr>
            <a:srgbClr val="A4A3A4"/>
          </p15:clr>
        </p15:guide>
        <p15:guide id="9" pos="108" userDrawn="1">
          <p15:clr>
            <a:srgbClr val="A4A3A4"/>
          </p15:clr>
        </p15:guide>
        <p15:guide id="10" pos="6912" userDrawn="1">
          <p15:clr>
            <a:srgbClr val="A4A3A4"/>
          </p15:clr>
        </p15:guide>
        <p15:guide id="11" pos="7842" userDrawn="1">
          <p15:clr>
            <a:srgbClr val="A4A3A4"/>
          </p15:clr>
        </p15:guide>
        <p15:guide id="12" pos="3170" userDrawn="1">
          <p15:clr>
            <a:srgbClr val="A4A3A4"/>
          </p15:clr>
        </p15:guide>
        <p15:guide id="13" orient="horz" pos="1042" userDrawn="1">
          <p15:clr>
            <a:srgbClr val="A4A3A4"/>
          </p15:clr>
        </p15:guide>
        <p15:guide id="14" orient="horz" pos="47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la guadalupe" initials="kg" lastIdx="2" clrIdx="0">
    <p:extLst>
      <p:ext uri="{19B8F6BF-5375-455C-9EA6-DF929625EA0E}">
        <p15:presenceInfo xmlns:p15="http://schemas.microsoft.com/office/powerpoint/2012/main" userId="2cd3ee6662d2658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859"/>
    <a:srgbClr val="FFD579"/>
    <a:srgbClr val="C0504D"/>
    <a:srgbClr val="FFDA82"/>
    <a:srgbClr val="A4C0F4"/>
    <a:srgbClr val="CFDFF4"/>
    <a:srgbClr val="FFEB84"/>
    <a:srgbClr val="FFE56A"/>
    <a:srgbClr val="FFF8D2"/>
    <a:srgbClr val="D0DF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89" autoAdjust="0"/>
    <p:restoredTop sz="95383" autoAdjust="0"/>
  </p:normalViewPr>
  <p:slideViewPr>
    <p:cSldViewPr snapToGrid="0">
      <p:cViewPr>
        <p:scale>
          <a:sx n="66" d="100"/>
          <a:sy n="66" d="100"/>
        </p:scale>
        <p:origin x="480" y="-64"/>
      </p:cViewPr>
      <p:guideLst>
        <p:guide orient="horz" pos="2380"/>
        <p:guide pos="675"/>
        <p:guide orient="horz" pos="860"/>
        <p:guide orient="horz" pos="4126"/>
        <p:guide pos="4032"/>
        <p:guide pos="108"/>
        <p:guide pos="6912"/>
        <p:guide pos="7842"/>
        <p:guide pos="3170"/>
        <p:guide orient="horz" pos="1042"/>
        <p:guide orient="horz" pos="475"/>
      </p:guideLst>
    </p:cSldViewPr>
  </p:slideViewPr>
  <p:outlineViewPr>
    <p:cViewPr>
      <p:scale>
        <a:sx n="33" d="100"/>
        <a:sy n="33" d="100"/>
      </p:scale>
      <p:origin x="0" y="-40925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-901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ulio\Downloads\Telegram%20Desktop\BD_tur_RT_CRUC_Vue%20_vers2.0(ht_actualizado)%20(1)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ulio\Downloads\Telegram%20Desktop\BD_tur_RT_CRUC_Vue%20_vers2.0(ht_actualizado)%20(1).xlsx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package" Target="../embeddings/Microsoft_Excel_Worksheet3.xlsx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package" Target="../embeddings/Microsoft_Excel_Worksheet4.xlsx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package" Target="../embeddings/Microsoft_Excel_Worksheet5.xlsx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22.xml"/><Relationship Id="rId1" Type="http://schemas.microsoft.com/office/2011/relationships/chartStyle" Target="style22.xml"/><Relationship Id="rId4" Type="http://schemas.openxmlformats.org/officeDocument/2006/relationships/package" Target="../embeddings/Microsoft_Excel_Worksheet7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2580791102162217E-2"/>
          <c:y val="0.14465408805031446"/>
          <c:w val="0.95560532022886324"/>
          <c:h val="0.81210691823899372"/>
        </c:manualLayout>
      </c:layout>
      <c:lineChart>
        <c:grouping val="standard"/>
        <c:varyColors val="0"/>
        <c:ser>
          <c:idx val="0"/>
          <c:order val="0"/>
          <c:tx>
            <c:strRef>
              <c:f>'Visitantes anuales'!$C$11</c:f>
              <c:strCache>
                <c:ptCount val="1"/>
              </c:strCache>
            </c:strRef>
          </c:tx>
          <c:spPr>
            <a:ln w="6350" cap="rnd">
              <a:solidFill>
                <a:sysClr val="window" lastClr="FFFFFF">
                  <a:lumMod val="85000"/>
                </a:sys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ysClr val="window" lastClr="FFFFFF">
                  <a:lumMod val="75000"/>
                </a:sysClr>
              </a:solidFill>
              <a:ln w="3175">
                <a:solidFill>
                  <a:sysClr val="window" lastClr="FFFFFF">
                    <a:lumMod val="75000"/>
                  </a:sysClr>
                </a:solidFill>
              </a:ln>
              <a:effectLst/>
            </c:spPr>
          </c:marker>
          <c:dLbls>
            <c:dLbl>
              <c:idx val="13"/>
              <c:layout>
                <c:manualLayout>
                  <c:x val="-3.1061522868249081E-2"/>
                  <c:y val="-9.49106797629945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DAB-4E79-9E36-2539DE1861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Playfair Display" pitchFamily="2" charset="77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'Visitantes anuales'!$D$11:$X$11</c:f>
              <c:numCache>
                <c:formatCode>0.0%</c:formatCode>
                <c:ptCount val="21"/>
                <c:pt idx="0">
                  <c:v>-1.1853852202888055E-2</c:v>
                </c:pt>
                <c:pt idx="1">
                  <c:v>4.6697675770041913E-2</c:v>
                </c:pt>
                <c:pt idx="2">
                  <c:v>0.13625024964355911</c:v>
                </c:pt>
                <c:pt idx="3">
                  <c:v>8.8401100746838407E-2</c:v>
                </c:pt>
                <c:pt idx="4">
                  <c:v>-3.4610127895608453E-2</c:v>
                </c:pt>
                <c:pt idx="5">
                  <c:v>2.77291222631273E-2</c:v>
                </c:pt>
                <c:pt idx="6">
                  <c:v>9.5738336246168856E-2</c:v>
                </c:pt>
                <c:pt idx="7">
                  <c:v>0.10230474742984959</c:v>
                </c:pt>
                <c:pt idx="8">
                  <c:v>3.1182896962513612E-2</c:v>
                </c:pt>
                <c:pt idx="9">
                  <c:v>8.7132792399954986E-2</c:v>
                </c:pt>
                <c:pt idx="10">
                  <c:v>0.14309119685134389</c:v>
                </c:pt>
                <c:pt idx="11">
                  <c:v>5.0461453507493294E-2</c:v>
                </c:pt>
                <c:pt idx="12">
                  <c:v>0.12926502135554568</c:v>
                </c:pt>
                <c:pt idx="13">
                  <c:v>-0.35205084375635359</c:v>
                </c:pt>
                <c:pt idx="14">
                  <c:v>0.45767006826079193</c:v>
                </c:pt>
                <c:pt idx="15">
                  <c:v>4.0540055714626884E-2</c:v>
                </c:pt>
                <c:pt idx="16">
                  <c:v>-0.10746230086449068</c:v>
                </c:pt>
                <c:pt idx="17">
                  <c:v>-2.3629479644956885E-2</c:v>
                </c:pt>
                <c:pt idx="18">
                  <c:v>-0.24091303637141531</c:v>
                </c:pt>
                <c:pt idx="19">
                  <c:v>-8.2866189251869324E-2</c:v>
                </c:pt>
                <c:pt idx="20">
                  <c:v>-8.2866286829604327E-2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DAB-4E79-9E36-2539DE1861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3668831"/>
        <c:axId val="993751343"/>
      </c:lineChart>
      <c:catAx>
        <c:axId val="9936688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93751343"/>
        <c:crosses val="autoZero"/>
        <c:auto val="1"/>
        <c:lblAlgn val="ctr"/>
        <c:lblOffset val="100"/>
        <c:noMultiLvlLbl val="0"/>
      </c:catAx>
      <c:valAx>
        <c:axId val="99375134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99366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317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ser>
          <c:idx val="0"/>
          <c:order val="0"/>
          <c:tx>
            <c:strRef>
              <c:f>vertical!$A$5</c:f>
              <c:strCache>
                <c:ptCount val="1"/>
                <c:pt idx="0">
                  <c:v> Proyectos</c:v>
                </c:pt>
              </c:strCache>
            </c:strRef>
          </c:tx>
          <c:spPr>
            <a:ln w="57150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vertical!$B$3:$U$4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vertical!$B$5:$U$5</c:f>
              <c:numCache>
                <c:formatCode>General</c:formatCode>
                <c:ptCount val="20"/>
                <c:pt idx="0">
                  <c:v>60</c:v>
                </c:pt>
                <c:pt idx="1">
                  <c:v>74</c:v>
                </c:pt>
                <c:pt idx="2">
                  <c:v>75</c:v>
                </c:pt>
                <c:pt idx="3">
                  <c:v>92</c:v>
                </c:pt>
                <c:pt idx="4">
                  <c:v>93</c:v>
                </c:pt>
                <c:pt idx="5">
                  <c:v>90</c:v>
                </c:pt>
                <c:pt idx="6">
                  <c:v>91</c:v>
                </c:pt>
                <c:pt idx="7">
                  <c:v>88</c:v>
                </c:pt>
                <c:pt idx="8">
                  <c:v>89</c:v>
                </c:pt>
                <c:pt idx="9">
                  <c:v>99</c:v>
                </c:pt>
                <c:pt idx="10">
                  <c:v>107</c:v>
                </c:pt>
                <c:pt idx="11">
                  <c:v>111</c:v>
                </c:pt>
                <c:pt idx="12">
                  <c:v>116</c:v>
                </c:pt>
                <c:pt idx="13">
                  <c:v>120</c:v>
                </c:pt>
                <c:pt idx="14">
                  <c:v>121</c:v>
                </c:pt>
                <c:pt idx="15">
                  <c:v>127</c:v>
                </c:pt>
                <c:pt idx="16">
                  <c:v>139</c:v>
                </c:pt>
                <c:pt idx="17">
                  <c:v>139</c:v>
                </c:pt>
                <c:pt idx="18">
                  <c:v>142</c:v>
                </c:pt>
                <c:pt idx="19">
                  <c:v>142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610-354C-8BD4-ACC45E3F21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General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  <a:alpha val="98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Hoja1!$C$57:$C$59</c:f>
              <c:numCache>
                <c:formatCode>0.0%</c:formatCode>
                <c:ptCount val="3"/>
                <c:pt idx="0">
                  <c:v>-0.21363636363636362</c:v>
                </c:pt>
                <c:pt idx="1">
                  <c:v>-0.26470588235294118</c:v>
                </c:pt>
                <c:pt idx="2">
                  <c:v>-0.45303867403314918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88-4F6D-A74A-2D5EE19463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4522944"/>
        <c:axId val="244523904"/>
      </c:lineChart>
      <c:catAx>
        <c:axId val="244522944"/>
        <c:scaling>
          <c:orientation val="minMax"/>
        </c:scaling>
        <c:delete val="1"/>
        <c:axPos val="b"/>
        <c:majorTickMark val="none"/>
        <c:minorTickMark val="none"/>
        <c:tickLblPos val="nextTo"/>
        <c:crossAx val="244523904"/>
        <c:crosses val="autoZero"/>
        <c:auto val="1"/>
        <c:lblAlgn val="ctr"/>
        <c:lblOffset val="100"/>
        <c:noMultiLvlLbl val="0"/>
      </c:catAx>
      <c:valAx>
        <c:axId val="2445239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4452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effectLst/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Hoja1!$D$57:$D$59</c:f>
              <c:numCache>
                <c:formatCode>0.0%</c:formatCode>
                <c:ptCount val="3"/>
                <c:pt idx="0">
                  <c:v>-0.43352601156069365</c:v>
                </c:pt>
                <c:pt idx="1">
                  <c:v>-0.34</c:v>
                </c:pt>
                <c:pt idx="2">
                  <c:v>-0.45454545454545453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DC1-4550-B99E-D1F42E291A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4522944"/>
        <c:axId val="244523904"/>
      </c:lineChart>
      <c:catAx>
        <c:axId val="244522944"/>
        <c:scaling>
          <c:orientation val="minMax"/>
        </c:scaling>
        <c:delete val="1"/>
        <c:axPos val="b"/>
        <c:majorTickMark val="none"/>
        <c:minorTickMark val="none"/>
        <c:tickLblPos val="nextTo"/>
        <c:crossAx val="244523904"/>
        <c:crosses val="autoZero"/>
        <c:auto val="1"/>
        <c:lblAlgn val="ctr"/>
        <c:lblOffset val="100"/>
        <c:noMultiLvlLbl val="0"/>
      </c:catAx>
      <c:valAx>
        <c:axId val="2445239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4452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#,##0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General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horizontal!$A$5</c:f>
              <c:strCache>
                <c:ptCount val="1"/>
                <c:pt idx="0">
                  <c:v> Proyectos</c:v>
                </c:pt>
              </c:strCache>
            </c:strRef>
          </c:tx>
          <c:spPr>
            <a:ln w="57150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horizontal!$B$3:$U$4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horizontal!$B$5:$U$5</c:f>
              <c:numCache>
                <c:formatCode>General</c:formatCode>
                <c:ptCount val="20"/>
                <c:pt idx="0">
                  <c:v>17</c:v>
                </c:pt>
                <c:pt idx="1">
                  <c:v>17</c:v>
                </c:pt>
                <c:pt idx="2">
                  <c:v>15</c:v>
                </c:pt>
                <c:pt idx="3">
                  <c:v>16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19</c:v>
                </c:pt>
                <c:pt idx="9">
                  <c:v>23</c:v>
                </c:pt>
                <c:pt idx="10">
                  <c:v>26</c:v>
                </c:pt>
                <c:pt idx="11">
                  <c:v>26</c:v>
                </c:pt>
                <c:pt idx="12">
                  <c:v>25</c:v>
                </c:pt>
                <c:pt idx="13">
                  <c:v>21</c:v>
                </c:pt>
                <c:pt idx="14">
                  <c:v>20</c:v>
                </c:pt>
                <c:pt idx="15">
                  <c:v>20</c:v>
                </c:pt>
                <c:pt idx="16">
                  <c:v>23</c:v>
                </c:pt>
                <c:pt idx="17">
                  <c:v>22</c:v>
                </c:pt>
                <c:pt idx="18">
                  <c:v>21</c:v>
                </c:pt>
                <c:pt idx="19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63-4B41-8E66-AA5AC06BF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horizontal!$A$10</c:f>
              <c:strCache>
                <c:ptCount val="1"/>
                <c:pt idx="0">
                  <c:v>Inventario: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horizontal!$B$3:$U$4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horizontal!$B$10:$U$10</c:f>
              <c:numCache>
                <c:formatCode>General</c:formatCode>
                <c:ptCount val="20"/>
                <c:pt idx="0" formatCode="#,##0">
                  <c:v>1136</c:v>
                </c:pt>
                <c:pt idx="1">
                  <c:v>719</c:v>
                </c:pt>
                <c:pt idx="2">
                  <c:v>431</c:v>
                </c:pt>
                <c:pt idx="3">
                  <c:v>667</c:v>
                </c:pt>
                <c:pt idx="4">
                  <c:v>578</c:v>
                </c:pt>
                <c:pt idx="5">
                  <c:v>571</c:v>
                </c:pt>
                <c:pt idx="6">
                  <c:v>908</c:v>
                </c:pt>
                <c:pt idx="7" formatCode="#,##0">
                  <c:v>1274</c:v>
                </c:pt>
                <c:pt idx="8" formatCode="#,##0">
                  <c:v>1078</c:v>
                </c:pt>
                <c:pt idx="9">
                  <c:v>920</c:v>
                </c:pt>
                <c:pt idx="10">
                  <c:v>905</c:v>
                </c:pt>
                <c:pt idx="11">
                  <c:v>911</c:v>
                </c:pt>
                <c:pt idx="12">
                  <c:v>895</c:v>
                </c:pt>
                <c:pt idx="13">
                  <c:v>776</c:v>
                </c:pt>
                <c:pt idx="14">
                  <c:v>818</c:v>
                </c:pt>
                <c:pt idx="15">
                  <c:v>758</c:v>
                </c:pt>
                <c:pt idx="16">
                  <c:v>822</c:v>
                </c:pt>
                <c:pt idx="17">
                  <c:v>830</c:v>
                </c:pt>
                <c:pt idx="18">
                  <c:v>746</c:v>
                </c:pt>
                <c:pt idx="19">
                  <c:v>757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99-40F3-90CA-942E355891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ax val="1600"/>
        </c:scaling>
        <c:delete val="1"/>
        <c:axPos val="l"/>
        <c:numFmt formatCode="#,##0" sourceLinked="1"/>
        <c:majorTickMark val="out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313253275023232E-2"/>
          <c:y val="4.8553513107919298E-2"/>
          <c:w val="0.97500637811467583"/>
          <c:h val="0.72711855162194217"/>
        </c:manualLayout>
      </c:layout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571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Horizontal!$C$47:$C$69</c:f>
              <c:numCache>
                <c:formatCode>General</c:formatCode>
                <c:ptCount val="23"/>
                <c:pt idx="5" formatCode="0">
                  <c:v>36</c:v>
                </c:pt>
                <c:pt idx="6" formatCode="0">
                  <c:v>21</c:v>
                </c:pt>
                <c:pt idx="7" formatCode="0">
                  <c:v>84</c:v>
                </c:pt>
                <c:pt idx="8" formatCode="0">
                  <c:v>65</c:v>
                </c:pt>
                <c:pt idx="9" formatCode="0">
                  <c:v>71</c:v>
                </c:pt>
                <c:pt idx="10" formatCode="0">
                  <c:v>92</c:v>
                </c:pt>
                <c:pt idx="11" formatCode="0">
                  <c:v>43</c:v>
                </c:pt>
                <c:pt idx="12" formatCode="0">
                  <c:v>47</c:v>
                </c:pt>
                <c:pt idx="13" formatCode="0">
                  <c:v>43</c:v>
                </c:pt>
                <c:pt idx="14" formatCode="0">
                  <c:v>19</c:v>
                </c:pt>
                <c:pt idx="15" formatCode="0">
                  <c:v>29</c:v>
                </c:pt>
                <c:pt idx="16" formatCode="0">
                  <c:v>79</c:v>
                </c:pt>
                <c:pt idx="17" formatCode="0">
                  <c:v>40.299999999999997</c:v>
                </c:pt>
                <c:pt idx="18" formatCode="0">
                  <c:v>36.700000000000003</c:v>
                </c:pt>
                <c:pt idx="19" formatCode="0">
                  <c:v>12.6</c:v>
                </c:pt>
                <c:pt idx="20" formatCode="0">
                  <c:v>28</c:v>
                </c:pt>
                <c:pt idx="21" formatCode="0">
                  <c:v>30</c:v>
                </c:pt>
                <c:pt idx="22" formatCode="0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825-4B81-A61B-908B29D1FCB8}"/>
            </c:ext>
          </c:extLst>
        </c:ser>
        <c:ser>
          <c:idx val="1"/>
          <c:order val="1"/>
          <c:spPr>
            <a:ln w="571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57150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Horizontal!$D$47:$D$69</c:f>
              <c:numCache>
                <c:formatCode>General</c:formatCode>
                <c:ptCount val="23"/>
                <c:pt idx="20">
                  <c:v>8</c:v>
                </c:pt>
                <c:pt idx="21">
                  <c:v>9</c:v>
                </c:pt>
                <c:pt idx="22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825-4B81-A61B-908B29D1FCB8}"/>
            </c:ext>
          </c:extLst>
        </c:ser>
        <c:ser>
          <c:idx val="2"/>
          <c:order val="2"/>
          <c:spPr>
            <a:ln w="571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7150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Horizontal!$E$47:$E$69</c:f>
              <c:numCache>
                <c:formatCode>General</c:formatCode>
                <c:ptCount val="23"/>
                <c:pt idx="20">
                  <c:v>52</c:v>
                </c:pt>
                <c:pt idx="21">
                  <c:v>48</c:v>
                </c:pt>
                <c:pt idx="22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825-4B81-A61B-908B29D1F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5005280"/>
        <c:axId val="225010560"/>
      </c:lineChart>
      <c:catAx>
        <c:axId val="225005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225010560"/>
        <c:crosses val="autoZero"/>
        <c:auto val="1"/>
        <c:lblAlgn val="ctr"/>
        <c:lblOffset val="100"/>
        <c:noMultiLvlLbl val="0"/>
      </c:catAx>
      <c:valAx>
        <c:axId val="2250105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5005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s-MX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Horizontal!$C$72:$C$74</c:f>
              <c:numCache>
                <c:formatCode>0.0%</c:formatCode>
                <c:ptCount val="3"/>
                <c:pt idx="0">
                  <c:v>-0.46153846153846156</c:v>
                </c:pt>
                <c:pt idx="1">
                  <c:v>-0.375</c:v>
                </c:pt>
                <c:pt idx="2">
                  <c:v>-0.23076923076923078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58-47CC-A2C1-230FE09DF6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2571296"/>
        <c:axId val="222579456"/>
      </c:lineChart>
      <c:catAx>
        <c:axId val="222571296"/>
        <c:scaling>
          <c:orientation val="minMax"/>
        </c:scaling>
        <c:delete val="1"/>
        <c:axPos val="b"/>
        <c:majorTickMark val="none"/>
        <c:minorTickMark val="none"/>
        <c:tickLblPos val="nextTo"/>
        <c:crossAx val="222579456"/>
        <c:crosses val="autoZero"/>
        <c:auto val="1"/>
        <c:lblAlgn val="ctr"/>
        <c:lblOffset val="100"/>
        <c:noMultiLvlLbl val="0"/>
      </c:catAx>
      <c:valAx>
        <c:axId val="22257945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22571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92708071685213"/>
          <c:y val="5.086705202312139E-2"/>
          <c:w val="0.85855974313890371"/>
          <c:h val="0.89826589595375728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Horizontal!$D$72:$D$74</c:f>
              <c:numCache>
                <c:formatCode>0.0%</c:formatCode>
                <c:ptCount val="3"/>
                <c:pt idx="0">
                  <c:v>-0.7142857142857143</c:v>
                </c:pt>
                <c:pt idx="1">
                  <c:v>-0.7</c:v>
                </c:pt>
                <c:pt idx="2">
                  <c:v>-0.6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96-4DEC-A0A4-81AFA0A1B1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5741168"/>
        <c:axId val="345751728"/>
      </c:lineChart>
      <c:catAx>
        <c:axId val="345741168"/>
        <c:scaling>
          <c:orientation val="minMax"/>
        </c:scaling>
        <c:delete val="1"/>
        <c:axPos val="b"/>
        <c:majorTickMark val="none"/>
        <c:minorTickMark val="none"/>
        <c:tickLblPos val="nextTo"/>
        <c:crossAx val="345751728"/>
        <c:crosses val="autoZero"/>
        <c:auto val="1"/>
        <c:lblAlgn val="ctr"/>
        <c:lblOffset val="100"/>
        <c:noMultiLvlLbl val="0"/>
      </c:catAx>
      <c:valAx>
        <c:axId val="34575172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457411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2681099105282528E-2"/>
          <c:y val="6.7591854490910833E-2"/>
          <c:w val="0.92902896721312755"/>
          <c:h val="0.84076466668302752"/>
        </c:manualLayout>
      </c:layout>
      <c:lineChart>
        <c:grouping val="standard"/>
        <c:varyColors val="0"/>
        <c:ser>
          <c:idx val="0"/>
          <c:order val="0"/>
          <c:tx>
            <c:strRef>
              <c:f>'Visitantes anuales'!$B$8</c:f>
              <c:strCache>
                <c:ptCount val="1"/>
                <c:pt idx="0">
                  <c:v>  Total categorias</c:v>
                </c:pt>
              </c:strCache>
            </c:strRef>
          </c:tx>
          <c:spPr>
            <a:ln w="57150" cmpd="sng">
              <a:solidFill>
                <a:srgbClr val="FFD579"/>
              </a:solidFill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 cmpd="sng">
                <a:solidFill>
                  <a:srgbClr val="FFD579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4.0026846931145471E-2"/>
                  <c:y val="2.16767455428140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3EE-4CCB-9F70-5243B060FC4E}"/>
                </c:ext>
              </c:extLst>
            </c:dLbl>
            <c:dLbl>
              <c:idx val="5"/>
              <c:layout>
                <c:manualLayout>
                  <c:x val="-4.0026846931145464E-2"/>
                  <c:y val="2.38553129340516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EE-4CCB-9F70-5243B060FC4E}"/>
                </c:ext>
              </c:extLst>
            </c:dLbl>
            <c:dLbl>
              <c:idx val="18"/>
              <c:layout>
                <c:manualLayout>
                  <c:x val="-4.002684693114561E-2"/>
                  <c:y val="-1.31803327169874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3EE-4CCB-9F70-5243B060FC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'Visitantes anuales'!$C$3:$X$3</c:f>
              <c:strCache>
                <c:ptCount val="22"/>
                <c:pt idx="0">
                  <c:v>'6</c:v>
                </c:pt>
                <c:pt idx="1">
                  <c:v>'7</c:v>
                </c:pt>
                <c:pt idx="2">
                  <c:v>'8</c:v>
                </c:pt>
                <c:pt idx="3">
                  <c:v>'9</c:v>
                </c:pt>
                <c:pt idx="4">
                  <c:v>'10</c:v>
                </c:pt>
                <c:pt idx="5">
                  <c:v>'11</c:v>
                </c:pt>
                <c:pt idx="6">
                  <c:v>'12</c:v>
                </c:pt>
                <c:pt idx="7">
                  <c:v>'13</c:v>
                </c:pt>
                <c:pt idx="8">
                  <c:v>'14</c:v>
                </c:pt>
                <c:pt idx="9">
                  <c:v>'15</c:v>
                </c:pt>
                <c:pt idx="10">
                  <c:v>'16</c:v>
                </c:pt>
                <c:pt idx="11">
                  <c:v>'17</c:v>
                </c:pt>
                <c:pt idx="12">
                  <c:v>'18</c:v>
                </c:pt>
                <c:pt idx="13">
                  <c:v>'19</c:v>
                </c:pt>
                <c:pt idx="14">
                  <c:v>'20</c:v>
                </c:pt>
                <c:pt idx="15">
                  <c:v>'21</c:v>
                </c:pt>
                <c:pt idx="16">
                  <c:v>'22</c:v>
                </c:pt>
                <c:pt idx="17">
                  <c:v>'23</c:v>
                </c:pt>
                <c:pt idx="18">
                  <c:v>'24</c:v>
                </c:pt>
                <c:pt idx="19">
                  <c:v>'25</c:v>
                </c:pt>
                <c:pt idx="20">
                  <c:v>'26</c:v>
                </c:pt>
                <c:pt idx="21">
                  <c:v>'27</c:v>
                </c:pt>
              </c:strCache>
            </c:strRef>
          </c:cat>
          <c:val>
            <c:numRef>
              <c:f>'Visitantes anuales'!$C$8:$X$8</c:f>
              <c:numCache>
                <c:formatCode>#,##0</c:formatCode>
                <c:ptCount val="22"/>
                <c:pt idx="0">
                  <c:v>1253854</c:v>
                </c:pt>
                <c:pt idx="1">
                  <c:v>1238991</c:v>
                </c:pt>
                <c:pt idx="2">
                  <c:v>1296849</c:v>
                </c:pt>
                <c:pt idx="3">
                  <c:v>1473545</c:v>
                </c:pt>
                <c:pt idx="4">
                  <c:v>1603808</c:v>
                </c:pt>
                <c:pt idx="5">
                  <c:v>1548300</c:v>
                </c:pt>
                <c:pt idx="6">
                  <c:v>1591233</c:v>
                </c:pt>
                <c:pt idx="7">
                  <c:v>1743575</c:v>
                </c:pt>
                <c:pt idx="8">
                  <c:v>1921951</c:v>
                </c:pt>
                <c:pt idx="9">
                  <c:v>1981883</c:v>
                </c:pt>
                <c:pt idx="10">
                  <c:v>2154570</c:v>
                </c:pt>
                <c:pt idx="11">
                  <c:v>2462870</c:v>
                </c:pt>
                <c:pt idx="12">
                  <c:v>2587150</c:v>
                </c:pt>
                <c:pt idx="13">
                  <c:v>2921578</c:v>
                </c:pt>
                <c:pt idx="14">
                  <c:v>1893034</c:v>
                </c:pt>
                <c:pt idx="15">
                  <c:v>2759419</c:v>
                </c:pt>
                <c:pt idx="16">
                  <c:v>2871286</c:v>
                </c:pt>
                <c:pt idx="17">
                  <c:v>2562731</c:v>
                </c:pt>
                <c:pt idx="18">
                  <c:v>2502175</c:v>
                </c:pt>
                <c:pt idx="19">
                  <c:v>1899368.4232173539</c:v>
                </c:pt>
                <c:pt idx="20" formatCode="General">
                  <c:v>1741975</c:v>
                </c:pt>
                <c:pt idx="21">
                  <c:v>1597624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3EE-4CCB-9F70-5243B060FC4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1095024"/>
        <c:axId val="201092280"/>
      </c:lineChart>
      <c:catAx>
        <c:axId val="20109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 rot="0" vert="horz"/>
          <a:lstStyle/>
          <a:p>
            <a:pPr>
              <a:defRPr sz="20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01092280"/>
        <c:crosses val="autoZero"/>
        <c:auto val="1"/>
        <c:lblAlgn val="ctr"/>
        <c:lblOffset val="100"/>
        <c:noMultiLvlLbl val="0"/>
      </c:catAx>
      <c:valAx>
        <c:axId val="20109228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/>
          <a:lstStyle/>
          <a:p>
            <a:pPr>
              <a:defRPr sz="900" b="0" i="0">
                <a:solidFill>
                  <a:srgbClr val="BFBFBF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01095024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NSE!$M$44</c:f>
              <c:strCache>
                <c:ptCount val="1"/>
                <c:pt idx="0">
                  <c:v>A/B</c:v>
                </c:pt>
              </c:strCache>
            </c:strRef>
          </c:tx>
          <c:spPr>
            <a:solidFill>
              <a:srgbClr val="FFF5E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NSE!$N$44:$P$44</c:f>
              <c:numCache>
                <c:formatCode>0</c:formatCode>
                <c:ptCount val="3"/>
                <c:pt idx="0">
                  <c:v>18788.284900000002</c:v>
                </c:pt>
                <c:pt idx="1">
                  <c:v>21746.209800000004</c:v>
                </c:pt>
                <c:pt idx="2">
                  <c:v>25641.082600000002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E1-4A9A-8BDE-7A9DBAE7BAFC}"/>
            </c:ext>
          </c:extLst>
        </c:ser>
        <c:ser>
          <c:idx val="1"/>
          <c:order val="1"/>
          <c:tx>
            <c:strRef>
              <c:f>NSE!$M$45</c:f>
              <c:strCache>
                <c:ptCount val="1"/>
                <c:pt idx="0">
                  <c:v>C+</c:v>
                </c:pt>
              </c:strCache>
            </c:strRef>
          </c:tx>
          <c:spPr>
            <a:solidFill>
              <a:srgbClr val="FFDDA7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NSE!$N$45:$P$45</c:f>
              <c:numCache>
                <c:formatCode>0</c:formatCode>
                <c:ptCount val="3"/>
                <c:pt idx="0">
                  <c:v>32208.488399999998</c:v>
                </c:pt>
                <c:pt idx="1">
                  <c:v>37279.216800000002</c:v>
                </c:pt>
                <c:pt idx="2">
                  <c:v>43956.141599999995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E1-4A9A-8BDE-7A9DBAE7BAFC}"/>
            </c:ext>
          </c:extLst>
        </c:ser>
        <c:ser>
          <c:idx val="2"/>
          <c:order val="2"/>
          <c:tx>
            <c:strRef>
              <c:f>NSE!$M$46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rgbClr val="FFD69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NSE!$N$46:$P$46</c:f>
              <c:numCache>
                <c:formatCode>0</c:formatCode>
                <c:ptCount val="3"/>
                <c:pt idx="0">
                  <c:v>45628.691900000005</c:v>
                </c:pt>
                <c:pt idx="1">
                  <c:v>52812.223800000007</c:v>
                </c:pt>
                <c:pt idx="2">
                  <c:v>62271.200600000004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E1-4A9A-8BDE-7A9DBAE7BAFC}"/>
            </c:ext>
          </c:extLst>
        </c:ser>
        <c:ser>
          <c:idx val="3"/>
          <c:order val="3"/>
          <c:tx>
            <c:strRef>
              <c:f>NSE!$M$47</c:f>
              <c:strCache>
                <c:ptCount val="1"/>
                <c:pt idx="0">
                  <c:v>C-</c:v>
                </c:pt>
              </c:strCache>
            </c:strRef>
          </c:tx>
          <c:spPr>
            <a:solidFill>
              <a:srgbClr val="FFC859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68605817367502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2E1-4A9A-8BDE-7A9DBAE7BAFC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NSE!$N$47:$P$47</c:f>
              <c:numCache>
                <c:formatCode>0</c:formatCode>
                <c:ptCount val="3"/>
                <c:pt idx="0">
                  <c:v>46970.712249999997</c:v>
                </c:pt>
                <c:pt idx="1">
                  <c:v>59025.426600000006</c:v>
                </c:pt>
                <c:pt idx="2">
                  <c:v>69597.224199999997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E1-4A9A-8BDE-7A9DBAE7BAFC}"/>
            </c:ext>
          </c:extLst>
        </c:ser>
        <c:ser>
          <c:idx val="4"/>
          <c:order val="4"/>
          <c:tx>
            <c:strRef>
              <c:f>NSE!$M$48</c:f>
              <c:strCache>
                <c:ptCount val="1"/>
                <c:pt idx="0">
                  <c:v>D+</c:v>
                </c:pt>
              </c:strCache>
            </c:strRef>
          </c:tx>
          <c:spPr>
            <a:solidFill>
              <a:srgbClr val="F3B7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NSE!$N$48:$P$48</c:f>
              <c:numCache>
                <c:formatCode>0</c:formatCode>
                <c:ptCount val="3"/>
                <c:pt idx="0">
                  <c:v>44286.671550000006</c:v>
                </c:pt>
                <c:pt idx="1">
                  <c:v>46599.021000000001</c:v>
                </c:pt>
                <c:pt idx="2">
                  <c:v>54945.176999999996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E1-4A9A-8BDE-7A9DBAE7BAFC}"/>
            </c:ext>
          </c:extLst>
        </c:ser>
        <c:ser>
          <c:idx val="5"/>
          <c:order val="5"/>
          <c:tx>
            <c:strRef>
              <c:f>NSE!$M$49</c:f>
              <c:strCache>
                <c:ptCount val="1"/>
                <c:pt idx="0">
                  <c:v>D-</c:v>
                </c:pt>
              </c:strCache>
            </c:strRef>
          </c:tx>
          <c:spPr>
            <a:solidFill>
              <a:srgbClr val="DAA4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NSE!$N$49:$P$49</c:f>
              <c:numCache>
                <c:formatCode>0</c:formatCode>
                <c:ptCount val="3"/>
                <c:pt idx="0">
                  <c:v>64416.976799999997</c:v>
                </c:pt>
                <c:pt idx="1">
                  <c:v>74558.433600000004</c:v>
                </c:pt>
                <c:pt idx="2">
                  <c:v>87912.283199999991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2E1-4A9A-8BDE-7A9DBAE7BAFC}"/>
            </c:ext>
          </c:extLst>
        </c:ser>
        <c:ser>
          <c:idx val="6"/>
          <c:order val="6"/>
          <c:tx>
            <c:strRef>
              <c:f>NSE!$M$50</c:f>
              <c:strCache>
                <c:ptCount val="1"/>
                <c:pt idx="0">
                  <c:v>E</c:v>
                </c:pt>
              </c:strCache>
            </c:strRef>
          </c:tx>
          <c:spPr>
            <a:solidFill>
              <a:srgbClr val="BC8C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NSE!$N$50:$P$50</c:f>
              <c:numCache>
                <c:formatCode>0</c:formatCode>
                <c:ptCount val="3"/>
                <c:pt idx="0">
                  <c:v>16104.244199999999</c:v>
                </c:pt>
                <c:pt idx="1">
                  <c:v>18639.608400000001</c:v>
                </c:pt>
                <c:pt idx="2">
                  <c:v>21978.070799999998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2E1-4A9A-8BDE-7A9DBAE7BA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05970720"/>
        <c:axId val="2005971200"/>
      </c:barChart>
      <c:catAx>
        <c:axId val="200597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2005971200"/>
        <c:crosses val="autoZero"/>
        <c:auto val="1"/>
        <c:lblAlgn val="ctr"/>
        <c:lblOffset val="100"/>
        <c:noMultiLvlLbl val="0"/>
      </c:catAx>
      <c:valAx>
        <c:axId val="2005971200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2005970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Vivienda!$L$37</c:f>
              <c:strCache>
                <c:ptCount val="1"/>
                <c:pt idx="0">
                  <c:v>A/B</c:v>
                </c:pt>
              </c:strCache>
            </c:strRef>
          </c:tx>
          <c:spPr>
            <a:solidFill>
              <a:srgbClr val="FFF5E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Vivienda!$L$38:$L$40</c:f>
              <c:numCache>
                <c:formatCode>0</c:formatCode>
                <c:ptCount val="3"/>
                <c:pt idx="0">
                  <c:v>17431.684130000001</c:v>
                </c:pt>
                <c:pt idx="1">
                  <c:v>21482.302599999999</c:v>
                </c:pt>
                <c:pt idx="2">
                  <c:v>26306.8334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36-465F-8E2E-F39D1A04865A}"/>
            </c:ext>
          </c:extLst>
        </c:ser>
        <c:ser>
          <c:idx val="1"/>
          <c:order val="1"/>
          <c:tx>
            <c:strRef>
              <c:f>Vivienda!$M$37</c:f>
              <c:strCache>
                <c:ptCount val="1"/>
                <c:pt idx="0">
                  <c:v>C+</c:v>
                </c:pt>
              </c:strCache>
            </c:strRef>
          </c:tx>
          <c:spPr>
            <a:solidFill>
              <a:srgbClr val="FFDDA7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Vivienda!$M$38:$M$40</c:f>
              <c:numCache>
                <c:formatCode>0</c:formatCode>
                <c:ptCount val="3"/>
                <c:pt idx="0">
                  <c:v>31290.414369999999</c:v>
                </c:pt>
                <c:pt idx="1">
                  <c:v>39820.853599999995</c:v>
                </c:pt>
                <c:pt idx="2">
                  <c:v>50078.068399999996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36-465F-8E2E-F39D1A04865A}"/>
            </c:ext>
          </c:extLst>
        </c:ser>
        <c:ser>
          <c:idx val="2"/>
          <c:order val="2"/>
          <c:tx>
            <c:strRef>
              <c:f>Vivienda!$N$37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rgbClr val="FFD69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Vivienda!$N$38:$N$40</c:f>
              <c:numCache>
                <c:formatCode>0</c:formatCode>
                <c:ptCount val="3"/>
                <c:pt idx="0">
                  <c:v>39302.492789999997</c:v>
                </c:pt>
                <c:pt idx="1">
                  <c:v>52133.880700000002</c:v>
                </c:pt>
                <c:pt idx="2">
                  <c:v>67510.307399999991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36-465F-8E2E-F39D1A04865A}"/>
            </c:ext>
          </c:extLst>
        </c:ser>
        <c:ser>
          <c:idx val="3"/>
          <c:order val="3"/>
          <c:tx>
            <c:strRef>
              <c:f>Vivienda!$O$37</c:f>
              <c:strCache>
                <c:ptCount val="1"/>
                <c:pt idx="0">
                  <c:v>C-</c:v>
                </c:pt>
              </c:strCache>
            </c:strRef>
          </c:tx>
          <c:spPr>
            <a:solidFill>
              <a:srgbClr val="FFC859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Vivienda!$O$38:$O$40</c:f>
              <c:numCache>
                <c:formatCode>0</c:formatCode>
                <c:ptCount val="3"/>
                <c:pt idx="0">
                  <c:v>41467.919390000003</c:v>
                </c:pt>
                <c:pt idx="1">
                  <c:v>54753.673699999992</c:v>
                </c:pt>
                <c:pt idx="2">
                  <c:v>70679.805399999997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336-465F-8E2E-F39D1A04865A}"/>
            </c:ext>
          </c:extLst>
        </c:ser>
        <c:ser>
          <c:idx val="4"/>
          <c:order val="4"/>
          <c:tx>
            <c:strRef>
              <c:f>Vivienda!$P$37</c:f>
              <c:strCache>
                <c:ptCount val="1"/>
                <c:pt idx="0">
                  <c:v>D+</c:v>
                </c:pt>
              </c:strCache>
            </c:strRef>
          </c:tx>
          <c:spPr>
            <a:solidFill>
              <a:srgbClr val="F3B7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Vivienda!$P$38:$P$40</c:f>
              <c:numCache>
                <c:formatCode>0</c:formatCode>
                <c:ptCount val="3"/>
                <c:pt idx="0">
                  <c:v>30532.515060000005</c:v>
                </c:pt>
                <c:pt idx="1">
                  <c:v>33009.391799999998</c:v>
                </c:pt>
                <c:pt idx="2">
                  <c:v>36132.277199999997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336-465F-8E2E-F39D1A04865A}"/>
            </c:ext>
          </c:extLst>
        </c:ser>
        <c:ser>
          <c:idx val="5"/>
          <c:order val="5"/>
          <c:tx>
            <c:strRef>
              <c:f>Vivienda!$Q$37</c:f>
              <c:strCache>
                <c:ptCount val="1"/>
                <c:pt idx="0">
                  <c:v>D</c:v>
                </c:pt>
              </c:strCache>
            </c:strRef>
          </c:tx>
          <c:spPr>
            <a:solidFill>
              <a:srgbClr val="DAA4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Vivienda!$Q$38:$Q$40</c:f>
              <c:numCache>
                <c:formatCode>0</c:formatCode>
                <c:ptCount val="3"/>
                <c:pt idx="0">
                  <c:v>44391.245300000002</c:v>
                </c:pt>
                <c:pt idx="1">
                  <c:v>47156.273999999998</c:v>
                </c:pt>
                <c:pt idx="2">
                  <c:v>50711.968000000001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336-465F-8E2E-F39D1A04865A}"/>
            </c:ext>
          </c:extLst>
        </c:ser>
        <c:ser>
          <c:idx val="6"/>
          <c:order val="6"/>
          <c:tx>
            <c:strRef>
              <c:f>Vivienda!$R$37</c:f>
              <c:strCache>
                <c:ptCount val="1"/>
                <c:pt idx="0">
                  <c:v>E</c:v>
                </c:pt>
              </c:strCache>
            </c:strRef>
          </c:tx>
          <c:spPr>
            <a:solidFill>
              <a:srgbClr val="BC8C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Vivienda!$R$38:$R$40</c:f>
              <c:numCache>
                <c:formatCode>0</c:formatCode>
                <c:ptCount val="3"/>
                <c:pt idx="0">
                  <c:v>10285.77635</c:v>
                </c:pt>
                <c:pt idx="1">
                  <c:v>9169.2754999999997</c:v>
                </c:pt>
                <c:pt idx="2">
                  <c:v>7923.7449999999999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336-465F-8E2E-F39D1A0486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61293584"/>
        <c:axId val="1761290224"/>
      </c:barChart>
      <c:catAx>
        <c:axId val="1761293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1761290224"/>
        <c:crosses val="autoZero"/>
        <c:auto val="1"/>
        <c:lblAlgn val="ctr"/>
        <c:lblOffset val="100"/>
        <c:noMultiLvlLbl val="0"/>
      </c:catAx>
      <c:valAx>
        <c:axId val="1761290224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1761293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4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Hoja1!$B$25</c:f>
              <c:strCache>
                <c:ptCount val="1"/>
                <c:pt idx="0">
                  <c:v>A/B</c:v>
                </c:pt>
              </c:strCache>
            </c:strRef>
          </c:tx>
          <c:spPr>
            <a:solidFill>
              <a:srgbClr val="FFF5E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Hoja1!$B$26:$B$28</c:f>
              <c:numCache>
                <c:formatCode>0</c:formatCode>
                <c:ptCount val="3"/>
                <c:pt idx="0">
                  <c:v>3663</c:v>
                </c:pt>
                <c:pt idx="1">
                  <c:v>5729.4457274826791</c:v>
                </c:pt>
                <c:pt idx="2">
                  <c:v>7928.1685912240191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24-42C6-816E-B70D836A28E3}"/>
            </c:ext>
          </c:extLst>
        </c:ser>
        <c:ser>
          <c:idx val="1"/>
          <c:order val="1"/>
          <c:tx>
            <c:strRef>
              <c:f>Hoja1!$C$25</c:f>
              <c:strCache>
                <c:ptCount val="1"/>
                <c:pt idx="0">
                  <c:v>C+</c:v>
                </c:pt>
              </c:strCache>
            </c:strRef>
          </c:tx>
          <c:spPr>
            <a:solidFill>
              <a:srgbClr val="FFDDA7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Hoja1!$C$26:$C$28</c:f>
              <c:numCache>
                <c:formatCode>0</c:formatCode>
                <c:ptCount val="3"/>
                <c:pt idx="0">
                  <c:v>1004</c:v>
                </c:pt>
                <c:pt idx="1">
                  <c:v>1570.3968087339913</c:v>
                </c:pt>
                <c:pt idx="2">
                  <c:v>2173.0497585555322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24-42C6-816E-B70D836A28E3}"/>
            </c:ext>
          </c:extLst>
        </c:ser>
        <c:ser>
          <c:idx val="2"/>
          <c:order val="2"/>
          <c:tx>
            <c:strRef>
              <c:f>Hoja1!$D$25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rgbClr val="FFD69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Hoja1!$D$26:$D$28</c:f>
              <c:numCache>
                <c:formatCode>0</c:formatCode>
                <c:ptCount val="3"/>
                <c:pt idx="0">
                  <c:v>96</c:v>
                </c:pt>
                <c:pt idx="1">
                  <c:v>150.15746378332986</c:v>
                </c:pt>
                <c:pt idx="2">
                  <c:v>207.78165022044931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24-42C6-816E-B70D836A28E3}"/>
            </c:ext>
          </c:extLst>
        </c:ser>
        <c:ser>
          <c:idx val="3"/>
          <c:order val="3"/>
          <c:tx>
            <c:strRef>
              <c:f>Hoja1!$E$25</c:f>
              <c:strCache>
                <c:ptCount val="1"/>
                <c:pt idx="0">
                  <c:v>C-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Hoja1!$E$26:$E$28</c:f>
              <c:numCache>
                <c:formatCode>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024-42C6-816E-B70D836A28E3}"/>
            </c:ext>
          </c:extLst>
        </c:ser>
        <c:ser>
          <c:idx val="4"/>
          <c:order val="4"/>
          <c:tx>
            <c:strRef>
              <c:f>Hoja1!$F$25</c:f>
              <c:strCache>
                <c:ptCount val="1"/>
                <c:pt idx="0">
                  <c:v>D+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Hoja1!$F$26:$F$28</c:f>
              <c:numCache>
                <c:formatCode>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024-42C6-816E-B70D836A28E3}"/>
            </c:ext>
          </c:extLst>
        </c:ser>
        <c:ser>
          <c:idx val="5"/>
          <c:order val="5"/>
          <c:tx>
            <c:strRef>
              <c:f>Hoja1!$G$25</c:f>
              <c:strCache>
                <c:ptCount val="1"/>
                <c:pt idx="0">
                  <c:v>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Hoja1!$G$26:$G$28</c:f>
              <c:numCache>
                <c:formatCode>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024-42C6-816E-B70D836A28E3}"/>
            </c:ext>
          </c:extLst>
        </c:ser>
        <c:ser>
          <c:idx val="6"/>
          <c:order val="6"/>
          <c:tx>
            <c:strRef>
              <c:f>Hoja1!$H$25</c:f>
              <c:strCache>
                <c:ptCount val="1"/>
                <c:pt idx="0">
                  <c:v>E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Hoja1!$H$26:$H$28</c:f>
              <c:numCache>
                <c:formatCode>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024-42C6-816E-B70D836A28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16981696"/>
        <c:axId val="1516979776"/>
      </c:barChart>
      <c:catAx>
        <c:axId val="151698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516979776"/>
        <c:crosses val="autoZero"/>
        <c:auto val="1"/>
        <c:lblAlgn val="ctr"/>
        <c:lblOffset val="100"/>
        <c:noMultiLvlLbl val="0"/>
      </c:catAx>
      <c:valAx>
        <c:axId val="1516979776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1516981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C859"/>
            </a:solidFill>
            <a:ln>
              <a:solidFill>
                <a:schemeClr val="bg1">
                  <a:lumMod val="75000"/>
                  <a:alpha val="99000"/>
                </a:schemeClr>
              </a:solidFill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Hoja1!$A$15:$A$17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Hoja1!$B$15:$B$17</c:f>
              <c:numCache>
                <c:formatCode>0</c:formatCode>
                <c:ptCount val="3"/>
                <c:pt idx="0">
                  <c:v>48939.02261</c:v>
                </c:pt>
                <c:pt idx="1">
                  <c:v>45684.488100000039</c:v>
                </c:pt>
                <c:pt idx="2">
                  <c:v>46649.175199999998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F6-438E-BF82-6C447F6EF1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5926175"/>
        <c:axId val="215919935"/>
      </c:barChart>
      <c:catAx>
        <c:axId val="215926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215919935"/>
        <c:crosses val="autoZero"/>
        <c:auto val="1"/>
        <c:lblAlgn val="ctr"/>
        <c:lblOffset val="100"/>
        <c:noMultiLvlLbl val="0"/>
      </c:catAx>
      <c:valAx>
        <c:axId val="215919935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2159261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2680365600436388E-2"/>
          <c:y val="2.739193665305828E-2"/>
          <c:w val="0.93695068015531846"/>
          <c:h val="0.945216126693883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Vivienda!$B$43</c:f>
              <c:strCache>
                <c:ptCount val="1"/>
                <c:pt idx="0">
                  <c:v>A/B</c:v>
                </c:pt>
              </c:strCache>
            </c:strRef>
          </c:tx>
          <c:spPr>
            <a:solidFill>
              <a:srgbClr val="FFF5E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Vivienda!$B$44:$B$46</c:f>
              <c:numCache>
                <c:formatCode>0</c:formatCode>
                <c:ptCount val="3"/>
                <c:pt idx="0">
                  <c:v>-2306.3992299999991</c:v>
                </c:pt>
                <c:pt idx="1">
                  <c:v>-5465.538527482674</c:v>
                </c:pt>
                <c:pt idx="2">
                  <c:v>-8593.9193912240171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6A-4EBE-BBD2-B1BB0E89F5EE}"/>
            </c:ext>
          </c:extLst>
        </c:ser>
        <c:ser>
          <c:idx val="1"/>
          <c:order val="1"/>
          <c:tx>
            <c:strRef>
              <c:f>Vivienda!$C$43</c:f>
              <c:strCache>
                <c:ptCount val="1"/>
                <c:pt idx="0">
                  <c:v>C+</c:v>
                </c:pt>
              </c:strCache>
            </c:strRef>
          </c:tx>
          <c:spPr>
            <a:solidFill>
              <a:srgbClr val="FFDDA7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1.5362799018160931E-3"/>
                  <c:y val="-3.98426208730478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CD-47E8-B58F-DBB67C89F7B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Vivienda!$C$44:$C$46</c:f>
              <c:numCache>
                <c:formatCode>0</c:formatCode>
                <c:ptCount val="3"/>
                <c:pt idx="0">
                  <c:v>-85.925970000000234</c:v>
                </c:pt>
                <c:pt idx="1">
                  <c:v>-4112.0336087339838</c:v>
                </c:pt>
                <c:pt idx="2">
                  <c:v>-8294.9765585555324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6A-4EBE-BBD2-B1BB0E89F5EE}"/>
            </c:ext>
          </c:extLst>
        </c:ser>
        <c:ser>
          <c:idx val="2"/>
          <c:order val="2"/>
          <c:tx>
            <c:strRef>
              <c:f>Vivienda!$D$43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rgbClr val="FFD69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Vivienda!$D$44:$D$46</c:f>
              <c:numCache>
                <c:formatCode>0</c:formatCode>
                <c:ptCount val="3"/>
                <c:pt idx="0">
                  <c:v>6230.1991100000087</c:v>
                </c:pt>
                <c:pt idx="1">
                  <c:v>528.18563621667568</c:v>
                </c:pt>
                <c:pt idx="2">
                  <c:v>-5446.8884502204364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6A-4EBE-BBD2-B1BB0E89F5EE}"/>
            </c:ext>
          </c:extLst>
        </c:ser>
        <c:ser>
          <c:idx val="3"/>
          <c:order val="3"/>
          <c:tx>
            <c:strRef>
              <c:f>Vivienda!$E$43</c:f>
              <c:strCache>
                <c:ptCount val="1"/>
                <c:pt idx="0">
                  <c:v>C-</c:v>
                </c:pt>
              </c:strCache>
            </c:strRef>
          </c:tx>
          <c:spPr>
            <a:solidFill>
              <a:srgbClr val="FFC859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2.3042120542767128E-3"/>
                  <c:y val="6.4744577543592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CD-47E8-B58F-DBB67C89F7B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Vivienda!$E$44:$E$46</c:f>
              <c:numCache>
                <c:formatCode>General</c:formatCode>
                <c:ptCount val="3"/>
                <c:pt idx="0">
                  <c:v>5502.7928599999941</c:v>
                </c:pt>
                <c:pt idx="1">
                  <c:v>4271.7529000000141</c:v>
                </c:pt>
                <c:pt idx="2">
                  <c:v>-1082.5812000000005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6A-4EBE-BBD2-B1BB0E89F5EE}"/>
            </c:ext>
          </c:extLst>
        </c:ser>
        <c:ser>
          <c:idx val="4"/>
          <c:order val="4"/>
          <c:tx>
            <c:strRef>
              <c:f>Vivienda!$F$43</c:f>
              <c:strCache>
                <c:ptCount val="1"/>
                <c:pt idx="0">
                  <c:v>D+</c:v>
                </c:pt>
              </c:strCache>
            </c:strRef>
          </c:tx>
          <c:spPr>
            <a:solidFill>
              <a:srgbClr val="F3B7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Vivienda!$F$44:$F$46</c:f>
              <c:numCache>
                <c:formatCode>General</c:formatCode>
                <c:ptCount val="3"/>
                <c:pt idx="0">
                  <c:v>13754.156490000001</c:v>
                </c:pt>
                <c:pt idx="1">
                  <c:v>13589.629200000003</c:v>
                </c:pt>
                <c:pt idx="2">
                  <c:v>18812.899799999999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F6A-4EBE-BBD2-B1BB0E89F5EE}"/>
            </c:ext>
          </c:extLst>
        </c:ser>
        <c:ser>
          <c:idx val="5"/>
          <c:order val="5"/>
          <c:tx>
            <c:strRef>
              <c:f>Vivienda!$G$43</c:f>
              <c:strCache>
                <c:ptCount val="1"/>
                <c:pt idx="0">
                  <c:v>D</c:v>
                </c:pt>
              </c:strCache>
            </c:strRef>
          </c:tx>
          <c:spPr>
            <a:solidFill>
              <a:srgbClr val="DAA4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Vivienda!$G$44:$G$46</c:f>
              <c:numCache>
                <c:formatCode>General</c:formatCode>
                <c:ptCount val="3"/>
                <c:pt idx="0">
                  <c:v>20025.731499999994</c:v>
                </c:pt>
                <c:pt idx="1">
                  <c:v>27402.159600000006</c:v>
                </c:pt>
                <c:pt idx="2">
                  <c:v>37200.31519999999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F6A-4EBE-BBD2-B1BB0E89F5EE}"/>
            </c:ext>
          </c:extLst>
        </c:ser>
        <c:ser>
          <c:idx val="6"/>
          <c:order val="6"/>
          <c:tx>
            <c:strRef>
              <c:f>Vivienda!$H$43</c:f>
              <c:strCache>
                <c:ptCount val="1"/>
                <c:pt idx="0">
                  <c:v>E</c:v>
                </c:pt>
              </c:strCache>
            </c:strRef>
          </c:tx>
          <c:spPr>
            <a:solidFill>
              <a:srgbClr val="BC8C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Vivienda!$H$44:$H$46</c:f>
              <c:numCache>
                <c:formatCode>General</c:formatCode>
                <c:ptCount val="3"/>
                <c:pt idx="0">
                  <c:v>5818.4678499999991</c:v>
                </c:pt>
                <c:pt idx="1">
                  <c:v>9470.3329000000012</c:v>
                </c:pt>
                <c:pt idx="2">
                  <c:v>14054.325799999999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F6A-4EBE-BBD2-B1BB0E89F5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5347024"/>
        <c:axId val="1755344624"/>
      </c:barChart>
      <c:catAx>
        <c:axId val="1755347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1755344624"/>
        <c:crosses val="autoZero"/>
        <c:auto val="1"/>
        <c:lblAlgn val="ctr"/>
        <c:lblOffset val="100"/>
        <c:noMultiLvlLbl val="0"/>
      </c:catAx>
      <c:valAx>
        <c:axId val="1755344624"/>
        <c:scaling>
          <c:orientation val="minMax"/>
        </c:scaling>
        <c:delete val="1"/>
        <c:axPos val="l"/>
        <c:numFmt formatCode="#,##0" sourceLinked="0"/>
        <c:majorTickMark val="none"/>
        <c:minorTickMark val="none"/>
        <c:tickLblPos val="nextTo"/>
        <c:crossAx val="1755347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235969543231022E-2"/>
          <c:y val="6.1616453691495938E-2"/>
          <c:w val="0.97237292087442373"/>
          <c:h val="0.87676733461064826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Vertical!$W$39:$W$50</c:f>
              <c:numCache>
                <c:formatCode>0%</c:formatCode>
                <c:ptCount val="12"/>
                <c:pt idx="0">
                  <c:v>0.21621621621621623</c:v>
                </c:pt>
                <c:pt idx="1">
                  <c:v>0.66666666666666663</c:v>
                </c:pt>
                <c:pt idx="2">
                  <c:v>7.3333333333333334E-2</c:v>
                </c:pt>
                <c:pt idx="3">
                  <c:v>0.57556935817805388</c:v>
                </c:pt>
                <c:pt idx="4">
                  <c:v>0.41130091984231276</c:v>
                </c:pt>
                <c:pt idx="5">
                  <c:v>2.5139664804469275E-2</c:v>
                </c:pt>
                <c:pt idx="6">
                  <c:v>0.34968210717529519</c:v>
                </c:pt>
                <c:pt idx="7">
                  <c:v>0.16554508748317631</c:v>
                </c:pt>
                <c:pt idx="8">
                  <c:v>0.43591224018475749</c:v>
                </c:pt>
                <c:pt idx="9">
                  <c:v>-0.10977080820265379</c:v>
                </c:pt>
                <c:pt idx="10">
                  <c:v>-0.26151761517615174</c:v>
                </c:pt>
                <c:pt idx="11">
                  <c:v>-8.6238532110091748E-2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61C-4430-966D-BBB9D1495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5064048"/>
        <c:axId val="665076528"/>
      </c:lineChart>
      <c:catAx>
        <c:axId val="665064048"/>
        <c:scaling>
          <c:orientation val="minMax"/>
        </c:scaling>
        <c:delete val="1"/>
        <c:axPos val="b"/>
        <c:majorTickMark val="none"/>
        <c:minorTickMark val="none"/>
        <c:tickLblPos val="nextTo"/>
        <c:crossAx val="665076528"/>
        <c:crosses val="autoZero"/>
        <c:auto val="1"/>
        <c:lblAlgn val="ctr"/>
        <c:lblOffset val="100"/>
        <c:noMultiLvlLbl val="0"/>
      </c:catAx>
      <c:valAx>
        <c:axId val="66507652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65064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spPr>
            <a:ln w="317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317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Vertical!$R$38:$R$50</c:f>
              <c:numCache>
                <c:formatCode>General</c:formatCode>
                <c:ptCount val="1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 formatCode="0">
                  <c:v>2025</c:v>
                </c:pt>
                <c:pt idx="12" formatCode="0">
                  <c:v>2026</c:v>
                </c:pt>
              </c:numCache>
            </c:numRef>
          </c:cat>
          <c:val>
            <c:numRef>
              <c:f>Vertical!$T$38:$T$50</c:f>
              <c:numCache>
                <c:formatCode>_-* #,##0_-;\-* #,##0_-;_-* "-"??_-;_-@_-</c:formatCode>
                <c:ptCount val="13"/>
                <c:pt idx="0">
                  <c:v>222</c:v>
                </c:pt>
                <c:pt idx="1">
                  <c:v>270</c:v>
                </c:pt>
                <c:pt idx="2">
                  <c:v>450</c:v>
                </c:pt>
                <c:pt idx="3">
                  <c:v>483</c:v>
                </c:pt>
                <c:pt idx="4">
                  <c:v>761</c:v>
                </c:pt>
                <c:pt idx="5">
                  <c:v>1074</c:v>
                </c:pt>
                <c:pt idx="6">
                  <c:v>1101</c:v>
                </c:pt>
                <c:pt idx="7">
                  <c:v>1486</c:v>
                </c:pt>
                <c:pt idx="8">
                  <c:v>1732</c:v>
                </c:pt>
                <c:pt idx="9">
                  <c:v>2487</c:v>
                </c:pt>
                <c:pt idx="10">
                  <c:v>2214</c:v>
                </c:pt>
                <c:pt idx="11">
                  <c:v>1410</c:v>
                </c:pt>
                <c:pt idx="12">
                  <c:v>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E0-4426-B435-2F07DB24673B}"/>
            </c:ext>
          </c:extLst>
        </c:ser>
        <c:ser>
          <c:idx val="2"/>
          <c:order val="2"/>
          <c:spPr>
            <a:ln w="317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317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Vertical!$R$38:$R$50</c:f>
              <c:numCache>
                <c:formatCode>General</c:formatCode>
                <c:ptCount val="1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 formatCode="0">
                  <c:v>2025</c:v>
                </c:pt>
                <c:pt idx="12" formatCode="0">
                  <c:v>2026</c:v>
                </c:pt>
              </c:numCache>
            </c:numRef>
          </c:cat>
          <c:val>
            <c:numRef>
              <c:f>Vertical!$U$38:$U$50</c:f>
              <c:numCache>
                <c:formatCode>_-* #,##0_-;\-* #,##0_-;_-* "-"??_-;_-@_-</c:formatCode>
                <c:ptCount val="13"/>
                <c:pt idx="0">
                  <c:v>222</c:v>
                </c:pt>
                <c:pt idx="1">
                  <c:v>270</c:v>
                </c:pt>
                <c:pt idx="2">
                  <c:v>450</c:v>
                </c:pt>
                <c:pt idx="3">
                  <c:v>483</c:v>
                </c:pt>
                <c:pt idx="4">
                  <c:v>761</c:v>
                </c:pt>
                <c:pt idx="5">
                  <c:v>1074</c:v>
                </c:pt>
                <c:pt idx="6">
                  <c:v>1101</c:v>
                </c:pt>
                <c:pt idx="7">
                  <c:v>1486</c:v>
                </c:pt>
                <c:pt idx="8">
                  <c:v>1732</c:v>
                </c:pt>
                <c:pt idx="9">
                  <c:v>2487</c:v>
                </c:pt>
                <c:pt idx="10">
                  <c:v>2214</c:v>
                </c:pt>
                <c:pt idx="11">
                  <c:v>1776</c:v>
                </c:pt>
                <c:pt idx="12">
                  <c:v>2310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9E0-4426-B435-2F07DB2467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5018448"/>
        <c:axId val="665013168"/>
      </c:lineChart>
      <c:lineChart>
        <c:grouping val="standard"/>
        <c:varyColors val="0"/>
        <c:ser>
          <c:idx val="0"/>
          <c:order val="0"/>
          <c:spPr>
            <a:ln w="31750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579"/>
              </a:solidFill>
              <a:ln w="31750">
                <a:solidFill>
                  <a:srgbClr val="FFD579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Vertical!$R$38:$R$50</c:f>
              <c:numCache>
                <c:formatCode>General</c:formatCode>
                <c:ptCount val="1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 formatCode="0">
                  <c:v>2025</c:v>
                </c:pt>
                <c:pt idx="12" formatCode="0">
                  <c:v>2026</c:v>
                </c:pt>
              </c:numCache>
            </c:numRef>
          </c:cat>
          <c:val>
            <c:numRef>
              <c:f>Vertical!$S$38:$S$50</c:f>
              <c:numCache>
                <c:formatCode>_-* #,##0_-;\-* #,##0_-;_-* "-"??_-;_-@_-</c:formatCode>
                <c:ptCount val="13"/>
                <c:pt idx="0">
                  <c:v>222</c:v>
                </c:pt>
                <c:pt idx="1">
                  <c:v>270</c:v>
                </c:pt>
                <c:pt idx="2">
                  <c:v>450</c:v>
                </c:pt>
                <c:pt idx="3">
                  <c:v>483</c:v>
                </c:pt>
                <c:pt idx="4">
                  <c:v>761</c:v>
                </c:pt>
                <c:pt idx="5">
                  <c:v>1074</c:v>
                </c:pt>
                <c:pt idx="6">
                  <c:v>1101</c:v>
                </c:pt>
                <c:pt idx="7">
                  <c:v>1486</c:v>
                </c:pt>
                <c:pt idx="8">
                  <c:v>1732</c:v>
                </c:pt>
                <c:pt idx="9">
                  <c:v>2487</c:v>
                </c:pt>
                <c:pt idx="10">
                  <c:v>2214</c:v>
                </c:pt>
                <c:pt idx="11">
                  <c:v>1635</c:v>
                </c:pt>
                <c:pt idx="12">
                  <c:v>1494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9E0-4426-B435-2F07DB2467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19980255"/>
        <c:axId val="2019986975"/>
      </c:lineChart>
      <c:catAx>
        <c:axId val="66501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665013168"/>
        <c:crosses val="autoZero"/>
        <c:auto val="1"/>
        <c:lblAlgn val="ctr"/>
        <c:lblOffset val="100"/>
        <c:noMultiLvlLbl val="0"/>
      </c:catAx>
      <c:valAx>
        <c:axId val="665013168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665018448"/>
        <c:crosses val="autoZero"/>
        <c:crossBetween val="between"/>
      </c:valAx>
      <c:valAx>
        <c:axId val="2019986975"/>
        <c:scaling>
          <c:orientation val="minMax"/>
        </c:scaling>
        <c:delete val="1"/>
        <c:axPos val="r"/>
        <c:numFmt formatCode="_-* #,##0_-;\-* #,##0_-;_-* &quot;-&quot;??_-;_-@_-" sourceLinked="1"/>
        <c:majorTickMark val="out"/>
        <c:minorTickMark val="none"/>
        <c:tickLblPos val="nextTo"/>
        <c:crossAx val="2019980255"/>
        <c:crosses val="max"/>
        <c:crossBetween val="between"/>
      </c:valAx>
      <c:catAx>
        <c:axId val="2019980255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19986975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tx2">
                  <a:lumMod val="20000"/>
                  <a:lumOff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>
                  <a:lumMod val="20000"/>
                  <a:lumOff val="80000"/>
                </a:schemeClr>
              </a:solidFill>
              <a:ln w="31750">
                <a:solidFill>
                  <a:schemeClr val="tx2">
                    <a:lumMod val="20000"/>
                    <a:lumOff val="8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Vertical!$S$41:$S$50</c:f>
              <c:numCache>
                <c:formatCode>_-* #,##0_-;\-* #,##0_-;_-* "-"??_-;_-@_-</c:formatCode>
                <c:ptCount val="10"/>
                <c:pt idx="0">
                  <c:v>483</c:v>
                </c:pt>
                <c:pt idx="1">
                  <c:v>761</c:v>
                </c:pt>
                <c:pt idx="2">
                  <c:v>1074</c:v>
                </c:pt>
                <c:pt idx="3">
                  <c:v>1101</c:v>
                </c:pt>
                <c:pt idx="4">
                  <c:v>1486</c:v>
                </c:pt>
                <c:pt idx="5">
                  <c:v>1732</c:v>
                </c:pt>
                <c:pt idx="6">
                  <c:v>2487</c:v>
                </c:pt>
                <c:pt idx="7">
                  <c:v>2214</c:v>
                </c:pt>
                <c:pt idx="8">
                  <c:v>1635</c:v>
                </c:pt>
                <c:pt idx="9">
                  <c:v>1494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63-4DE2-8A39-E412DD1785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5943455"/>
        <c:axId val="215943935"/>
      </c:lineChart>
      <c:catAx>
        <c:axId val="215943455"/>
        <c:scaling>
          <c:orientation val="minMax"/>
        </c:scaling>
        <c:delete val="1"/>
        <c:axPos val="b"/>
        <c:majorTickMark val="none"/>
        <c:minorTickMark val="none"/>
        <c:tickLblPos val="nextTo"/>
        <c:crossAx val="215943935"/>
        <c:crosses val="autoZero"/>
        <c:auto val="1"/>
        <c:lblAlgn val="ctr"/>
        <c:lblOffset val="100"/>
        <c:noMultiLvlLbl val="0"/>
      </c:catAx>
      <c:valAx>
        <c:axId val="215943935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215943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spPr>
            <a:ln w="317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19050">
                <a:solidFill>
                  <a:srgbClr val="C0504D"/>
                </a:solidFill>
              </a:ln>
              <a:effectLst/>
            </c:spPr>
          </c:marker>
          <c:dLbls>
            <c:dLbl>
              <c:idx val="35"/>
              <c:layout>
                <c:manualLayout>
                  <c:x val="-2.3795010174290011E-2"/>
                  <c:y val="3.0846752411209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0AC-4A8D-8C2B-C43A0215FAD6}"/>
                </c:ext>
              </c:extLst>
            </c:dLbl>
            <c:dLbl>
              <c:idx val="36"/>
              <c:layout>
                <c:manualLayout>
                  <c:x val="-3.1660178713615851E-2"/>
                  <c:y val="-3.51797410442227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0AC-4A8D-8C2B-C43A0215FA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Vertical!$G$13:$H$50</c:f>
              <c:multiLvlStrCache>
                <c:ptCount val="38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  <c:pt idx="14">
                    <c:v>III</c:v>
                  </c:pt>
                  <c:pt idx="15">
                    <c:v>IV</c:v>
                  </c:pt>
                  <c:pt idx="16">
                    <c:v>I</c:v>
                  </c:pt>
                  <c:pt idx="17">
                    <c:v>II</c:v>
                  </c:pt>
                  <c:pt idx="18">
                    <c:v>III</c:v>
                  </c:pt>
                  <c:pt idx="19">
                    <c:v>IV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I</c:v>
                  </c:pt>
                  <c:pt idx="25">
                    <c:v>II</c:v>
                  </c:pt>
                  <c:pt idx="26">
                    <c:v>III</c:v>
                  </c:pt>
                  <c:pt idx="27">
                    <c:v>IV</c:v>
                  </c:pt>
                  <c:pt idx="28">
                    <c:v>I</c:v>
                  </c:pt>
                  <c:pt idx="29">
                    <c:v>II</c:v>
                  </c:pt>
                  <c:pt idx="30">
                    <c:v>III</c:v>
                  </c:pt>
                  <c:pt idx="31">
                    <c:v>IV</c:v>
                  </c:pt>
                  <c:pt idx="32">
                    <c:v>I</c:v>
                  </c:pt>
                  <c:pt idx="33">
                    <c:v>II</c:v>
                  </c:pt>
                  <c:pt idx="34">
                    <c:v>III</c:v>
                  </c:pt>
                  <c:pt idx="35">
                    <c:v>IV</c:v>
                  </c:pt>
                  <c:pt idx="36">
                    <c:v>I</c:v>
                  </c:pt>
                  <c:pt idx="37">
                    <c:v>II</c:v>
                  </c:pt>
                </c:lvl>
                <c:lvl>
                  <c:pt idx="0">
                    <c:v>2017</c:v>
                  </c:pt>
                  <c:pt idx="4">
                    <c:v>2018</c:v>
                  </c:pt>
                  <c:pt idx="8">
                    <c:v>2019</c:v>
                  </c:pt>
                  <c:pt idx="12">
                    <c:v>2020</c:v>
                  </c:pt>
                  <c:pt idx="16">
                    <c:v>2021</c:v>
                  </c:pt>
                  <c:pt idx="20">
                    <c:v>2022</c:v>
                  </c:pt>
                  <c:pt idx="24">
                    <c:v>2023</c:v>
                  </c:pt>
                  <c:pt idx="28">
                    <c:v>2024</c:v>
                  </c:pt>
                  <c:pt idx="32">
                    <c:v>2025</c:v>
                  </c:pt>
                  <c:pt idx="36">
                    <c:v>2026</c:v>
                  </c:pt>
                </c:lvl>
              </c:multiLvlStrCache>
            </c:multiLvlStrRef>
          </c:cat>
          <c:val>
            <c:numRef>
              <c:f>Vertical!$J$13:$J$50</c:f>
              <c:numCache>
                <c:formatCode>_-* #,##0_-;\-* #,##0_-;_-* "-"??_-;_-@_-</c:formatCode>
                <c:ptCount val="38"/>
                <c:pt idx="0">
                  <c:v>138</c:v>
                </c:pt>
                <c:pt idx="1">
                  <c:v>132</c:v>
                </c:pt>
                <c:pt idx="2">
                  <c:v>114</c:v>
                </c:pt>
                <c:pt idx="3">
                  <c:v>99</c:v>
                </c:pt>
                <c:pt idx="4">
                  <c:v>180</c:v>
                </c:pt>
                <c:pt idx="5" formatCode="General">
                  <c:v>224</c:v>
                </c:pt>
                <c:pt idx="6" formatCode="General">
                  <c:v>182</c:v>
                </c:pt>
                <c:pt idx="7" formatCode="General">
                  <c:v>175</c:v>
                </c:pt>
                <c:pt idx="8" formatCode="General">
                  <c:v>208</c:v>
                </c:pt>
                <c:pt idx="9" formatCode="General">
                  <c:v>311</c:v>
                </c:pt>
                <c:pt idx="10" formatCode="General">
                  <c:v>280</c:v>
                </c:pt>
                <c:pt idx="11" formatCode="General">
                  <c:v>275</c:v>
                </c:pt>
                <c:pt idx="12" formatCode="General">
                  <c:v>296</c:v>
                </c:pt>
                <c:pt idx="13" formatCode="General">
                  <c:v>236</c:v>
                </c:pt>
                <c:pt idx="14" formatCode="General">
                  <c:v>279</c:v>
                </c:pt>
                <c:pt idx="15" formatCode="General">
                  <c:v>290</c:v>
                </c:pt>
                <c:pt idx="16" formatCode="General">
                  <c:v>301</c:v>
                </c:pt>
                <c:pt idx="17" formatCode="General">
                  <c:v>375</c:v>
                </c:pt>
                <c:pt idx="18" formatCode="General">
                  <c:v>427</c:v>
                </c:pt>
                <c:pt idx="19" formatCode="General">
                  <c:v>383</c:v>
                </c:pt>
                <c:pt idx="20" formatCode="General">
                  <c:v>458</c:v>
                </c:pt>
                <c:pt idx="21" formatCode="General">
                  <c:v>462</c:v>
                </c:pt>
                <c:pt idx="22" formatCode="General">
                  <c:v>401</c:v>
                </c:pt>
                <c:pt idx="23">
                  <c:v>411</c:v>
                </c:pt>
                <c:pt idx="24" formatCode="0">
                  <c:v>663</c:v>
                </c:pt>
                <c:pt idx="25" formatCode="0">
                  <c:v>753</c:v>
                </c:pt>
                <c:pt idx="26" formatCode="0">
                  <c:v>441</c:v>
                </c:pt>
                <c:pt idx="27" formatCode="0">
                  <c:v>630</c:v>
                </c:pt>
                <c:pt idx="28" formatCode="0">
                  <c:v>534</c:v>
                </c:pt>
                <c:pt idx="29" formatCode="0">
                  <c:v>666</c:v>
                </c:pt>
                <c:pt idx="30" formatCode="0">
                  <c:v>591</c:v>
                </c:pt>
                <c:pt idx="31" formatCode="0">
                  <c:v>423</c:v>
                </c:pt>
                <c:pt idx="32" formatCode="0">
                  <c:v>441</c:v>
                </c:pt>
                <c:pt idx="33" formatCode="0">
                  <c:v>393</c:v>
                </c:pt>
                <c:pt idx="34" formatCode="0">
                  <c:v>282</c:v>
                </c:pt>
                <c:pt idx="35" formatCode="0">
                  <c:v>294</c:v>
                </c:pt>
                <c:pt idx="36" formatCode="0">
                  <c:v>297</c:v>
                </c:pt>
                <c:pt idx="37" formatCode="0">
                  <c:v>162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02F-4C16-8E6D-0D21A83DE118}"/>
            </c:ext>
          </c:extLst>
        </c:ser>
        <c:ser>
          <c:idx val="2"/>
          <c:order val="2"/>
          <c:spPr>
            <a:ln w="317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  <a:alpha val="94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.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0AC-4A8D-8C2B-C43A0215FAD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.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0AC-4A8D-8C2B-C43A0215FAD6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0AC-4A8D-8C2B-C43A0215FAD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.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0AC-4A8D-8C2B-C43A0215FAD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0AC-4A8D-8C2B-C43A0215FAD6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0AC-4A8D-8C2B-C43A0215FA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Vertical!$G$13:$H$50</c:f>
              <c:multiLvlStrCache>
                <c:ptCount val="38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  <c:pt idx="14">
                    <c:v>III</c:v>
                  </c:pt>
                  <c:pt idx="15">
                    <c:v>IV</c:v>
                  </c:pt>
                  <c:pt idx="16">
                    <c:v>I</c:v>
                  </c:pt>
                  <c:pt idx="17">
                    <c:v>II</c:v>
                  </c:pt>
                  <c:pt idx="18">
                    <c:v>III</c:v>
                  </c:pt>
                  <c:pt idx="19">
                    <c:v>IV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I</c:v>
                  </c:pt>
                  <c:pt idx="25">
                    <c:v>II</c:v>
                  </c:pt>
                  <c:pt idx="26">
                    <c:v>III</c:v>
                  </c:pt>
                  <c:pt idx="27">
                    <c:v>IV</c:v>
                  </c:pt>
                  <c:pt idx="28">
                    <c:v>I</c:v>
                  </c:pt>
                  <c:pt idx="29">
                    <c:v>II</c:v>
                  </c:pt>
                  <c:pt idx="30">
                    <c:v>III</c:v>
                  </c:pt>
                  <c:pt idx="31">
                    <c:v>IV</c:v>
                  </c:pt>
                  <c:pt idx="32">
                    <c:v>I</c:v>
                  </c:pt>
                  <c:pt idx="33">
                    <c:v>II</c:v>
                  </c:pt>
                  <c:pt idx="34">
                    <c:v>III</c:v>
                  </c:pt>
                  <c:pt idx="35">
                    <c:v>IV</c:v>
                  </c:pt>
                  <c:pt idx="36">
                    <c:v>I</c:v>
                  </c:pt>
                  <c:pt idx="37">
                    <c:v>II</c:v>
                  </c:pt>
                </c:lvl>
                <c:lvl>
                  <c:pt idx="0">
                    <c:v>2017</c:v>
                  </c:pt>
                  <c:pt idx="4">
                    <c:v>2018</c:v>
                  </c:pt>
                  <c:pt idx="8">
                    <c:v>2019</c:v>
                  </c:pt>
                  <c:pt idx="12">
                    <c:v>2020</c:v>
                  </c:pt>
                  <c:pt idx="16">
                    <c:v>2021</c:v>
                  </c:pt>
                  <c:pt idx="20">
                    <c:v>2022</c:v>
                  </c:pt>
                  <c:pt idx="24">
                    <c:v>2023</c:v>
                  </c:pt>
                  <c:pt idx="28">
                    <c:v>2024</c:v>
                  </c:pt>
                  <c:pt idx="32">
                    <c:v>2025</c:v>
                  </c:pt>
                  <c:pt idx="36">
                    <c:v>2026</c:v>
                  </c:pt>
                </c:lvl>
              </c:multiLvlStrCache>
            </c:multiLvlStrRef>
          </c:cat>
          <c:val>
            <c:numRef>
              <c:f>Vertical!$K$13:$K$50</c:f>
              <c:numCache>
                <c:formatCode>General</c:formatCode>
                <c:ptCount val="38"/>
                <c:pt idx="0">
                  <c:v>138</c:v>
                </c:pt>
                <c:pt idx="1">
                  <c:v>132</c:v>
                </c:pt>
                <c:pt idx="2">
                  <c:v>114</c:v>
                </c:pt>
                <c:pt idx="3">
                  <c:v>99</c:v>
                </c:pt>
                <c:pt idx="4">
                  <c:v>180</c:v>
                </c:pt>
                <c:pt idx="5">
                  <c:v>224</c:v>
                </c:pt>
                <c:pt idx="6">
                  <c:v>182</c:v>
                </c:pt>
                <c:pt idx="7">
                  <c:v>175</c:v>
                </c:pt>
                <c:pt idx="8">
                  <c:v>208</c:v>
                </c:pt>
                <c:pt idx="9">
                  <c:v>311</c:v>
                </c:pt>
                <c:pt idx="10">
                  <c:v>280</c:v>
                </c:pt>
                <c:pt idx="11">
                  <c:v>275</c:v>
                </c:pt>
                <c:pt idx="12">
                  <c:v>296</c:v>
                </c:pt>
                <c:pt idx="13">
                  <c:v>236</c:v>
                </c:pt>
                <c:pt idx="14">
                  <c:v>279</c:v>
                </c:pt>
                <c:pt idx="15">
                  <c:v>290</c:v>
                </c:pt>
                <c:pt idx="16">
                  <c:v>301</c:v>
                </c:pt>
                <c:pt idx="17">
                  <c:v>375</c:v>
                </c:pt>
                <c:pt idx="18">
                  <c:v>427</c:v>
                </c:pt>
                <c:pt idx="19">
                  <c:v>383</c:v>
                </c:pt>
                <c:pt idx="20">
                  <c:v>458</c:v>
                </c:pt>
                <c:pt idx="21">
                  <c:v>462</c:v>
                </c:pt>
                <c:pt idx="22">
                  <c:v>401</c:v>
                </c:pt>
                <c:pt idx="23">
                  <c:v>411</c:v>
                </c:pt>
                <c:pt idx="24">
                  <c:v>663</c:v>
                </c:pt>
                <c:pt idx="25">
                  <c:v>753</c:v>
                </c:pt>
                <c:pt idx="26">
                  <c:v>441</c:v>
                </c:pt>
                <c:pt idx="27">
                  <c:v>630</c:v>
                </c:pt>
                <c:pt idx="28">
                  <c:v>534</c:v>
                </c:pt>
                <c:pt idx="29">
                  <c:v>666</c:v>
                </c:pt>
                <c:pt idx="30">
                  <c:v>591</c:v>
                </c:pt>
                <c:pt idx="31">
                  <c:v>423</c:v>
                </c:pt>
                <c:pt idx="32">
                  <c:v>441</c:v>
                </c:pt>
                <c:pt idx="33">
                  <c:v>393</c:v>
                </c:pt>
                <c:pt idx="34">
                  <c:v>282</c:v>
                </c:pt>
                <c:pt idx="35" formatCode="0">
                  <c:v>660</c:v>
                </c:pt>
                <c:pt idx="36" formatCode="0">
                  <c:v>612</c:v>
                </c:pt>
                <c:pt idx="37" formatCode="0">
                  <c:v>543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02F-4C16-8E6D-0D21A83DE1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2565536"/>
        <c:axId val="222572736"/>
      </c:lineChar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579"/>
              </a:solidFill>
              <a:ln w="19050">
                <a:solidFill>
                  <a:srgbClr val="FFD579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Vertical!$G$13:$H$50</c:f>
              <c:multiLvlStrCache>
                <c:ptCount val="38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  <c:pt idx="14">
                    <c:v>III</c:v>
                  </c:pt>
                  <c:pt idx="15">
                    <c:v>IV</c:v>
                  </c:pt>
                  <c:pt idx="16">
                    <c:v>I</c:v>
                  </c:pt>
                  <c:pt idx="17">
                    <c:v>II</c:v>
                  </c:pt>
                  <c:pt idx="18">
                    <c:v>III</c:v>
                  </c:pt>
                  <c:pt idx="19">
                    <c:v>IV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I</c:v>
                  </c:pt>
                  <c:pt idx="25">
                    <c:v>II</c:v>
                  </c:pt>
                  <c:pt idx="26">
                    <c:v>III</c:v>
                  </c:pt>
                  <c:pt idx="27">
                    <c:v>IV</c:v>
                  </c:pt>
                  <c:pt idx="28">
                    <c:v>I</c:v>
                  </c:pt>
                  <c:pt idx="29">
                    <c:v>II</c:v>
                  </c:pt>
                  <c:pt idx="30">
                    <c:v>III</c:v>
                  </c:pt>
                  <c:pt idx="31">
                    <c:v>IV</c:v>
                  </c:pt>
                  <c:pt idx="32">
                    <c:v>I</c:v>
                  </c:pt>
                  <c:pt idx="33">
                    <c:v>II</c:v>
                  </c:pt>
                  <c:pt idx="34">
                    <c:v>III</c:v>
                  </c:pt>
                  <c:pt idx="35">
                    <c:v>IV</c:v>
                  </c:pt>
                  <c:pt idx="36">
                    <c:v>I</c:v>
                  </c:pt>
                  <c:pt idx="37">
                    <c:v>II</c:v>
                  </c:pt>
                </c:lvl>
                <c:lvl>
                  <c:pt idx="0">
                    <c:v>2017</c:v>
                  </c:pt>
                  <c:pt idx="4">
                    <c:v>2018</c:v>
                  </c:pt>
                  <c:pt idx="8">
                    <c:v>2019</c:v>
                  </c:pt>
                  <c:pt idx="12">
                    <c:v>2020</c:v>
                  </c:pt>
                  <c:pt idx="16">
                    <c:v>2021</c:v>
                  </c:pt>
                  <c:pt idx="20">
                    <c:v>2022</c:v>
                  </c:pt>
                  <c:pt idx="24">
                    <c:v>2023</c:v>
                  </c:pt>
                  <c:pt idx="28">
                    <c:v>2024</c:v>
                  </c:pt>
                  <c:pt idx="32">
                    <c:v>2025</c:v>
                  </c:pt>
                  <c:pt idx="36">
                    <c:v>2026</c:v>
                  </c:pt>
                </c:lvl>
              </c:multiLvlStrCache>
            </c:multiLvlStrRef>
          </c:cat>
          <c:val>
            <c:numRef>
              <c:f>Vertical!$I$13:$I$50</c:f>
              <c:numCache>
                <c:formatCode>_-* #,##0_-;\-* #,##0_-;_-* "-"??_-;_-@_-</c:formatCode>
                <c:ptCount val="38"/>
                <c:pt idx="0">
                  <c:v>138</c:v>
                </c:pt>
                <c:pt idx="1">
                  <c:v>132</c:v>
                </c:pt>
                <c:pt idx="2">
                  <c:v>114</c:v>
                </c:pt>
                <c:pt idx="3">
                  <c:v>99</c:v>
                </c:pt>
                <c:pt idx="4">
                  <c:v>180</c:v>
                </c:pt>
                <c:pt idx="5" formatCode="General">
                  <c:v>224</c:v>
                </c:pt>
                <c:pt idx="6" formatCode="General">
                  <c:v>182</c:v>
                </c:pt>
                <c:pt idx="7" formatCode="General">
                  <c:v>175</c:v>
                </c:pt>
                <c:pt idx="8" formatCode="General">
                  <c:v>208</c:v>
                </c:pt>
                <c:pt idx="9" formatCode="General">
                  <c:v>311</c:v>
                </c:pt>
                <c:pt idx="10" formatCode="General">
                  <c:v>280</c:v>
                </c:pt>
                <c:pt idx="11" formatCode="General">
                  <c:v>275</c:v>
                </c:pt>
                <c:pt idx="12" formatCode="General">
                  <c:v>296</c:v>
                </c:pt>
                <c:pt idx="13" formatCode="General">
                  <c:v>236</c:v>
                </c:pt>
                <c:pt idx="14" formatCode="General">
                  <c:v>279</c:v>
                </c:pt>
                <c:pt idx="15" formatCode="General">
                  <c:v>290</c:v>
                </c:pt>
                <c:pt idx="16" formatCode="General">
                  <c:v>301</c:v>
                </c:pt>
                <c:pt idx="17" formatCode="General">
                  <c:v>375</c:v>
                </c:pt>
                <c:pt idx="18" formatCode="General">
                  <c:v>427</c:v>
                </c:pt>
                <c:pt idx="19" formatCode="General">
                  <c:v>383</c:v>
                </c:pt>
                <c:pt idx="20" formatCode="General">
                  <c:v>458</c:v>
                </c:pt>
                <c:pt idx="21" formatCode="General">
                  <c:v>462</c:v>
                </c:pt>
                <c:pt idx="22" formatCode="General">
                  <c:v>401</c:v>
                </c:pt>
                <c:pt idx="23">
                  <c:v>411</c:v>
                </c:pt>
                <c:pt idx="24" formatCode="0">
                  <c:v>663</c:v>
                </c:pt>
                <c:pt idx="25" formatCode="0">
                  <c:v>753</c:v>
                </c:pt>
                <c:pt idx="26" formatCode="0">
                  <c:v>441</c:v>
                </c:pt>
                <c:pt idx="27" formatCode="0">
                  <c:v>630</c:v>
                </c:pt>
                <c:pt idx="28" formatCode="0">
                  <c:v>534</c:v>
                </c:pt>
                <c:pt idx="29" formatCode="0">
                  <c:v>666</c:v>
                </c:pt>
                <c:pt idx="30" formatCode="0">
                  <c:v>591</c:v>
                </c:pt>
                <c:pt idx="31" formatCode="0">
                  <c:v>423</c:v>
                </c:pt>
                <c:pt idx="32" formatCode="0">
                  <c:v>441</c:v>
                </c:pt>
                <c:pt idx="33" formatCode="0">
                  <c:v>393</c:v>
                </c:pt>
                <c:pt idx="34" formatCode="0">
                  <c:v>282</c:v>
                </c:pt>
                <c:pt idx="35" formatCode="0">
                  <c:v>519</c:v>
                </c:pt>
                <c:pt idx="36" formatCode="0">
                  <c:v>450</c:v>
                </c:pt>
                <c:pt idx="37" formatCode="0">
                  <c:v>297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2F-4C16-8E6D-0D21A83DE1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0280144"/>
        <c:axId val="1160283504"/>
      </c:lineChart>
      <c:catAx>
        <c:axId val="222565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Ebrima" panose="02000000000000000000" pitchFamily="2" charset="0"/>
                <a:cs typeface="Ebrima" panose="02000000000000000000" pitchFamily="2" charset="0"/>
              </a:defRPr>
            </a:pPr>
            <a:endParaRPr lang="es-MX"/>
          </a:p>
        </c:txPr>
        <c:crossAx val="222572736"/>
        <c:crosses val="autoZero"/>
        <c:auto val="1"/>
        <c:lblAlgn val="ctr"/>
        <c:lblOffset val="100"/>
        <c:noMultiLvlLbl val="0"/>
      </c:catAx>
      <c:valAx>
        <c:axId val="222572736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222565536"/>
        <c:crosses val="autoZero"/>
        <c:crossBetween val="between"/>
      </c:valAx>
      <c:valAx>
        <c:axId val="1160283504"/>
        <c:scaling>
          <c:orientation val="minMax"/>
        </c:scaling>
        <c:delete val="1"/>
        <c:axPos val="r"/>
        <c:numFmt formatCode="_-* #,##0_-;\-* #,##0_-;_-* &quot;-&quot;??_-;_-@_-" sourceLinked="1"/>
        <c:majorTickMark val="out"/>
        <c:minorTickMark val="none"/>
        <c:tickLblPos val="nextTo"/>
        <c:crossAx val="1160280144"/>
        <c:crosses val="max"/>
        <c:crossBetween val="between"/>
      </c:valAx>
      <c:catAx>
        <c:axId val="11602801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602835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Vertical!$M$13:$M$50</c:f>
              <c:numCache>
                <c:formatCode>0%</c:formatCode>
                <c:ptCount val="38"/>
                <c:pt idx="0">
                  <c:v>0.15</c:v>
                </c:pt>
                <c:pt idx="1">
                  <c:v>-4.3478260869565216E-2</c:v>
                </c:pt>
                <c:pt idx="2">
                  <c:v>-0.13636363636363635</c:v>
                </c:pt>
                <c:pt idx="3">
                  <c:v>-0.13157894736842105</c:v>
                </c:pt>
                <c:pt idx="4">
                  <c:v>0.81818181818181823</c:v>
                </c:pt>
                <c:pt idx="5">
                  <c:v>0.24444444444444444</c:v>
                </c:pt>
                <c:pt idx="6">
                  <c:v>-0.1875</c:v>
                </c:pt>
                <c:pt idx="7">
                  <c:v>-3.8461538461538464E-2</c:v>
                </c:pt>
                <c:pt idx="8">
                  <c:v>0.18857142857142858</c:v>
                </c:pt>
                <c:pt idx="9">
                  <c:v>0.49519230769230771</c:v>
                </c:pt>
                <c:pt idx="10">
                  <c:v>-9.9678456591639875E-2</c:v>
                </c:pt>
                <c:pt idx="11">
                  <c:v>-1.7857142857142856E-2</c:v>
                </c:pt>
                <c:pt idx="12">
                  <c:v>7.636363636363637E-2</c:v>
                </c:pt>
                <c:pt idx="13">
                  <c:v>-0.20270270270270271</c:v>
                </c:pt>
                <c:pt idx="14">
                  <c:v>0.18220338983050846</c:v>
                </c:pt>
                <c:pt idx="15">
                  <c:v>3.9426523297491037E-2</c:v>
                </c:pt>
                <c:pt idx="16">
                  <c:v>3.793103448275862E-2</c:v>
                </c:pt>
                <c:pt idx="17">
                  <c:v>0.24584717607973422</c:v>
                </c:pt>
                <c:pt idx="18">
                  <c:v>0.13866666666666666</c:v>
                </c:pt>
                <c:pt idx="19">
                  <c:v>-0.10304449648711944</c:v>
                </c:pt>
                <c:pt idx="20">
                  <c:v>0.195822454308094</c:v>
                </c:pt>
                <c:pt idx="21">
                  <c:v>8.7336244541484712E-3</c:v>
                </c:pt>
                <c:pt idx="22">
                  <c:v>-0.13203463203463203</c:v>
                </c:pt>
                <c:pt idx="23">
                  <c:v>2.4937655860349128E-2</c:v>
                </c:pt>
                <c:pt idx="24">
                  <c:v>0.61313868613138689</c:v>
                </c:pt>
                <c:pt idx="25">
                  <c:v>0.13574660633484162</c:v>
                </c:pt>
                <c:pt idx="26">
                  <c:v>-0.41434262948207173</c:v>
                </c:pt>
                <c:pt idx="27">
                  <c:v>0.42857142857142855</c:v>
                </c:pt>
                <c:pt idx="28">
                  <c:v>-0.15238095238095239</c:v>
                </c:pt>
                <c:pt idx="29">
                  <c:v>0.24719101123595505</c:v>
                </c:pt>
                <c:pt idx="30">
                  <c:v>-0.11261261261261261</c:v>
                </c:pt>
                <c:pt idx="31">
                  <c:v>-0.28426395939086296</c:v>
                </c:pt>
                <c:pt idx="32">
                  <c:v>4.2553191489361701E-2</c:v>
                </c:pt>
                <c:pt idx="33">
                  <c:v>-0.10884353741496598</c:v>
                </c:pt>
                <c:pt idx="34">
                  <c:v>-0.28244274809160308</c:v>
                </c:pt>
                <c:pt idx="35">
                  <c:v>0.84042553191489366</c:v>
                </c:pt>
                <c:pt idx="36">
                  <c:v>-0.13294797687861271</c:v>
                </c:pt>
                <c:pt idx="37">
                  <c:v>-0.34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533-4A07-827D-581929261E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5711408"/>
        <c:axId val="345711888"/>
      </c:lineChart>
      <c:catAx>
        <c:axId val="345711408"/>
        <c:scaling>
          <c:orientation val="minMax"/>
        </c:scaling>
        <c:delete val="1"/>
        <c:axPos val="b"/>
        <c:majorTickMark val="none"/>
        <c:minorTickMark val="none"/>
        <c:tickLblPos val="nextTo"/>
        <c:crossAx val="345711888"/>
        <c:crosses val="autoZero"/>
        <c:auto val="1"/>
        <c:lblAlgn val="ctr"/>
        <c:lblOffset val="100"/>
        <c:noMultiLvlLbl val="0"/>
      </c:catAx>
      <c:valAx>
        <c:axId val="34571188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45711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571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Hoja1!$C$32:$C$54</c:f>
              <c:numCache>
                <c:formatCode>General</c:formatCode>
                <c:ptCount val="23"/>
                <c:pt idx="5" formatCode="0">
                  <c:v>129</c:v>
                </c:pt>
                <c:pt idx="6" formatCode="0">
                  <c:v>64</c:v>
                </c:pt>
                <c:pt idx="7" formatCode="0">
                  <c:v>131</c:v>
                </c:pt>
                <c:pt idx="8" formatCode="0">
                  <c:v>237</c:v>
                </c:pt>
                <c:pt idx="9" formatCode="0">
                  <c:v>221</c:v>
                </c:pt>
                <c:pt idx="10" formatCode="0">
                  <c:v>251</c:v>
                </c:pt>
                <c:pt idx="11" formatCode="0">
                  <c:v>147</c:v>
                </c:pt>
                <c:pt idx="12" formatCode="0">
                  <c:v>210</c:v>
                </c:pt>
                <c:pt idx="13" formatCode="0">
                  <c:v>178</c:v>
                </c:pt>
                <c:pt idx="14" formatCode="0">
                  <c:v>222</c:v>
                </c:pt>
                <c:pt idx="15" formatCode="0">
                  <c:v>197</c:v>
                </c:pt>
                <c:pt idx="16" formatCode="0">
                  <c:v>141</c:v>
                </c:pt>
                <c:pt idx="17" formatCode="0">
                  <c:v>147</c:v>
                </c:pt>
                <c:pt idx="18" formatCode="0">
                  <c:v>131</c:v>
                </c:pt>
                <c:pt idx="19" formatCode="0">
                  <c:v>94</c:v>
                </c:pt>
                <c:pt idx="20" formatCode="0">
                  <c:v>173</c:v>
                </c:pt>
                <c:pt idx="21" formatCode="0">
                  <c:v>150</c:v>
                </c:pt>
                <c:pt idx="22" formatCode="0">
                  <c:v>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09-4CFC-B3BE-39220C302C90}"/>
            </c:ext>
          </c:extLst>
        </c:ser>
        <c:ser>
          <c:idx val="1"/>
          <c:order val="1"/>
          <c:spPr>
            <a:ln w="571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57150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Hoja1!$D$32:$D$54</c:f>
              <c:numCache>
                <c:formatCode>General</c:formatCode>
                <c:ptCount val="23"/>
                <c:pt idx="20">
                  <c:v>98</c:v>
                </c:pt>
                <c:pt idx="21">
                  <c:v>99</c:v>
                </c:pt>
                <c:pt idx="22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009-4CFC-B3BE-39220C302C90}"/>
            </c:ext>
          </c:extLst>
        </c:ser>
        <c:ser>
          <c:idx val="2"/>
          <c:order val="2"/>
          <c:spPr>
            <a:ln w="571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38100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Hoja1!$E$32:$E$54</c:f>
              <c:numCache>
                <c:formatCode>General</c:formatCode>
                <c:ptCount val="23"/>
                <c:pt idx="20">
                  <c:v>220</c:v>
                </c:pt>
                <c:pt idx="21">
                  <c:v>204</c:v>
                </c:pt>
                <c:pt idx="22">
                  <c:v>181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009-4CFC-B3BE-39220C302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9046784"/>
        <c:axId val="239044384"/>
      </c:lineChart>
      <c:catAx>
        <c:axId val="239046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239044384"/>
        <c:crosses val="autoZero"/>
        <c:auto val="1"/>
        <c:lblAlgn val="ctr"/>
        <c:lblOffset val="100"/>
        <c:noMultiLvlLbl val="0"/>
      </c:catAx>
      <c:valAx>
        <c:axId val="2390443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39046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ser>
          <c:idx val="0"/>
          <c:order val="0"/>
          <c:tx>
            <c:strRef>
              <c:f>vertical!$A$10</c:f>
              <c:strCache>
                <c:ptCount val="1"/>
                <c:pt idx="0">
                  <c:v>Inventario: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vertical!$B$3:$U$4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vertical!$B$10:$U$10</c:f>
              <c:numCache>
                <c:formatCode>#,##0</c:formatCode>
                <c:ptCount val="20"/>
                <c:pt idx="0">
                  <c:v>1164</c:v>
                </c:pt>
                <c:pt idx="1">
                  <c:v>1436</c:v>
                </c:pt>
                <c:pt idx="2">
                  <c:v>1374</c:v>
                </c:pt>
                <c:pt idx="3">
                  <c:v>1477</c:v>
                </c:pt>
                <c:pt idx="4">
                  <c:v>1595</c:v>
                </c:pt>
                <c:pt idx="5">
                  <c:v>1735</c:v>
                </c:pt>
                <c:pt idx="6">
                  <c:v>3061</c:v>
                </c:pt>
                <c:pt idx="7">
                  <c:v>2616</c:v>
                </c:pt>
                <c:pt idx="8">
                  <c:v>2378</c:v>
                </c:pt>
                <c:pt idx="9">
                  <c:v>2580</c:v>
                </c:pt>
                <c:pt idx="10">
                  <c:v>2654</c:v>
                </c:pt>
                <c:pt idx="11">
                  <c:v>2712</c:v>
                </c:pt>
                <c:pt idx="12">
                  <c:v>2920</c:v>
                </c:pt>
                <c:pt idx="13">
                  <c:v>3329</c:v>
                </c:pt>
                <c:pt idx="14">
                  <c:v>3510</c:v>
                </c:pt>
                <c:pt idx="15">
                  <c:v>3739</c:v>
                </c:pt>
                <c:pt idx="16">
                  <c:v>3706</c:v>
                </c:pt>
                <c:pt idx="17">
                  <c:v>3837</c:v>
                </c:pt>
                <c:pt idx="18">
                  <c:v>4298</c:v>
                </c:pt>
                <c:pt idx="19">
                  <c:v>4070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DA-4F48-83EA-93E8EBF03A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#,##0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3E002-AA65-1D42-9936-E95476372314}" type="datetimeFigureOut">
              <a:rPr lang="es-ES_tradnl" smtClean="0"/>
              <a:t>25/09/2025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1200150"/>
            <a:ext cx="5337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2F0FC-556E-FB4C-93C6-8578884CF68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07543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1pPr>
    <a:lvl2pPr marL="496656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2pPr>
    <a:lvl3pPr marL="993313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3pPr>
    <a:lvl4pPr marL="1489969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4pPr>
    <a:lvl5pPr marL="198662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5pPr>
    <a:lvl6pPr marL="2483282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6pPr>
    <a:lvl7pPr marL="2979938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7pPr>
    <a:lvl8pPr marL="347659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8pPr>
    <a:lvl9pPr marL="3973251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AEBF8-06B6-B6C5-CD42-F7F8B2D9E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AB18C2F-5562-D888-0A5D-039381AB24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328425A-3C09-0A7E-B629-563E934093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0FF7AEE-5D73-4C1C-465F-670BC100EE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6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23819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76A21-2D05-4065-9F98-E03257C5F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D4B8F0E-C41D-CADD-634A-2E30E2C294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5BEDFEA-109D-3BC4-A50C-BD9D8C16E8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56FCC26-D6CA-B648-331E-F3BB21EE7A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7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569853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AB28E-994D-7DA8-3FD6-586020744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07CFEA5-0D0B-1469-4763-5202A1CF16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6F6308D-EFC6-2834-F3A6-5E3DFE5BD0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CE469BE-EF49-8B47-4BFD-29DEB3F886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8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7651186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358C1-AE7D-5E9C-BA6B-C1598B557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9F3F004-8D77-C51E-CC69-678E9E2FD5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8594F7E-CD7A-7714-4DE0-B8F3DDD28B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EC761BA-91FB-8B7A-A3E4-BBB8899A93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9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27418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ED1E9-2F78-ED9B-D6F6-6E87E89B3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0674787-8B03-944A-03F0-3F9818CFEA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0E71A44-B6E1-83B0-F691-EF11D45A2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F3A4424-3E51-9ABE-8A68-A3E1824871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10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87862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1E15E74A-E2E6-70FC-941D-65B931948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1989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5CB3ECFC-AE4A-948F-D994-01A82ABB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87146" y="7340253"/>
            <a:ext cx="1027310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67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139764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FF7786A-60AB-78CB-78D8-EEF249D2C31C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7CABEA44-E0D4-49F9-22A6-48D18469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76900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C60A6504-63C7-4A81-9112-4824C3C4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36849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21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697" r:id="rId2"/>
    <p:sldLayoutId id="2147483730" r:id="rId3"/>
    <p:sldLayoutId id="2147483731" r:id="rId4"/>
  </p:sldLayoutIdLst>
  <p:hf hdr="0" ftr="0" dt="0"/>
  <p:txStyles>
    <p:titleStyle>
      <a:lvl1pPr algn="ctr" defTabSz="587756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18" indent="-440818" algn="l" defTabSz="587756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105" indent="-367348" algn="l" defTabSz="587756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92" indent="-293879" algn="l" defTabSz="587756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48" indent="-293879" algn="l" defTabSz="587756" rtl="0" eaLnBrk="1" latinLnBrk="0" hangingPunct="1">
        <a:spcBef>
          <a:spcPct val="20000"/>
        </a:spcBef>
        <a:buFont typeface="Arial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905" indent="-293879" algn="l" defTabSz="587756" rtl="0" eaLnBrk="1" latinLnBrk="0" hangingPunct="1">
        <a:spcBef>
          <a:spcPct val="20000"/>
        </a:spcBef>
        <a:buFont typeface="Arial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61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419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175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932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56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51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71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02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84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54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9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05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9.xml"/><Relationship Id="rId3" Type="http://schemas.openxmlformats.org/officeDocument/2006/relationships/chart" Target="../charts/chart14.xml"/><Relationship Id="rId7" Type="http://schemas.openxmlformats.org/officeDocument/2006/relationships/chart" Target="../charts/chart18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7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5636D-B8E1-F0BB-D787-1AA3142CD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5">
            <a:extLst>
              <a:ext uri="{FF2B5EF4-FFF2-40B4-BE49-F238E27FC236}">
                <a16:creationId xmlns:a16="http://schemas.microsoft.com/office/drawing/2014/main" id="{00000000-0008-0000-0200-000016000000}"/>
              </a:ext>
            </a:extLst>
          </p:cNvPr>
          <p:cNvGraphicFramePr>
            <a:graphicFrameLocks/>
          </p:cNvGraphicFramePr>
          <p:nvPr/>
        </p:nvGraphicFramePr>
        <p:xfrm>
          <a:off x="1014217" y="4376595"/>
          <a:ext cx="11562267" cy="2057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200-000011000000}"/>
              </a:ext>
            </a:extLst>
          </p:cNvPr>
          <p:cNvGraphicFramePr>
            <a:graphicFrameLocks/>
          </p:cNvGraphicFramePr>
          <p:nvPr/>
        </p:nvGraphicFramePr>
        <p:xfrm>
          <a:off x="0" y="1104404"/>
          <a:ext cx="12576484" cy="5829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Box 4">
            <a:extLst>
              <a:ext uri="{FF2B5EF4-FFF2-40B4-BE49-F238E27FC236}">
                <a16:creationId xmlns:a16="http://schemas.microsoft.com/office/drawing/2014/main" id="{487E67DD-61CA-9D6E-7FFE-E5A243EBD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3446"/>
            <a:ext cx="12801600" cy="667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VISITANTES ANUALES</a:t>
            </a:r>
          </a:p>
        </p:txBody>
      </p:sp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5C0124FC-333B-725B-A410-AB8FBFAB5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60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_tradnl" sz="160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ea typeface="Roboto Lt" panose="02000000000000000000" pitchFamily="2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7E67339-2A8B-3F6B-1039-59CEE129B7B4}"/>
              </a:ext>
            </a:extLst>
          </p:cNvPr>
          <p:cNvSpPr txBox="1"/>
          <p:nvPr/>
        </p:nvSpPr>
        <p:spPr>
          <a:xfrm>
            <a:off x="784921" y="7054527"/>
            <a:ext cx="11736000" cy="307777"/>
          </a:xfrm>
          <a:prstGeom prst="rect">
            <a:avLst/>
          </a:prstGeom>
          <a:noFill/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ES" dirty="0"/>
              <a:t>Fuente: </a:t>
            </a:r>
            <a:r>
              <a:rPr lang="es-ES" dirty="0" err="1"/>
              <a:t>DataTur</a:t>
            </a:r>
            <a:r>
              <a:rPr lang="es-ES" dirty="0"/>
              <a:t>; Dirección de internet : http://www.datatur.sectur.gob.mx. Datos desde Enero hasta Junio de 2025.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B75D55AC-109D-75B9-7F22-79F92EEC1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18506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Proyección</a:t>
            </a: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es</a:t>
            </a:r>
            <a:endParaRPr kumimoji="0" lang="es-ES_tradnl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723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DE64C-823E-04CB-9D97-F58C56601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1">
            <a:extLst>
              <a:ext uri="{FF2B5EF4-FFF2-40B4-BE49-F238E27FC236}">
                <a16:creationId xmlns:a16="http://schemas.microsoft.com/office/drawing/2014/main" id="{36F5369D-6178-D142-23E2-4C7E4F18C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 vert="horz" lIns="100048" tIns="20009" rIns="84708" bIns="43353" rtlCol="0" anchor="ctr" anchorCtr="1"/>
          <a:lstStyle/>
          <a:p>
            <a:fld id="{67DDEA5E-EAF7-8246-8A62-7FF7613ECEAE}" type="slidenum">
              <a:rPr lang="en-US" sz="1545">
                <a:solidFill>
                  <a:schemeClr val="bg1">
                    <a:lumMod val="65000"/>
                  </a:schemeClr>
                </a:solidFill>
                <a:ea typeface="Roboto Lt" panose="02000000000000000000" pitchFamily="2" charset="0"/>
              </a:rPr>
              <a:pPr/>
              <a:t>10</a:t>
            </a:fld>
            <a:endParaRPr lang="en-US" sz="1545" dirty="0">
              <a:solidFill>
                <a:schemeClr val="bg1">
                  <a:lumMod val="65000"/>
                </a:schemeClr>
              </a:solidFill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0BF0CAD-1B4E-CA3A-8B45-611C859668A5}"/>
              </a:ext>
            </a:extLst>
          </p:cNvPr>
          <p:cNvSpPr txBox="1"/>
          <p:nvPr/>
        </p:nvSpPr>
        <p:spPr>
          <a:xfrm>
            <a:off x="451922" y="6585942"/>
            <a:ext cx="10289420" cy="4801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pPr algn="ctr" fontAlgn="b"/>
            <a:r>
              <a:rPr lang="es-MX" sz="1260" dirty="0">
                <a:ea typeface="Roboto Th" panose="02000000000000000000" pitchFamily="2" charset="0"/>
              </a:rPr>
              <a:t>Fuente: </a:t>
            </a:r>
            <a:r>
              <a:rPr lang="es-AR" sz="1260" dirty="0">
                <a:ea typeface="Roboto Th" panose="02000000000000000000" pitchFamily="2" charset="0"/>
              </a:rPr>
              <a:t>INEGI. Censos y Conteos de Población y Vivienda; </a:t>
            </a:r>
            <a:r>
              <a:rPr lang="es-ES" sz="1260" dirty="0">
                <a:ea typeface="Roboto Th" panose="02000000000000000000" pitchFamily="2" charset="0"/>
              </a:rPr>
              <a:t>Nota: Las proyecciones para los años 2025, 2030 y 2035 fueron elaboradas por Ideas Frescas con base en datos históricos y tendencias poblacionales.</a:t>
            </a:r>
            <a:endParaRPr lang="es-ES_tradnl" sz="1297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A096B44-CE6B-66E7-02BD-AA5BBBD01290}"/>
              </a:ext>
            </a:extLst>
          </p:cNvPr>
          <p:cNvSpPr txBox="1"/>
          <p:nvPr/>
        </p:nvSpPr>
        <p:spPr bwMode="auto">
          <a:xfrm>
            <a:off x="451922" y="696563"/>
            <a:ext cx="11897754" cy="54914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indent="-606434" algn="ctr" defTabSz="784957">
              <a:lnSpc>
                <a:spcPct val="70000"/>
              </a:lnSpc>
              <a:defRPr/>
            </a:pPr>
            <a:r>
              <a:rPr lang="es-ES" sz="4077" dirty="0">
                <a:solidFill>
                  <a:prstClr val="black"/>
                </a:solidFill>
                <a:latin typeface="Lato Hairline" panose="020F0202020204030203" pitchFamily="34" charset="77"/>
              </a:rPr>
              <a:t>NECESIDAD VIVIENDAS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DF00975-8A0D-4BCA-4CA3-CE7365806F5C}"/>
              </a:ext>
            </a:extLst>
          </p:cNvPr>
          <p:cNvSpPr txBox="1"/>
          <p:nvPr/>
        </p:nvSpPr>
        <p:spPr bwMode="auto">
          <a:xfrm>
            <a:off x="-320041" y="1140024"/>
            <a:ext cx="13441680" cy="48013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56761" indent="-743426" algn="ctr">
              <a:spcAft>
                <a:spcPts val="420"/>
              </a:spcAft>
            </a:pPr>
            <a:r>
              <a:rPr lang="es-MX" sz="252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Por nivel socioeconómico Mazatlán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9C982432-9427-B3AA-02A4-55ABFB42A7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0661380"/>
              </p:ext>
            </p:extLst>
          </p:nvPr>
        </p:nvGraphicFramePr>
        <p:xfrm>
          <a:off x="1" y="1485901"/>
          <a:ext cx="9448799" cy="5100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2568B7F-DEA5-C12B-37A2-36D429032BA9}"/>
              </a:ext>
            </a:extLst>
          </p:cNvPr>
          <p:cNvGraphicFramePr>
            <a:graphicFrameLocks noGrp="1"/>
          </p:cNvGraphicFramePr>
          <p:nvPr/>
        </p:nvGraphicFramePr>
        <p:xfrm>
          <a:off x="9701260" y="2367615"/>
          <a:ext cx="3127045" cy="3279290"/>
        </p:xfrm>
        <a:graphic>
          <a:graphicData uri="http://schemas.openxmlformats.org/drawingml/2006/table">
            <a:tbl>
              <a:tblPr/>
              <a:tblGrid>
                <a:gridCol w="1056425">
                  <a:extLst>
                    <a:ext uri="{9D8B030D-6E8A-4147-A177-3AD203B41FA5}">
                      <a16:colId xmlns:a16="http://schemas.microsoft.com/office/drawing/2014/main" val="4243788953"/>
                    </a:ext>
                  </a:extLst>
                </a:gridCol>
                <a:gridCol w="2070620">
                  <a:extLst>
                    <a:ext uri="{9D8B030D-6E8A-4147-A177-3AD203B41FA5}">
                      <a16:colId xmlns:a16="http://schemas.microsoft.com/office/drawing/2014/main" val="187034206"/>
                    </a:ext>
                  </a:extLst>
                </a:gridCol>
              </a:tblGrid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+ $3,100,000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89423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 err="1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$960,000 – $3,100,000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611903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$720,000 – $960,000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06239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Media baja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$545,000 – $720,000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1451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aja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$300,000 – $545,000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51094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Baja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$144,000 – $300,000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27233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Marginal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$0 – $160,000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11864"/>
                  </a:ext>
                </a:extLst>
              </a:tr>
            </a:tbl>
          </a:graphicData>
        </a:graphic>
      </p:graphicFrame>
      <p:sp>
        <p:nvSpPr>
          <p:cNvPr id="7" name="Rectángulo 6">
            <a:extLst>
              <a:ext uri="{FF2B5EF4-FFF2-40B4-BE49-F238E27FC236}">
                <a16:creationId xmlns:a16="http://schemas.microsoft.com/office/drawing/2014/main" id="{2A60506E-5235-5068-82C8-9379446AA97D}"/>
              </a:ext>
            </a:extLst>
          </p:cNvPr>
          <p:cNvSpPr/>
          <p:nvPr/>
        </p:nvSpPr>
        <p:spPr>
          <a:xfrm>
            <a:off x="9271277" y="5295550"/>
            <a:ext cx="281010" cy="281010"/>
          </a:xfrm>
          <a:prstGeom prst="rect">
            <a:avLst/>
          </a:prstGeom>
          <a:solidFill>
            <a:srgbClr val="BC8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8937178-1209-C62A-2C06-4D8C5E2103EC}"/>
              </a:ext>
            </a:extLst>
          </p:cNvPr>
          <p:cNvSpPr/>
          <p:nvPr/>
        </p:nvSpPr>
        <p:spPr>
          <a:xfrm>
            <a:off x="9278771" y="4778626"/>
            <a:ext cx="281010" cy="281010"/>
          </a:xfrm>
          <a:prstGeom prst="rect">
            <a:avLst/>
          </a:prstGeom>
          <a:solidFill>
            <a:srgbClr val="DAA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A95325B7-72FA-D02D-27C1-11A8C9F9D1C4}"/>
              </a:ext>
            </a:extLst>
          </p:cNvPr>
          <p:cNvSpPr/>
          <p:nvPr/>
        </p:nvSpPr>
        <p:spPr>
          <a:xfrm>
            <a:off x="9283007" y="4322691"/>
            <a:ext cx="281010" cy="281010"/>
          </a:xfrm>
          <a:prstGeom prst="rect">
            <a:avLst/>
          </a:prstGeom>
          <a:solidFill>
            <a:srgbClr val="F3B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17D7CE51-BC3B-C690-EC31-0D6937A3B15C}"/>
              </a:ext>
            </a:extLst>
          </p:cNvPr>
          <p:cNvSpPr/>
          <p:nvPr/>
        </p:nvSpPr>
        <p:spPr>
          <a:xfrm>
            <a:off x="9283007" y="3866756"/>
            <a:ext cx="281010" cy="281010"/>
          </a:xfrm>
          <a:prstGeom prst="rect">
            <a:avLst/>
          </a:prstGeom>
          <a:solidFill>
            <a:srgbClr val="FFC85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FD331E90-8BE4-D2D1-5C26-F4DFE784FCED}"/>
              </a:ext>
            </a:extLst>
          </p:cNvPr>
          <p:cNvSpPr/>
          <p:nvPr/>
        </p:nvSpPr>
        <p:spPr>
          <a:xfrm>
            <a:off x="9274539" y="3410821"/>
            <a:ext cx="281010" cy="281010"/>
          </a:xfrm>
          <a:prstGeom prst="rect">
            <a:avLst/>
          </a:prstGeom>
          <a:solidFill>
            <a:srgbClr val="FFD6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A85134C3-3D3E-04C4-BFAD-7058FE3B5274}"/>
              </a:ext>
            </a:extLst>
          </p:cNvPr>
          <p:cNvSpPr/>
          <p:nvPr/>
        </p:nvSpPr>
        <p:spPr>
          <a:xfrm>
            <a:off x="9275512" y="2914071"/>
            <a:ext cx="281010" cy="281010"/>
          </a:xfrm>
          <a:prstGeom prst="rect">
            <a:avLst/>
          </a:prstGeom>
          <a:solidFill>
            <a:srgbClr val="FFD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B7C4E174-D2D1-D7BC-8565-9CCFB2BBB148}"/>
              </a:ext>
            </a:extLst>
          </p:cNvPr>
          <p:cNvSpPr/>
          <p:nvPr/>
        </p:nvSpPr>
        <p:spPr>
          <a:xfrm>
            <a:off x="9278772" y="2491612"/>
            <a:ext cx="281010" cy="281010"/>
          </a:xfrm>
          <a:prstGeom prst="rect">
            <a:avLst/>
          </a:prstGeom>
          <a:solidFill>
            <a:srgbClr val="FFF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</p:spTree>
    <p:extLst>
      <p:ext uri="{BB962C8B-B14F-4D97-AF65-F5344CB8AC3E}">
        <p14:creationId xmlns:p14="http://schemas.microsoft.com/office/powerpoint/2010/main" val="4235698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A50CB-68C3-3EC9-8B17-0BF57C1FD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7A9341FF-9E80-66B4-8961-B354FAFD0D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740418"/>
              </p:ext>
            </p:extLst>
          </p:nvPr>
        </p:nvGraphicFramePr>
        <p:xfrm>
          <a:off x="831273" y="4455900"/>
          <a:ext cx="10295905" cy="1884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54D04F5C-7BED-F20D-21C5-D301DE7613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2843809"/>
              </p:ext>
            </p:extLst>
          </p:nvPr>
        </p:nvGraphicFramePr>
        <p:xfrm>
          <a:off x="0" y="1040022"/>
          <a:ext cx="10973734" cy="6226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6B45511-BEDF-E08E-0EC9-950B9422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CFF318B-2083-0504-0E66-DF757186B80A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CAEB249-CCB7-402E-8E20-0BF76CCD2722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Mazatlán, cantidad anual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C63708F-0D93-2865-4EBB-DE6012FCBF79}"/>
              </a:ext>
            </a:extLst>
          </p:cNvPr>
          <p:cNvSpPr txBox="1"/>
          <p:nvPr/>
        </p:nvSpPr>
        <p:spPr bwMode="auto">
          <a:xfrm>
            <a:off x="10980166" y="2296217"/>
            <a:ext cx="1478867" cy="3443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2935320-3398-CD3B-0DAB-DA539A5EA042}"/>
              </a:ext>
            </a:extLst>
          </p:cNvPr>
          <p:cNvSpPr txBox="1"/>
          <p:nvPr/>
        </p:nvSpPr>
        <p:spPr bwMode="auto">
          <a:xfrm>
            <a:off x="10973733" y="4908927"/>
            <a:ext cx="1981313" cy="3443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rgbClr val="C0504D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69B8B22-B9C5-55C8-C00E-CADE7EBA1912}"/>
              </a:ext>
            </a:extLst>
          </p:cNvPr>
          <p:cNvSpPr txBox="1"/>
          <p:nvPr/>
        </p:nvSpPr>
        <p:spPr bwMode="auto">
          <a:xfrm>
            <a:off x="10980166" y="3886200"/>
            <a:ext cx="1620893" cy="3443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rgbClr val="FFD579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3922006-2C88-9FC6-6AAB-9D83F1074CBB}"/>
              </a:ext>
            </a:extLst>
          </p:cNvPr>
          <p:cNvSpPr txBox="1"/>
          <p:nvPr/>
        </p:nvSpPr>
        <p:spPr>
          <a:xfrm>
            <a:off x="567588" y="7266424"/>
            <a:ext cx="10299834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El signo al final de las variables influyentes es la correlación que tiene sobre las proyecciones, si es "+” tiene una correlación positiva y si es “–” tiene una correlación negativa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graphicFrame>
        <p:nvGraphicFramePr>
          <p:cNvPr id="19" name="Tabla 18">
            <a:extLst>
              <a:ext uri="{FF2B5EF4-FFF2-40B4-BE49-F238E27FC236}">
                <a16:creationId xmlns:a16="http://schemas.microsoft.com/office/drawing/2014/main" id="{CCA42EC8-E229-68B7-2602-719137AE4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316783"/>
              </p:ext>
            </p:extLst>
          </p:nvPr>
        </p:nvGraphicFramePr>
        <p:xfrm>
          <a:off x="10867422" y="5258797"/>
          <a:ext cx="1905570" cy="19877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5570">
                  <a:extLst>
                    <a:ext uri="{9D8B030D-6E8A-4147-A177-3AD203B41FA5}">
                      <a16:colId xmlns:a16="http://schemas.microsoft.com/office/drawing/2014/main" val="2429476281"/>
                    </a:ext>
                  </a:extLst>
                </a:gridCol>
              </a:tblGrid>
              <a:tr h="410698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s-MX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Variables influyentes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229777"/>
                  </a:ext>
                </a:extLst>
              </a:tr>
              <a:tr h="31541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 Ventas </a:t>
                      </a:r>
                      <a:r>
                        <a:rPr lang="es-MX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prom</a:t>
                      </a:r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 x proyecto 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935161"/>
                  </a:ext>
                </a:extLst>
              </a:tr>
              <a:tr h="31541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 Precio m2 -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106245"/>
                  </a:ext>
                </a:extLst>
              </a:tr>
              <a:tr h="31541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 Proyectos verticales 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481311"/>
                  </a:ext>
                </a:extLst>
              </a:tr>
              <a:tr h="315412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Inventario vertical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477546"/>
                  </a:ext>
                </a:extLst>
              </a:tr>
              <a:tr h="315412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Ocupación hotelera 5 estrellas 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956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577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3FF52-B129-23CA-EDDE-81FEDDF13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7F06C7BF-573B-47BE-FC46-BDFF02DB0DE6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1329729872"/>
              </p:ext>
            </p:extLst>
          </p:nvPr>
        </p:nvGraphicFramePr>
        <p:xfrm>
          <a:off x="13602" y="1093165"/>
          <a:ext cx="11480816" cy="2846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590979A9-8EA7-4740-822C-21049AED09B3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126222780"/>
              </p:ext>
            </p:extLst>
          </p:nvPr>
        </p:nvGraphicFramePr>
        <p:xfrm>
          <a:off x="-11430" y="2122045"/>
          <a:ext cx="11303000" cy="5088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E6099DCF-F9B4-E38A-1FAC-C94CBE4857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4130099"/>
              </p:ext>
            </p:extLst>
          </p:nvPr>
        </p:nvGraphicFramePr>
        <p:xfrm>
          <a:off x="238820" y="5324788"/>
          <a:ext cx="10930830" cy="1265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E64CA96-169E-C326-ED02-2D611B8DD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87146" y="7369495"/>
            <a:ext cx="1027310" cy="218689"/>
          </a:xfrm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1B52D34-F616-03EA-B76D-19207B4EA05B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6FD5A00-9FFD-4522-2544-6582D181E037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Mazatlán, cantidad anual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E198542-BB42-AC34-7301-40C0496E6BB4}"/>
              </a:ext>
            </a:extLst>
          </p:cNvPr>
          <p:cNvSpPr txBox="1"/>
          <p:nvPr/>
        </p:nvSpPr>
        <p:spPr bwMode="auto">
          <a:xfrm>
            <a:off x="11118634" y="3437750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78626A5-C207-3979-0DE1-93E9B149E87A}"/>
              </a:ext>
            </a:extLst>
          </p:cNvPr>
          <p:cNvSpPr txBox="1"/>
          <p:nvPr/>
        </p:nvSpPr>
        <p:spPr bwMode="auto">
          <a:xfrm>
            <a:off x="11118634" y="5485124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rgbClr val="C0504D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FFA5CD6-20AE-97D4-B1BC-35076186BCBE}"/>
              </a:ext>
            </a:extLst>
          </p:cNvPr>
          <p:cNvSpPr txBox="1"/>
          <p:nvPr/>
        </p:nvSpPr>
        <p:spPr bwMode="auto">
          <a:xfrm>
            <a:off x="11118634" y="4673791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rgbClr val="FFD579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019D6B8-11EE-5695-97AE-5D953C938808}"/>
              </a:ext>
            </a:extLst>
          </p:cNvPr>
          <p:cNvSpPr txBox="1"/>
          <p:nvPr/>
        </p:nvSpPr>
        <p:spPr>
          <a:xfrm>
            <a:off x="139700" y="7168838"/>
            <a:ext cx="11029950" cy="26468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8F22F33-4E6C-C363-E18C-A9F10B3AAB95}"/>
              </a:ext>
            </a:extLst>
          </p:cNvPr>
          <p:cNvSpPr txBox="1"/>
          <p:nvPr/>
        </p:nvSpPr>
        <p:spPr bwMode="auto">
          <a:xfrm>
            <a:off x="11169650" y="2316384"/>
            <a:ext cx="1169937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1"/>
                </a:solidFill>
                <a:latin typeface="Lato" panose="020F0502020204030203" pitchFamily="34" charset="77"/>
                <a:ea typeface="Roboto Th" pitchFamily="2" charset="0"/>
              </a:rPr>
              <a:t>ANUALES</a:t>
            </a:r>
          </a:p>
        </p:txBody>
      </p:sp>
    </p:spTree>
    <p:extLst>
      <p:ext uri="{BB962C8B-B14F-4D97-AF65-F5344CB8AC3E}">
        <p14:creationId xmlns:p14="http://schemas.microsoft.com/office/powerpoint/2010/main" val="1096358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B6EAB-B349-71B6-91C2-8EA2908C3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C1D95B9B-0BDC-C5ED-7712-ED88991DFC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8703073"/>
              </p:ext>
            </p:extLst>
          </p:nvPr>
        </p:nvGraphicFramePr>
        <p:xfrm>
          <a:off x="117914" y="3703817"/>
          <a:ext cx="11185086" cy="3881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84B4E97E-614C-C5CF-4554-7FD25C56A1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1624520"/>
              </p:ext>
            </p:extLst>
          </p:nvPr>
        </p:nvGraphicFramePr>
        <p:xfrm>
          <a:off x="43689" y="812052"/>
          <a:ext cx="9917981" cy="5499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D274EFD-C152-EDA0-E854-49B3CE99DE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0231402"/>
              </p:ext>
            </p:extLst>
          </p:nvPr>
        </p:nvGraphicFramePr>
        <p:xfrm>
          <a:off x="43691" y="1815830"/>
          <a:ext cx="9790701" cy="3923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6709E44-F4CA-3279-153E-19195B199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F8EDFCC-0981-F16C-2325-D76C6323E6B9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A8DB447-3445-70A8-F42E-63110D529121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EA74293-EAD5-44E4-5149-CD2022C36C27}"/>
              </a:ext>
            </a:extLst>
          </p:cNvPr>
          <p:cNvSpPr txBox="1"/>
          <p:nvPr/>
        </p:nvSpPr>
        <p:spPr bwMode="auto">
          <a:xfrm>
            <a:off x="10823597" y="1282837"/>
            <a:ext cx="1813638" cy="3689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INVENTARIO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1D0E82C-2B2E-4196-F59E-9B8B978A4FCB}"/>
              </a:ext>
            </a:extLst>
          </p:cNvPr>
          <p:cNvSpPr txBox="1"/>
          <p:nvPr/>
        </p:nvSpPr>
        <p:spPr bwMode="auto">
          <a:xfrm>
            <a:off x="10823597" y="2083769"/>
            <a:ext cx="1934312" cy="3689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1"/>
                </a:solidFill>
                <a:latin typeface="Lato" panose="020F0502020204030203" pitchFamily="34" charset="77"/>
                <a:ea typeface="Roboto Th" pitchFamily="2" charset="0"/>
              </a:rPr>
              <a:t># PROYECTOS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F68C04B-3ABC-651D-B484-6BFED7C5BA1C}"/>
              </a:ext>
            </a:extLst>
          </p:cNvPr>
          <p:cNvSpPr txBox="1"/>
          <p:nvPr/>
        </p:nvSpPr>
        <p:spPr bwMode="auto">
          <a:xfrm>
            <a:off x="11075168" y="4835805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5D1FE86-31B2-8C0C-15D4-C51966500FAD}"/>
              </a:ext>
            </a:extLst>
          </p:cNvPr>
          <p:cNvSpPr txBox="1"/>
          <p:nvPr/>
        </p:nvSpPr>
        <p:spPr bwMode="auto">
          <a:xfrm>
            <a:off x="11075168" y="6004406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CA33C383-1F3D-D927-8657-985618150EF0}"/>
              </a:ext>
            </a:extLst>
          </p:cNvPr>
          <p:cNvSpPr txBox="1"/>
          <p:nvPr/>
        </p:nvSpPr>
        <p:spPr bwMode="auto">
          <a:xfrm>
            <a:off x="11075168" y="5596832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graphicFrame>
        <p:nvGraphicFramePr>
          <p:cNvPr id="27" name="Gráfico 26">
            <a:extLst>
              <a:ext uri="{FF2B5EF4-FFF2-40B4-BE49-F238E27FC236}">
                <a16:creationId xmlns:a16="http://schemas.microsoft.com/office/drawing/2014/main" id="{9B333FBD-A4FE-16FE-257B-FA25706304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7221298"/>
              </p:ext>
            </p:extLst>
          </p:nvPr>
        </p:nvGraphicFramePr>
        <p:xfrm>
          <a:off x="8905603" y="3680034"/>
          <a:ext cx="2566729" cy="863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8" name="CuadroTexto 5">
            <a:extLst>
              <a:ext uri="{FF2B5EF4-FFF2-40B4-BE49-F238E27FC236}">
                <a16:creationId xmlns:a16="http://schemas.microsoft.com/office/drawing/2014/main" id="{8B1968E9-44EF-8118-1675-71BB9516094B}"/>
              </a:ext>
            </a:extLst>
          </p:cNvPr>
          <p:cNvSpPr txBox="1"/>
          <p:nvPr/>
        </p:nvSpPr>
        <p:spPr bwMode="auto">
          <a:xfrm>
            <a:off x="11098352" y="4127147"/>
            <a:ext cx="1468608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MOD VS OPT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graphicFrame>
        <p:nvGraphicFramePr>
          <p:cNvPr id="29" name="Gráfico 28">
            <a:extLst>
              <a:ext uri="{FF2B5EF4-FFF2-40B4-BE49-F238E27FC236}">
                <a16:creationId xmlns:a16="http://schemas.microsoft.com/office/drawing/2014/main" id="{9B333FBD-A4FE-16FE-257B-FA25706304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8504861"/>
              </p:ext>
            </p:extLst>
          </p:nvPr>
        </p:nvGraphicFramePr>
        <p:xfrm>
          <a:off x="8905603" y="5437905"/>
          <a:ext cx="2532863" cy="1355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CuadroTexto 5">
            <a:extLst>
              <a:ext uri="{FF2B5EF4-FFF2-40B4-BE49-F238E27FC236}">
                <a16:creationId xmlns:a16="http://schemas.microsoft.com/office/drawing/2014/main" id="{51940B1D-4B30-3010-9794-70C19B87CF69}"/>
              </a:ext>
            </a:extLst>
          </p:cNvPr>
          <p:cNvSpPr txBox="1"/>
          <p:nvPr/>
        </p:nvSpPr>
        <p:spPr bwMode="auto">
          <a:xfrm>
            <a:off x="11098352" y="6318612"/>
            <a:ext cx="1624544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CONS VS MOD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31" name="CuadroTexto 3">
            <a:extLst>
              <a:ext uri="{FF2B5EF4-FFF2-40B4-BE49-F238E27FC236}">
                <a16:creationId xmlns:a16="http://schemas.microsoft.com/office/drawing/2014/main" id="{7E8243B6-EF50-365C-C436-28163BA8ECF0}"/>
              </a:ext>
            </a:extLst>
          </p:cNvPr>
          <p:cNvSpPr txBox="1"/>
          <p:nvPr/>
        </p:nvSpPr>
        <p:spPr>
          <a:xfrm>
            <a:off x="341937" y="7328621"/>
            <a:ext cx="10856288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MOD VS OPT es la variación que existe entre el escenario moderado contra el optimista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, CONS VS MOD es la variación que existe entre el escenario conservador contra el moderado,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885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7B46D-B4C6-C4F7-C292-D7B67841D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uadroTexto 3">
            <a:extLst>
              <a:ext uri="{FF2B5EF4-FFF2-40B4-BE49-F238E27FC236}">
                <a16:creationId xmlns:a16="http://schemas.microsoft.com/office/drawing/2014/main" id="{53407DE7-1AD0-DF07-2413-8DEB1DFF9F94}"/>
              </a:ext>
            </a:extLst>
          </p:cNvPr>
          <p:cNvSpPr txBox="1"/>
          <p:nvPr/>
        </p:nvSpPr>
        <p:spPr>
          <a:xfrm>
            <a:off x="341937" y="7328621"/>
            <a:ext cx="10856288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MOD VS OPT es la variación que existe entre el escenario moderado contra el optimista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, CONS VS MOD es la variación que existe entre el escenario conservador contra el moderado,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2CAEFAD-F481-3257-A1C1-0A6FFD27C9C7}"/>
              </a:ext>
            </a:extLst>
          </p:cNvPr>
          <p:cNvGraphicFramePr>
            <a:graphicFrameLocks/>
          </p:cNvGraphicFramePr>
          <p:nvPr/>
        </p:nvGraphicFramePr>
        <p:xfrm>
          <a:off x="43689" y="812052"/>
          <a:ext cx="9917981" cy="5499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11780F1B-3030-E082-C4DD-DA6F5B0218A5}"/>
              </a:ext>
            </a:extLst>
          </p:cNvPr>
          <p:cNvGraphicFramePr>
            <a:graphicFrameLocks/>
          </p:cNvGraphicFramePr>
          <p:nvPr/>
        </p:nvGraphicFramePr>
        <p:xfrm>
          <a:off x="43691" y="1815830"/>
          <a:ext cx="9790701" cy="3923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9A2EF70-65A1-E956-8A22-26BE472F0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1011B86-E1F6-7A0D-67F1-0110151A4E9B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597F687-C3B0-CC91-E001-D32830CA0420}"/>
              </a:ext>
            </a:extLst>
          </p:cNvPr>
          <p:cNvSpPr txBox="1"/>
          <p:nvPr/>
        </p:nvSpPr>
        <p:spPr bwMode="auto">
          <a:xfrm>
            <a:off x="11143838" y="5536288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E89D3A4-08BF-D127-9FE7-8E860C5D6875}"/>
              </a:ext>
            </a:extLst>
          </p:cNvPr>
          <p:cNvSpPr txBox="1"/>
          <p:nvPr/>
        </p:nvSpPr>
        <p:spPr bwMode="auto">
          <a:xfrm>
            <a:off x="11143956" y="6222698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A39C7AA-6FCC-5B60-1418-5C7C78EC4076}"/>
              </a:ext>
            </a:extLst>
          </p:cNvPr>
          <p:cNvSpPr txBox="1"/>
          <p:nvPr/>
        </p:nvSpPr>
        <p:spPr bwMode="auto">
          <a:xfrm>
            <a:off x="11143838" y="5879493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28" name="CuadroTexto 5">
            <a:extLst>
              <a:ext uri="{FF2B5EF4-FFF2-40B4-BE49-F238E27FC236}">
                <a16:creationId xmlns:a16="http://schemas.microsoft.com/office/drawing/2014/main" id="{37B71895-FE4D-E910-1502-F43B89A07A8E}"/>
              </a:ext>
            </a:extLst>
          </p:cNvPr>
          <p:cNvSpPr txBox="1"/>
          <p:nvPr/>
        </p:nvSpPr>
        <p:spPr bwMode="auto">
          <a:xfrm>
            <a:off x="11110794" y="4888338"/>
            <a:ext cx="1468608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MOD VS OPT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30" name="CuadroTexto 5">
            <a:extLst>
              <a:ext uri="{FF2B5EF4-FFF2-40B4-BE49-F238E27FC236}">
                <a16:creationId xmlns:a16="http://schemas.microsoft.com/office/drawing/2014/main" id="{763CA4F8-78E5-5EC1-83F3-9CD4D4DDDAC2}"/>
              </a:ext>
            </a:extLst>
          </p:cNvPr>
          <p:cNvSpPr txBox="1"/>
          <p:nvPr/>
        </p:nvSpPr>
        <p:spPr bwMode="auto">
          <a:xfrm>
            <a:off x="11143838" y="6572417"/>
            <a:ext cx="1624544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CONS VS MOD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6BFB104-DAA1-D80F-CA30-1ACDED6E8E14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horizontal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A5B89B5-B67D-1AAB-9D05-661ACE8381FE}"/>
              </a:ext>
            </a:extLst>
          </p:cNvPr>
          <p:cNvSpPr txBox="1"/>
          <p:nvPr/>
        </p:nvSpPr>
        <p:spPr bwMode="auto">
          <a:xfrm>
            <a:off x="10823597" y="2587923"/>
            <a:ext cx="1934312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1"/>
                </a:solidFill>
                <a:latin typeface="Lato" panose="020F0502020204030203" pitchFamily="34" charset="77"/>
                <a:ea typeface="Roboto Th" pitchFamily="2" charset="0"/>
              </a:rPr>
              <a:t># PROYECTOS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+18%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3DE6ADA-E991-F513-50FB-F3F61161083F}"/>
              </a:ext>
            </a:extLst>
          </p:cNvPr>
          <p:cNvSpPr txBox="1"/>
          <p:nvPr/>
        </p:nvSpPr>
        <p:spPr bwMode="auto">
          <a:xfrm>
            <a:off x="10823597" y="3561681"/>
            <a:ext cx="1813638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INVENTARIO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-33%</a:t>
            </a: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63DB74D9-C7FB-F52A-C9C7-EAE67A5AAF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0627166"/>
              </p:ext>
            </p:extLst>
          </p:nvPr>
        </p:nvGraphicFramePr>
        <p:xfrm>
          <a:off x="268493" y="1451991"/>
          <a:ext cx="9767399" cy="4227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6C4E534D-B4A1-A865-834A-082D5DBEC2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0461857"/>
              </p:ext>
            </p:extLst>
          </p:nvPr>
        </p:nvGraphicFramePr>
        <p:xfrm>
          <a:off x="267325" y="814139"/>
          <a:ext cx="9767399" cy="5841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id="{07A5E7AE-2DE4-8414-9DE7-99646B534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5976450"/>
              </p:ext>
            </p:extLst>
          </p:nvPr>
        </p:nvGraphicFramePr>
        <p:xfrm>
          <a:off x="124148" y="3645720"/>
          <a:ext cx="11133660" cy="369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3ED53789-F725-A87A-3F4D-9F76DD45A7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6137495"/>
              </p:ext>
            </p:extLst>
          </p:nvPr>
        </p:nvGraphicFramePr>
        <p:xfrm>
          <a:off x="9531812" y="4391823"/>
          <a:ext cx="1939395" cy="1477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id="{882749C9-9518-76FA-55AB-289D28699C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5943329"/>
              </p:ext>
            </p:extLst>
          </p:nvPr>
        </p:nvGraphicFramePr>
        <p:xfrm>
          <a:off x="9254067" y="6055885"/>
          <a:ext cx="2337791" cy="700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4236556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C0C87-7710-ACAD-F7AD-1F58FC0C5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1">
            <a:extLst>
              <a:ext uri="{FF2B5EF4-FFF2-40B4-BE49-F238E27FC236}">
                <a16:creationId xmlns:a16="http://schemas.microsoft.com/office/drawing/2014/main" id="{502DEA1E-9630-EECD-2431-12AFC97E1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 vert="horz" lIns="100048" tIns="20009" rIns="84708" bIns="43353" rtlCol="0" anchor="ctr" anchorCtr="1"/>
          <a:lstStyle/>
          <a:p>
            <a:fld id="{67DDEA5E-EAF7-8246-8A62-7FF7613ECEAE}" type="slidenum">
              <a:rPr lang="en-US" sz="1545">
                <a:solidFill>
                  <a:schemeClr val="bg1">
                    <a:lumMod val="65000"/>
                  </a:schemeClr>
                </a:solidFill>
                <a:ea typeface="Roboto Lt" panose="02000000000000000000" pitchFamily="2" charset="0"/>
              </a:rPr>
              <a:pPr/>
              <a:t>6</a:t>
            </a:fld>
            <a:endParaRPr lang="en-US" sz="1545" dirty="0">
              <a:solidFill>
                <a:schemeClr val="bg1">
                  <a:lumMod val="65000"/>
                </a:schemeClr>
              </a:solidFill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E218EC9-A018-3A50-DAB9-B4B8EB4C9CE1}"/>
              </a:ext>
            </a:extLst>
          </p:cNvPr>
          <p:cNvSpPr txBox="1"/>
          <p:nvPr/>
        </p:nvSpPr>
        <p:spPr>
          <a:xfrm>
            <a:off x="614181" y="6585941"/>
            <a:ext cx="8825315" cy="4801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pPr algn="ctr" fontAlgn="b"/>
            <a:r>
              <a:rPr lang="es-MX" sz="1260" dirty="0">
                <a:ea typeface="Roboto Th" panose="02000000000000000000" pitchFamily="2" charset="0"/>
              </a:rPr>
              <a:t>Fuente: </a:t>
            </a:r>
            <a:r>
              <a:rPr lang="es-AR" sz="1260" dirty="0">
                <a:ea typeface="Roboto Th" panose="02000000000000000000" pitchFamily="2" charset="0"/>
              </a:rPr>
              <a:t>INEGI. Censos y Conteos de Población y Vivienda; </a:t>
            </a:r>
            <a:r>
              <a:rPr lang="es-ES" sz="1260" dirty="0">
                <a:ea typeface="Roboto Th" panose="02000000000000000000" pitchFamily="2" charset="0"/>
              </a:rPr>
              <a:t>Nota: Las proyecciones para los años 2025, 2030 y 2035 fueron elaboradas por Ideas Frescas con base en datos históricos y tendencias poblacionales.</a:t>
            </a:r>
            <a:endParaRPr lang="es-ES_tradnl" sz="1297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2B0FDBF-51BD-A581-B166-0B21675B6673}"/>
              </a:ext>
            </a:extLst>
          </p:cNvPr>
          <p:cNvSpPr txBox="1"/>
          <p:nvPr/>
        </p:nvSpPr>
        <p:spPr bwMode="auto">
          <a:xfrm>
            <a:off x="451922" y="778978"/>
            <a:ext cx="11897754" cy="54914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indent="-606434" algn="ctr" defTabSz="784957">
              <a:lnSpc>
                <a:spcPct val="70000"/>
              </a:lnSpc>
              <a:defRPr/>
            </a:pPr>
            <a:r>
              <a:rPr lang="es-ES" sz="4077" dirty="0">
                <a:solidFill>
                  <a:prstClr val="black"/>
                </a:solidFill>
                <a:latin typeface="Lato Hairline" panose="020F0202020204030203" pitchFamily="34" charset="77"/>
              </a:rPr>
              <a:t>VIVIENDAS REQUERIDAS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6D7D380-9C34-CAEF-FD95-7FD41CF13CA0}"/>
              </a:ext>
            </a:extLst>
          </p:cNvPr>
          <p:cNvSpPr txBox="1"/>
          <p:nvPr/>
        </p:nvSpPr>
        <p:spPr bwMode="auto">
          <a:xfrm>
            <a:off x="-320040" y="1156026"/>
            <a:ext cx="13441680" cy="48013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56761" indent="-743426" algn="ctr">
              <a:spcAft>
                <a:spcPts val="420"/>
              </a:spcAft>
            </a:pPr>
            <a:r>
              <a:rPr lang="es-MX" sz="252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Por nivel socioeconómico- Mazatlán </a:t>
            </a:r>
          </a:p>
        </p:txBody>
      </p:sp>
      <p:graphicFrame>
        <p:nvGraphicFramePr>
          <p:cNvPr id="23" name="Gráfico 22">
            <a:extLst>
              <a:ext uri="{FF2B5EF4-FFF2-40B4-BE49-F238E27FC236}">
                <a16:creationId xmlns:a16="http://schemas.microsoft.com/office/drawing/2014/main" id="{FE507D5E-BE31-B226-441F-1B30A85D14B8}"/>
              </a:ext>
            </a:extLst>
          </p:cNvPr>
          <p:cNvGraphicFramePr>
            <a:graphicFrameLocks/>
          </p:cNvGraphicFramePr>
          <p:nvPr/>
        </p:nvGraphicFramePr>
        <p:xfrm>
          <a:off x="0" y="1538589"/>
          <a:ext cx="9676456" cy="4964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6E174875-03B7-E062-E1F8-C1BE6E685CEB}"/>
              </a:ext>
            </a:extLst>
          </p:cNvPr>
          <p:cNvGraphicFramePr>
            <a:graphicFrameLocks noGrp="1"/>
          </p:cNvGraphicFramePr>
          <p:nvPr/>
        </p:nvGraphicFramePr>
        <p:xfrm>
          <a:off x="9701260" y="2367615"/>
          <a:ext cx="3127045" cy="3279290"/>
        </p:xfrm>
        <a:graphic>
          <a:graphicData uri="http://schemas.openxmlformats.org/drawingml/2006/table">
            <a:tbl>
              <a:tblPr/>
              <a:tblGrid>
                <a:gridCol w="1056425">
                  <a:extLst>
                    <a:ext uri="{9D8B030D-6E8A-4147-A177-3AD203B41FA5}">
                      <a16:colId xmlns:a16="http://schemas.microsoft.com/office/drawing/2014/main" val="4243788953"/>
                    </a:ext>
                  </a:extLst>
                </a:gridCol>
                <a:gridCol w="2070620">
                  <a:extLst>
                    <a:ext uri="{9D8B030D-6E8A-4147-A177-3AD203B41FA5}">
                      <a16:colId xmlns:a16="http://schemas.microsoft.com/office/drawing/2014/main" val="187034206"/>
                    </a:ext>
                  </a:extLst>
                </a:gridCol>
              </a:tblGrid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+ $3,100,000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89423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 err="1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$960,000 – $3,100,000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611903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$720,000 – $960,000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06239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Media baja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$545,000 – $720,000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1451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aja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$300,000 – $545,000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51094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Baja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$144,000 – $300,000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27233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Marginal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$0 – $160,000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11864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6FA04507-4A4A-80F2-80E7-F83B52D7CEAE}"/>
              </a:ext>
            </a:extLst>
          </p:cNvPr>
          <p:cNvSpPr/>
          <p:nvPr/>
        </p:nvSpPr>
        <p:spPr>
          <a:xfrm>
            <a:off x="9271277" y="5295550"/>
            <a:ext cx="281010" cy="281010"/>
          </a:xfrm>
          <a:prstGeom prst="rect">
            <a:avLst/>
          </a:prstGeom>
          <a:solidFill>
            <a:srgbClr val="BC8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B49AF38-681B-79ED-542C-227FCFBF99D7}"/>
              </a:ext>
            </a:extLst>
          </p:cNvPr>
          <p:cNvSpPr/>
          <p:nvPr/>
        </p:nvSpPr>
        <p:spPr>
          <a:xfrm>
            <a:off x="9278771" y="4778626"/>
            <a:ext cx="281010" cy="281010"/>
          </a:xfrm>
          <a:prstGeom prst="rect">
            <a:avLst/>
          </a:prstGeom>
          <a:solidFill>
            <a:srgbClr val="DAA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C86D23F0-4FC2-3C59-2A04-1CC5A0B24BB7}"/>
              </a:ext>
            </a:extLst>
          </p:cNvPr>
          <p:cNvSpPr/>
          <p:nvPr/>
        </p:nvSpPr>
        <p:spPr>
          <a:xfrm>
            <a:off x="9283007" y="4322691"/>
            <a:ext cx="281010" cy="281010"/>
          </a:xfrm>
          <a:prstGeom prst="rect">
            <a:avLst/>
          </a:prstGeom>
          <a:solidFill>
            <a:srgbClr val="F3B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4061B02-7FE5-F406-B06E-501789B866F8}"/>
              </a:ext>
            </a:extLst>
          </p:cNvPr>
          <p:cNvSpPr/>
          <p:nvPr/>
        </p:nvSpPr>
        <p:spPr>
          <a:xfrm>
            <a:off x="9283007" y="3866756"/>
            <a:ext cx="281010" cy="281010"/>
          </a:xfrm>
          <a:prstGeom prst="rect">
            <a:avLst/>
          </a:prstGeom>
          <a:solidFill>
            <a:srgbClr val="FFC85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E9B7CC26-42E5-7D5B-8C6B-E016CE159EE2}"/>
              </a:ext>
            </a:extLst>
          </p:cNvPr>
          <p:cNvSpPr/>
          <p:nvPr/>
        </p:nvSpPr>
        <p:spPr>
          <a:xfrm>
            <a:off x="9274539" y="3410821"/>
            <a:ext cx="281010" cy="281010"/>
          </a:xfrm>
          <a:prstGeom prst="rect">
            <a:avLst/>
          </a:prstGeom>
          <a:solidFill>
            <a:srgbClr val="FFD6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21EEC658-A2AD-3619-3819-DF5C15569CF1}"/>
              </a:ext>
            </a:extLst>
          </p:cNvPr>
          <p:cNvSpPr/>
          <p:nvPr/>
        </p:nvSpPr>
        <p:spPr>
          <a:xfrm>
            <a:off x="9275512" y="2914071"/>
            <a:ext cx="281010" cy="281010"/>
          </a:xfrm>
          <a:prstGeom prst="rect">
            <a:avLst/>
          </a:prstGeom>
          <a:solidFill>
            <a:srgbClr val="FFD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E250971-49F5-07D0-83DB-B783962FA0DC}"/>
              </a:ext>
            </a:extLst>
          </p:cNvPr>
          <p:cNvSpPr/>
          <p:nvPr/>
        </p:nvSpPr>
        <p:spPr>
          <a:xfrm>
            <a:off x="9278772" y="2491612"/>
            <a:ext cx="281010" cy="281010"/>
          </a:xfrm>
          <a:prstGeom prst="rect">
            <a:avLst/>
          </a:prstGeom>
          <a:solidFill>
            <a:srgbClr val="FFF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</p:spTree>
    <p:extLst>
      <p:ext uri="{BB962C8B-B14F-4D97-AF65-F5344CB8AC3E}">
        <p14:creationId xmlns:p14="http://schemas.microsoft.com/office/powerpoint/2010/main" val="424269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CD478-AC40-2100-9C93-4F88329E1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1">
            <a:extLst>
              <a:ext uri="{FF2B5EF4-FFF2-40B4-BE49-F238E27FC236}">
                <a16:creationId xmlns:a16="http://schemas.microsoft.com/office/drawing/2014/main" id="{AF491C38-FAE4-5F99-2A4B-66B285F74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 vert="horz" lIns="100048" tIns="20009" rIns="84708" bIns="43353" rtlCol="0" anchor="ctr" anchorCtr="1"/>
          <a:lstStyle/>
          <a:p>
            <a:fld id="{67DDEA5E-EAF7-8246-8A62-7FF7613ECEAE}" type="slidenum">
              <a:rPr lang="en-US" sz="1545">
                <a:solidFill>
                  <a:schemeClr val="bg1">
                    <a:lumMod val="65000"/>
                  </a:schemeClr>
                </a:solidFill>
                <a:ea typeface="Roboto Lt" panose="02000000000000000000" pitchFamily="2" charset="0"/>
              </a:rPr>
              <a:pPr/>
              <a:t>7</a:t>
            </a:fld>
            <a:endParaRPr lang="en-US" sz="1545" dirty="0">
              <a:solidFill>
                <a:schemeClr val="bg1">
                  <a:lumMod val="65000"/>
                </a:schemeClr>
              </a:solidFill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1C6B6FA-42D1-B922-1421-00D50E040996}"/>
              </a:ext>
            </a:extLst>
          </p:cNvPr>
          <p:cNvSpPr txBox="1"/>
          <p:nvPr/>
        </p:nvSpPr>
        <p:spPr>
          <a:xfrm>
            <a:off x="451922" y="6585942"/>
            <a:ext cx="10289420" cy="4801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pPr algn="ctr" fontAlgn="b"/>
            <a:r>
              <a:rPr lang="es-MX" sz="1260" dirty="0">
                <a:ea typeface="Roboto Th" panose="02000000000000000000" pitchFamily="2" charset="0"/>
              </a:rPr>
              <a:t>Fuente: </a:t>
            </a:r>
            <a:r>
              <a:rPr lang="es-AR" sz="1260" dirty="0">
                <a:ea typeface="Roboto Th" panose="02000000000000000000" pitchFamily="2" charset="0"/>
              </a:rPr>
              <a:t>INEGI. Censos y Conteos de Población y Vivienda; </a:t>
            </a:r>
            <a:r>
              <a:rPr lang="es-ES" sz="1260" dirty="0">
                <a:ea typeface="Roboto Th" panose="02000000000000000000" pitchFamily="2" charset="0"/>
              </a:rPr>
              <a:t>Nota: Las proyecciones para los años 2025, 2030 y 2035 fueron elaboradas por Ideas Frescas con base en datos históricos y tendencias poblacionales.</a:t>
            </a:r>
            <a:endParaRPr lang="es-ES_tradnl" sz="1297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2E7C8E1-4852-AE64-2308-786EEA9867A6}"/>
              </a:ext>
            </a:extLst>
          </p:cNvPr>
          <p:cNvSpPr txBox="1"/>
          <p:nvPr/>
        </p:nvSpPr>
        <p:spPr bwMode="auto">
          <a:xfrm>
            <a:off x="-320041" y="1140024"/>
            <a:ext cx="13441680" cy="48013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56761" indent="-743426" algn="ctr">
              <a:spcAft>
                <a:spcPts val="420"/>
              </a:spcAft>
            </a:pPr>
            <a:r>
              <a:rPr lang="es-MX" sz="252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Por nivel socioeconómico- Mazatlán</a:t>
            </a: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F3FF263A-DAB5-9FA8-881A-0AC2299A0D14}"/>
              </a:ext>
            </a:extLst>
          </p:cNvPr>
          <p:cNvGraphicFramePr>
            <a:graphicFrameLocks noGrp="1"/>
          </p:cNvGraphicFramePr>
          <p:nvPr/>
        </p:nvGraphicFramePr>
        <p:xfrm>
          <a:off x="11453828" y="2594272"/>
          <a:ext cx="1279890" cy="2583854"/>
        </p:xfrm>
        <a:graphic>
          <a:graphicData uri="http://schemas.openxmlformats.org/drawingml/2006/table">
            <a:tbl>
              <a:tblPr/>
              <a:tblGrid>
                <a:gridCol w="1279890">
                  <a:extLst>
                    <a:ext uri="{9D8B030D-6E8A-4147-A177-3AD203B41FA5}">
                      <a16:colId xmlns:a16="http://schemas.microsoft.com/office/drawing/2014/main" val="4243788953"/>
                    </a:ext>
                  </a:extLst>
                </a:gridCol>
              </a:tblGrid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894235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 err="1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611903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062395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Media baja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14514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aja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510945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Baja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272334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Marginal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11864"/>
                  </a:ext>
                </a:extLst>
              </a:tr>
            </a:tbl>
          </a:graphicData>
        </a:graphic>
      </p:graphicFrame>
      <p:sp>
        <p:nvSpPr>
          <p:cNvPr id="12" name="Rectángulo 11">
            <a:extLst>
              <a:ext uri="{FF2B5EF4-FFF2-40B4-BE49-F238E27FC236}">
                <a16:creationId xmlns:a16="http://schemas.microsoft.com/office/drawing/2014/main" id="{C6236012-68AA-24DC-A357-41BE9D0D4F59}"/>
              </a:ext>
            </a:extLst>
          </p:cNvPr>
          <p:cNvSpPr/>
          <p:nvPr/>
        </p:nvSpPr>
        <p:spPr>
          <a:xfrm>
            <a:off x="11023297" y="4819710"/>
            <a:ext cx="281010" cy="281010"/>
          </a:xfrm>
          <a:prstGeom prst="rect">
            <a:avLst/>
          </a:prstGeom>
          <a:solidFill>
            <a:srgbClr val="BC8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4CF802F-47BC-EA0B-5B62-B6EA68F40FF6}"/>
              </a:ext>
            </a:extLst>
          </p:cNvPr>
          <p:cNvSpPr/>
          <p:nvPr/>
        </p:nvSpPr>
        <p:spPr>
          <a:xfrm>
            <a:off x="11023293" y="4458664"/>
            <a:ext cx="281010" cy="281010"/>
          </a:xfrm>
          <a:prstGeom prst="rect">
            <a:avLst/>
          </a:prstGeom>
          <a:solidFill>
            <a:srgbClr val="DAA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44A79F56-FBA2-5A3F-C538-9C8FBF7E722B}"/>
              </a:ext>
            </a:extLst>
          </p:cNvPr>
          <p:cNvSpPr/>
          <p:nvPr/>
        </p:nvSpPr>
        <p:spPr>
          <a:xfrm>
            <a:off x="11023292" y="4097618"/>
            <a:ext cx="281010" cy="281010"/>
          </a:xfrm>
          <a:prstGeom prst="rect">
            <a:avLst/>
          </a:prstGeom>
          <a:solidFill>
            <a:srgbClr val="F3B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D1B73F4A-B3BE-B755-C8B7-E88ECFCE2C26}"/>
              </a:ext>
            </a:extLst>
          </p:cNvPr>
          <p:cNvSpPr/>
          <p:nvPr/>
        </p:nvSpPr>
        <p:spPr>
          <a:xfrm>
            <a:off x="11023292" y="3726251"/>
            <a:ext cx="281010" cy="281010"/>
          </a:xfrm>
          <a:prstGeom prst="rect">
            <a:avLst/>
          </a:prstGeom>
          <a:solidFill>
            <a:srgbClr val="FFC85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DDB8A6E-4CFD-5A94-B3AA-3758197FC83B}"/>
              </a:ext>
            </a:extLst>
          </p:cNvPr>
          <p:cNvSpPr/>
          <p:nvPr/>
        </p:nvSpPr>
        <p:spPr>
          <a:xfrm>
            <a:off x="11023291" y="3365205"/>
            <a:ext cx="281010" cy="281010"/>
          </a:xfrm>
          <a:prstGeom prst="rect">
            <a:avLst/>
          </a:prstGeom>
          <a:solidFill>
            <a:srgbClr val="FFD6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6C3F7CB8-AB68-0C6A-DA66-203C29A49C59}"/>
              </a:ext>
            </a:extLst>
          </p:cNvPr>
          <p:cNvSpPr/>
          <p:nvPr/>
        </p:nvSpPr>
        <p:spPr>
          <a:xfrm>
            <a:off x="11023291" y="3004160"/>
            <a:ext cx="281010" cy="281010"/>
          </a:xfrm>
          <a:prstGeom prst="rect">
            <a:avLst/>
          </a:prstGeom>
          <a:solidFill>
            <a:srgbClr val="FFD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003B7AF7-B19B-4336-ECF4-FF87F0D12129}"/>
              </a:ext>
            </a:extLst>
          </p:cNvPr>
          <p:cNvSpPr/>
          <p:nvPr/>
        </p:nvSpPr>
        <p:spPr>
          <a:xfrm>
            <a:off x="11023291" y="2643114"/>
            <a:ext cx="281010" cy="281010"/>
          </a:xfrm>
          <a:prstGeom prst="rect">
            <a:avLst/>
          </a:prstGeom>
          <a:solidFill>
            <a:srgbClr val="FFF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A8B5ED9B-A940-3A3C-3CB8-0A69E569E4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5269129"/>
              </p:ext>
            </p:extLst>
          </p:nvPr>
        </p:nvGraphicFramePr>
        <p:xfrm>
          <a:off x="0" y="1521905"/>
          <a:ext cx="10873764" cy="5064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13C99FC5-A1AB-1F2D-1625-E2997C266579}"/>
              </a:ext>
            </a:extLst>
          </p:cNvPr>
          <p:cNvSpPr txBox="1"/>
          <p:nvPr/>
        </p:nvSpPr>
        <p:spPr bwMode="auto">
          <a:xfrm>
            <a:off x="451922" y="701710"/>
            <a:ext cx="11897754" cy="54914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indent="-606434" algn="ctr" defTabSz="784957">
              <a:lnSpc>
                <a:spcPct val="70000"/>
              </a:lnSpc>
              <a:defRPr/>
            </a:pPr>
            <a:r>
              <a:rPr lang="es-ES" sz="4077" dirty="0">
                <a:solidFill>
                  <a:prstClr val="black"/>
                </a:solidFill>
                <a:latin typeface="Lato Hairline" panose="020F0202020204030203" pitchFamily="34" charset="77"/>
              </a:rPr>
              <a:t>DISTRIBUCIÓN VIVIENDAS EXISTENTE</a:t>
            </a:r>
          </a:p>
        </p:txBody>
      </p:sp>
    </p:spTree>
    <p:extLst>
      <p:ext uri="{BB962C8B-B14F-4D97-AF65-F5344CB8AC3E}">
        <p14:creationId xmlns:p14="http://schemas.microsoft.com/office/powerpoint/2010/main" val="3138443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E4ECD-3B8C-3A04-9905-6415D4129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1">
            <a:extLst>
              <a:ext uri="{FF2B5EF4-FFF2-40B4-BE49-F238E27FC236}">
                <a16:creationId xmlns:a16="http://schemas.microsoft.com/office/drawing/2014/main" id="{748A7660-18EC-0CAC-79D7-E4D055F33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 vert="horz" lIns="100048" tIns="20009" rIns="84708" bIns="43353" rtlCol="0" anchor="ctr" anchorCtr="1"/>
          <a:lstStyle/>
          <a:p>
            <a:fld id="{67DDEA5E-EAF7-8246-8A62-7FF7613ECEAE}" type="slidenum">
              <a:rPr lang="en-US" sz="1545">
                <a:solidFill>
                  <a:schemeClr val="bg1">
                    <a:lumMod val="65000"/>
                  </a:schemeClr>
                </a:solidFill>
                <a:ea typeface="Roboto Lt" panose="02000000000000000000" pitchFamily="2" charset="0"/>
              </a:rPr>
              <a:pPr/>
              <a:t>8</a:t>
            </a:fld>
            <a:endParaRPr lang="en-US" sz="1545" dirty="0">
              <a:solidFill>
                <a:schemeClr val="bg1">
                  <a:lumMod val="65000"/>
                </a:schemeClr>
              </a:solidFill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EDA5025-539A-123D-931F-01EB4BE57007}"/>
              </a:ext>
            </a:extLst>
          </p:cNvPr>
          <p:cNvSpPr txBox="1"/>
          <p:nvPr/>
        </p:nvSpPr>
        <p:spPr>
          <a:xfrm>
            <a:off x="451922" y="6585942"/>
            <a:ext cx="10289420" cy="4801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pPr algn="ctr" fontAlgn="b"/>
            <a:r>
              <a:rPr lang="es-MX" sz="1260" dirty="0">
                <a:ea typeface="Roboto Th" panose="02000000000000000000" pitchFamily="2" charset="0"/>
              </a:rPr>
              <a:t>Fuente: </a:t>
            </a:r>
            <a:r>
              <a:rPr lang="es-AR" sz="1260" dirty="0">
                <a:ea typeface="Roboto Th" panose="02000000000000000000" pitchFamily="2" charset="0"/>
              </a:rPr>
              <a:t>INEGI. Censos y Conteos de Población y Vivienda; </a:t>
            </a:r>
            <a:r>
              <a:rPr lang="es-ES" sz="1260" dirty="0">
                <a:ea typeface="Roboto Th" panose="02000000000000000000" pitchFamily="2" charset="0"/>
              </a:rPr>
              <a:t>Nota: Las proyecciones para los años 2025, 2030 y 2035 fueron elaboradas por Ideas Frescas con base en datos históricos y tendencias poblacionales.</a:t>
            </a:r>
            <a:endParaRPr lang="es-ES_tradnl" sz="1297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EF1F48F-5040-9BCA-B251-4BFD33A1E5D4}"/>
              </a:ext>
            </a:extLst>
          </p:cNvPr>
          <p:cNvSpPr txBox="1"/>
          <p:nvPr/>
        </p:nvSpPr>
        <p:spPr bwMode="auto">
          <a:xfrm>
            <a:off x="451922" y="778978"/>
            <a:ext cx="11897754" cy="54914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indent="-606434" algn="ctr" defTabSz="784957">
              <a:lnSpc>
                <a:spcPct val="70000"/>
              </a:lnSpc>
              <a:defRPr/>
            </a:pPr>
            <a:r>
              <a:rPr lang="es-ES" sz="4077" dirty="0">
                <a:solidFill>
                  <a:prstClr val="black"/>
                </a:solidFill>
                <a:latin typeface="Lato Hairline" panose="020F0202020204030203" pitchFamily="34" charset="77"/>
              </a:rPr>
              <a:t>OFERTA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D504781-6073-439B-2D65-82BF33D68B5A}"/>
              </a:ext>
            </a:extLst>
          </p:cNvPr>
          <p:cNvSpPr txBox="1"/>
          <p:nvPr/>
        </p:nvSpPr>
        <p:spPr bwMode="auto">
          <a:xfrm>
            <a:off x="-320041" y="1140024"/>
            <a:ext cx="13441680" cy="48013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56761" indent="-743426" algn="ctr">
              <a:spcAft>
                <a:spcPts val="420"/>
              </a:spcAft>
            </a:pPr>
            <a:r>
              <a:rPr lang="es-MX" sz="252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Por nivel socioeconómico- Mazatlán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6282360-5EAC-4038-45D1-D130FA90DADE}"/>
              </a:ext>
            </a:extLst>
          </p:cNvPr>
          <p:cNvGraphicFramePr>
            <a:graphicFrameLocks noGrp="1"/>
          </p:cNvGraphicFramePr>
          <p:nvPr/>
        </p:nvGraphicFramePr>
        <p:xfrm>
          <a:off x="9701260" y="2367615"/>
          <a:ext cx="3127045" cy="3279290"/>
        </p:xfrm>
        <a:graphic>
          <a:graphicData uri="http://schemas.openxmlformats.org/drawingml/2006/table">
            <a:tbl>
              <a:tblPr/>
              <a:tblGrid>
                <a:gridCol w="1056425">
                  <a:extLst>
                    <a:ext uri="{9D8B030D-6E8A-4147-A177-3AD203B41FA5}">
                      <a16:colId xmlns:a16="http://schemas.microsoft.com/office/drawing/2014/main" val="4243788953"/>
                    </a:ext>
                  </a:extLst>
                </a:gridCol>
                <a:gridCol w="2070620">
                  <a:extLst>
                    <a:ext uri="{9D8B030D-6E8A-4147-A177-3AD203B41FA5}">
                      <a16:colId xmlns:a16="http://schemas.microsoft.com/office/drawing/2014/main" val="187034206"/>
                    </a:ext>
                  </a:extLst>
                </a:gridCol>
              </a:tblGrid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+ $3,100,000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89423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 err="1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$960,000 – $3,100,000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611903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$720,000 – $960,000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06239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Media baja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$545,000 – $720,000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1451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aja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$300,000 – $545,000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51094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Baja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$144,000 – $300,000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27233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Marginal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$0 – $160,000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11864"/>
                  </a:ext>
                </a:extLst>
              </a:tr>
            </a:tbl>
          </a:graphicData>
        </a:graphic>
      </p:graphicFrame>
      <p:sp>
        <p:nvSpPr>
          <p:cNvPr id="7" name="Rectángulo 6">
            <a:extLst>
              <a:ext uri="{FF2B5EF4-FFF2-40B4-BE49-F238E27FC236}">
                <a16:creationId xmlns:a16="http://schemas.microsoft.com/office/drawing/2014/main" id="{F6857212-B2EE-E8E9-E2FD-70813ADE3D0B}"/>
              </a:ext>
            </a:extLst>
          </p:cNvPr>
          <p:cNvSpPr/>
          <p:nvPr/>
        </p:nvSpPr>
        <p:spPr>
          <a:xfrm>
            <a:off x="9271277" y="5295550"/>
            <a:ext cx="281010" cy="281010"/>
          </a:xfrm>
          <a:prstGeom prst="rect">
            <a:avLst/>
          </a:prstGeom>
          <a:solidFill>
            <a:srgbClr val="BC8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5D0B33AF-4D3E-01A5-F0FE-7CCE2E1CFB90}"/>
              </a:ext>
            </a:extLst>
          </p:cNvPr>
          <p:cNvSpPr/>
          <p:nvPr/>
        </p:nvSpPr>
        <p:spPr>
          <a:xfrm>
            <a:off x="9278771" y="4778626"/>
            <a:ext cx="281010" cy="281010"/>
          </a:xfrm>
          <a:prstGeom prst="rect">
            <a:avLst/>
          </a:prstGeom>
          <a:solidFill>
            <a:srgbClr val="DAA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86D5ABC4-DE41-9B21-2792-D2E802947B5B}"/>
              </a:ext>
            </a:extLst>
          </p:cNvPr>
          <p:cNvSpPr/>
          <p:nvPr/>
        </p:nvSpPr>
        <p:spPr>
          <a:xfrm>
            <a:off x="9283007" y="4322691"/>
            <a:ext cx="281010" cy="281010"/>
          </a:xfrm>
          <a:prstGeom prst="rect">
            <a:avLst/>
          </a:prstGeom>
          <a:solidFill>
            <a:srgbClr val="F3B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45732D3C-6A61-86C8-8A44-60C5C6772BB6}"/>
              </a:ext>
            </a:extLst>
          </p:cNvPr>
          <p:cNvSpPr/>
          <p:nvPr/>
        </p:nvSpPr>
        <p:spPr>
          <a:xfrm>
            <a:off x="9283007" y="3866756"/>
            <a:ext cx="281010" cy="281010"/>
          </a:xfrm>
          <a:prstGeom prst="rect">
            <a:avLst/>
          </a:prstGeom>
          <a:solidFill>
            <a:srgbClr val="FFC85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7E02A10C-BDE0-700C-0214-206AFA96A77E}"/>
              </a:ext>
            </a:extLst>
          </p:cNvPr>
          <p:cNvSpPr/>
          <p:nvPr/>
        </p:nvSpPr>
        <p:spPr>
          <a:xfrm>
            <a:off x="9274539" y="3410821"/>
            <a:ext cx="281010" cy="281010"/>
          </a:xfrm>
          <a:prstGeom prst="rect">
            <a:avLst/>
          </a:prstGeom>
          <a:solidFill>
            <a:srgbClr val="FFD6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6F27D26C-B71D-8502-49D6-0962362F178C}"/>
              </a:ext>
            </a:extLst>
          </p:cNvPr>
          <p:cNvSpPr/>
          <p:nvPr/>
        </p:nvSpPr>
        <p:spPr>
          <a:xfrm>
            <a:off x="9275512" y="2914071"/>
            <a:ext cx="281010" cy="281010"/>
          </a:xfrm>
          <a:prstGeom prst="rect">
            <a:avLst/>
          </a:prstGeom>
          <a:solidFill>
            <a:srgbClr val="FFD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13E2316B-F2E3-73D0-B277-A0C4C5F7AFA1}"/>
              </a:ext>
            </a:extLst>
          </p:cNvPr>
          <p:cNvSpPr/>
          <p:nvPr/>
        </p:nvSpPr>
        <p:spPr>
          <a:xfrm>
            <a:off x="9278772" y="2491612"/>
            <a:ext cx="281010" cy="281010"/>
          </a:xfrm>
          <a:prstGeom prst="rect">
            <a:avLst/>
          </a:prstGeom>
          <a:solidFill>
            <a:srgbClr val="FFF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graphicFrame>
        <p:nvGraphicFramePr>
          <p:cNvPr id="23" name="Gráfico 22">
            <a:extLst>
              <a:ext uri="{FF2B5EF4-FFF2-40B4-BE49-F238E27FC236}">
                <a16:creationId xmlns:a16="http://schemas.microsoft.com/office/drawing/2014/main" id="{60F6049C-DDCA-0987-6B08-F19C123EAFF0}"/>
              </a:ext>
            </a:extLst>
          </p:cNvPr>
          <p:cNvGraphicFramePr>
            <a:graphicFrameLocks/>
          </p:cNvGraphicFramePr>
          <p:nvPr/>
        </p:nvGraphicFramePr>
        <p:xfrm>
          <a:off x="1" y="1515173"/>
          <a:ext cx="9278769" cy="5070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53750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A5F0F-7076-0D09-9456-B06F9CB47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1">
            <a:extLst>
              <a:ext uri="{FF2B5EF4-FFF2-40B4-BE49-F238E27FC236}">
                <a16:creationId xmlns:a16="http://schemas.microsoft.com/office/drawing/2014/main" id="{9A05D76D-66F5-8B7D-39D9-521341CC8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 vert="horz" lIns="100048" tIns="20009" rIns="84708" bIns="43353" rtlCol="0" anchor="ctr" anchorCtr="1"/>
          <a:lstStyle/>
          <a:p>
            <a:fld id="{67DDEA5E-EAF7-8246-8A62-7FF7613ECEAE}" type="slidenum">
              <a:rPr lang="en-US" sz="1545">
                <a:solidFill>
                  <a:schemeClr val="bg1">
                    <a:lumMod val="65000"/>
                  </a:schemeClr>
                </a:solidFill>
                <a:ea typeface="Roboto Lt" panose="02000000000000000000" pitchFamily="2" charset="0"/>
              </a:rPr>
              <a:pPr/>
              <a:t>9</a:t>
            </a:fld>
            <a:endParaRPr lang="en-US" sz="1545" dirty="0">
              <a:solidFill>
                <a:schemeClr val="bg1">
                  <a:lumMod val="65000"/>
                </a:schemeClr>
              </a:solidFill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5AB8ED6-B98C-E948-0B2B-44E63E1CC301}"/>
              </a:ext>
            </a:extLst>
          </p:cNvPr>
          <p:cNvSpPr txBox="1"/>
          <p:nvPr/>
        </p:nvSpPr>
        <p:spPr>
          <a:xfrm>
            <a:off x="1366325" y="6585942"/>
            <a:ext cx="10289420" cy="4801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pPr algn="ctr" fontAlgn="b"/>
            <a:r>
              <a:rPr lang="es-MX" sz="1260" dirty="0">
                <a:ea typeface="Roboto Th" panose="02000000000000000000" pitchFamily="2" charset="0"/>
              </a:rPr>
              <a:t>Fuente: </a:t>
            </a:r>
            <a:r>
              <a:rPr lang="es-AR" sz="1260" dirty="0">
                <a:ea typeface="Roboto Th" panose="02000000000000000000" pitchFamily="2" charset="0"/>
              </a:rPr>
              <a:t>INEGI. Censos y Conteos de Población y Vivienda; </a:t>
            </a:r>
            <a:r>
              <a:rPr lang="es-ES" sz="1260" dirty="0">
                <a:ea typeface="Roboto Th" panose="02000000000000000000" pitchFamily="2" charset="0"/>
              </a:rPr>
              <a:t>Nota: Las proyecciones para los años 2025, 2030 y 2035 fueron elaboradas por Ideas Frescas con base en datos históricos y tendencias poblacionales.</a:t>
            </a:r>
            <a:endParaRPr lang="es-ES_tradnl" sz="1297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DCCC497-87A6-6F19-F9EE-1A3CEB82F137}"/>
              </a:ext>
            </a:extLst>
          </p:cNvPr>
          <p:cNvSpPr txBox="1"/>
          <p:nvPr/>
        </p:nvSpPr>
        <p:spPr bwMode="auto">
          <a:xfrm>
            <a:off x="451922" y="696563"/>
            <a:ext cx="11897754" cy="54914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indent="-606434" algn="ctr" defTabSz="784957">
              <a:lnSpc>
                <a:spcPct val="70000"/>
              </a:lnSpc>
              <a:defRPr/>
            </a:pPr>
            <a:r>
              <a:rPr lang="es-ES" sz="4077" dirty="0">
                <a:solidFill>
                  <a:prstClr val="black"/>
                </a:solidFill>
                <a:latin typeface="Lato Hairline" panose="020F0202020204030203" pitchFamily="34" charset="77"/>
              </a:rPr>
              <a:t>NECESIDAD VIVIENDAS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442074B-D09F-7DDA-84BD-8BBCD6F5FCAA}"/>
              </a:ext>
            </a:extLst>
          </p:cNvPr>
          <p:cNvSpPr txBox="1"/>
          <p:nvPr/>
        </p:nvSpPr>
        <p:spPr bwMode="auto">
          <a:xfrm>
            <a:off x="-320041" y="1140024"/>
            <a:ext cx="13441680" cy="48013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56761" indent="-743426" algn="ctr">
              <a:spcAft>
                <a:spcPts val="420"/>
              </a:spcAft>
            </a:pPr>
            <a:r>
              <a:rPr lang="es-MX" sz="252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Mazatlán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D6ECDDD2-2146-3F79-B166-F4002735AC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8085391"/>
              </p:ext>
            </p:extLst>
          </p:nvPr>
        </p:nvGraphicFramePr>
        <p:xfrm>
          <a:off x="1366325" y="1860756"/>
          <a:ext cx="10289419" cy="4725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03354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prstDash val="dot"/>
          <a:miter lim="800000"/>
          <a:headEnd/>
          <a:tailEnd/>
        </a:ln>
      </a:spPr>
      <a:bodyPr wrap="square" lIns="124971" tIns="62486" rIns="124971" bIns="62486" anchor="t">
        <a:spAutoFit/>
      </a:bodyPr>
      <a:lstStyle>
        <a:defPPr marL="720725" indent="-708025">
          <a:spcAft>
            <a:spcPts val="400"/>
          </a:spcAft>
          <a:defRPr sz="2000" dirty="0">
            <a:latin typeface="Stajn Pro Light" pitchFamily="2" charset="7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138520</TotalTime>
  <Words>643</Words>
  <Application>Microsoft Office PowerPoint</Application>
  <PresentationFormat>Personalizado</PresentationFormat>
  <Paragraphs>132</Paragraphs>
  <Slides>10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20" baseType="lpstr">
      <vt:lpstr>Arial</vt:lpstr>
      <vt:lpstr>Calibri</vt:lpstr>
      <vt:lpstr>Lato</vt:lpstr>
      <vt:lpstr>Lato Hairline</vt:lpstr>
      <vt:lpstr>Playfair Display</vt:lpstr>
      <vt:lpstr>Roboto</vt:lpstr>
      <vt:lpstr>Roboto Lt</vt:lpstr>
      <vt:lpstr>Roboto Th</vt:lpstr>
      <vt:lpstr>Roboto Thin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Analítica de datos para el sector inmobiliario</dc:title>
  <dc:creator>Lizzette Cota</dc:creator>
  <cp:lastModifiedBy>julio olaf gonzalez guzman</cp:lastModifiedBy>
  <cp:revision>2315</cp:revision>
  <cp:lastPrinted>2025-09-24T16:10:22Z</cp:lastPrinted>
  <dcterms:created xsi:type="dcterms:W3CDTF">2020-07-27T22:31:02Z</dcterms:created>
  <dcterms:modified xsi:type="dcterms:W3CDTF">2025-09-25T17:49:33Z</dcterms:modified>
</cp:coreProperties>
</file>